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1" r:id="rId20"/>
    <p:sldId id="274" r:id="rId21"/>
    <p:sldId id="275" r:id="rId22"/>
    <p:sldId id="276" r:id="rId23"/>
    <p:sldId id="277" r:id="rId24"/>
    <p:sldId id="278" r:id="rId25"/>
    <p:sldId id="279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3" r:id="rId42"/>
    <p:sldId id="294" r:id="rId43"/>
    <p:sldId id="295" r:id="rId44"/>
    <p:sldId id="296" r:id="rId45"/>
    <p:sldId id="325" r:id="rId46"/>
    <p:sldId id="297" r:id="rId47"/>
    <p:sldId id="298" r:id="rId48"/>
    <p:sldId id="300" r:id="rId49"/>
    <p:sldId id="301" r:id="rId50"/>
    <p:sldId id="302" r:id="rId51"/>
    <p:sldId id="303" r:id="rId52"/>
    <p:sldId id="312" r:id="rId53"/>
    <p:sldId id="313" r:id="rId54"/>
    <p:sldId id="299" r:id="rId55"/>
    <p:sldId id="314" r:id="rId56"/>
    <p:sldId id="315" r:id="rId57"/>
    <p:sldId id="316" r:id="rId58"/>
    <p:sldId id="304" r:id="rId59"/>
    <p:sldId id="324" r:id="rId60"/>
    <p:sldId id="30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Cluster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04B9D8C6-1F38-4C06-B968-EC72891B7CDD}" type="presOf" srcId="{13EA37F1-A1ED-4144-8727-FC89BC262742}" destId="{C9D92489-9E40-44BB-987D-97A966AA3172}" srcOrd="0" destOrd="0" presId="urn:microsoft.com/office/officeart/2005/8/layout/cycle8"/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43AEAC3B-719A-4DC8-B96B-CA508397ECDF}" type="presOf" srcId="{AA62A4DD-4D6B-4B01-BDA6-BA2C632AB943}" destId="{D3FFE5D5-1F0B-4311-B6BB-B7C026E10F59}" srcOrd="0" destOrd="0" presId="urn:microsoft.com/office/officeart/2005/8/layout/cycle8"/>
    <dgm:cxn modelId="{BB25E6BA-7427-4530-8173-26335D917BD8}" type="presOf" srcId="{AF5EA4A3-34C7-4C25-B633-ED0E5FE67003}" destId="{099B2E04-23B5-4011-9C86-4C68C445B062}" srcOrd="1" destOrd="0" presId="urn:microsoft.com/office/officeart/2005/8/layout/cycle8"/>
    <dgm:cxn modelId="{ECA3CB14-942C-468A-9E82-1CBF030DE874}" type="presOf" srcId="{AF5EA4A3-34C7-4C25-B633-ED0E5FE67003}" destId="{A51B61C9-179F-4A52-AB43-AF6A2F323D98}" srcOrd="0" destOrd="0" presId="urn:microsoft.com/office/officeart/2005/8/layout/cycle8"/>
    <dgm:cxn modelId="{24429752-6600-4470-9FCE-B6686D216462}" type="presOf" srcId="{B66AC7A4-B61D-403D-99DC-F1FCAE81641A}" destId="{580E3AF1-83FF-467A-A3E8-3072DAF9B787}" srcOrd="0" destOrd="0" presId="urn:microsoft.com/office/officeart/2005/8/layout/cycle8"/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2C94AA04-B74B-42CC-BF69-2305226BD68B}" type="presOf" srcId="{B66AC7A4-B61D-403D-99DC-F1FCAE81641A}" destId="{4BB1AEDC-37FF-4FC0-8B21-2B577647CDEE}" srcOrd="1" destOrd="0" presId="urn:microsoft.com/office/officeart/2005/8/layout/cycle8"/>
    <dgm:cxn modelId="{EBC175D7-CBBE-46FE-B4E4-A5121D154C04}" type="presOf" srcId="{13EA37F1-A1ED-4144-8727-FC89BC262742}" destId="{F72D59DB-6EBB-49F9-ADCC-BF12969E241B}" srcOrd="1" destOrd="0" presId="urn:microsoft.com/office/officeart/2005/8/layout/cycle8"/>
    <dgm:cxn modelId="{8BE2B008-6FD3-4D9E-9CDE-8A9C3173C34D}" type="presParOf" srcId="{D3FFE5D5-1F0B-4311-B6BB-B7C026E10F59}" destId="{A51B61C9-179F-4A52-AB43-AF6A2F323D98}" srcOrd="0" destOrd="0" presId="urn:microsoft.com/office/officeart/2005/8/layout/cycle8"/>
    <dgm:cxn modelId="{1E99D091-C9B1-4027-B2E9-2F89088F95E3}" type="presParOf" srcId="{D3FFE5D5-1F0B-4311-B6BB-B7C026E10F59}" destId="{D587AF4B-73C3-4633-9BCD-8227CB593D3E}" srcOrd="1" destOrd="0" presId="urn:microsoft.com/office/officeart/2005/8/layout/cycle8"/>
    <dgm:cxn modelId="{9AA31AB8-0B70-46FD-8B69-79689DD4A218}" type="presParOf" srcId="{D3FFE5D5-1F0B-4311-B6BB-B7C026E10F59}" destId="{AC3E7A76-1B15-4D84-870C-7AEBAEF3C581}" srcOrd="2" destOrd="0" presId="urn:microsoft.com/office/officeart/2005/8/layout/cycle8"/>
    <dgm:cxn modelId="{D930503D-0371-4004-862B-03E6D9E33B2C}" type="presParOf" srcId="{D3FFE5D5-1F0B-4311-B6BB-B7C026E10F59}" destId="{099B2E04-23B5-4011-9C86-4C68C445B062}" srcOrd="3" destOrd="0" presId="urn:microsoft.com/office/officeart/2005/8/layout/cycle8"/>
    <dgm:cxn modelId="{4DEAF37B-AA19-4101-B7FF-E177B0CD8C24}" type="presParOf" srcId="{D3FFE5D5-1F0B-4311-B6BB-B7C026E10F59}" destId="{C9D92489-9E40-44BB-987D-97A966AA3172}" srcOrd="4" destOrd="0" presId="urn:microsoft.com/office/officeart/2005/8/layout/cycle8"/>
    <dgm:cxn modelId="{825D3BF2-52D3-4337-8ADE-0D97F0090C51}" type="presParOf" srcId="{D3FFE5D5-1F0B-4311-B6BB-B7C026E10F59}" destId="{3CF7F74C-5237-4A78-8201-074AAE1EE35D}" srcOrd="5" destOrd="0" presId="urn:microsoft.com/office/officeart/2005/8/layout/cycle8"/>
    <dgm:cxn modelId="{5AC7714C-9E99-4938-8540-206AFA40070B}" type="presParOf" srcId="{D3FFE5D5-1F0B-4311-B6BB-B7C026E10F59}" destId="{193B219A-69AA-4E8D-A41E-24BDFEF1894B}" srcOrd="6" destOrd="0" presId="urn:microsoft.com/office/officeart/2005/8/layout/cycle8"/>
    <dgm:cxn modelId="{C0558359-EB26-4081-B6D2-AA368E6565A9}" type="presParOf" srcId="{D3FFE5D5-1F0B-4311-B6BB-B7C026E10F59}" destId="{F72D59DB-6EBB-49F9-ADCC-BF12969E241B}" srcOrd="7" destOrd="0" presId="urn:microsoft.com/office/officeart/2005/8/layout/cycle8"/>
    <dgm:cxn modelId="{E0BEA0C7-41A1-40BD-8A2E-06EFB863B9A4}" type="presParOf" srcId="{D3FFE5D5-1F0B-4311-B6BB-B7C026E10F59}" destId="{580E3AF1-83FF-467A-A3E8-3072DAF9B787}" srcOrd="8" destOrd="0" presId="urn:microsoft.com/office/officeart/2005/8/layout/cycle8"/>
    <dgm:cxn modelId="{301218C0-9584-46AF-B377-70A15AF2E917}" type="presParOf" srcId="{D3FFE5D5-1F0B-4311-B6BB-B7C026E10F59}" destId="{EE17DCFA-E0A4-4060-A1F9-7E48DC9EC244}" srcOrd="9" destOrd="0" presId="urn:microsoft.com/office/officeart/2005/8/layout/cycle8"/>
    <dgm:cxn modelId="{384EEADC-920F-466F-9CE4-A1FA62E1FBAE}" type="presParOf" srcId="{D3FFE5D5-1F0B-4311-B6BB-B7C026E10F59}" destId="{14DBF8E3-5286-4E5D-A6A9-6E84F7685D7A}" srcOrd="10" destOrd="0" presId="urn:microsoft.com/office/officeart/2005/8/layout/cycle8"/>
    <dgm:cxn modelId="{FF0746AC-1379-458B-B706-CA58563E4328}" type="presParOf" srcId="{D3FFE5D5-1F0B-4311-B6BB-B7C026E10F59}" destId="{4BB1AEDC-37FF-4FC0-8B21-2B577647CDEE}" srcOrd="11" destOrd="0" presId="urn:microsoft.com/office/officeart/2005/8/layout/cycle8"/>
    <dgm:cxn modelId="{782019D3-FB48-44D7-AB7C-DC2FE7DAF8CF}" type="presParOf" srcId="{D3FFE5D5-1F0B-4311-B6BB-B7C026E10F59}" destId="{265C5663-2BC0-4BC8-BC2D-04BDBD461EE0}" srcOrd="12" destOrd="0" presId="urn:microsoft.com/office/officeart/2005/8/layout/cycle8"/>
    <dgm:cxn modelId="{A4CFE9CD-89FB-4C40-A263-84C884BA648F}" type="presParOf" srcId="{D3FFE5D5-1F0B-4311-B6BB-B7C026E10F59}" destId="{B797DBA5-3A46-48EB-9E1A-89CF03BA3ED3}" srcOrd="13" destOrd="0" presId="urn:microsoft.com/office/officeart/2005/8/layout/cycle8"/>
    <dgm:cxn modelId="{2A2CEEA0-EE63-4136-89F3-0004894402DB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Cluster</a:t>
          </a:r>
          <a:endParaRPr lang="en-US" sz="29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LINQ</a:t>
          </a:r>
          <a:endParaRPr lang="en-US" sz="29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Dryad</a:t>
          </a:r>
          <a:endParaRPr lang="en-US" sz="29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9DB1-F5D6-4C24-A982-A1B254529268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9E39-CAFA-4ABB-ABE6-98B8EA44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http://r24085.ovh.net/images/Gallery/depthMap-small.jpg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how the movie</a:t>
            </a:r>
            <a:r>
              <a:rPr lang="en-GB" baseline="0" dirty="0" smtClean="0"/>
              <a:t> studios do things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40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8D26-B1BB-415E-8F05-AAD0E16338AB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8BFE-CAC7-418A-8F32-E57B9626C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velyn_De_Morga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1175"/>
            <a:ext cx="7772400" cy="1470025"/>
          </a:xfrm>
        </p:spPr>
        <p:txBody>
          <a:bodyPr/>
          <a:lstStyle/>
          <a:p>
            <a:r>
              <a:rPr lang="en-US" dirty="0"/>
              <a:t>Programming clusters with DryadLINQ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</a:t>
            </a:r>
            <a:r>
              <a:rPr lang="en-US" dirty="0" smtClean="0">
                <a:solidFill>
                  <a:schemeClr val="tx1"/>
                </a:solidFill>
              </a:rPr>
              <a:t>Budiu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Microsoft </a:t>
            </a:r>
            <a:r>
              <a:rPr lang="en-US" dirty="0" smtClean="0">
                <a:solidFill>
                  <a:schemeClr val="tx1"/>
                </a:solidFill>
              </a:rPr>
              <a:t>Research, Silicon Valley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Association of C and C++ </a:t>
            </a:r>
            <a:r>
              <a:rPr lang="en-US" sz="2400" i="1" dirty="0" smtClean="0">
                <a:solidFill>
                  <a:schemeClr val="tx1"/>
                </a:solidFill>
              </a:rPr>
              <a:t>Users (ACCU)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Mountain View, CA, April </a:t>
            </a:r>
            <a:r>
              <a:rPr lang="en-US" sz="1800" dirty="0" smtClean="0">
                <a:solidFill>
                  <a:schemeClr val="tx1"/>
                </a:solidFill>
              </a:rPr>
              <a:t>13, 2011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057400"/>
            <a:ext cx="799643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15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0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83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954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  <p:extLst>
      <p:ext uri="{BB962C8B-B14F-4D97-AF65-F5344CB8AC3E}">
        <p14:creationId xmlns:p14="http://schemas.microsoft.com/office/powerpoint/2010/main" val="18632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546121"/>
            <a:ext cx="990806" cy="705376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NS,</a:t>
            </a:r>
            <a:br>
              <a:rPr lang="en-US" sz="2800" dirty="0" smtClean="0"/>
            </a:br>
            <a:r>
              <a:rPr lang="en-US" sz="2800" dirty="0" err="1" smtClean="0"/>
              <a:t>Sched</a:t>
            </a:r>
            <a:endParaRPr lang="en-US" sz="28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8" y="3950941"/>
            <a:ext cx="1047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pic>
        <p:nvPicPr>
          <p:cNvPr id="8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258" y="4620465"/>
            <a:ext cx="691911" cy="102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8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9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69522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6509" y="3032308"/>
            <a:ext cx="4926065" cy="256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69522" y="2665462"/>
            <a:ext cx="4943052" cy="262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9522" y="2298616"/>
            <a:ext cx="4943052" cy="26203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9522" y="1931771"/>
            <a:ext cx="4943052" cy="262033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3505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68446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42429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53922" y="1545383"/>
            <a:ext cx="4943052" cy="262033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74371" y="1371601"/>
            <a:ext cx="5388429" cy="49452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6146" y="2248678"/>
            <a:ext cx="5388429" cy="2094722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527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Collections and Iterators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733716"/>
            <a:ext cx="8382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class Collection&lt;T&gt; : IEnumerable&lt;T&gt;;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2819401"/>
            <a:ext cx="3352800" cy="761999"/>
            <a:chOff x="1143000" y="1524000"/>
            <a:chExt cx="3352800" cy="1349145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524000"/>
              <a:ext cx="3352800" cy="1349145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081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493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177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986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9545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6284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5968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</p:grpSp>
      <p:sp>
        <p:nvSpPr>
          <p:cNvPr id="16" name="Down Arrow 15"/>
          <p:cNvSpPr/>
          <p:nvPr/>
        </p:nvSpPr>
        <p:spPr>
          <a:xfrm flipV="1">
            <a:off x="1656192" y="3513056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90505" y="4122656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Elements of type T</a:t>
            </a:r>
            <a:endParaRPr lang="en-US" sz="2400" i="1" dirty="0"/>
          </a:p>
        </p:txBody>
      </p:sp>
      <p:cxnSp>
        <p:nvCxnSpPr>
          <p:cNvPr id="20" name="Straight Arrow Connector 19"/>
          <p:cNvCxnSpPr>
            <a:stCxn id="18" idx="0"/>
            <a:endCxn id="11" idx="2"/>
          </p:cNvCxnSpPr>
          <p:nvPr/>
        </p:nvCxnSpPr>
        <p:spPr>
          <a:xfrm flipH="1" flipV="1">
            <a:off x="3390506" y="3498143"/>
            <a:ext cx="1256273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2184" y="4115906"/>
            <a:ext cx="239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Iterator</a:t>
            </a:r>
          </a:p>
          <a:p>
            <a:pPr algn="ctr"/>
            <a:r>
              <a:rPr lang="en-US" sz="2400" i="1" dirty="0" smtClean="0"/>
              <a:t>(current element)</a:t>
            </a:r>
            <a:endParaRPr lang="en-US" sz="2400" i="1" dirty="0"/>
          </a:p>
        </p:txBody>
      </p:sp>
      <p:cxnSp>
        <p:nvCxnSpPr>
          <p:cNvPr id="24" name="Straight Arrow Connector 23"/>
          <p:cNvCxnSpPr>
            <a:endCxn id="5" idx="0"/>
          </p:cNvCxnSpPr>
          <p:nvPr/>
        </p:nvCxnSpPr>
        <p:spPr>
          <a:xfrm>
            <a:off x="2130177" y="2133600"/>
            <a:ext cx="689223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3" idx="2"/>
          </p:cNvCxnSpPr>
          <p:nvPr/>
        </p:nvCxnSpPr>
        <p:spPr>
          <a:xfrm flipH="1" flipV="1">
            <a:off x="4149874" y="3498143"/>
            <a:ext cx="496905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ight Arrow 4">
            <a:hlinkClick r:id="" action="ppaction://noaction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03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lines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2057400"/>
            <a:ext cx="6858000" cy="83099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</a:t>
            </a:r>
            <a:r>
              <a:rPr lang="en-US" sz="2400" dirty="0" err="1" smtClean="0"/>
              <a:t>table.Count</a:t>
            </a:r>
            <a:r>
              <a:rPr lang="en-US" sz="2400" dirty="0" smtClean="0"/>
              <a:t>();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3542"/>
            <a:ext cx="8581644" cy="12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34" y="4572000"/>
            <a:ext cx="800925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Parse, </a:t>
            </a:r>
            <a:br>
              <a:rPr lang="en-US" dirty="0" smtClean="0"/>
            </a:b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320" y="5218331"/>
            <a:ext cx="59663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1128459" y="4343400"/>
            <a:ext cx="1157541" cy="551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959958" y="4912459"/>
            <a:ext cx="3114742" cy="490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5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1752600"/>
            <a:ext cx="6858000" cy="156966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table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SelectMany</a:t>
            </a:r>
            <a:r>
              <a:rPr lang="en-US" sz="2400" dirty="0" smtClean="0">
                <a:solidFill>
                  <a:srgbClr val="FF0000"/>
                </a:solidFill>
              </a:rPr>
              <a:t>(l =&gt; </a:t>
            </a:r>
            <a:r>
              <a:rPr lang="en-US" sz="2400" dirty="0" err="1" smtClean="0">
                <a:solidFill>
                  <a:srgbClr val="FF0000"/>
                </a:solidFill>
              </a:rPr>
              <a:t>l.line.Split</a:t>
            </a:r>
            <a:r>
              <a:rPr lang="en-US" sz="2400" dirty="0" smtClean="0">
                <a:solidFill>
                  <a:srgbClr val="FF0000"/>
                </a:solidFill>
              </a:rPr>
              <a:t>(‘ ‘))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.Count();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" y="3810000"/>
            <a:ext cx="7669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666" y="4295001"/>
            <a:ext cx="1372555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Parse, </a:t>
            </a:r>
            <a:br>
              <a:rPr lang="en-US" dirty="0" smtClean="0"/>
            </a:br>
            <a:r>
              <a:rPr lang="en-US" dirty="0" err="1" smtClean="0"/>
              <a:t>SelectMany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65123"/>
            <a:ext cx="59663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762221" y="4295001"/>
            <a:ext cx="980979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130038" y="4572000"/>
            <a:ext cx="2908562" cy="877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7301"/>
            <a:ext cx="7924739" cy="15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unique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1447800"/>
            <a:ext cx="6858000" cy="193899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table</a:t>
            </a:r>
            <a:br>
              <a:rPr lang="en-US" sz="2400" dirty="0" smtClean="0"/>
            </a:br>
            <a:r>
              <a:rPr lang="en-US" sz="2400" dirty="0" smtClean="0"/>
              <a:t>	.</a:t>
            </a:r>
            <a:r>
              <a:rPr lang="en-US" sz="2400" dirty="0" err="1" smtClean="0"/>
              <a:t>SelectMany</a:t>
            </a:r>
            <a:r>
              <a:rPr lang="en-US" sz="2400" dirty="0" smtClean="0"/>
              <a:t>(l =&gt; </a:t>
            </a:r>
            <a:r>
              <a:rPr lang="en-US" sz="2400" dirty="0" err="1" smtClean="0"/>
              <a:t>l.line.Split</a:t>
            </a:r>
            <a:r>
              <a:rPr lang="en-US" sz="2400" dirty="0" smtClean="0"/>
              <a:t>(‘ ‘))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GroupBy</a:t>
            </a:r>
            <a:r>
              <a:rPr lang="en-US" sz="2400" dirty="0" smtClean="0">
                <a:solidFill>
                  <a:srgbClr val="FF0000"/>
                </a:solidFill>
              </a:rPr>
              <a:t>(w =&gt; w)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.Count();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7412" y="4756666"/>
            <a:ext cx="106195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88" y="4205253"/>
            <a:ext cx="145892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HashPartition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489369" y="4389920"/>
            <a:ext cx="1253831" cy="68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834914" y="4038600"/>
            <a:ext cx="908286" cy="351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63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02115"/>
            <a:ext cx="7724775" cy="115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word histogram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156966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'))</a:t>
            </a:r>
          </a:p>
          <a:p>
            <a:r>
              <a:rPr lang="en-US" sz="2400" dirty="0"/>
              <a:t>                .</a:t>
            </a:r>
            <a:r>
              <a:rPr lang="en-US" sz="2400" dirty="0" err="1"/>
              <a:t>GroupBy</a:t>
            </a:r>
            <a:r>
              <a:rPr lang="en-US" sz="2400" dirty="0"/>
              <a:t>(w =&gt; w)</a:t>
            </a:r>
          </a:p>
          <a:p>
            <a:r>
              <a:rPr lang="en-US" sz="2400" dirty="0"/>
              <a:t>                </a:t>
            </a:r>
            <a:r>
              <a:rPr lang="en-US" sz="2400" dirty="0">
                <a:solidFill>
                  <a:srgbClr val="FF0000"/>
                </a:solidFill>
              </a:rPr>
              <a:t>.Select(g =&gt; new { word = </a:t>
            </a:r>
            <a:r>
              <a:rPr lang="en-US" sz="2400" dirty="0" err="1">
                <a:solidFill>
                  <a:srgbClr val="FF0000"/>
                </a:solidFill>
              </a:rPr>
              <a:t>g.Key</a:t>
            </a:r>
            <a:r>
              <a:rPr lang="en-US" sz="2400" dirty="0">
                <a:solidFill>
                  <a:srgbClr val="FF0000"/>
                </a:solidFill>
              </a:rPr>
              <a:t>, count = </a:t>
            </a:r>
            <a:r>
              <a:rPr lang="en-US" sz="2400" dirty="0" err="1">
                <a:solidFill>
                  <a:srgbClr val="FF0000"/>
                </a:solidFill>
              </a:rPr>
              <a:t>g.Count</a:t>
            </a:r>
            <a:r>
              <a:rPr lang="en-US" sz="2400" dirty="0">
                <a:solidFill>
                  <a:srgbClr val="FF0000"/>
                </a:solidFill>
              </a:rPr>
              <a:t>() </a:t>
            </a:r>
            <a:r>
              <a:rPr lang="en-US" sz="2400" dirty="0" smtClean="0">
                <a:solidFill>
                  <a:srgbClr val="FF0000"/>
                </a:solidFill>
              </a:rPr>
              <a:t>});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2" y="4756666"/>
            <a:ext cx="106195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88" y="3833336"/>
            <a:ext cx="1458926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endParaRPr lang="en-US" dirty="0" smtClean="0"/>
          </a:p>
          <a:p>
            <a:r>
              <a:rPr lang="en-US" dirty="0" smtClean="0"/>
              <a:t>Count</a:t>
            </a:r>
          </a:p>
          <a:p>
            <a:r>
              <a:rPr lang="en-US" dirty="0" err="1" smtClean="0"/>
              <a:t>HashPartition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489369" y="4389920"/>
            <a:ext cx="1253831" cy="68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834914" y="3980842"/>
            <a:ext cx="832086" cy="314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</a:p>
          <a:p>
            <a:r>
              <a:rPr lang="en-US" dirty="0" smtClean="0"/>
              <a:t>(batch)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131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</a:p>
          <a:p>
            <a:r>
              <a:rPr lang="en-US" dirty="0" smtClean="0"/>
              <a:t>(interactive)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139" y="5221069"/>
            <a:ext cx="78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9574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8" y="3962400"/>
            <a:ext cx="8153400" cy="18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high-frequency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2308324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</a:t>
            </a:r>
            <a:r>
              <a:rPr lang="en-US" sz="2400" dirty="0" smtClean="0"/>
              <a:t>'))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</a:t>
            </a:r>
            <a:r>
              <a:rPr lang="en-US" sz="2400" dirty="0" err="1"/>
              <a:t>GroupBy</a:t>
            </a:r>
            <a:r>
              <a:rPr lang="en-US" sz="2400" dirty="0"/>
              <a:t>(w =&gt; w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.</a:t>
            </a:r>
            <a:r>
              <a:rPr lang="en-US" sz="2400" dirty="0"/>
              <a:t>Select(g =&gt; new { word = </a:t>
            </a:r>
            <a:r>
              <a:rPr lang="en-US" sz="2400" dirty="0" err="1"/>
              <a:t>g.Key</a:t>
            </a:r>
            <a:r>
              <a:rPr lang="en-US" sz="2400" dirty="0"/>
              <a:t>, count = </a:t>
            </a:r>
            <a:r>
              <a:rPr lang="en-US" sz="2400" dirty="0" err="1"/>
              <a:t>g.Count</a:t>
            </a:r>
            <a:r>
              <a:rPr lang="en-US" sz="2400" dirty="0"/>
              <a:t>() </a:t>
            </a:r>
            <a:r>
              <a:rPr lang="en-US" sz="2400" dirty="0" smtClean="0"/>
              <a:t>})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OrderByDescending</a:t>
            </a:r>
            <a:r>
              <a:rPr lang="en-US" sz="2400" dirty="0" smtClean="0">
                <a:solidFill>
                  <a:srgbClr val="FF0000"/>
                </a:solidFill>
              </a:rPr>
              <a:t>(t =&gt; </a:t>
            </a:r>
            <a:r>
              <a:rPr lang="en-US" sz="2400" dirty="0" err="1" smtClean="0">
                <a:solidFill>
                  <a:srgbClr val="FF0000"/>
                </a:solidFill>
              </a:rPr>
              <a:t>t.count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.Take(100);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68480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Sort; </a:t>
            </a:r>
            <a:br>
              <a:rPr lang="en-US" dirty="0" smtClean="0"/>
            </a:br>
            <a:r>
              <a:rPr lang="en-US" dirty="0" smtClean="0"/>
              <a:t>Take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142003" y="5144870"/>
            <a:ext cx="1372597" cy="96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3600" y="6088702"/>
            <a:ext cx="128086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Mergesort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Take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3414463" y="5442372"/>
            <a:ext cx="776537" cy="96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3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841012"/>
            <a:ext cx="7897209" cy="378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words by frequency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458200" cy="193899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</a:t>
            </a:r>
            <a:r>
              <a:rPr lang="en-US" sz="2400" dirty="0" smtClean="0"/>
              <a:t>'))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</a:t>
            </a:r>
            <a:r>
              <a:rPr lang="en-US" sz="2400" dirty="0" err="1"/>
              <a:t>GroupBy</a:t>
            </a:r>
            <a:r>
              <a:rPr lang="en-US" sz="2400" dirty="0"/>
              <a:t>(w =&gt; w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.</a:t>
            </a:r>
            <a:r>
              <a:rPr lang="en-US" sz="2400" dirty="0"/>
              <a:t>Select(g =&gt; new { word = </a:t>
            </a:r>
            <a:r>
              <a:rPr lang="en-US" sz="2400" dirty="0" err="1"/>
              <a:t>g.Key</a:t>
            </a:r>
            <a:r>
              <a:rPr lang="en-US" sz="2400" dirty="0"/>
              <a:t>, count = </a:t>
            </a:r>
            <a:r>
              <a:rPr lang="en-US" sz="2400" dirty="0" err="1"/>
              <a:t>g.Count</a:t>
            </a:r>
            <a:r>
              <a:rPr lang="en-US" sz="2400" dirty="0"/>
              <a:t>() </a:t>
            </a:r>
            <a:r>
              <a:rPr lang="en-US" sz="2400" dirty="0" smtClean="0"/>
              <a:t>})</a:t>
            </a:r>
          </a:p>
          <a:p>
            <a:r>
              <a:rPr lang="en-US" sz="2400" dirty="0" smtClean="0"/>
              <a:t>	.</a:t>
            </a:r>
            <a:r>
              <a:rPr lang="en-US" sz="2400" dirty="0" err="1" smtClean="0"/>
              <a:t>OrderByDescending</a:t>
            </a:r>
            <a:r>
              <a:rPr lang="en-US" sz="2400" dirty="0" smtClean="0"/>
              <a:t>(t =&gt; </a:t>
            </a:r>
            <a:r>
              <a:rPr lang="en-US" sz="2400" dirty="0" err="1" smtClean="0"/>
              <a:t>t.count</a:t>
            </a:r>
            <a:r>
              <a:rPr lang="en-US" sz="2400" dirty="0" smtClean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7556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80361" y="4147066"/>
            <a:ext cx="1334239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871" y="4412040"/>
            <a:ext cx="114492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447800" y="4584353"/>
            <a:ext cx="3086100" cy="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790" y="4888468"/>
            <a:ext cx="111101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1447800" y="5073134"/>
            <a:ext cx="28956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790" y="5334000"/>
            <a:ext cx="1651093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Range-partition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987883" y="5518666"/>
            <a:ext cx="22191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6790" y="6096000"/>
            <a:ext cx="569387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Sort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906177" y="6172200"/>
            <a:ext cx="1837023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5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Map-Reduce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452431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public static IQueryable&lt;S&gt;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MapReduce&lt;T,M,K,S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&gt;(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IQueryable&lt;T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 input,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Func&lt;T, IEnumerable&lt;M&gt;&gt; mapper,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Func&lt;M,K&gt;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&lt;K,M&gt;,S&gt; reducer)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(mapper);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}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6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6" grpId="0" animBg="1"/>
      <p:bldP spid="38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2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0806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25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30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Good For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6626" name="Picture 2" descr="C:\Users\mbudiu\AppData\Local\Microsoft\Windows\Temporary Internet Files\Content.IE5\ALO6T82F\MP90044427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77" y="1600200"/>
            <a:ext cx="38398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Kinect?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0"/>
            <a:ext cx="894184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482" name="Picture 2" descr="http://www.tecnetico.com/wp-content/gallery/kinect-antes-conocido-como-project-natal-para-el-xbox-360-de-microsoft/kinect-xbox-360-de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" y="1238322"/>
            <a:ext cx="9060612" cy="49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4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0960"/>
            <a:ext cx="7772400" cy="582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Innards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0" y="6172200"/>
            <a:ext cx="138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iFixit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Projected IR pattern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3" y="1178389"/>
            <a:ext cx="6858001" cy="51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6460555"/>
            <a:ext cx="213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www.ros.org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computation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35" y="1828801"/>
            <a:ext cx="634093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948" y="6324600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://nuit-blanche.blogspot.com/2010/11/unsing-kinect-for-compressive-sensing.html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video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30 HZ frame rate</a:t>
            </a:r>
          </a:p>
          <a:p>
            <a:pPr marL="0" indent="0" algn="ctr">
              <a:buNone/>
            </a:pPr>
            <a:r>
              <a:rPr lang="en-US" dirty="0"/>
              <a:t>57deg field-of-view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491609"/>
            <a:ext cx="25787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8-bit VGA </a:t>
            </a:r>
            <a:r>
              <a:rPr lang="en-US" sz="3200" dirty="0" smtClean="0"/>
              <a:t>RGB</a:t>
            </a:r>
            <a:br>
              <a:rPr lang="en-US" sz="3200" dirty="0" smtClean="0"/>
            </a:br>
            <a:r>
              <a:rPr lang="en-US" sz="3200" dirty="0" smtClean="0"/>
              <a:t>640 </a:t>
            </a:r>
            <a:r>
              <a:rPr lang="en-US" sz="3200" dirty="0"/>
              <a:t>x 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784" y="5491609"/>
            <a:ext cx="22571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11-bit </a:t>
            </a:r>
            <a:r>
              <a:rPr lang="en-US" sz="3200" dirty="0" smtClean="0"/>
              <a:t>depth</a:t>
            </a:r>
            <a:br>
              <a:rPr lang="en-US" sz="3200" dirty="0" smtClean="0"/>
            </a:br>
            <a:r>
              <a:rPr lang="en-US" sz="3200" dirty="0" smtClean="0"/>
              <a:t>320 </a:t>
            </a:r>
            <a:r>
              <a:rPr lang="en-US" sz="3200" dirty="0"/>
              <a:t>x 240</a:t>
            </a:r>
          </a:p>
        </p:txBody>
      </p:sp>
      <p:pic>
        <p:nvPicPr>
          <p:cNvPr id="6" name="Picture 30" descr="balle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76525"/>
            <a:ext cx="3257550" cy="2428875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76525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map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7" y="1600200"/>
            <a:ext cx="74082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6324600"/>
            <a:ext cx="306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www.insidekinect.com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Problem: What is a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1315" name="Picture 31" descr="ballet-depth"/>
          <p:cNvSpPr>
            <a:spLocks noChangeAspect="1" noChangeArrowheads="1"/>
          </p:cNvSpPr>
          <p:nvPr/>
        </p:nvSpPr>
        <p:spPr bwMode="auto">
          <a:xfrm>
            <a:off x="0" y="2428875"/>
            <a:ext cx="3257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1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5334000" y="3276601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3124201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829300" y="2857501"/>
            <a:ext cx="4572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15000" y="2667001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0200" y="2743201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658824" y="3957119"/>
            <a:ext cx="470780" cy="1810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867400" y="3276601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2667001"/>
            <a:ext cx="35912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67743" y="2538744"/>
            <a:ext cx="226337" cy="3017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39486" y="3671935"/>
            <a:ext cx="430039" cy="9506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459651" y="2662478"/>
            <a:ext cx="307815" cy="4526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646753" y="3438809"/>
            <a:ext cx="525855" cy="4904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667501" y="2858256"/>
            <a:ext cx="610354" cy="75444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717672" y="2825436"/>
            <a:ext cx="90534" cy="4526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785573" y="2363709"/>
            <a:ext cx="384772" cy="67901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1" y="2628904"/>
            <a:ext cx="304799" cy="22859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29400" y="3352801"/>
            <a:ext cx="4572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566025" y="3873375"/>
            <a:ext cx="467008" cy="35459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4038600" y="2743201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905000" y="4876800"/>
            <a:ext cx="5421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Recognize players from depth map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At frame rate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Minimal resource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02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360 Hardware</a:t>
            </a:r>
            <a:endParaRPr lang="en-US" dirty="0"/>
          </a:p>
        </p:txBody>
      </p:sp>
      <p:pic>
        <p:nvPicPr>
          <p:cNvPr id="1026" name="Picture 2" descr="http://www.pcper.com/images/reviews/940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57150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smtClean="0"/>
              <a:t>www.pcper.com/article.php?aid=940&amp;type=expert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458054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Triple Core PowerPC 970, 3.2GHz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Hyperthreaded, 2 threads/core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500 MHz ATI graphics card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DirectX </a:t>
            </a:r>
            <a:r>
              <a:rPr lang="en-US" sz="2400" dirty="0" smtClean="0"/>
              <a:t>9.5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512 MB RAM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2005 performance envelope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handle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real-time </a:t>
            </a:r>
            <a:r>
              <a:rPr lang="en-US" sz="2400" dirty="0">
                <a:solidFill>
                  <a:srgbClr val="FF0000"/>
                </a:solidFill>
              </a:rPr>
              <a:t>vision AND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modern </a:t>
            </a:r>
            <a:r>
              <a:rPr lang="en-US" sz="2400" dirty="0" smtClean="0">
                <a:solidFill>
                  <a:srgbClr val="FF0000"/>
                </a:solidFill>
              </a:rPr>
              <a:t>game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cper.com/images/reviews/940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hard?</a:t>
            </a:r>
            <a:endParaRPr lang="en-GB" dirty="0"/>
          </a:p>
        </p:txBody>
      </p:sp>
      <p:pic>
        <p:nvPicPr>
          <p:cNvPr id="4" name="Picture 9" descr="J:\images\aerial-silks-white-lm-350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85348"/>
            <a:ext cx="2909977" cy="198709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3" cstate="print"/>
          <a:srcRect t="50446" r="50614"/>
          <a:stretch>
            <a:fillRect/>
          </a:stretch>
        </p:blipFill>
        <p:spPr bwMode="auto">
          <a:xfrm>
            <a:off x="3279419" y="4168359"/>
            <a:ext cx="2714644" cy="19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34" y="4144440"/>
            <a:ext cx="2575836" cy="19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143380"/>
            <a:ext cx="25911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39" y="1602759"/>
            <a:ext cx="4972926" cy="195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Extensible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27961" y="3521338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9" y="3361570"/>
            <a:ext cx="1746758" cy="1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59978" y="1905000"/>
            <a:ext cx="1676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9978" y="3131191"/>
            <a:ext cx="167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9978" y="4343400"/>
            <a:ext cx="1676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574414">
            <a:off x="1974178" y="2738106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831289">
            <a:off x="1918397" y="430701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8103" y="2946876"/>
            <a:ext cx="1828800" cy="1396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Arbiter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49359" y="3533538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254371">
            <a:off x="4695576" y="2750306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9430666">
            <a:off x="4639795" y="431921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326944" y="3588391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363" y="5562600"/>
            <a:ext cx="146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Stateless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0231" y="5347156"/>
            <a:ext cx="829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Raw</a:t>
            </a:r>
          </a:p>
          <a:p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430" y="556259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2075" y="5364632"/>
            <a:ext cx="1592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Skeleton</a:t>
            </a:r>
          </a:p>
          <a:p>
            <a:pPr algn="ctr"/>
            <a:r>
              <a:rPr lang="en-US" sz="2800" dirty="0" smtClean="0"/>
              <a:t>estimates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561945" y="5347155"/>
            <a:ext cx="1451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Final</a:t>
            </a:r>
          </a:p>
          <a:p>
            <a:pPr algn="ctr"/>
            <a:r>
              <a:rPr lang="en-US" sz="2800" dirty="0" smtClean="0"/>
              <a:t>estimate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603814" y="4947046"/>
            <a:ext cx="1463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probabilistic</a:t>
            </a:r>
            <a:endParaRPr lang="en-US" sz="2000" i="1" dirty="0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H="1" flipV="1">
            <a:off x="5076818" y="4777051"/>
            <a:ext cx="1258639" cy="169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6335457" y="3919632"/>
            <a:ext cx="1199973" cy="1027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94708" y="2462651"/>
            <a:ext cx="221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fuses </a:t>
            </a:r>
            <a:r>
              <a:rPr lang="en-US" dirty="0" smtClean="0"/>
              <a:t>the hypotheses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69116" y="5584142"/>
            <a:ext cx="130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Stateful</a:t>
            </a:r>
            <a:endParaRPr lang="en-US" sz="2800" dirty="0"/>
          </a:p>
        </p:txBody>
      </p:sp>
      <p:pic>
        <p:nvPicPr>
          <p:cNvPr id="36" name="Picture 6" descr="http://nxeassets.xbox.com/shaxam/0201/07/b8/07b8b5ed-4d19-4cb3-957f-d6e367f4c8a7.PN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91016"/>
            <a:ext cx="1164383" cy="12711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4" grpId="0"/>
      <p:bldP spid="25" grpId="0"/>
      <p:bldP spid="26" grpId="0"/>
      <p:bldP spid="34" grpId="0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684572" cy="17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nxeassets.xbox.com/shaxam/0201/07/b8/07b8b5ed-4d19-4cb3-957f-d6e367f4c8a7.PN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5" y="4191000"/>
            <a:ext cx="1612060" cy="17598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800" y="1718358"/>
            <a:ext cx="1801048" cy="1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710028" y="232546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55600" y="1743165"/>
            <a:ext cx="1801048" cy="1465195"/>
            <a:chOff x="4756152" y="2646354"/>
            <a:chExt cx="3973506" cy="31857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6152" y="2646354"/>
              <a:ext cx="3973506" cy="318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6617369" y="4559969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828548" y="4507832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53218" y="3358747"/>
            <a:ext cx="291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Background segmentation</a:t>
            </a:r>
          </a:p>
          <a:p>
            <a:pPr algn="ctr"/>
            <a:r>
              <a:rPr lang="en-US" sz="2000" dirty="0" smtClean="0"/>
              <a:t>Player separation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394" y="5918896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Classifier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Expert: Pipeline Stages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878911"/>
            <a:ext cx="2133600" cy="365125"/>
          </a:xfrm>
        </p:spPr>
        <p:txBody>
          <a:bodyPr/>
          <a:lstStyle/>
          <a:p>
            <a:fld id="{4926CAD5-FC1A-4314-98C1-C0B7035AD44B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22" y="3316626"/>
            <a:ext cx="134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Depth map</a:t>
            </a:r>
            <a:endParaRPr lang="en-US" sz="20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43148" t="49089" r="43277" b="23567"/>
          <a:stretch>
            <a:fillRect/>
          </a:stretch>
        </p:blipFill>
        <p:spPr bwMode="auto">
          <a:xfrm>
            <a:off x="906706" y="4199868"/>
            <a:ext cx="1742137" cy="1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8498428" y="2316957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7912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048000" y="2339432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" y="1826624"/>
            <a:ext cx="2384003" cy="14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71600" y="3316626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37061" y="5918896"/>
            <a:ext cx="143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</a:t>
            </a:r>
            <a:br>
              <a:rPr lang="en-US" dirty="0" smtClean="0"/>
            </a:b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4930" y="5950860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Stack: Talk Outline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8200" y="47244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36576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31242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25908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47244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24400" y="47244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29400" y="47244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4873" y="2057400"/>
            <a:ext cx="7391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90" y="145941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55" y="391601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7" y="145941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test frames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3148" t="49089" r="43277" b="23567"/>
          <a:stretch>
            <a:fillRect/>
          </a:stretch>
        </p:blipFill>
        <p:spPr bwMode="auto">
          <a:xfrm>
            <a:off x="6305534" y="2659443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42879" t="15755" r="43546" b="56901"/>
          <a:stretch>
            <a:fillRect/>
          </a:stretch>
        </p:blipFill>
        <p:spPr bwMode="auto">
          <a:xfrm>
            <a:off x="742936" y="2685263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9718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012" y="4876799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Input</a:t>
            </a:r>
          </a:p>
          <a:p>
            <a:pPr algn="ctr"/>
            <a:r>
              <a:rPr lang="en-US" sz="2800" dirty="0" smtClean="0"/>
              <a:t>Depth map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31068" y="4876800"/>
            <a:ext cx="1749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Output</a:t>
            </a:r>
          </a:p>
          <a:p>
            <a:pPr algn="ctr"/>
            <a:r>
              <a:rPr lang="en-US" sz="2800" dirty="0" smtClean="0"/>
              <a:t>Body parts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5626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1400" y="3048000"/>
            <a:ext cx="18288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Classifier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960203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Runs on GPU </a:t>
            </a:r>
            <a:br>
              <a:rPr lang="en-US" sz="2400" dirty="0" smtClean="0"/>
            </a:br>
            <a:r>
              <a:rPr lang="en-US" sz="2400" dirty="0" smtClean="0"/>
              <a:t>@ </a:t>
            </a:r>
            <a:r>
              <a:rPr lang="en-US" sz="2400" dirty="0"/>
              <a:t>320x240</a:t>
            </a:r>
          </a:p>
        </p:txBody>
      </p:sp>
    </p:spTree>
    <p:extLst>
      <p:ext uri="{BB962C8B-B14F-4D97-AF65-F5344CB8AC3E}">
        <p14:creationId xmlns:p14="http://schemas.microsoft.com/office/powerpoint/2010/main" val="13148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36938"/>
            <a:ext cx="8229600" cy="3357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Start from ground-truth data</a:t>
            </a:r>
          </a:p>
          <a:p>
            <a:pPr lvl="1"/>
            <a:r>
              <a:rPr lang="en-GB" dirty="0" smtClean="0"/>
              <a:t>depth paired with body parts</a:t>
            </a:r>
          </a:p>
          <a:p>
            <a:r>
              <a:rPr lang="en-GB" dirty="0" smtClean="0"/>
              <a:t>Train classifier to work across</a:t>
            </a:r>
          </a:p>
          <a:p>
            <a:pPr lvl="1"/>
            <a:r>
              <a:rPr lang="en-GB" dirty="0" smtClean="0"/>
              <a:t>pose</a:t>
            </a:r>
          </a:p>
          <a:p>
            <a:pPr lvl="1"/>
            <a:r>
              <a:rPr lang="en-GB" dirty="0" smtClean="0"/>
              <a:t>scene position</a:t>
            </a:r>
          </a:p>
          <a:p>
            <a:pPr lvl="1"/>
            <a:r>
              <a:rPr lang="en-GB" dirty="0" smtClean="0"/>
              <a:t>Height, body shape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735375" y="1265565"/>
            <a:ext cx="7673252" cy="2165075"/>
            <a:chOff x="470648" y="1285860"/>
            <a:chExt cx="8101880" cy="2286016"/>
          </a:xfrm>
        </p:grpSpPr>
        <p:grpSp>
          <p:nvGrpSpPr>
            <p:cNvPr id="6" name="Group 9"/>
            <p:cNvGrpSpPr/>
            <p:nvPr/>
          </p:nvGrpSpPr>
          <p:grpSpPr>
            <a:xfrm>
              <a:off x="470648" y="1285860"/>
              <a:ext cx="2958344" cy="2286016"/>
              <a:chOff x="-11001484" y="-4143428"/>
              <a:chExt cx="3143272" cy="2428916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41" t="23491" r="82265" b="54527"/>
              <a:stretch>
                <a:fillRect/>
              </a:stretch>
            </p:blipFill>
            <p:spPr bwMode="auto">
              <a:xfrm>
                <a:off x="-11001484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61" t="23491" r="48645" b="54527"/>
              <a:stretch>
                <a:fillRect/>
              </a:stretch>
            </p:blipFill>
            <p:spPr bwMode="auto">
              <a:xfrm>
                <a:off x="-9429848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6"/>
            <p:cNvGrpSpPr/>
            <p:nvPr/>
          </p:nvGrpSpPr>
          <p:grpSpPr>
            <a:xfrm>
              <a:off x="3571868" y="1285860"/>
              <a:ext cx="2571768" cy="2286016"/>
              <a:chOff x="-8286840" y="15644898"/>
              <a:chExt cx="2571768" cy="2286016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601" t="33073" r="74695" b="35676"/>
              <a:stretch>
                <a:fillRect/>
              </a:stretch>
            </p:blipFill>
            <p:spPr bwMode="auto">
              <a:xfrm>
                <a:off x="-8286840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382" t="33073" r="32914" b="35676"/>
              <a:stretch>
                <a:fillRect/>
              </a:stretch>
            </p:blipFill>
            <p:spPr bwMode="auto">
              <a:xfrm>
                <a:off x="-7000956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1"/>
            <p:cNvGrpSpPr/>
            <p:nvPr/>
          </p:nvGrpSpPr>
          <p:grpSpPr>
            <a:xfrm>
              <a:off x="6286512" y="1285860"/>
              <a:ext cx="2286016" cy="2286016"/>
              <a:chOff x="-9501286" y="1428736"/>
              <a:chExt cx="2714644" cy="27146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661" t="59051" r="82917" b="16379"/>
              <a:stretch>
                <a:fillRect/>
              </a:stretch>
            </p:blipFill>
            <p:spPr bwMode="auto">
              <a:xfrm>
                <a:off x="-9501286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3255" t="59051" r="49323" b="16379"/>
              <a:stretch>
                <a:fillRect/>
              </a:stretch>
            </p:blipFill>
            <p:spPr bwMode="auto">
              <a:xfrm>
                <a:off x="-8143964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Getting the Ground </a:t>
            </a:r>
            <a:r>
              <a:rPr lang="en-US" dirty="0" smtClean="0"/>
              <a:t>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Getting the Ground </a:t>
            </a:r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53</a:t>
            </a:fld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>
            <a:off x="708021" y="1371600"/>
            <a:ext cx="7673252" cy="2165075"/>
            <a:chOff x="470648" y="1285860"/>
            <a:chExt cx="8101880" cy="2286016"/>
          </a:xfrm>
        </p:grpSpPr>
        <p:grpSp>
          <p:nvGrpSpPr>
            <p:cNvPr id="5" name="Group 9"/>
            <p:cNvGrpSpPr/>
            <p:nvPr/>
          </p:nvGrpSpPr>
          <p:grpSpPr>
            <a:xfrm>
              <a:off x="470648" y="1285860"/>
              <a:ext cx="2958344" cy="2286016"/>
              <a:chOff x="-11001484" y="-4143428"/>
              <a:chExt cx="3143272" cy="242891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41" t="23491" r="82265" b="54527"/>
              <a:stretch>
                <a:fillRect/>
              </a:stretch>
            </p:blipFill>
            <p:spPr bwMode="auto">
              <a:xfrm>
                <a:off x="-11001484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61" t="23491" r="48645" b="54527"/>
              <a:stretch>
                <a:fillRect/>
              </a:stretch>
            </p:blipFill>
            <p:spPr bwMode="auto">
              <a:xfrm>
                <a:off x="-9429848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6"/>
            <p:cNvGrpSpPr/>
            <p:nvPr/>
          </p:nvGrpSpPr>
          <p:grpSpPr>
            <a:xfrm>
              <a:off x="3571868" y="1285860"/>
              <a:ext cx="2571768" cy="2286016"/>
              <a:chOff x="-8286840" y="15644898"/>
              <a:chExt cx="2571768" cy="228601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601" t="33073" r="74695" b="35676"/>
              <a:stretch>
                <a:fillRect/>
              </a:stretch>
            </p:blipFill>
            <p:spPr bwMode="auto">
              <a:xfrm>
                <a:off x="-8286840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382" t="33073" r="32914" b="35676"/>
              <a:stretch>
                <a:fillRect/>
              </a:stretch>
            </p:blipFill>
            <p:spPr bwMode="auto">
              <a:xfrm>
                <a:off x="-7000956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/>
            <p:nvPr/>
          </p:nvGrpSpPr>
          <p:grpSpPr>
            <a:xfrm>
              <a:off x="6286512" y="1285860"/>
              <a:ext cx="2286016" cy="2286016"/>
              <a:chOff x="-9501286" y="1428736"/>
              <a:chExt cx="2714644" cy="271464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661" t="59051" r="82917" b="16379"/>
              <a:stretch>
                <a:fillRect/>
              </a:stretch>
            </p:blipFill>
            <p:spPr bwMode="auto">
              <a:xfrm>
                <a:off x="-9501286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3255" t="59051" r="49323" b="16379"/>
              <a:stretch>
                <a:fillRect/>
              </a:stretch>
            </p:blipFill>
            <p:spPr bwMode="auto">
              <a:xfrm>
                <a:off x="-8143964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838200" y="4436368"/>
            <a:ext cx="3408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 synthetic data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(3D avatar model)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Inject noise</a:t>
            </a:r>
            <a:endParaRPr lang="en-US" sz="3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37549" t="37875" r="52197" b="41211"/>
          <a:stretch>
            <a:fillRect/>
          </a:stretch>
        </p:blipFill>
        <p:spPr bwMode="auto">
          <a:xfrm>
            <a:off x="7000892" y="3853190"/>
            <a:ext cx="1714512" cy="26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2168" t="32584" r="57324" b="25586"/>
          <a:stretch>
            <a:fillRect/>
          </a:stretch>
        </p:blipFill>
        <p:spPr bwMode="auto">
          <a:xfrm>
            <a:off x="4879244" y="3853190"/>
            <a:ext cx="1714512" cy="26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6651047" y="4978277"/>
            <a:ext cx="271061" cy="301179"/>
          </a:xfrm>
          <a:prstGeom prst="rightArrow">
            <a:avLst>
              <a:gd name="adj1" fmla="val 56667"/>
              <a:gd name="adj2" fmla="val 42449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800" b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.i.com.com/cnwk.1d/i/bto/20080929/x-Arms_out_540x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104456" cy="2728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ADI has tailored a motion sensing solution for Xsens MVN motion capture suit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3836" r="13601" b="4601"/>
          <a:stretch/>
        </p:blipFill>
        <p:spPr bwMode="auto">
          <a:xfrm>
            <a:off x="5724128" y="988654"/>
            <a:ext cx="2114266" cy="360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8306"/>
            <a:ext cx="8229600" cy="1252728"/>
          </a:xfrm>
        </p:spPr>
        <p:txBody>
          <a:bodyPr/>
          <a:lstStyle/>
          <a:p>
            <a:r>
              <a:rPr lang="en-GB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Motion capture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99211" y="4543028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[</a:t>
            </a:r>
            <a:r>
              <a:rPr lang="en-GB" sz="2400" b="1" dirty="0" err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Xsens</a:t>
            </a:r>
            <a:r>
              <a:rPr lang="en-GB" sz="2400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]</a:t>
            </a:r>
            <a:endParaRPr lang="en-GB" sz="2400" b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5599" y="4119463"/>
            <a:ext cx="11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[</a:t>
            </a:r>
            <a:r>
              <a:rPr lang="en-GB" sz="2400" b="1" dirty="0" err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Vicon</a:t>
            </a:r>
            <a:r>
              <a:rPr lang="en-GB" sz="2400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]</a:t>
            </a:r>
            <a:endParaRPr lang="en-GB" sz="2400" b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5661248"/>
            <a:ext cx="8352928" cy="770781"/>
            <a:chOff x="177767" y="5754563"/>
            <a:chExt cx="8352928" cy="770781"/>
          </a:xfrm>
        </p:grpSpPr>
        <p:sp>
          <p:nvSpPr>
            <p:cNvPr id="8" name="Content Placeholder 5"/>
            <p:cNvSpPr txBox="1">
              <a:spLocks/>
            </p:cNvSpPr>
            <p:nvPr/>
          </p:nvSpPr>
          <p:spPr>
            <a:xfrm>
              <a:off x="3351460" y="5754563"/>
              <a:ext cx="2587819" cy="77078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vert="horz" lIns="54864" tIns="91440" numCol="1" rtlCol="0">
              <a:no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0" lang="en-US" sz="20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ct val="80000"/>
                </a:lnSpc>
                <a:buClr>
                  <a:srgbClr val="C00000"/>
                </a:buClr>
                <a:buFont typeface="Wingdings 2" pitchFamily="18" charset="2"/>
                <a:buChar char="T"/>
              </a:pPr>
              <a:r>
                <a:rPr lang="en-GB" sz="2800" dirty="0" smtClean="0"/>
                <a:t>suit / sensors</a:t>
              </a:r>
            </a:p>
            <a:p>
              <a:pPr>
                <a:lnSpc>
                  <a:spcPct val="80000"/>
                </a:lnSpc>
                <a:buClr>
                  <a:srgbClr val="C00000"/>
                </a:buClr>
                <a:buFont typeface="Wingdings 2" pitchFamily="18" charset="2"/>
                <a:buChar char="T"/>
              </a:pPr>
              <a:r>
                <a:rPr lang="en-GB" sz="2800" dirty="0" smtClean="0"/>
                <a:t>expensive</a:t>
              </a: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177767" y="5754563"/>
              <a:ext cx="2883810" cy="770781"/>
            </a:xfrm>
            <a:prstGeom prst="rect">
              <a:avLst/>
            </a:prstGeom>
            <a:ln w="19050">
              <a:noFill/>
            </a:ln>
          </p:spPr>
          <p:txBody>
            <a:bodyPr vert="horz" lIns="54864" tIns="91440" numCol="1" rtlCol="0">
              <a:no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0" lang="en-US" sz="20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ct val="80000"/>
                </a:lnSpc>
                <a:buClr>
                  <a:srgbClr val="00B050"/>
                </a:buClr>
                <a:buFont typeface="Wingdings 2" pitchFamily="18" charset="2"/>
                <a:buChar char=""/>
              </a:pPr>
              <a:r>
                <a:rPr lang="en-GB" sz="2800" dirty="0" smtClean="0"/>
                <a:t>very accurate</a:t>
              </a:r>
            </a:p>
            <a:p>
              <a:pPr>
                <a:lnSpc>
                  <a:spcPct val="80000"/>
                </a:lnSpc>
                <a:buClr>
                  <a:srgbClr val="00B050"/>
                </a:buClr>
                <a:buFont typeface="Wingdings 2" pitchFamily="18" charset="2"/>
                <a:buChar char=""/>
              </a:pPr>
              <a:r>
                <a:rPr lang="en-GB" sz="2800" dirty="0" smtClean="0"/>
                <a:t>high frame rate</a:t>
              </a:r>
            </a:p>
          </p:txBody>
        </p:sp>
        <p:sp>
          <p:nvSpPr>
            <p:cNvPr id="12" name="Content Placeholder 5"/>
            <p:cNvSpPr txBox="1">
              <a:spLocks/>
            </p:cNvSpPr>
            <p:nvPr/>
          </p:nvSpPr>
          <p:spPr>
            <a:xfrm>
              <a:off x="6229163" y="5754563"/>
              <a:ext cx="2301532" cy="77078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vert="horz" lIns="54864" tIns="91440" numCol="1" rtlCol="0">
              <a:noAutofit/>
            </a:bodyPr>
            <a:lstStyle>
              <a:lvl1pPr marL="438912" indent="-32004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1520" indent="-27432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61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0" lang="en-US" sz="20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ct val="80000"/>
                </a:lnSpc>
                <a:buClr>
                  <a:srgbClr val="C00000"/>
                </a:buClr>
                <a:buFont typeface="Wingdings 2" pitchFamily="18" charset="2"/>
                <a:buChar char="T"/>
              </a:pPr>
              <a:r>
                <a:rPr lang="en-GB" sz="2800" dirty="0" smtClean="0"/>
                <a:t>large space</a:t>
              </a:r>
            </a:p>
            <a:p>
              <a:pPr>
                <a:lnSpc>
                  <a:spcPct val="80000"/>
                </a:lnSpc>
                <a:buClr>
                  <a:srgbClr val="C00000"/>
                </a:buClr>
                <a:buFont typeface="Wingdings 2" pitchFamily="18" charset="2"/>
                <a:buChar char="T"/>
              </a:pPr>
              <a:r>
                <a:rPr lang="en-GB" sz="2800" dirty="0" smtClean="0"/>
                <a:t>calibration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0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2" name="Right Arrow 121"/>
          <p:cNvSpPr/>
          <p:nvPr/>
        </p:nvSpPr>
        <p:spPr>
          <a:xfrm rot="5400000">
            <a:off x="4780675" y="4117367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40767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542425" y="3581400"/>
            <a:ext cx="278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Training examples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691403" y="4165839"/>
            <a:ext cx="224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Machine learning</a:t>
            </a:r>
            <a:endParaRPr lang="en-US" sz="2000" dirty="0"/>
          </a:p>
        </p:txBody>
      </p:sp>
      <p:sp>
        <p:nvSpPr>
          <p:cNvPr id="133" name="Right Arrow 132"/>
          <p:cNvSpPr/>
          <p:nvPr/>
        </p:nvSpPr>
        <p:spPr>
          <a:xfrm>
            <a:off x="34290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6117859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686298" y="1508607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1752600" y="1508607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760052" y="16764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1826354" y="16764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933962" y="17526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000264" y="17526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954921" y="19050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021223" y="19050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095880" y="1914088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162182" y="1914088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143498" y="1961093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209800" y="1961093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246614" y="20574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312916" y="20574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295898" y="2190736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362200" y="2190736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67" name="Group 9"/>
          <p:cNvGrpSpPr/>
          <p:nvPr/>
        </p:nvGrpSpPr>
        <p:grpSpPr>
          <a:xfrm>
            <a:off x="1826353" y="4565948"/>
            <a:ext cx="6356363" cy="1994029"/>
            <a:chOff x="-10495533" y="-4143428"/>
            <a:chExt cx="7315637" cy="2461460"/>
          </a:xfrm>
        </p:grpSpPr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141" t="23491" r="82265" b="54527"/>
            <a:stretch>
              <a:fillRect/>
            </a:stretch>
          </p:blipFill>
          <p:spPr bwMode="auto">
            <a:xfrm>
              <a:off x="-10495533" y="-4143428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2761" t="23491" r="48645" b="54527"/>
            <a:stretch>
              <a:fillRect/>
            </a:stretch>
          </p:blipFill>
          <p:spPr bwMode="auto">
            <a:xfrm>
              <a:off x="-4751532" y="-4110884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864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" grpId="0" animBg="1"/>
      <p:bldP spid="124" grpId="0" animBg="1"/>
      <p:bldP spid="126" grpId="0"/>
      <p:bldP spid="127" grpId="0"/>
      <p:bldP spid="133" grpId="0" animBg="1"/>
      <p:bldP spid="1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5566412" y="2225188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572264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21818" y="3348335"/>
            <a:ext cx="24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667264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667264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oup 127"/>
          <p:cNvGrpSpPr/>
          <p:nvPr/>
        </p:nvGrpSpPr>
        <p:grpSpPr>
          <a:xfrm>
            <a:off x="4667264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667264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2857498" y="1285868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914400" y="1285868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2931252" y="14536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988154" y="14536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105162" y="15298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162064" y="15298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126121" y="16822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183023" y="16822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267080" y="1691349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323982" y="1691349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314698" y="1738354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371600" y="1738354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417814" y="18346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474716" y="18346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467098" y="1967997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524000" y="1967997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Rectangle 112"/>
          <p:cNvSpPr/>
          <p:nvPr/>
        </p:nvSpPr>
        <p:spPr>
          <a:xfrm>
            <a:off x="92788" y="43633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&gt; Millions of input frames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&gt; 10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 objects manipulated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Sparse, multi-dimensional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Complex </a:t>
            </a:r>
            <a:r>
              <a:rPr lang="en-US" sz="2400" dirty="0" err="1" smtClean="0"/>
              <a:t>datatypes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(images</a:t>
            </a:r>
            <a:r>
              <a:rPr lang="en-US" sz="2400" dirty="0"/>
              <a:t>, video, matrices, etc.)</a:t>
            </a:r>
          </a:p>
        </p:txBody>
      </p:sp>
    </p:spTree>
    <p:extLst>
      <p:ext uri="{BB962C8B-B14F-4D97-AF65-F5344CB8AC3E}">
        <p14:creationId xmlns:p14="http://schemas.microsoft.com/office/powerpoint/2010/main" val="160679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2364" y="350967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435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44166093"/>
              </p:ext>
            </p:extLst>
          </p:nvPr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59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8674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69522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6509" y="3032308"/>
            <a:ext cx="4926065" cy="256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9522" y="2665462"/>
            <a:ext cx="4943052" cy="262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9522" y="2298616"/>
            <a:ext cx="4943052" cy="26203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9522" y="1931771"/>
            <a:ext cx="4943052" cy="262033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3505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68446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2429" y="3429000"/>
            <a:ext cx="1070145" cy="47165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53922" y="1545383"/>
            <a:ext cx="4943052" cy="262033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4371" y="1371601"/>
            <a:ext cx="5388429" cy="886407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6146" y="2621902"/>
            <a:ext cx="5388429" cy="1721498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I can finally explain to my son</a:t>
            </a:r>
            <a:br>
              <a:rPr lang="en-US" dirty="0" smtClean="0"/>
            </a:br>
            <a:r>
              <a:rPr lang="en-US" dirty="0" smtClean="0"/>
              <a:t>what I do for a living…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60</a:t>
            </a:fld>
            <a:endParaRPr lang="en-US"/>
          </a:p>
        </p:txBody>
      </p:sp>
      <p:pic>
        <p:nvPicPr>
          <p:cNvPr id="9218" name="Picture 2" descr="F:\DCIM\100CANON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r>
              <a:rPr lang="en-US" dirty="0" smtClean="0"/>
              <a:t>Used by &gt;&gt; 100 developers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38706" y="5178725"/>
            <a:ext cx="1942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Dryad</a:t>
            </a:r>
            <a:r>
              <a:rPr lang="en-US" dirty="0"/>
              <a:t>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 action="ppaction://hlinkfile" tooltip="Evelyn De Morgan"/>
              </a:rPr>
              <a:t>Evelyn </a:t>
            </a:r>
            <a:r>
              <a:rPr lang="en-US" dirty="0">
                <a:hlinkClick r:id="rId4" action="ppaction://hlinkfile" tooltip="Evelyn De Morgan"/>
              </a:rPr>
              <a:t>De Morgan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6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291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0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1296</Words>
  <Application>Microsoft Office PowerPoint</Application>
  <PresentationFormat>On-screen Show (4:3)</PresentationFormat>
  <Paragraphs>558</Paragraphs>
  <Slides>60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Programming clusters with DryadLINQ</vt:lpstr>
      <vt:lpstr>Goal</vt:lpstr>
      <vt:lpstr>Design Space</vt:lpstr>
      <vt:lpstr>Data-Parallel Computation</vt:lpstr>
      <vt:lpstr>Software Stack: Talk Outline</vt:lpstr>
      <vt:lpstr>DRYAD</vt:lpstr>
      <vt:lpstr>Dryad</vt:lpstr>
      <vt:lpstr>Dryad = Execution Layer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Dryad System Architecture</vt:lpstr>
      <vt:lpstr>Fault Tolerance</vt:lpstr>
      <vt:lpstr>DRYADLINQ</vt:lpstr>
      <vt:lpstr>LINQ</vt:lpstr>
      <vt:lpstr>LINQ = .Net+ Queries</vt:lpstr>
      <vt:lpstr>Collections and Iterators</vt:lpstr>
      <vt:lpstr>DryadLINQ Data Model</vt:lpstr>
      <vt:lpstr>DryadLINQ = LINQ + Dryad</vt:lpstr>
      <vt:lpstr>Demo</vt:lpstr>
      <vt:lpstr>Example: counting lines</vt:lpstr>
      <vt:lpstr>Example: counting words</vt:lpstr>
      <vt:lpstr>Example: counting unique words</vt:lpstr>
      <vt:lpstr>Example: word histogram</vt:lpstr>
      <vt:lpstr>Example: high-frequency words</vt:lpstr>
      <vt:lpstr>Example: words by frequency</vt:lpstr>
      <vt:lpstr>Example: Map-Reduce</vt:lpstr>
      <vt:lpstr>Map-Reduce Plan</vt:lpstr>
      <vt:lpstr>Expectation Maximization</vt:lpstr>
      <vt:lpstr>Probabilistic Index Maps</vt:lpstr>
      <vt:lpstr>Language Summary</vt:lpstr>
      <vt:lpstr>What Is It Good For?</vt:lpstr>
      <vt:lpstr>What is Kinect?</vt:lpstr>
      <vt:lpstr>Input device</vt:lpstr>
      <vt:lpstr>The Innards</vt:lpstr>
      <vt:lpstr>Projected IR pattern</vt:lpstr>
      <vt:lpstr>Depth computation</vt:lpstr>
      <vt:lpstr>Kinect video output</vt:lpstr>
      <vt:lpstr>Depth map</vt:lpstr>
      <vt:lpstr>Vision Problem: What is a human</vt:lpstr>
      <vt:lpstr>XBox 360 Hardware</vt:lpstr>
      <vt:lpstr>Why is it hard?</vt:lpstr>
      <vt:lpstr>Generic Extensible Architecture</vt:lpstr>
      <vt:lpstr>One Expert: Pipeline Stages</vt:lpstr>
      <vt:lpstr>Sample test frames</vt:lpstr>
      <vt:lpstr>The Classifier</vt:lpstr>
      <vt:lpstr>Getting the Ground Truth</vt:lpstr>
      <vt:lpstr>Getting the Ground Truth</vt:lpstr>
      <vt:lpstr>Motion capture</vt:lpstr>
      <vt:lpstr>Learn from Data</vt:lpstr>
      <vt:lpstr>Cluster-based training</vt:lpstr>
      <vt:lpstr>Highly efficient parallellization</vt:lpstr>
      <vt:lpstr>Conclusions</vt:lpstr>
      <vt:lpstr>Conclusions</vt:lpstr>
      <vt:lpstr>I can finally explain to my son what I do for a living…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clusters with DryadLINQ</dc:title>
  <dc:creator>Mihai Budiu</dc:creator>
  <cp:lastModifiedBy>Mihai Budiu</cp:lastModifiedBy>
  <cp:revision>6</cp:revision>
  <dcterms:created xsi:type="dcterms:W3CDTF">2011-04-12T00:05:29Z</dcterms:created>
  <dcterms:modified xsi:type="dcterms:W3CDTF">2011-04-14T17:04:12Z</dcterms:modified>
</cp:coreProperties>
</file>