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xlsx" ContentType="application/vnd.openxmlformats-officedocument.spreadsheetml.sheet"/>
  <Default Extension="wmv" ContentType="video/x-ms-wm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8.xml" ContentType="application/vnd.openxmlformats-officedocument.presentationml.notesSlide+xml"/>
  <Override PartName="/ppt/charts/chart1.xml" ContentType="application/vnd.openxmlformats-officedocument.drawingml.chart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3"/>
  </p:sldMasterIdLst>
  <p:notesMasterIdLst>
    <p:notesMasterId r:id="rId187"/>
  </p:notesMasterIdLst>
  <p:sldIdLst>
    <p:sldId id="256" r:id="rId4"/>
    <p:sldId id="526" r:id="rId5"/>
    <p:sldId id="473" r:id="rId6"/>
    <p:sldId id="541" r:id="rId7"/>
    <p:sldId id="547" r:id="rId8"/>
    <p:sldId id="548" r:id="rId9"/>
    <p:sldId id="549" r:id="rId10"/>
    <p:sldId id="550" r:id="rId11"/>
    <p:sldId id="643" r:id="rId12"/>
    <p:sldId id="644" r:id="rId13"/>
    <p:sldId id="551" r:id="rId14"/>
    <p:sldId id="552" r:id="rId15"/>
    <p:sldId id="553" r:id="rId16"/>
    <p:sldId id="610" r:id="rId17"/>
    <p:sldId id="614" r:id="rId18"/>
    <p:sldId id="616" r:id="rId19"/>
    <p:sldId id="617" r:id="rId20"/>
    <p:sldId id="612" r:id="rId21"/>
    <p:sldId id="613" r:id="rId22"/>
    <p:sldId id="615" r:id="rId23"/>
    <p:sldId id="620" r:id="rId24"/>
    <p:sldId id="656" r:id="rId25"/>
    <p:sldId id="660" r:id="rId26"/>
    <p:sldId id="654" r:id="rId27"/>
    <p:sldId id="622" r:id="rId28"/>
    <p:sldId id="624" r:id="rId29"/>
    <p:sldId id="625" r:id="rId30"/>
    <p:sldId id="633" r:id="rId31"/>
    <p:sldId id="661" r:id="rId32"/>
    <p:sldId id="657" r:id="rId33"/>
    <p:sldId id="658" r:id="rId34"/>
    <p:sldId id="659" r:id="rId35"/>
    <p:sldId id="639" r:id="rId36"/>
    <p:sldId id="626" r:id="rId37"/>
    <p:sldId id="628" r:id="rId38"/>
    <p:sldId id="640" r:id="rId39"/>
    <p:sldId id="651" r:id="rId40"/>
    <p:sldId id="641" r:id="rId41"/>
    <p:sldId id="629" r:id="rId42"/>
    <p:sldId id="630" r:id="rId43"/>
    <p:sldId id="631" r:id="rId44"/>
    <p:sldId id="632" r:id="rId45"/>
    <p:sldId id="634" r:id="rId46"/>
    <p:sldId id="635" r:id="rId47"/>
    <p:sldId id="636" r:id="rId48"/>
    <p:sldId id="637" r:id="rId49"/>
    <p:sldId id="638" r:id="rId50"/>
    <p:sldId id="642" r:id="rId51"/>
    <p:sldId id="645" r:id="rId52"/>
    <p:sldId id="665" r:id="rId53"/>
    <p:sldId id="646" r:id="rId54"/>
    <p:sldId id="653" r:id="rId55"/>
    <p:sldId id="647" r:id="rId56"/>
    <p:sldId id="618" r:id="rId57"/>
    <p:sldId id="663" r:id="rId58"/>
    <p:sldId id="648" r:id="rId59"/>
    <p:sldId id="649" r:id="rId60"/>
    <p:sldId id="650" r:id="rId61"/>
    <p:sldId id="652" r:id="rId62"/>
    <p:sldId id="655" r:id="rId63"/>
    <p:sldId id="559" r:id="rId64"/>
    <p:sldId id="554" r:id="rId65"/>
    <p:sldId id="555" r:id="rId66"/>
    <p:sldId id="611" r:id="rId67"/>
    <p:sldId id="465" r:id="rId68"/>
    <p:sldId id="474" r:id="rId69"/>
    <p:sldId id="424" r:id="rId70"/>
    <p:sldId id="499" r:id="rId71"/>
    <p:sldId id="466" r:id="rId72"/>
    <p:sldId id="475" r:id="rId73"/>
    <p:sldId id="481" r:id="rId74"/>
    <p:sldId id="476" r:id="rId75"/>
    <p:sldId id="477" r:id="rId76"/>
    <p:sldId id="560" r:id="rId77"/>
    <p:sldId id="609" r:id="rId78"/>
    <p:sldId id="479" r:id="rId79"/>
    <p:sldId id="500" r:id="rId80"/>
    <p:sldId id="491" r:id="rId81"/>
    <p:sldId id="467" r:id="rId82"/>
    <p:sldId id="480" r:id="rId83"/>
    <p:sldId id="482" r:id="rId84"/>
    <p:sldId id="492" r:id="rId85"/>
    <p:sldId id="478" r:id="rId86"/>
    <p:sldId id="468" r:id="rId87"/>
    <p:sldId id="484" r:id="rId88"/>
    <p:sldId id="595" r:id="rId89"/>
    <p:sldId id="485" r:id="rId90"/>
    <p:sldId id="487" r:id="rId91"/>
    <p:sldId id="596" r:id="rId92"/>
    <p:sldId id="486" r:id="rId93"/>
    <p:sldId id="488" r:id="rId94"/>
    <p:sldId id="493" r:id="rId95"/>
    <p:sldId id="469" r:id="rId96"/>
    <p:sldId id="415" r:id="rId97"/>
    <p:sldId id="261" r:id="rId98"/>
    <p:sldId id="262" r:id="rId99"/>
    <p:sldId id="319" r:id="rId100"/>
    <p:sldId id="320" r:id="rId101"/>
    <p:sldId id="321" r:id="rId102"/>
    <p:sldId id="322" r:id="rId103"/>
    <p:sldId id="323" r:id="rId104"/>
    <p:sldId id="264" r:id="rId105"/>
    <p:sldId id="287" r:id="rId106"/>
    <p:sldId id="490" r:id="rId107"/>
    <p:sldId id="504" r:id="rId108"/>
    <p:sldId id="483" r:id="rId109"/>
    <p:sldId id="503" r:id="rId110"/>
    <p:sldId id="293" r:id="rId111"/>
    <p:sldId id="506" r:id="rId112"/>
    <p:sldId id="507" r:id="rId113"/>
    <p:sldId id="416" r:id="rId114"/>
    <p:sldId id="417" r:id="rId115"/>
    <p:sldId id="489" r:id="rId116"/>
    <p:sldId id="425" r:id="rId117"/>
    <p:sldId id="494" r:id="rId118"/>
    <p:sldId id="592" r:id="rId119"/>
    <p:sldId id="606" r:id="rId120"/>
    <p:sldId id="598" r:id="rId121"/>
    <p:sldId id="608" r:id="rId122"/>
    <p:sldId id="597" r:id="rId123"/>
    <p:sldId id="599" r:id="rId124"/>
    <p:sldId id="601" r:id="rId125"/>
    <p:sldId id="605" r:id="rId126"/>
    <p:sldId id="603" r:id="rId127"/>
    <p:sldId id="604" r:id="rId128"/>
    <p:sldId id="602" r:id="rId129"/>
    <p:sldId id="607" r:id="rId130"/>
    <p:sldId id="470" r:id="rId131"/>
    <p:sldId id="662" r:id="rId132"/>
    <p:sldId id="373" r:id="rId133"/>
    <p:sldId id="600" r:id="rId134"/>
    <p:sldId id="375" r:id="rId135"/>
    <p:sldId id="274" r:id="rId136"/>
    <p:sldId id="664" r:id="rId137"/>
    <p:sldId id="495" r:id="rId138"/>
    <p:sldId id="372" r:id="rId139"/>
    <p:sldId id="527" r:id="rId140"/>
    <p:sldId id="528" r:id="rId141"/>
    <p:sldId id="529" r:id="rId142"/>
    <p:sldId id="530" r:id="rId143"/>
    <p:sldId id="531" r:id="rId144"/>
    <p:sldId id="532" r:id="rId145"/>
    <p:sldId id="533" r:id="rId146"/>
    <p:sldId id="402" r:id="rId147"/>
    <p:sldId id="407" r:id="rId148"/>
    <p:sldId id="498" r:id="rId149"/>
    <p:sldId id="471" r:id="rId150"/>
    <p:sldId id="431" r:id="rId151"/>
    <p:sldId id="435" r:id="rId152"/>
    <p:sldId id="438" r:id="rId153"/>
    <p:sldId id="516" r:id="rId154"/>
    <p:sldId id="573" r:id="rId155"/>
    <p:sldId id="574" r:id="rId156"/>
    <p:sldId id="575" r:id="rId157"/>
    <p:sldId id="576" r:id="rId158"/>
    <p:sldId id="565" r:id="rId159"/>
    <p:sldId id="566" r:id="rId160"/>
    <p:sldId id="577" r:id="rId161"/>
    <p:sldId id="568" r:id="rId162"/>
    <p:sldId id="578" r:id="rId163"/>
    <p:sldId id="579" r:id="rId164"/>
    <p:sldId id="580" r:id="rId165"/>
    <p:sldId id="581" r:id="rId166"/>
    <p:sldId id="582" r:id="rId167"/>
    <p:sldId id="583" r:id="rId168"/>
    <p:sldId id="584" r:id="rId169"/>
    <p:sldId id="585" r:id="rId170"/>
    <p:sldId id="586" r:id="rId171"/>
    <p:sldId id="587" r:id="rId172"/>
    <p:sldId id="588" r:id="rId173"/>
    <p:sldId id="589" r:id="rId174"/>
    <p:sldId id="590" r:id="rId175"/>
    <p:sldId id="571" r:id="rId176"/>
    <p:sldId id="523" r:id="rId177"/>
    <p:sldId id="518" r:id="rId178"/>
    <p:sldId id="519" r:id="rId179"/>
    <p:sldId id="520" r:id="rId180"/>
    <p:sldId id="521" r:id="rId181"/>
    <p:sldId id="522" r:id="rId182"/>
    <p:sldId id="524" r:id="rId183"/>
    <p:sldId id="285" r:id="rId184"/>
    <p:sldId id="501" r:id="rId185"/>
    <p:sldId id="502" r:id="rId18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52A0CDB-A3B7-458B-9337-660009AB21A6}">
          <p14:sldIdLst>
            <p14:sldId id="256"/>
          </p14:sldIdLst>
        </p14:section>
        <p14:section name="Introduction" id="{89E67263-C77F-4D70-9873-ADAB68355660}">
          <p14:sldIdLst>
            <p14:sldId id="526"/>
            <p14:sldId id="473"/>
            <p14:sldId id="541"/>
            <p14:sldId id="547"/>
            <p14:sldId id="548"/>
            <p14:sldId id="549"/>
            <p14:sldId id="550"/>
            <p14:sldId id="643"/>
            <p14:sldId id="644"/>
            <p14:sldId id="551"/>
            <p14:sldId id="552"/>
            <p14:sldId id="553"/>
            <p14:sldId id="610"/>
          </p14:sldIdLst>
        </p14:section>
        <p14:section name="LINQ" id="{9DE07824-D3DE-455B-9833-5C900583B7C8}">
          <p14:sldIdLst>
            <p14:sldId id="614"/>
            <p14:sldId id="616"/>
            <p14:sldId id="617"/>
            <p14:sldId id="612"/>
            <p14:sldId id="613"/>
            <p14:sldId id="615"/>
            <p14:sldId id="620"/>
            <p14:sldId id="656"/>
            <p14:sldId id="660"/>
            <p14:sldId id="654"/>
            <p14:sldId id="622"/>
            <p14:sldId id="624"/>
            <p14:sldId id="625"/>
            <p14:sldId id="633"/>
            <p14:sldId id="661"/>
            <p14:sldId id="657"/>
            <p14:sldId id="658"/>
            <p14:sldId id="659"/>
            <p14:sldId id="639"/>
            <p14:sldId id="626"/>
            <p14:sldId id="628"/>
            <p14:sldId id="640"/>
            <p14:sldId id="651"/>
            <p14:sldId id="641"/>
            <p14:sldId id="629"/>
            <p14:sldId id="630"/>
            <p14:sldId id="631"/>
            <p14:sldId id="632"/>
            <p14:sldId id="634"/>
            <p14:sldId id="635"/>
            <p14:sldId id="636"/>
            <p14:sldId id="637"/>
            <p14:sldId id="638"/>
            <p14:sldId id="642"/>
            <p14:sldId id="645"/>
            <p14:sldId id="665"/>
            <p14:sldId id="646"/>
            <p14:sldId id="653"/>
            <p14:sldId id="647"/>
            <p14:sldId id="618"/>
            <p14:sldId id="663"/>
            <p14:sldId id="648"/>
            <p14:sldId id="649"/>
            <p14:sldId id="650"/>
            <p14:sldId id="652"/>
            <p14:sldId id="655"/>
          </p14:sldIdLst>
        </p14:section>
        <p14:section name="A Software Stack for Big Data" id="{B6C62CE1-9214-444F-B5EB-E9A3B2590569}">
          <p14:sldIdLst>
            <p14:sldId id="559"/>
            <p14:sldId id="554"/>
            <p14:sldId id="555"/>
            <p14:sldId id="611"/>
            <p14:sldId id="465"/>
            <p14:sldId id="474"/>
            <p14:sldId id="424"/>
            <p14:sldId id="499"/>
            <p14:sldId id="466"/>
            <p14:sldId id="475"/>
            <p14:sldId id="481"/>
            <p14:sldId id="476"/>
            <p14:sldId id="477"/>
            <p14:sldId id="560"/>
            <p14:sldId id="609"/>
            <p14:sldId id="479"/>
            <p14:sldId id="500"/>
            <p14:sldId id="491"/>
            <p14:sldId id="467"/>
            <p14:sldId id="480"/>
            <p14:sldId id="482"/>
            <p14:sldId id="492"/>
            <p14:sldId id="478"/>
          </p14:sldIdLst>
        </p14:section>
        <p14:section name="Distributed Storage" id="{B94BE101-56B1-41D3-BB28-CCD0D2694778}">
          <p14:sldIdLst>
            <p14:sldId id="468"/>
            <p14:sldId id="484"/>
            <p14:sldId id="595"/>
            <p14:sldId id="485"/>
            <p14:sldId id="487"/>
            <p14:sldId id="596"/>
            <p14:sldId id="486"/>
            <p14:sldId id="488"/>
            <p14:sldId id="493"/>
          </p14:sldIdLst>
        </p14:section>
        <p14:section name="Distributed Execution" id="{0405B178-EC6B-4A9B-9739-30439D16366A}">
          <p14:sldIdLst>
            <p14:sldId id="469"/>
            <p14:sldId id="415"/>
            <p14:sldId id="261"/>
            <p14:sldId id="262"/>
            <p14:sldId id="319"/>
            <p14:sldId id="320"/>
            <p14:sldId id="321"/>
            <p14:sldId id="322"/>
            <p14:sldId id="323"/>
            <p14:sldId id="264"/>
            <p14:sldId id="287"/>
            <p14:sldId id="490"/>
            <p14:sldId id="504"/>
            <p14:sldId id="483"/>
            <p14:sldId id="503"/>
            <p14:sldId id="293"/>
            <p14:sldId id="506"/>
            <p14:sldId id="507"/>
            <p14:sldId id="416"/>
            <p14:sldId id="417"/>
            <p14:sldId id="489"/>
            <p14:sldId id="425"/>
            <p14:sldId id="494"/>
          </p14:sldIdLst>
        </p14:section>
        <p14:section name="Thinking in Parallel" id="{816F33BC-818C-4EE0-85B4-934809BED6C8}">
          <p14:sldIdLst>
            <p14:sldId id="592"/>
            <p14:sldId id="606"/>
            <p14:sldId id="598"/>
            <p14:sldId id="608"/>
            <p14:sldId id="597"/>
            <p14:sldId id="599"/>
            <p14:sldId id="601"/>
            <p14:sldId id="605"/>
            <p14:sldId id="603"/>
            <p14:sldId id="604"/>
            <p14:sldId id="602"/>
            <p14:sldId id="607"/>
          </p14:sldIdLst>
        </p14:section>
        <p14:section name="DryadLINQ" id="{5A898437-B99E-4FD8-8569-90C9C7D0691F}">
          <p14:sldIdLst>
            <p14:sldId id="470"/>
            <p14:sldId id="662"/>
            <p14:sldId id="373"/>
            <p14:sldId id="600"/>
            <p14:sldId id="375"/>
            <p14:sldId id="274"/>
            <p14:sldId id="664"/>
            <p14:sldId id="495"/>
            <p14:sldId id="372"/>
            <p14:sldId id="527"/>
            <p14:sldId id="528"/>
            <p14:sldId id="529"/>
            <p14:sldId id="530"/>
            <p14:sldId id="531"/>
            <p14:sldId id="532"/>
            <p14:sldId id="533"/>
            <p14:sldId id="402"/>
            <p14:sldId id="407"/>
            <p14:sldId id="498"/>
            <p14:sldId id="471"/>
            <p14:sldId id="431"/>
            <p14:sldId id="435"/>
            <p14:sldId id="438"/>
          </p14:sldIdLst>
        </p14:section>
        <p14:section name="Application: Large-Scale Machine Learning" id="{F0B7E735-02A8-4A70-AD3F-F70539AE94CA}">
          <p14:sldIdLst>
            <p14:sldId id="516"/>
            <p14:sldId id="573"/>
            <p14:sldId id="574"/>
            <p14:sldId id="575"/>
            <p14:sldId id="576"/>
            <p14:sldId id="565"/>
            <p14:sldId id="566"/>
            <p14:sldId id="577"/>
            <p14:sldId id="568"/>
            <p14:sldId id="578"/>
            <p14:sldId id="579"/>
            <p14:sldId id="580"/>
            <p14:sldId id="581"/>
            <p14:sldId id="582"/>
            <p14:sldId id="583"/>
            <p14:sldId id="584"/>
            <p14:sldId id="585"/>
            <p14:sldId id="586"/>
            <p14:sldId id="587"/>
            <p14:sldId id="588"/>
            <p14:sldId id="589"/>
            <p14:sldId id="590"/>
            <p14:sldId id="571"/>
            <p14:sldId id="523"/>
          </p14:sldIdLst>
        </p14:section>
        <p14:section name="Conclusion" id="{D7070C55-5FA7-47A8-8770-99FC8A6D4E1D}">
          <p14:sldIdLst>
            <p14:sldId id="518"/>
            <p14:sldId id="519"/>
            <p14:sldId id="520"/>
            <p14:sldId id="521"/>
            <p14:sldId id="522"/>
            <p14:sldId id="524"/>
            <p14:sldId id="285"/>
            <p14:sldId id="501"/>
            <p14:sldId id="50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FF3300"/>
    <a:srgbClr val="006C05"/>
    <a:srgbClr val="11FF17"/>
    <a:srgbClr val="E5FFE5"/>
    <a:srgbClr val="FFFFFF"/>
    <a:srgbClr val="00CC00"/>
    <a:srgbClr val="CCFFCC"/>
    <a:srgbClr val="66CCFF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9055" autoAdjust="0"/>
    <p:restoredTop sz="94514" autoAdjust="0"/>
  </p:normalViewPr>
  <p:slideViewPr>
    <p:cSldViewPr>
      <p:cViewPr varScale="1">
        <p:scale>
          <a:sx n="42" d="100"/>
          <a:sy n="42" d="100"/>
        </p:scale>
        <p:origin x="498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8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1825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117" Type="http://schemas.openxmlformats.org/officeDocument/2006/relationships/slide" Target="slides/slide114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slide" Target="slides/slide60.xml"/><Relationship Id="rId68" Type="http://schemas.openxmlformats.org/officeDocument/2006/relationships/slide" Target="slides/slide65.xml"/><Relationship Id="rId84" Type="http://schemas.openxmlformats.org/officeDocument/2006/relationships/slide" Target="slides/slide81.xml"/><Relationship Id="rId89" Type="http://schemas.openxmlformats.org/officeDocument/2006/relationships/slide" Target="slides/slide86.xml"/><Relationship Id="rId112" Type="http://schemas.openxmlformats.org/officeDocument/2006/relationships/slide" Target="slides/slide109.xml"/><Relationship Id="rId133" Type="http://schemas.openxmlformats.org/officeDocument/2006/relationships/slide" Target="slides/slide130.xml"/><Relationship Id="rId138" Type="http://schemas.openxmlformats.org/officeDocument/2006/relationships/slide" Target="slides/slide135.xml"/><Relationship Id="rId154" Type="http://schemas.openxmlformats.org/officeDocument/2006/relationships/slide" Target="slides/slide151.xml"/><Relationship Id="rId159" Type="http://schemas.openxmlformats.org/officeDocument/2006/relationships/slide" Target="slides/slide156.xml"/><Relationship Id="rId175" Type="http://schemas.openxmlformats.org/officeDocument/2006/relationships/slide" Target="slides/slide172.xml"/><Relationship Id="rId170" Type="http://schemas.openxmlformats.org/officeDocument/2006/relationships/slide" Target="slides/slide167.xml"/><Relationship Id="rId191" Type="http://schemas.openxmlformats.org/officeDocument/2006/relationships/tableStyles" Target="tableStyles.xml"/><Relationship Id="rId16" Type="http://schemas.openxmlformats.org/officeDocument/2006/relationships/slide" Target="slides/slide13.xml"/><Relationship Id="rId107" Type="http://schemas.openxmlformats.org/officeDocument/2006/relationships/slide" Target="slides/slide104.xml"/><Relationship Id="rId11" Type="http://schemas.openxmlformats.org/officeDocument/2006/relationships/slide" Target="slides/slide8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74" Type="http://schemas.openxmlformats.org/officeDocument/2006/relationships/slide" Target="slides/slide71.xml"/><Relationship Id="rId79" Type="http://schemas.openxmlformats.org/officeDocument/2006/relationships/slide" Target="slides/slide76.xml"/><Relationship Id="rId102" Type="http://schemas.openxmlformats.org/officeDocument/2006/relationships/slide" Target="slides/slide99.xml"/><Relationship Id="rId123" Type="http://schemas.openxmlformats.org/officeDocument/2006/relationships/slide" Target="slides/slide120.xml"/><Relationship Id="rId128" Type="http://schemas.openxmlformats.org/officeDocument/2006/relationships/slide" Target="slides/slide125.xml"/><Relationship Id="rId144" Type="http://schemas.openxmlformats.org/officeDocument/2006/relationships/slide" Target="slides/slide141.xml"/><Relationship Id="rId149" Type="http://schemas.openxmlformats.org/officeDocument/2006/relationships/slide" Target="slides/slide146.xml"/><Relationship Id="rId5" Type="http://schemas.openxmlformats.org/officeDocument/2006/relationships/slide" Target="slides/slide2.xml"/><Relationship Id="rId90" Type="http://schemas.openxmlformats.org/officeDocument/2006/relationships/slide" Target="slides/slide87.xml"/><Relationship Id="rId95" Type="http://schemas.openxmlformats.org/officeDocument/2006/relationships/slide" Target="slides/slide92.xml"/><Relationship Id="rId160" Type="http://schemas.openxmlformats.org/officeDocument/2006/relationships/slide" Target="slides/slide157.xml"/><Relationship Id="rId165" Type="http://schemas.openxmlformats.org/officeDocument/2006/relationships/slide" Target="slides/slide162.xml"/><Relationship Id="rId181" Type="http://schemas.openxmlformats.org/officeDocument/2006/relationships/slide" Target="slides/slide178.xml"/><Relationship Id="rId186" Type="http://schemas.openxmlformats.org/officeDocument/2006/relationships/slide" Target="slides/slide183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64" Type="http://schemas.openxmlformats.org/officeDocument/2006/relationships/slide" Target="slides/slide61.xml"/><Relationship Id="rId69" Type="http://schemas.openxmlformats.org/officeDocument/2006/relationships/slide" Target="slides/slide66.xml"/><Relationship Id="rId113" Type="http://schemas.openxmlformats.org/officeDocument/2006/relationships/slide" Target="slides/slide110.xml"/><Relationship Id="rId118" Type="http://schemas.openxmlformats.org/officeDocument/2006/relationships/slide" Target="slides/slide115.xml"/><Relationship Id="rId134" Type="http://schemas.openxmlformats.org/officeDocument/2006/relationships/slide" Target="slides/slide131.xml"/><Relationship Id="rId139" Type="http://schemas.openxmlformats.org/officeDocument/2006/relationships/slide" Target="slides/slide136.xml"/><Relationship Id="rId80" Type="http://schemas.openxmlformats.org/officeDocument/2006/relationships/slide" Target="slides/slide77.xml"/><Relationship Id="rId85" Type="http://schemas.openxmlformats.org/officeDocument/2006/relationships/slide" Target="slides/slide82.xml"/><Relationship Id="rId150" Type="http://schemas.openxmlformats.org/officeDocument/2006/relationships/slide" Target="slides/slide147.xml"/><Relationship Id="rId155" Type="http://schemas.openxmlformats.org/officeDocument/2006/relationships/slide" Target="slides/slide152.xml"/><Relationship Id="rId171" Type="http://schemas.openxmlformats.org/officeDocument/2006/relationships/slide" Target="slides/slide168.xml"/><Relationship Id="rId176" Type="http://schemas.openxmlformats.org/officeDocument/2006/relationships/slide" Target="slides/slide17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59" Type="http://schemas.openxmlformats.org/officeDocument/2006/relationships/slide" Target="slides/slide56.xml"/><Relationship Id="rId103" Type="http://schemas.openxmlformats.org/officeDocument/2006/relationships/slide" Target="slides/slide100.xml"/><Relationship Id="rId108" Type="http://schemas.openxmlformats.org/officeDocument/2006/relationships/slide" Target="slides/slide105.xml"/><Relationship Id="rId124" Type="http://schemas.openxmlformats.org/officeDocument/2006/relationships/slide" Target="slides/slide121.xml"/><Relationship Id="rId129" Type="http://schemas.openxmlformats.org/officeDocument/2006/relationships/slide" Target="slides/slide126.xml"/><Relationship Id="rId54" Type="http://schemas.openxmlformats.org/officeDocument/2006/relationships/slide" Target="slides/slide51.xml"/><Relationship Id="rId70" Type="http://schemas.openxmlformats.org/officeDocument/2006/relationships/slide" Target="slides/slide67.xml"/><Relationship Id="rId75" Type="http://schemas.openxmlformats.org/officeDocument/2006/relationships/slide" Target="slides/slide72.xml"/><Relationship Id="rId91" Type="http://schemas.openxmlformats.org/officeDocument/2006/relationships/slide" Target="slides/slide88.xml"/><Relationship Id="rId96" Type="http://schemas.openxmlformats.org/officeDocument/2006/relationships/slide" Target="slides/slide93.xml"/><Relationship Id="rId140" Type="http://schemas.openxmlformats.org/officeDocument/2006/relationships/slide" Target="slides/slide137.xml"/><Relationship Id="rId145" Type="http://schemas.openxmlformats.org/officeDocument/2006/relationships/slide" Target="slides/slide142.xml"/><Relationship Id="rId161" Type="http://schemas.openxmlformats.org/officeDocument/2006/relationships/slide" Target="slides/slide158.xml"/><Relationship Id="rId166" Type="http://schemas.openxmlformats.org/officeDocument/2006/relationships/slide" Target="slides/slide163.xml"/><Relationship Id="rId182" Type="http://schemas.openxmlformats.org/officeDocument/2006/relationships/slide" Target="slides/slide179.xml"/><Relationship Id="rId187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49" Type="http://schemas.openxmlformats.org/officeDocument/2006/relationships/slide" Target="slides/slide46.xml"/><Relationship Id="rId114" Type="http://schemas.openxmlformats.org/officeDocument/2006/relationships/slide" Target="slides/slide111.xml"/><Relationship Id="rId119" Type="http://schemas.openxmlformats.org/officeDocument/2006/relationships/slide" Target="slides/slide116.xml"/><Relationship Id="rId44" Type="http://schemas.openxmlformats.org/officeDocument/2006/relationships/slide" Target="slides/slide41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81" Type="http://schemas.openxmlformats.org/officeDocument/2006/relationships/slide" Target="slides/slide78.xml"/><Relationship Id="rId86" Type="http://schemas.openxmlformats.org/officeDocument/2006/relationships/slide" Target="slides/slide83.xml"/><Relationship Id="rId130" Type="http://schemas.openxmlformats.org/officeDocument/2006/relationships/slide" Target="slides/slide127.xml"/><Relationship Id="rId135" Type="http://schemas.openxmlformats.org/officeDocument/2006/relationships/slide" Target="slides/slide132.xml"/><Relationship Id="rId151" Type="http://schemas.openxmlformats.org/officeDocument/2006/relationships/slide" Target="slides/slide148.xml"/><Relationship Id="rId156" Type="http://schemas.openxmlformats.org/officeDocument/2006/relationships/slide" Target="slides/slide153.xml"/><Relationship Id="rId177" Type="http://schemas.openxmlformats.org/officeDocument/2006/relationships/slide" Target="slides/slide174.xml"/><Relationship Id="rId172" Type="http://schemas.openxmlformats.org/officeDocument/2006/relationships/slide" Target="slides/slide169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109" Type="http://schemas.openxmlformats.org/officeDocument/2006/relationships/slide" Target="slides/slide106.xml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6" Type="http://schemas.openxmlformats.org/officeDocument/2006/relationships/slide" Target="slides/slide73.xml"/><Relationship Id="rId97" Type="http://schemas.openxmlformats.org/officeDocument/2006/relationships/slide" Target="slides/slide94.xml"/><Relationship Id="rId104" Type="http://schemas.openxmlformats.org/officeDocument/2006/relationships/slide" Target="slides/slide101.xml"/><Relationship Id="rId120" Type="http://schemas.openxmlformats.org/officeDocument/2006/relationships/slide" Target="slides/slide117.xml"/><Relationship Id="rId125" Type="http://schemas.openxmlformats.org/officeDocument/2006/relationships/slide" Target="slides/slide122.xml"/><Relationship Id="rId141" Type="http://schemas.openxmlformats.org/officeDocument/2006/relationships/slide" Target="slides/slide138.xml"/><Relationship Id="rId146" Type="http://schemas.openxmlformats.org/officeDocument/2006/relationships/slide" Target="slides/slide143.xml"/><Relationship Id="rId167" Type="http://schemas.openxmlformats.org/officeDocument/2006/relationships/slide" Target="slides/slide164.xml"/><Relationship Id="rId188" Type="http://schemas.openxmlformats.org/officeDocument/2006/relationships/presProps" Target="presProps.xml"/><Relationship Id="rId7" Type="http://schemas.openxmlformats.org/officeDocument/2006/relationships/slide" Target="slides/slide4.xml"/><Relationship Id="rId71" Type="http://schemas.openxmlformats.org/officeDocument/2006/relationships/slide" Target="slides/slide68.xml"/><Relationship Id="rId92" Type="http://schemas.openxmlformats.org/officeDocument/2006/relationships/slide" Target="slides/slide89.xml"/><Relationship Id="rId162" Type="http://schemas.openxmlformats.org/officeDocument/2006/relationships/slide" Target="slides/slide159.xml"/><Relationship Id="rId183" Type="http://schemas.openxmlformats.org/officeDocument/2006/relationships/slide" Target="slides/slide180.xml"/><Relationship Id="rId2" Type="http://schemas.openxmlformats.org/officeDocument/2006/relationships/customXml" Target="../customXml/item2.xml"/><Relationship Id="rId29" Type="http://schemas.openxmlformats.org/officeDocument/2006/relationships/slide" Target="slides/slide26.xml"/><Relationship Id="rId24" Type="http://schemas.openxmlformats.org/officeDocument/2006/relationships/slide" Target="slides/slide21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66" Type="http://schemas.openxmlformats.org/officeDocument/2006/relationships/slide" Target="slides/slide63.xml"/><Relationship Id="rId87" Type="http://schemas.openxmlformats.org/officeDocument/2006/relationships/slide" Target="slides/slide84.xml"/><Relationship Id="rId110" Type="http://schemas.openxmlformats.org/officeDocument/2006/relationships/slide" Target="slides/slide107.xml"/><Relationship Id="rId115" Type="http://schemas.openxmlformats.org/officeDocument/2006/relationships/slide" Target="slides/slide112.xml"/><Relationship Id="rId131" Type="http://schemas.openxmlformats.org/officeDocument/2006/relationships/slide" Target="slides/slide128.xml"/><Relationship Id="rId136" Type="http://schemas.openxmlformats.org/officeDocument/2006/relationships/slide" Target="slides/slide133.xml"/><Relationship Id="rId157" Type="http://schemas.openxmlformats.org/officeDocument/2006/relationships/slide" Target="slides/slide154.xml"/><Relationship Id="rId178" Type="http://schemas.openxmlformats.org/officeDocument/2006/relationships/slide" Target="slides/slide175.xml"/><Relationship Id="rId61" Type="http://schemas.openxmlformats.org/officeDocument/2006/relationships/slide" Target="slides/slide58.xml"/><Relationship Id="rId82" Type="http://schemas.openxmlformats.org/officeDocument/2006/relationships/slide" Target="slides/slide79.xml"/><Relationship Id="rId152" Type="http://schemas.openxmlformats.org/officeDocument/2006/relationships/slide" Target="slides/slide149.xml"/><Relationship Id="rId173" Type="http://schemas.openxmlformats.org/officeDocument/2006/relationships/slide" Target="slides/slide170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56" Type="http://schemas.openxmlformats.org/officeDocument/2006/relationships/slide" Target="slides/slide53.xml"/><Relationship Id="rId77" Type="http://schemas.openxmlformats.org/officeDocument/2006/relationships/slide" Target="slides/slide74.xml"/><Relationship Id="rId100" Type="http://schemas.openxmlformats.org/officeDocument/2006/relationships/slide" Target="slides/slide97.xml"/><Relationship Id="rId105" Type="http://schemas.openxmlformats.org/officeDocument/2006/relationships/slide" Target="slides/slide102.xml"/><Relationship Id="rId126" Type="http://schemas.openxmlformats.org/officeDocument/2006/relationships/slide" Target="slides/slide123.xml"/><Relationship Id="rId147" Type="http://schemas.openxmlformats.org/officeDocument/2006/relationships/slide" Target="slides/slide144.xml"/><Relationship Id="rId168" Type="http://schemas.openxmlformats.org/officeDocument/2006/relationships/slide" Target="slides/slide165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slide" Target="slides/slide69.xml"/><Relationship Id="rId93" Type="http://schemas.openxmlformats.org/officeDocument/2006/relationships/slide" Target="slides/slide90.xml"/><Relationship Id="rId98" Type="http://schemas.openxmlformats.org/officeDocument/2006/relationships/slide" Target="slides/slide95.xml"/><Relationship Id="rId121" Type="http://schemas.openxmlformats.org/officeDocument/2006/relationships/slide" Target="slides/slide118.xml"/><Relationship Id="rId142" Type="http://schemas.openxmlformats.org/officeDocument/2006/relationships/slide" Target="slides/slide139.xml"/><Relationship Id="rId163" Type="http://schemas.openxmlformats.org/officeDocument/2006/relationships/slide" Target="slides/slide160.xml"/><Relationship Id="rId184" Type="http://schemas.openxmlformats.org/officeDocument/2006/relationships/slide" Target="slides/slide181.xml"/><Relationship Id="rId189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5" Type="http://schemas.openxmlformats.org/officeDocument/2006/relationships/slide" Target="slides/slide22.xml"/><Relationship Id="rId46" Type="http://schemas.openxmlformats.org/officeDocument/2006/relationships/slide" Target="slides/slide43.xml"/><Relationship Id="rId67" Type="http://schemas.openxmlformats.org/officeDocument/2006/relationships/slide" Target="slides/slide64.xml"/><Relationship Id="rId116" Type="http://schemas.openxmlformats.org/officeDocument/2006/relationships/slide" Target="slides/slide113.xml"/><Relationship Id="rId137" Type="http://schemas.openxmlformats.org/officeDocument/2006/relationships/slide" Target="slides/slide134.xml"/><Relationship Id="rId158" Type="http://schemas.openxmlformats.org/officeDocument/2006/relationships/slide" Target="slides/slide155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62" Type="http://schemas.openxmlformats.org/officeDocument/2006/relationships/slide" Target="slides/slide59.xml"/><Relationship Id="rId83" Type="http://schemas.openxmlformats.org/officeDocument/2006/relationships/slide" Target="slides/slide80.xml"/><Relationship Id="rId88" Type="http://schemas.openxmlformats.org/officeDocument/2006/relationships/slide" Target="slides/slide85.xml"/><Relationship Id="rId111" Type="http://schemas.openxmlformats.org/officeDocument/2006/relationships/slide" Target="slides/slide108.xml"/><Relationship Id="rId132" Type="http://schemas.openxmlformats.org/officeDocument/2006/relationships/slide" Target="slides/slide129.xml"/><Relationship Id="rId153" Type="http://schemas.openxmlformats.org/officeDocument/2006/relationships/slide" Target="slides/slide150.xml"/><Relationship Id="rId174" Type="http://schemas.openxmlformats.org/officeDocument/2006/relationships/slide" Target="slides/slide171.xml"/><Relationship Id="rId179" Type="http://schemas.openxmlformats.org/officeDocument/2006/relationships/slide" Target="slides/slide176.xml"/><Relationship Id="rId190" Type="http://schemas.openxmlformats.org/officeDocument/2006/relationships/theme" Target="theme/theme1.xml"/><Relationship Id="rId15" Type="http://schemas.openxmlformats.org/officeDocument/2006/relationships/slide" Target="slides/slide12.xml"/><Relationship Id="rId36" Type="http://schemas.openxmlformats.org/officeDocument/2006/relationships/slide" Target="slides/slide33.xml"/><Relationship Id="rId57" Type="http://schemas.openxmlformats.org/officeDocument/2006/relationships/slide" Target="slides/slide54.xml"/><Relationship Id="rId106" Type="http://schemas.openxmlformats.org/officeDocument/2006/relationships/slide" Target="slides/slide103.xml"/><Relationship Id="rId127" Type="http://schemas.openxmlformats.org/officeDocument/2006/relationships/slide" Target="slides/slide12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52" Type="http://schemas.openxmlformats.org/officeDocument/2006/relationships/slide" Target="slides/slide49.xml"/><Relationship Id="rId73" Type="http://schemas.openxmlformats.org/officeDocument/2006/relationships/slide" Target="slides/slide70.xml"/><Relationship Id="rId78" Type="http://schemas.openxmlformats.org/officeDocument/2006/relationships/slide" Target="slides/slide75.xml"/><Relationship Id="rId94" Type="http://schemas.openxmlformats.org/officeDocument/2006/relationships/slide" Target="slides/slide91.xml"/><Relationship Id="rId99" Type="http://schemas.openxmlformats.org/officeDocument/2006/relationships/slide" Target="slides/slide96.xml"/><Relationship Id="rId101" Type="http://schemas.openxmlformats.org/officeDocument/2006/relationships/slide" Target="slides/slide98.xml"/><Relationship Id="rId122" Type="http://schemas.openxmlformats.org/officeDocument/2006/relationships/slide" Target="slides/slide119.xml"/><Relationship Id="rId143" Type="http://schemas.openxmlformats.org/officeDocument/2006/relationships/slide" Target="slides/slide140.xml"/><Relationship Id="rId148" Type="http://schemas.openxmlformats.org/officeDocument/2006/relationships/slide" Target="slides/slide145.xml"/><Relationship Id="rId164" Type="http://schemas.openxmlformats.org/officeDocument/2006/relationships/slide" Target="slides/slide161.xml"/><Relationship Id="rId169" Type="http://schemas.openxmlformats.org/officeDocument/2006/relationships/slide" Target="slides/slide166.xml"/><Relationship Id="rId185" Type="http://schemas.openxmlformats.org/officeDocument/2006/relationships/slide" Target="slides/slide182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80" Type="http://schemas.openxmlformats.org/officeDocument/2006/relationships/slide" Target="slides/slide177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 smtClean="0"/>
              <a:t>Probability</a:t>
            </a:r>
            <a:endParaRPr lang="en-US" dirty="0"/>
          </a:p>
        </c:rich>
      </c:tx>
      <c:layout>
        <c:manualLayout>
          <c:xMode val="edge"/>
          <c:yMode val="edge"/>
          <c:x val="0.28458341745743315"/>
          <c:y val="9.7297297297297303E-2"/>
        </c:manualLayout>
      </c:layout>
      <c:overlay val="0"/>
    </c:title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rgbClr val="FF0000"/>
            </a:solidFill>
          </c:spPr>
          <c:invertIfNegative val="0"/>
          <c:cat>
            <c:strRef>
              <c:f>Sheet1!$A$2:$A$5</c:f>
              <c:strCache>
                <c:ptCount val="4"/>
                <c:pt idx="0">
                  <c:v>Head</c:v>
                </c:pt>
                <c:pt idx="1">
                  <c:v>Left hand</c:v>
                </c:pt>
                <c:pt idx="2">
                  <c:v>Chest</c:v>
                </c:pt>
                <c:pt idx="3">
                  <c:v>Right Foot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</c:v>
                </c:pt>
                <c:pt idx="1">
                  <c:v>70</c:v>
                </c:pt>
                <c:pt idx="2">
                  <c:v>10</c:v>
                </c:pt>
                <c:pt idx="3">
                  <c:v>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8"/>
        <c:axId val="283174344"/>
        <c:axId val="283179048"/>
      </c:barChart>
      <c:catAx>
        <c:axId val="2831743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283179048"/>
        <c:crosses val="autoZero"/>
        <c:auto val="1"/>
        <c:lblAlgn val="ctr"/>
        <c:lblOffset val="100"/>
        <c:noMultiLvlLbl val="0"/>
      </c:catAx>
      <c:valAx>
        <c:axId val="283179048"/>
        <c:scaling>
          <c:orientation val="minMax"/>
          <c:max val="100"/>
        </c:scaling>
        <c:delete val="0"/>
        <c:axPos val="l"/>
        <c:majorGridlines/>
        <c:numFmt formatCode="General" sourceLinked="0"/>
        <c:majorTickMark val="out"/>
        <c:minorTickMark val="none"/>
        <c:tickLblPos val="nextTo"/>
        <c:crossAx val="283174344"/>
        <c:crosses val="autoZero"/>
        <c:crossBetween val="between"/>
        <c:majorUnit val="25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036C93-6E91-4D4F-A768-8DEA45CDD7F8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E43DF2-7FB3-41C7-9667-1D6B8A9E8D1A}">
      <dgm:prSet phldrT="[Text]"/>
      <dgm:spPr>
        <a:solidFill>
          <a:schemeClr val="bg1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dgm:spPr>
      <dgm:t>
        <a:bodyPr/>
        <a:lstStyle/>
        <a:p>
          <a:r>
            <a:rPr lang="en-US" dirty="0" smtClean="0"/>
            <a:t>Video</a:t>
          </a:r>
          <a:endParaRPr lang="en-US" dirty="0"/>
        </a:p>
      </dgm:t>
    </dgm:pt>
    <dgm:pt modelId="{B50F5E76-2A0F-474A-81ED-AF4C0F8AD0FE}" type="parTrans" cxnId="{4D718298-1372-4108-8C92-B01A7C216581}">
      <dgm:prSet/>
      <dgm:spPr/>
      <dgm:t>
        <a:bodyPr/>
        <a:lstStyle/>
        <a:p>
          <a:endParaRPr lang="en-US"/>
        </a:p>
      </dgm:t>
    </dgm:pt>
    <dgm:pt modelId="{1591ED00-9C0D-4023-A50C-20C846FF13B8}" type="sibTrans" cxnId="{4D718298-1372-4108-8C92-B01A7C216581}">
      <dgm:prSet/>
      <dgm:spPr/>
      <dgm:t>
        <a:bodyPr/>
        <a:lstStyle/>
        <a:p>
          <a:endParaRPr lang="en-US"/>
        </a:p>
      </dgm:t>
    </dgm:pt>
    <dgm:pt modelId="{FE2639D7-C317-4A79-8FAC-637FFCF49D43}">
      <dgm:prSet phldrT="[Text]"/>
      <dgm:spPr>
        <a:solidFill>
          <a:schemeClr val="bg1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dgm:spPr>
      <dgm:t>
        <a:bodyPr/>
        <a:lstStyle/>
        <a:p>
          <a:r>
            <a:rPr lang="en-US" dirty="0" smtClean="0"/>
            <a:t>Depth</a:t>
          </a:r>
          <a:endParaRPr lang="en-US" dirty="0"/>
        </a:p>
      </dgm:t>
    </dgm:pt>
    <dgm:pt modelId="{3D69EA57-68EE-446A-9F15-17252D233F76}" type="parTrans" cxnId="{476CC1B4-81EC-4887-9D6C-4D18075EAC4B}">
      <dgm:prSet/>
      <dgm:spPr/>
      <dgm:t>
        <a:bodyPr/>
        <a:lstStyle/>
        <a:p>
          <a:endParaRPr lang="en-US"/>
        </a:p>
      </dgm:t>
    </dgm:pt>
    <dgm:pt modelId="{767BD54C-750F-47C7-800D-1DF475A58611}" type="sibTrans" cxnId="{476CC1B4-81EC-4887-9D6C-4D18075EAC4B}">
      <dgm:prSet/>
      <dgm:spPr/>
      <dgm:t>
        <a:bodyPr/>
        <a:lstStyle/>
        <a:p>
          <a:endParaRPr lang="en-US"/>
        </a:p>
      </dgm:t>
    </dgm:pt>
    <dgm:pt modelId="{1A597153-3A63-4542-83C0-7DC7EEAE837D}">
      <dgm:prSet/>
      <dgm:spPr>
        <a:solidFill>
          <a:schemeClr val="bg1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dgm:spPr>
      <dgm:t>
        <a:bodyPr/>
        <a:lstStyle/>
        <a:p>
          <a:r>
            <a:rPr lang="en-US" dirty="0" smtClean="0"/>
            <a:t>Audio</a:t>
          </a:r>
          <a:endParaRPr lang="en-US" dirty="0"/>
        </a:p>
      </dgm:t>
    </dgm:pt>
    <dgm:pt modelId="{D0917AC9-2817-46A8-8728-7DFCE394DA66}" type="parTrans" cxnId="{827AE9A3-31AF-4B84-9B0E-757049EE9C11}">
      <dgm:prSet/>
      <dgm:spPr/>
      <dgm:t>
        <a:bodyPr/>
        <a:lstStyle/>
        <a:p>
          <a:endParaRPr lang="en-US"/>
        </a:p>
      </dgm:t>
    </dgm:pt>
    <dgm:pt modelId="{FD285BC9-C269-41F0-B9DD-F11D08789D99}" type="sibTrans" cxnId="{827AE9A3-31AF-4B84-9B0E-757049EE9C11}">
      <dgm:prSet/>
      <dgm:spPr/>
      <dgm:t>
        <a:bodyPr/>
        <a:lstStyle/>
        <a:p>
          <a:endParaRPr lang="en-US"/>
        </a:p>
      </dgm:t>
    </dgm:pt>
    <dgm:pt modelId="{DF639715-F2F3-462C-8B5A-040678C1AE02}">
      <dgm:prSet phldrT="[Text]"/>
      <dgm:spPr>
        <a:solidFill>
          <a:schemeClr val="bg1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dgm:spPr>
      <dgm:t>
        <a:bodyPr/>
        <a:lstStyle/>
        <a:p>
          <a:endParaRPr lang="en-US" dirty="0"/>
        </a:p>
      </dgm:t>
    </dgm:pt>
    <dgm:pt modelId="{5303538F-C14B-4ECB-BB0B-604ECB7C3C40}" type="parTrans" cxnId="{26B4319E-182E-4B20-AB56-6FA68520DD82}">
      <dgm:prSet/>
      <dgm:spPr/>
      <dgm:t>
        <a:bodyPr/>
        <a:lstStyle/>
        <a:p>
          <a:endParaRPr lang="en-US"/>
        </a:p>
      </dgm:t>
    </dgm:pt>
    <dgm:pt modelId="{12E46C97-75E9-4080-B072-7A6158312684}" type="sibTrans" cxnId="{26B4319E-182E-4B20-AB56-6FA68520DD82}">
      <dgm:prSet/>
      <dgm:spPr/>
      <dgm:t>
        <a:bodyPr/>
        <a:lstStyle/>
        <a:p>
          <a:endParaRPr lang="en-US"/>
        </a:p>
      </dgm:t>
    </dgm:pt>
    <dgm:pt modelId="{D6BF5F41-ADE9-44AE-AE8B-671479D4A7A0}" type="pres">
      <dgm:prSet presAssocID="{7C036C93-6E91-4D4F-A768-8DEA45CDD7F8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6B6EAA77-6E20-4558-91A5-85B89E6FA602}" type="pres">
      <dgm:prSet presAssocID="{1A597153-3A63-4542-83C0-7DC7EEAE837D}" presName="horFlow" presStyleCnt="0"/>
      <dgm:spPr/>
    </dgm:pt>
    <dgm:pt modelId="{565E6B0D-A14F-44DA-A629-76C58505ADA8}" type="pres">
      <dgm:prSet presAssocID="{1A597153-3A63-4542-83C0-7DC7EEAE837D}" presName="bigChev" presStyleLbl="node1" presStyleIdx="0" presStyleCnt="4" custScaleX="45000" custScaleY="28550" custLinFactNeighborX="5923" custLinFactNeighborY="-57761"/>
      <dgm:spPr/>
      <dgm:t>
        <a:bodyPr/>
        <a:lstStyle/>
        <a:p>
          <a:endParaRPr lang="en-US"/>
        </a:p>
      </dgm:t>
    </dgm:pt>
    <dgm:pt modelId="{9B60C7AC-CA0E-43CE-B57F-30A4F9FA0CB0}" type="pres">
      <dgm:prSet presAssocID="{1A597153-3A63-4542-83C0-7DC7EEAE837D}" presName="vSp" presStyleCnt="0"/>
      <dgm:spPr/>
    </dgm:pt>
    <dgm:pt modelId="{BC8D1E2F-A359-4169-8E7D-FE999F62857A}" type="pres">
      <dgm:prSet presAssocID="{31E43DF2-7FB3-41C7-9667-1D6B8A9E8D1A}" presName="horFlow" presStyleCnt="0"/>
      <dgm:spPr/>
    </dgm:pt>
    <dgm:pt modelId="{49211627-757C-428D-A79D-496CF1C9912E}" type="pres">
      <dgm:prSet presAssocID="{31E43DF2-7FB3-41C7-9667-1D6B8A9E8D1A}" presName="bigChev" presStyleLbl="node1" presStyleIdx="1" presStyleCnt="4" custScaleX="45000" custScaleY="28550" custLinFactNeighborX="6175" custLinFactNeighborY="7276"/>
      <dgm:spPr/>
      <dgm:t>
        <a:bodyPr/>
        <a:lstStyle/>
        <a:p>
          <a:endParaRPr lang="en-US"/>
        </a:p>
      </dgm:t>
    </dgm:pt>
    <dgm:pt modelId="{B9F6393F-73C4-4236-B4D7-1EC79BA2BB48}" type="pres">
      <dgm:prSet presAssocID="{31E43DF2-7FB3-41C7-9667-1D6B8A9E8D1A}" presName="vSp" presStyleCnt="0"/>
      <dgm:spPr/>
    </dgm:pt>
    <dgm:pt modelId="{B5ECF517-4555-4FD9-8FB5-9D55BD3EE863}" type="pres">
      <dgm:prSet presAssocID="{DF639715-F2F3-462C-8B5A-040678C1AE02}" presName="horFlow" presStyleCnt="0"/>
      <dgm:spPr/>
    </dgm:pt>
    <dgm:pt modelId="{A359EC22-ACC1-43B5-82E4-9FA92904DB28}" type="pres">
      <dgm:prSet presAssocID="{DF639715-F2F3-462C-8B5A-040678C1AE02}" presName="bigChev" presStyleLbl="node1" presStyleIdx="2" presStyleCnt="4" custScaleX="22742" custScaleY="28550" custLinFactNeighborX="-16371" custLinFactNeighborY="-35274"/>
      <dgm:spPr/>
      <dgm:t>
        <a:bodyPr/>
        <a:lstStyle/>
        <a:p>
          <a:endParaRPr lang="en-US"/>
        </a:p>
      </dgm:t>
    </dgm:pt>
    <dgm:pt modelId="{E3B9700E-8075-4F6E-AB57-106A6A854AC8}" type="pres">
      <dgm:prSet presAssocID="{DF639715-F2F3-462C-8B5A-040678C1AE02}" presName="vSp" presStyleCnt="0"/>
      <dgm:spPr/>
    </dgm:pt>
    <dgm:pt modelId="{359CC36D-D995-4526-8105-83BCC6BD68B5}" type="pres">
      <dgm:prSet presAssocID="{FE2639D7-C317-4A79-8FAC-637FFCF49D43}" presName="horFlow" presStyleCnt="0"/>
      <dgm:spPr/>
    </dgm:pt>
    <dgm:pt modelId="{A82C3890-849C-4EA0-B857-2325FA17AFD9}" type="pres">
      <dgm:prSet presAssocID="{FE2639D7-C317-4A79-8FAC-637FFCF49D43}" presName="bigChev" presStyleLbl="node1" presStyleIdx="3" presStyleCnt="4" custScaleX="45000" custScaleY="28550" custLinFactNeighborX="5565" custLinFactNeighborY="51985"/>
      <dgm:spPr/>
      <dgm:t>
        <a:bodyPr/>
        <a:lstStyle/>
        <a:p>
          <a:endParaRPr lang="en-US"/>
        </a:p>
      </dgm:t>
    </dgm:pt>
  </dgm:ptLst>
  <dgm:cxnLst>
    <dgm:cxn modelId="{476CC1B4-81EC-4887-9D6C-4D18075EAC4B}" srcId="{7C036C93-6E91-4D4F-A768-8DEA45CDD7F8}" destId="{FE2639D7-C317-4A79-8FAC-637FFCF49D43}" srcOrd="3" destOrd="0" parTransId="{3D69EA57-68EE-446A-9F15-17252D233F76}" sibTransId="{767BD54C-750F-47C7-800D-1DF475A58611}"/>
    <dgm:cxn modelId="{DF8B5F1B-5DF2-4342-9CBA-65F57D920FB7}" type="presOf" srcId="{7C036C93-6E91-4D4F-A768-8DEA45CDD7F8}" destId="{D6BF5F41-ADE9-44AE-AE8B-671479D4A7A0}" srcOrd="0" destOrd="0" presId="urn:microsoft.com/office/officeart/2005/8/layout/lProcess3"/>
    <dgm:cxn modelId="{2C94EC00-7896-4737-B1D8-DA9DEE0F5F62}" type="presOf" srcId="{FE2639D7-C317-4A79-8FAC-637FFCF49D43}" destId="{A82C3890-849C-4EA0-B857-2325FA17AFD9}" srcOrd="0" destOrd="0" presId="urn:microsoft.com/office/officeart/2005/8/layout/lProcess3"/>
    <dgm:cxn modelId="{827AE9A3-31AF-4B84-9B0E-757049EE9C11}" srcId="{7C036C93-6E91-4D4F-A768-8DEA45CDD7F8}" destId="{1A597153-3A63-4542-83C0-7DC7EEAE837D}" srcOrd="0" destOrd="0" parTransId="{D0917AC9-2817-46A8-8728-7DFCE394DA66}" sibTransId="{FD285BC9-C269-41F0-B9DD-F11D08789D99}"/>
    <dgm:cxn modelId="{5D97FDA3-12F4-4093-A4B6-6A7523B99DAE}" type="presOf" srcId="{31E43DF2-7FB3-41C7-9667-1D6B8A9E8D1A}" destId="{49211627-757C-428D-A79D-496CF1C9912E}" srcOrd="0" destOrd="0" presId="urn:microsoft.com/office/officeart/2005/8/layout/lProcess3"/>
    <dgm:cxn modelId="{4D718298-1372-4108-8C92-B01A7C216581}" srcId="{7C036C93-6E91-4D4F-A768-8DEA45CDD7F8}" destId="{31E43DF2-7FB3-41C7-9667-1D6B8A9E8D1A}" srcOrd="1" destOrd="0" parTransId="{B50F5E76-2A0F-474A-81ED-AF4C0F8AD0FE}" sibTransId="{1591ED00-9C0D-4023-A50C-20C846FF13B8}"/>
    <dgm:cxn modelId="{26B4319E-182E-4B20-AB56-6FA68520DD82}" srcId="{7C036C93-6E91-4D4F-A768-8DEA45CDD7F8}" destId="{DF639715-F2F3-462C-8B5A-040678C1AE02}" srcOrd="2" destOrd="0" parTransId="{5303538F-C14B-4ECB-BB0B-604ECB7C3C40}" sibTransId="{12E46C97-75E9-4080-B072-7A6158312684}"/>
    <dgm:cxn modelId="{48C1FCB0-D179-4BAE-A452-4C06D3BF3596}" type="presOf" srcId="{1A597153-3A63-4542-83C0-7DC7EEAE837D}" destId="{565E6B0D-A14F-44DA-A629-76C58505ADA8}" srcOrd="0" destOrd="0" presId="urn:microsoft.com/office/officeart/2005/8/layout/lProcess3"/>
    <dgm:cxn modelId="{9179D3A8-F4A9-4EB5-BF5D-EF951929241B}" type="presOf" srcId="{DF639715-F2F3-462C-8B5A-040678C1AE02}" destId="{A359EC22-ACC1-43B5-82E4-9FA92904DB28}" srcOrd="0" destOrd="0" presId="urn:microsoft.com/office/officeart/2005/8/layout/lProcess3"/>
    <dgm:cxn modelId="{62F21F47-31CB-4EC7-88AA-000DBF4CA53E}" type="presParOf" srcId="{D6BF5F41-ADE9-44AE-AE8B-671479D4A7A0}" destId="{6B6EAA77-6E20-4558-91A5-85B89E6FA602}" srcOrd="0" destOrd="0" presId="urn:microsoft.com/office/officeart/2005/8/layout/lProcess3"/>
    <dgm:cxn modelId="{251A55EB-BED0-40A0-8A74-0B10976D2BD4}" type="presParOf" srcId="{6B6EAA77-6E20-4558-91A5-85B89E6FA602}" destId="{565E6B0D-A14F-44DA-A629-76C58505ADA8}" srcOrd="0" destOrd="0" presId="urn:microsoft.com/office/officeart/2005/8/layout/lProcess3"/>
    <dgm:cxn modelId="{E256661C-49AA-4CF7-8F2E-5AD14FB87873}" type="presParOf" srcId="{D6BF5F41-ADE9-44AE-AE8B-671479D4A7A0}" destId="{9B60C7AC-CA0E-43CE-B57F-30A4F9FA0CB0}" srcOrd="1" destOrd="0" presId="urn:microsoft.com/office/officeart/2005/8/layout/lProcess3"/>
    <dgm:cxn modelId="{72F1A89D-79D9-4690-85A3-06D40BC76534}" type="presParOf" srcId="{D6BF5F41-ADE9-44AE-AE8B-671479D4A7A0}" destId="{BC8D1E2F-A359-4169-8E7D-FE999F62857A}" srcOrd="2" destOrd="0" presId="urn:microsoft.com/office/officeart/2005/8/layout/lProcess3"/>
    <dgm:cxn modelId="{81B103AC-C729-4870-8BCE-9E99F20FE5DA}" type="presParOf" srcId="{BC8D1E2F-A359-4169-8E7D-FE999F62857A}" destId="{49211627-757C-428D-A79D-496CF1C9912E}" srcOrd="0" destOrd="0" presId="urn:microsoft.com/office/officeart/2005/8/layout/lProcess3"/>
    <dgm:cxn modelId="{B7D9FB82-9C73-42CC-BE72-662CD54C3EF0}" type="presParOf" srcId="{D6BF5F41-ADE9-44AE-AE8B-671479D4A7A0}" destId="{B9F6393F-73C4-4236-B4D7-1EC79BA2BB48}" srcOrd="3" destOrd="0" presId="urn:microsoft.com/office/officeart/2005/8/layout/lProcess3"/>
    <dgm:cxn modelId="{5F8E7C6C-10EF-4193-AA0D-CB1AC8DDF1AB}" type="presParOf" srcId="{D6BF5F41-ADE9-44AE-AE8B-671479D4A7A0}" destId="{B5ECF517-4555-4FD9-8FB5-9D55BD3EE863}" srcOrd="4" destOrd="0" presId="urn:microsoft.com/office/officeart/2005/8/layout/lProcess3"/>
    <dgm:cxn modelId="{17A179D8-0436-41B2-9F03-CCBCBFE37DFE}" type="presParOf" srcId="{B5ECF517-4555-4FD9-8FB5-9D55BD3EE863}" destId="{A359EC22-ACC1-43B5-82E4-9FA92904DB28}" srcOrd="0" destOrd="0" presId="urn:microsoft.com/office/officeart/2005/8/layout/lProcess3"/>
    <dgm:cxn modelId="{2E3FC463-1829-43A2-AB24-C633EA0B171B}" type="presParOf" srcId="{D6BF5F41-ADE9-44AE-AE8B-671479D4A7A0}" destId="{E3B9700E-8075-4F6E-AB57-106A6A854AC8}" srcOrd="5" destOrd="0" presId="urn:microsoft.com/office/officeart/2005/8/layout/lProcess3"/>
    <dgm:cxn modelId="{414F62AA-5FF5-451A-B486-678F1A4389BC}" type="presParOf" srcId="{D6BF5F41-ADE9-44AE-AE8B-671479D4A7A0}" destId="{359CC36D-D995-4526-8105-83BCC6BD68B5}" srcOrd="6" destOrd="0" presId="urn:microsoft.com/office/officeart/2005/8/layout/lProcess3"/>
    <dgm:cxn modelId="{C94BC5E6-B40C-4396-A1B3-50EA105366D2}" type="presParOf" srcId="{359CC36D-D995-4526-8105-83BCC6BD68B5}" destId="{A82C3890-849C-4EA0-B857-2325FA17AFD9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9AA855-16B7-4C44-ACF0-2E0D09D66397}" type="datetimeFigureOut">
              <a:rPr lang="en-US" smtClean="0"/>
              <a:pPr/>
              <a:t>7/28/2013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B7E840-D46B-47CF-ABE3-E28492389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344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Images from Wikipedia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11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Left image from Google Books.</a:t>
            </a:r>
          </a:p>
          <a:p>
            <a:r>
              <a:rPr lang="en-US" dirty="0" smtClean="0"/>
              <a:t>Right</a:t>
            </a:r>
            <a:r>
              <a:rPr lang="en-US" baseline="0" dirty="0" smtClean="0"/>
              <a:t> image from Wikipedia.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2578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Left image from Wikipedia.</a:t>
            </a:r>
          </a:p>
          <a:p>
            <a:r>
              <a:rPr lang="en-US" dirty="0" smtClean="0"/>
              <a:t>Right image from</a:t>
            </a:r>
            <a:r>
              <a:rPr lang="en-US" baseline="0" dirty="0" smtClean="0"/>
              <a:t> Nature.com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5296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 from Wikipedia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768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 from sdss3.org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9679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 from noaa.gov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3646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Left image from Opte.org</a:t>
            </a:r>
          </a:p>
          <a:p>
            <a:r>
              <a:rPr lang="en-US" dirty="0" smtClean="0"/>
              <a:t>Right</a:t>
            </a:r>
            <a:r>
              <a:rPr lang="en-US" baseline="0" dirty="0" smtClean="0"/>
              <a:t> image from facebook.com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4907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Language Integrated Query is an extension of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.Net</a:t>
            </a:r>
            <a:r>
              <a:rPr lang="en-US" baseline="0" dirty="0" smtClean="0"/>
              <a:t> which allows one to write declarative computations on collections (green part).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1142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BFDC2-BF8E-4DC8-B472-902D999C351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0236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8398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 is optimized for: throughput,</a:t>
            </a:r>
            <a:r>
              <a:rPr lang="en-US" baseline="0" dirty="0" smtClean="0"/>
              <a:t> data-parallel computation, in a private data-center.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62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02231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93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2084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 the same way as the Unix shell does not understand the pipeline running on top, but manages its execution (i.e., killing processes when one</a:t>
            </a:r>
            <a:r>
              <a:rPr lang="en-US" baseline="0" dirty="0" smtClean="0"/>
              <a:t> exits), Dryad does not understand the job running on top.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94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1954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 is a generalization of the Unix piping mechanism: instead of </a:t>
            </a:r>
            <a:r>
              <a:rPr lang="en-US" dirty="0" err="1" smtClean="0"/>
              <a:t>uni</a:t>
            </a:r>
            <a:r>
              <a:rPr lang="en-US" dirty="0" smtClean="0"/>
              <a:t>-dimensional (chain) pipelines, it provides two-dimensional pipelines.</a:t>
            </a:r>
            <a:r>
              <a:rPr lang="en-US" baseline="0" dirty="0" smtClean="0"/>
              <a:t> The unit is still a process connected by a point-to-point channel, but the processes are replicated.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95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1572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a possible schedule of a Dryad job using 2 machines.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96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8338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Unix pipeline is generalized 3</a:t>
            </a:r>
            <a:r>
              <a:rPr lang="en-US" baseline="0" dirty="0" smtClean="0"/>
              <a:t>-ways:</a:t>
            </a:r>
          </a:p>
          <a:p>
            <a:pPr>
              <a:buFontTx/>
              <a:buChar char="-"/>
            </a:pPr>
            <a:r>
              <a:rPr lang="en-US" baseline="0" dirty="0" smtClean="0"/>
              <a:t>2D instead of 1D</a:t>
            </a:r>
          </a:p>
          <a:p>
            <a:pPr>
              <a:buFontTx/>
              <a:buChar char="-"/>
            </a:pPr>
            <a:r>
              <a:rPr lang="en-US" baseline="0" dirty="0" smtClean="0"/>
              <a:t> spans multiple machines</a:t>
            </a:r>
          </a:p>
          <a:p>
            <a:pPr>
              <a:buFontTx/>
              <a:buChar char="-"/>
            </a:pPr>
            <a:r>
              <a:rPr lang="en-US" baseline="0" dirty="0" smtClean="0"/>
              <a:t> resources are virtualized: you can run the same large job on many or few machines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100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1112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the basic Dryad</a:t>
            </a:r>
            <a:r>
              <a:rPr lang="en-US" baseline="0" dirty="0" smtClean="0"/>
              <a:t> terminology.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101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3732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Channels are very abstract, enabling a variety</a:t>
            </a:r>
            <a:r>
              <a:rPr lang="en-US" baseline="0" dirty="0" smtClean="0"/>
              <a:t> of transport mechanisms.</a:t>
            </a:r>
          </a:p>
          <a:p>
            <a:r>
              <a:rPr lang="en-US" baseline="0" dirty="0" smtClean="0"/>
              <a:t>The performance and fault-tolerance of these </a:t>
            </a:r>
            <a:r>
              <a:rPr lang="en-US" baseline="0" dirty="0" err="1" smtClean="0"/>
              <a:t>machanisms</a:t>
            </a:r>
            <a:r>
              <a:rPr lang="en-US" baseline="0" dirty="0" smtClean="0"/>
              <a:t> vary widely.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102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1566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brain of a Dryad job is a centralized</a:t>
            </a:r>
            <a:r>
              <a:rPr lang="en-US" baseline="0" dirty="0" smtClean="0"/>
              <a:t> </a:t>
            </a:r>
            <a:r>
              <a:rPr lang="en-US" dirty="0" smtClean="0"/>
              <a:t>graph manager, which maintains a complete state of the job.</a:t>
            </a:r>
          </a:p>
          <a:p>
            <a:r>
              <a:rPr lang="en-US" dirty="0" smtClean="0"/>
              <a:t>The GM controls the processes running</a:t>
            </a:r>
            <a:r>
              <a:rPr lang="en-US" baseline="0" dirty="0" smtClean="0"/>
              <a:t> on a cluster, but never exchanges data with them.</a:t>
            </a:r>
          </a:p>
          <a:p>
            <a:r>
              <a:rPr lang="en-US" baseline="0" dirty="0" smtClean="0"/>
              <a:t>(The data plane is completely separated from the control plane.)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103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0953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Computation Staging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106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63261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Vertex</a:t>
            </a:r>
            <a:r>
              <a:rPr lang="en-US" baseline="0" dirty="0" smtClean="0"/>
              <a:t> failures and channel failures are handled differently.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108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7457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handling of apparently very slow computation by duplication of vertices is handled by a stage manager.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111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39038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Aggregating data with</a:t>
            </a:r>
            <a:r>
              <a:rPr lang="en-US" baseline="0" dirty="0" smtClean="0"/>
              <a:t> associative operators can be done in a bandwidth-preserving fashion in the intermediate aggregations are placed close to the source data.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112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3037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adds a wealth of features on top of plain</a:t>
            </a:r>
            <a:r>
              <a:rPr lang="en-US" baseline="0" dirty="0" smtClean="0"/>
              <a:t> Dryad.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88374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translates LINQ programs into Dryad computations:</a:t>
            </a:r>
          </a:p>
          <a:p>
            <a:pPr rtl="0"/>
            <a:r>
              <a:rPr lang="en-US" dirty="0" smtClean="0"/>
              <a:t>- C# and LINQ data objects become distributed partitioned files. </a:t>
            </a:r>
          </a:p>
          <a:p>
            <a:pPr rtl="0"/>
            <a:r>
              <a:rPr lang="en-US" dirty="0" smtClean="0"/>
              <a:t>- LINQ queries become distributed Dryad jobs. </a:t>
            </a:r>
          </a:p>
          <a:p>
            <a:pPr rtl="0"/>
            <a:r>
              <a:rPr lang="en-US" dirty="0" smtClean="0"/>
              <a:t>-</a:t>
            </a:r>
            <a:r>
              <a:rPr lang="en-US" baseline="0" dirty="0" smtClean="0"/>
              <a:t> </a:t>
            </a:r>
            <a:r>
              <a:rPr lang="en-US" dirty="0" smtClean="0"/>
              <a:t>C# methods become code running on the vertices of a Dryad job.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30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14176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83308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01766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01766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040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AEE52-D5DF-4D7D-ACB0-2E145CC45F27}" type="datetime1">
              <a:rPr lang="en-US" smtClean="0"/>
              <a:pPr/>
              <a:t>7/28/2013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26BA1-D93D-4992-B038-EF13399F017E}" type="datetime1">
              <a:rPr lang="en-US" smtClean="0"/>
              <a:pPr/>
              <a:t>7/28/2013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A5AC1-8F67-4226-989F-39E93B5E6C99}" type="datetime1">
              <a:rPr lang="en-US" smtClean="0"/>
              <a:pPr/>
              <a:t>7/28/2013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0283-1D15-403A-B621-CC9BA4FE4C75}" type="datetime1">
              <a:rPr lang="en-US" smtClean="0"/>
              <a:pPr/>
              <a:t>7/28/2013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9C644-DA60-4DB6-B43C-F28BD7CDD468}" type="datetime1">
              <a:rPr lang="en-US" smtClean="0"/>
              <a:pPr/>
              <a:t>7/28/2013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149EF8-2834-445F-8112-2AD12360656C}" type="datetime1">
              <a:rPr lang="en-US" smtClean="0"/>
              <a:pPr/>
              <a:t>7/28/2013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B7AC4-FD1C-4FC7-A2FA-BEC7F1106084}" type="datetime1">
              <a:rPr lang="en-US" smtClean="0"/>
              <a:pPr/>
              <a:t>7/28/2013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6B0D6-91B5-481F-9D87-CC98E7E45FB7}" type="datetime1">
              <a:rPr lang="en-US" smtClean="0"/>
              <a:pPr/>
              <a:t>7/28/2013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73FC-6CEF-497B-8E5C-E715994E9949}" type="datetime1">
              <a:rPr lang="en-US" smtClean="0"/>
              <a:pPr/>
              <a:t>7/28/2013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C01C4-4CB9-48FA-B251-BFFA2FECBFEA}" type="datetime1">
              <a:rPr lang="en-US" smtClean="0"/>
              <a:pPr/>
              <a:t>7/28/2013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A1ED-4D11-4138-A47F-7EA44E96657A}" type="datetime1">
              <a:rPr lang="en-US" smtClean="0"/>
              <a:pPr/>
              <a:t>7/28/2013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23C35E-93D5-477E-87AF-0445F37D865A}" type="datetime1">
              <a:rPr lang="en-US" smtClean="0"/>
              <a:pPr/>
              <a:t>7/28/2013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4.jpeg"/><Relationship Id="rId7" Type="http://schemas.openxmlformats.org/officeDocument/2006/relationships/image" Target="../media/image19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11" Type="http://schemas.openxmlformats.org/officeDocument/2006/relationships/image" Target="../media/image23.wmf"/><Relationship Id="rId5" Type="http://schemas.microsoft.com/office/2007/relationships/hdphoto" Target="../media/hdphoto2.wdp"/><Relationship Id="rId10" Type="http://schemas.openxmlformats.org/officeDocument/2006/relationships/image" Target="../media/image22.wmf"/><Relationship Id="rId4" Type="http://schemas.openxmlformats.org/officeDocument/2006/relationships/image" Target="../media/image5.png"/><Relationship Id="rId9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://mono-project.com/Main_Pag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hyperlink" Target="http://budiu.info/almada-code.zip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://budiu.info/almada-code.zip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wm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wmf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now.cs.berkeley.edu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gif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hyperlink" Target="http://research.microsoft.com/apps/pubs/default.aspx?id=64604" TargetMode="External"/><Relationship Id="rId1" Type="http://schemas.openxmlformats.org/officeDocument/2006/relationships/slideLayout" Target="../slideLayouts/slideLayout3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wmf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roc.cs.berkeley.edu/" TargetMode="Externa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4.jpeg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wmf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7" Type="http://schemas.openxmlformats.org/officeDocument/2006/relationships/image" Target="../media/image61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60.wmf"/><Relationship Id="rId4" Type="http://schemas.openxmlformats.org/officeDocument/2006/relationships/image" Target="../media/image59.jpe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wmf"/><Relationship Id="rId2" Type="http://schemas.openxmlformats.org/officeDocument/2006/relationships/image" Target="../media/image62.wmf"/><Relationship Id="rId1" Type="http://schemas.openxmlformats.org/officeDocument/2006/relationships/slideLayout" Target="../slideLayouts/slideLayout6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64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wmf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wmf"/><Relationship Id="rId2" Type="http://schemas.openxmlformats.org/officeDocument/2006/relationships/image" Target="../media/image62.wmf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8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8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png"/><Relationship Id="rId5" Type="http://schemas.openxmlformats.org/officeDocument/2006/relationships/image" Target="../media/image68.png"/><Relationship Id="rId4" Type="http://schemas.openxmlformats.org/officeDocument/2006/relationships/image" Target="../media/image52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0.wmf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wmf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6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6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1.jpe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6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wmf"/><Relationship Id="rId1" Type="http://schemas.openxmlformats.org/officeDocument/2006/relationships/slideLayout" Target="../slideLayouts/slideLayout6.xml"/></Relationships>
</file>

<file path=ppt/slides/_rels/slide1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4.wmf"/><Relationship Id="rId1" Type="http://schemas.openxmlformats.org/officeDocument/2006/relationships/slideLayout" Target="../slideLayouts/slideLayout6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6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6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6.xml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6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6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6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.png"/><Relationship Id="rId4" Type="http://schemas.openxmlformats.org/officeDocument/2006/relationships/image" Target="../media/image27.png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hyperlink" Target="https://github.com/MicrosoftResearchSVC/Dryad" TargetMode="External"/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slide" Target="slide90.xml"/><Relationship Id="rId1" Type="http://schemas.openxmlformats.org/officeDocument/2006/relationships/slideLayout" Target="../slideLayouts/slideLayout6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6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6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6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6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6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6.xml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0.png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1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03.wmf"/><Relationship Id="rId1" Type="http://schemas.openxmlformats.org/officeDocument/2006/relationships/slideLayout" Target="../slideLayouts/slideLayout2.xml"/></Relationships>
</file>

<file path=ppt/slides/_rels/slide1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2.xml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wmv"/><Relationship Id="rId1" Type="http://schemas.openxmlformats.org/officeDocument/2006/relationships/video" Target="NULL" TargetMode="External"/><Relationship Id="rId5" Type="http://schemas.openxmlformats.org/officeDocument/2006/relationships/image" Target="../media/image109.jpeg"/><Relationship Id="rId4" Type="http://schemas.openxmlformats.org/officeDocument/2006/relationships/image" Target="../media/image108.png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2.xml"/></Relationships>
</file>

<file path=ppt/slides/_rels/slide1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11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microsoft.com/office/2007/relationships/hdphoto" Target="../media/hdphoto3.wdp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113.jpeg"/><Relationship Id="rId4" Type="http://schemas.openxmlformats.org/officeDocument/2006/relationships/diagramLayout" Target="../diagrams/layout1.xml"/><Relationship Id="rId9" Type="http://schemas.openxmlformats.org/officeDocument/2006/relationships/image" Target="../media/image112.png"/></Relationships>
</file>

<file path=ppt/slides/_rels/slide1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2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2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gif"/><Relationship Id="rId1" Type="http://schemas.openxmlformats.org/officeDocument/2006/relationships/slideLayout" Target="../slideLayouts/slideLayout2.xml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2.xml"/></Relationships>
</file>

<file path=ppt/slides/_rels/slide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2.xm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7" Type="http://schemas.openxmlformats.org/officeDocument/2006/relationships/image" Target="../media/image127.jpeg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6.png"/><Relationship Id="rId5" Type="http://schemas.openxmlformats.org/officeDocument/2006/relationships/image" Target="../media/image125.png"/><Relationship Id="rId4" Type="http://schemas.openxmlformats.org/officeDocument/2006/relationships/image" Target="../media/image124.png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2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6.xml"/></Relationships>
</file>

<file path=ppt/slides/_rels/slide1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jpeg"/><Relationship Id="rId13" Type="http://schemas.openxmlformats.org/officeDocument/2006/relationships/image" Target="../media/image140.jpeg"/><Relationship Id="rId18" Type="http://schemas.openxmlformats.org/officeDocument/2006/relationships/image" Target="../media/image145.jpeg"/><Relationship Id="rId26" Type="http://schemas.openxmlformats.org/officeDocument/2006/relationships/image" Target="../media/image152.jpeg"/><Relationship Id="rId3" Type="http://schemas.openxmlformats.org/officeDocument/2006/relationships/image" Target="../media/image130.png"/><Relationship Id="rId21" Type="http://schemas.openxmlformats.org/officeDocument/2006/relationships/image" Target="../media/image147.jpeg"/><Relationship Id="rId7" Type="http://schemas.openxmlformats.org/officeDocument/2006/relationships/image" Target="../media/image134.jpeg"/><Relationship Id="rId12" Type="http://schemas.openxmlformats.org/officeDocument/2006/relationships/image" Target="../media/image139.jpeg"/><Relationship Id="rId17" Type="http://schemas.openxmlformats.org/officeDocument/2006/relationships/image" Target="../media/image144.jpeg"/><Relationship Id="rId25" Type="http://schemas.openxmlformats.org/officeDocument/2006/relationships/image" Target="../media/image151.jpeg"/><Relationship Id="rId2" Type="http://schemas.openxmlformats.org/officeDocument/2006/relationships/image" Target="../media/image129.jpeg"/><Relationship Id="rId16" Type="http://schemas.openxmlformats.org/officeDocument/2006/relationships/image" Target="../media/image143.jpeg"/><Relationship Id="rId20" Type="http://schemas.microsoft.com/office/2007/relationships/hdphoto" Target="../media/hdphoto4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3.jpeg"/><Relationship Id="rId11" Type="http://schemas.openxmlformats.org/officeDocument/2006/relationships/image" Target="../media/image138.jpeg"/><Relationship Id="rId24" Type="http://schemas.openxmlformats.org/officeDocument/2006/relationships/image" Target="../media/image150.jpeg"/><Relationship Id="rId5" Type="http://schemas.openxmlformats.org/officeDocument/2006/relationships/image" Target="../media/image132.jpeg"/><Relationship Id="rId15" Type="http://schemas.openxmlformats.org/officeDocument/2006/relationships/image" Target="../media/image142.jpeg"/><Relationship Id="rId23" Type="http://schemas.openxmlformats.org/officeDocument/2006/relationships/image" Target="../media/image149.jpeg"/><Relationship Id="rId10" Type="http://schemas.openxmlformats.org/officeDocument/2006/relationships/image" Target="../media/image137.jpeg"/><Relationship Id="rId19" Type="http://schemas.openxmlformats.org/officeDocument/2006/relationships/image" Target="../media/image146.png"/><Relationship Id="rId4" Type="http://schemas.openxmlformats.org/officeDocument/2006/relationships/image" Target="../media/image131.jpeg"/><Relationship Id="rId9" Type="http://schemas.openxmlformats.org/officeDocument/2006/relationships/image" Target="../media/image136.jpeg"/><Relationship Id="rId14" Type="http://schemas.openxmlformats.org/officeDocument/2006/relationships/image" Target="../media/image141.jpeg"/><Relationship Id="rId22" Type="http://schemas.openxmlformats.org/officeDocument/2006/relationships/image" Target="../media/image148.jpeg"/><Relationship Id="rId27" Type="http://schemas.openxmlformats.org/officeDocument/2006/relationships/image" Target="../media/image153.jpeg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2.xml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7.jpeg"/><Relationship Id="rId4" Type="http://schemas.openxmlformats.org/officeDocument/2006/relationships/image" Target="../media/image156.jpeg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2.xml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eg"/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6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6.xml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7" Type="http://schemas.microsoft.com/office/2007/relationships/hdphoto" Target="../media/hdphoto5.wdp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5.png"/><Relationship Id="rId5" Type="http://schemas.openxmlformats.org/officeDocument/2006/relationships/image" Target="../media/image164.png"/><Relationship Id="rId4" Type="http://schemas.openxmlformats.org/officeDocument/2006/relationships/image" Target="../media/image163.png"/></Relationships>
</file>

<file path=ppt/slides/_rels/slide17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6.xml"/><Relationship Id="rId4" Type="http://schemas.openxmlformats.org/officeDocument/2006/relationships/chart" Target="../charts/chart1.xml"/></Relationships>
</file>

<file path=ppt/slides/_rels/slide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png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6.xml"/></Relationships>
</file>

<file path=ppt/slides/_rels/slide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8.png"/><Relationship Id="rId4" Type="http://schemas.openxmlformats.org/officeDocument/2006/relationships/image" Target="../media/image156.jpeg"/></Relationships>
</file>

<file path=ppt/slides/_rels/slide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jpeg"/><Relationship Id="rId1" Type="http://schemas.openxmlformats.org/officeDocument/2006/relationships/slideLayout" Target="../slideLayouts/slideLayout2.xml"/></Relationships>
</file>

<file path=ppt/slides/_rels/slide1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6.jpeg"/><Relationship Id="rId13" Type="http://schemas.openxmlformats.org/officeDocument/2006/relationships/image" Target="../media/image181.jpeg"/><Relationship Id="rId3" Type="http://schemas.openxmlformats.org/officeDocument/2006/relationships/image" Target="../media/image171.jpeg"/><Relationship Id="rId7" Type="http://schemas.openxmlformats.org/officeDocument/2006/relationships/image" Target="../media/image175.jpeg"/><Relationship Id="rId12" Type="http://schemas.openxmlformats.org/officeDocument/2006/relationships/image" Target="../media/image180.jpeg"/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4.jpeg"/><Relationship Id="rId11" Type="http://schemas.openxmlformats.org/officeDocument/2006/relationships/image" Target="../media/image179.jpeg"/><Relationship Id="rId5" Type="http://schemas.openxmlformats.org/officeDocument/2006/relationships/image" Target="../media/image173.jpeg"/><Relationship Id="rId15" Type="http://schemas.openxmlformats.org/officeDocument/2006/relationships/image" Target="../media/image183.jpeg"/><Relationship Id="rId10" Type="http://schemas.openxmlformats.org/officeDocument/2006/relationships/image" Target="../media/image178.png"/><Relationship Id="rId4" Type="http://schemas.openxmlformats.org/officeDocument/2006/relationships/image" Target="../media/image172.jpeg"/><Relationship Id="rId9" Type="http://schemas.openxmlformats.org/officeDocument/2006/relationships/image" Target="../media/image177.jpeg"/><Relationship Id="rId14" Type="http://schemas.openxmlformats.org/officeDocument/2006/relationships/image" Target="../media/image182.png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wmf"/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7.png"/><Relationship Id="rId4" Type="http://schemas.openxmlformats.org/officeDocument/2006/relationships/image" Target="../media/image186.png"/></Relationships>
</file>

<file path=ppt/slides/_rels/slide1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8.xml.rels><?xml version="1.0" encoding="UTF-8" standalone="yes"?>
<Relationships xmlns="http://schemas.openxmlformats.org/package/2006/relationships"><Relationship Id="rId8" Type="http://schemas.openxmlformats.org/officeDocument/2006/relationships/hyperlink" Target="http://rackable.com/default.aspx" TargetMode="External"/><Relationship Id="rId3" Type="http://schemas.openxmlformats.org/officeDocument/2006/relationships/image" Target="../media/image189.gif"/><Relationship Id="rId7" Type="http://schemas.openxmlformats.org/officeDocument/2006/relationships/image" Target="../media/image193.jpeg"/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2.jpeg"/><Relationship Id="rId11" Type="http://schemas.openxmlformats.org/officeDocument/2006/relationships/image" Target="../media/image196.gif"/><Relationship Id="rId5" Type="http://schemas.openxmlformats.org/officeDocument/2006/relationships/image" Target="../media/image191.jpeg"/><Relationship Id="rId10" Type="http://schemas.openxmlformats.org/officeDocument/2006/relationships/image" Target="../media/image195.png"/><Relationship Id="rId4" Type="http://schemas.openxmlformats.org/officeDocument/2006/relationships/image" Target="../media/image190.jpeg"/><Relationship Id="rId9" Type="http://schemas.openxmlformats.org/officeDocument/2006/relationships/image" Target="../media/image194.gif"/></Relationships>
</file>

<file path=ppt/slides/_rels/slide1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7.png"/><Relationship Id="rId4" Type="http://schemas.openxmlformats.org/officeDocument/2006/relationships/image" Target="../media/image187.png"/></Relationships>
</file>

<file path=ppt/slides/_rels/slide1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png"/><Relationship Id="rId2" Type="http://schemas.openxmlformats.org/officeDocument/2006/relationships/image" Target="../media/image198.jpeg"/><Relationship Id="rId1" Type="http://schemas.openxmlformats.org/officeDocument/2006/relationships/slideLayout" Target="../slideLayouts/slideLayout2.xml"/></Relationships>
</file>

<file path=ppt/slides/_rels/slide1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gif"/></Relationships>
</file>

<file path=ppt/slides/_rels/slide182.xml.rels><?xml version="1.0" encoding="UTF-8" standalone="yes"?>
<Relationships xmlns="http://schemas.openxmlformats.org/package/2006/relationships"><Relationship Id="rId3" Type="http://schemas.openxmlformats.org/officeDocument/2006/relationships/hyperlink" Target="http://research.microsoft.com/users/mbudiu/DryadLINQ.pdf" TargetMode="External"/><Relationship Id="rId7" Type="http://schemas.openxmlformats.org/officeDocument/2006/relationships/hyperlink" Target="http://research.microsoft.com/apps/pubs/default.aspx?id=81516" TargetMode="External"/><Relationship Id="rId2" Type="http://schemas.openxmlformats.org/officeDocument/2006/relationships/hyperlink" Target="http://research.microsoft.com/users/mbudiu/eurosys07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search.microsoft.com/apps/pubs/default.aspx?id=102138" TargetMode="External"/><Relationship Id="rId5" Type="http://schemas.openxmlformats.org/officeDocument/2006/relationships/hyperlink" Target="http://budiu.info/work/hotcloud09.pdf" TargetMode="External"/><Relationship Id="rId4" Type="http://schemas.openxmlformats.org/officeDocument/2006/relationships/hyperlink" Target="http://budiu.info/work/wasl08.pdf" TargetMode="External"/></Relationships>
</file>

<file path=ppt/slides/_rels/slide183.xml.rels><?xml version="1.0" encoding="UTF-8" standalone="yes"?>
<Relationships xmlns="http://schemas.openxmlformats.org/package/2006/relationships"><Relationship Id="rId8" Type="http://schemas.openxmlformats.org/officeDocument/2006/relationships/hyperlink" Target="http://research.microsoft.com/apps/pubs/default.aspx?id=185714" TargetMode="External"/><Relationship Id="rId3" Type="http://schemas.openxmlformats.org/officeDocument/2006/relationships/hyperlink" Target="http://research.microsoft.com/apps/pubs/default.aspx?id=102137" TargetMode="External"/><Relationship Id="rId7" Type="http://schemas.openxmlformats.org/officeDocument/2006/relationships/hyperlink" Target="http://research.microsoft.com/apps/pubs/default.aspx?id=138691" TargetMode="External"/><Relationship Id="rId2" Type="http://schemas.openxmlformats.org/officeDocument/2006/relationships/hyperlink" Target="http://research.microsoft.com/apps/pubs/default.aspx?id=6460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search.microsoft.com/en-us/um/people/jrzhou/pub/PGS.pdf" TargetMode="External"/><Relationship Id="rId5" Type="http://schemas.openxmlformats.org/officeDocument/2006/relationships/hyperlink" Target="http://research.microsoft.com/users/mbudiu/DryadLINQ.pdf" TargetMode="External"/><Relationship Id="rId4" Type="http://schemas.openxmlformats.org/officeDocument/2006/relationships/hyperlink" Target="/apps/pubs/default.aspx?id=10213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470025"/>
          </a:xfrm>
        </p:spPr>
        <p:txBody>
          <a:bodyPr/>
          <a:lstStyle/>
          <a:p>
            <a:r>
              <a:rPr lang="en-US" dirty="0" smtClean="0"/>
              <a:t>Systems for Data-Intensive </a:t>
            </a:r>
            <a:br>
              <a:rPr lang="en-US" dirty="0" smtClean="0"/>
            </a:br>
            <a:r>
              <a:rPr lang="en-US" dirty="0" smtClean="0"/>
              <a:t>Cluster Computing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1905000"/>
            <a:ext cx="8534400" cy="2362200"/>
          </a:xfrm>
        </p:spPr>
        <p:txBody>
          <a:bodyPr>
            <a:no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Mihai Budiu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 Microsoft  Research, Silicon Valley</a:t>
            </a:r>
          </a:p>
          <a:p>
            <a:r>
              <a:rPr lang="en-US" sz="2400" b="1" dirty="0" smtClean="0">
                <a:solidFill>
                  <a:srgbClr val="FF0000"/>
                </a:solidFill>
              </a:rPr>
              <a:t>ALMADA Summer School</a:t>
            </a:r>
          </a:p>
          <a:p>
            <a:r>
              <a:rPr lang="en-US" sz="2400" b="1" dirty="0" smtClean="0"/>
              <a:t>Moscow, Russia</a:t>
            </a:r>
          </a:p>
          <a:p>
            <a:r>
              <a:rPr lang="en-US" sz="2400" b="1" dirty="0" smtClean="0"/>
              <a:t>August 2 &amp; 6, 2013</a:t>
            </a:r>
            <a:endParaRPr lang="en-US" sz="2400" dirty="0" smtClean="0"/>
          </a:p>
        </p:txBody>
      </p:sp>
      <p:pic>
        <p:nvPicPr>
          <p:cNvPr id="2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4343401"/>
            <a:ext cx="799643" cy="2514600"/>
          </a:xfrm>
          <a:prstGeom prst="rect">
            <a:avLst/>
          </a:prstGeom>
          <a:noFill/>
        </p:spPr>
      </p:pic>
      <p:pic>
        <p:nvPicPr>
          <p:cNvPr id="2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7400" y="4343400"/>
            <a:ext cx="799643" cy="2514600"/>
          </a:xfrm>
          <a:prstGeom prst="rect">
            <a:avLst/>
          </a:prstGeom>
          <a:noFill/>
        </p:spPr>
      </p:pic>
      <p:pic>
        <p:nvPicPr>
          <p:cNvPr id="2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4343400"/>
            <a:ext cx="799643" cy="2514600"/>
          </a:xfrm>
          <a:prstGeom prst="rect">
            <a:avLst/>
          </a:prstGeom>
          <a:noFill/>
        </p:spPr>
      </p:pic>
      <p:pic>
        <p:nvPicPr>
          <p:cNvPr id="25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4343400"/>
            <a:ext cx="799643" cy="2514600"/>
          </a:xfrm>
          <a:prstGeom prst="rect">
            <a:avLst/>
          </a:prstGeom>
          <a:noFill/>
        </p:spPr>
      </p:pic>
      <p:pic>
        <p:nvPicPr>
          <p:cNvPr id="2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343400"/>
            <a:ext cx="799643" cy="2514600"/>
          </a:xfrm>
          <a:prstGeom prst="rect">
            <a:avLst/>
          </a:prstGeom>
          <a:noFill/>
        </p:spPr>
      </p:pic>
      <p:pic>
        <p:nvPicPr>
          <p:cNvPr id="2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0200" y="4343400"/>
            <a:ext cx="799643" cy="2514600"/>
          </a:xfrm>
          <a:prstGeom prst="rect">
            <a:avLst/>
          </a:prstGeom>
          <a:noFill/>
        </p:spPr>
      </p:pic>
      <p:pic>
        <p:nvPicPr>
          <p:cNvPr id="2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8400" y="4343400"/>
            <a:ext cx="799643" cy="2514600"/>
          </a:xfrm>
          <a:prstGeom prst="rect">
            <a:avLst/>
          </a:prstGeom>
          <a:noFill/>
        </p:spPr>
      </p:pic>
      <p:pic>
        <p:nvPicPr>
          <p:cNvPr id="2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86600" y="4343400"/>
            <a:ext cx="799643" cy="2514600"/>
          </a:xfrm>
          <a:prstGeom prst="rect">
            <a:avLst/>
          </a:prstGeom>
          <a:noFill/>
        </p:spPr>
      </p:pic>
      <p:grpSp>
        <p:nvGrpSpPr>
          <p:cNvPr id="4" name="Group 5"/>
          <p:cNvGrpSpPr>
            <a:grpSpLocks noChangeAspect="1"/>
          </p:cNvGrpSpPr>
          <p:nvPr/>
        </p:nvGrpSpPr>
        <p:grpSpPr bwMode="auto">
          <a:xfrm>
            <a:off x="5836897" y="3506113"/>
            <a:ext cx="3074988" cy="3116134"/>
            <a:chOff x="151" y="1200"/>
            <a:chExt cx="1121" cy="1136"/>
          </a:xfrm>
          <a:effectLst>
            <a:glow rad="101600">
              <a:schemeClr val="bg1">
                <a:lumMod val="95000"/>
                <a:alpha val="60000"/>
              </a:schemeClr>
            </a:glow>
          </a:effectLst>
        </p:grpSpPr>
        <p:sp>
          <p:nvSpPr>
            <p:cNvPr id="5" name="AutoShape 4"/>
            <p:cNvSpPr>
              <a:spLocks noChangeAspect="1" noChangeArrowheads="1" noTextEdit="1"/>
            </p:cNvSpPr>
            <p:nvPr/>
          </p:nvSpPr>
          <p:spPr bwMode="auto">
            <a:xfrm>
              <a:off x="151" y="1200"/>
              <a:ext cx="1121" cy="11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grpSp>
          <p:nvGrpSpPr>
            <p:cNvPr id="6" name="Group 206"/>
            <p:cNvGrpSpPr>
              <a:grpSpLocks/>
            </p:cNvGrpSpPr>
            <p:nvPr/>
          </p:nvGrpSpPr>
          <p:grpSpPr bwMode="auto">
            <a:xfrm>
              <a:off x="359" y="1209"/>
              <a:ext cx="751" cy="1126"/>
              <a:chOff x="359" y="1209"/>
              <a:chExt cx="751" cy="1126"/>
            </a:xfrm>
          </p:grpSpPr>
          <p:sp>
            <p:nvSpPr>
              <p:cNvPr id="1085" name="Freeform 7"/>
              <p:cNvSpPr>
                <a:spLocks/>
              </p:cNvSpPr>
              <p:nvPr/>
            </p:nvSpPr>
            <p:spPr bwMode="auto">
              <a:xfrm>
                <a:off x="373" y="1209"/>
                <a:ext cx="737" cy="1126"/>
              </a:xfrm>
              <a:custGeom>
                <a:avLst/>
                <a:gdLst>
                  <a:gd name="T0" fmla="*/ 1424 w 1474"/>
                  <a:gd name="T1" fmla="*/ 1729 h 2253"/>
                  <a:gd name="T2" fmla="*/ 1369 w 1474"/>
                  <a:gd name="T3" fmla="*/ 1620 h 2253"/>
                  <a:gd name="T4" fmla="*/ 1292 w 1474"/>
                  <a:gd name="T5" fmla="*/ 1559 h 2253"/>
                  <a:gd name="T6" fmla="*/ 1183 w 1474"/>
                  <a:gd name="T7" fmla="*/ 1475 h 2253"/>
                  <a:gd name="T8" fmla="*/ 1366 w 1474"/>
                  <a:gd name="T9" fmla="*/ 1481 h 2253"/>
                  <a:gd name="T10" fmla="*/ 1444 w 1474"/>
                  <a:gd name="T11" fmla="*/ 1431 h 2253"/>
                  <a:gd name="T12" fmla="*/ 1405 w 1474"/>
                  <a:gd name="T13" fmla="*/ 1337 h 2253"/>
                  <a:gd name="T14" fmla="*/ 1345 w 1474"/>
                  <a:gd name="T15" fmla="*/ 1263 h 2253"/>
                  <a:gd name="T16" fmla="*/ 1313 w 1474"/>
                  <a:gd name="T17" fmla="*/ 1239 h 2253"/>
                  <a:gd name="T18" fmla="*/ 1183 w 1474"/>
                  <a:gd name="T19" fmla="*/ 1327 h 2253"/>
                  <a:gd name="T20" fmla="*/ 1228 w 1474"/>
                  <a:gd name="T21" fmla="*/ 1248 h 2253"/>
                  <a:gd name="T22" fmla="*/ 1386 w 1474"/>
                  <a:gd name="T23" fmla="*/ 1208 h 2253"/>
                  <a:gd name="T24" fmla="*/ 1283 w 1474"/>
                  <a:gd name="T25" fmla="*/ 861 h 2253"/>
                  <a:gd name="T26" fmla="*/ 1165 w 1474"/>
                  <a:gd name="T27" fmla="*/ 1240 h 2253"/>
                  <a:gd name="T28" fmla="*/ 891 w 1474"/>
                  <a:gd name="T29" fmla="*/ 1229 h 2253"/>
                  <a:gd name="T30" fmla="*/ 904 w 1474"/>
                  <a:gd name="T31" fmla="*/ 1206 h 2253"/>
                  <a:gd name="T32" fmla="*/ 1114 w 1474"/>
                  <a:gd name="T33" fmla="*/ 1177 h 2253"/>
                  <a:gd name="T34" fmla="*/ 775 w 1474"/>
                  <a:gd name="T35" fmla="*/ 1187 h 2253"/>
                  <a:gd name="T36" fmla="*/ 1099 w 1474"/>
                  <a:gd name="T37" fmla="*/ 1147 h 2253"/>
                  <a:gd name="T38" fmla="*/ 837 w 1474"/>
                  <a:gd name="T39" fmla="*/ 1109 h 2253"/>
                  <a:gd name="T40" fmla="*/ 940 w 1474"/>
                  <a:gd name="T41" fmla="*/ 1085 h 2253"/>
                  <a:gd name="T42" fmla="*/ 982 w 1474"/>
                  <a:gd name="T43" fmla="*/ 1036 h 2253"/>
                  <a:gd name="T44" fmla="*/ 948 w 1474"/>
                  <a:gd name="T45" fmla="*/ 984 h 2253"/>
                  <a:gd name="T46" fmla="*/ 921 w 1474"/>
                  <a:gd name="T47" fmla="*/ 711 h 2253"/>
                  <a:gd name="T48" fmla="*/ 835 w 1474"/>
                  <a:gd name="T49" fmla="*/ 1010 h 2253"/>
                  <a:gd name="T50" fmla="*/ 771 w 1474"/>
                  <a:gd name="T51" fmla="*/ 1113 h 2253"/>
                  <a:gd name="T52" fmla="*/ 736 w 1474"/>
                  <a:gd name="T53" fmla="*/ 1037 h 2253"/>
                  <a:gd name="T54" fmla="*/ 683 w 1474"/>
                  <a:gd name="T55" fmla="*/ 1017 h 2253"/>
                  <a:gd name="T56" fmla="*/ 691 w 1474"/>
                  <a:gd name="T57" fmla="*/ 967 h 2253"/>
                  <a:gd name="T58" fmla="*/ 809 w 1474"/>
                  <a:gd name="T59" fmla="*/ 899 h 2253"/>
                  <a:gd name="T60" fmla="*/ 717 w 1474"/>
                  <a:gd name="T61" fmla="*/ 375 h 2253"/>
                  <a:gd name="T62" fmla="*/ 627 w 1474"/>
                  <a:gd name="T63" fmla="*/ 34 h 2253"/>
                  <a:gd name="T64" fmla="*/ 577 w 1474"/>
                  <a:gd name="T65" fmla="*/ 374 h 2253"/>
                  <a:gd name="T66" fmla="*/ 494 w 1474"/>
                  <a:gd name="T67" fmla="*/ 922 h 2253"/>
                  <a:gd name="T68" fmla="*/ 440 w 1474"/>
                  <a:gd name="T69" fmla="*/ 1193 h 2253"/>
                  <a:gd name="T70" fmla="*/ 331 w 1474"/>
                  <a:gd name="T71" fmla="*/ 1582 h 2253"/>
                  <a:gd name="T72" fmla="*/ 269 w 1474"/>
                  <a:gd name="T73" fmla="*/ 1183 h 2253"/>
                  <a:gd name="T74" fmla="*/ 133 w 1474"/>
                  <a:gd name="T75" fmla="*/ 964 h 2253"/>
                  <a:gd name="T76" fmla="*/ 50 w 1474"/>
                  <a:gd name="T77" fmla="*/ 1407 h 2253"/>
                  <a:gd name="T78" fmla="*/ 84 w 1474"/>
                  <a:gd name="T79" fmla="*/ 1661 h 2253"/>
                  <a:gd name="T80" fmla="*/ 203 w 1474"/>
                  <a:gd name="T81" fmla="*/ 1695 h 2253"/>
                  <a:gd name="T82" fmla="*/ 347 w 1474"/>
                  <a:gd name="T83" fmla="*/ 1822 h 2253"/>
                  <a:gd name="T84" fmla="*/ 397 w 1474"/>
                  <a:gd name="T85" fmla="*/ 2103 h 2253"/>
                  <a:gd name="T86" fmla="*/ 357 w 1474"/>
                  <a:gd name="T87" fmla="*/ 2150 h 2253"/>
                  <a:gd name="T88" fmla="*/ 397 w 1474"/>
                  <a:gd name="T89" fmla="*/ 2132 h 2253"/>
                  <a:gd name="T90" fmla="*/ 518 w 1474"/>
                  <a:gd name="T91" fmla="*/ 2057 h 2253"/>
                  <a:gd name="T92" fmla="*/ 525 w 1474"/>
                  <a:gd name="T93" fmla="*/ 1997 h 2253"/>
                  <a:gd name="T94" fmla="*/ 641 w 1474"/>
                  <a:gd name="T95" fmla="*/ 2030 h 2253"/>
                  <a:gd name="T96" fmla="*/ 625 w 1474"/>
                  <a:gd name="T97" fmla="*/ 2075 h 2253"/>
                  <a:gd name="T98" fmla="*/ 1008 w 1474"/>
                  <a:gd name="T99" fmla="*/ 2170 h 2253"/>
                  <a:gd name="T100" fmla="*/ 998 w 1474"/>
                  <a:gd name="T101" fmla="*/ 2113 h 2253"/>
                  <a:gd name="T102" fmla="*/ 1102 w 1474"/>
                  <a:gd name="T103" fmla="*/ 2069 h 2253"/>
                  <a:gd name="T104" fmla="*/ 1099 w 1474"/>
                  <a:gd name="T105" fmla="*/ 2047 h 2253"/>
                  <a:gd name="T106" fmla="*/ 918 w 1474"/>
                  <a:gd name="T107" fmla="*/ 2026 h 2253"/>
                  <a:gd name="T108" fmla="*/ 1009 w 1474"/>
                  <a:gd name="T109" fmla="*/ 2007 h 2253"/>
                  <a:gd name="T110" fmla="*/ 1186 w 1474"/>
                  <a:gd name="T111" fmla="*/ 1991 h 2253"/>
                  <a:gd name="T112" fmla="*/ 864 w 1474"/>
                  <a:gd name="T113" fmla="*/ 1895 h 2253"/>
                  <a:gd name="T114" fmla="*/ 947 w 1474"/>
                  <a:gd name="T115" fmla="*/ 1835 h 2253"/>
                  <a:gd name="T116" fmla="*/ 1000 w 1474"/>
                  <a:gd name="T117" fmla="*/ 1712 h 2253"/>
                  <a:gd name="T118" fmla="*/ 1056 w 1474"/>
                  <a:gd name="T119" fmla="*/ 1679 h 2253"/>
                  <a:gd name="T120" fmla="*/ 1020 w 1474"/>
                  <a:gd name="T121" fmla="*/ 1645 h 2253"/>
                  <a:gd name="T122" fmla="*/ 1109 w 1474"/>
                  <a:gd name="T123" fmla="*/ 1594 h 2253"/>
                  <a:gd name="T124" fmla="*/ 1061 w 1474"/>
                  <a:gd name="T125" fmla="*/ 1597 h 22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474" h="2253">
                    <a:moveTo>
                      <a:pt x="1455" y="1734"/>
                    </a:moveTo>
                    <a:lnTo>
                      <a:pt x="1455" y="1734"/>
                    </a:lnTo>
                    <a:lnTo>
                      <a:pt x="1456" y="1734"/>
                    </a:lnTo>
                    <a:lnTo>
                      <a:pt x="1457" y="1734"/>
                    </a:lnTo>
                    <a:lnTo>
                      <a:pt x="1457" y="1734"/>
                    </a:lnTo>
                    <a:lnTo>
                      <a:pt x="1459" y="1733"/>
                    </a:lnTo>
                    <a:lnTo>
                      <a:pt x="1462" y="1732"/>
                    </a:lnTo>
                    <a:lnTo>
                      <a:pt x="1463" y="1730"/>
                    </a:lnTo>
                    <a:lnTo>
                      <a:pt x="1464" y="1727"/>
                    </a:lnTo>
                    <a:lnTo>
                      <a:pt x="1463" y="1711"/>
                    </a:lnTo>
                    <a:lnTo>
                      <a:pt x="1460" y="1694"/>
                    </a:lnTo>
                    <a:lnTo>
                      <a:pt x="1455" y="1680"/>
                    </a:lnTo>
                    <a:lnTo>
                      <a:pt x="1444" y="1668"/>
                    </a:lnTo>
                    <a:lnTo>
                      <a:pt x="1434" y="1665"/>
                    </a:lnTo>
                    <a:lnTo>
                      <a:pt x="1427" y="1658"/>
                    </a:lnTo>
                    <a:lnTo>
                      <a:pt x="1420" y="1649"/>
                    </a:lnTo>
                    <a:lnTo>
                      <a:pt x="1412" y="1641"/>
                    </a:lnTo>
                    <a:lnTo>
                      <a:pt x="1409" y="1645"/>
                    </a:lnTo>
                    <a:lnTo>
                      <a:pt x="1425" y="1673"/>
                    </a:lnTo>
                    <a:lnTo>
                      <a:pt x="1424" y="1677"/>
                    </a:lnTo>
                    <a:lnTo>
                      <a:pt x="1421" y="1680"/>
                    </a:lnTo>
                    <a:lnTo>
                      <a:pt x="1420" y="1684"/>
                    </a:lnTo>
                    <a:lnTo>
                      <a:pt x="1421" y="1688"/>
                    </a:lnTo>
                    <a:lnTo>
                      <a:pt x="1424" y="1688"/>
                    </a:lnTo>
                    <a:lnTo>
                      <a:pt x="1426" y="1687"/>
                    </a:lnTo>
                    <a:lnTo>
                      <a:pt x="1427" y="1685"/>
                    </a:lnTo>
                    <a:lnTo>
                      <a:pt x="1429" y="1684"/>
                    </a:lnTo>
                    <a:lnTo>
                      <a:pt x="1434" y="1680"/>
                    </a:lnTo>
                    <a:lnTo>
                      <a:pt x="1439" y="1683"/>
                    </a:lnTo>
                    <a:lnTo>
                      <a:pt x="1442" y="1686"/>
                    </a:lnTo>
                    <a:lnTo>
                      <a:pt x="1444" y="1689"/>
                    </a:lnTo>
                    <a:lnTo>
                      <a:pt x="1442" y="1689"/>
                    </a:lnTo>
                    <a:lnTo>
                      <a:pt x="1439" y="1689"/>
                    </a:lnTo>
                    <a:lnTo>
                      <a:pt x="1436" y="1688"/>
                    </a:lnTo>
                    <a:lnTo>
                      <a:pt x="1434" y="1688"/>
                    </a:lnTo>
                    <a:lnTo>
                      <a:pt x="1430" y="1689"/>
                    </a:lnTo>
                    <a:lnTo>
                      <a:pt x="1427" y="1692"/>
                    </a:lnTo>
                    <a:lnTo>
                      <a:pt x="1425" y="1695"/>
                    </a:lnTo>
                    <a:lnTo>
                      <a:pt x="1425" y="1700"/>
                    </a:lnTo>
                    <a:lnTo>
                      <a:pt x="1427" y="1700"/>
                    </a:lnTo>
                    <a:lnTo>
                      <a:pt x="1429" y="1700"/>
                    </a:lnTo>
                    <a:lnTo>
                      <a:pt x="1432" y="1700"/>
                    </a:lnTo>
                    <a:lnTo>
                      <a:pt x="1434" y="1701"/>
                    </a:lnTo>
                    <a:lnTo>
                      <a:pt x="1442" y="1706"/>
                    </a:lnTo>
                    <a:lnTo>
                      <a:pt x="1447" y="1714"/>
                    </a:lnTo>
                    <a:lnTo>
                      <a:pt x="1450" y="1724"/>
                    </a:lnTo>
                    <a:lnTo>
                      <a:pt x="1454" y="1733"/>
                    </a:lnTo>
                    <a:lnTo>
                      <a:pt x="1449" y="1733"/>
                    </a:lnTo>
                    <a:lnTo>
                      <a:pt x="1444" y="1733"/>
                    </a:lnTo>
                    <a:lnTo>
                      <a:pt x="1440" y="1732"/>
                    </a:lnTo>
                    <a:lnTo>
                      <a:pt x="1434" y="1731"/>
                    </a:lnTo>
                    <a:lnTo>
                      <a:pt x="1429" y="1730"/>
                    </a:lnTo>
                    <a:lnTo>
                      <a:pt x="1424" y="1729"/>
                    </a:lnTo>
                    <a:lnTo>
                      <a:pt x="1419" y="1729"/>
                    </a:lnTo>
                    <a:lnTo>
                      <a:pt x="1413" y="1729"/>
                    </a:lnTo>
                    <a:lnTo>
                      <a:pt x="1417" y="1721"/>
                    </a:lnTo>
                    <a:lnTo>
                      <a:pt x="1418" y="1712"/>
                    </a:lnTo>
                    <a:lnTo>
                      <a:pt x="1418" y="1703"/>
                    </a:lnTo>
                    <a:lnTo>
                      <a:pt x="1417" y="1695"/>
                    </a:lnTo>
                    <a:lnTo>
                      <a:pt x="1416" y="1692"/>
                    </a:lnTo>
                    <a:lnTo>
                      <a:pt x="1412" y="1688"/>
                    </a:lnTo>
                    <a:lnTo>
                      <a:pt x="1410" y="1686"/>
                    </a:lnTo>
                    <a:lnTo>
                      <a:pt x="1410" y="1681"/>
                    </a:lnTo>
                    <a:lnTo>
                      <a:pt x="1405" y="1676"/>
                    </a:lnTo>
                    <a:lnTo>
                      <a:pt x="1399" y="1671"/>
                    </a:lnTo>
                    <a:lnTo>
                      <a:pt x="1394" y="1666"/>
                    </a:lnTo>
                    <a:lnTo>
                      <a:pt x="1387" y="1664"/>
                    </a:lnTo>
                    <a:lnTo>
                      <a:pt x="1380" y="1662"/>
                    </a:lnTo>
                    <a:lnTo>
                      <a:pt x="1373" y="1661"/>
                    </a:lnTo>
                    <a:lnTo>
                      <a:pt x="1366" y="1660"/>
                    </a:lnTo>
                    <a:lnTo>
                      <a:pt x="1359" y="1660"/>
                    </a:lnTo>
                    <a:lnTo>
                      <a:pt x="1350" y="1660"/>
                    </a:lnTo>
                    <a:lnTo>
                      <a:pt x="1342" y="1662"/>
                    </a:lnTo>
                    <a:lnTo>
                      <a:pt x="1335" y="1665"/>
                    </a:lnTo>
                    <a:lnTo>
                      <a:pt x="1328" y="1669"/>
                    </a:lnTo>
                    <a:lnTo>
                      <a:pt x="1322" y="1673"/>
                    </a:lnTo>
                    <a:lnTo>
                      <a:pt x="1315" y="1678"/>
                    </a:lnTo>
                    <a:lnTo>
                      <a:pt x="1310" y="1684"/>
                    </a:lnTo>
                    <a:lnTo>
                      <a:pt x="1304" y="1688"/>
                    </a:lnTo>
                    <a:lnTo>
                      <a:pt x="1306" y="1661"/>
                    </a:lnTo>
                    <a:lnTo>
                      <a:pt x="1310" y="1655"/>
                    </a:lnTo>
                    <a:lnTo>
                      <a:pt x="1315" y="1651"/>
                    </a:lnTo>
                    <a:lnTo>
                      <a:pt x="1320" y="1648"/>
                    </a:lnTo>
                    <a:lnTo>
                      <a:pt x="1327" y="1646"/>
                    </a:lnTo>
                    <a:lnTo>
                      <a:pt x="1333" y="1645"/>
                    </a:lnTo>
                    <a:lnTo>
                      <a:pt x="1339" y="1643"/>
                    </a:lnTo>
                    <a:lnTo>
                      <a:pt x="1346" y="1642"/>
                    </a:lnTo>
                    <a:lnTo>
                      <a:pt x="1352" y="1641"/>
                    </a:lnTo>
                    <a:lnTo>
                      <a:pt x="1353" y="1641"/>
                    </a:lnTo>
                    <a:lnTo>
                      <a:pt x="1356" y="1641"/>
                    </a:lnTo>
                    <a:lnTo>
                      <a:pt x="1357" y="1641"/>
                    </a:lnTo>
                    <a:lnTo>
                      <a:pt x="1358" y="1640"/>
                    </a:lnTo>
                    <a:lnTo>
                      <a:pt x="1356" y="1639"/>
                    </a:lnTo>
                    <a:lnTo>
                      <a:pt x="1354" y="1636"/>
                    </a:lnTo>
                    <a:lnTo>
                      <a:pt x="1352" y="1634"/>
                    </a:lnTo>
                    <a:lnTo>
                      <a:pt x="1350" y="1633"/>
                    </a:lnTo>
                    <a:lnTo>
                      <a:pt x="1351" y="1615"/>
                    </a:lnTo>
                    <a:lnTo>
                      <a:pt x="1351" y="1594"/>
                    </a:lnTo>
                    <a:lnTo>
                      <a:pt x="1350" y="1573"/>
                    </a:lnTo>
                    <a:lnTo>
                      <a:pt x="1351" y="1554"/>
                    </a:lnTo>
                    <a:lnTo>
                      <a:pt x="1356" y="1554"/>
                    </a:lnTo>
                    <a:lnTo>
                      <a:pt x="1359" y="1555"/>
                    </a:lnTo>
                    <a:lnTo>
                      <a:pt x="1363" y="1555"/>
                    </a:lnTo>
                    <a:lnTo>
                      <a:pt x="1366" y="1556"/>
                    </a:lnTo>
                    <a:lnTo>
                      <a:pt x="1368" y="1611"/>
                    </a:lnTo>
                    <a:lnTo>
                      <a:pt x="1369" y="1620"/>
                    </a:lnTo>
                    <a:lnTo>
                      <a:pt x="1368" y="1628"/>
                    </a:lnTo>
                    <a:lnTo>
                      <a:pt x="1368" y="1636"/>
                    </a:lnTo>
                    <a:lnTo>
                      <a:pt x="1373" y="1645"/>
                    </a:lnTo>
                    <a:lnTo>
                      <a:pt x="1377" y="1645"/>
                    </a:lnTo>
                    <a:lnTo>
                      <a:pt x="1383" y="1645"/>
                    </a:lnTo>
                    <a:lnTo>
                      <a:pt x="1388" y="1645"/>
                    </a:lnTo>
                    <a:lnTo>
                      <a:pt x="1394" y="1645"/>
                    </a:lnTo>
                    <a:lnTo>
                      <a:pt x="1398" y="1645"/>
                    </a:lnTo>
                    <a:lnTo>
                      <a:pt x="1403" y="1643"/>
                    </a:lnTo>
                    <a:lnTo>
                      <a:pt x="1406" y="1642"/>
                    </a:lnTo>
                    <a:lnTo>
                      <a:pt x="1410" y="1639"/>
                    </a:lnTo>
                    <a:lnTo>
                      <a:pt x="1409" y="1613"/>
                    </a:lnTo>
                    <a:lnTo>
                      <a:pt x="1409" y="1587"/>
                    </a:lnTo>
                    <a:lnTo>
                      <a:pt x="1410" y="1560"/>
                    </a:lnTo>
                    <a:lnTo>
                      <a:pt x="1417" y="1536"/>
                    </a:lnTo>
                    <a:lnTo>
                      <a:pt x="1417" y="1534"/>
                    </a:lnTo>
                    <a:lnTo>
                      <a:pt x="1416" y="1532"/>
                    </a:lnTo>
                    <a:lnTo>
                      <a:pt x="1413" y="1532"/>
                    </a:lnTo>
                    <a:lnTo>
                      <a:pt x="1410" y="1532"/>
                    </a:lnTo>
                    <a:lnTo>
                      <a:pt x="1405" y="1534"/>
                    </a:lnTo>
                    <a:lnTo>
                      <a:pt x="1403" y="1537"/>
                    </a:lnTo>
                    <a:lnTo>
                      <a:pt x="1401" y="1542"/>
                    </a:lnTo>
                    <a:lnTo>
                      <a:pt x="1399" y="1547"/>
                    </a:lnTo>
                    <a:lnTo>
                      <a:pt x="1396" y="1543"/>
                    </a:lnTo>
                    <a:lnTo>
                      <a:pt x="1391" y="1542"/>
                    </a:lnTo>
                    <a:lnTo>
                      <a:pt x="1387" y="1541"/>
                    </a:lnTo>
                    <a:lnTo>
                      <a:pt x="1382" y="1540"/>
                    </a:lnTo>
                    <a:lnTo>
                      <a:pt x="1377" y="1540"/>
                    </a:lnTo>
                    <a:lnTo>
                      <a:pt x="1373" y="1540"/>
                    </a:lnTo>
                    <a:lnTo>
                      <a:pt x="1367" y="1540"/>
                    </a:lnTo>
                    <a:lnTo>
                      <a:pt x="1363" y="1539"/>
                    </a:lnTo>
                    <a:lnTo>
                      <a:pt x="1358" y="1539"/>
                    </a:lnTo>
                    <a:lnTo>
                      <a:pt x="1353" y="1539"/>
                    </a:lnTo>
                    <a:lnTo>
                      <a:pt x="1348" y="1539"/>
                    </a:lnTo>
                    <a:lnTo>
                      <a:pt x="1342" y="1539"/>
                    </a:lnTo>
                    <a:lnTo>
                      <a:pt x="1337" y="1540"/>
                    </a:lnTo>
                    <a:lnTo>
                      <a:pt x="1333" y="1542"/>
                    </a:lnTo>
                    <a:lnTo>
                      <a:pt x="1328" y="1544"/>
                    </a:lnTo>
                    <a:lnTo>
                      <a:pt x="1324" y="1549"/>
                    </a:lnTo>
                    <a:lnTo>
                      <a:pt x="1322" y="1545"/>
                    </a:lnTo>
                    <a:lnTo>
                      <a:pt x="1320" y="1542"/>
                    </a:lnTo>
                    <a:lnTo>
                      <a:pt x="1318" y="1540"/>
                    </a:lnTo>
                    <a:lnTo>
                      <a:pt x="1314" y="1539"/>
                    </a:lnTo>
                    <a:lnTo>
                      <a:pt x="1312" y="1541"/>
                    </a:lnTo>
                    <a:lnTo>
                      <a:pt x="1311" y="1544"/>
                    </a:lnTo>
                    <a:lnTo>
                      <a:pt x="1312" y="1548"/>
                    </a:lnTo>
                    <a:lnTo>
                      <a:pt x="1312" y="1551"/>
                    </a:lnTo>
                    <a:lnTo>
                      <a:pt x="1311" y="1558"/>
                    </a:lnTo>
                    <a:lnTo>
                      <a:pt x="1310" y="1563"/>
                    </a:lnTo>
                    <a:lnTo>
                      <a:pt x="1306" y="1567"/>
                    </a:lnTo>
                    <a:lnTo>
                      <a:pt x="1301" y="1571"/>
                    </a:lnTo>
                    <a:lnTo>
                      <a:pt x="1297" y="1565"/>
                    </a:lnTo>
                    <a:lnTo>
                      <a:pt x="1292" y="1559"/>
                    </a:lnTo>
                    <a:lnTo>
                      <a:pt x="1289" y="1554"/>
                    </a:lnTo>
                    <a:lnTo>
                      <a:pt x="1284" y="1548"/>
                    </a:lnTo>
                    <a:lnTo>
                      <a:pt x="1280" y="1542"/>
                    </a:lnTo>
                    <a:lnTo>
                      <a:pt x="1275" y="1537"/>
                    </a:lnTo>
                    <a:lnTo>
                      <a:pt x="1270" y="1532"/>
                    </a:lnTo>
                    <a:lnTo>
                      <a:pt x="1266" y="1526"/>
                    </a:lnTo>
                    <a:lnTo>
                      <a:pt x="1263" y="1530"/>
                    </a:lnTo>
                    <a:lnTo>
                      <a:pt x="1266" y="1536"/>
                    </a:lnTo>
                    <a:lnTo>
                      <a:pt x="1268" y="1543"/>
                    </a:lnTo>
                    <a:lnTo>
                      <a:pt x="1267" y="1550"/>
                    </a:lnTo>
                    <a:lnTo>
                      <a:pt x="1265" y="1555"/>
                    </a:lnTo>
                    <a:lnTo>
                      <a:pt x="1263" y="1559"/>
                    </a:lnTo>
                    <a:lnTo>
                      <a:pt x="1260" y="1563"/>
                    </a:lnTo>
                    <a:lnTo>
                      <a:pt x="1255" y="1560"/>
                    </a:lnTo>
                    <a:lnTo>
                      <a:pt x="1253" y="1551"/>
                    </a:lnTo>
                    <a:lnTo>
                      <a:pt x="1248" y="1543"/>
                    </a:lnTo>
                    <a:lnTo>
                      <a:pt x="1244" y="1536"/>
                    </a:lnTo>
                    <a:lnTo>
                      <a:pt x="1238" y="1528"/>
                    </a:lnTo>
                    <a:lnTo>
                      <a:pt x="1233" y="1521"/>
                    </a:lnTo>
                    <a:lnTo>
                      <a:pt x="1228" y="1513"/>
                    </a:lnTo>
                    <a:lnTo>
                      <a:pt x="1223" y="1506"/>
                    </a:lnTo>
                    <a:lnTo>
                      <a:pt x="1220" y="1498"/>
                    </a:lnTo>
                    <a:lnTo>
                      <a:pt x="1216" y="1497"/>
                    </a:lnTo>
                    <a:lnTo>
                      <a:pt x="1214" y="1494"/>
                    </a:lnTo>
                    <a:lnTo>
                      <a:pt x="1213" y="1490"/>
                    </a:lnTo>
                    <a:lnTo>
                      <a:pt x="1212" y="1487"/>
                    </a:lnTo>
                    <a:lnTo>
                      <a:pt x="1210" y="1486"/>
                    </a:lnTo>
                    <a:lnTo>
                      <a:pt x="1209" y="1486"/>
                    </a:lnTo>
                    <a:lnTo>
                      <a:pt x="1208" y="1487"/>
                    </a:lnTo>
                    <a:lnTo>
                      <a:pt x="1207" y="1487"/>
                    </a:lnTo>
                    <a:lnTo>
                      <a:pt x="1207" y="1497"/>
                    </a:lnTo>
                    <a:lnTo>
                      <a:pt x="1209" y="1506"/>
                    </a:lnTo>
                    <a:lnTo>
                      <a:pt x="1214" y="1513"/>
                    </a:lnTo>
                    <a:lnTo>
                      <a:pt x="1221" y="1520"/>
                    </a:lnTo>
                    <a:lnTo>
                      <a:pt x="1227" y="1527"/>
                    </a:lnTo>
                    <a:lnTo>
                      <a:pt x="1231" y="1534"/>
                    </a:lnTo>
                    <a:lnTo>
                      <a:pt x="1235" y="1542"/>
                    </a:lnTo>
                    <a:lnTo>
                      <a:pt x="1235" y="1552"/>
                    </a:lnTo>
                    <a:lnTo>
                      <a:pt x="1232" y="1556"/>
                    </a:lnTo>
                    <a:lnTo>
                      <a:pt x="1229" y="1557"/>
                    </a:lnTo>
                    <a:lnTo>
                      <a:pt x="1225" y="1558"/>
                    </a:lnTo>
                    <a:lnTo>
                      <a:pt x="1222" y="1559"/>
                    </a:lnTo>
                    <a:lnTo>
                      <a:pt x="1214" y="1558"/>
                    </a:lnTo>
                    <a:lnTo>
                      <a:pt x="1210" y="1552"/>
                    </a:lnTo>
                    <a:lnTo>
                      <a:pt x="1209" y="1544"/>
                    </a:lnTo>
                    <a:lnTo>
                      <a:pt x="1209" y="1537"/>
                    </a:lnTo>
                    <a:lnTo>
                      <a:pt x="1202" y="1530"/>
                    </a:lnTo>
                    <a:lnTo>
                      <a:pt x="1197" y="1522"/>
                    </a:lnTo>
                    <a:lnTo>
                      <a:pt x="1190" y="1515"/>
                    </a:lnTo>
                    <a:lnTo>
                      <a:pt x="1183" y="1509"/>
                    </a:lnTo>
                    <a:lnTo>
                      <a:pt x="1183" y="1498"/>
                    </a:lnTo>
                    <a:lnTo>
                      <a:pt x="1183" y="1487"/>
                    </a:lnTo>
                    <a:lnTo>
                      <a:pt x="1183" y="1475"/>
                    </a:lnTo>
                    <a:lnTo>
                      <a:pt x="1186" y="1465"/>
                    </a:lnTo>
                    <a:lnTo>
                      <a:pt x="1187" y="1454"/>
                    </a:lnTo>
                    <a:lnTo>
                      <a:pt x="1192" y="1445"/>
                    </a:lnTo>
                    <a:lnTo>
                      <a:pt x="1198" y="1436"/>
                    </a:lnTo>
                    <a:lnTo>
                      <a:pt x="1201" y="1427"/>
                    </a:lnTo>
                    <a:lnTo>
                      <a:pt x="1207" y="1422"/>
                    </a:lnTo>
                    <a:lnTo>
                      <a:pt x="1208" y="1415"/>
                    </a:lnTo>
                    <a:lnTo>
                      <a:pt x="1208" y="1408"/>
                    </a:lnTo>
                    <a:lnTo>
                      <a:pt x="1208" y="1401"/>
                    </a:lnTo>
                    <a:lnTo>
                      <a:pt x="1222" y="1400"/>
                    </a:lnTo>
                    <a:lnTo>
                      <a:pt x="1222" y="1407"/>
                    </a:lnTo>
                    <a:lnTo>
                      <a:pt x="1221" y="1413"/>
                    </a:lnTo>
                    <a:lnTo>
                      <a:pt x="1220" y="1420"/>
                    </a:lnTo>
                    <a:lnTo>
                      <a:pt x="1222" y="1427"/>
                    </a:lnTo>
                    <a:lnTo>
                      <a:pt x="1230" y="1436"/>
                    </a:lnTo>
                    <a:lnTo>
                      <a:pt x="1239" y="1444"/>
                    </a:lnTo>
                    <a:lnTo>
                      <a:pt x="1247" y="1453"/>
                    </a:lnTo>
                    <a:lnTo>
                      <a:pt x="1255" y="1462"/>
                    </a:lnTo>
                    <a:lnTo>
                      <a:pt x="1265" y="1472"/>
                    </a:lnTo>
                    <a:lnTo>
                      <a:pt x="1273" y="1481"/>
                    </a:lnTo>
                    <a:lnTo>
                      <a:pt x="1281" y="1489"/>
                    </a:lnTo>
                    <a:lnTo>
                      <a:pt x="1289" y="1498"/>
                    </a:lnTo>
                    <a:lnTo>
                      <a:pt x="1289" y="1490"/>
                    </a:lnTo>
                    <a:lnTo>
                      <a:pt x="1289" y="1480"/>
                    </a:lnTo>
                    <a:lnTo>
                      <a:pt x="1290" y="1471"/>
                    </a:lnTo>
                    <a:lnTo>
                      <a:pt x="1296" y="1465"/>
                    </a:lnTo>
                    <a:lnTo>
                      <a:pt x="1304" y="1469"/>
                    </a:lnTo>
                    <a:lnTo>
                      <a:pt x="1306" y="1479"/>
                    </a:lnTo>
                    <a:lnTo>
                      <a:pt x="1307" y="1490"/>
                    </a:lnTo>
                    <a:lnTo>
                      <a:pt x="1311" y="1499"/>
                    </a:lnTo>
                    <a:lnTo>
                      <a:pt x="1313" y="1499"/>
                    </a:lnTo>
                    <a:lnTo>
                      <a:pt x="1314" y="1498"/>
                    </a:lnTo>
                    <a:lnTo>
                      <a:pt x="1316" y="1497"/>
                    </a:lnTo>
                    <a:lnTo>
                      <a:pt x="1318" y="1496"/>
                    </a:lnTo>
                    <a:lnTo>
                      <a:pt x="1319" y="1488"/>
                    </a:lnTo>
                    <a:lnTo>
                      <a:pt x="1319" y="1477"/>
                    </a:lnTo>
                    <a:lnTo>
                      <a:pt x="1321" y="1471"/>
                    </a:lnTo>
                    <a:lnTo>
                      <a:pt x="1328" y="1467"/>
                    </a:lnTo>
                    <a:lnTo>
                      <a:pt x="1334" y="1472"/>
                    </a:lnTo>
                    <a:lnTo>
                      <a:pt x="1335" y="1480"/>
                    </a:lnTo>
                    <a:lnTo>
                      <a:pt x="1335" y="1488"/>
                    </a:lnTo>
                    <a:lnTo>
                      <a:pt x="1336" y="1495"/>
                    </a:lnTo>
                    <a:lnTo>
                      <a:pt x="1343" y="1489"/>
                    </a:lnTo>
                    <a:lnTo>
                      <a:pt x="1345" y="1480"/>
                    </a:lnTo>
                    <a:lnTo>
                      <a:pt x="1348" y="1469"/>
                    </a:lnTo>
                    <a:lnTo>
                      <a:pt x="1354" y="1464"/>
                    </a:lnTo>
                    <a:lnTo>
                      <a:pt x="1358" y="1462"/>
                    </a:lnTo>
                    <a:lnTo>
                      <a:pt x="1361" y="1462"/>
                    </a:lnTo>
                    <a:lnTo>
                      <a:pt x="1365" y="1464"/>
                    </a:lnTo>
                    <a:lnTo>
                      <a:pt x="1367" y="1465"/>
                    </a:lnTo>
                    <a:lnTo>
                      <a:pt x="1365" y="1467"/>
                    </a:lnTo>
                    <a:lnTo>
                      <a:pt x="1366" y="1474"/>
                    </a:lnTo>
                    <a:lnTo>
                      <a:pt x="1366" y="1481"/>
                    </a:lnTo>
                    <a:lnTo>
                      <a:pt x="1366" y="1488"/>
                    </a:lnTo>
                    <a:lnTo>
                      <a:pt x="1371" y="1494"/>
                    </a:lnTo>
                    <a:lnTo>
                      <a:pt x="1375" y="1489"/>
                    </a:lnTo>
                    <a:lnTo>
                      <a:pt x="1376" y="1481"/>
                    </a:lnTo>
                    <a:lnTo>
                      <a:pt x="1376" y="1474"/>
                    </a:lnTo>
                    <a:lnTo>
                      <a:pt x="1380" y="1466"/>
                    </a:lnTo>
                    <a:lnTo>
                      <a:pt x="1394" y="1467"/>
                    </a:lnTo>
                    <a:lnTo>
                      <a:pt x="1406" y="1481"/>
                    </a:lnTo>
                    <a:lnTo>
                      <a:pt x="1406" y="1489"/>
                    </a:lnTo>
                    <a:lnTo>
                      <a:pt x="1406" y="1497"/>
                    </a:lnTo>
                    <a:lnTo>
                      <a:pt x="1406" y="1505"/>
                    </a:lnTo>
                    <a:lnTo>
                      <a:pt x="1404" y="1512"/>
                    </a:lnTo>
                    <a:lnTo>
                      <a:pt x="1391" y="1510"/>
                    </a:lnTo>
                    <a:lnTo>
                      <a:pt x="1379" y="1507"/>
                    </a:lnTo>
                    <a:lnTo>
                      <a:pt x="1367" y="1505"/>
                    </a:lnTo>
                    <a:lnTo>
                      <a:pt x="1354" y="1505"/>
                    </a:lnTo>
                    <a:lnTo>
                      <a:pt x="1342" y="1505"/>
                    </a:lnTo>
                    <a:lnTo>
                      <a:pt x="1329" y="1505"/>
                    </a:lnTo>
                    <a:lnTo>
                      <a:pt x="1316" y="1507"/>
                    </a:lnTo>
                    <a:lnTo>
                      <a:pt x="1304" y="1510"/>
                    </a:lnTo>
                    <a:lnTo>
                      <a:pt x="1301" y="1513"/>
                    </a:lnTo>
                    <a:lnTo>
                      <a:pt x="1304" y="1515"/>
                    </a:lnTo>
                    <a:lnTo>
                      <a:pt x="1307" y="1519"/>
                    </a:lnTo>
                    <a:lnTo>
                      <a:pt x="1311" y="1521"/>
                    </a:lnTo>
                    <a:lnTo>
                      <a:pt x="1320" y="1521"/>
                    </a:lnTo>
                    <a:lnTo>
                      <a:pt x="1328" y="1520"/>
                    </a:lnTo>
                    <a:lnTo>
                      <a:pt x="1337" y="1520"/>
                    </a:lnTo>
                    <a:lnTo>
                      <a:pt x="1346" y="1520"/>
                    </a:lnTo>
                    <a:lnTo>
                      <a:pt x="1354" y="1520"/>
                    </a:lnTo>
                    <a:lnTo>
                      <a:pt x="1364" y="1520"/>
                    </a:lnTo>
                    <a:lnTo>
                      <a:pt x="1372" y="1521"/>
                    </a:lnTo>
                    <a:lnTo>
                      <a:pt x="1381" y="1521"/>
                    </a:lnTo>
                    <a:lnTo>
                      <a:pt x="1386" y="1521"/>
                    </a:lnTo>
                    <a:lnTo>
                      <a:pt x="1390" y="1522"/>
                    </a:lnTo>
                    <a:lnTo>
                      <a:pt x="1396" y="1524"/>
                    </a:lnTo>
                    <a:lnTo>
                      <a:pt x="1401" y="1524"/>
                    </a:lnTo>
                    <a:lnTo>
                      <a:pt x="1405" y="1524"/>
                    </a:lnTo>
                    <a:lnTo>
                      <a:pt x="1409" y="1524"/>
                    </a:lnTo>
                    <a:lnTo>
                      <a:pt x="1413" y="1520"/>
                    </a:lnTo>
                    <a:lnTo>
                      <a:pt x="1417" y="1515"/>
                    </a:lnTo>
                    <a:lnTo>
                      <a:pt x="1419" y="1509"/>
                    </a:lnTo>
                    <a:lnTo>
                      <a:pt x="1420" y="1503"/>
                    </a:lnTo>
                    <a:lnTo>
                      <a:pt x="1419" y="1496"/>
                    </a:lnTo>
                    <a:lnTo>
                      <a:pt x="1417" y="1490"/>
                    </a:lnTo>
                    <a:lnTo>
                      <a:pt x="1416" y="1487"/>
                    </a:lnTo>
                    <a:lnTo>
                      <a:pt x="1413" y="1483"/>
                    </a:lnTo>
                    <a:lnTo>
                      <a:pt x="1412" y="1479"/>
                    </a:lnTo>
                    <a:lnTo>
                      <a:pt x="1417" y="1476"/>
                    </a:lnTo>
                    <a:lnTo>
                      <a:pt x="1418" y="1465"/>
                    </a:lnTo>
                    <a:lnTo>
                      <a:pt x="1422" y="1454"/>
                    </a:lnTo>
                    <a:lnTo>
                      <a:pt x="1428" y="1446"/>
                    </a:lnTo>
                    <a:lnTo>
                      <a:pt x="1436" y="1438"/>
                    </a:lnTo>
                    <a:lnTo>
                      <a:pt x="1444" y="1431"/>
                    </a:lnTo>
                    <a:lnTo>
                      <a:pt x="1452" y="1423"/>
                    </a:lnTo>
                    <a:lnTo>
                      <a:pt x="1459" y="1415"/>
                    </a:lnTo>
                    <a:lnTo>
                      <a:pt x="1464" y="1405"/>
                    </a:lnTo>
                    <a:lnTo>
                      <a:pt x="1467" y="1391"/>
                    </a:lnTo>
                    <a:lnTo>
                      <a:pt x="1472" y="1376"/>
                    </a:lnTo>
                    <a:lnTo>
                      <a:pt x="1474" y="1362"/>
                    </a:lnTo>
                    <a:lnTo>
                      <a:pt x="1471" y="1352"/>
                    </a:lnTo>
                    <a:lnTo>
                      <a:pt x="1466" y="1366"/>
                    </a:lnTo>
                    <a:lnTo>
                      <a:pt x="1462" y="1380"/>
                    </a:lnTo>
                    <a:lnTo>
                      <a:pt x="1456" y="1393"/>
                    </a:lnTo>
                    <a:lnTo>
                      <a:pt x="1448" y="1405"/>
                    </a:lnTo>
                    <a:lnTo>
                      <a:pt x="1447" y="1403"/>
                    </a:lnTo>
                    <a:lnTo>
                      <a:pt x="1445" y="1400"/>
                    </a:lnTo>
                    <a:lnTo>
                      <a:pt x="1444" y="1399"/>
                    </a:lnTo>
                    <a:lnTo>
                      <a:pt x="1445" y="1397"/>
                    </a:lnTo>
                    <a:lnTo>
                      <a:pt x="1455" y="1378"/>
                    </a:lnTo>
                    <a:lnTo>
                      <a:pt x="1462" y="1359"/>
                    </a:lnTo>
                    <a:lnTo>
                      <a:pt x="1465" y="1338"/>
                    </a:lnTo>
                    <a:lnTo>
                      <a:pt x="1464" y="1317"/>
                    </a:lnTo>
                    <a:lnTo>
                      <a:pt x="1463" y="1317"/>
                    </a:lnTo>
                    <a:lnTo>
                      <a:pt x="1462" y="1317"/>
                    </a:lnTo>
                    <a:lnTo>
                      <a:pt x="1460" y="1318"/>
                    </a:lnTo>
                    <a:lnTo>
                      <a:pt x="1459" y="1318"/>
                    </a:lnTo>
                    <a:lnTo>
                      <a:pt x="1457" y="1335"/>
                    </a:lnTo>
                    <a:lnTo>
                      <a:pt x="1452" y="1350"/>
                    </a:lnTo>
                    <a:lnTo>
                      <a:pt x="1447" y="1363"/>
                    </a:lnTo>
                    <a:lnTo>
                      <a:pt x="1440" y="1376"/>
                    </a:lnTo>
                    <a:lnTo>
                      <a:pt x="1430" y="1388"/>
                    </a:lnTo>
                    <a:lnTo>
                      <a:pt x="1420" y="1397"/>
                    </a:lnTo>
                    <a:lnTo>
                      <a:pt x="1407" y="1405"/>
                    </a:lnTo>
                    <a:lnTo>
                      <a:pt x="1392" y="1409"/>
                    </a:lnTo>
                    <a:lnTo>
                      <a:pt x="1398" y="1399"/>
                    </a:lnTo>
                    <a:lnTo>
                      <a:pt x="1405" y="1389"/>
                    </a:lnTo>
                    <a:lnTo>
                      <a:pt x="1411" y="1380"/>
                    </a:lnTo>
                    <a:lnTo>
                      <a:pt x="1411" y="1368"/>
                    </a:lnTo>
                    <a:lnTo>
                      <a:pt x="1418" y="1352"/>
                    </a:lnTo>
                    <a:lnTo>
                      <a:pt x="1422" y="1333"/>
                    </a:lnTo>
                    <a:lnTo>
                      <a:pt x="1426" y="1316"/>
                    </a:lnTo>
                    <a:lnTo>
                      <a:pt x="1428" y="1300"/>
                    </a:lnTo>
                    <a:lnTo>
                      <a:pt x="1427" y="1298"/>
                    </a:lnTo>
                    <a:lnTo>
                      <a:pt x="1426" y="1297"/>
                    </a:lnTo>
                    <a:lnTo>
                      <a:pt x="1424" y="1297"/>
                    </a:lnTo>
                    <a:lnTo>
                      <a:pt x="1422" y="1299"/>
                    </a:lnTo>
                    <a:lnTo>
                      <a:pt x="1419" y="1313"/>
                    </a:lnTo>
                    <a:lnTo>
                      <a:pt x="1416" y="1328"/>
                    </a:lnTo>
                    <a:lnTo>
                      <a:pt x="1412" y="1344"/>
                    </a:lnTo>
                    <a:lnTo>
                      <a:pt x="1406" y="1358"/>
                    </a:lnTo>
                    <a:lnTo>
                      <a:pt x="1404" y="1362"/>
                    </a:lnTo>
                    <a:lnTo>
                      <a:pt x="1402" y="1367"/>
                    </a:lnTo>
                    <a:lnTo>
                      <a:pt x="1397" y="1370"/>
                    </a:lnTo>
                    <a:lnTo>
                      <a:pt x="1392" y="1370"/>
                    </a:lnTo>
                    <a:lnTo>
                      <a:pt x="1399" y="1354"/>
                    </a:lnTo>
                    <a:lnTo>
                      <a:pt x="1405" y="1337"/>
                    </a:lnTo>
                    <a:lnTo>
                      <a:pt x="1410" y="1321"/>
                    </a:lnTo>
                    <a:lnTo>
                      <a:pt x="1413" y="1303"/>
                    </a:lnTo>
                    <a:lnTo>
                      <a:pt x="1413" y="1295"/>
                    </a:lnTo>
                    <a:lnTo>
                      <a:pt x="1414" y="1286"/>
                    </a:lnTo>
                    <a:lnTo>
                      <a:pt x="1414" y="1278"/>
                    </a:lnTo>
                    <a:lnTo>
                      <a:pt x="1411" y="1272"/>
                    </a:lnTo>
                    <a:lnTo>
                      <a:pt x="1407" y="1275"/>
                    </a:lnTo>
                    <a:lnTo>
                      <a:pt x="1405" y="1299"/>
                    </a:lnTo>
                    <a:lnTo>
                      <a:pt x="1401" y="1324"/>
                    </a:lnTo>
                    <a:lnTo>
                      <a:pt x="1391" y="1347"/>
                    </a:lnTo>
                    <a:lnTo>
                      <a:pt x="1376" y="1366"/>
                    </a:lnTo>
                    <a:lnTo>
                      <a:pt x="1373" y="1363"/>
                    </a:lnTo>
                    <a:lnTo>
                      <a:pt x="1388" y="1336"/>
                    </a:lnTo>
                    <a:lnTo>
                      <a:pt x="1396" y="1303"/>
                    </a:lnTo>
                    <a:lnTo>
                      <a:pt x="1396" y="1271"/>
                    </a:lnTo>
                    <a:lnTo>
                      <a:pt x="1388" y="1239"/>
                    </a:lnTo>
                    <a:lnTo>
                      <a:pt x="1387" y="1239"/>
                    </a:lnTo>
                    <a:lnTo>
                      <a:pt x="1384" y="1239"/>
                    </a:lnTo>
                    <a:lnTo>
                      <a:pt x="1383" y="1239"/>
                    </a:lnTo>
                    <a:lnTo>
                      <a:pt x="1381" y="1239"/>
                    </a:lnTo>
                    <a:lnTo>
                      <a:pt x="1387" y="1254"/>
                    </a:lnTo>
                    <a:lnTo>
                      <a:pt x="1389" y="1270"/>
                    </a:lnTo>
                    <a:lnTo>
                      <a:pt x="1390" y="1286"/>
                    </a:lnTo>
                    <a:lnTo>
                      <a:pt x="1389" y="1303"/>
                    </a:lnTo>
                    <a:lnTo>
                      <a:pt x="1386" y="1320"/>
                    </a:lnTo>
                    <a:lnTo>
                      <a:pt x="1381" y="1335"/>
                    </a:lnTo>
                    <a:lnTo>
                      <a:pt x="1373" y="1348"/>
                    </a:lnTo>
                    <a:lnTo>
                      <a:pt x="1364" y="1361"/>
                    </a:lnTo>
                    <a:lnTo>
                      <a:pt x="1357" y="1366"/>
                    </a:lnTo>
                    <a:lnTo>
                      <a:pt x="1350" y="1371"/>
                    </a:lnTo>
                    <a:lnTo>
                      <a:pt x="1343" y="1377"/>
                    </a:lnTo>
                    <a:lnTo>
                      <a:pt x="1336" y="1382"/>
                    </a:lnTo>
                    <a:lnTo>
                      <a:pt x="1328" y="1385"/>
                    </a:lnTo>
                    <a:lnTo>
                      <a:pt x="1320" y="1386"/>
                    </a:lnTo>
                    <a:lnTo>
                      <a:pt x="1311" y="1386"/>
                    </a:lnTo>
                    <a:lnTo>
                      <a:pt x="1301" y="1383"/>
                    </a:lnTo>
                    <a:lnTo>
                      <a:pt x="1300" y="1381"/>
                    </a:lnTo>
                    <a:lnTo>
                      <a:pt x="1301" y="1378"/>
                    </a:lnTo>
                    <a:lnTo>
                      <a:pt x="1303" y="1375"/>
                    </a:lnTo>
                    <a:lnTo>
                      <a:pt x="1303" y="1373"/>
                    </a:lnTo>
                    <a:lnTo>
                      <a:pt x="1311" y="1359"/>
                    </a:lnTo>
                    <a:lnTo>
                      <a:pt x="1319" y="1345"/>
                    </a:lnTo>
                    <a:lnTo>
                      <a:pt x="1327" y="1331"/>
                    </a:lnTo>
                    <a:lnTo>
                      <a:pt x="1335" y="1316"/>
                    </a:lnTo>
                    <a:lnTo>
                      <a:pt x="1342" y="1302"/>
                    </a:lnTo>
                    <a:lnTo>
                      <a:pt x="1348" y="1287"/>
                    </a:lnTo>
                    <a:lnTo>
                      <a:pt x="1352" y="1272"/>
                    </a:lnTo>
                    <a:lnTo>
                      <a:pt x="1354" y="1256"/>
                    </a:lnTo>
                    <a:lnTo>
                      <a:pt x="1354" y="1255"/>
                    </a:lnTo>
                    <a:lnTo>
                      <a:pt x="1353" y="1253"/>
                    </a:lnTo>
                    <a:lnTo>
                      <a:pt x="1351" y="1252"/>
                    </a:lnTo>
                    <a:lnTo>
                      <a:pt x="1350" y="1252"/>
                    </a:lnTo>
                    <a:lnTo>
                      <a:pt x="1345" y="1263"/>
                    </a:lnTo>
                    <a:lnTo>
                      <a:pt x="1339" y="1276"/>
                    </a:lnTo>
                    <a:lnTo>
                      <a:pt x="1335" y="1287"/>
                    </a:lnTo>
                    <a:lnTo>
                      <a:pt x="1329" y="1299"/>
                    </a:lnTo>
                    <a:lnTo>
                      <a:pt x="1323" y="1310"/>
                    </a:lnTo>
                    <a:lnTo>
                      <a:pt x="1318" y="1321"/>
                    </a:lnTo>
                    <a:lnTo>
                      <a:pt x="1310" y="1331"/>
                    </a:lnTo>
                    <a:lnTo>
                      <a:pt x="1301" y="1342"/>
                    </a:lnTo>
                    <a:lnTo>
                      <a:pt x="1307" y="1329"/>
                    </a:lnTo>
                    <a:lnTo>
                      <a:pt x="1312" y="1316"/>
                    </a:lnTo>
                    <a:lnTo>
                      <a:pt x="1318" y="1303"/>
                    </a:lnTo>
                    <a:lnTo>
                      <a:pt x="1322" y="1291"/>
                    </a:lnTo>
                    <a:lnTo>
                      <a:pt x="1327" y="1277"/>
                    </a:lnTo>
                    <a:lnTo>
                      <a:pt x="1331" y="1264"/>
                    </a:lnTo>
                    <a:lnTo>
                      <a:pt x="1335" y="1250"/>
                    </a:lnTo>
                    <a:lnTo>
                      <a:pt x="1338" y="1238"/>
                    </a:lnTo>
                    <a:lnTo>
                      <a:pt x="1337" y="1236"/>
                    </a:lnTo>
                    <a:lnTo>
                      <a:pt x="1337" y="1234"/>
                    </a:lnTo>
                    <a:lnTo>
                      <a:pt x="1336" y="1232"/>
                    </a:lnTo>
                    <a:lnTo>
                      <a:pt x="1334" y="1232"/>
                    </a:lnTo>
                    <a:lnTo>
                      <a:pt x="1329" y="1239"/>
                    </a:lnTo>
                    <a:lnTo>
                      <a:pt x="1327" y="1247"/>
                    </a:lnTo>
                    <a:lnTo>
                      <a:pt x="1324" y="1255"/>
                    </a:lnTo>
                    <a:lnTo>
                      <a:pt x="1322" y="1264"/>
                    </a:lnTo>
                    <a:lnTo>
                      <a:pt x="1315" y="1274"/>
                    </a:lnTo>
                    <a:lnTo>
                      <a:pt x="1310" y="1284"/>
                    </a:lnTo>
                    <a:lnTo>
                      <a:pt x="1304" y="1294"/>
                    </a:lnTo>
                    <a:lnTo>
                      <a:pt x="1299" y="1303"/>
                    </a:lnTo>
                    <a:lnTo>
                      <a:pt x="1292" y="1314"/>
                    </a:lnTo>
                    <a:lnTo>
                      <a:pt x="1286" y="1323"/>
                    </a:lnTo>
                    <a:lnTo>
                      <a:pt x="1280" y="1332"/>
                    </a:lnTo>
                    <a:lnTo>
                      <a:pt x="1271" y="1342"/>
                    </a:lnTo>
                    <a:lnTo>
                      <a:pt x="1275" y="1329"/>
                    </a:lnTo>
                    <a:lnTo>
                      <a:pt x="1281" y="1315"/>
                    </a:lnTo>
                    <a:lnTo>
                      <a:pt x="1286" y="1302"/>
                    </a:lnTo>
                    <a:lnTo>
                      <a:pt x="1292" y="1290"/>
                    </a:lnTo>
                    <a:lnTo>
                      <a:pt x="1299" y="1278"/>
                    </a:lnTo>
                    <a:lnTo>
                      <a:pt x="1306" y="1265"/>
                    </a:lnTo>
                    <a:lnTo>
                      <a:pt x="1313" y="1254"/>
                    </a:lnTo>
                    <a:lnTo>
                      <a:pt x="1320" y="1241"/>
                    </a:lnTo>
                    <a:lnTo>
                      <a:pt x="1321" y="1238"/>
                    </a:lnTo>
                    <a:lnTo>
                      <a:pt x="1321" y="1234"/>
                    </a:lnTo>
                    <a:lnTo>
                      <a:pt x="1322" y="1232"/>
                    </a:lnTo>
                    <a:lnTo>
                      <a:pt x="1324" y="1230"/>
                    </a:lnTo>
                    <a:lnTo>
                      <a:pt x="1327" y="1212"/>
                    </a:lnTo>
                    <a:lnTo>
                      <a:pt x="1329" y="1196"/>
                    </a:lnTo>
                    <a:lnTo>
                      <a:pt x="1328" y="1180"/>
                    </a:lnTo>
                    <a:lnTo>
                      <a:pt x="1320" y="1166"/>
                    </a:lnTo>
                    <a:lnTo>
                      <a:pt x="1315" y="1177"/>
                    </a:lnTo>
                    <a:lnTo>
                      <a:pt x="1316" y="1186"/>
                    </a:lnTo>
                    <a:lnTo>
                      <a:pt x="1320" y="1195"/>
                    </a:lnTo>
                    <a:lnTo>
                      <a:pt x="1320" y="1206"/>
                    </a:lnTo>
                    <a:lnTo>
                      <a:pt x="1320" y="1224"/>
                    </a:lnTo>
                    <a:lnTo>
                      <a:pt x="1313" y="1239"/>
                    </a:lnTo>
                    <a:lnTo>
                      <a:pt x="1304" y="1253"/>
                    </a:lnTo>
                    <a:lnTo>
                      <a:pt x="1296" y="1268"/>
                    </a:lnTo>
                    <a:lnTo>
                      <a:pt x="1296" y="1265"/>
                    </a:lnTo>
                    <a:lnTo>
                      <a:pt x="1296" y="1270"/>
                    </a:lnTo>
                    <a:lnTo>
                      <a:pt x="1288" y="1282"/>
                    </a:lnTo>
                    <a:lnTo>
                      <a:pt x="1281" y="1294"/>
                    </a:lnTo>
                    <a:lnTo>
                      <a:pt x="1275" y="1307"/>
                    </a:lnTo>
                    <a:lnTo>
                      <a:pt x="1269" y="1320"/>
                    </a:lnTo>
                    <a:lnTo>
                      <a:pt x="1265" y="1332"/>
                    </a:lnTo>
                    <a:lnTo>
                      <a:pt x="1259" y="1345"/>
                    </a:lnTo>
                    <a:lnTo>
                      <a:pt x="1252" y="1358"/>
                    </a:lnTo>
                    <a:lnTo>
                      <a:pt x="1245" y="1370"/>
                    </a:lnTo>
                    <a:lnTo>
                      <a:pt x="1243" y="1375"/>
                    </a:lnTo>
                    <a:lnTo>
                      <a:pt x="1239" y="1378"/>
                    </a:lnTo>
                    <a:lnTo>
                      <a:pt x="1236" y="1382"/>
                    </a:lnTo>
                    <a:lnTo>
                      <a:pt x="1230" y="1382"/>
                    </a:lnTo>
                    <a:lnTo>
                      <a:pt x="1229" y="1376"/>
                    </a:lnTo>
                    <a:lnTo>
                      <a:pt x="1228" y="1370"/>
                    </a:lnTo>
                    <a:lnTo>
                      <a:pt x="1225" y="1365"/>
                    </a:lnTo>
                    <a:lnTo>
                      <a:pt x="1222" y="1360"/>
                    </a:lnTo>
                    <a:lnTo>
                      <a:pt x="1222" y="1344"/>
                    </a:lnTo>
                    <a:lnTo>
                      <a:pt x="1222" y="1329"/>
                    </a:lnTo>
                    <a:lnTo>
                      <a:pt x="1220" y="1315"/>
                    </a:lnTo>
                    <a:lnTo>
                      <a:pt x="1215" y="1301"/>
                    </a:lnTo>
                    <a:lnTo>
                      <a:pt x="1222" y="1300"/>
                    </a:lnTo>
                    <a:lnTo>
                      <a:pt x="1228" y="1295"/>
                    </a:lnTo>
                    <a:lnTo>
                      <a:pt x="1232" y="1291"/>
                    </a:lnTo>
                    <a:lnTo>
                      <a:pt x="1238" y="1285"/>
                    </a:lnTo>
                    <a:lnTo>
                      <a:pt x="1243" y="1279"/>
                    </a:lnTo>
                    <a:lnTo>
                      <a:pt x="1247" y="1274"/>
                    </a:lnTo>
                    <a:lnTo>
                      <a:pt x="1253" y="1268"/>
                    </a:lnTo>
                    <a:lnTo>
                      <a:pt x="1257" y="1262"/>
                    </a:lnTo>
                    <a:lnTo>
                      <a:pt x="1261" y="1256"/>
                    </a:lnTo>
                    <a:lnTo>
                      <a:pt x="1262" y="1253"/>
                    </a:lnTo>
                    <a:lnTo>
                      <a:pt x="1266" y="1249"/>
                    </a:lnTo>
                    <a:lnTo>
                      <a:pt x="1267" y="1247"/>
                    </a:lnTo>
                    <a:lnTo>
                      <a:pt x="1267" y="1242"/>
                    </a:lnTo>
                    <a:lnTo>
                      <a:pt x="1261" y="1246"/>
                    </a:lnTo>
                    <a:lnTo>
                      <a:pt x="1255" y="1250"/>
                    </a:lnTo>
                    <a:lnTo>
                      <a:pt x="1250" y="1254"/>
                    </a:lnTo>
                    <a:lnTo>
                      <a:pt x="1245" y="1259"/>
                    </a:lnTo>
                    <a:lnTo>
                      <a:pt x="1239" y="1263"/>
                    </a:lnTo>
                    <a:lnTo>
                      <a:pt x="1233" y="1269"/>
                    </a:lnTo>
                    <a:lnTo>
                      <a:pt x="1228" y="1274"/>
                    </a:lnTo>
                    <a:lnTo>
                      <a:pt x="1222" y="1278"/>
                    </a:lnTo>
                    <a:lnTo>
                      <a:pt x="1214" y="1285"/>
                    </a:lnTo>
                    <a:lnTo>
                      <a:pt x="1212" y="1294"/>
                    </a:lnTo>
                    <a:lnTo>
                      <a:pt x="1208" y="1303"/>
                    </a:lnTo>
                    <a:lnTo>
                      <a:pt x="1201" y="1308"/>
                    </a:lnTo>
                    <a:lnTo>
                      <a:pt x="1197" y="1313"/>
                    </a:lnTo>
                    <a:lnTo>
                      <a:pt x="1192" y="1317"/>
                    </a:lnTo>
                    <a:lnTo>
                      <a:pt x="1187" y="1322"/>
                    </a:lnTo>
                    <a:lnTo>
                      <a:pt x="1183" y="1327"/>
                    </a:lnTo>
                    <a:lnTo>
                      <a:pt x="1186" y="1313"/>
                    </a:lnTo>
                    <a:lnTo>
                      <a:pt x="1192" y="1300"/>
                    </a:lnTo>
                    <a:lnTo>
                      <a:pt x="1200" y="1287"/>
                    </a:lnTo>
                    <a:lnTo>
                      <a:pt x="1207" y="1275"/>
                    </a:lnTo>
                    <a:lnTo>
                      <a:pt x="1204" y="1271"/>
                    </a:lnTo>
                    <a:lnTo>
                      <a:pt x="1194" y="1278"/>
                    </a:lnTo>
                    <a:lnTo>
                      <a:pt x="1185" y="1287"/>
                    </a:lnTo>
                    <a:lnTo>
                      <a:pt x="1177" y="1298"/>
                    </a:lnTo>
                    <a:lnTo>
                      <a:pt x="1170" y="1308"/>
                    </a:lnTo>
                    <a:lnTo>
                      <a:pt x="1163" y="1320"/>
                    </a:lnTo>
                    <a:lnTo>
                      <a:pt x="1156" y="1330"/>
                    </a:lnTo>
                    <a:lnTo>
                      <a:pt x="1149" y="1342"/>
                    </a:lnTo>
                    <a:lnTo>
                      <a:pt x="1142" y="1352"/>
                    </a:lnTo>
                    <a:lnTo>
                      <a:pt x="1140" y="1343"/>
                    </a:lnTo>
                    <a:lnTo>
                      <a:pt x="1140" y="1332"/>
                    </a:lnTo>
                    <a:lnTo>
                      <a:pt x="1140" y="1323"/>
                    </a:lnTo>
                    <a:lnTo>
                      <a:pt x="1137" y="1314"/>
                    </a:lnTo>
                    <a:lnTo>
                      <a:pt x="1144" y="1302"/>
                    </a:lnTo>
                    <a:lnTo>
                      <a:pt x="1152" y="1290"/>
                    </a:lnTo>
                    <a:lnTo>
                      <a:pt x="1160" y="1278"/>
                    </a:lnTo>
                    <a:lnTo>
                      <a:pt x="1168" y="1268"/>
                    </a:lnTo>
                    <a:lnTo>
                      <a:pt x="1178" y="1257"/>
                    </a:lnTo>
                    <a:lnTo>
                      <a:pt x="1190" y="1247"/>
                    </a:lnTo>
                    <a:lnTo>
                      <a:pt x="1200" y="1237"/>
                    </a:lnTo>
                    <a:lnTo>
                      <a:pt x="1212" y="1226"/>
                    </a:lnTo>
                    <a:lnTo>
                      <a:pt x="1222" y="1215"/>
                    </a:lnTo>
                    <a:lnTo>
                      <a:pt x="1231" y="1203"/>
                    </a:lnTo>
                    <a:lnTo>
                      <a:pt x="1239" y="1192"/>
                    </a:lnTo>
                    <a:lnTo>
                      <a:pt x="1246" y="1179"/>
                    </a:lnTo>
                    <a:lnTo>
                      <a:pt x="1239" y="1179"/>
                    </a:lnTo>
                    <a:lnTo>
                      <a:pt x="1250" y="1157"/>
                    </a:lnTo>
                    <a:lnTo>
                      <a:pt x="1257" y="1133"/>
                    </a:lnTo>
                    <a:lnTo>
                      <a:pt x="1261" y="1109"/>
                    </a:lnTo>
                    <a:lnTo>
                      <a:pt x="1262" y="1083"/>
                    </a:lnTo>
                    <a:lnTo>
                      <a:pt x="1263" y="1077"/>
                    </a:lnTo>
                    <a:lnTo>
                      <a:pt x="1269" y="1075"/>
                    </a:lnTo>
                    <a:lnTo>
                      <a:pt x="1276" y="1077"/>
                    </a:lnTo>
                    <a:lnTo>
                      <a:pt x="1283" y="1077"/>
                    </a:lnTo>
                    <a:lnTo>
                      <a:pt x="1285" y="1080"/>
                    </a:lnTo>
                    <a:lnTo>
                      <a:pt x="1285" y="1086"/>
                    </a:lnTo>
                    <a:lnTo>
                      <a:pt x="1286" y="1092"/>
                    </a:lnTo>
                    <a:lnTo>
                      <a:pt x="1288" y="1097"/>
                    </a:lnTo>
                    <a:lnTo>
                      <a:pt x="1286" y="1128"/>
                    </a:lnTo>
                    <a:lnTo>
                      <a:pt x="1283" y="1161"/>
                    </a:lnTo>
                    <a:lnTo>
                      <a:pt x="1275" y="1192"/>
                    </a:lnTo>
                    <a:lnTo>
                      <a:pt x="1258" y="1217"/>
                    </a:lnTo>
                    <a:lnTo>
                      <a:pt x="1253" y="1222"/>
                    </a:lnTo>
                    <a:lnTo>
                      <a:pt x="1248" y="1225"/>
                    </a:lnTo>
                    <a:lnTo>
                      <a:pt x="1244" y="1231"/>
                    </a:lnTo>
                    <a:lnTo>
                      <a:pt x="1240" y="1236"/>
                    </a:lnTo>
                    <a:lnTo>
                      <a:pt x="1237" y="1240"/>
                    </a:lnTo>
                    <a:lnTo>
                      <a:pt x="1232" y="1245"/>
                    </a:lnTo>
                    <a:lnTo>
                      <a:pt x="1228" y="1248"/>
                    </a:lnTo>
                    <a:lnTo>
                      <a:pt x="1222" y="1252"/>
                    </a:lnTo>
                    <a:lnTo>
                      <a:pt x="1221" y="1254"/>
                    </a:lnTo>
                    <a:lnTo>
                      <a:pt x="1222" y="1256"/>
                    </a:lnTo>
                    <a:lnTo>
                      <a:pt x="1223" y="1257"/>
                    </a:lnTo>
                    <a:lnTo>
                      <a:pt x="1225" y="1257"/>
                    </a:lnTo>
                    <a:lnTo>
                      <a:pt x="1231" y="1254"/>
                    </a:lnTo>
                    <a:lnTo>
                      <a:pt x="1236" y="1250"/>
                    </a:lnTo>
                    <a:lnTo>
                      <a:pt x="1240" y="1247"/>
                    </a:lnTo>
                    <a:lnTo>
                      <a:pt x="1244" y="1245"/>
                    </a:lnTo>
                    <a:lnTo>
                      <a:pt x="1248" y="1241"/>
                    </a:lnTo>
                    <a:lnTo>
                      <a:pt x="1253" y="1239"/>
                    </a:lnTo>
                    <a:lnTo>
                      <a:pt x="1258" y="1236"/>
                    </a:lnTo>
                    <a:lnTo>
                      <a:pt x="1262" y="1232"/>
                    </a:lnTo>
                    <a:lnTo>
                      <a:pt x="1270" y="1218"/>
                    </a:lnTo>
                    <a:lnTo>
                      <a:pt x="1277" y="1203"/>
                    </a:lnTo>
                    <a:lnTo>
                      <a:pt x="1283" y="1189"/>
                    </a:lnTo>
                    <a:lnTo>
                      <a:pt x="1289" y="1173"/>
                    </a:lnTo>
                    <a:lnTo>
                      <a:pt x="1292" y="1158"/>
                    </a:lnTo>
                    <a:lnTo>
                      <a:pt x="1295" y="1142"/>
                    </a:lnTo>
                    <a:lnTo>
                      <a:pt x="1296" y="1126"/>
                    </a:lnTo>
                    <a:lnTo>
                      <a:pt x="1296" y="1109"/>
                    </a:lnTo>
                    <a:lnTo>
                      <a:pt x="1297" y="1109"/>
                    </a:lnTo>
                    <a:lnTo>
                      <a:pt x="1297" y="1110"/>
                    </a:lnTo>
                    <a:lnTo>
                      <a:pt x="1298" y="1111"/>
                    </a:lnTo>
                    <a:lnTo>
                      <a:pt x="1299" y="1111"/>
                    </a:lnTo>
                    <a:lnTo>
                      <a:pt x="1301" y="1117"/>
                    </a:lnTo>
                    <a:lnTo>
                      <a:pt x="1304" y="1123"/>
                    </a:lnTo>
                    <a:lnTo>
                      <a:pt x="1307" y="1128"/>
                    </a:lnTo>
                    <a:lnTo>
                      <a:pt x="1311" y="1133"/>
                    </a:lnTo>
                    <a:lnTo>
                      <a:pt x="1316" y="1143"/>
                    </a:lnTo>
                    <a:lnTo>
                      <a:pt x="1323" y="1154"/>
                    </a:lnTo>
                    <a:lnTo>
                      <a:pt x="1331" y="1163"/>
                    </a:lnTo>
                    <a:lnTo>
                      <a:pt x="1339" y="1173"/>
                    </a:lnTo>
                    <a:lnTo>
                      <a:pt x="1349" y="1183"/>
                    </a:lnTo>
                    <a:lnTo>
                      <a:pt x="1357" y="1192"/>
                    </a:lnTo>
                    <a:lnTo>
                      <a:pt x="1364" y="1201"/>
                    </a:lnTo>
                    <a:lnTo>
                      <a:pt x="1369" y="1211"/>
                    </a:lnTo>
                    <a:lnTo>
                      <a:pt x="1382" y="1221"/>
                    </a:lnTo>
                    <a:lnTo>
                      <a:pt x="1394" y="1231"/>
                    </a:lnTo>
                    <a:lnTo>
                      <a:pt x="1406" y="1241"/>
                    </a:lnTo>
                    <a:lnTo>
                      <a:pt x="1418" y="1252"/>
                    </a:lnTo>
                    <a:lnTo>
                      <a:pt x="1428" y="1264"/>
                    </a:lnTo>
                    <a:lnTo>
                      <a:pt x="1439" y="1276"/>
                    </a:lnTo>
                    <a:lnTo>
                      <a:pt x="1449" y="1287"/>
                    </a:lnTo>
                    <a:lnTo>
                      <a:pt x="1457" y="1300"/>
                    </a:lnTo>
                    <a:lnTo>
                      <a:pt x="1464" y="1297"/>
                    </a:lnTo>
                    <a:lnTo>
                      <a:pt x="1456" y="1282"/>
                    </a:lnTo>
                    <a:lnTo>
                      <a:pt x="1447" y="1267"/>
                    </a:lnTo>
                    <a:lnTo>
                      <a:pt x="1436" y="1254"/>
                    </a:lnTo>
                    <a:lnTo>
                      <a:pt x="1425" y="1242"/>
                    </a:lnTo>
                    <a:lnTo>
                      <a:pt x="1412" y="1231"/>
                    </a:lnTo>
                    <a:lnTo>
                      <a:pt x="1398" y="1219"/>
                    </a:lnTo>
                    <a:lnTo>
                      <a:pt x="1386" y="1208"/>
                    </a:lnTo>
                    <a:lnTo>
                      <a:pt x="1373" y="1195"/>
                    </a:lnTo>
                    <a:lnTo>
                      <a:pt x="1363" y="1181"/>
                    </a:lnTo>
                    <a:lnTo>
                      <a:pt x="1351" y="1166"/>
                    </a:lnTo>
                    <a:lnTo>
                      <a:pt x="1339" y="1153"/>
                    </a:lnTo>
                    <a:lnTo>
                      <a:pt x="1329" y="1138"/>
                    </a:lnTo>
                    <a:lnTo>
                      <a:pt x="1319" y="1123"/>
                    </a:lnTo>
                    <a:lnTo>
                      <a:pt x="1308" y="1106"/>
                    </a:lnTo>
                    <a:lnTo>
                      <a:pt x="1301" y="1092"/>
                    </a:lnTo>
                    <a:lnTo>
                      <a:pt x="1296" y="1077"/>
                    </a:lnTo>
                    <a:lnTo>
                      <a:pt x="1297" y="1068"/>
                    </a:lnTo>
                    <a:lnTo>
                      <a:pt x="1290" y="1064"/>
                    </a:lnTo>
                    <a:lnTo>
                      <a:pt x="1281" y="1063"/>
                    </a:lnTo>
                    <a:lnTo>
                      <a:pt x="1274" y="1062"/>
                    </a:lnTo>
                    <a:lnTo>
                      <a:pt x="1273" y="1059"/>
                    </a:lnTo>
                    <a:lnTo>
                      <a:pt x="1274" y="1056"/>
                    </a:lnTo>
                    <a:lnTo>
                      <a:pt x="1274" y="1052"/>
                    </a:lnTo>
                    <a:lnTo>
                      <a:pt x="1271" y="1049"/>
                    </a:lnTo>
                    <a:lnTo>
                      <a:pt x="1273" y="1011"/>
                    </a:lnTo>
                    <a:lnTo>
                      <a:pt x="1277" y="1011"/>
                    </a:lnTo>
                    <a:lnTo>
                      <a:pt x="1276" y="1049"/>
                    </a:lnTo>
                    <a:lnTo>
                      <a:pt x="1277" y="1052"/>
                    </a:lnTo>
                    <a:lnTo>
                      <a:pt x="1278" y="1055"/>
                    </a:lnTo>
                    <a:lnTo>
                      <a:pt x="1281" y="1056"/>
                    </a:lnTo>
                    <a:lnTo>
                      <a:pt x="1283" y="1055"/>
                    </a:lnTo>
                    <a:lnTo>
                      <a:pt x="1284" y="1040"/>
                    </a:lnTo>
                    <a:lnTo>
                      <a:pt x="1284" y="1025"/>
                    </a:lnTo>
                    <a:lnTo>
                      <a:pt x="1285" y="1010"/>
                    </a:lnTo>
                    <a:lnTo>
                      <a:pt x="1291" y="995"/>
                    </a:lnTo>
                    <a:lnTo>
                      <a:pt x="1278" y="1000"/>
                    </a:lnTo>
                    <a:lnTo>
                      <a:pt x="1277" y="998"/>
                    </a:lnTo>
                    <a:lnTo>
                      <a:pt x="1275" y="997"/>
                    </a:lnTo>
                    <a:lnTo>
                      <a:pt x="1273" y="997"/>
                    </a:lnTo>
                    <a:lnTo>
                      <a:pt x="1270" y="997"/>
                    </a:lnTo>
                    <a:lnTo>
                      <a:pt x="1268" y="995"/>
                    </a:lnTo>
                    <a:lnTo>
                      <a:pt x="1266" y="994"/>
                    </a:lnTo>
                    <a:lnTo>
                      <a:pt x="1265" y="990"/>
                    </a:lnTo>
                    <a:lnTo>
                      <a:pt x="1265" y="987"/>
                    </a:lnTo>
                    <a:lnTo>
                      <a:pt x="1269" y="983"/>
                    </a:lnTo>
                    <a:lnTo>
                      <a:pt x="1276" y="982"/>
                    </a:lnTo>
                    <a:lnTo>
                      <a:pt x="1282" y="981"/>
                    </a:lnTo>
                    <a:lnTo>
                      <a:pt x="1288" y="981"/>
                    </a:lnTo>
                    <a:lnTo>
                      <a:pt x="1288" y="975"/>
                    </a:lnTo>
                    <a:lnTo>
                      <a:pt x="1284" y="974"/>
                    </a:lnTo>
                    <a:lnTo>
                      <a:pt x="1281" y="974"/>
                    </a:lnTo>
                    <a:lnTo>
                      <a:pt x="1277" y="972"/>
                    </a:lnTo>
                    <a:lnTo>
                      <a:pt x="1275" y="969"/>
                    </a:lnTo>
                    <a:lnTo>
                      <a:pt x="1273" y="882"/>
                    </a:lnTo>
                    <a:lnTo>
                      <a:pt x="1277" y="878"/>
                    </a:lnTo>
                    <a:lnTo>
                      <a:pt x="1281" y="875"/>
                    </a:lnTo>
                    <a:lnTo>
                      <a:pt x="1284" y="871"/>
                    </a:lnTo>
                    <a:lnTo>
                      <a:pt x="1286" y="867"/>
                    </a:lnTo>
                    <a:lnTo>
                      <a:pt x="1286" y="863"/>
                    </a:lnTo>
                    <a:lnTo>
                      <a:pt x="1283" y="861"/>
                    </a:lnTo>
                    <a:lnTo>
                      <a:pt x="1280" y="861"/>
                    </a:lnTo>
                    <a:lnTo>
                      <a:pt x="1275" y="862"/>
                    </a:lnTo>
                    <a:lnTo>
                      <a:pt x="1274" y="858"/>
                    </a:lnTo>
                    <a:lnTo>
                      <a:pt x="1274" y="852"/>
                    </a:lnTo>
                    <a:lnTo>
                      <a:pt x="1274" y="846"/>
                    </a:lnTo>
                    <a:lnTo>
                      <a:pt x="1270" y="841"/>
                    </a:lnTo>
                    <a:lnTo>
                      <a:pt x="1267" y="843"/>
                    </a:lnTo>
                    <a:lnTo>
                      <a:pt x="1262" y="840"/>
                    </a:lnTo>
                    <a:lnTo>
                      <a:pt x="1259" y="839"/>
                    </a:lnTo>
                    <a:lnTo>
                      <a:pt x="1254" y="840"/>
                    </a:lnTo>
                    <a:lnTo>
                      <a:pt x="1252" y="865"/>
                    </a:lnTo>
                    <a:lnTo>
                      <a:pt x="1247" y="867"/>
                    </a:lnTo>
                    <a:lnTo>
                      <a:pt x="1244" y="869"/>
                    </a:lnTo>
                    <a:lnTo>
                      <a:pt x="1240" y="873"/>
                    </a:lnTo>
                    <a:lnTo>
                      <a:pt x="1238" y="876"/>
                    </a:lnTo>
                    <a:lnTo>
                      <a:pt x="1240" y="880"/>
                    </a:lnTo>
                    <a:lnTo>
                      <a:pt x="1244" y="882"/>
                    </a:lnTo>
                    <a:lnTo>
                      <a:pt x="1248" y="884"/>
                    </a:lnTo>
                    <a:lnTo>
                      <a:pt x="1252" y="884"/>
                    </a:lnTo>
                    <a:lnTo>
                      <a:pt x="1252" y="904"/>
                    </a:lnTo>
                    <a:lnTo>
                      <a:pt x="1254" y="921"/>
                    </a:lnTo>
                    <a:lnTo>
                      <a:pt x="1258" y="938"/>
                    </a:lnTo>
                    <a:lnTo>
                      <a:pt x="1259" y="957"/>
                    </a:lnTo>
                    <a:lnTo>
                      <a:pt x="1260" y="974"/>
                    </a:lnTo>
                    <a:lnTo>
                      <a:pt x="1255" y="977"/>
                    </a:lnTo>
                    <a:lnTo>
                      <a:pt x="1252" y="982"/>
                    </a:lnTo>
                    <a:lnTo>
                      <a:pt x="1247" y="988"/>
                    </a:lnTo>
                    <a:lnTo>
                      <a:pt x="1246" y="995"/>
                    </a:lnTo>
                    <a:lnTo>
                      <a:pt x="1247" y="999"/>
                    </a:lnTo>
                    <a:lnTo>
                      <a:pt x="1250" y="1004"/>
                    </a:lnTo>
                    <a:lnTo>
                      <a:pt x="1252" y="1009"/>
                    </a:lnTo>
                    <a:lnTo>
                      <a:pt x="1257" y="1011"/>
                    </a:lnTo>
                    <a:lnTo>
                      <a:pt x="1258" y="1020"/>
                    </a:lnTo>
                    <a:lnTo>
                      <a:pt x="1259" y="1030"/>
                    </a:lnTo>
                    <a:lnTo>
                      <a:pt x="1260" y="1041"/>
                    </a:lnTo>
                    <a:lnTo>
                      <a:pt x="1258" y="1051"/>
                    </a:lnTo>
                    <a:lnTo>
                      <a:pt x="1257" y="1057"/>
                    </a:lnTo>
                    <a:lnTo>
                      <a:pt x="1252" y="1064"/>
                    </a:lnTo>
                    <a:lnTo>
                      <a:pt x="1251" y="1071"/>
                    </a:lnTo>
                    <a:lnTo>
                      <a:pt x="1255" y="1077"/>
                    </a:lnTo>
                    <a:lnTo>
                      <a:pt x="1251" y="1096"/>
                    </a:lnTo>
                    <a:lnTo>
                      <a:pt x="1245" y="1116"/>
                    </a:lnTo>
                    <a:lnTo>
                      <a:pt x="1239" y="1134"/>
                    </a:lnTo>
                    <a:lnTo>
                      <a:pt x="1233" y="1154"/>
                    </a:lnTo>
                    <a:lnTo>
                      <a:pt x="1225" y="1171"/>
                    </a:lnTo>
                    <a:lnTo>
                      <a:pt x="1215" y="1188"/>
                    </a:lnTo>
                    <a:lnTo>
                      <a:pt x="1204" y="1204"/>
                    </a:lnTo>
                    <a:lnTo>
                      <a:pt x="1190" y="1218"/>
                    </a:lnTo>
                    <a:lnTo>
                      <a:pt x="1184" y="1223"/>
                    </a:lnTo>
                    <a:lnTo>
                      <a:pt x="1179" y="1226"/>
                    </a:lnTo>
                    <a:lnTo>
                      <a:pt x="1175" y="1231"/>
                    </a:lnTo>
                    <a:lnTo>
                      <a:pt x="1170" y="1236"/>
                    </a:lnTo>
                    <a:lnTo>
                      <a:pt x="1165" y="1240"/>
                    </a:lnTo>
                    <a:lnTo>
                      <a:pt x="1161" y="1244"/>
                    </a:lnTo>
                    <a:lnTo>
                      <a:pt x="1156" y="1248"/>
                    </a:lnTo>
                    <a:lnTo>
                      <a:pt x="1152" y="1253"/>
                    </a:lnTo>
                    <a:lnTo>
                      <a:pt x="1148" y="1249"/>
                    </a:lnTo>
                    <a:lnTo>
                      <a:pt x="1147" y="1245"/>
                    </a:lnTo>
                    <a:lnTo>
                      <a:pt x="1145" y="1241"/>
                    </a:lnTo>
                    <a:lnTo>
                      <a:pt x="1141" y="1238"/>
                    </a:lnTo>
                    <a:lnTo>
                      <a:pt x="1133" y="1236"/>
                    </a:lnTo>
                    <a:lnTo>
                      <a:pt x="1126" y="1238"/>
                    </a:lnTo>
                    <a:lnTo>
                      <a:pt x="1119" y="1241"/>
                    </a:lnTo>
                    <a:lnTo>
                      <a:pt x="1114" y="1238"/>
                    </a:lnTo>
                    <a:lnTo>
                      <a:pt x="1110" y="1233"/>
                    </a:lnTo>
                    <a:lnTo>
                      <a:pt x="1106" y="1229"/>
                    </a:lnTo>
                    <a:lnTo>
                      <a:pt x="1100" y="1226"/>
                    </a:lnTo>
                    <a:lnTo>
                      <a:pt x="1094" y="1225"/>
                    </a:lnTo>
                    <a:lnTo>
                      <a:pt x="1088" y="1231"/>
                    </a:lnTo>
                    <a:lnTo>
                      <a:pt x="1080" y="1231"/>
                    </a:lnTo>
                    <a:lnTo>
                      <a:pt x="1072" y="1226"/>
                    </a:lnTo>
                    <a:lnTo>
                      <a:pt x="1066" y="1222"/>
                    </a:lnTo>
                    <a:lnTo>
                      <a:pt x="1058" y="1219"/>
                    </a:lnTo>
                    <a:lnTo>
                      <a:pt x="1050" y="1219"/>
                    </a:lnTo>
                    <a:lnTo>
                      <a:pt x="1043" y="1223"/>
                    </a:lnTo>
                    <a:lnTo>
                      <a:pt x="1036" y="1227"/>
                    </a:lnTo>
                    <a:lnTo>
                      <a:pt x="1032" y="1230"/>
                    </a:lnTo>
                    <a:lnTo>
                      <a:pt x="1028" y="1229"/>
                    </a:lnTo>
                    <a:lnTo>
                      <a:pt x="1024" y="1227"/>
                    </a:lnTo>
                    <a:lnTo>
                      <a:pt x="1019" y="1224"/>
                    </a:lnTo>
                    <a:lnTo>
                      <a:pt x="1015" y="1222"/>
                    </a:lnTo>
                    <a:lnTo>
                      <a:pt x="1011" y="1219"/>
                    </a:lnTo>
                    <a:lnTo>
                      <a:pt x="1005" y="1217"/>
                    </a:lnTo>
                    <a:lnTo>
                      <a:pt x="1001" y="1217"/>
                    </a:lnTo>
                    <a:lnTo>
                      <a:pt x="994" y="1218"/>
                    </a:lnTo>
                    <a:lnTo>
                      <a:pt x="988" y="1222"/>
                    </a:lnTo>
                    <a:lnTo>
                      <a:pt x="983" y="1225"/>
                    </a:lnTo>
                    <a:lnTo>
                      <a:pt x="979" y="1230"/>
                    </a:lnTo>
                    <a:lnTo>
                      <a:pt x="974" y="1231"/>
                    </a:lnTo>
                    <a:lnTo>
                      <a:pt x="970" y="1231"/>
                    </a:lnTo>
                    <a:lnTo>
                      <a:pt x="965" y="1231"/>
                    </a:lnTo>
                    <a:lnTo>
                      <a:pt x="960" y="1230"/>
                    </a:lnTo>
                    <a:lnTo>
                      <a:pt x="957" y="1229"/>
                    </a:lnTo>
                    <a:lnTo>
                      <a:pt x="952" y="1226"/>
                    </a:lnTo>
                    <a:lnTo>
                      <a:pt x="948" y="1224"/>
                    </a:lnTo>
                    <a:lnTo>
                      <a:pt x="944" y="1221"/>
                    </a:lnTo>
                    <a:lnTo>
                      <a:pt x="939" y="1219"/>
                    </a:lnTo>
                    <a:lnTo>
                      <a:pt x="933" y="1218"/>
                    </a:lnTo>
                    <a:lnTo>
                      <a:pt x="927" y="1218"/>
                    </a:lnTo>
                    <a:lnTo>
                      <a:pt x="921" y="1219"/>
                    </a:lnTo>
                    <a:lnTo>
                      <a:pt x="915" y="1221"/>
                    </a:lnTo>
                    <a:lnTo>
                      <a:pt x="911" y="1223"/>
                    </a:lnTo>
                    <a:lnTo>
                      <a:pt x="906" y="1225"/>
                    </a:lnTo>
                    <a:lnTo>
                      <a:pt x="902" y="1230"/>
                    </a:lnTo>
                    <a:lnTo>
                      <a:pt x="896" y="1230"/>
                    </a:lnTo>
                    <a:lnTo>
                      <a:pt x="891" y="1229"/>
                    </a:lnTo>
                    <a:lnTo>
                      <a:pt x="887" y="1226"/>
                    </a:lnTo>
                    <a:lnTo>
                      <a:pt x="882" y="1223"/>
                    </a:lnTo>
                    <a:lnTo>
                      <a:pt x="874" y="1221"/>
                    </a:lnTo>
                    <a:lnTo>
                      <a:pt x="866" y="1222"/>
                    </a:lnTo>
                    <a:lnTo>
                      <a:pt x="859" y="1226"/>
                    </a:lnTo>
                    <a:lnTo>
                      <a:pt x="852" y="1232"/>
                    </a:lnTo>
                    <a:lnTo>
                      <a:pt x="845" y="1237"/>
                    </a:lnTo>
                    <a:lnTo>
                      <a:pt x="837" y="1238"/>
                    </a:lnTo>
                    <a:lnTo>
                      <a:pt x="831" y="1237"/>
                    </a:lnTo>
                    <a:lnTo>
                      <a:pt x="824" y="1234"/>
                    </a:lnTo>
                    <a:lnTo>
                      <a:pt x="818" y="1232"/>
                    </a:lnTo>
                    <a:lnTo>
                      <a:pt x="812" y="1231"/>
                    </a:lnTo>
                    <a:lnTo>
                      <a:pt x="804" y="1231"/>
                    </a:lnTo>
                    <a:lnTo>
                      <a:pt x="797" y="1234"/>
                    </a:lnTo>
                    <a:lnTo>
                      <a:pt x="792" y="1240"/>
                    </a:lnTo>
                    <a:lnTo>
                      <a:pt x="788" y="1242"/>
                    </a:lnTo>
                    <a:lnTo>
                      <a:pt x="782" y="1244"/>
                    </a:lnTo>
                    <a:lnTo>
                      <a:pt x="776" y="1244"/>
                    </a:lnTo>
                    <a:lnTo>
                      <a:pt x="769" y="1244"/>
                    </a:lnTo>
                    <a:lnTo>
                      <a:pt x="763" y="1242"/>
                    </a:lnTo>
                    <a:lnTo>
                      <a:pt x="758" y="1241"/>
                    </a:lnTo>
                    <a:lnTo>
                      <a:pt x="752" y="1242"/>
                    </a:lnTo>
                    <a:lnTo>
                      <a:pt x="753" y="1238"/>
                    </a:lnTo>
                    <a:lnTo>
                      <a:pt x="756" y="1234"/>
                    </a:lnTo>
                    <a:lnTo>
                      <a:pt x="761" y="1231"/>
                    </a:lnTo>
                    <a:lnTo>
                      <a:pt x="765" y="1226"/>
                    </a:lnTo>
                    <a:lnTo>
                      <a:pt x="768" y="1224"/>
                    </a:lnTo>
                    <a:lnTo>
                      <a:pt x="773" y="1224"/>
                    </a:lnTo>
                    <a:lnTo>
                      <a:pt x="776" y="1226"/>
                    </a:lnTo>
                    <a:lnTo>
                      <a:pt x="780" y="1230"/>
                    </a:lnTo>
                    <a:lnTo>
                      <a:pt x="789" y="1229"/>
                    </a:lnTo>
                    <a:lnTo>
                      <a:pt x="795" y="1224"/>
                    </a:lnTo>
                    <a:lnTo>
                      <a:pt x="800" y="1218"/>
                    </a:lnTo>
                    <a:lnTo>
                      <a:pt x="807" y="1214"/>
                    </a:lnTo>
                    <a:lnTo>
                      <a:pt x="811" y="1211"/>
                    </a:lnTo>
                    <a:lnTo>
                      <a:pt x="815" y="1210"/>
                    </a:lnTo>
                    <a:lnTo>
                      <a:pt x="820" y="1210"/>
                    </a:lnTo>
                    <a:lnTo>
                      <a:pt x="823" y="1214"/>
                    </a:lnTo>
                    <a:lnTo>
                      <a:pt x="828" y="1216"/>
                    </a:lnTo>
                    <a:lnTo>
                      <a:pt x="834" y="1217"/>
                    </a:lnTo>
                    <a:lnTo>
                      <a:pt x="838" y="1216"/>
                    </a:lnTo>
                    <a:lnTo>
                      <a:pt x="844" y="1215"/>
                    </a:lnTo>
                    <a:lnTo>
                      <a:pt x="849" y="1212"/>
                    </a:lnTo>
                    <a:lnTo>
                      <a:pt x="853" y="1210"/>
                    </a:lnTo>
                    <a:lnTo>
                      <a:pt x="858" y="1208"/>
                    </a:lnTo>
                    <a:lnTo>
                      <a:pt x="862" y="1206"/>
                    </a:lnTo>
                    <a:lnTo>
                      <a:pt x="868" y="1199"/>
                    </a:lnTo>
                    <a:lnTo>
                      <a:pt x="874" y="1196"/>
                    </a:lnTo>
                    <a:lnTo>
                      <a:pt x="879" y="1196"/>
                    </a:lnTo>
                    <a:lnTo>
                      <a:pt x="884" y="1197"/>
                    </a:lnTo>
                    <a:lnTo>
                      <a:pt x="890" y="1201"/>
                    </a:lnTo>
                    <a:lnTo>
                      <a:pt x="897" y="1203"/>
                    </a:lnTo>
                    <a:lnTo>
                      <a:pt x="904" y="1206"/>
                    </a:lnTo>
                    <a:lnTo>
                      <a:pt x="912" y="1204"/>
                    </a:lnTo>
                    <a:lnTo>
                      <a:pt x="917" y="1202"/>
                    </a:lnTo>
                    <a:lnTo>
                      <a:pt x="921" y="1200"/>
                    </a:lnTo>
                    <a:lnTo>
                      <a:pt x="925" y="1197"/>
                    </a:lnTo>
                    <a:lnTo>
                      <a:pt x="928" y="1194"/>
                    </a:lnTo>
                    <a:lnTo>
                      <a:pt x="935" y="1193"/>
                    </a:lnTo>
                    <a:lnTo>
                      <a:pt x="942" y="1195"/>
                    </a:lnTo>
                    <a:lnTo>
                      <a:pt x="949" y="1199"/>
                    </a:lnTo>
                    <a:lnTo>
                      <a:pt x="955" y="1201"/>
                    </a:lnTo>
                    <a:lnTo>
                      <a:pt x="964" y="1202"/>
                    </a:lnTo>
                    <a:lnTo>
                      <a:pt x="972" y="1199"/>
                    </a:lnTo>
                    <a:lnTo>
                      <a:pt x="979" y="1193"/>
                    </a:lnTo>
                    <a:lnTo>
                      <a:pt x="987" y="1187"/>
                    </a:lnTo>
                    <a:lnTo>
                      <a:pt x="994" y="1188"/>
                    </a:lnTo>
                    <a:lnTo>
                      <a:pt x="1000" y="1192"/>
                    </a:lnTo>
                    <a:lnTo>
                      <a:pt x="1005" y="1197"/>
                    </a:lnTo>
                    <a:lnTo>
                      <a:pt x="1012" y="1201"/>
                    </a:lnTo>
                    <a:lnTo>
                      <a:pt x="1018" y="1204"/>
                    </a:lnTo>
                    <a:lnTo>
                      <a:pt x="1024" y="1206"/>
                    </a:lnTo>
                    <a:lnTo>
                      <a:pt x="1030" y="1203"/>
                    </a:lnTo>
                    <a:lnTo>
                      <a:pt x="1035" y="1195"/>
                    </a:lnTo>
                    <a:lnTo>
                      <a:pt x="1043" y="1194"/>
                    </a:lnTo>
                    <a:lnTo>
                      <a:pt x="1053" y="1195"/>
                    </a:lnTo>
                    <a:lnTo>
                      <a:pt x="1059" y="1200"/>
                    </a:lnTo>
                    <a:lnTo>
                      <a:pt x="1065" y="1206"/>
                    </a:lnTo>
                    <a:lnTo>
                      <a:pt x="1071" y="1207"/>
                    </a:lnTo>
                    <a:lnTo>
                      <a:pt x="1076" y="1204"/>
                    </a:lnTo>
                    <a:lnTo>
                      <a:pt x="1079" y="1201"/>
                    </a:lnTo>
                    <a:lnTo>
                      <a:pt x="1083" y="1197"/>
                    </a:lnTo>
                    <a:lnTo>
                      <a:pt x="1088" y="1199"/>
                    </a:lnTo>
                    <a:lnTo>
                      <a:pt x="1092" y="1201"/>
                    </a:lnTo>
                    <a:lnTo>
                      <a:pt x="1095" y="1206"/>
                    </a:lnTo>
                    <a:lnTo>
                      <a:pt x="1099" y="1209"/>
                    </a:lnTo>
                    <a:lnTo>
                      <a:pt x="1103" y="1211"/>
                    </a:lnTo>
                    <a:lnTo>
                      <a:pt x="1109" y="1211"/>
                    </a:lnTo>
                    <a:lnTo>
                      <a:pt x="1114" y="1211"/>
                    </a:lnTo>
                    <a:lnTo>
                      <a:pt x="1116" y="1207"/>
                    </a:lnTo>
                    <a:lnTo>
                      <a:pt x="1122" y="1209"/>
                    </a:lnTo>
                    <a:lnTo>
                      <a:pt x="1126" y="1211"/>
                    </a:lnTo>
                    <a:lnTo>
                      <a:pt x="1130" y="1215"/>
                    </a:lnTo>
                    <a:lnTo>
                      <a:pt x="1134" y="1218"/>
                    </a:lnTo>
                    <a:lnTo>
                      <a:pt x="1138" y="1222"/>
                    </a:lnTo>
                    <a:lnTo>
                      <a:pt x="1142" y="1225"/>
                    </a:lnTo>
                    <a:lnTo>
                      <a:pt x="1147" y="1227"/>
                    </a:lnTo>
                    <a:lnTo>
                      <a:pt x="1152" y="1229"/>
                    </a:lnTo>
                    <a:lnTo>
                      <a:pt x="1149" y="1221"/>
                    </a:lnTo>
                    <a:lnTo>
                      <a:pt x="1146" y="1211"/>
                    </a:lnTo>
                    <a:lnTo>
                      <a:pt x="1142" y="1203"/>
                    </a:lnTo>
                    <a:lnTo>
                      <a:pt x="1139" y="1195"/>
                    </a:lnTo>
                    <a:lnTo>
                      <a:pt x="1134" y="1188"/>
                    </a:lnTo>
                    <a:lnTo>
                      <a:pt x="1126" y="1185"/>
                    </a:lnTo>
                    <a:lnTo>
                      <a:pt x="1119" y="1183"/>
                    </a:lnTo>
                    <a:lnTo>
                      <a:pt x="1114" y="1177"/>
                    </a:lnTo>
                    <a:lnTo>
                      <a:pt x="1106" y="1172"/>
                    </a:lnTo>
                    <a:lnTo>
                      <a:pt x="1098" y="1169"/>
                    </a:lnTo>
                    <a:lnTo>
                      <a:pt x="1088" y="1169"/>
                    </a:lnTo>
                    <a:lnTo>
                      <a:pt x="1080" y="1172"/>
                    </a:lnTo>
                    <a:lnTo>
                      <a:pt x="1076" y="1169"/>
                    </a:lnTo>
                    <a:lnTo>
                      <a:pt x="1070" y="1165"/>
                    </a:lnTo>
                    <a:lnTo>
                      <a:pt x="1064" y="1163"/>
                    </a:lnTo>
                    <a:lnTo>
                      <a:pt x="1058" y="1162"/>
                    </a:lnTo>
                    <a:lnTo>
                      <a:pt x="1053" y="1161"/>
                    </a:lnTo>
                    <a:lnTo>
                      <a:pt x="1047" y="1162"/>
                    </a:lnTo>
                    <a:lnTo>
                      <a:pt x="1042" y="1163"/>
                    </a:lnTo>
                    <a:lnTo>
                      <a:pt x="1036" y="1165"/>
                    </a:lnTo>
                    <a:lnTo>
                      <a:pt x="1030" y="1168"/>
                    </a:lnTo>
                    <a:lnTo>
                      <a:pt x="1023" y="1166"/>
                    </a:lnTo>
                    <a:lnTo>
                      <a:pt x="1016" y="1163"/>
                    </a:lnTo>
                    <a:lnTo>
                      <a:pt x="1009" y="1161"/>
                    </a:lnTo>
                    <a:lnTo>
                      <a:pt x="1002" y="1159"/>
                    </a:lnTo>
                    <a:lnTo>
                      <a:pt x="995" y="1159"/>
                    </a:lnTo>
                    <a:lnTo>
                      <a:pt x="988" y="1162"/>
                    </a:lnTo>
                    <a:lnTo>
                      <a:pt x="981" y="1164"/>
                    </a:lnTo>
                    <a:lnTo>
                      <a:pt x="974" y="1166"/>
                    </a:lnTo>
                    <a:lnTo>
                      <a:pt x="967" y="1168"/>
                    </a:lnTo>
                    <a:lnTo>
                      <a:pt x="960" y="1165"/>
                    </a:lnTo>
                    <a:lnTo>
                      <a:pt x="955" y="1161"/>
                    </a:lnTo>
                    <a:lnTo>
                      <a:pt x="949" y="1158"/>
                    </a:lnTo>
                    <a:lnTo>
                      <a:pt x="943" y="1158"/>
                    </a:lnTo>
                    <a:lnTo>
                      <a:pt x="937" y="1159"/>
                    </a:lnTo>
                    <a:lnTo>
                      <a:pt x="932" y="1161"/>
                    </a:lnTo>
                    <a:lnTo>
                      <a:pt x="926" y="1164"/>
                    </a:lnTo>
                    <a:lnTo>
                      <a:pt x="920" y="1166"/>
                    </a:lnTo>
                    <a:lnTo>
                      <a:pt x="914" y="1169"/>
                    </a:lnTo>
                    <a:lnTo>
                      <a:pt x="909" y="1171"/>
                    </a:lnTo>
                    <a:lnTo>
                      <a:pt x="904" y="1171"/>
                    </a:lnTo>
                    <a:lnTo>
                      <a:pt x="899" y="1169"/>
                    </a:lnTo>
                    <a:lnTo>
                      <a:pt x="895" y="1166"/>
                    </a:lnTo>
                    <a:lnTo>
                      <a:pt x="891" y="1164"/>
                    </a:lnTo>
                    <a:lnTo>
                      <a:pt x="883" y="1164"/>
                    </a:lnTo>
                    <a:lnTo>
                      <a:pt x="875" y="1165"/>
                    </a:lnTo>
                    <a:lnTo>
                      <a:pt x="866" y="1169"/>
                    </a:lnTo>
                    <a:lnTo>
                      <a:pt x="859" y="1173"/>
                    </a:lnTo>
                    <a:lnTo>
                      <a:pt x="852" y="1173"/>
                    </a:lnTo>
                    <a:lnTo>
                      <a:pt x="845" y="1173"/>
                    </a:lnTo>
                    <a:lnTo>
                      <a:pt x="838" y="1173"/>
                    </a:lnTo>
                    <a:lnTo>
                      <a:pt x="831" y="1173"/>
                    </a:lnTo>
                    <a:lnTo>
                      <a:pt x="824" y="1174"/>
                    </a:lnTo>
                    <a:lnTo>
                      <a:pt x="818" y="1177"/>
                    </a:lnTo>
                    <a:lnTo>
                      <a:pt x="812" y="1180"/>
                    </a:lnTo>
                    <a:lnTo>
                      <a:pt x="806" y="1185"/>
                    </a:lnTo>
                    <a:lnTo>
                      <a:pt x="799" y="1181"/>
                    </a:lnTo>
                    <a:lnTo>
                      <a:pt x="793" y="1181"/>
                    </a:lnTo>
                    <a:lnTo>
                      <a:pt x="788" y="1181"/>
                    </a:lnTo>
                    <a:lnTo>
                      <a:pt x="781" y="1184"/>
                    </a:lnTo>
                    <a:lnTo>
                      <a:pt x="775" y="1187"/>
                    </a:lnTo>
                    <a:lnTo>
                      <a:pt x="769" y="1189"/>
                    </a:lnTo>
                    <a:lnTo>
                      <a:pt x="763" y="1192"/>
                    </a:lnTo>
                    <a:lnTo>
                      <a:pt x="758" y="1194"/>
                    </a:lnTo>
                    <a:lnTo>
                      <a:pt x="774" y="1174"/>
                    </a:lnTo>
                    <a:lnTo>
                      <a:pt x="780" y="1172"/>
                    </a:lnTo>
                    <a:lnTo>
                      <a:pt x="785" y="1170"/>
                    </a:lnTo>
                    <a:lnTo>
                      <a:pt x="791" y="1168"/>
                    </a:lnTo>
                    <a:lnTo>
                      <a:pt x="797" y="1164"/>
                    </a:lnTo>
                    <a:lnTo>
                      <a:pt x="803" y="1161"/>
                    </a:lnTo>
                    <a:lnTo>
                      <a:pt x="808" y="1158"/>
                    </a:lnTo>
                    <a:lnTo>
                      <a:pt x="814" y="1156"/>
                    </a:lnTo>
                    <a:lnTo>
                      <a:pt x="820" y="1154"/>
                    </a:lnTo>
                    <a:lnTo>
                      <a:pt x="828" y="1156"/>
                    </a:lnTo>
                    <a:lnTo>
                      <a:pt x="835" y="1155"/>
                    </a:lnTo>
                    <a:lnTo>
                      <a:pt x="842" y="1154"/>
                    </a:lnTo>
                    <a:lnTo>
                      <a:pt x="849" y="1150"/>
                    </a:lnTo>
                    <a:lnTo>
                      <a:pt x="856" y="1148"/>
                    </a:lnTo>
                    <a:lnTo>
                      <a:pt x="862" y="1144"/>
                    </a:lnTo>
                    <a:lnTo>
                      <a:pt x="869" y="1142"/>
                    </a:lnTo>
                    <a:lnTo>
                      <a:pt x="877" y="1141"/>
                    </a:lnTo>
                    <a:lnTo>
                      <a:pt x="887" y="1147"/>
                    </a:lnTo>
                    <a:lnTo>
                      <a:pt x="895" y="1147"/>
                    </a:lnTo>
                    <a:lnTo>
                      <a:pt x="903" y="1144"/>
                    </a:lnTo>
                    <a:lnTo>
                      <a:pt x="911" y="1141"/>
                    </a:lnTo>
                    <a:lnTo>
                      <a:pt x="919" y="1136"/>
                    </a:lnTo>
                    <a:lnTo>
                      <a:pt x="927" y="1134"/>
                    </a:lnTo>
                    <a:lnTo>
                      <a:pt x="935" y="1135"/>
                    </a:lnTo>
                    <a:lnTo>
                      <a:pt x="943" y="1141"/>
                    </a:lnTo>
                    <a:lnTo>
                      <a:pt x="950" y="1141"/>
                    </a:lnTo>
                    <a:lnTo>
                      <a:pt x="957" y="1140"/>
                    </a:lnTo>
                    <a:lnTo>
                      <a:pt x="964" y="1139"/>
                    </a:lnTo>
                    <a:lnTo>
                      <a:pt x="971" y="1136"/>
                    </a:lnTo>
                    <a:lnTo>
                      <a:pt x="979" y="1134"/>
                    </a:lnTo>
                    <a:lnTo>
                      <a:pt x="986" y="1133"/>
                    </a:lnTo>
                    <a:lnTo>
                      <a:pt x="994" y="1135"/>
                    </a:lnTo>
                    <a:lnTo>
                      <a:pt x="1001" y="1136"/>
                    </a:lnTo>
                    <a:lnTo>
                      <a:pt x="1008" y="1139"/>
                    </a:lnTo>
                    <a:lnTo>
                      <a:pt x="1016" y="1139"/>
                    </a:lnTo>
                    <a:lnTo>
                      <a:pt x="1023" y="1138"/>
                    </a:lnTo>
                    <a:lnTo>
                      <a:pt x="1031" y="1133"/>
                    </a:lnTo>
                    <a:lnTo>
                      <a:pt x="1034" y="1134"/>
                    </a:lnTo>
                    <a:lnTo>
                      <a:pt x="1036" y="1138"/>
                    </a:lnTo>
                    <a:lnTo>
                      <a:pt x="1040" y="1141"/>
                    </a:lnTo>
                    <a:lnTo>
                      <a:pt x="1045" y="1142"/>
                    </a:lnTo>
                    <a:lnTo>
                      <a:pt x="1050" y="1140"/>
                    </a:lnTo>
                    <a:lnTo>
                      <a:pt x="1057" y="1139"/>
                    </a:lnTo>
                    <a:lnTo>
                      <a:pt x="1064" y="1139"/>
                    </a:lnTo>
                    <a:lnTo>
                      <a:pt x="1071" y="1140"/>
                    </a:lnTo>
                    <a:lnTo>
                      <a:pt x="1078" y="1142"/>
                    </a:lnTo>
                    <a:lnTo>
                      <a:pt x="1085" y="1146"/>
                    </a:lnTo>
                    <a:lnTo>
                      <a:pt x="1092" y="1148"/>
                    </a:lnTo>
                    <a:lnTo>
                      <a:pt x="1098" y="1151"/>
                    </a:lnTo>
                    <a:lnTo>
                      <a:pt x="1099" y="1147"/>
                    </a:lnTo>
                    <a:lnTo>
                      <a:pt x="1096" y="1141"/>
                    </a:lnTo>
                    <a:lnTo>
                      <a:pt x="1092" y="1135"/>
                    </a:lnTo>
                    <a:lnTo>
                      <a:pt x="1088" y="1130"/>
                    </a:lnTo>
                    <a:lnTo>
                      <a:pt x="1084" y="1124"/>
                    </a:lnTo>
                    <a:lnTo>
                      <a:pt x="1078" y="1121"/>
                    </a:lnTo>
                    <a:lnTo>
                      <a:pt x="1071" y="1120"/>
                    </a:lnTo>
                    <a:lnTo>
                      <a:pt x="1065" y="1119"/>
                    </a:lnTo>
                    <a:lnTo>
                      <a:pt x="1058" y="1119"/>
                    </a:lnTo>
                    <a:lnTo>
                      <a:pt x="1053" y="1118"/>
                    </a:lnTo>
                    <a:lnTo>
                      <a:pt x="1047" y="1116"/>
                    </a:lnTo>
                    <a:lnTo>
                      <a:pt x="1041" y="1111"/>
                    </a:lnTo>
                    <a:lnTo>
                      <a:pt x="1033" y="1111"/>
                    </a:lnTo>
                    <a:lnTo>
                      <a:pt x="1025" y="1112"/>
                    </a:lnTo>
                    <a:lnTo>
                      <a:pt x="1018" y="1116"/>
                    </a:lnTo>
                    <a:lnTo>
                      <a:pt x="1010" y="1117"/>
                    </a:lnTo>
                    <a:lnTo>
                      <a:pt x="1002" y="1113"/>
                    </a:lnTo>
                    <a:lnTo>
                      <a:pt x="994" y="1111"/>
                    </a:lnTo>
                    <a:lnTo>
                      <a:pt x="986" y="1111"/>
                    </a:lnTo>
                    <a:lnTo>
                      <a:pt x="979" y="1112"/>
                    </a:lnTo>
                    <a:lnTo>
                      <a:pt x="971" y="1113"/>
                    </a:lnTo>
                    <a:lnTo>
                      <a:pt x="963" y="1116"/>
                    </a:lnTo>
                    <a:lnTo>
                      <a:pt x="955" y="1117"/>
                    </a:lnTo>
                    <a:lnTo>
                      <a:pt x="947" y="1118"/>
                    </a:lnTo>
                    <a:lnTo>
                      <a:pt x="942" y="1115"/>
                    </a:lnTo>
                    <a:lnTo>
                      <a:pt x="936" y="1112"/>
                    </a:lnTo>
                    <a:lnTo>
                      <a:pt x="932" y="1112"/>
                    </a:lnTo>
                    <a:lnTo>
                      <a:pt x="926" y="1113"/>
                    </a:lnTo>
                    <a:lnTo>
                      <a:pt x="920" y="1115"/>
                    </a:lnTo>
                    <a:lnTo>
                      <a:pt x="914" y="1117"/>
                    </a:lnTo>
                    <a:lnTo>
                      <a:pt x="910" y="1119"/>
                    </a:lnTo>
                    <a:lnTo>
                      <a:pt x="904" y="1121"/>
                    </a:lnTo>
                    <a:lnTo>
                      <a:pt x="896" y="1120"/>
                    </a:lnTo>
                    <a:lnTo>
                      <a:pt x="888" y="1117"/>
                    </a:lnTo>
                    <a:lnTo>
                      <a:pt x="879" y="1116"/>
                    </a:lnTo>
                    <a:lnTo>
                      <a:pt x="871" y="1117"/>
                    </a:lnTo>
                    <a:lnTo>
                      <a:pt x="865" y="1119"/>
                    </a:lnTo>
                    <a:lnTo>
                      <a:pt x="860" y="1121"/>
                    </a:lnTo>
                    <a:lnTo>
                      <a:pt x="854" y="1123"/>
                    </a:lnTo>
                    <a:lnTo>
                      <a:pt x="849" y="1124"/>
                    </a:lnTo>
                    <a:lnTo>
                      <a:pt x="844" y="1121"/>
                    </a:lnTo>
                    <a:lnTo>
                      <a:pt x="839" y="1121"/>
                    </a:lnTo>
                    <a:lnTo>
                      <a:pt x="834" y="1121"/>
                    </a:lnTo>
                    <a:lnTo>
                      <a:pt x="829" y="1123"/>
                    </a:lnTo>
                    <a:lnTo>
                      <a:pt x="824" y="1125"/>
                    </a:lnTo>
                    <a:lnTo>
                      <a:pt x="820" y="1126"/>
                    </a:lnTo>
                    <a:lnTo>
                      <a:pt x="816" y="1127"/>
                    </a:lnTo>
                    <a:lnTo>
                      <a:pt x="812" y="1128"/>
                    </a:lnTo>
                    <a:lnTo>
                      <a:pt x="815" y="1124"/>
                    </a:lnTo>
                    <a:lnTo>
                      <a:pt x="819" y="1120"/>
                    </a:lnTo>
                    <a:lnTo>
                      <a:pt x="823" y="1117"/>
                    </a:lnTo>
                    <a:lnTo>
                      <a:pt x="827" y="1113"/>
                    </a:lnTo>
                    <a:lnTo>
                      <a:pt x="831" y="1110"/>
                    </a:lnTo>
                    <a:lnTo>
                      <a:pt x="837" y="1109"/>
                    </a:lnTo>
                    <a:lnTo>
                      <a:pt x="843" y="1106"/>
                    </a:lnTo>
                    <a:lnTo>
                      <a:pt x="849" y="1106"/>
                    </a:lnTo>
                    <a:lnTo>
                      <a:pt x="857" y="1109"/>
                    </a:lnTo>
                    <a:lnTo>
                      <a:pt x="865" y="1109"/>
                    </a:lnTo>
                    <a:lnTo>
                      <a:pt x="874" y="1106"/>
                    </a:lnTo>
                    <a:lnTo>
                      <a:pt x="883" y="1103"/>
                    </a:lnTo>
                    <a:lnTo>
                      <a:pt x="891" y="1101"/>
                    </a:lnTo>
                    <a:lnTo>
                      <a:pt x="901" y="1100"/>
                    </a:lnTo>
                    <a:lnTo>
                      <a:pt x="909" y="1100"/>
                    </a:lnTo>
                    <a:lnTo>
                      <a:pt x="917" y="1104"/>
                    </a:lnTo>
                    <a:lnTo>
                      <a:pt x="944" y="1098"/>
                    </a:lnTo>
                    <a:lnTo>
                      <a:pt x="949" y="1097"/>
                    </a:lnTo>
                    <a:lnTo>
                      <a:pt x="955" y="1096"/>
                    </a:lnTo>
                    <a:lnTo>
                      <a:pt x="960" y="1097"/>
                    </a:lnTo>
                    <a:lnTo>
                      <a:pt x="965" y="1101"/>
                    </a:lnTo>
                    <a:lnTo>
                      <a:pt x="971" y="1101"/>
                    </a:lnTo>
                    <a:lnTo>
                      <a:pt x="977" y="1100"/>
                    </a:lnTo>
                    <a:lnTo>
                      <a:pt x="982" y="1098"/>
                    </a:lnTo>
                    <a:lnTo>
                      <a:pt x="988" y="1096"/>
                    </a:lnTo>
                    <a:lnTo>
                      <a:pt x="994" y="1096"/>
                    </a:lnTo>
                    <a:lnTo>
                      <a:pt x="1000" y="1095"/>
                    </a:lnTo>
                    <a:lnTo>
                      <a:pt x="1005" y="1096"/>
                    </a:lnTo>
                    <a:lnTo>
                      <a:pt x="1012" y="1098"/>
                    </a:lnTo>
                    <a:lnTo>
                      <a:pt x="1019" y="1097"/>
                    </a:lnTo>
                    <a:lnTo>
                      <a:pt x="1025" y="1097"/>
                    </a:lnTo>
                    <a:lnTo>
                      <a:pt x="1031" y="1098"/>
                    </a:lnTo>
                    <a:lnTo>
                      <a:pt x="1038" y="1101"/>
                    </a:lnTo>
                    <a:lnTo>
                      <a:pt x="1043" y="1103"/>
                    </a:lnTo>
                    <a:lnTo>
                      <a:pt x="1049" y="1104"/>
                    </a:lnTo>
                    <a:lnTo>
                      <a:pt x="1055" y="1104"/>
                    </a:lnTo>
                    <a:lnTo>
                      <a:pt x="1062" y="1103"/>
                    </a:lnTo>
                    <a:lnTo>
                      <a:pt x="1059" y="1101"/>
                    </a:lnTo>
                    <a:lnTo>
                      <a:pt x="1057" y="1100"/>
                    </a:lnTo>
                    <a:lnTo>
                      <a:pt x="1055" y="1097"/>
                    </a:lnTo>
                    <a:lnTo>
                      <a:pt x="1053" y="1096"/>
                    </a:lnTo>
                    <a:lnTo>
                      <a:pt x="1048" y="1095"/>
                    </a:lnTo>
                    <a:lnTo>
                      <a:pt x="1043" y="1093"/>
                    </a:lnTo>
                    <a:lnTo>
                      <a:pt x="1039" y="1090"/>
                    </a:lnTo>
                    <a:lnTo>
                      <a:pt x="1034" y="1088"/>
                    </a:lnTo>
                    <a:lnTo>
                      <a:pt x="1030" y="1087"/>
                    </a:lnTo>
                    <a:lnTo>
                      <a:pt x="1026" y="1086"/>
                    </a:lnTo>
                    <a:lnTo>
                      <a:pt x="1021" y="1086"/>
                    </a:lnTo>
                    <a:lnTo>
                      <a:pt x="1017" y="1087"/>
                    </a:lnTo>
                    <a:lnTo>
                      <a:pt x="1008" y="1083"/>
                    </a:lnTo>
                    <a:lnTo>
                      <a:pt x="998" y="1082"/>
                    </a:lnTo>
                    <a:lnTo>
                      <a:pt x="990" y="1081"/>
                    </a:lnTo>
                    <a:lnTo>
                      <a:pt x="981" y="1081"/>
                    </a:lnTo>
                    <a:lnTo>
                      <a:pt x="973" y="1081"/>
                    </a:lnTo>
                    <a:lnTo>
                      <a:pt x="964" y="1082"/>
                    </a:lnTo>
                    <a:lnTo>
                      <a:pt x="956" y="1083"/>
                    </a:lnTo>
                    <a:lnTo>
                      <a:pt x="947" y="1085"/>
                    </a:lnTo>
                    <a:lnTo>
                      <a:pt x="943" y="1083"/>
                    </a:lnTo>
                    <a:lnTo>
                      <a:pt x="940" y="1085"/>
                    </a:lnTo>
                    <a:lnTo>
                      <a:pt x="936" y="1085"/>
                    </a:lnTo>
                    <a:lnTo>
                      <a:pt x="933" y="1082"/>
                    </a:lnTo>
                    <a:lnTo>
                      <a:pt x="921" y="1082"/>
                    </a:lnTo>
                    <a:lnTo>
                      <a:pt x="911" y="1083"/>
                    </a:lnTo>
                    <a:lnTo>
                      <a:pt x="899" y="1085"/>
                    </a:lnTo>
                    <a:lnTo>
                      <a:pt x="889" y="1086"/>
                    </a:lnTo>
                    <a:lnTo>
                      <a:pt x="879" y="1088"/>
                    </a:lnTo>
                    <a:lnTo>
                      <a:pt x="868" y="1089"/>
                    </a:lnTo>
                    <a:lnTo>
                      <a:pt x="857" y="1092"/>
                    </a:lnTo>
                    <a:lnTo>
                      <a:pt x="846" y="1093"/>
                    </a:lnTo>
                    <a:lnTo>
                      <a:pt x="851" y="1088"/>
                    </a:lnTo>
                    <a:lnTo>
                      <a:pt x="856" y="1083"/>
                    </a:lnTo>
                    <a:lnTo>
                      <a:pt x="860" y="1080"/>
                    </a:lnTo>
                    <a:lnTo>
                      <a:pt x="865" y="1077"/>
                    </a:lnTo>
                    <a:lnTo>
                      <a:pt x="884" y="1074"/>
                    </a:lnTo>
                    <a:lnTo>
                      <a:pt x="904" y="1072"/>
                    </a:lnTo>
                    <a:lnTo>
                      <a:pt x="924" y="1070"/>
                    </a:lnTo>
                    <a:lnTo>
                      <a:pt x="944" y="1068"/>
                    </a:lnTo>
                    <a:lnTo>
                      <a:pt x="964" y="1068"/>
                    </a:lnTo>
                    <a:lnTo>
                      <a:pt x="983" y="1070"/>
                    </a:lnTo>
                    <a:lnTo>
                      <a:pt x="1003" y="1071"/>
                    </a:lnTo>
                    <a:lnTo>
                      <a:pt x="1023" y="1074"/>
                    </a:lnTo>
                    <a:lnTo>
                      <a:pt x="1010" y="1062"/>
                    </a:lnTo>
                    <a:lnTo>
                      <a:pt x="995" y="1057"/>
                    </a:lnTo>
                    <a:lnTo>
                      <a:pt x="979" y="1055"/>
                    </a:lnTo>
                    <a:lnTo>
                      <a:pt x="964" y="1052"/>
                    </a:lnTo>
                    <a:lnTo>
                      <a:pt x="949" y="1052"/>
                    </a:lnTo>
                    <a:lnTo>
                      <a:pt x="933" y="1053"/>
                    </a:lnTo>
                    <a:lnTo>
                      <a:pt x="918" y="1056"/>
                    </a:lnTo>
                    <a:lnTo>
                      <a:pt x="902" y="1058"/>
                    </a:lnTo>
                    <a:lnTo>
                      <a:pt x="887" y="1060"/>
                    </a:lnTo>
                    <a:lnTo>
                      <a:pt x="886" y="1060"/>
                    </a:lnTo>
                    <a:lnTo>
                      <a:pt x="884" y="1059"/>
                    </a:lnTo>
                    <a:lnTo>
                      <a:pt x="882" y="1059"/>
                    </a:lnTo>
                    <a:lnTo>
                      <a:pt x="881" y="1062"/>
                    </a:lnTo>
                    <a:lnTo>
                      <a:pt x="880" y="1062"/>
                    </a:lnTo>
                    <a:lnTo>
                      <a:pt x="879" y="1063"/>
                    </a:lnTo>
                    <a:lnTo>
                      <a:pt x="876" y="1062"/>
                    </a:lnTo>
                    <a:lnTo>
                      <a:pt x="875" y="1060"/>
                    </a:lnTo>
                    <a:lnTo>
                      <a:pt x="872" y="1064"/>
                    </a:lnTo>
                    <a:lnTo>
                      <a:pt x="874" y="1059"/>
                    </a:lnTo>
                    <a:lnTo>
                      <a:pt x="876" y="1053"/>
                    </a:lnTo>
                    <a:lnTo>
                      <a:pt x="879" y="1049"/>
                    </a:lnTo>
                    <a:lnTo>
                      <a:pt x="884" y="1045"/>
                    </a:lnTo>
                    <a:lnTo>
                      <a:pt x="897" y="1044"/>
                    </a:lnTo>
                    <a:lnTo>
                      <a:pt x="910" y="1043"/>
                    </a:lnTo>
                    <a:lnTo>
                      <a:pt x="922" y="1043"/>
                    </a:lnTo>
                    <a:lnTo>
                      <a:pt x="936" y="1042"/>
                    </a:lnTo>
                    <a:lnTo>
                      <a:pt x="949" y="1042"/>
                    </a:lnTo>
                    <a:lnTo>
                      <a:pt x="962" y="1042"/>
                    </a:lnTo>
                    <a:lnTo>
                      <a:pt x="974" y="1042"/>
                    </a:lnTo>
                    <a:lnTo>
                      <a:pt x="986" y="1043"/>
                    </a:lnTo>
                    <a:lnTo>
                      <a:pt x="982" y="1036"/>
                    </a:lnTo>
                    <a:lnTo>
                      <a:pt x="978" y="1032"/>
                    </a:lnTo>
                    <a:lnTo>
                      <a:pt x="972" y="1028"/>
                    </a:lnTo>
                    <a:lnTo>
                      <a:pt x="965" y="1026"/>
                    </a:lnTo>
                    <a:lnTo>
                      <a:pt x="957" y="1025"/>
                    </a:lnTo>
                    <a:lnTo>
                      <a:pt x="950" y="1024"/>
                    </a:lnTo>
                    <a:lnTo>
                      <a:pt x="942" y="1022"/>
                    </a:lnTo>
                    <a:lnTo>
                      <a:pt x="935" y="1021"/>
                    </a:lnTo>
                    <a:lnTo>
                      <a:pt x="932" y="1022"/>
                    </a:lnTo>
                    <a:lnTo>
                      <a:pt x="927" y="1024"/>
                    </a:lnTo>
                    <a:lnTo>
                      <a:pt x="922" y="1022"/>
                    </a:lnTo>
                    <a:lnTo>
                      <a:pt x="920" y="1022"/>
                    </a:lnTo>
                    <a:lnTo>
                      <a:pt x="913" y="1024"/>
                    </a:lnTo>
                    <a:lnTo>
                      <a:pt x="907" y="1025"/>
                    </a:lnTo>
                    <a:lnTo>
                      <a:pt x="901" y="1026"/>
                    </a:lnTo>
                    <a:lnTo>
                      <a:pt x="894" y="1025"/>
                    </a:lnTo>
                    <a:lnTo>
                      <a:pt x="894" y="1022"/>
                    </a:lnTo>
                    <a:lnTo>
                      <a:pt x="896" y="1020"/>
                    </a:lnTo>
                    <a:lnTo>
                      <a:pt x="897" y="1019"/>
                    </a:lnTo>
                    <a:lnTo>
                      <a:pt x="898" y="1017"/>
                    </a:lnTo>
                    <a:lnTo>
                      <a:pt x="905" y="1014"/>
                    </a:lnTo>
                    <a:lnTo>
                      <a:pt x="914" y="1012"/>
                    </a:lnTo>
                    <a:lnTo>
                      <a:pt x="922" y="1012"/>
                    </a:lnTo>
                    <a:lnTo>
                      <a:pt x="932" y="1011"/>
                    </a:lnTo>
                    <a:lnTo>
                      <a:pt x="941" y="1012"/>
                    </a:lnTo>
                    <a:lnTo>
                      <a:pt x="950" y="1013"/>
                    </a:lnTo>
                    <a:lnTo>
                      <a:pt x="958" y="1014"/>
                    </a:lnTo>
                    <a:lnTo>
                      <a:pt x="966" y="1017"/>
                    </a:lnTo>
                    <a:lnTo>
                      <a:pt x="964" y="1012"/>
                    </a:lnTo>
                    <a:lnTo>
                      <a:pt x="960" y="1007"/>
                    </a:lnTo>
                    <a:lnTo>
                      <a:pt x="958" y="1002"/>
                    </a:lnTo>
                    <a:lnTo>
                      <a:pt x="957" y="996"/>
                    </a:lnTo>
                    <a:lnTo>
                      <a:pt x="951" y="995"/>
                    </a:lnTo>
                    <a:lnTo>
                      <a:pt x="945" y="995"/>
                    </a:lnTo>
                    <a:lnTo>
                      <a:pt x="940" y="995"/>
                    </a:lnTo>
                    <a:lnTo>
                      <a:pt x="934" y="995"/>
                    </a:lnTo>
                    <a:lnTo>
                      <a:pt x="928" y="995"/>
                    </a:lnTo>
                    <a:lnTo>
                      <a:pt x="921" y="995"/>
                    </a:lnTo>
                    <a:lnTo>
                      <a:pt x="915" y="996"/>
                    </a:lnTo>
                    <a:lnTo>
                      <a:pt x="910" y="996"/>
                    </a:lnTo>
                    <a:lnTo>
                      <a:pt x="909" y="994"/>
                    </a:lnTo>
                    <a:lnTo>
                      <a:pt x="909" y="991"/>
                    </a:lnTo>
                    <a:lnTo>
                      <a:pt x="909" y="989"/>
                    </a:lnTo>
                    <a:lnTo>
                      <a:pt x="909" y="986"/>
                    </a:lnTo>
                    <a:lnTo>
                      <a:pt x="912" y="983"/>
                    </a:lnTo>
                    <a:lnTo>
                      <a:pt x="915" y="983"/>
                    </a:lnTo>
                    <a:lnTo>
                      <a:pt x="920" y="982"/>
                    </a:lnTo>
                    <a:lnTo>
                      <a:pt x="925" y="982"/>
                    </a:lnTo>
                    <a:lnTo>
                      <a:pt x="929" y="982"/>
                    </a:lnTo>
                    <a:lnTo>
                      <a:pt x="935" y="982"/>
                    </a:lnTo>
                    <a:lnTo>
                      <a:pt x="939" y="982"/>
                    </a:lnTo>
                    <a:lnTo>
                      <a:pt x="943" y="982"/>
                    </a:lnTo>
                    <a:lnTo>
                      <a:pt x="945" y="982"/>
                    </a:lnTo>
                    <a:lnTo>
                      <a:pt x="948" y="984"/>
                    </a:lnTo>
                    <a:lnTo>
                      <a:pt x="950" y="986"/>
                    </a:lnTo>
                    <a:lnTo>
                      <a:pt x="952" y="983"/>
                    </a:lnTo>
                    <a:lnTo>
                      <a:pt x="945" y="960"/>
                    </a:lnTo>
                    <a:lnTo>
                      <a:pt x="943" y="936"/>
                    </a:lnTo>
                    <a:lnTo>
                      <a:pt x="941" y="912"/>
                    </a:lnTo>
                    <a:lnTo>
                      <a:pt x="936" y="889"/>
                    </a:lnTo>
                    <a:lnTo>
                      <a:pt x="935" y="889"/>
                    </a:lnTo>
                    <a:lnTo>
                      <a:pt x="934" y="889"/>
                    </a:lnTo>
                    <a:lnTo>
                      <a:pt x="933" y="890"/>
                    </a:lnTo>
                    <a:lnTo>
                      <a:pt x="933" y="890"/>
                    </a:lnTo>
                    <a:lnTo>
                      <a:pt x="932" y="899"/>
                    </a:lnTo>
                    <a:lnTo>
                      <a:pt x="932" y="909"/>
                    </a:lnTo>
                    <a:lnTo>
                      <a:pt x="932" y="920"/>
                    </a:lnTo>
                    <a:lnTo>
                      <a:pt x="933" y="929"/>
                    </a:lnTo>
                    <a:lnTo>
                      <a:pt x="929" y="931"/>
                    </a:lnTo>
                    <a:lnTo>
                      <a:pt x="927" y="933"/>
                    </a:lnTo>
                    <a:lnTo>
                      <a:pt x="924" y="933"/>
                    </a:lnTo>
                    <a:lnTo>
                      <a:pt x="920" y="933"/>
                    </a:lnTo>
                    <a:lnTo>
                      <a:pt x="919" y="904"/>
                    </a:lnTo>
                    <a:lnTo>
                      <a:pt x="919" y="893"/>
                    </a:lnTo>
                    <a:lnTo>
                      <a:pt x="925" y="888"/>
                    </a:lnTo>
                    <a:lnTo>
                      <a:pt x="932" y="884"/>
                    </a:lnTo>
                    <a:lnTo>
                      <a:pt x="940" y="880"/>
                    </a:lnTo>
                    <a:lnTo>
                      <a:pt x="942" y="876"/>
                    </a:lnTo>
                    <a:lnTo>
                      <a:pt x="942" y="871"/>
                    </a:lnTo>
                    <a:lnTo>
                      <a:pt x="941" y="867"/>
                    </a:lnTo>
                    <a:lnTo>
                      <a:pt x="939" y="863"/>
                    </a:lnTo>
                    <a:lnTo>
                      <a:pt x="936" y="863"/>
                    </a:lnTo>
                    <a:lnTo>
                      <a:pt x="935" y="863"/>
                    </a:lnTo>
                    <a:lnTo>
                      <a:pt x="934" y="866"/>
                    </a:lnTo>
                    <a:lnTo>
                      <a:pt x="933" y="867"/>
                    </a:lnTo>
                    <a:lnTo>
                      <a:pt x="932" y="873"/>
                    </a:lnTo>
                    <a:lnTo>
                      <a:pt x="929" y="876"/>
                    </a:lnTo>
                    <a:lnTo>
                      <a:pt x="924" y="877"/>
                    </a:lnTo>
                    <a:lnTo>
                      <a:pt x="918" y="877"/>
                    </a:lnTo>
                    <a:lnTo>
                      <a:pt x="915" y="875"/>
                    </a:lnTo>
                    <a:lnTo>
                      <a:pt x="914" y="873"/>
                    </a:lnTo>
                    <a:lnTo>
                      <a:pt x="914" y="871"/>
                    </a:lnTo>
                    <a:lnTo>
                      <a:pt x="913" y="869"/>
                    </a:lnTo>
                    <a:lnTo>
                      <a:pt x="915" y="866"/>
                    </a:lnTo>
                    <a:lnTo>
                      <a:pt x="918" y="860"/>
                    </a:lnTo>
                    <a:lnTo>
                      <a:pt x="921" y="856"/>
                    </a:lnTo>
                    <a:lnTo>
                      <a:pt x="926" y="855"/>
                    </a:lnTo>
                    <a:lnTo>
                      <a:pt x="925" y="829"/>
                    </a:lnTo>
                    <a:lnTo>
                      <a:pt x="924" y="801"/>
                    </a:lnTo>
                    <a:lnTo>
                      <a:pt x="922" y="775"/>
                    </a:lnTo>
                    <a:lnTo>
                      <a:pt x="924" y="747"/>
                    </a:lnTo>
                    <a:lnTo>
                      <a:pt x="934" y="734"/>
                    </a:lnTo>
                    <a:lnTo>
                      <a:pt x="934" y="730"/>
                    </a:lnTo>
                    <a:lnTo>
                      <a:pt x="932" y="729"/>
                    </a:lnTo>
                    <a:lnTo>
                      <a:pt x="928" y="730"/>
                    </a:lnTo>
                    <a:lnTo>
                      <a:pt x="925" y="730"/>
                    </a:lnTo>
                    <a:lnTo>
                      <a:pt x="921" y="711"/>
                    </a:lnTo>
                    <a:lnTo>
                      <a:pt x="918" y="711"/>
                    </a:lnTo>
                    <a:lnTo>
                      <a:pt x="915" y="714"/>
                    </a:lnTo>
                    <a:lnTo>
                      <a:pt x="914" y="717"/>
                    </a:lnTo>
                    <a:lnTo>
                      <a:pt x="912" y="718"/>
                    </a:lnTo>
                    <a:lnTo>
                      <a:pt x="912" y="726"/>
                    </a:lnTo>
                    <a:lnTo>
                      <a:pt x="910" y="733"/>
                    </a:lnTo>
                    <a:lnTo>
                      <a:pt x="904" y="739"/>
                    </a:lnTo>
                    <a:lnTo>
                      <a:pt x="899" y="745"/>
                    </a:lnTo>
                    <a:lnTo>
                      <a:pt x="902" y="748"/>
                    </a:lnTo>
                    <a:lnTo>
                      <a:pt x="904" y="750"/>
                    </a:lnTo>
                    <a:lnTo>
                      <a:pt x="907" y="752"/>
                    </a:lnTo>
                    <a:lnTo>
                      <a:pt x="911" y="752"/>
                    </a:lnTo>
                    <a:lnTo>
                      <a:pt x="913" y="776"/>
                    </a:lnTo>
                    <a:lnTo>
                      <a:pt x="915" y="802"/>
                    </a:lnTo>
                    <a:lnTo>
                      <a:pt x="917" y="828"/>
                    </a:lnTo>
                    <a:lnTo>
                      <a:pt x="919" y="853"/>
                    </a:lnTo>
                    <a:lnTo>
                      <a:pt x="913" y="854"/>
                    </a:lnTo>
                    <a:lnTo>
                      <a:pt x="910" y="855"/>
                    </a:lnTo>
                    <a:lnTo>
                      <a:pt x="906" y="859"/>
                    </a:lnTo>
                    <a:lnTo>
                      <a:pt x="904" y="863"/>
                    </a:lnTo>
                    <a:lnTo>
                      <a:pt x="902" y="871"/>
                    </a:lnTo>
                    <a:lnTo>
                      <a:pt x="904" y="877"/>
                    </a:lnTo>
                    <a:lnTo>
                      <a:pt x="909" y="883"/>
                    </a:lnTo>
                    <a:lnTo>
                      <a:pt x="913" y="889"/>
                    </a:lnTo>
                    <a:lnTo>
                      <a:pt x="911" y="903"/>
                    </a:lnTo>
                    <a:lnTo>
                      <a:pt x="909" y="918"/>
                    </a:lnTo>
                    <a:lnTo>
                      <a:pt x="907" y="931"/>
                    </a:lnTo>
                    <a:lnTo>
                      <a:pt x="906" y="946"/>
                    </a:lnTo>
                    <a:lnTo>
                      <a:pt x="905" y="956"/>
                    </a:lnTo>
                    <a:lnTo>
                      <a:pt x="905" y="965"/>
                    </a:lnTo>
                    <a:lnTo>
                      <a:pt x="904" y="974"/>
                    </a:lnTo>
                    <a:lnTo>
                      <a:pt x="903" y="982"/>
                    </a:lnTo>
                    <a:lnTo>
                      <a:pt x="896" y="989"/>
                    </a:lnTo>
                    <a:lnTo>
                      <a:pt x="890" y="997"/>
                    </a:lnTo>
                    <a:lnTo>
                      <a:pt x="886" y="1006"/>
                    </a:lnTo>
                    <a:lnTo>
                      <a:pt x="881" y="1014"/>
                    </a:lnTo>
                    <a:lnTo>
                      <a:pt x="876" y="1024"/>
                    </a:lnTo>
                    <a:lnTo>
                      <a:pt x="872" y="1032"/>
                    </a:lnTo>
                    <a:lnTo>
                      <a:pt x="866" y="1040"/>
                    </a:lnTo>
                    <a:lnTo>
                      <a:pt x="860" y="1048"/>
                    </a:lnTo>
                    <a:lnTo>
                      <a:pt x="860" y="1044"/>
                    </a:lnTo>
                    <a:lnTo>
                      <a:pt x="859" y="1039"/>
                    </a:lnTo>
                    <a:lnTo>
                      <a:pt x="858" y="1034"/>
                    </a:lnTo>
                    <a:lnTo>
                      <a:pt x="857" y="1029"/>
                    </a:lnTo>
                    <a:lnTo>
                      <a:pt x="849" y="1021"/>
                    </a:lnTo>
                    <a:lnTo>
                      <a:pt x="845" y="1010"/>
                    </a:lnTo>
                    <a:lnTo>
                      <a:pt x="845" y="998"/>
                    </a:lnTo>
                    <a:lnTo>
                      <a:pt x="844" y="988"/>
                    </a:lnTo>
                    <a:lnTo>
                      <a:pt x="842" y="990"/>
                    </a:lnTo>
                    <a:lnTo>
                      <a:pt x="839" y="994"/>
                    </a:lnTo>
                    <a:lnTo>
                      <a:pt x="838" y="997"/>
                    </a:lnTo>
                    <a:lnTo>
                      <a:pt x="836" y="1000"/>
                    </a:lnTo>
                    <a:lnTo>
                      <a:pt x="835" y="1010"/>
                    </a:lnTo>
                    <a:lnTo>
                      <a:pt x="838" y="1017"/>
                    </a:lnTo>
                    <a:lnTo>
                      <a:pt x="843" y="1024"/>
                    </a:lnTo>
                    <a:lnTo>
                      <a:pt x="849" y="1030"/>
                    </a:lnTo>
                    <a:lnTo>
                      <a:pt x="851" y="1039"/>
                    </a:lnTo>
                    <a:lnTo>
                      <a:pt x="852" y="1047"/>
                    </a:lnTo>
                    <a:lnTo>
                      <a:pt x="853" y="1055"/>
                    </a:lnTo>
                    <a:lnTo>
                      <a:pt x="851" y="1063"/>
                    </a:lnTo>
                    <a:lnTo>
                      <a:pt x="848" y="1067"/>
                    </a:lnTo>
                    <a:lnTo>
                      <a:pt x="844" y="1073"/>
                    </a:lnTo>
                    <a:lnTo>
                      <a:pt x="841" y="1077"/>
                    </a:lnTo>
                    <a:lnTo>
                      <a:pt x="835" y="1075"/>
                    </a:lnTo>
                    <a:lnTo>
                      <a:pt x="842" y="1064"/>
                    </a:lnTo>
                    <a:lnTo>
                      <a:pt x="841" y="1050"/>
                    </a:lnTo>
                    <a:lnTo>
                      <a:pt x="837" y="1037"/>
                    </a:lnTo>
                    <a:lnTo>
                      <a:pt x="834" y="1026"/>
                    </a:lnTo>
                    <a:lnTo>
                      <a:pt x="833" y="1026"/>
                    </a:lnTo>
                    <a:lnTo>
                      <a:pt x="833" y="1026"/>
                    </a:lnTo>
                    <a:lnTo>
                      <a:pt x="831" y="1026"/>
                    </a:lnTo>
                    <a:lnTo>
                      <a:pt x="831" y="1025"/>
                    </a:lnTo>
                    <a:lnTo>
                      <a:pt x="830" y="1024"/>
                    </a:lnTo>
                    <a:lnTo>
                      <a:pt x="828" y="1022"/>
                    </a:lnTo>
                    <a:lnTo>
                      <a:pt x="827" y="1022"/>
                    </a:lnTo>
                    <a:lnTo>
                      <a:pt x="824" y="1022"/>
                    </a:lnTo>
                    <a:lnTo>
                      <a:pt x="827" y="1034"/>
                    </a:lnTo>
                    <a:lnTo>
                      <a:pt x="829" y="1043"/>
                    </a:lnTo>
                    <a:lnTo>
                      <a:pt x="829" y="1055"/>
                    </a:lnTo>
                    <a:lnTo>
                      <a:pt x="827" y="1067"/>
                    </a:lnTo>
                    <a:lnTo>
                      <a:pt x="822" y="1077"/>
                    </a:lnTo>
                    <a:lnTo>
                      <a:pt x="813" y="1078"/>
                    </a:lnTo>
                    <a:lnTo>
                      <a:pt x="803" y="1078"/>
                    </a:lnTo>
                    <a:lnTo>
                      <a:pt x="795" y="1079"/>
                    </a:lnTo>
                    <a:lnTo>
                      <a:pt x="791" y="1086"/>
                    </a:lnTo>
                    <a:lnTo>
                      <a:pt x="797" y="1088"/>
                    </a:lnTo>
                    <a:lnTo>
                      <a:pt x="804" y="1089"/>
                    </a:lnTo>
                    <a:lnTo>
                      <a:pt x="811" y="1089"/>
                    </a:lnTo>
                    <a:lnTo>
                      <a:pt x="818" y="1088"/>
                    </a:lnTo>
                    <a:lnTo>
                      <a:pt x="821" y="1092"/>
                    </a:lnTo>
                    <a:lnTo>
                      <a:pt x="823" y="1092"/>
                    </a:lnTo>
                    <a:lnTo>
                      <a:pt x="826" y="1092"/>
                    </a:lnTo>
                    <a:lnTo>
                      <a:pt x="829" y="1093"/>
                    </a:lnTo>
                    <a:lnTo>
                      <a:pt x="827" y="1096"/>
                    </a:lnTo>
                    <a:lnTo>
                      <a:pt x="823" y="1097"/>
                    </a:lnTo>
                    <a:lnTo>
                      <a:pt x="821" y="1097"/>
                    </a:lnTo>
                    <a:lnTo>
                      <a:pt x="818" y="1097"/>
                    </a:lnTo>
                    <a:lnTo>
                      <a:pt x="812" y="1098"/>
                    </a:lnTo>
                    <a:lnTo>
                      <a:pt x="806" y="1098"/>
                    </a:lnTo>
                    <a:lnTo>
                      <a:pt x="799" y="1098"/>
                    </a:lnTo>
                    <a:lnTo>
                      <a:pt x="792" y="1100"/>
                    </a:lnTo>
                    <a:lnTo>
                      <a:pt x="785" y="1101"/>
                    </a:lnTo>
                    <a:lnTo>
                      <a:pt x="778" y="1103"/>
                    </a:lnTo>
                    <a:lnTo>
                      <a:pt x="774" y="1106"/>
                    </a:lnTo>
                    <a:lnTo>
                      <a:pt x="769" y="1111"/>
                    </a:lnTo>
                    <a:lnTo>
                      <a:pt x="771" y="1113"/>
                    </a:lnTo>
                    <a:lnTo>
                      <a:pt x="775" y="1116"/>
                    </a:lnTo>
                    <a:lnTo>
                      <a:pt x="778" y="1117"/>
                    </a:lnTo>
                    <a:lnTo>
                      <a:pt x="783" y="1117"/>
                    </a:lnTo>
                    <a:lnTo>
                      <a:pt x="775" y="1120"/>
                    </a:lnTo>
                    <a:lnTo>
                      <a:pt x="774" y="1127"/>
                    </a:lnTo>
                    <a:lnTo>
                      <a:pt x="776" y="1134"/>
                    </a:lnTo>
                    <a:lnTo>
                      <a:pt x="778" y="1141"/>
                    </a:lnTo>
                    <a:lnTo>
                      <a:pt x="783" y="1146"/>
                    </a:lnTo>
                    <a:lnTo>
                      <a:pt x="775" y="1156"/>
                    </a:lnTo>
                    <a:lnTo>
                      <a:pt x="774" y="1155"/>
                    </a:lnTo>
                    <a:lnTo>
                      <a:pt x="774" y="1150"/>
                    </a:lnTo>
                    <a:lnTo>
                      <a:pt x="771" y="1146"/>
                    </a:lnTo>
                    <a:lnTo>
                      <a:pt x="769" y="1141"/>
                    </a:lnTo>
                    <a:lnTo>
                      <a:pt x="768" y="1135"/>
                    </a:lnTo>
                    <a:lnTo>
                      <a:pt x="762" y="1133"/>
                    </a:lnTo>
                    <a:lnTo>
                      <a:pt x="755" y="1130"/>
                    </a:lnTo>
                    <a:lnTo>
                      <a:pt x="751" y="1126"/>
                    </a:lnTo>
                    <a:lnTo>
                      <a:pt x="745" y="1121"/>
                    </a:lnTo>
                    <a:lnTo>
                      <a:pt x="739" y="1119"/>
                    </a:lnTo>
                    <a:lnTo>
                      <a:pt x="732" y="1116"/>
                    </a:lnTo>
                    <a:lnTo>
                      <a:pt x="725" y="1115"/>
                    </a:lnTo>
                    <a:lnTo>
                      <a:pt x="718" y="1116"/>
                    </a:lnTo>
                    <a:lnTo>
                      <a:pt x="714" y="1098"/>
                    </a:lnTo>
                    <a:lnTo>
                      <a:pt x="722" y="1098"/>
                    </a:lnTo>
                    <a:lnTo>
                      <a:pt x="729" y="1101"/>
                    </a:lnTo>
                    <a:lnTo>
                      <a:pt x="736" y="1104"/>
                    </a:lnTo>
                    <a:lnTo>
                      <a:pt x="742" y="1109"/>
                    </a:lnTo>
                    <a:lnTo>
                      <a:pt x="748" y="1113"/>
                    </a:lnTo>
                    <a:lnTo>
                      <a:pt x="755" y="1118"/>
                    </a:lnTo>
                    <a:lnTo>
                      <a:pt x="762" y="1121"/>
                    </a:lnTo>
                    <a:lnTo>
                      <a:pt x="769" y="1124"/>
                    </a:lnTo>
                    <a:lnTo>
                      <a:pt x="768" y="1115"/>
                    </a:lnTo>
                    <a:lnTo>
                      <a:pt x="763" y="1106"/>
                    </a:lnTo>
                    <a:lnTo>
                      <a:pt x="761" y="1097"/>
                    </a:lnTo>
                    <a:lnTo>
                      <a:pt x="765" y="1089"/>
                    </a:lnTo>
                    <a:lnTo>
                      <a:pt x="769" y="1088"/>
                    </a:lnTo>
                    <a:lnTo>
                      <a:pt x="773" y="1090"/>
                    </a:lnTo>
                    <a:lnTo>
                      <a:pt x="776" y="1094"/>
                    </a:lnTo>
                    <a:lnTo>
                      <a:pt x="781" y="1093"/>
                    </a:lnTo>
                    <a:lnTo>
                      <a:pt x="781" y="1088"/>
                    </a:lnTo>
                    <a:lnTo>
                      <a:pt x="778" y="1085"/>
                    </a:lnTo>
                    <a:lnTo>
                      <a:pt x="776" y="1081"/>
                    </a:lnTo>
                    <a:lnTo>
                      <a:pt x="775" y="1077"/>
                    </a:lnTo>
                    <a:lnTo>
                      <a:pt x="770" y="1072"/>
                    </a:lnTo>
                    <a:lnTo>
                      <a:pt x="765" y="1067"/>
                    </a:lnTo>
                    <a:lnTo>
                      <a:pt x="760" y="1063"/>
                    </a:lnTo>
                    <a:lnTo>
                      <a:pt x="755" y="1058"/>
                    </a:lnTo>
                    <a:lnTo>
                      <a:pt x="750" y="1055"/>
                    </a:lnTo>
                    <a:lnTo>
                      <a:pt x="744" y="1051"/>
                    </a:lnTo>
                    <a:lnTo>
                      <a:pt x="738" y="1050"/>
                    </a:lnTo>
                    <a:lnTo>
                      <a:pt x="731" y="1049"/>
                    </a:lnTo>
                    <a:lnTo>
                      <a:pt x="735" y="1044"/>
                    </a:lnTo>
                    <a:lnTo>
                      <a:pt x="736" y="1037"/>
                    </a:lnTo>
                    <a:lnTo>
                      <a:pt x="737" y="1029"/>
                    </a:lnTo>
                    <a:lnTo>
                      <a:pt x="736" y="1021"/>
                    </a:lnTo>
                    <a:lnTo>
                      <a:pt x="735" y="1014"/>
                    </a:lnTo>
                    <a:lnTo>
                      <a:pt x="737" y="1017"/>
                    </a:lnTo>
                    <a:lnTo>
                      <a:pt x="738" y="1011"/>
                    </a:lnTo>
                    <a:lnTo>
                      <a:pt x="733" y="1009"/>
                    </a:lnTo>
                    <a:lnTo>
                      <a:pt x="727" y="1006"/>
                    </a:lnTo>
                    <a:lnTo>
                      <a:pt x="722" y="1002"/>
                    </a:lnTo>
                    <a:lnTo>
                      <a:pt x="735" y="992"/>
                    </a:lnTo>
                    <a:lnTo>
                      <a:pt x="725" y="989"/>
                    </a:lnTo>
                    <a:lnTo>
                      <a:pt x="715" y="987"/>
                    </a:lnTo>
                    <a:lnTo>
                      <a:pt x="705" y="984"/>
                    </a:lnTo>
                    <a:lnTo>
                      <a:pt x="694" y="983"/>
                    </a:lnTo>
                    <a:lnTo>
                      <a:pt x="683" y="983"/>
                    </a:lnTo>
                    <a:lnTo>
                      <a:pt x="672" y="983"/>
                    </a:lnTo>
                    <a:lnTo>
                      <a:pt x="662" y="983"/>
                    </a:lnTo>
                    <a:lnTo>
                      <a:pt x="653" y="983"/>
                    </a:lnTo>
                    <a:lnTo>
                      <a:pt x="653" y="987"/>
                    </a:lnTo>
                    <a:lnTo>
                      <a:pt x="659" y="990"/>
                    </a:lnTo>
                    <a:lnTo>
                      <a:pt x="665" y="994"/>
                    </a:lnTo>
                    <a:lnTo>
                      <a:pt x="672" y="995"/>
                    </a:lnTo>
                    <a:lnTo>
                      <a:pt x="679" y="995"/>
                    </a:lnTo>
                    <a:lnTo>
                      <a:pt x="683" y="998"/>
                    </a:lnTo>
                    <a:lnTo>
                      <a:pt x="686" y="998"/>
                    </a:lnTo>
                    <a:lnTo>
                      <a:pt x="689" y="998"/>
                    </a:lnTo>
                    <a:lnTo>
                      <a:pt x="692" y="997"/>
                    </a:lnTo>
                    <a:lnTo>
                      <a:pt x="695" y="999"/>
                    </a:lnTo>
                    <a:lnTo>
                      <a:pt x="700" y="999"/>
                    </a:lnTo>
                    <a:lnTo>
                      <a:pt x="703" y="1000"/>
                    </a:lnTo>
                    <a:lnTo>
                      <a:pt x="706" y="1004"/>
                    </a:lnTo>
                    <a:lnTo>
                      <a:pt x="706" y="1006"/>
                    </a:lnTo>
                    <a:lnTo>
                      <a:pt x="703" y="1006"/>
                    </a:lnTo>
                    <a:lnTo>
                      <a:pt x="702" y="1006"/>
                    </a:lnTo>
                    <a:lnTo>
                      <a:pt x="701" y="1006"/>
                    </a:lnTo>
                    <a:lnTo>
                      <a:pt x="695" y="1010"/>
                    </a:lnTo>
                    <a:lnTo>
                      <a:pt x="690" y="1011"/>
                    </a:lnTo>
                    <a:lnTo>
                      <a:pt x="684" y="1010"/>
                    </a:lnTo>
                    <a:lnTo>
                      <a:pt x="678" y="1006"/>
                    </a:lnTo>
                    <a:lnTo>
                      <a:pt x="672" y="1004"/>
                    </a:lnTo>
                    <a:lnTo>
                      <a:pt x="665" y="1003"/>
                    </a:lnTo>
                    <a:lnTo>
                      <a:pt x="660" y="1002"/>
                    </a:lnTo>
                    <a:lnTo>
                      <a:pt x="653" y="1004"/>
                    </a:lnTo>
                    <a:lnTo>
                      <a:pt x="653" y="1006"/>
                    </a:lnTo>
                    <a:lnTo>
                      <a:pt x="655" y="1010"/>
                    </a:lnTo>
                    <a:lnTo>
                      <a:pt x="653" y="1013"/>
                    </a:lnTo>
                    <a:lnTo>
                      <a:pt x="652" y="1017"/>
                    </a:lnTo>
                    <a:lnTo>
                      <a:pt x="653" y="1021"/>
                    </a:lnTo>
                    <a:lnTo>
                      <a:pt x="657" y="1020"/>
                    </a:lnTo>
                    <a:lnTo>
                      <a:pt x="663" y="1018"/>
                    </a:lnTo>
                    <a:lnTo>
                      <a:pt x="668" y="1017"/>
                    </a:lnTo>
                    <a:lnTo>
                      <a:pt x="672" y="1015"/>
                    </a:lnTo>
                    <a:lnTo>
                      <a:pt x="678" y="1015"/>
                    </a:lnTo>
                    <a:lnTo>
                      <a:pt x="683" y="1017"/>
                    </a:lnTo>
                    <a:lnTo>
                      <a:pt x="687" y="1019"/>
                    </a:lnTo>
                    <a:lnTo>
                      <a:pt x="692" y="1021"/>
                    </a:lnTo>
                    <a:lnTo>
                      <a:pt x="692" y="1028"/>
                    </a:lnTo>
                    <a:lnTo>
                      <a:pt x="692" y="1036"/>
                    </a:lnTo>
                    <a:lnTo>
                      <a:pt x="692" y="1045"/>
                    </a:lnTo>
                    <a:lnTo>
                      <a:pt x="693" y="1052"/>
                    </a:lnTo>
                    <a:lnTo>
                      <a:pt x="686" y="1057"/>
                    </a:lnTo>
                    <a:lnTo>
                      <a:pt x="678" y="1062"/>
                    </a:lnTo>
                    <a:lnTo>
                      <a:pt x="670" y="1066"/>
                    </a:lnTo>
                    <a:lnTo>
                      <a:pt x="663" y="1072"/>
                    </a:lnTo>
                    <a:lnTo>
                      <a:pt x="662" y="1060"/>
                    </a:lnTo>
                    <a:lnTo>
                      <a:pt x="662" y="1048"/>
                    </a:lnTo>
                    <a:lnTo>
                      <a:pt x="662" y="1036"/>
                    </a:lnTo>
                    <a:lnTo>
                      <a:pt x="661" y="1026"/>
                    </a:lnTo>
                    <a:lnTo>
                      <a:pt x="659" y="1026"/>
                    </a:lnTo>
                    <a:lnTo>
                      <a:pt x="656" y="1025"/>
                    </a:lnTo>
                    <a:lnTo>
                      <a:pt x="653" y="1025"/>
                    </a:lnTo>
                    <a:lnTo>
                      <a:pt x="651" y="1027"/>
                    </a:lnTo>
                    <a:lnTo>
                      <a:pt x="651" y="1035"/>
                    </a:lnTo>
                    <a:lnTo>
                      <a:pt x="649" y="1043"/>
                    </a:lnTo>
                    <a:lnTo>
                      <a:pt x="649" y="1052"/>
                    </a:lnTo>
                    <a:lnTo>
                      <a:pt x="651" y="1060"/>
                    </a:lnTo>
                    <a:lnTo>
                      <a:pt x="649" y="1068"/>
                    </a:lnTo>
                    <a:lnTo>
                      <a:pt x="651" y="1074"/>
                    </a:lnTo>
                    <a:lnTo>
                      <a:pt x="651" y="1081"/>
                    </a:lnTo>
                    <a:lnTo>
                      <a:pt x="648" y="1088"/>
                    </a:lnTo>
                    <a:lnTo>
                      <a:pt x="651" y="1094"/>
                    </a:lnTo>
                    <a:lnTo>
                      <a:pt x="652" y="1100"/>
                    </a:lnTo>
                    <a:lnTo>
                      <a:pt x="653" y="1105"/>
                    </a:lnTo>
                    <a:lnTo>
                      <a:pt x="656" y="1111"/>
                    </a:lnTo>
                    <a:lnTo>
                      <a:pt x="654" y="1116"/>
                    </a:lnTo>
                    <a:lnTo>
                      <a:pt x="649" y="1118"/>
                    </a:lnTo>
                    <a:lnTo>
                      <a:pt x="644" y="1119"/>
                    </a:lnTo>
                    <a:lnTo>
                      <a:pt x="638" y="1119"/>
                    </a:lnTo>
                    <a:lnTo>
                      <a:pt x="632" y="1095"/>
                    </a:lnTo>
                    <a:lnTo>
                      <a:pt x="631" y="1071"/>
                    </a:lnTo>
                    <a:lnTo>
                      <a:pt x="632" y="1047"/>
                    </a:lnTo>
                    <a:lnTo>
                      <a:pt x="630" y="1022"/>
                    </a:lnTo>
                    <a:lnTo>
                      <a:pt x="624" y="1021"/>
                    </a:lnTo>
                    <a:lnTo>
                      <a:pt x="626" y="1006"/>
                    </a:lnTo>
                    <a:lnTo>
                      <a:pt x="627" y="991"/>
                    </a:lnTo>
                    <a:lnTo>
                      <a:pt x="629" y="976"/>
                    </a:lnTo>
                    <a:lnTo>
                      <a:pt x="632" y="961"/>
                    </a:lnTo>
                    <a:lnTo>
                      <a:pt x="638" y="961"/>
                    </a:lnTo>
                    <a:lnTo>
                      <a:pt x="642" y="962"/>
                    </a:lnTo>
                    <a:lnTo>
                      <a:pt x="648" y="964"/>
                    </a:lnTo>
                    <a:lnTo>
                      <a:pt x="654" y="964"/>
                    </a:lnTo>
                    <a:lnTo>
                      <a:pt x="660" y="965"/>
                    </a:lnTo>
                    <a:lnTo>
                      <a:pt x="665" y="966"/>
                    </a:lnTo>
                    <a:lnTo>
                      <a:pt x="671" y="966"/>
                    </a:lnTo>
                    <a:lnTo>
                      <a:pt x="677" y="966"/>
                    </a:lnTo>
                    <a:lnTo>
                      <a:pt x="684" y="967"/>
                    </a:lnTo>
                    <a:lnTo>
                      <a:pt x="691" y="967"/>
                    </a:lnTo>
                    <a:lnTo>
                      <a:pt x="697" y="968"/>
                    </a:lnTo>
                    <a:lnTo>
                      <a:pt x="703" y="969"/>
                    </a:lnTo>
                    <a:lnTo>
                      <a:pt x="710" y="971"/>
                    </a:lnTo>
                    <a:lnTo>
                      <a:pt x="717" y="972"/>
                    </a:lnTo>
                    <a:lnTo>
                      <a:pt x="724" y="973"/>
                    </a:lnTo>
                    <a:lnTo>
                      <a:pt x="731" y="974"/>
                    </a:lnTo>
                    <a:lnTo>
                      <a:pt x="735" y="969"/>
                    </a:lnTo>
                    <a:lnTo>
                      <a:pt x="740" y="967"/>
                    </a:lnTo>
                    <a:lnTo>
                      <a:pt x="744" y="965"/>
                    </a:lnTo>
                    <a:lnTo>
                      <a:pt x="745" y="959"/>
                    </a:lnTo>
                    <a:lnTo>
                      <a:pt x="740" y="958"/>
                    </a:lnTo>
                    <a:lnTo>
                      <a:pt x="737" y="960"/>
                    </a:lnTo>
                    <a:lnTo>
                      <a:pt x="733" y="961"/>
                    </a:lnTo>
                    <a:lnTo>
                      <a:pt x="730" y="961"/>
                    </a:lnTo>
                    <a:lnTo>
                      <a:pt x="720" y="958"/>
                    </a:lnTo>
                    <a:lnTo>
                      <a:pt x="708" y="954"/>
                    </a:lnTo>
                    <a:lnTo>
                      <a:pt x="697" y="953"/>
                    </a:lnTo>
                    <a:lnTo>
                      <a:pt x="685" y="951"/>
                    </a:lnTo>
                    <a:lnTo>
                      <a:pt x="674" y="950"/>
                    </a:lnTo>
                    <a:lnTo>
                      <a:pt x="662" y="950"/>
                    </a:lnTo>
                    <a:lnTo>
                      <a:pt x="649" y="950"/>
                    </a:lnTo>
                    <a:lnTo>
                      <a:pt x="638" y="950"/>
                    </a:lnTo>
                    <a:lnTo>
                      <a:pt x="638" y="943"/>
                    </a:lnTo>
                    <a:lnTo>
                      <a:pt x="637" y="937"/>
                    </a:lnTo>
                    <a:lnTo>
                      <a:pt x="637" y="931"/>
                    </a:lnTo>
                    <a:lnTo>
                      <a:pt x="638" y="926"/>
                    </a:lnTo>
                    <a:lnTo>
                      <a:pt x="654" y="928"/>
                    </a:lnTo>
                    <a:lnTo>
                      <a:pt x="669" y="930"/>
                    </a:lnTo>
                    <a:lnTo>
                      <a:pt x="685" y="933"/>
                    </a:lnTo>
                    <a:lnTo>
                      <a:pt x="701" y="936"/>
                    </a:lnTo>
                    <a:lnTo>
                      <a:pt x="716" y="938"/>
                    </a:lnTo>
                    <a:lnTo>
                      <a:pt x="732" y="942"/>
                    </a:lnTo>
                    <a:lnTo>
                      <a:pt x="747" y="944"/>
                    </a:lnTo>
                    <a:lnTo>
                      <a:pt x="762" y="946"/>
                    </a:lnTo>
                    <a:lnTo>
                      <a:pt x="773" y="949"/>
                    </a:lnTo>
                    <a:lnTo>
                      <a:pt x="783" y="950"/>
                    </a:lnTo>
                    <a:lnTo>
                      <a:pt x="793" y="952"/>
                    </a:lnTo>
                    <a:lnTo>
                      <a:pt x="804" y="954"/>
                    </a:lnTo>
                    <a:lnTo>
                      <a:pt x="814" y="957"/>
                    </a:lnTo>
                    <a:lnTo>
                      <a:pt x="824" y="959"/>
                    </a:lnTo>
                    <a:lnTo>
                      <a:pt x="835" y="960"/>
                    </a:lnTo>
                    <a:lnTo>
                      <a:pt x="845" y="961"/>
                    </a:lnTo>
                    <a:lnTo>
                      <a:pt x="849" y="962"/>
                    </a:lnTo>
                    <a:lnTo>
                      <a:pt x="852" y="962"/>
                    </a:lnTo>
                    <a:lnTo>
                      <a:pt x="854" y="964"/>
                    </a:lnTo>
                    <a:lnTo>
                      <a:pt x="858" y="961"/>
                    </a:lnTo>
                    <a:lnTo>
                      <a:pt x="839" y="943"/>
                    </a:lnTo>
                    <a:lnTo>
                      <a:pt x="828" y="941"/>
                    </a:lnTo>
                    <a:lnTo>
                      <a:pt x="823" y="933"/>
                    </a:lnTo>
                    <a:lnTo>
                      <a:pt x="822" y="922"/>
                    </a:lnTo>
                    <a:lnTo>
                      <a:pt x="822" y="912"/>
                    </a:lnTo>
                    <a:lnTo>
                      <a:pt x="816" y="905"/>
                    </a:lnTo>
                    <a:lnTo>
                      <a:pt x="809" y="899"/>
                    </a:lnTo>
                    <a:lnTo>
                      <a:pt x="804" y="893"/>
                    </a:lnTo>
                    <a:lnTo>
                      <a:pt x="797" y="888"/>
                    </a:lnTo>
                    <a:lnTo>
                      <a:pt x="795" y="876"/>
                    </a:lnTo>
                    <a:lnTo>
                      <a:pt x="791" y="866"/>
                    </a:lnTo>
                    <a:lnTo>
                      <a:pt x="788" y="855"/>
                    </a:lnTo>
                    <a:lnTo>
                      <a:pt x="785" y="844"/>
                    </a:lnTo>
                    <a:lnTo>
                      <a:pt x="788" y="835"/>
                    </a:lnTo>
                    <a:lnTo>
                      <a:pt x="788" y="825"/>
                    </a:lnTo>
                    <a:lnTo>
                      <a:pt x="786" y="817"/>
                    </a:lnTo>
                    <a:lnTo>
                      <a:pt x="783" y="809"/>
                    </a:lnTo>
                    <a:lnTo>
                      <a:pt x="781" y="805"/>
                    </a:lnTo>
                    <a:lnTo>
                      <a:pt x="777" y="801"/>
                    </a:lnTo>
                    <a:lnTo>
                      <a:pt x="774" y="799"/>
                    </a:lnTo>
                    <a:lnTo>
                      <a:pt x="769" y="799"/>
                    </a:lnTo>
                    <a:lnTo>
                      <a:pt x="762" y="778"/>
                    </a:lnTo>
                    <a:lnTo>
                      <a:pt x="758" y="756"/>
                    </a:lnTo>
                    <a:lnTo>
                      <a:pt x="752" y="734"/>
                    </a:lnTo>
                    <a:lnTo>
                      <a:pt x="745" y="714"/>
                    </a:lnTo>
                    <a:lnTo>
                      <a:pt x="742" y="716"/>
                    </a:lnTo>
                    <a:lnTo>
                      <a:pt x="729" y="665"/>
                    </a:lnTo>
                    <a:lnTo>
                      <a:pt x="731" y="657"/>
                    </a:lnTo>
                    <a:lnTo>
                      <a:pt x="731" y="648"/>
                    </a:lnTo>
                    <a:lnTo>
                      <a:pt x="732" y="639"/>
                    </a:lnTo>
                    <a:lnTo>
                      <a:pt x="732" y="629"/>
                    </a:lnTo>
                    <a:lnTo>
                      <a:pt x="729" y="627"/>
                    </a:lnTo>
                    <a:lnTo>
                      <a:pt x="725" y="628"/>
                    </a:lnTo>
                    <a:lnTo>
                      <a:pt x="722" y="631"/>
                    </a:lnTo>
                    <a:lnTo>
                      <a:pt x="720" y="633"/>
                    </a:lnTo>
                    <a:lnTo>
                      <a:pt x="717" y="617"/>
                    </a:lnTo>
                    <a:lnTo>
                      <a:pt x="713" y="602"/>
                    </a:lnTo>
                    <a:lnTo>
                      <a:pt x="709" y="588"/>
                    </a:lnTo>
                    <a:lnTo>
                      <a:pt x="713" y="572"/>
                    </a:lnTo>
                    <a:lnTo>
                      <a:pt x="713" y="567"/>
                    </a:lnTo>
                    <a:lnTo>
                      <a:pt x="709" y="565"/>
                    </a:lnTo>
                    <a:lnTo>
                      <a:pt x="705" y="565"/>
                    </a:lnTo>
                    <a:lnTo>
                      <a:pt x="701" y="565"/>
                    </a:lnTo>
                    <a:lnTo>
                      <a:pt x="689" y="522"/>
                    </a:lnTo>
                    <a:lnTo>
                      <a:pt x="693" y="517"/>
                    </a:lnTo>
                    <a:lnTo>
                      <a:pt x="695" y="512"/>
                    </a:lnTo>
                    <a:lnTo>
                      <a:pt x="698" y="506"/>
                    </a:lnTo>
                    <a:lnTo>
                      <a:pt x="698" y="499"/>
                    </a:lnTo>
                    <a:lnTo>
                      <a:pt x="686" y="476"/>
                    </a:lnTo>
                    <a:lnTo>
                      <a:pt x="684" y="450"/>
                    </a:lnTo>
                    <a:lnTo>
                      <a:pt x="687" y="422"/>
                    </a:lnTo>
                    <a:lnTo>
                      <a:pt x="692" y="396"/>
                    </a:lnTo>
                    <a:lnTo>
                      <a:pt x="695" y="394"/>
                    </a:lnTo>
                    <a:lnTo>
                      <a:pt x="697" y="392"/>
                    </a:lnTo>
                    <a:lnTo>
                      <a:pt x="699" y="390"/>
                    </a:lnTo>
                    <a:lnTo>
                      <a:pt x="700" y="386"/>
                    </a:lnTo>
                    <a:lnTo>
                      <a:pt x="703" y="381"/>
                    </a:lnTo>
                    <a:lnTo>
                      <a:pt x="707" y="377"/>
                    </a:lnTo>
                    <a:lnTo>
                      <a:pt x="713" y="376"/>
                    </a:lnTo>
                    <a:lnTo>
                      <a:pt x="717" y="375"/>
                    </a:lnTo>
                    <a:lnTo>
                      <a:pt x="725" y="369"/>
                    </a:lnTo>
                    <a:lnTo>
                      <a:pt x="735" y="362"/>
                    </a:lnTo>
                    <a:lnTo>
                      <a:pt x="742" y="355"/>
                    </a:lnTo>
                    <a:lnTo>
                      <a:pt x="750" y="346"/>
                    </a:lnTo>
                    <a:lnTo>
                      <a:pt x="755" y="337"/>
                    </a:lnTo>
                    <a:lnTo>
                      <a:pt x="760" y="326"/>
                    </a:lnTo>
                    <a:lnTo>
                      <a:pt x="762" y="315"/>
                    </a:lnTo>
                    <a:lnTo>
                      <a:pt x="762" y="303"/>
                    </a:lnTo>
                    <a:lnTo>
                      <a:pt x="763" y="286"/>
                    </a:lnTo>
                    <a:lnTo>
                      <a:pt x="760" y="270"/>
                    </a:lnTo>
                    <a:lnTo>
                      <a:pt x="753" y="255"/>
                    </a:lnTo>
                    <a:lnTo>
                      <a:pt x="744" y="241"/>
                    </a:lnTo>
                    <a:lnTo>
                      <a:pt x="732" y="229"/>
                    </a:lnTo>
                    <a:lnTo>
                      <a:pt x="721" y="217"/>
                    </a:lnTo>
                    <a:lnTo>
                      <a:pt x="708" y="207"/>
                    </a:lnTo>
                    <a:lnTo>
                      <a:pt x="695" y="196"/>
                    </a:lnTo>
                    <a:lnTo>
                      <a:pt x="683" y="185"/>
                    </a:lnTo>
                    <a:lnTo>
                      <a:pt x="671" y="171"/>
                    </a:lnTo>
                    <a:lnTo>
                      <a:pt x="662" y="157"/>
                    </a:lnTo>
                    <a:lnTo>
                      <a:pt x="654" y="141"/>
                    </a:lnTo>
                    <a:lnTo>
                      <a:pt x="648" y="126"/>
                    </a:lnTo>
                    <a:lnTo>
                      <a:pt x="644" y="109"/>
                    </a:lnTo>
                    <a:lnTo>
                      <a:pt x="640" y="93"/>
                    </a:lnTo>
                    <a:lnTo>
                      <a:pt x="638" y="76"/>
                    </a:lnTo>
                    <a:lnTo>
                      <a:pt x="641" y="73"/>
                    </a:lnTo>
                    <a:lnTo>
                      <a:pt x="644" y="68"/>
                    </a:lnTo>
                    <a:lnTo>
                      <a:pt x="645" y="64"/>
                    </a:lnTo>
                    <a:lnTo>
                      <a:pt x="646" y="59"/>
                    </a:lnTo>
                    <a:lnTo>
                      <a:pt x="645" y="55"/>
                    </a:lnTo>
                    <a:lnTo>
                      <a:pt x="642" y="51"/>
                    </a:lnTo>
                    <a:lnTo>
                      <a:pt x="639" y="49"/>
                    </a:lnTo>
                    <a:lnTo>
                      <a:pt x="634" y="48"/>
                    </a:lnTo>
                    <a:lnTo>
                      <a:pt x="634" y="40"/>
                    </a:lnTo>
                    <a:lnTo>
                      <a:pt x="634" y="30"/>
                    </a:lnTo>
                    <a:lnTo>
                      <a:pt x="637" y="21"/>
                    </a:lnTo>
                    <a:lnTo>
                      <a:pt x="644" y="17"/>
                    </a:lnTo>
                    <a:lnTo>
                      <a:pt x="644" y="15"/>
                    </a:lnTo>
                    <a:lnTo>
                      <a:pt x="644" y="14"/>
                    </a:lnTo>
                    <a:lnTo>
                      <a:pt x="644" y="13"/>
                    </a:lnTo>
                    <a:lnTo>
                      <a:pt x="642" y="12"/>
                    </a:lnTo>
                    <a:lnTo>
                      <a:pt x="638" y="12"/>
                    </a:lnTo>
                    <a:lnTo>
                      <a:pt x="634" y="10"/>
                    </a:lnTo>
                    <a:lnTo>
                      <a:pt x="632" y="5"/>
                    </a:lnTo>
                    <a:lnTo>
                      <a:pt x="630" y="0"/>
                    </a:lnTo>
                    <a:lnTo>
                      <a:pt x="626" y="4"/>
                    </a:lnTo>
                    <a:lnTo>
                      <a:pt x="625" y="8"/>
                    </a:lnTo>
                    <a:lnTo>
                      <a:pt x="624" y="14"/>
                    </a:lnTo>
                    <a:lnTo>
                      <a:pt x="619" y="17"/>
                    </a:lnTo>
                    <a:lnTo>
                      <a:pt x="619" y="19"/>
                    </a:lnTo>
                    <a:lnTo>
                      <a:pt x="621" y="20"/>
                    </a:lnTo>
                    <a:lnTo>
                      <a:pt x="623" y="20"/>
                    </a:lnTo>
                    <a:lnTo>
                      <a:pt x="625" y="21"/>
                    </a:lnTo>
                    <a:lnTo>
                      <a:pt x="627" y="34"/>
                    </a:lnTo>
                    <a:lnTo>
                      <a:pt x="625" y="45"/>
                    </a:lnTo>
                    <a:lnTo>
                      <a:pt x="621" y="56"/>
                    </a:lnTo>
                    <a:lnTo>
                      <a:pt x="616" y="65"/>
                    </a:lnTo>
                    <a:lnTo>
                      <a:pt x="616" y="70"/>
                    </a:lnTo>
                    <a:lnTo>
                      <a:pt x="618" y="73"/>
                    </a:lnTo>
                    <a:lnTo>
                      <a:pt x="621" y="76"/>
                    </a:lnTo>
                    <a:lnTo>
                      <a:pt x="624" y="79"/>
                    </a:lnTo>
                    <a:lnTo>
                      <a:pt x="622" y="97"/>
                    </a:lnTo>
                    <a:lnTo>
                      <a:pt x="619" y="116"/>
                    </a:lnTo>
                    <a:lnTo>
                      <a:pt x="616" y="134"/>
                    </a:lnTo>
                    <a:lnTo>
                      <a:pt x="610" y="151"/>
                    </a:lnTo>
                    <a:lnTo>
                      <a:pt x="603" y="169"/>
                    </a:lnTo>
                    <a:lnTo>
                      <a:pt x="594" y="185"/>
                    </a:lnTo>
                    <a:lnTo>
                      <a:pt x="583" y="200"/>
                    </a:lnTo>
                    <a:lnTo>
                      <a:pt x="569" y="212"/>
                    </a:lnTo>
                    <a:lnTo>
                      <a:pt x="557" y="220"/>
                    </a:lnTo>
                    <a:lnTo>
                      <a:pt x="547" y="231"/>
                    </a:lnTo>
                    <a:lnTo>
                      <a:pt x="536" y="242"/>
                    </a:lnTo>
                    <a:lnTo>
                      <a:pt x="527" y="254"/>
                    </a:lnTo>
                    <a:lnTo>
                      <a:pt x="519" y="268"/>
                    </a:lnTo>
                    <a:lnTo>
                      <a:pt x="515" y="283"/>
                    </a:lnTo>
                    <a:lnTo>
                      <a:pt x="512" y="298"/>
                    </a:lnTo>
                    <a:lnTo>
                      <a:pt x="513" y="314"/>
                    </a:lnTo>
                    <a:lnTo>
                      <a:pt x="516" y="323"/>
                    </a:lnTo>
                    <a:lnTo>
                      <a:pt x="519" y="332"/>
                    </a:lnTo>
                    <a:lnTo>
                      <a:pt x="524" y="341"/>
                    </a:lnTo>
                    <a:lnTo>
                      <a:pt x="530" y="350"/>
                    </a:lnTo>
                    <a:lnTo>
                      <a:pt x="536" y="358"/>
                    </a:lnTo>
                    <a:lnTo>
                      <a:pt x="545" y="363"/>
                    </a:lnTo>
                    <a:lnTo>
                      <a:pt x="553" y="369"/>
                    </a:lnTo>
                    <a:lnTo>
                      <a:pt x="563" y="373"/>
                    </a:lnTo>
                    <a:lnTo>
                      <a:pt x="571" y="371"/>
                    </a:lnTo>
                    <a:lnTo>
                      <a:pt x="577" y="366"/>
                    </a:lnTo>
                    <a:lnTo>
                      <a:pt x="583" y="360"/>
                    </a:lnTo>
                    <a:lnTo>
                      <a:pt x="589" y="356"/>
                    </a:lnTo>
                    <a:lnTo>
                      <a:pt x="604" y="352"/>
                    </a:lnTo>
                    <a:lnTo>
                      <a:pt x="619" y="348"/>
                    </a:lnTo>
                    <a:lnTo>
                      <a:pt x="636" y="346"/>
                    </a:lnTo>
                    <a:lnTo>
                      <a:pt x="653" y="346"/>
                    </a:lnTo>
                    <a:lnTo>
                      <a:pt x="668" y="348"/>
                    </a:lnTo>
                    <a:lnTo>
                      <a:pt x="683" y="353"/>
                    </a:lnTo>
                    <a:lnTo>
                      <a:pt x="697" y="360"/>
                    </a:lnTo>
                    <a:lnTo>
                      <a:pt x="708" y="369"/>
                    </a:lnTo>
                    <a:lnTo>
                      <a:pt x="695" y="370"/>
                    </a:lnTo>
                    <a:lnTo>
                      <a:pt x="683" y="365"/>
                    </a:lnTo>
                    <a:lnTo>
                      <a:pt x="668" y="361"/>
                    </a:lnTo>
                    <a:lnTo>
                      <a:pt x="653" y="359"/>
                    </a:lnTo>
                    <a:lnTo>
                      <a:pt x="638" y="359"/>
                    </a:lnTo>
                    <a:lnTo>
                      <a:pt x="623" y="360"/>
                    </a:lnTo>
                    <a:lnTo>
                      <a:pt x="608" y="362"/>
                    </a:lnTo>
                    <a:lnTo>
                      <a:pt x="594" y="366"/>
                    </a:lnTo>
                    <a:lnTo>
                      <a:pt x="581" y="370"/>
                    </a:lnTo>
                    <a:lnTo>
                      <a:pt x="577" y="374"/>
                    </a:lnTo>
                    <a:lnTo>
                      <a:pt x="572" y="376"/>
                    </a:lnTo>
                    <a:lnTo>
                      <a:pt x="569" y="379"/>
                    </a:lnTo>
                    <a:lnTo>
                      <a:pt x="568" y="385"/>
                    </a:lnTo>
                    <a:lnTo>
                      <a:pt x="580" y="406"/>
                    </a:lnTo>
                    <a:lnTo>
                      <a:pt x="588" y="429"/>
                    </a:lnTo>
                    <a:lnTo>
                      <a:pt x="593" y="454"/>
                    </a:lnTo>
                    <a:lnTo>
                      <a:pt x="595" y="480"/>
                    </a:lnTo>
                    <a:lnTo>
                      <a:pt x="589" y="488"/>
                    </a:lnTo>
                    <a:lnTo>
                      <a:pt x="583" y="495"/>
                    </a:lnTo>
                    <a:lnTo>
                      <a:pt x="578" y="504"/>
                    </a:lnTo>
                    <a:lnTo>
                      <a:pt x="578" y="514"/>
                    </a:lnTo>
                    <a:lnTo>
                      <a:pt x="585" y="520"/>
                    </a:lnTo>
                    <a:lnTo>
                      <a:pt x="586" y="529"/>
                    </a:lnTo>
                    <a:lnTo>
                      <a:pt x="585" y="540"/>
                    </a:lnTo>
                    <a:lnTo>
                      <a:pt x="585" y="549"/>
                    </a:lnTo>
                    <a:lnTo>
                      <a:pt x="577" y="552"/>
                    </a:lnTo>
                    <a:lnTo>
                      <a:pt x="579" y="563"/>
                    </a:lnTo>
                    <a:lnTo>
                      <a:pt x="579" y="573"/>
                    </a:lnTo>
                    <a:lnTo>
                      <a:pt x="579" y="583"/>
                    </a:lnTo>
                    <a:lnTo>
                      <a:pt x="578" y="594"/>
                    </a:lnTo>
                    <a:lnTo>
                      <a:pt x="576" y="602"/>
                    </a:lnTo>
                    <a:lnTo>
                      <a:pt x="574" y="611"/>
                    </a:lnTo>
                    <a:lnTo>
                      <a:pt x="571" y="617"/>
                    </a:lnTo>
                    <a:lnTo>
                      <a:pt x="563" y="618"/>
                    </a:lnTo>
                    <a:lnTo>
                      <a:pt x="563" y="625"/>
                    </a:lnTo>
                    <a:lnTo>
                      <a:pt x="565" y="627"/>
                    </a:lnTo>
                    <a:lnTo>
                      <a:pt x="566" y="631"/>
                    </a:lnTo>
                    <a:lnTo>
                      <a:pt x="566" y="634"/>
                    </a:lnTo>
                    <a:lnTo>
                      <a:pt x="569" y="636"/>
                    </a:lnTo>
                    <a:lnTo>
                      <a:pt x="565" y="658"/>
                    </a:lnTo>
                    <a:lnTo>
                      <a:pt x="562" y="678"/>
                    </a:lnTo>
                    <a:lnTo>
                      <a:pt x="559" y="699"/>
                    </a:lnTo>
                    <a:lnTo>
                      <a:pt x="555" y="721"/>
                    </a:lnTo>
                    <a:lnTo>
                      <a:pt x="554" y="729"/>
                    </a:lnTo>
                    <a:lnTo>
                      <a:pt x="550" y="735"/>
                    </a:lnTo>
                    <a:lnTo>
                      <a:pt x="549" y="744"/>
                    </a:lnTo>
                    <a:lnTo>
                      <a:pt x="549" y="750"/>
                    </a:lnTo>
                    <a:lnTo>
                      <a:pt x="545" y="771"/>
                    </a:lnTo>
                    <a:lnTo>
                      <a:pt x="539" y="790"/>
                    </a:lnTo>
                    <a:lnTo>
                      <a:pt x="534" y="809"/>
                    </a:lnTo>
                    <a:lnTo>
                      <a:pt x="528" y="830"/>
                    </a:lnTo>
                    <a:lnTo>
                      <a:pt x="526" y="828"/>
                    </a:lnTo>
                    <a:lnTo>
                      <a:pt x="521" y="832"/>
                    </a:lnTo>
                    <a:lnTo>
                      <a:pt x="520" y="829"/>
                    </a:lnTo>
                    <a:lnTo>
                      <a:pt x="520" y="825"/>
                    </a:lnTo>
                    <a:lnTo>
                      <a:pt x="518" y="822"/>
                    </a:lnTo>
                    <a:lnTo>
                      <a:pt x="515" y="822"/>
                    </a:lnTo>
                    <a:lnTo>
                      <a:pt x="505" y="845"/>
                    </a:lnTo>
                    <a:lnTo>
                      <a:pt x="497" y="869"/>
                    </a:lnTo>
                    <a:lnTo>
                      <a:pt x="489" y="893"/>
                    </a:lnTo>
                    <a:lnTo>
                      <a:pt x="482" y="916"/>
                    </a:lnTo>
                    <a:lnTo>
                      <a:pt x="488" y="920"/>
                    </a:lnTo>
                    <a:lnTo>
                      <a:pt x="494" y="922"/>
                    </a:lnTo>
                    <a:lnTo>
                      <a:pt x="501" y="921"/>
                    </a:lnTo>
                    <a:lnTo>
                      <a:pt x="508" y="920"/>
                    </a:lnTo>
                    <a:lnTo>
                      <a:pt x="515" y="919"/>
                    </a:lnTo>
                    <a:lnTo>
                      <a:pt x="521" y="918"/>
                    </a:lnTo>
                    <a:lnTo>
                      <a:pt x="528" y="918"/>
                    </a:lnTo>
                    <a:lnTo>
                      <a:pt x="534" y="919"/>
                    </a:lnTo>
                    <a:lnTo>
                      <a:pt x="539" y="918"/>
                    </a:lnTo>
                    <a:lnTo>
                      <a:pt x="542" y="921"/>
                    </a:lnTo>
                    <a:lnTo>
                      <a:pt x="547" y="926"/>
                    </a:lnTo>
                    <a:lnTo>
                      <a:pt x="550" y="928"/>
                    </a:lnTo>
                    <a:lnTo>
                      <a:pt x="541" y="928"/>
                    </a:lnTo>
                    <a:lnTo>
                      <a:pt x="533" y="929"/>
                    </a:lnTo>
                    <a:lnTo>
                      <a:pt x="524" y="929"/>
                    </a:lnTo>
                    <a:lnTo>
                      <a:pt x="516" y="929"/>
                    </a:lnTo>
                    <a:lnTo>
                      <a:pt x="506" y="930"/>
                    </a:lnTo>
                    <a:lnTo>
                      <a:pt x="498" y="930"/>
                    </a:lnTo>
                    <a:lnTo>
                      <a:pt x="489" y="930"/>
                    </a:lnTo>
                    <a:lnTo>
                      <a:pt x="480" y="930"/>
                    </a:lnTo>
                    <a:lnTo>
                      <a:pt x="480" y="928"/>
                    </a:lnTo>
                    <a:lnTo>
                      <a:pt x="481" y="924"/>
                    </a:lnTo>
                    <a:lnTo>
                      <a:pt x="482" y="922"/>
                    </a:lnTo>
                    <a:lnTo>
                      <a:pt x="480" y="920"/>
                    </a:lnTo>
                    <a:lnTo>
                      <a:pt x="479" y="920"/>
                    </a:lnTo>
                    <a:lnTo>
                      <a:pt x="478" y="920"/>
                    </a:lnTo>
                    <a:lnTo>
                      <a:pt x="477" y="920"/>
                    </a:lnTo>
                    <a:lnTo>
                      <a:pt x="475" y="920"/>
                    </a:lnTo>
                    <a:lnTo>
                      <a:pt x="475" y="927"/>
                    </a:lnTo>
                    <a:lnTo>
                      <a:pt x="474" y="934"/>
                    </a:lnTo>
                    <a:lnTo>
                      <a:pt x="475" y="939"/>
                    </a:lnTo>
                    <a:lnTo>
                      <a:pt x="480" y="944"/>
                    </a:lnTo>
                    <a:lnTo>
                      <a:pt x="473" y="947"/>
                    </a:lnTo>
                    <a:lnTo>
                      <a:pt x="466" y="951"/>
                    </a:lnTo>
                    <a:lnTo>
                      <a:pt x="458" y="953"/>
                    </a:lnTo>
                    <a:lnTo>
                      <a:pt x="451" y="957"/>
                    </a:lnTo>
                    <a:lnTo>
                      <a:pt x="444" y="960"/>
                    </a:lnTo>
                    <a:lnTo>
                      <a:pt x="439" y="965"/>
                    </a:lnTo>
                    <a:lnTo>
                      <a:pt x="432" y="969"/>
                    </a:lnTo>
                    <a:lnTo>
                      <a:pt x="427" y="975"/>
                    </a:lnTo>
                    <a:lnTo>
                      <a:pt x="429" y="979"/>
                    </a:lnTo>
                    <a:lnTo>
                      <a:pt x="433" y="981"/>
                    </a:lnTo>
                    <a:lnTo>
                      <a:pt x="437" y="982"/>
                    </a:lnTo>
                    <a:lnTo>
                      <a:pt x="442" y="982"/>
                    </a:lnTo>
                    <a:lnTo>
                      <a:pt x="451" y="987"/>
                    </a:lnTo>
                    <a:lnTo>
                      <a:pt x="453" y="996"/>
                    </a:lnTo>
                    <a:lnTo>
                      <a:pt x="453" y="1007"/>
                    </a:lnTo>
                    <a:lnTo>
                      <a:pt x="456" y="1019"/>
                    </a:lnTo>
                    <a:lnTo>
                      <a:pt x="457" y="1027"/>
                    </a:lnTo>
                    <a:lnTo>
                      <a:pt x="457" y="1037"/>
                    </a:lnTo>
                    <a:lnTo>
                      <a:pt x="455" y="1045"/>
                    </a:lnTo>
                    <a:lnTo>
                      <a:pt x="448" y="1049"/>
                    </a:lnTo>
                    <a:lnTo>
                      <a:pt x="452" y="1090"/>
                    </a:lnTo>
                    <a:lnTo>
                      <a:pt x="445" y="1142"/>
                    </a:lnTo>
                    <a:lnTo>
                      <a:pt x="440" y="1193"/>
                    </a:lnTo>
                    <a:lnTo>
                      <a:pt x="434" y="1245"/>
                    </a:lnTo>
                    <a:lnTo>
                      <a:pt x="427" y="1297"/>
                    </a:lnTo>
                    <a:lnTo>
                      <a:pt x="426" y="1303"/>
                    </a:lnTo>
                    <a:lnTo>
                      <a:pt x="419" y="1303"/>
                    </a:lnTo>
                    <a:lnTo>
                      <a:pt x="411" y="1303"/>
                    </a:lnTo>
                    <a:lnTo>
                      <a:pt x="405" y="1307"/>
                    </a:lnTo>
                    <a:lnTo>
                      <a:pt x="405" y="1312"/>
                    </a:lnTo>
                    <a:lnTo>
                      <a:pt x="407" y="1315"/>
                    </a:lnTo>
                    <a:lnTo>
                      <a:pt x="411" y="1318"/>
                    </a:lnTo>
                    <a:lnTo>
                      <a:pt x="413" y="1321"/>
                    </a:lnTo>
                    <a:lnTo>
                      <a:pt x="407" y="1327"/>
                    </a:lnTo>
                    <a:lnTo>
                      <a:pt x="400" y="1332"/>
                    </a:lnTo>
                    <a:lnTo>
                      <a:pt x="396" y="1339"/>
                    </a:lnTo>
                    <a:lnTo>
                      <a:pt x="391" y="1347"/>
                    </a:lnTo>
                    <a:lnTo>
                      <a:pt x="396" y="1352"/>
                    </a:lnTo>
                    <a:lnTo>
                      <a:pt x="402" y="1358"/>
                    </a:lnTo>
                    <a:lnTo>
                      <a:pt x="406" y="1363"/>
                    </a:lnTo>
                    <a:lnTo>
                      <a:pt x="411" y="1369"/>
                    </a:lnTo>
                    <a:lnTo>
                      <a:pt x="418" y="1373"/>
                    </a:lnTo>
                    <a:lnTo>
                      <a:pt x="421" y="1378"/>
                    </a:lnTo>
                    <a:lnTo>
                      <a:pt x="424" y="1385"/>
                    </a:lnTo>
                    <a:lnTo>
                      <a:pt x="427" y="1392"/>
                    </a:lnTo>
                    <a:lnTo>
                      <a:pt x="425" y="1397"/>
                    </a:lnTo>
                    <a:lnTo>
                      <a:pt x="421" y="1400"/>
                    </a:lnTo>
                    <a:lnTo>
                      <a:pt x="417" y="1403"/>
                    </a:lnTo>
                    <a:lnTo>
                      <a:pt x="412" y="1405"/>
                    </a:lnTo>
                    <a:lnTo>
                      <a:pt x="412" y="1412"/>
                    </a:lnTo>
                    <a:lnTo>
                      <a:pt x="412" y="1418"/>
                    </a:lnTo>
                    <a:lnTo>
                      <a:pt x="411" y="1424"/>
                    </a:lnTo>
                    <a:lnTo>
                      <a:pt x="411" y="1431"/>
                    </a:lnTo>
                    <a:lnTo>
                      <a:pt x="403" y="1443"/>
                    </a:lnTo>
                    <a:lnTo>
                      <a:pt x="394" y="1453"/>
                    </a:lnTo>
                    <a:lnTo>
                      <a:pt x="384" y="1462"/>
                    </a:lnTo>
                    <a:lnTo>
                      <a:pt x="375" y="1473"/>
                    </a:lnTo>
                    <a:lnTo>
                      <a:pt x="366" y="1483"/>
                    </a:lnTo>
                    <a:lnTo>
                      <a:pt x="358" y="1494"/>
                    </a:lnTo>
                    <a:lnTo>
                      <a:pt x="351" y="1504"/>
                    </a:lnTo>
                    <a:lnTo>
                      <a:pt x="346" y="1517"/>
                    </a:lnTo>
                    <a:lnTo>
                      <a:pt x="346" y="1526"/>
                    </a:lnTo>
                    <a:lnTo>
                      <a:pt x="347" y="1535"/>
                    </a:lnTo>
                    <a:lnTo>
                      <a:pt x="350" y="1544"/>
                    </a:lnTo>
                    <a:lnTo>
                      <a:pt x="354" y="1552"/>
                    </a:lnTo>
                    <a:lnTo>
                      <a:pt x="357" y="1558"/>
                    </a:lnTo>
                    <a:lnTo>
                      <a:pt x="356" y="1562"/>
                    </a:lnTo>
                    <a:lnTo>
                      <a:pt x="352" y="1565"/>
                    </a:lnTo>
                    <a:lnTo>
                      <a:pt x="349" y="1567"/>
                    </a:lnTo>
                    <a:lnTo>
                      <a:pt x="343" y="1568"/>
                    </a:lnTo>
                    <a:lnTo>
                      <a:pt x="338" y="1571"/>
                    </a:lnTo>
                    <a:lnTo>
                      <a:pt x="333" y="1572"/>
                    </a:lnTo>
                    <a:lnTo>
                      <a:pt x="329" y="1574"/>
                    </a:lnTo>
                    <a:lnTo>
                      <a:pt x="329" y="1577"/>
                    </a:lnTo>
                    <a:lnTo>
                      <a:pt x="330" y="1580"/>
                    </a:lnTo>
                    <a:lnTo>
                      <a:pt x="331" y="1582"/>
                    </a:lnTo>
                    <a:lnTo>
                      <a:pt x="334" y="1583"/>
                    </a:lnTo>
                    <a:lnTo>
                      <a:pt x="337" y="1585"/>
                    </a:lnTo>
                    <a:lnTo>
                      <a:pt x="341" y="1589"/>
                    </a:lnTo>
                    <a:lnTo>
                      <a:pt x="344" y="1594"/>
                    </a:lnTo>
                    <a:lnTo>
                      <a:pt x="346" y="1600"/>
                    </a:lnTo>
                    <a:lnTo>
                      <a:pt x="346" y="1605"/>
                    </a:lnTo>
                    <a:lnTo>
                      <a:pt x="342" y="1609"/>
                    </a:lnTo>
                    <a:lnTo>
                      <a:pt x="337" y="1609"/>
                    </a:lnTo>
                    <a:lnTo>
                      <a:pt x="333" y="1609"/>
                    </a:lnTo>
                    <a:lnTo>
                      <a:pt x="328" y="1609"/>
                    </a:lnTo>
                    <a:lnTo>
                      <a:pt x="326" y="1597"/>
                    </a:lnTo>
                    <a:lnTo>
                      <a:pt x="323" y="1587"/>
                    </a:lnTo>
                    <a:lnTo>
                      <a:pt x="320" y="1575"/>
                    </a:lnTo>
                    <a:lnTo>
                      <a:pt x="316" y="1564"/>
                    </a:lnTo>
                    <a:lnTo>
                      <a:pt x="312" y="1554"/>
                    </a:lnTo>
                    <a:lnTo>
                      <a:pt x="306" y="1544"/>
                    </a:lnTo>
                    <a:lnTo>
                      <a:pt x="298" y="1536"/>
                    </a:lnTo>
                    <a:lnTo>
                      <a:pt x="289" y="1530"/>
                    </a:lnTo>
                    <a:lnTo>
                      <a:pt x="288" y="1443"/>
                    </a:lnTo>
                    <a:lnTo>
                      <a:pt x="284" y="1437"/>
                    </a:lnTo>
                    <a:lnTo>
                      <a:pt x="278" y="1433"/>
                    </a:lnTo>
                    <a:lnTo>
                      <a:pt x="278" y="1427"/>
                    </a:lnTo>
                    <a:lnTo>
                      <a:pt x="281" y="1419"/>
                    </a:lnTo>
                    <a:lnTo>
                      <a:pt x="283" y="1412"/>
                    </a:lnTo>
                    <a:lnTo>
                      <a:pt x="280" y="1406"/>
                    </a:lnTo>
                    <a:lnTo>
                      <a:pt x="278" y="1399"/>
                    </a:lnTo>
                    <a:lnTo>
                      <a:pt x="278" y="1392"/>
                    </a:lnTo>
                    <a:lnTo>
                      <a:pt x="281" y="1384"/>
                    </a:lnTo>
                    <a:lnTo>
                      <a:pt x="283" y="1381"/>
                    </a:lnTo>
                    <a:lnTo>
                      <a:pt x="286" y="1378"/>
                    </a:lnTo>
                    <a:lnTo>
                      <a:pt x="291" y="1376"/>
                    </a:lnTo>
                    <a:lnTo>
                      <a:pt x="295" y="1376"/>
                    </a:lnTo>
                    <a:lnTo>
                      <a:pt x="298" y="1367"/>
                    </a:lnTo>
                    <a:lnTo>
                      <a:pt x="298" y="1356"/>
                    </a:lnTo>
                    <a:lnTo>
                      <a:pt x="297" y="1346"/>
                    </a:lnTo>
                    <a:lnTo>
                      <a:pt x="295" y="1336"/>
                    </a:lnTo>
                    <a:lnTo>
                      <a:pt x="307" y="1318"/>
                    </a:lnTo>
                    <a:lnTo>
                      <a:pt x="312" y="1309"/>
                    </a:lnTo>
                    <a:lnTo>
                      <a:pt x="311" y="1300"/>
                    </a:lnTo>
                    <a:lnTo>
                      <a:pt x="309" y="1291"/>
                    </a:lnTo>
                    <a:lnTo>
                      <a:pt x="314" y="1282"/>
                    </a:lnTo>
                    <a:lnTo>
                      <a:pt x="314" y="1268"/>
                    </a:lnTo>
                    <a:lnTo>
                      <a:pt x="311" y="1255"/>
                    </a:lnTo>
                    <a:lnTo>
                      <a:pt x="305" y="1244"/>
                    </a:lnTo>
                    <a:lnTo>
                      <a:pt x="298" y="1233"/>
                    </a:lnTo>
                    <a:lnTo>
                      <a:pt x="290" y="1231"/>
                    </a:lnTo>
                    <a:lnTo>
                      <a:pt x="289" y="1225"/>
                    </a:lnTo>
                    <a:lnTo>
                      <a:pt x="291" y="1218"/>
                    </a:lnTo>
                    <a:lnTo>
                      <a:pt x="290" y="1211"/>
                    </a:lnTo>
                    <a:lnTo>
                      <a:pt x="286" y="1203"/>
                    </a:lnTo>
                    <a:lnTo>
                      <a:pt x="280" y="1197"/>
                    </a:lnTo>
                    <a:lnTo>
                      <a:pt x="273" y="1192"/>
                    </a:lnTo>
                    <a:lnTo>
                      <a:pt x="269" y="1183"/>
                    </a:lnTo>
                    <a:lnTo>
                      <a:pt x="266" y="1176"/>
                    </a:lnTo>
                    <a:lnTo>
                      <a:pt x="262" y="1170"/>
                    </a:lnTo>
                    <a:lnTo>
                      <a:pt x="256" y="1165"/>
                    </a:lnTo>
                    <a:lnTo>
                      <a:pt x="248" y="1163"/>
                    </a:lnTo>
                    <a:lnTo>
                      <a:pt x="244" y="1155"/>
                    </a:lnTo>
                    <a:lnTo>
                      <a:pt x="237" y="1147"/>
                    </a:lnTo>
                    <a:lnTo>
                      <a:pt x="230" y="1140"/>
                    </a:lnTo>
                    <a:lnTo>
                      <a:pt x="222" y="1133"/>
                    </a:lnTo>
                    <a:lnTo>
                      <a:pt x="214" y="1126"/>
                    </a:lnTo>
                    <a:lnTo>
                      <a:pt x="207" y="1119"/>
                    </a:lnTo>
                    <a:lnTo>
                      <a:pt x="201" y="1111"/>
                    </a:lnTo>
                    <a:lnTo>
                      <a:pt x="197" y="1103"/>
                    </a:lnTo>
                    <a:lnTo>
                      <a:pt x="182" y="1078"/>
                    </a:lnTo>
                    <a:lnTo>
                      <a:pt x="174" y="1051"/>
                    </a:lnTo>
                    <a:lnTo>
                      <a:pt x="169" y="1022"/>
                    </a:lnTo>
                    <a:lnTo>
                      <a:pt x="168" y="992"/>
                    </a:lnTo>
                    <a:lnTo>
                      <a:pt x="172" y="987"/>
                    </a:lnTo>
                    <a:lnTo>
                      <a:pt x="175" y="980"/>
                    </a:lnTo>
                    <a:lnTo>
                      <a:pt x="175" y="973"/>
                    </a:lnTo>
                    <a:lnTo>
                      <a:pt x="175" y="965"/>
                    </a:lnTo>
                    <a:lnTo>
                      <a:pt x="168" y="958"/>
                    </a:lnTo>
                    <a:lnTo>
                      <a:pt x="165" y="950"/>
                    </a:lnTo>
                    <a:lnTo>
                      <a:pt x="164" y="941"/>
                    </a:lnTo>
                    <a:lnTo>
                      <a:pt x="161" y="933"/>
                    </a:lnTo>
                    <a:lnTo>
                      <a:pt x="163" y="918"/>
                    </a:lnTo>
                    <a:lnTo>
                      <a:pt x="161" y="903"/>
                    </a:lnTo>
                    <a:lnTo>
                      <a:pt x="161" y="888"/>
                    </a:lnTo>
                    <a:lnTo>
                      <a:pt x="169" y="876"/>
                    </a:lnTo>
                    <a:lnTo>
                      <a:pt x="171" y="871"/>
                    </a:lnTo>
                    <a:lnTo>
                      <a:pt x="175" y="869"/>
                    </a:lnTo>
                    <a:lnTo>
                      <a:pt x="178" y="866"/>
                    </a:lnTo>
                    <a:lnTo>
                      <a:pt x="177" y="860"/>
                    </a:lnTo>
                    <a:lnTo>
                      <a:pt x="163" y="863"/>
                    </a:lnTo>
                    <a:lnTo>
                      <a:pt x="159" y="858"/>
                    </a:lnTo>
                    <a:lnTo>
                      <a:pt x="159" y="852"/>
                    </a:lnTo>
                    <a:lnTo>
                      <a:pt x="160" y="845"/>
                    </a:lnTo>
                    <a:lnTo>
                      <a:pt x="156" y="838"/>
                    </a:lnTo>
                    <a:lnTo>
                      <a:pt x="154" y="838"/>
                    </a:lnTo>
                    <a:lnTo>
                      <a:pt x="153" y="838"/>
                    </a:lnTo>
                    <a:lnTo>
                      <a:pt x="152" y="839"/>
                    </a:lnTo>
                    <a:lnTo>
                      <a:pt x="150" y="840"/>
                    </a:lnTo>
                    <a:lnTo>
                      <a:pt x="149" y="855"/>
                    </a:lnTo>
                    <a:lnTo>
                      <a:pt x="142" y="865"/>
                    </a:lnTo>
                    <a:lnTo>
                      <a:pt x="133" y="873"/>
                    </a:lnTo>
                    <a:lnTo>
                      <a:pt x="127" y="883"/>
                    </a:lnTo>
                    <a:lnTo>
                      <a:pt x="142" y="886"/>
                    </a:lnTo>
                    <a:lnTo>
                      <a:pt x="145" y="906"/>
                    </a:lnTo>
                    <a:lnTo>
                      <a:pt x="144" y="918"/>
                    </a:lnTo>
                    <a:lnTo>
                      <a:pt x="142" y="929"/>
                    </a:lnTo>
                    <a:lnTo>
                      <a:pt x="142" y="942"/>
                    </a:lnTo>
                    <a:lnTo>
                      <a:pt x="142" y="953"/>
                    </a:lnTo>
                    <a:lnTo>
                      <a:pt x="137" y="958"/>
                    </a:lnTo>
                    <a:lnTo>
                      <a:pt x="133" y="964"/>
                    </a:lnTo>
                    <a:lnTo>
                      <a:pt x="131" y="972"/>
                    </a:lnTo>
                    <a:lnTo>
                      <a:pt x="131" y="979"/>
                    </a:lnTo>
                    <a:lnTo>
                      <a:pt x="138" y="990"/>
                    </a:lnTo>
                    <a:lnTo>
                      <a:pt x="140" y="1005"/>
                    </a:lnTo>
                    <a:lnTo>
                      <a:pt x="139" y="1020"/>
                    </a:lnTo>
                    <a:lnTo>
                      <a:pt x="139" y="1035"/>
                    </a:lnTo>
                    <a:lnTo>
                      <a:pt x="133" y="1047"/>
                    </a:lnTo>
                    <a:lnTo>
                      <a:pt x="127" y="1058"/>
                    </a:lnTo>
                    <a:lnTo>
                      <a:pt x="123" y="1070"/>
                    </a:lnTo>
                    <a:lnTo>
                      <a:pt x="116" y="1080"/>
                    </a:lnTo>
                    <a:lnTo>
                      <a:pt x="109" y="1095"/>
                    </a:lnTo>
                    <a:lnTo>
                      <a:pt x="101" y="1110"/>
                    </a:lnTo>
                    <a:lnTo>
                      <a:pt x="92" y="1124"/>
                    </a:lnTo>
                    <a:lnTo>
                      <a:pt x="81" y="1138"/>
                    </a:lnTo>
                    <a:lnTo>
                      <a:pt x="70" y="1150"/>
                    </a:lnTo>
                    <a:lnTo>
                      <a:pt x="59" y="1164"/>
                    </a:lnTo>
                    <a:lnTo>
                      <a:pt x="49" y="1178"/>
                    </a:lnTo>
                    <a:lnTo>
                      <a:pt x="40" y="1192"/>
                    </a:lnTo>
                    <a:lnTo>
                      <a:pt x="35" y="1201"/>
                    </a:lnTo>
                    <a:lnTo>
                      <a:pt x="30" y="1210"/>
                    </a:lnTo>
                    <a:lnTo>
                      <a:pt x="24" y="1218"/>
                    </a:lnTo>
                    <a:lnTo>
                      <a:pt x="19" y="1226"/>
                    </a:lnTo>
                    <a:lnTo>
                      <a:pt x="15" y="1236"/>
                    </a:lnTo>
                    <a:lnTo>
                      <a:pt x="11" y="1245"/>
                    </a:lnTo>
                    <a:lnTo>
                      <a:pt x="10" y="1255"/>
                    </a:lnTo>
                    <a:lnTo>
                      <a:pt x="10" y="1265"/>
                    </a:lnTo>
                    <a:lnTo>
                      <a:pt x="15" y="1272"/>
                    </a:lnTo>
                    <a:lnTo>
                      <a:pt x="11" y="1277"/>
                    </a:lnTo>
                    <a:lnTo>
                      <a:pt x="5" y="1282"/>
                    </a:lnTo>
                    <a:lnTo>
                      <a:pt x="3" y="1289"/>
                    </a:lnTo>
                    <a:lnTo>
                      <a:pt x="3" y="1297"/>
                    </a:lnTo>
                    <a:lnTo>
                      <a:pt x="8" y="1303"/>
                    </a:lnTo>
                    <a:lnTo>
                      <a:pt x="13" y="1309"/>
                    </a:lnTo>
                    <a:lnTo>
                      <a:pt x="17" y="1316"/>
                    </a:lnTo>
                    <a:lnTo>
                      <a:pt x="12" y="1320"/>
                    </a:lnTo>
                    <a:lnTo>
                      <a:pt x="10" y="1324"/>
                    </a:lnTo>
                    <a:lnTo>
                      <a:pt x="8" y="1330"/>
                    </a:lnTo>
                    <a:lnTo>
                      <a:pt x="9" y="1337"/>
                    </a:lnTo>
                    <a:lnTo>
                      <a:pt x="16" y="1342"/>
                    </a:lnTo>
                    <a:lnTo>
                      <a:pt x="25" y="1346"/>
                    </a:lnTo>
                    <a:lnTo>
                      <a:pt x="32" y="1351"/>
                    </a:lnTo>
                    <a:lnTo>
                      <a:pt x="35" y="1359"/>
                    </a:lnTo>
                    <a:lnTo>
                      <a:pt x="33" y="1362"/>
                    </a:lnTo>
                    <a:lnTo>
                      <a:pt x="33" y="1366"/>
                    </a:lnTo>
                    <a:lnTo>
                      <a:pt x="33" y="1370"/>
                    </a:lnTo>
                    <a:lnTo>
                      <a:pt x="32" y="1374"/>
                    </a:lnTo>
                    <a:lnTo>
                      <a:pt x="33" y="1381"/>
                    </a:lnTo>
                    <a:lnTo>
                      <a:pt x="38" y="1385"/>
                    </a:lnTo>
                    <a:lnTo>
                      <a:pt x="43" y="1389"/>
                    </a:lnTo>
                    <a:lnTo>
                      <a:pt x="48" y="1395"/>
                    </a:lnTo>
                    <a:lnTo>
                      <a:pt x="49" y="1398"/>
                    </a:lnTo>
                    <a:lnTo>
                      <a:pt x="49" y="1403"/>
                    </a:lnTo>
                    <a:lnTo>
                      <a:pt x="50" y="1407"/>
                    </a:lnTo>
                    <a:lnTo>
                      <a:pt x="54" y="1409"/>
                    </a:lnTo>
                    <a:lnTo>
                      <a:pt x="54" y="1520"/>
                    </a:lnTo>
                    <a:lnTo>
                      <a:pt x="36" y="1533"/>
                    </a:lnTo>
                    <a:lnTo>
                      <a:pt x="25" y="1547"/>
                    </a:lnTo>
                    <a:lnTo>
                      <a:pt x="18" y="1564"/>
                    </a:lnTo>
                    <a:lnTo>
                      <a:pt x="15" y="1581"/>
                    </a:lnTo>
                    <a:lnTo>
                      <a:pt x="13" y="1601"/>
                    </a:lnTo>
                    <a:lnTo>
                      <a:pt x="13" y="1620"/>
                    </a:lnTo>
                    <a:lnTo>
                      <a:pt x="13" y="1639"/>
                    </a:lnTo>
                    <a:lnTo>
                      <a:pt x="11" y="1657"/>
                    </a:lnTo>
                    <a:lnTo>
                      <a:pt x="15" y="1660"/>
                    </a:lnTo>
                    <a:lnTo>
                      <a:pt x="18" y="1661"/>
                    </a:lnTo>
                    <a:lnTo>
                      <a:pt x="23" y="1661"/>
                    </a:lnTo>
                    <a:lnTo>
                      <a:pt x="27" y="1661"/>
                    </a:lnTo>
                    <a:lnTo>
                      <a:pt x="31" y="1657"/>
                    </a:lnTo>
                    <a:lnTo>
                      <a:pt x="34" y="1648"/>
                    </a:lnTo>
                    <a:lnTo>
                      <a:pt x="39" y="1639"/>
                    </a:lnTo>
                    <a:lnTo>
                      <a:pt x="43" y="1631"/>
                    </a:lnTo>
                    <a:lnTo>
                      <a:pt x="49" y="1621"/>
                    </a:lnTo>
                    <a:lnTo>
                      <a:pt x="55" y="1613"/>
                    </a:lnTo>
                    <a:lnTo>
                      <a:pt x="61" y="1607"/>
                    </a:lnTo>
                    <a:lnTo>
                      <a:pt x="69" y="1601"/>
                    </a:lnTo>
                    <a:lnTo>
                      <a:pt x="77" y="1596"/>
                    </a:lnTo>
                    <a:lnTo>
                      <a:pt x="83" y="1595"/>
                    </a:lnTo>
                    <a:lnTo>
                      <a:pt x="88" y="1595"/>
                    </a:lnTo>
                    <a:lnTo>
                      <a:pt x="94" y="1594"/>
                    </a:lnTo>
                    <a:lnTo>
                      <a:pt x="100" y="1594"/>
                    </a:lnTo>
                    <a:lnTo>
                      <a:pt x="106" y="1595"/>
                    </a:lnTo>
                    <a:lnTo>
                      <a:pt x="111" y="1596"/>
                    </a:lnTo>
                    <a:lnTo>
                      <a:pt x="117" y="1597"/>
                    </a:lnTo>
                    <a:lnTo>
                      <a:pt x="122" y="1601"/>
                    </a:lnTo>
                    <a:lnTo>
                      <a:pt x="131" y="1611"/>
                    </a:lnTo>
                    <a:lnTo>
                      <a:pt x="139" y="1621"/>
                    </a:lnTo>
                    <a:lnTo>
                      <a:pt x="145" y="1633"/>
                    </a:lnTo>
                    <a:lnTo>
                      <a:pt x="144" y="1647"/>
                    </a:lnTo>
                    <a:lnTo>
                      <a:pt x="145" y="1647"/>
                    </a:lnTo>
                    <a:lnTo>
                      <a:pt x="146" y="1647"/>
                    </a:lnTo>
                    <a:lnTo>
                      <a:pt x="147" y="1647"/>
                    </a:lnTo>
                    <a:lnTo>
                      <a:pt x="148" y="1648"/>
                    </a:lnTo>
                    <a:lnTo>
                      <a:pt x="148" y="1649"/>
                    </a:lnTo>
                    <a:lnTo>
                      <a:pt x="148" y="1651"/>
                    </a:lnTo>
                    <a:lnTo>
                      <a:pt x="148" y="1653"/>
                    </a:lnTo>
                    <a:lnTo>
                      <a:pt x="147" y="1655"/>
                    </a:lnTo>
                    <a:lnTo>
                      <a:pt x="140" y="1655"/>
                    </a:lnTo>
                    <a:lnTo>
                      <a:pt x="133" y="1655"/>
                    </a:lnTo>
                    <a:lnTo>
                      <a:pt x="126" y="1656"/>
                    </a:lnTo>
                    <a:lnTo>
                      <a:pt x="119" y="1657"/>
                    </a:lnTo>
                    <a:lnTo>
                      <a:pt x="112" y="1658"/>
                    </a:lnTo>
                    <a:lnTo>
                      <a:pt x="107" y="1660"/>
                    </a:lnTo>
                    <a:lnTo>
                      <a:pt x="100" y="1661"/>
                    </a:lnTo>
                    <a:lnTo>
                      <a:pt x="93" y="1661"/>
                    </a:lnTo>
                    <a:lnTo>
                      <a:pt x="88" y="1661"/>
                    </a:lnTo>
                    <a:lnTo>
                      <a:pt x="84" y="1661"/>
                    </a:lnTo>
                    <a:lnTo>
                      <a:pt x="78" y="1661"/>
                    </a:lnTo>
                    <a:lnTo>
                      <a:pt x="73" y="1662"/>
                    </a:lnTo>
                    <a:lnTo>
                      <a:pt x="69" y="1662"/>
                    </a:lnTo>
                    <a:lnTo>
                      <a:pt x="63" y="1663"/>
                    </a:lnTo>
                    <a:lnTo>
                      <a:pt x="58" y="1663"/>
                    </a:lnTo>
                    <a:lnTo>
                      <a:pt x="54" y="1663"/>
                    </a:lnTo>
                    <a:lnTo>
                      <a:pt x="47" y="1665"/>
                    </a:lnTo>
                    <a:lnTo>
                      <a:pt x="39" y="1666"/>
                    </a:lnTo>
                    <a:lnTo>
                      <a:pt x="33" y="1666"/>
                    </a:lnTo>
                    <a:lnTo>
                      <a:pt x="26" y="1668"/>
                    </a:lnTo>
                    <a:lnTo>
                      <a:pt x="20" y="1668"/>
                    </a:lnTo>
                    <a:lnTo>
                      <a:pt x="13" y="1669"/>
                    </a:lnTo>
                    <a:lnTo>
                      <a:pt x="8" y="1671"/>
                    </a:lnTo>
                    <a:lnTo>
                      <a:pt x="1" y="1674"/>
                    </a:lnTo>
                    <a:lnTo>
                      <a:pt x="2" y="1695"/>
                    </a:lnTo>
                    <a:lnTo>
                      <a:pt x="1" y="1715"/>
                    </a:lnTo>
                    <a:lnTo>
                      <a:pt x="0" y="1736"/>
                    </a:lnTo>
                    <a:lnTo>
                      <a:pt x="1" y="1756"/>
                    </a:lnTo>
                    <a:lnTo>
                      <a:pt x="5" y="1763"/>
                    </a:lnTo>
                    <a:lnTo>
                      <a:pt x="15" y="1761"/>
                    </a:lnTo>
                    <a:lnTo>
                      <a:pt x="23" y="1760"/>
                    </a:lnTo>
                    <a:lnTo>
                      <a:pt x="32" y="1757"/>
                    </a:lnTo>
                    <a:lnTo>
                      <a:pt x="41" y="1756"/>
                    </a:lnTo>
                    <a:lnTo>
                      <a:pt x="50" y="1755"/>
                    </a:lnTo>
                    <a:lnTo>
                      <a:pt x="59" y="1754"/>
                    </a:lnTo>
                    <a:lnTo>
                      <a:pt x="68" y="1753"/>
                    </a:lnTo>
                    <a:lnTo>
                      <a:pt x="77" y="1752"/>
                    </a:lnTo>
                    <a:lnTo>
                      <a:pt x="86" y="1749"/>
                    </a:lnTo>
                    <a:lnTo>
                      <a:pt x="95" y="1748"/>
                    </a:lnTo>
                    <a:lnTo>
                      <a:pt x="106" y="1748"/>
                    </a:lnTo>
                    <a:lnTo>
                      <a:pt x="116" y="1747"/>
                    </a:lnTo>
                    <a:lnTo>
                      <a:pt x="126" y="1747"/>
                    </a:lnTo>
                    <a:lnTo>
                      <a:pt x="137" y="1746"/>
                    </a:lnTo>
                    <a:lnTo>
                      <a:pt x="146" y="1745"/>
                    </a:lnTo>
                    <a:lnTo>
                      <a:pt x="155" y="1742"/>
                    </a:lnTo>
                    <a:lnTo>
                      <a:pt x="154" y="1729"/>
                    </a:lnTo>
                    <a:lnTo>
                      <a:pt x="157" y="1714"/>
                    </a:lnTo>
                    <a:lnTo>
                      <a:pt x="160" y="1700"/>
                    </a:lnTo>
                    <a:lnTo>
                      <a:pt x="159" y="1686"/>
                    </a:lnTo>
                    <a:lnTo>
                      <a:pt x="161" y="1688"/>
                    </a:lnTo>
                    <a:lnTo>
                      <a:pt x="162" y="1688"/>
                    </a:lnTo>
                    <a:lnTo>
                      <a:pt x="163" y="1687"/>
                    </a:lnTo>
                    <a:lnTo>
                      <a:pt x="163" y="1686"/>
                    </a:lnTo>
                    <a:lnTo>
                      <a:pt x="164" y="1686"/>
                    </a:lnTo>
                    <a:lnTo>
                      <a:pt x="174" y="1689"/>
                    </a:lnTo>
                    <a:lnTo>
                      <a:pt x="178" y="1696"/>
                    </a:lnTo>
                    <a:lnTo>
                      <a:pt x="179" y="1706"/>
                    </a:lnTo>
                    <a:lnTo>
                      <a:pt x="183" y="1715"/>
                    </a:lnTo>
                    <a:lnTo>
                      <a:pt x="189" y="1712"/>
                    </a:lnTo>
                    <a:lnTo>
                      <a:pt x="192" y="1708"/>
                    </a:lnTo>
                    <a:lnTo>
                      <a:pt x="195" y="1702"/>
                    </a:lnTo>
                    <a:lnTo>
                      <a:pt x="200" y="1696"/>
                    </a:lnTo>
                    <a:lnTo>
                      <a:pt x="203" y="1695"/>
                    </a:lnTo>
                    <a:lnTo>
                      <a:pt x="207" y="1694"/>
                    </a:lnTo>
                    <a:lnTo>
                      <a:pt x="209" y="1695"/>
                    </a:lnTo>
                    <a:lnTo>
                      <a:pt x="213" y="1696"/>
                    </a:lnTo>
                    <a:lnTo>
                      <a:pt x="218" y="1739"/>
                    </a:lnTo>
                    <a:lnTo>
                      <a:pt x="225" y="1740"/>
                    </a:lnTo>
                    <a:lnTo>
                      <a:pt x="233" y="1740"/>
                    </a:lnTo>
                    <a:lnTo>
                      <a:pt x="240" y="1740"/>
                    </a:lnTo>
                    <a:lnTo>
                      <a:pt x="247" y="1739"/>
                    </a:lnTo>
                    <a:lnTo>
                      <a:pt x="247" y="1738"/>
                    </a:lnTo>
                    <a:lnTo>
                      <a:pt x="253" y="1738"/>
                    </a:lnTo>
                    <a:lnTo>
                      <a:pt x="260" y="1738"/>
                    </a:lnTo>
                    <a:lnTo>
                      <a:pt x="267" y="1736"/>
                    </a:lnTo>
                    <a:lnTo>
                      <a:pt x="273" y="1734"/>
                    </a:lnTo>
                    <a:lnTo>
                      <a:pt x="269" y="1730"/>
                    </a:lnTo>
                    <a:lnTo>
                      <a:pt x="263" y="1727"/>
                    </a:lnTo>
                    <a:lnTo>
                      <a:pt x="258" y="1727"/>
                    </a:lnTo>
                    <a:lnTo>
                      <a:pt x="251" y="1725"/>
                    </a:lnTo>
                    <a:lnTo>
                      <a:pt x="251" y="1716"/>
                    </a:lnTo>
                    <a:lnTo>
                      <a:pt x="258" y="1714"/>
                    </a:lnTo>
                    <a:lnTo>
                      <a:pt x="265" y="1714"/>
                    </a:lnTo>
                    <a:lnTo>
                      <a:pt x="270" y="1708"/>
                    </a:lnTo>
                    <a:lnTo>
                      <a:pt x="267" y="1706"/>
                    </a:lnTo>
                    <a:lnTo>
                      <a:pt x="262" y="1704"/>
                    </a:lnTo>
                    <a:lnTo>
                      <a:pt x="256" y="1704"/>
                    </a:lnTo>
                    <a:lnTo>
                      <a:pt x="251" y="1703"/>
                    </a:lnTo>
                    <a:lnTo>
                      <a:pt x="251" y="1699"/>
                    </a:lnTo>
                    <a:lnTo>
                      <a:pt x="252" y="1695"/>
                    </a:lnTo>
                    <a:lnTo>
                      <a:pt x="253" y="1692"/>
                    </a:lnTo>
                    <a:lnTo>
                      <a:pt x="254" y="1688"/>
                    </a:lnTo>
                    <a:lnTo>
                      <a:pt x="273" y="1691"/>
                    </a:lnTo>
                    <a:lnTo>
                      <a:pt x="269" y="1700"/>
                    </a:lnTo>
                    <a:lnTo>
                      <a:pt x="271" y="1704"/>
                    </a:lnTo>
                    <a:lnTo>
                      <a:pt x="276" y="1703"/>
                    </a:lnTo>
                    <a:lnTo>
                      <a:pt x="281" y="1702"/>
                    </a:lnTo>
                    <a:lnTo>
                      <a:pt x="285" y="1703"/>
                    </a:lnTo>
                    <a:lnTo>
                      <a:pt x="288" y="1744"/>
                    </a:lnTo>
                    <a:lnTo>
                      <a:pt x="295" y="1776"/>
                    </a:lnTo>
                    <a:lnTo>
                      <a:pt x="298" y="1809"/>
                    </a:lnTo>
                    <a:lnTo>
                      <a:pt x="304" y="1842"/>
                    </a:lnTo>
                    <a:lnTo>
                      <a:pt x="314" y="1873"/>
                    </a:lnTo>
                    <a:lnTo>
                      <a:pt x="318" y="1874"/>
                    </a:lnTo>
                    <a:lnTo>
                      <a:pt x="322" y="1873"/>
                    </a:lnTo>
                    <a:lnTo>
                      <a:pt x="326" y="1871"/>
                    </a:lnTo>
                    <a:lnTo>
                      <a:pt x="328" y="1869"/>
                    </a:lnTo>
                    <a:lnTo>
                      <a:pt x="329" y="1851"/>
                    </a:lnTo>
                    <a:lnTo>
                      <a:pt x="330" y="1832"/>
                    </a:lnTo>
                    <a:lnTo>
                      <a:pt x="333" y="1814"/>
                    </a:lnTo>
                    <a:lnTo>
                      <a:pt x="336" y="1795"/>
                    </a:lnTo>
                    <a:lnTo>
                      <a:pt x="337" y="1792"/>
                    </a:lnTo>
                    <a:lnTo>
                      <a:pt x="341" y="1799"/>
                    </a:lnTo>
                    <a:lnTo>
                      <a:pt x="343" y="1807"/>
                    </a:lnTo>
                    <a:lnTo>
                      <a:pt x="344" y="1815"/>
                    </a:lnTo>
                    <a:lnTo>
                      <a:pt x="347" y="1822"/>
                    </a:lnTo>
                    <a:lnTo>
                      <a:pt x="354" y="1847"/>
                    </a:lnTo>
                    <a:lnTo>
                      <a:pt x="362" y="1871"/>
                    </a:lnTo>
                    <a:lnTo>
                      <a:pt x="369" y="1897"/>
                    </a:lnTo>
                    <a:lnTo>
                      <a:pt x="376" y="1922"/>
                    </a:lnTo>
                    <a:lnTo>
                      <a:pt x="386" y="1946"/>
                    </a:lnTo>
                    <a:lnTo>
                      <a:pt x="394" y="1971"/>
                    </a:lnTo>
                    <a:lnTo>
                      <a:pt x="402" y="1995"/>
                    </a:lnTo>
                    <a:lnTo>
                      <a:pt x="410" y="2018"/>
                    </a:lnTo>
                    <a:lnTo>
                      <a:pt x="413" y="2013"/>
                    </a:lnTo>
                    <a:lnTo>
                      <a:pt x="413" y="2007"/>
                    </a:lnTo>
                    <a:lnTo>
                      <a:pt x="413" y="2002"/>
                    </a:lnTo>
                    <a:lnTo>
                      <a:pt x="413" y="1995"/>
                    </a:lnTo>
                    <a:lnTo>
                      <a:pt x="417" y="1999"/>
                    </a:lnTo>
                    <a:lnTo>
                      <a:pt x="418" y="2004"/>
                    </a:lnTo>
                    <a:lnTo>
                      <a:pt x="418" y="2009"/>
                    </a:lnTo>
                    <a:lnTo>
                      <a:pt x="418" y="2013"/>
                    </a:lnTo>
                    <a:lnTo>
                      <a:pt x="420" y="2017"/>
                    </a:lnTo>
                    <a:lnTo>
                      <a:pt x="421" y="2021"/>
                    </a:lnTo>
                    <a:lnTo>
                      <a:pt x="422" y="2024"/>
                    </a:lnTo>
                    <a:lnTo>
                      <a:pt x="425" y="2026"/>
                    </a:lnTo>
                    <a:lnTo>
                      <a:pt x="413" y="2059"/>
                    </a:lnTo>
                    <a:lnTo>
                      <a:pt x="412" y="2059"/>
                    </a:lnTo>
                    <a:lnTo>
                      <a:pt x="412" y="2063"/>
                    </a:lnTo>
                    <a:lnTo>
                      <a:pt x="412" y="2067"/>
                    </a:lnTo>
                    <a:lnTo>
                      <a:pt x="411" y="2072"/>
                    </a:lnTo>
                    <a:lnTo>
                      <a:pt x="407" y="2074"/>
                    </a:lnTo>
                    <a:lnTo>
                      <a:pt x="405" y="2066"/>
                    </a:lnTo>
                    <a:lnTo>
                      <a:pt x="402" y="2057"/>
                    </a:lnTo>
                    <a:lnTo>
                      <a:pt x="399" y="2049"/>
                    </a:lnTo>
                    <a:lnTo>
                      <a:pt x="396" y="2042"/>
                    </a:lnTo>
                    <a:lnTo>
                      <a:pt x="394" y="2032"/>
                    </a:lnTo>
                    <a:lnTo>
                      <a:pt x="391" y="2020"/>
                    </a:lnTo>
                    <a:lnTo>
                      <a:pt x="389" y="2010"/>
                    </a:lnTo>
                    <a:lnTo>
                      <a:pt x="384" y="1999"/>
                    </a:lnTo>
                    <a:lnTo>
                      <a:pt x="382" y="1991"/>
                    </a:lnTo>
                    <a:lnTo>
                      <a:pt x="380" y="1983"/>
                    </a:lnTo>
                    <a:lnTo>
                      <a:pt x="376" y="1974"/>
                    </a:lnTo>
                    <a:lnTo>
                      <a:pt x="374" y="1967"/>
                    </a:lnTo>
                    <a:lnTo>
                      <a:pt x="373" y="1966"/>
                    </a:lnTo>
                    <a:lnTo>
                      <a:pt x="372" y="1965"/>
                    </a:lnTo>
                    <a:lnTo>
                      <a:pt x="371" y="1966"/>
                    </a:lnTo>
                    <a:lnTo>
                      <a:pt x="369" y="1967"/>
                    </a:lnTo>
                    <a:lnTo>
                      <a:pt x="373" y="1988"/>
                    </a:lnTo>
                    <a:lnTo>
                      <a:pt x="379" y="2009"/>
                    </a:lnTo>
                    <a:lnTo>
                      <a:pt x="384" y="2029"/>
                    </a:lnTo>
                    <a:lnTo>
                      <a:pt x="390" y="2049"/>
                    </a:lnTo>
                    <a:lnTo>
                      <a:pt x="392" y="2056"/>
                    </a:lnTo>
                    <a:lnTo>
                      <a:pt x="392" y="2063"/>
                    </a:lnTo>
                    <a:lnTo>
                      <a:pt x="394" y="2070"/>
                    </a:lnTo>
                    <a:lnTo>
                      <a:pt x="399" y="2074"/>
                    </a:lnTo>
                    <a:lnTo>
                      <a:pt x="403" y="2085"/>
                    </a:lnTo>
                    <a:lnTo>
                      <a:pt x="400" y="2094"/>
                    </a:lnTo>
                    <a:lnTo>
                      <a:pt x="397" y="2103"/>
                    </a:lnTo>
                    <a:lnTo>
                      <a:pt x="394" y="2112"/>
                    </a:lnTo>
                    <a:lnTo>
                      <a:pt x="383" y="2112"/>
                    </a:lnTo>
                    <a:lnTo>
                      <a:pt x="372" y="2111"/>
                    </a:lnTo>
                    <a:lnTo>
                      <a:pt x="360" y="2111"/>
                    </a:lnTo>
                    <a:lnTo>
                      <a:pt x="349" y="2111"/>
                    </a:lnTo>
                    <a:lnTo>
                      <a:pt x="337" y="2111"/>
                    </a:lnTo>
                    <a:lnTo>
                      <a:pt x="326" y="2111"/>
                    </a:lnTo>
                    <a:lnTo>
                      <a:pt x="314" y="2112"/>
                    </a:lnTo>
                    <a:lnTo>
                      <a:pt x="303" y="2112"/>
                    </a:lnTo>
                    <a:lnTo>
                      <a:pt x="300" y="2110"/>
                    </a:lnTo>
                    <a:lnTo>
                      <a:pt x="297" y="2112"/>
                    </a:lnTo>
                    <a:lnTo>
                      <a:pt x="292" y="2113"/>
                    </a:lnTo>
                    <a:lnTo>
                      <a:pt x="286" y="2116"/>
                    </a:lnTo>
                    <a:lnTo>
                      <a:pt x="284" y="2122"/>
                    </a:lnTo>
                    <a:lnTo>
                      <a:pt x="289" y="2125"/>
                    </a:lnTo>
                    <a:lnTo>
                      <a:pt x="295" y="2127"/>
                    </a:lnTo>
                    <a:lnTo>
                      <a:pt x="299" y="2126"/>
                    </a:lnTo>
                    <a:lnTo>
                      <a:pt x="304" y="2123"/>
                    </a:lnTo>
                    <a:lnTo>
                      <a:pt x="309" y="2123"/>
                    </a:lnTo>
                    <a:lnTo>
                      <a:pt x="314" y="2122"/>
                    </a:lnTo>
                    <a:lnTo>
                      <a:pt x="320" y="2122"/>
                    </a:lnTo>
                    <a:lnTo>
                      <a:pt x="324" y="2120"/>
                    </a:lnTo>
                    <a:lnTo>
                      <a:pt x="330" y="2120"/>
                    </a:lnTo>
                    <a:lnTo>
                      <a:pt x="335" y="2119"/>
                    </a:lnTo>
                    <a:lnTo>
                      <a:pt x="341" y="2120"/>
                    </a:lnTo>
                    <a:lnTo>
                      <a:pt x="345" y="2122"/>
                    </a:lnTo>
                    <a:lnTo>
                      <a:pt x="350" y="2120"/>
                    </a:lnTo>
                    <a:lnTo>
                      <a:pt x="356" y="2119"/>
                    </a:lnTo>
                    <a:lnTo>
                      <a:pt x="360" y="2119"/>
                    </a:lnTo>
                    <a:lnTo>
                      <a:pt x="366" y="2119"/>
                    </a:lnTo>
                    <a:lnTo>
                      <a:pt x="372" y="2120"/>
                    </a:lnTo>
                    <a:lnTo>
                      <a:pt x="379" y="2122"/>
                    </a:lnTo>
                    <a:lnTo>
                      <a:pt x="384" y="2124"/>
                    </a:lnTo>
                    <a:lnTo>
                      <a:pt x="390" y="2125"/>
                    </a:lnTo>
                    <a:lnTo>
                      <a:pt x="390" y="2130"/>
                    </a:lnTo>
                    <a:lnTo>
                      <a:pt x="388" y="2132"/>
                    </a:lnTo>
                    <a:lnTo>
                      <a:pt x="386" y="2134"/>
                    </a:lnTo>
                    <a:lnTo>
                      <a:pt x="387" y="2138"/>
                    </a:lnTo>
                    <a:lnTo>
                      <a:pt x="380" y="2134"/>
                    </a:lnTo>
                    <a:lnTo>
                      <a:pt x="371" y="2133"/>
                    </a:lnTo>
                    <a:lnTo>
                      <a:pt x="362" y="2133"/>
                    </a:lnTo>
                    <a:lnTo>
                      <a:pt x="353" y="2133"/>
                    </a:lnTo>
                    <a:lnTo>
                      <a:pt x="346" y="2133"/>
                    </a:lnTo>
                    <a:lnTo>
                      <a:pt x="339" y="2133"/>
                    </a:lnTo>
                    <a:lnTo>
                      <a:pt x="333" y="2135"/>
                    </a:lnTo>
                    <a:lnTo>
                      <a:pt x="329" y="2140"/>
                    </a:lnTo>
                    <a:lnTo>
                      <a:pt x="335" y="2140"/>
                    </a:lnTo>
                    <a:lnTo>
                      <a:pt x="341" y="2142"/>
                    </a:lnTo>
                    <a:lnTo>
                      <a:pt x="346" y="2143"/>
                    </a:lnTo>
                    <a:lnTo>
                      <a:pt x="352" y="2145"/>
                    </a:lnTo>
                    <a:lnTo>
                      <a:pt x="354" y="2147"/>
                    </a:lnTo>
                    <a:lnTo>
                      <a:pt x="357" y="2148"/>
                    </a:lnTo>
                    <a:lnTo>
                      <a:pt x="357" y="2150"/>
                    </a:lnTo>
                    <a:lnTo>
                      <a:pt x="358" y="2153"/>
                    </a:lnTo>
                    <a:lnTo>
                      <a:pt x="354" y="2163"/>
                    </a:lnTo>
                    <a:lnTo>
                      <a:pt x="349" y="2172"/>
                    </a:lnTo>
                    <a:lnTo>
                      <a:pt x="342" y="2179"/>
                    </a:lnTo>
                    <a:lnTo>
                      <a:pt x="331" y="2181"/>
                    </a:lnTo>
                    <a:lnTo>
                      <a:pt x="329" y="2184"/>
                    </a:lnTo>
                    <a:lnTo>
                      <a:pt x="327" y="2185"/>
                    </a:lnTo>
                    <a:lnTo>
                      <a:pt x="326" y="2186"/>
                    </a:lnTo>
                    <a:lnTo>
                      <a:pt x="326" y="2188"/>
                    </a:lnTo>
                    <a:lnTo>
                      <a:pt x="331" y="2194"/>
                    </a:lnTo>
                    <a:lnTo>
                      <a:pt x="337" y="2199"/>
                    </a:lnTo>
                    <a:lnTo>
                      <a:pt x="343" y="2203"/>
                    </a:lnTo>
                    <a:lnTo>
                      <a:pt x="350" y="2207"/>
                    </a:lnTo>
                    <a:lnTo>
                      <a:pt x="354" y="2211"/>
                    </a:lnTo>
                    <a:lnTo>
                      <a:pt x="360" y="2217"/>
                    </a:lnTo>
                    <a:lnTo>
                      <a:pt x="365" y="2222"/>
                    </a:lnTo>
                    <a:lnTo>
                      <a:pt x="369" y="2229"/>
                    </a:lnTo>
                    <a:lnTo>
                      <a:pt x="369" y="2229"/>
                    </a:lnTo>
                    <a:lnTo>
                      <a:pt x="375" y="2232"/>
                    </a:lnTo>
                    <a:lnTo>
                      <a:pt x="380" y="2239"/>
                    </a:lnTo>
                    <a:lnTo>
                      <a:pt x="383" y="2247"/>
                    </a:lnTo>
                    <a:lnTo>
                      <a:pt x="388" y="2253"/>
                    </a:lnTo>
                    <a:lnTo>
                      <a:pt x="390" y="2253"/>
                    </a:lnTo>
                    <a:lnTo>
                      <a:pt x="391" y="2253"/>
                    </a:lnTo>
                    <a:lnTo>
                      <a:pt x="394" y="2253"/>
                    </a:lnTo>
                    <a:lnTo>
                      <a:pt x="395" y="2252"/>
                    </a:lnTo>
                    <a:lnTo>
                      <a:pt x="396" y="2231"/>
                    </a:lnTo>
                    <a:lnTo>
                      <a:pt x="395" y="2210"/>
                    </a:lnTo>
                    <a:lnTo>
                      <a:pt x="394" y="2188"/>
                    </a:lnTo>
                    <a:lnTo>
                      <a:pt x="395" y="2166"/>
                    </a:lnTo>
                    <a:lnTo>
                      <a:pt x="427" y="2163"/>
                    </a:lnTo>
                    <a:lnTo>
                      <a:pt x="436" y="2162"/>
                    </a:lnTo>
                    <a:lnTo>
                      <a:pt x="445" y="2161"/>
                    </a:lnTo>
                    <a:lnTo>
                      <a:pt x="455" y="2161"/>
                    </a:lnTo>
                    <a:lnTo>
                      <a:pt x="464" y="2161"/>
                    </a:lnTo>
                    <a:lnTo>
                      <a:pt x="473" y="2162"/>
                    </a:lnTo>
                    <a:lnTo>
                      <a:pt x="482" y="2162"/>
                    </a:lnTo>
                    <a:lnTo>
                      <a:pt x="490" y="2161"/>
                    </a:lnTo>
                    <a:lnTo>
                      <a:pt x="497" y="2160"/>
                    </a:lnTo>
                    <a:lnTo>
                      <a:pt x="495" y="2153"/>
                    </a:lnTo>
                    <a:lnTo>
                      <a:pt x="489" y="2151"/>
                    </a:lnTo>
                    <a:lnTo>
                      <a:pt x="480" y="2154"/>
                    </a:lnTo>
                    <a:lnTo>
                      <a:pt x="473" y="2153"/>
                    </a:lnTo>
                    <a:lnTo>
                      <a:pt x="463" y="2151"/>
                    </a:lnTo>
                    <a:lnTo>
                      <a:pt x="452" y="2151"/>
                    </a:lnTo>
                    <a:lnTo>
                      <a:pt x="441" y="2151"/>
                    </a:lnTo>
                    <a:lnTo>
                      <a:pt x="430" y="2153"/>
                    </a:lnTo>
                    <a:lnTo>
                      <a:pt x="420" y="2154"/>
                    </a:lnTo>
                    <a:lnTo>
                      <a:pt x="409" y="2155"/>
                    </a:lnTo>
                    <a:lnTo>
                      <a:pt x="398" y="2155"/>
                    </a:lnTo>
                    <a:lnTo>
                      <a:pt x="388" y="2155"/>
                    </a:lnTo>
                    <a:lnTo>
                      <a:pt x="392" y="2143"/>
                    </a:lnTo>
                    <a:lnTo>
                      <a:pt x="397" y="2132"/>
                    </a:lnTo>
                    <a:lnTo>
                      <a:pt x="402" y="2120"/>
                    </a:lnTo>
                    <a:lnTo>
                      <a:pt x="406" y="2108"/>
                    </a:lnTo>
                    <a:lnTo>
                      <a:pt x="409" y="2105"/>
                    </a:lnTo>
                    <a:lnTo>
                      <a:pt x="409" y="2103"/>
                    </a:lnTo>
                    <a:lnTo>
                      <a:pt x="409" y="2100"/>
                    </a:lnTo>
                    <a:lnTo>
                      <a:pt x="411" y="2097"/>
                    </a:lnTo>
                    <a:lnTo>
                      <a:pt x="415" y="2081"/>
                    </a:lnTo>
                    <a:lnTo>
                      <a:pt x="420" y="2065"/>
                    </a:lnTo>
                    <a:lnTo>
                      <a:pt x="426" y="2049"/>
                    </a:lnTo>
                    <a:lnTo>
                      <a:pt x="432" y="2032"/>
                    </a:lnTo>
                    <a:lnTo>
                      <a:pt x="439" y="2016"/>
                    </a:lnTo>
                    <a:lnTo>
                      <a:pt x="444" y="1998"/>
                    </a:lnTo>
                    <a:lnTo>
                      <a:pt x="450" y="1982"/>
                    </a:lnTo>
                    <a:lnTo>
                      <a:pt x="456" y="1965"/>
                    </a:lnTo>
                    <a:lnTo>
                      <a:pt x="457" y="1971"/>
                    </a:lnTo>
                    <a:lnTo>
                      <a:pt x="457" y="1975"/>
                    </a:lnTo>
                    <a:lnTo>
                      <a:pt x="455" y="1981"/>
                    </a:lnTo>
                    <a:lnTo>
                      <a:pt x="453" y="1986"/>
                    </a:lnTo>
                    <a:lnTo>
                      <a:pt x="452" y="1991"/>
                    </a:lnTo>
                    <a:lnTo>
                      <a:pt x="451" y="1996"/>
                    </a:lnTo>
                    <a:lnTo>
                      <a:pt x="451" y="2001"/>
                    </a:lnTo>
                    <a:lnTo>
                      <a:pt x="450" y="2005"/>
                    </a:lnTo>
                    <a:lnTo>
                      <a:pt x="448" y="2007"/>
                    </a:lnTo>
                    <a:lnTo>
                      <a:pt x="444" y="2025"/>
                    </a:lnTo>
                    <a:lnTo>
                      <a:pt x="440" y="2042"/>
                    </a:lnTo>
                    <a:lnTo>
                      <a:pt x="434" y="2058"/>
                    </a:lnTo>
                    <a:lnTo>
                      <a:pt x="428" y="2075"/>
                    </a:lnTo>
                    <a:lnTo>
                      <a:pt x="422" y="2093"/>
                    </a:lnTo>
                    <a:lnTo>
                      <a:pt x="417" y="2110"/>
                    </a:lnTo>
                    <a:lnTo>
                      <a:pt x="412" y="2127"/>
                    </a:lnTo>
                    <a:lnTo>
                      <a:pt x="409" y="2145"/>
                    </a:lnTo>
                    <a:lnTo>
                      <a:pt x="466" y="2140"/>
                    </a:lnTo>
                    <a:lnTo>
                      <a:pt x="466" y="2090"/>
                    </a:lnTo>
                    <a:lnTo>
                      <a:pt x="466" y="2043"/>
                    </a:lnTo>
                    <a:lnTo>
                      <a:pt x="468" y="1996"/>
                    </a:lnTo>
                    <a:lnTo>
                      <a:pt x="472" y="1949"/>
                    </a:lnTo>
                    <a:lnTo>
                      <a:pt x="473" y="1960"/>
                    </a:lnTo>
                    <a:lnTo>
                      <a:pt x="473" y="1972"/>
                    </a:lnTo>
                    <a:lnTo>
                      <a:pt x="473" y="1984"/>
                    </a:lnTo>
                    <a:lnTo>
                      <a:pt x="474" y="1995"/>
                    </a:lnTo>
                    <a:lnTo>
                      <a:pt x="477" y="2032"/>
                    </a:lnTo>
                    <a:lnTo>
                      <a:pt x="479" y="2069"/>
                    </a:lnTo>
                    <a:lnTo>
                      <a:pt x="479" y="2105"/>
                    </a:lnTo>
                    <a:lnTo>
                      <a:pt x="479" y="2141"/>
                    </a:lnTo>
                    <a:lnTo>
                      <a:pt x="517" y="2142"/>
                    </a:lnTo>
                    <a:lnTo>
                      <a:pt x="525" y="2142"/>
                    </a:lnTo>
                    <a:lnTo>
                      <a:pt x="534" y="2145"/>
                    </a:lnTo>
                    <a:lnTo>
                      <a:pt x="541" y="2143"/>
                    </a:lnTo>
                    <a:lnTo>
                      <a:pt x="546" y="2136"/>
                    </a:lnTo>
                    <a:lnTo>
                      <a:pt x="538" y="2117"/>
                    </a:lnTo>
                    <a:lnTo>
                      <a:pt x="532" y="2097"/>
                    </a:lnTo>
                    <a:lnTo>
                      <a:pt x="526" y="2077"/>
                    </a:lnTo>
                    <a:lnTo>
                      <a:pt x="518" y="2057"/>
                    </a:lnTo>
                    <a:lnTo>
                      <a:pt x="519" y="2055"/>
                    </a:lnTo>
                    <a:lnTo>
                      <a:pt x="524" y="2063"/>
                    </a:lnTo>
                    <a:lnTo>
                      <a:pt x="527" y="2072"/>
                    </a:lnTo>
                    <a:lnTo>
                      <a:pt x="532" y="2081"/>
                    </a:lnTo>
                    <a:lnTo>
                      <a:pt x="538" y="2087"/>
                    </a:lnTo>
                    <a:lnTo>
                      <a:pt x="549" y="2122"/>
                    </a:lnTo>
                    <a:lnTo>
                      <a:pt x="554" y="2131"/>
                    </a:lnTo>
                    <a:lnTo>
                      <a:pt x="561" y="2140"/>
                    </a:lnTo>
                    <a:lnTo>
                      <a:pt x="565" y="2148"/>
                    </a:lnTo>
                    <a:lnTo>
                      <a:pt x="568" y="2158"/>
                    </a:lnTo>
                    <a:lnTo>
                      <a:pt x="558" y="2157"/>
                    </a:lnTo>
                    <a:lnTo>
                      <a:pt x="550" y="2157"/>
                    </a:lnTo>
                    <a:lnTo>
                      <a:pt x="543" y="2156"/>
                    </a:lnTo>
                    <a:lnTo>
                      <a:pt x="536" y="2155"/>
                    </a:lnTo>
                    <a:lnTo>
                      <a:pt x="528" y="2154"/>
                    </a:lnTo>
                    <a:lnTo>
                      <a:pt x="521" y="2153"/>
                    </a:lnTo>
                    <a:lnTo>
                      <a:pt x="515" y="2153"/>
                    </a:lnTo>
                    <a:lnTo>
                      <a:pt x="508" y="2153"/>
                    </a:lnTo>
                    <a:lnTo>
                      <a:pt x="506" y="2154"/>
                    </a:lnTo>
                    <a:lnTo>
                      <a:pt x="506" y="2156"/>
                    </a:lnTo>
                    <a:lnTo>
                      <a:pt x="508" y="2157"/>
                    </a:lnTo>
                    <a:lnTo>
                      <a:pt x="509" y="2160"/>
                    </a:lnTo>
                    <a:lnTo>
                      <a:pt x="518" y="2161"/>
                    </a:lnTo>
                    <a:lnTo>
                      <a:pt x="527" y="2161"/>
                    </a:lnTo>
                    <a:lnTo>
                      <a:pt x="535" y="2162"/>
                    </a:lnTo>
                    <a:lnTo>
                      <a:pt x="545" y="2163"/>
                    </a:lnTo>
                    <a:lnTo>
                      <a:pt x="554" y="2164"/>
                    </a:lnTo>
                    <a:lnTo>
                      <a:pt x="563" y="2165"/>
                    </a:lnTo>
                    <a:lnTo>
                      <a:pt x="572" y="2165"/>
                    </a:lnTo>
                    <a:lnTo>
                      <a:pt x="581" y="2165"/>
                    </a:lnTo>
                    <a:lnTo>
                      <a:pt x="584" y="2158"/>
                    </a:lnTo>
                    <a:lnTo>
                      <a:pt x="583" y="2153"/>
                    </a:lnTo>
                    <a:lnTo>
                      <a:pt x="580" y="2146"/>
                    </a:lnTo>
                    <a:lnTo>
                      <a:pt x="579" y="2140"/>
                    </a:lnTo>
                    <a:lnTo>
                      <a:pt x="572" y="2124"/>
                    </a:lnTo>
                    <a:lnTo>
                      <a:pt x="565" y="2107"/>
                    </a:lnTo>
                    <a:lnTo>
                      <a:pt x="558" y="2090"/>
                    </a:lnTo>
                    <a:lnTo>
                      <a:pt x="549" y="2074"/>
                    </a:lnTo>
                    <a:lnTo>
                      <a:pt x="548" y="2072"/>
                    </a:lnTo>
                    <a:lnTo>
                      <a:pt x="548" y="2070"/>
                    </a:lnTo>
                    <a:lnTo>
                      <a:pt x="548" y="2069"/>
                    </a:lnTo>
                    <a:lnTo>
                      <a:pt x="546" y="2067"/>
                    </a:lnTo>
                    <a:lnTo>
                      <a:pt x="542" y="2058"/>
                    </a:lnTo>
                    <a:lnTo>
                      <a:pt x="538" y="2049"/>
                    </a:lnTo>
                    <a:lnTo>
                      <a:pt x="533" y="2040"/>
                    </a:lnTo>
                    <a:lnTo>
                      <a:pt x="528" y="2030"/>
                    </a:lnTo>
                    <a:lnTo>
                      <a:pt x="523" y="2022"/>
                    </a:lnTo>
                    <a:lnTo>
                      <a:pt x="518" y="2014"/>
                    </a:lnTo>
                    <a:lnTo>
                      <a:pt x="513" y="2005"/>
                    </a:lnTo>
                    <a:lnTo>
                      <a:pt x="510" y="1997"/>
                    </a:lnTo>
                    <a:lnTo>
                      <a:pt x="515" y="1996"/>
                    </a:lnTo>
                    <a:lnTo>
                      <a:pt x="519" y="1996"/>
                    </a:lnTo>
                    <a:lnTo>
                      <a:pt x="525" y="1997"/>
                    </a:lnTo>
                    <a:lnTo>
                      <a:pt x="528" y="1998"/>
                    </a:lnTo>
                    <a:lnTo>
                      <a:pt x="541" y="1998"/>
                    </a:lnTo>
                    <a:lnTo>
                      <a:pt x="555" y="1998"/>
                    </a:lnTo>
                    <a:lnTo>
                      <a:pt x="568" y="1998"/>
                    </a:lnTo>
                    <a:lnTo>
                      <a:pt x="579" y="1998"/>
                    </a:lnTo>
                    <a:lnTo>
                      <a:pt x="592" y="1999"/>
                    </a:lnTo>
                    <a:lnTo>
                      <a:pt x="604" y="1999"/>
                    </a:lnTo>
                    <a:lnTo>
                      <a:pt x="616" y="1999"/>
                    </a:lnTo>
                    <a:lnTo>
                      <a:pt x="629" y="1999"/>
                    </a:lnTo>
                    <a:lnTo>
                      <a:pt x="638" y="1999"/>
                    </a:lnTo>
                    <a:lnTo>
                      <a:pt x="648" y="1999"/>
                    </a:lnTo>
                    <a:lnTo>
                      <a:pt x="659" y="1999"/>
                    </a:lnTo>
                    <a:lnTo>
                      <a:pt x="670" y="1998"/>
                    </a:lnTo>
                    <a:lnTo>
                      <a:pt x="680" y="1999"/>
                    </a:lnTo>
                    <a:lnTo>
                      <a:pt x="692" y="1999"/>
                    </a:lnTo>
                    <a:lnTo>
                      <a:pt x="702" y="2001"/>
                    </a:lnTo>
                    <a:lnTo>
                      <a:pt x="713" y="2002"/>
                    </a:lnTo>
                    <a:lnTo>
                      <a:pt x="714" y="2007"/>
                    </a:lnTo>
                    <a:lnTo>
                      <a:pt x="703" y="2010"/>
                    </a:lnTo>
                    <a:lnTo>
                      <a:pt x="693" y="2011"/>
                    </a:lnTo>
                    <a:lnTo>
                      <a:pt x="682" y="2012"/>
                    </a:lnTo>
                    <a:lnTo>
                      <a:pt x="670" y="2012"/>
                    </a:lnTo>
                    <a:lnTo>
                      <a:pt x="659" y="2013"/>
                    </a:lnTo>
                    <a:lnTo>
                      <a:pt x="647" y="2013"/>
                    </a:lnTo>
                    <a:lnTo>
                      <a:pt x="637" y="2014"/>
                    </a:lnTo>
                    <a:lnTo>
                      <a:pt x="626" y="2016"/>
                    </a:lnTo>
                    <a:lnTo>
                      <a:pt x="631" y="2019"/>
                    </a:lnTo>
                    <a:lnTo>
                      <a:pt x="638" y="2019"/>
                    </a:lnTo>
                    <a:lnTo>
                      <a:pt x="645" y="2019"/>
                    </a:lnTo>
                    <a:lnTo>
                      <a:pt x="651" y="2020"/>
                    </a:lnTo>
                    <a:lnTo>
                      <a:pt x="662" y="2021"/>
                    </a:lnTo>
                    <a:lnTo>
                      <a:pt x="675" y="2020"/>
                    </a:lnTo>
                    <a:lnTo>
                      <a:pt x="687" y="2019"/>
                    </a:lnTo>
                    <a:lnTo>
                      <a:pt x="700" y="2018"/>
                    </a:lnTo>
                    <a:lnTo>
                      <a:pt x="713" y="2017"/>
                    </a:lnTo>
                    <a:lnTo>
                      <a:pt x="724" y="2018"/>
                    </a:lnTo>
                    <a:lnTo>
                      <a:pt x="735" y="2020"/>
                    </a:lnTo>
                    <a:lnTo>
                      <a:pt x="744" y="2026"/>
                    </a:lnTo>
                    <a:lnTo>
                      <a:pt x="740" y="2026"/>
                    </a:lnTo>
                    <a:lnTo>
                      <a:pt x="738" y="2026"/>
                    </a:lnTo>
                    <a:lnTo>
                      <a:pt x="736" y="2026"/>
                    </a:lnTo>
                    <a:lnTo>
                      <a:pt x="732" y="2025"/>
                    </a:lnTo>
                    <a:lnTo>
                      <a:pt x="728" y="2024"/>
                    </a:lnTo>
                    <a:lnTo>
                      <a:pt x="723" y="2024"/>
                    </a:lnTo>
                    <a:lnTo>
                      <a:pt x="720" y="2025"/>
                    </a:lnTo>
                    <a:lnTo>
                      <a:pt x="718" y="2029"/>
                    </a:lnTo>
                    <a:lnTo>
                      <a:pt x="707" y="2027"/>
                    </a:lnTo>
                    <a:lnTo>
                      <a:pt x="695" y="2027"/>
                    </a:lnTo>
                    <a:lnTo>
                      <a:pt x="685" y="2027"/>
                    </a:lnTo>
                    <a:lnTo>
                      <a:pt x="675" y="2027"/>
                    </a:lnTo>
                    <a:lnTo>
                      <a:pt x="663" y="2028"/>
                    </a:lnTo>
                    <a:lnTo>
                      <a:pt x="653" y="2029"/>
                    </a:lnTo>
                    <a:lnTo>
                      <a:pt x="641" y="2030"/>
                    </a:lnTo>
                    <a:lnTo>
                      <a:pt x="630" y="2030"/>
                    </a:lnTo>
                    <a:lnTo>
                      <a:pt x="633" y="2034"/>
                    </a:lnTo>
                    <a:lnTo>
                      <a:pt x="639" y="2035"/>
                    </a:lnTo>
                    <a:lnTo>
                      <a:pt x="645" y="2036"/>
                    </a:lnTo>
                    <a:lnTo>
                      <a:pt x="648" y="2040"/>
                    </a:lnTo>
                    <a:lnTo>
                      <a:pt x="665" y="2041"/>
                    </a:lnTo>
                    <a:lnTo>
                      <a:pt x="683" y="2042"/>
                    </a:lnTo>
                    <a:lnTo>
                      <a:pt x="699" y="2042"/>
                    </a:lnTo>
                    <a:lnTo>
                      <a:pt x="716" y="2043"/>
                    </a:lnTo>
                    <a:lnTo>
                      <a:pt x="732" y="2043"/>
                    </a:lnTo>
                    <a:lnTo>
                      <a:pt x="748" y="2043"/>
                    </a:lnTo>
                    <a:lnTo>
                      <a:pt x="766" y="2043"/>
                    </a:lnTo>
                    <a:lnTo>
                      <a:pt x="783" y="2044"/>
                    </a:lnTo>
                    <a:lnTo>
                      <a:pt x="790" y="2045"/>
                    </a:lnTo>
                    <a:lnTo>
                      <a:pt x="797" y="2045"/>
                    </a:lnTo>
                    <a:lnTo>
                      <a:pt x="804" y="2047"/>
                    </a:lnTo>
                    <a:lnTo>
                      <a:pt x="811" y="2047"/>
                    </a:lnTo>
                    <a:lnTo>
                      <a:pt x="818" y="2048"/>
                    </a:lnTo>
                    <a:lnTo>
                      <a:pt x="824" y="2048"/>
                    </a:lnTo>
                    <a:lnTo>
                      <a:pt x="833" y="2048"/>
                    </a:lnTo>
                    <a:lnTo>
                      <a:pt x="841" y="2047"/>
                    </a:lnTo>
                    <a:lnTo>
                      <a:pt x="845" y="2049"/>
                    </a:lnTo>
                    <a:lnTo>
                      <a:pt x="851" y="2052"/>
                    </a:lnTo>
                    <a:lnTo>
                      <a:pt x="854" y="2056"/>
                    </a:lnTo>
                    <a:lnTo>
                      <a:pt x="853" y="2062"/>
                    </a:lnTo>
                    <a:lnTo>
                      <a:pt x="845" y="2064"/>
                    </a:lnTo>
                    <a:lnTo>
                      <a:pt x="836" y="2065"/>
                    </a:lnTo>
                    <a:lnTo>
                      <a:pt x="827" y="2065"/>
                    </a:lnTo>
                    <a:lnTo>
                      <a:pt x="819" y="2065"/>
                    </a:lnTo>
                    <a:lnTo>
                      <a:pt x="809" y="2066"/>
                    </a:lnTo>
                    <a:lnTo>
                      <a:pt x="800" y="2066"/>
                    </a:lnTo>
                    <a:lnTo>
                      <a:pt x="791" y="2066"/>
                    </a:lnTo>
                    <a:lnTo>
                      <a:pt x="783" y="2066"/>
                    </a:lnTo>
                    <a:lnTo>
                      <a:pt x="777" y="2066"/>
                    </a:lnTo>
                    <a:lnTo>
                      <a:pt x="773" y="2066"/>
                    </a:lnTo>
                    <a:lnTo>
                      <a:pt x="767" y="2065"/>
                    </a:lnTo>
                    <a:lnTo>
                      <a:pt x="761" y="2065"/>
                    </a:lnTo>
                    <a:lnTo>
                      <a:pt x="755" y="2065"/>
                    </a:lnTo>
                    <a:lnTo>
                      <a:pt x="750" y="2065"/>
                    </a:lnTo>
                    <a:lnTo>
                      <a:pt x="744" y="2065"/>
                    </a:lnTo>
                    <a:lnTo>
                      <a:pt x="739" y="2066"/>
                    </a:lnTo>
                    <a:lnTo>
                      <a:pt x="727" y="2065"/>
                    </a:lnTo>
                    <a:lnTo>
                      <a:pt x="713" y="2064"/>
                    </a:lnTo>
                    <a:lnTo>
                      <a:pt x="699" y="2063"/>
                    </a:lnTo>
                    <a:lnTo>
                      <a:pt x="685" y="2064"/>
                    </a:lnTo>
                    <a:lnTo>
                      <a:pt x="671" y="2064"/>
                    </a:lnTo>
                    <a:lnTo>
                      <a:pt x="656" y="2064"/>
                    </a:lnTo>
                    <a:lnTo>
                      <a:pt x="642" y="2065"/>
                    </a:lnTo>
                    <a:lnTo>
                      <a:pt x="629" y="2065"/>
                    </a:lnTo>
                    <a:lnTo>
                      <a:pt x="622" y="2070"/>
                    </a:lnTo>
                    <a:lnTo>
                      <a:pt x="622" y="2072"/>
                    </a:lnTo>
                    <a:lnTo>
                      <a:pt x="623" y="2074"/>
                    </a:lnTo>
                    <a:lnTo>
                      <a:pt x="625" y="2075"/>
                    </a:lnTo>
                    <a:lnTo>
                      <a:pt x="626" y="2078"/>
                    </a:lnTo>
                    <a:lnTo>
                      <a:pt x="648" y="2081"/>
                    </a:lnTo>
                    <a:lnTo>
                      <a:pt x="670" y="2082"/>
                    </a:lnTo>
                    <a:lnTo>
                      <a:pt x="692" y="2083"/>
                    </a:lnTo>
                    <a:lnTo>
                      <a:pt x="714" y="2083"/>
                    </a:lnTo>
                    <a:lnTo>
                      <a:pt x="737" y="2083"/>
                    </a:lnTo>
                    <a:lnTo>
                      <a:pt x="759" y="2085"/>
                    </a:lnTo>
                    <a:lnTo>
                      <a:pt x="780" y="2086"/>
                    </a:lnTo>
                    <a:lnTo>
                      <a:pt x="801" y="2088"/>
                    </a:lnTo>
                    <a:lnTo>
                      <a:pt x="807" y="2086"/>
                    </a:lnTo>
                    <a:lnTo>
                      <a:pt x="811" y="2085"/>
                    </a:lnTo>
                    <a:lnTo>
                      <a:pt x="815" y="2086"/>
                    </a:lnTo>
                    <a:lnTo>
                      <a:pt x="820" y="2088"/>
                    </a:lnTo>
                    <a:lnTo>
                      <a:pt x="820" y="2085"/>
                    </a:lnTo>
                    <a:lnTo>
                      <a:pt x="830" y="2081"/>
                    </a:lnTo>
                    <a:lnTo>
                      <a:pt x="836" y="2088"/>
                    </a:lnTo>
                    <a:lnTo>
                      <a:pt x="841" y="2098"/>
                    </a:lnTo>
                    <a:lnTo>
                      <a:pt x="846" y="2105"/>
                    </a:lnTo>
                    <a:lnTo>
                      <a:pt x="851" y="2097"/>
                    </a:lnTo>
                    <a:lnTo>
                      <a:pt x="862" y="2102"/>
                    </a:lnTo>
                    <a:lnTo>
                      <a:pt x="861" y="2103"/>
                    </a:lnTo>
                    <a:lnTo>
                      <a:pt x="860" y="2104"/>
                    </a:lnTo>
                    <a:lnTo>
                      <a:pt x="860" y="2105"/>
                    </a:lnTo>
                    <a:lnTo>
                      <a:pt x="860" y="2107"/>
                    </a:lnTo>
                    <a:lnTo>
                      <a:pt x="862" y="2113"/>
                    </a:lnTo>
                    <a:lnTo>
                      <a:pt x="865" y="2119"/>
                    </a:lnTo>
                    <a:lnTo>
                      <a:pt x="866" y="2126"/>
                    </a:lnTo>
                    <a:lnTo>
                      <a:pt x="868" y="2132"/>
                    </a:lnTo>
                    <a:lnTo>
                      <a:pt x="865" y="2141"/>
                    </a:lnTo>
                    <a:lnTo>
                      <a:pt x="866" y="2153"/>
                    </a:lnTo>
                    <a:lnTo>
                      <a:pt x="866" y="2163"/>
                    </a:lnTo>
                    <a:lnTo>
                      <a:pt x="862" y="2172"/>
                    </a:lnTo>
                    <a:lnTo>
                      <a:pt x="864" y="2176"/>
                    </a:lnTo>
                    <a:lnTo>
                      <a:pt x="867" y="2178"/>
                    </a:lnTo>
                    <a:lnTo>
                      <a:pt x="871" y="2178"/>
                    </a:lnTo>
                    <a:lnTo>
                      <a:pt x="873" y="2180"/>
                    </a:lnTo>
                    <a:lnTo>
                      <a:pt x="882" y="2178"/>
                    </a:lnTo>
                    <a:lnTo>
                      <a:pt x="890" y="2177"/>
                    </a:lnTo>
                    <a:lnTo>
                      <a:pt x="899" y="2176"/>
                    </a:lnTo>
                    <a:lnTo>
                      <a:pt x="909" y="2176"/>
                    </a:lnTo>
                    <a:lnTo>
                      <a:pt x="918" y="2175"/>
                    </a:lnTo>
                    <a:lnTo>
                      <a:pt x="927" y="2175"/>
                    </a:lnTo>
                    <a:lnTo>
                      <a:pt x="935" y="2173"/>
                    </a:lnTo>
                    <a:lnTo>
                      <a:pt x="943" y="2171"/>
                    </a:lnTo>
                    <a:lnTo>
                      <a:pt x="943" y="2171"/>
                    </a:lnTo>
                    <a:lnTo>
                      <a:pt x="950" y="2170"/>
                    </a:lnTo>
                    <a:lnTo>
                      <a:pt x="956" y="2170"/>
                    </a:lnTo>
                    <a:lnTo>
                      <a:pt x="962" y="2170"/>
                    </a:lnTo>
                    <a:lnTo>
                      <a:pt x="968" y="2171"/>
                    </a:lnTo>
                    <a:lnTo>
                      <a:pt x="979" y="2170"/>
                    </a:lnTo>
                    <a:lnTo>
                      <a:pt x="988" y="2170"/>
                    </a:lnTo>
                    <a:lnTo>
                      <a:pt x="997" y="2169"/>
                    </a:lnTo>
                    <a:lnTo>
                      <a:pt x="1008" y="2170"/>
                    </a:lnTo>
                    <a:lnTo>
                      <a:pt x="1017" y="2170"/>
                    </a:lnTo>
                    <a:lnTo>
                      <a:pt x="1026" y="2171"/>
                    </a:lnTo>
                    <a:lnTo>
                      <a:pt x="1035" y="2171"/>
                    </a:lnTo>
                    <a:lnTo>
                      <a:pt x="1046" y="2172"/>
                    </a:lnTo>
                    <a:lnTo>
                      <a:pt x="1045" y="2175"/>
                    </a:lnTo>
                    <a:lnTo>
                      <a:pt x="1061" y="2171"/>
                    </a:lnTo>
                    <a:lnTo>
                      <a:pt x="1066" y="2172"/>
                    </a:lnTo>
                    <a:lnTo>
                      <a:pt x="1072" y="2171"/>
                    </a:lnTo>
                    <a:lnTo>
                      <a:pt x="1078" y="2170"/>
                    </a:lnTo>
                    <a:lnTo>
                      <a:pt x="1084" y="2171"/>
                    </a:lnTo>
                    <a:lnTo>
                      <a:pt x="1089" y="2170"/>
                    </a:lnTo>
                    <a:lnTo>
                      <a:pt x="1095" y="2171"/>
                    </a:lnTo>
                    <a:lnTo>
                      <a:pt x="1102" y="2172"/>
                    </a:lnTo>
                    <a:lnTo>
                      <a:pt x="1107" y="2171"/>
                    </a:lnTo>
                    <a:lnTo>
                      <a:pt x="1114" y="2172"/>
                    </a:lnTo>
                    <a:lnTo>
                      <a:pt x="1117" y="2168"/>
                    </a:lnTo>
                    <a:lnTo>
                      <a:pt x="1119" y="2162"/>
                    </a:lnTo>
                    <a:lnTo>
                      <a:pt x="1125" y="2160"/>
                    </a:lnTo>
                    <a:lnTo>
                      <a:pt x="1126" y="2151"/>
                    </a:lnTo>
                    <a:lnTo>
                      <a:pt x="1127" y="2143"/>
                    </a:lnTo>
                    <a:lnTo>
                      <a:pt x="1129" y="2135"/>
                    </a:lnTo>
                    <a:lnTo>
                      <a:pt x="1127" y="2127"/>
                    </a:lnTo>
                    <a:lnTo>
                      <a:pt x="1132" y="2126"/>
                    </a:lnTo>
                    <a:lnTo>
                      <a:pt x="1137" y="2125"/>
                    </a:lnTo>
                    <a:lnTo>
                      <a:pt x="1141" y="2123"/>
                    </a:lnTo>
                    <a:lnTo>
                      <a:pt x="1145" y="2118"/>
                    </a:lnTo>
                    <a:lnTo>
                      <a:pt x="1141" y="2115"/>
                    </a:lnTo>
                    <a:lnTo>
                      <a:pt x="1137" y="2113"/>
                    </a:lnTo>
                    <a:lnTo>
                      <a:pt x="1133" y="2115"/>
                    </a:lnTo>
                    <a:lnTo>
                      <a:pt x="1127" y="2113"/>
                    </a:lnTo>
                    <a:lnTo>
                      <a:pt x="1126" y="2108"/>
                    </a:lnTo>
                    <a:lnTo>
                      <a:pt x="1122" y="2104"/>
                    </a:lnTo>
                    <a:lnTo>
                      <a:pt x="1117" y="2101"/>
                    </a:lnTo>
                    <a:lnTo>
                      <a:pt x="1112" y="2096"/>
                    </a:lnTo>
                    <a:lnTo>
                      <a:pt x="1108" y="2095"/>
                    </a:lnTo>
                    <a:lnTo>
                      <a:pt x="1102" y="2096"/>
                    </a:lnTo>
                    <a:lnTo>
                      <a:pt x="1098" y="2098"/>
                    </a:lnTo>
                    <a:lnTo>
                      <a:pt x="1094" y="2102"/>
                    </a:lnTo>
                    <a:lnTo>
                      <a:pt x="1091" y="2110"/>
                    </a:lnTo>
                    <a:lnTo>
                      <a:pt x="1084" y="2113"/>
                    </a:lnTo>
                    <a:lnTo>
                      <a:pt x="1076" y="2115"/>
                    </a:lnTo>
                    <a:lnTo>
                      <a:pt x="1065" y="2115"/>
                    </a:lnTo>
                    <a:lnTo>
                      <a:pt x="1064" y="2108"/>
                    </a:lnTo>
                    <a:lnTo>
                      <a:pt x="1062" y="2102"/>
                    </a:lnTo>
                    <a:lnTo>
                      <a:pt x="1057" y="2097"/>
                    </a:lnTo>
                    <a:lnTo>
                      <a:pt x="1053" y="2092"/>
                    </a:lnTo>
                    <a:lnTo>
                      <a:pt x="1045" y="2095"/>
                    </a:lnTo>
                    <a:lnTo>
                      <a:pt x="1036" y="2098"/>
                    </a:lnTo>
                    <a:lnTo>
                      <a:pt x="1030" y="2104"/>
                    </a:lnTo>
                    <a:lnTo>
                      <a:pt x="1026" y="2112"/>
                    </a:lnTo>
                    <a:lnTo>
                      <a:pt x="1017" y="2111"/>
                    </a:lnTo>
                    <a:lnTo>
                      <a:pt x="1008" y="2112"/>
                    </a:lnTo>
                    <a:lnTo>
                      <a:pt x="998" y="2113"/>
                    </a:lnTo>
                    <a:lnTo>
                      <a:pt x="989" y="2115"/>
                    </a:lnTo>
                    <a:lnTo>
                      <a:pt x="981" y="2115"/>
                    </a:lnTo>
                    <a:lnTo>
                      <a:pt x="973" y="2113"/>
                    </a:lnTo>
                    <a:lnTo>
                      <a:pt x="966" y="2110"/>
                    </a:lnTo>
                    <a:lnTo>
                      <a:pt x="962" y="2102"/>
                    </a:lnTo>
                    <a:lnTo>
                      <a:pt x="958" y="2097"/>
                    </a:lnTo>
                    <a:lnTo>
                      <a:pt x="954" y="2095"/>
                    </a:lnTo>
                    <a:lnTo>
                      <a:pt x="949" y="2095"/>
                    </a:lnTo>
                    <a:lnTo>
                      <a:pt x="942" y="2096"/>
                    </a:lnTo>
                    <a:lnTo>
                      <a:pt x="939" y="2100"/>
                    </a:lnTo>
                    <a:lnTo>
                      <a:pt x="935" y="2104"/>
                    </a:lnTo>
                    <a:lnTo>
                      <a:pt x="932" y="2109"/>
                    </a:lnTo>
                    <a:lnTo>
                      <a:pt x="928" y="2113"/>
                    </a:lnTo>
                    <a:lnTo>
                      <a:pt x="906" y="2113"/>
                    </a:lnTo>
                    <a:lnTo>
                      <a:pt x="902" y="2110"/>
                    </a:lnTo>
                    <a:lnTo>
                      <a:pt x="898" y="2105"/>
                    </a:lnTo>
                    <a:lnTo>
                      <a:pt x="894" y="2103"/>
                    </a:lnTo>
                    <a:lnTo>
                      <a:pt x="888" y="2104"/>
                    </a:lnTo>
                    <a:lnTo>
                      <a:pt x="888" y="2090"/>
                    </a:lnTo>
                    <a:lnTo>
                      <a:pt x="896" y="2092"/>
                    </a:lnTo>
                    <a:lnTo>
                      <a:pt x="904" y="2093"/>
                    </a:lnTo>
                    <a:lnTo>
                      <a:pt x="912" y="2092"/>
                    </a:lnTo>
                    <a:lnTo>
                      <a:pt x="919" y="2088"/>
                    </a:lnTo>
                    <a:lnTo>
                      <a:pt x="934" y="2088"/>
                    </a:lnTo>
                    <a:lnTo>
                      <a:pt x="949" y="2088"/>
                    </a:lnTo>
                    <a:lnTo>
                      <a:pt x="965" y="2088"/>
                    </a:lnTo>
                    <a:lnTo>
                      <a:pt x="980" y="2088"/>
                    </a:lnTo>
                    <a:lnTo>
                      <a:pt x="995" y="2087"/>
                    </a:lnTo>
                    <a:lnTo>
                      <a:pt x="1011" y="2087"/>
                    </a:lnTo>
                    <a:lnTo>
                      <a:pt x="1026" y="2087"/>
                    </a:lnTo>
                    <a:lnTo>
                      <a:pt x="1042" y="2086"/>
                    </a:lnTo>
                    <a:lnTo>
                      <a:pt x="1057" y="2086"/>
                    </a:lnTo>
                    <a:lnTo>
                      <a:pt x="1073" y="2086"/>
                    </a:lnTo>
                    <a:lnTo>
                      <a:pt x="1089" y="2086"/>
                    </a:lnTo>
                    <a:lnTo>
                      <a:pt x="1106" y="2086"/>
                    </a:lnTo>
                    <a:lnTo>
                      <a:pt x="1122" y="2086"/>
                    </a:lnTo>
                    <a:lnTo>
                      <a:pt x="1138" y="2087"/>
                    </a:lnTo>
                    <a:lnTo>
                      <a:pt x="1154" y="2087"/>
                    </a:lnTo>
                    <a:lnTo>
                      <a:pt x="1170" y="2088"/>
                    </a:lnTo>
                    <a:lnTo>
                      <a:pt x="1172" y="2086"/>
                    </a:lnTo>
                    <a:lnTo>
                      <a:pt x="1175" y="2085"/>
                    </a:lnTo>
                    <a:lnTo>
                      <a:pt x="1176" y="2082"/>
                    </a:lnTo>
                    <a:lnTo>
                      <a:pt x="1176" y="2079"/>
                    </a:lnTo>
                    <a:lnTo>
                      <a:pt x="1170" y="2075"/>
                    </a:lnTo>
                    <a:lnTo>
                      <a:pt x="1163" y="2073"/>
                    </a:lnTo>
                    <a:lnTo>
                      <a:pt x="1156" y="2072"/>
                    </a:lnTo>
                    <a:lnTo>
                      <a:pt x="1148" y="2072"/>
                    </a:lnTo>
                    <a:lnTo>
                      <a:pt x="1141" y="2071"/>
                    </a:lnTo>
                    <a:lnTo>
                      <a:pt x="1134" y="2071"/>
                    </a:lnTo>
                    <a:lnTo>
                      <a:pt x="1127" y="2071"/>
                    </a:lnTo>
                    <a:lnTo>
                      <a:pt x="1121" y="2070"/>
                    </a:lnTo>
                    <a:lnTo>
                      <a:pt x="1111" y="2070"/>
                    </a:lnTo>
                    <a:lnTo>
                      <a:pt x="1102" y="2069"/>
                    </a:lnTo>
                    <a:lnTo>
                      <a:pt x="1093" y="2069"/>
                    </a:lnTo>
                    <a:lnTo>
                      <a:pt x="1084" y="2067"/>
                    </a:lnTo>
                    <a:lnTo>
                      <a:pt x="1074" y="2067"/>
                    </a:lnTo>
                    <a:lnTo>
                      <a:pt x="1066" y="2067"/>
                    </a:lnTo>
                    <a:lnTo>
                      <a:pt x="1058" y="2067"/>
                    </a:lnTo>
                    <a:lnTo>
                      <a:pt x="1050" y="2069"/>
                    </a:lnTo>
                    <a:lnTo>
                      <a:pt x="1046" y="2067"/>
                    </a:lnTo>
                    <a:lnTo>
                      <a:pt x="1042" y="2067"/>
                    </a:lnTo>
                    <a:lnTo>
                      <a:pt x="1036" y="2067"/>
                    </a:lnTo>
                    <a:lnTo>
                      <a:pt x="1032" y="2067"/>
                    </a:lnTo>
                    <a:lnTo>
                      <a:pt x="1026" y="2069"/>
                    </a:lnTo>
                    <a:lnTo>
                      <a:pt x="1020" y="2069"/>
                    </a:lnTo>
                    <a:lnTo>
                      <a:pt x="1015" y="2069"/>
                    </a:lnTo>
                    <a:lnTo>
                      <a:pt x="1009" y="2069"/>
                    </a:lnTo>
                    <a:lnTo>
                      <a:pt x="1005" y="2067"/>
                    </a:lnTo>
                    <a:lnTo>
                      <a:pt x="1002" y="2069"/>
                    </a:lnTo>
                    <a:lnTo>
                      <a:pt x="996" y="2069"/>
                    </a:lnTo>
                    <a:lnTo>
                      <a:pt x="992" y="2069"/>
                    </a:lnTo>
                    <a:lnTo>
                      <a:pt x="995" y="2066"/>
                    </a:lnTo>
                    <a:lnTo>
                      <a:pt x="997" y="2064"/>
                    </a:lnTo>
                    <a:lnTo>
                      <a:pt x="997" y="2060"/>
                    </a:lnTo>
                    <a:lnTo>
                      <a:pt x="998" y="2057"/>
                    </a:lnTo>
                    <a:lnTo>
                      <a:pt x="998" y="2056"/>
                    </a:lnTo>
                    <a:lnTo>
                      <a:pt x="997" y="2054"/>
                    </a:lnTo>
                    <a:lnTo>
                      <a:pt x="996" y="2052"/>
                    </a:lnTo>
                    <a:lnTo>
                      <a:pt x="994" y="2052"/>
                    </a:lnTo>
                    <a:lnTo>
                      <a:pt x="993" y="2057"/>
                    </a:lnTo>
                    <a:lnTo>
                      <a:pt x="989" y="2062"/>
                    </a:lnTo>
                    <a:lnTo>
                      <a:pt x="985" y="2065"/>
                    </a:lnTo>
                    <a:lnTo>
                      <a:pt x="983" y="2070"/>
                    </a:lnTo>
                    <a:lnTo>
                      <a:pt x="977" y="2071"/>
                    </a:lnTo>
                    <a:lnTo>
                      <a:pt x="967" y="2072"/>
                    </a:lnTo>
                    <a:lnTo>
                      <a:pt x="958" y="2073"/>
                    </a:lnTo>
                    <a:lnTo>
                      <a:pt x="951" y="2071"/>
                    </a:lnTo>
                    <a:lnTo>
                      <a:pt x="959" y="2051"/>
                    </a:lnTo>
                    <a:lnTo>
                      <a:pt x="966" y="2050"/>
                    </a:lnTo>
                    <a:lnTo>
                      <a:pt x="973" y="2050"/>
                    </a:lnTo>
                    <a:lnTo>
                      <a:pt x="981" y="2050"/>
                    </a:lnTo>
                    <a:lnTo>
                      <a:pt x="988" y="2050"/>
                    </a:lnTo>
                    <a:lnTo>
                      <a:pt x="996" y="2049"/>
                    </a:lnTo>
                    <a:lnTo>
                      <a:pt x="1003" y="2049"/>
                    </a:lnTo>
                    <a:lnTo>
                      <a:pt x="1011" y="2048"/>
                    </a:lnTo>
                    <a:lnTo>
                      <a:pt x="1018" y="2047"/>
                    </a:lnTo>
                    <a:lnTo>
                      <a:pt x="1026" y="2048"/>
                    </a:lnTo>
                    <a:lnTo>
                      <a:pt x="1033" y="2048"/>
                    </a:lnTo>
                    <a:lnTo>
                      <a:pt x="1041" y="2048"/>
                    </a:lnTo>
                    <a:lnTo>
                      <a:pt x="1049" y="2048"/>
                    </a:lnTo>
                    <a:lnTo>
                      <a:pt x="1057" y="2047"/>
                    </a:lnTo>
                    <a:lnTo>
                      <a:pt x="1066" y="2047"/>
                    </a:lnTo>
                    <a:lnTo>
                      <a:pt x="1074" y="2048"/>
                    </a:lnTo>
                    <a:lnTo>
                      <a:pt x="1083" y="2049"/>
                    </a:lnTo>
                    <a:lnTo>
                      <a:pt x="1089" y="2048"/>
                    </a:lnTo>
                    <a:lnTo>
                      <a:pt x="1099" y="2047"/>
                    </a:lnTo>
                    <a:lnTo>
                      <a:pt x="1107" y="2048"/>
                    </a:lnTo>
                    <a:lnTo>
                      <a:pt x="1114" y="2049"/>
                    </a:lnTo>
                    <a:lnTo>
                      <a:pt x="1122" y="2049"/>
                    </a:lnTo>
                    <a:lnTo>
                      <a:pt x="1130" y="2050"/>
                    </a:lnTo>
                    <a:lnTo>
                      <a:pt x="1138" y="2052"/>
                    </a:lnTo>
                    <a:lnTo>
                      <a:pt x="1146" y="2054"/>
                    </a:lnTo>
                    <a:lnTo>
                      <a:pt x="1154" y="2055"/>
                    </a:lnTo>
                    <a:lnTo>
                      <a:pt x="1162" y="2055"/>
                    </a:lnTo>
                    <a:lnTo>
                      <a:pt x="1170" y="2055"/>
                    </a:lnTo>
                    <a:lnTo>
                      <a:pt x="1178" y="2052"/>
                    </a:lnTo>
                    <a:lnTo>
                      <a:pt x="1177" y="2047"/>
                    </a:lnTo>
                    <a:lnTo>
                      <a:pt x="1171" y="2044"/>
                    </a:lnTo>
                    <a:lnTo>
                      <a:pt x="1164" y="2043"/>
                    </a:lnTo>
                    <a:lnTo>
                      <a:pt x="1160" y="2041"/>
                    </a:lnTo>
                    <a:lnTo>
                      <a:pt x="1145" y="2041"/>
                    </a:lnTo>
                    <a:lnTo>
                      <a:pt x="1130" y="2040"/>
                    </a:lnTo>
                    <a:lnTo>
                      <a:pt x="1115" y="2039"/>
                    </a:lnTo>
                    <a:lnTo>
                      <a:pt x="1100" y="2037"/>
                    </a:lnTo>
                    <a:lnTo>
                      <a:pt x="1085" y="2037"/>
                    </a:lnTo>
                    <a:lnTo>
                      <a:pt x="1069" y="2037"/>
                    </a:lnTo>
                    <a:lnTo>
                      <a:pt x="1054" y="2037"/>
                    </a:lnTo>
                    <a:lnTo>
                      <a:pt x="1039" y="2039"/>
                    </a:lnTo>
                    <a:lnTo>
                      <a:pt x="1036" y="2039"/>
                    </a:lnTo>
                    <a:lnTo>
                      <a:pt x="1035" y="2037"/>
                    </a:lnTo>
                    <a:lnTo>
                      <a:pt x="1033" y="2037"/>
                    </a:lnTo>
                    <a:lnTo>
                      <a:pt x="1031" y="2039"/>
                    </a:lnTo>
                    <a:lnTo>
                      <a:pt x="1019" y="2037"/>
                    </a:lnTo>
                    <a:lnTo>
                      <a:pt x="1008" y="2037"/>
                    </a:lnTo>
                    <a:lnTo>
                      <a:pt x="997" y="2037"/>
                    </a:lnTo>
                    <a:lnTo>
                      <a:pt x="987" y="2037"/>
                    </a:lnTo>
                    <a:lnTo>
                      <a:pt x="977" y="2039"/>
                    </a:lnTo>
                    <a:lnTo>
                      <a:pt x="966" y="2040"/>
                    </a:lnTo>
                    <a:lnTo>
                      <a:pt x="957" y="2040"/>
                    </a:lnTo>
                    <a:lnTo>
                      <a:pt x="947" y="2040"/>
                    </a:lnTo>
                    <a:lnTo>
                      <a:pt x="941" y="2040"/>
                    </a:lnTo>
                    <a:lnTo>
                      <a:pt x="934" y="2041"/>
                    </a:lnTo>
                    <a:lnTo>
                      <a:pt x="927" y="2041"/>
                    </a:lnTo>
                    <a:lnTo>
                      <a:pt x="919" y="2041"/>
                    </a:lnTo>
                    <a:lnTo>
                      <a:pt x="912" y="2042"/>
                    </a:lnTo>
                    <a:lnTo>
                      <a:pt x="904" y="2041"/>
                    </a:lnTo>
                    <a:lnTo>
                      <a:pt x="896" y="2040"/>
                    </a:lnTo>
                    <a:lnTo>
                      <a:pt x="889" y="2039"/>
                    </a:lnTo>
                    <a:lnTo>
                      <a:pt x="887" y="2040"/>
                    </a:lnTo>
                    <a:lnTo>
                      <a:pt x="884" y="2040"/>
                    </a:lnTo>
                    <a:lnTo>
                      <a:pt x="881" y="2040"/>
                    </a:lnTo>
                    <a:lnTo>
                      <a:pt x="877" y="2039"/>
                    </a:lnTo>
                    <a:lnTo>
                      <a:pt x="881" y="2034"/>
                    </a:lnTo>
                    <a:lnTo>
                      <a:pt x="886" y="2030"/>
                    </a:lnTo>
                    <a:lnTo>
                      <a:pt x="891" y="2028"/>
                    </a:lnTo>
                    <a:lnTo>
                      <a:pt x="898" y="2027"/>
                    </a:lnTo>
                    <a:lnTo>
                      <a:pt x="904" y="2027"/>
                    </a:lnTo>
                    <a:lnTo>
                      <a:pt x="911" y="2027"/>
                    </a:lnTo>
                    <a:lnTo>
                      <a:pt x="918" y="2026"/>
                    </a:lnTo>
                    <a:lnTo>
                      <a:pt x="924" y="2026"/>
                    </a:lnTo>
                    <a:lnTo>
                      <a:pt x="926" y="2020"/>
                    </a:lnTo>
                    <a:lnTo>
                      <a:pt x="932" y="2020"/>
                    </a:lnTo>
                    <a:lnTo>
                      <a:pt x="937" y="2020"/>
                    </a:lnTo>
                    <a:lnTo>
                      <a:pt x="941" y="2018"/>
                    </a:lnTo>
                    <a:lnTo>
                      <a:pt x="943" y="2022"/>
                    </a:lnTo>
                    <a:lnTo>
                      <a:pt x="947" y="2021"/>
                    </a:lnTo>
                    <a:lnTo>
                      <a:pt x="949" y="2019"/>
                    </a:lnTo>
                    <a:lnTo>
                      <a:pt x="952" y="2022"/>
                    </a:lnTo>
                    <a:lnTo>
                      <a:pt x="971" y="2021"/>
                    </a:lnTo>
                    <a:lnTo>
                      <a:pt x="989" y="2021"/>
                    </a:lnTo>
                    <a:lnTo>
                      <a:pt x="1009" y="2021"/>
                    </a:lnTo>
                    <a:lnTo>
                      <a:pt x="1028" y="2020"/>
                    </a:lnTo>
                    <a:lnTo>
                      <a:pt x="1048" y="2021"/>
                    </a:lnTo>
                    <a:lnTo>
                      <a:pt x="1068" y="2021"/>
                    </a:lnTo>
                    <a:lnTo>
                      <a:pt x="1086" y="2021"/>
                    </a:lnTo>
                    <a:lnTo>
                      <a:pt x="1104" y="2022"/>
                    </a:lnTo>
                    <a:lnTo>
                      <a:pt x="1107" y="2022"/>
                    </a:lnTo>
                    <a:lnTo>
                      <a:pt x="1109" y="2022"/>
                    </a:lnTo>
                    <a:lnTo>
                      <a:pt x="1110" y="2024"/>
                    </a:lnTo>
                    <a:lnTo>
                      <a:pt x="1112" y="2021"/>
                    </a:lnTo>
                    <a:lnTo>
                      <a:pt x="1119" y="2022"/>
                    </a:lnTo>
                    <a:lnTo>
                      <a:pt x="1129" y="2024"/>
                    </a:lnTo>
                    <a:lnTo>
                      <a:pt x="1138" y="2025"/>
                    </a:lnTo>
                    <a:lnTo>
                      <a:pt x="1147" y="2025"/>
                    </a:lnTo>
                    <a:lnTo>
                      <a:pt x="1156" y="2026"/>
                    </a:lnTo>
                    <a:lnTo>
                      <a:pt x="1165" y="2027"/>
                    </a:lnTo>
                    <a:lnTo>
                      <a:pt x="1174" y="2028"/>
                    </a:lnTo>
                    <a:lnTo>
                      <a:pt x="1182" y="2029"/>
                    </a:lnTo>
                    <a:lnTo>
                      <a:pt x="1183" y="2025"/>
                    </a:lnTo>
                    <a:lnTo>
                      <a:pt x="1177" y="2021"/>
                    </a:lnTo>
                    <a:lnTo>
                      <a:pt x="1170" y="2019"/>
                    </a:lnTo>
                    <a:lnTo>
                      <a:pt x="1164" y="2017"/>
                    </a:lnTo>
                    <a:lnTo>
                      <a:pt x="1159" y="2014"/>
                    </a:lnTo>
                    <a:lnTo>
                      <a:pt x="1153" y="2012"/>
                    </a:lnTo>
                    <a:lnTo>
                      <a:pt x="1146" y="2011"/>
                    </a:lnTo>
                    <a:lnTo>
                      <a:pt x="1140" y="2009"/>
                    </a:lnTo>
                    <a:lnTo>
                      <a:pt x="1133" y="2007"/>
                    </a:lnTo>
                    <a:lnTo>
                      <a:pt x="1126" y="2007"/>
                    </a:lnTo>
                    <a:lnTo>
                      <a:pt x="1119" y="2006"/>
                    </a:lnTo>
                    <a:lnTo>
                      <a:pt x="1111" y="2006"/>
                    </a:lnTo>
                    <a:lnTo>
                      <a:pt x="1104" y="2006"/>
                    </a:lnTo>
                    <a:lnTo>
                      <a:pt x="1096" y="2005"/>
                    </a:lnTo>
                    <a:lnTo>
                      <a:pt x="1088" y="2005"/>
                    </a:lnTo>
                    <a:lnTo>
                      <a:pt x="1080" y="2005"/>
                    </a:lnTo>
                    <a:lnTo>
                      <a:pt x="1072" y="2005"/>
                    </a:lnTo>
                    <a:lnTo>
                      <a:pt x="1072" y="2006"/>
                    </a:lnTo>
                    <a:lnTo>
                      <a:pt x="1062" y="2006"/>
                    </a:lnTo>
                    <a:lnTo>
                      <a:pt x="1051" y="2006"/>
                    </a:lnTo>
                    <a:lnTo>
                      <a:pt x="1041" y="2006"/>
                    </a:lnTo>
                    <a:lnTo>
                      <a:pt x="1031" y="2006"/>
                    </a:lnTo>
                    <a:lnTo>
                      <a:pt x="1019" y="2007"/>
                    </a:lnTo>
                    <a:lnTo>
                      <a:pt x="1009" y="2007"/>
                    </a:lnTo>
                    <a:lnTo>
                      <a:pt x="998" y="2009"/>
                    </a:lnTo>
                    <a:lnTo>
                      <a:pt x="988" y="2009"/>
                    </a:lnTo>
                    <a:lnTo>
                      <a:pt x="982" y="2011"/>
                    </a:lnTo>
                    <a:lnTo>
                      <a:pt x="975" y="2010"/>
                    </a:lnTo>
                    <a:lnTo>
                      <a:pt x="968" y="2007"/>
                    </a:lnTo>
                    <a:lnTo>
                      <a:pt x="963" y="2007"/>
                    </a:lnTo>
                    <a:lnTo>
                      <a:pt x="963" y="2006"/>
                    </a:lnTo>
                    <a:lnTo>
                      <a:pt x="962" y="2007"/>
                    </a:lnTo>
                    <a:lnTo>
                      <a:pt x="955" y="2007"/>
                    </a:lnTo>
                    <a:lnTo>
                      <a:pt x="947" y="2007"/>
                    </a:lnTo>
                    <a:lnTo>
                      <a:pt x="939" y="2006"/>
                    </a:lnTo>
                    <a:lnTo>
                      <a:pt x="933" y="2003"/>
                    </a:lnTo>
                    <a:lnTo>
                      <a:pt x="926" y="2003"/>
                    </a:lnTo>
                    <a:lnTo>
                      <a:pt x="919" y="2004"/>
                    </a:lnTo>
                    <a:lnTo>
                      <a:pt x="913" y="2005"/>
                    </a:lnTo>
                    <a:lnTo>
                      <a:pt x="906" y="2005"/>
                    </a:lnTo>
                    <a:lnTo>
                      <a:pt x="899" y="2005"/>
                    </a:lnTo>
                    <a:lnTo>
                      <a:pt x="892" y="2005"/>
                    </a:lnTo>
                    <a:lnTo>
                      <a:pt x="887" y="2005"/>
                    </a:lnTo>
                    <a:lnTo>
                      <a:pt x="881" y="2004"/>
                    </a:lnTo>
                    <a:lnTo>
                      <a:pt x="876" y="2005"/>
                    </a:lnTo>
                    <a:lnTo>
                      <a:pt x="871" y="2005"/>
                    </a:lnTo>
                    <a:lnTo>
                      <a:pt x="866" y="2005"/>
                    </a:lnTo>
                    <a:lnTo>
                      <a:pt x="860" y="2004"/>
                    </a:lnTo>
                    <a:lnTo>
                      <a:pt x="872" y="2001"/>
                    </a:lnTo>
                    <a:lnTo>
                      <a:pt x="883" y="1997"/>
                    </a:lnTo>
                    <a:lnTo>
                      <a:pt x="896" y="1994"/>
                    </a:lnTo>
                    <a:lnTo>
                      <a:pt x="907" y="1991"/>
                    </a:lnTo>
                    <a:lnTo>
                      <a:pt x="919" y="1990"/>
                    </a:lnTo>
                    <a:lnTo>
                      <a:pt x="932" y="1988"/>
                    </a:lnTo>
                    <a:lnTo>
                      <a:pt x="943" y="1987"/>
                    </a:lnTo>
                    <a:lnTo>
                      <a:pt x="955" y="1986"/>
                    </a:lnTo>
                    <a:lnTo>
                      <a:pt x="967" y="1986"/>
                    </a:lnTo>
                    <a:lnTo>
                      <a:pt x="980" y="1986"/>
                    </a:lnTo>
                    <a:lnTo>
                      <a:pt x="993" y="1986"/>
                    </a:lnTo>
                    <a:lnTo>
                      <a:pt x="1005" y="1984"/>
                    </a:lnTo>
                    <a:lnTo>
                      <a:pt x="1018" y="1984"/>
                    </a:lnTo>
                    <a:lnTo>
                      <a:pt x="1031" y="1983"/>
                    </a:lnTo>
                    <a:lnTo>
                      <a:pt x="1043" y="1982"/>
                    </a:lnTo>
                    <a:lnTo>
                      <a:pt x="1056" y="1982"/>
                    </a:lnTo>
                    <a:lnTo>
                      <a:pt x="1069" y="1981"/>
                    </a:lnTo>
                    <a:lnTo>
                      <a:pt x="1081" y="1981"/>
                    </a:lnTo>
                    <a:lnTo>
                      <a:pt x="1093" y="1981"/>
                    </a:lnTo>
                    <a:lnTo>
                      <a:pt x="1106" y="1981"/>
                    </a:lnTo>
                    <a:lnTo>
                      <a:pt x="1118" y="1982"/>
                    </a:lnTo>
                    <a:lnTo>
                      <a:pt x="1131" y="1983"/>
                    </a:lnTo>
                    <a:lnTo>
                      <a:pt x="1144" y="1986"/>
                    </a:lnTo>
                    <a:lnTo>
                      <a:pt x="1156" y="1989"/>
                    </a:lnTo>
                    <a:lnTo>
                      <a:pt x="1163" y="1991"/>
                    </a:lnTo>
                    <a:lnTo>
                      <a:pt x="1171" y="1994"/>
                    </a:lnTo>
                    <a:lnTo>
                      <a:pt x="1178" y="1996"/>
                    </a:lnTo>
                    <a:lnTo>
                      <a:pt x="1186" y="1996"/>
                    </a:lnTo>
                    <a:lnTo>
                      <a:pt x="1186" y="1991"/>
                    </a:lnTo>
                    <a:lnTo>
                      <a:pt x="1184" y="1987"/>
                    </a:lnTo>
                    <a:lnTo>
                      <a:pt x="1183" y="1981"/>
                    </a:lnTo>
                    <a:lnTo>
                      <a:pt x="1179" y="1976"/>
                    </a:lnTo>
                    <a:lnTo>
                      <a:pt x="1175" y="1973"/>
                    </a:lnTo>
                    <a:lnTo>
                      <a:pt x="1170" y="1967"/>
                    </a:lnTo>
                    <a:lnTo>
                      <a:pt x="1163" y="1965"/>
                    </a:lnTo>
                    <a:lnTo>
                      <a:pt x="1157" y="1964"/>
                    </a:lnTo>
                    <a:lnTo>
                      <a:pt x="1152" y="1959"/>
                    </a:lnTo>
                    <a:lnTo>
                      <a:pt x="1145" y="1958"/>
                    </a:lnTo>
                    <a:lnTo>
                      <a:pt x="1139" y="1956"/>
                    </a:lnTo>
                    <a:lnTo>
                      <a:pt x="1132" y="1954"/>
                    </a:lnTo>
                    <a:lnTo>
                      <a:pt x="1125" y="1953"/>
                    </a:lnTo>
                    <a:lnTo>
                      <a:pt x="1122" y="1953"/>
                    </a:lnTo>
                    <a:lnTo>
                      <a:pt x="1117" y="1953"/>
                    </a:lnTo>
                    <a:lnTo>
                      <a:pt x="1114" y="1953"/>
                    </a:lnTo>
                    <a:lnTo>
                      <a:pt x="1109" y="1954"/>
                    </a:lnTo>
                    <a:lnTo>
                      <a:pt x="1098" y="1953"/>
                    </a:lnTo>
                    <a:lnTo>
                      <a:pt x="1086" y="1953"/>
                    </a:lnTo>
                    <a:lnTo>
                      <a:pt x="1074" y="1952"/>
                    </a:lnTo>
                    <a:lnTo>
                      <a:pt x="1062" y="1952"/>
                    </a:lnTo>
                    <a:lnTo>
                      <a:pt x="1050" y="1952"/>
                    </a:lnTo>
                    <a:lnTo>
                      <a:pt x="1039" y="1952"/>
                    </a:lnTo>
                    <a:lnTo>
                      <a:pt x="1027" y="1952"/>
                    </a:lnTo>
                    <a:lnTo>
                      <a:pt x="1016" y="1953"/>
                    </a:lnTo>
                    <a:lnTo>
                      <a:pt x="1004" y="1953"/>
                    </a:lnTo>
                    <a:lnTo>
                      <a:pt x="992" y="1954"/>
                    </a:lnTo>
                    <a:lnTo>
                      <a:pt x="980" y="1954"/>
                    </a:lnTo>
                    <a:lnTo>
                      <a:pt x="968" y="1956"/>
                    </a:lnTo>
                    <a:lnTo>
                      <a:pt x="956" y="1957"/>
                    </a:lnTo>
                    <a:lnTo>
                      <a:pt x="944" y="1957"/>
                    </a:lnTo>
                    <a:lnTo>
                      <a:pt x="932" y="1958"/>
                    </a:lnTo>
                    <a:lnTo>
                      <a:pt x="920" y="1958"/>
                    </a:lnTo>
                    <a:lnTo>
                      <a:pt x="910" y="1958"/>
                    </a:lnTo>
                    <a:lnTo>
                      <a:pt x="899" y="1959"/>
                    </a:lnTo>
                    <a:lnTo>
                      <a:pt x="889" y="1959"/>
                    </a:lnTo>
                    <a:lnTo>
                      <a:pt x="879" y="1960"/>
                    </a:lnTo>
                    <a:lnTo>
                      <a:pt x="868" y="1961"/>
                    </a:lnTo>
                    <a:lnTo>
                      <a:pt x="858" y="1961"/>
                    </a:lnTo>
                    <a:lnTo>
                      <a:pt x="848" y="1961"/>
                    </a:lnTo>
                    <a:lnTo>
                      <a:pt x="837" y="1960"/>
                    </a:lnTo>
                    <a:lnTo>
                      <a:pt x="842" y="1945"/>
                    </a:lnTo>
                    <a:lnTo>
                      <a:pt x="844" y="1942"/>
                    </a:lnTo>
                    <a:lnTo>
                      <a:pt x="844" y="1938"/>
                    </a:lnTo>
                    <a:lnTo>
                      <a:pt x="844" y="1935"/>
                    </a:lnTo>
                    <a:lnTo>
                      <a:pt x="846" y="1933"/>
                    </a:lnTo>
                    <a:lnTo>
                      <a:pt x="849" y="1893"/>
                    </a:lnTo>
                    <a:lnTo>
                      <a:pt x="848" y="1885"/>
                    </a:lnTo>
                    <a:lnTo>
                      <a:pt x="846" y="1877"/>
                    </a:lnTo>
                    <a:lnTo>
                      <a:pt x="846" y="1868"/>
                    </a:lnTo>
                    <a:lnTo>
                      <a:pt x="850" y="1861"/>
                    </a:lnTo>
                    <a:lnTo>
                      <a:pt x="853" y="1898"/>
                    </a:lnTo>
                    <a:lnTo>
                      <a:pt x="859" y="1900"/>
                    </a:lnTo>
                    <a:lnTo>
                      <a:pt x="864" y="1895"/>
                    </a:lnTo>
                    <a:lnTo>
                      <a:pt x="864" y="1889"/>
                    </a:lnTo>
                    <a:lnTo>
                      <a:pt x="865" y="1882"/>
                    </a:lnTo>
                    <a:lnTo>
                      <a:pt x="868" y="1876"/>
                    </a:lnTo>
                    <a:lnTo>
                      <a:pt x="873" y="1843"/>
                    </a:lnTo>
                    <a:lnTo>
                      <a:pt x="880" y="1809"/>
                    </a:lnTo>
                    <a:lnTo>
                      <a:pt x="888" y="1776"/>
                    </a:lnTo>
                    <a:lnTo>
                      <a:pt x="895" y="1744"/>
                    </a:lnTo>
                    <a:lnTo>
                      <a:pt x="897" y="1744"/>
                    </a:lnTo>
                    <a:lnTo>
                      <a:pt x="901" y="1744"/>
                    </a:lnTo>
                    <a:lnTo>
                      <a:pt x="903" y="1745"/>
                    </a:lnTo>
                    <a:lnTo>
                      <a:pt x="904" y="1747"/>
                    </a:lnTo>
                    <a:lnTo>
                      <a:pt x="901" y="1769"/>
                    </a:lnTo>
                    <a:lnTo>
                      <a:pt x="897" y="1790"/>
                    </a:lnTo>
                    <a:lnTo>
                      <a:pt x="894" y="1810"/>
                    </a:lnTo>
                    <a:lnTo>
                      <a:pt x="889" y="1831"/>
                    </a:lnTo>
                    <a:lnTo>
                      <a:pt x="894" y="1831"/>
                    </a:lnTo>
                    <a:lnTo>
                      <a:pt x="898" y="1831"/>
                    </a:lnTo>
                    <a:lnTo>
                      <a:pt x="904" y="1831"/>
                    </a:lnTo>
                    <a:lnTo>
                      <a:pt x="909" y="1830"/>
                    </a:lnTo>
                    <a:lnTo>
                      <a:pt x="913" y="1830"/>
                    </a:lnTo>
                    <a:lnTo>
                      <a:pt x="919" y="1830"/>
                    </a:lnTo>
                    <a:lnTo>
                      <a:pt x="924" y="1829"/>
                    </a:lnTo>
                    <a:lnTo>
                      <a:pt x="928" y="1829"/>
                    </a:lnTo>
                    <a:lnTo>
                      <a:pt x="937" y="1851"/>
                    </a:lnTo>
                    <a:lnTo>
                      <a:pt x="940" y="1873"/>
                    </a:lnTo>
                    <a:lnTo>
                      <a:pt x="939" y="1897"/>
                    </a:lnTo>
                    <a:lnTo>
                      <a:pt x="941" y="1921"/>
                    </a:lnTo>
                    <a:lnTo>
                      <a:pt x="949" y="1920"/>
                    </a:lnTo>
                    <a:lnTo>
                      <a:pt x="957" y="1921"/>
                    </a:lnTo>
                    <a:lnTo>
                      <a:pt x="964" y="1921"/>
                    </a:lnTo>
                    <a:lnTo>
                      <a:pt x="970" y="1919"/>
                    </a:lnTo>
                    <a:lnTo>
                      <a:pt x="963" y="1895"/>
                    </a:lnTo>
                    <a:lnTo>
                      <a:pt x="960" y="1888"/>
                    </a:lnTo>
                    <a:lnTo>
                      <a:pt x="957" y="1881"/>
                    </a:lnTo>
                    <a:lnTo>
                      <a:pt x="954" y="1874"/>
                    </a:lnTo>
                    <a:lnTo>
                      <a:pt x="950" y="1867"/>
                    </a:lnTo>
                    <a:lnTo>
                      <a:pt x="948" y="1854"/>
                    </a:lnTo>
                    <a:lnTo>
                      <a:pt x="944" y="1843"/>
                    </a:lnTo>
                    <a:lnTo>
                      <a:pt x="940" y="1830"/>
                    </a:lnTo>
                    <a:lnTo>
                      <a:pt x="937" y="1817"/>
                    </a:lnTo>
                    <a:lnTo>
                      <a:pt x="930" y="1804"/>
                    </a:lnTo>
                    <a:lnTo>
                      <a:pt x="927" y="1789"/>
                    </a:lnTo>
                    <a:lnTo>
                      <a:pt x="922" y="1775"/>
                    </a:lnTo>
                    <a:lnTo>
                      <a:pt x="919" y="1761"/>
                    </a:lnTo>
                    <a:lnTo>
                      <a:pt x="917" y="1755"/>
                    </a:lnTo>
                    <a:lnTo>
                      <a:pt x="914" y="1751"/>
                    </a:lnTo>
                    <a:lnTo>
                      <a:pt x="913" y="1747"/>
                    </a:lnTo>
                    <a:lnTo>
                      <a:pt x="912" y="1741"/>
                    </a:lnTo>
                    <a:lnTo>
                      <a:pt x="917" y="1741"/>
                    </a:lnTo>
                    <a:lnTo>
                      <a:pt x="925" y="1764"/>
                    </a:lnTo>
                    <a:lnTo>
                      <a:pt x="932" y="1787"/>
                    </a:lnTo>
                    <a:lnTo>
                      <a:pt x="940" y="1812"/>
                    </a:lnTo>
                    <a:lnTo>
                      <a:pt x="947" y="1835"/>
                    </a:lnTo>
                    <a:lnTo>
                      <a:pt x="949" y="1836"/>
                    </a:lnTo>
                    <a:lnTo>
                      <a:pt x="952" y="1820"/>
                    </a:lnTo>
                    <a:lnTo>
                      <a:pt x="952" y="1802"/>
                    </a:lnTo>
                    <a:lnTo>
                      <a:pt x="952" y="1786"/>
                    </a:lnTo>
                    <a:lnTo>
                      <a:pt x="952" y="1769"/>
                    </a:lnTo>
                    <a:lnTo>
                      <a:pt x="952" y="1757"/>
                    </a:lnTo>
                    <a:lnTo>
                      <a:pt x="952" y="1747"/>
                    </a:lnTo>
                    <a:lnTo>
                      <a:pt x="954" y="1737"/>
                    </a:lnTo>
                    <a:lnTo>
                      <a:pt x="957" y="1729"/>
                    </a:lnTo>
                    <a:lnTo>
                      <a:pt x="960" y="1761"/>
                    </a:lnTo>
                    <a:lnTo>
                      <a:pt x="963" y="1794"/>
                    </a:lnTo>
                    <a:lnTo>
                      <a:pt x="964" y="1828"/>
                    </a:lnTo>
                    <a:lnTo>
                      <a:pt x="966" y="1860"/>
                    </a:lnTo>
                    <a:lnTo>
                      <a:pt x="970" y="1862"/>
                    </a:lnTo>
                    <a:lnTo>
                      <a:pt x="974" y="1855"/>
                    </a:lnTo>
                    <a:lnTo>
                      <a:pt x="974" y="1822"/>
                    </a:lnTo>
                    <a:lnTo>
                      <a:pt x="973" y="1791"/>
                    </a:lnTo>
                    <a:lnTo>
                      <a:pt x="971" y="1760"/>
                    </a:lnTo>
                    <a:lnTo>
                      <a:pt x="968" y="1727"/>
                    </a:lnTo>
                    <a:lnTo>
                      <a:pt x="972" y="1726"/>
                    </a:lnTo>
                    <a:lnTo>
                      <a:pt x="975" y="1726"/>
                    </a:lnTo>
                    <a:lnTo>
                      <a:pt x="979" y="1726"/>
                    </a:lnTo>
                    <a:lnTo>
                      <a:pt x="981" y="1729"/>
                    </a:lnTo>
                    <a:lnTo>
                      <a:pt x="981" y="1756"/>
                    </a:lnTo>
                    <a:lnTo>
                      <a:pt x="982" y="1785"/>
                    </a:lnTo>
                    <a:lnTo>
                      <a:pt x="983" y="1814"/>
                    </a:lnTo>
                    <a:lnTo>
                      <a:pt x="983" y="1843"/>
                    </a:lnTo>
                    <a:lnTo>
                      <a:pt x="981" y="1860"/>
                    </a:lnTo>
                    <a:lnTo>
                      <a:pt x="978" y="1876"/>
                    </a:lnTo>
                    <a:lnTo>
                      <a:pt x="975" y="1892"/>
                    </a:lnTo>
                    <a:lnTo>
                      <a:pt x="981" y="1910"/>
                    </a:lnTo>
                    <a:lnTo>
                      <a:pt x="986" y="1884"/>
                    </a:lnTo>
                    <a:lnTo>
                      <a:pt x="992" y="1859"/>
                    </a:lnTo>
                    <a:lnTo>
                      <a:pt x="998" y="1835"/>
                    </a:lnTo>
                    <a:lnTo>
                      <a:pt x="1004" y="1809"/>
                    </a:lnTo>
                    <a:lnTo>
                      <a:pt x="1009" y="1790"/>
                    </a:lnTo>
                    <a:lnTo>
                      <a:pt x="1012" y="1769"/>
                    </a:lnTo>
                    <a:lnTo>
                      <a:pt x="1016" y="1748"/>
                    </a:lnTo>
                    <a:lnTo>
                      <a:pt x="1021" y="1729"/>
                    </a:lnTo>
                    <a:lnTo>
                      <a:pt x="1019" y="1726"/>
                    </a:lnTo>
                    <a:lnTo>
                      <a:pt x="1021" y="1722"/>
                    </a:lnTo>
                    <a:lnTo>
                      <a:pt x="1026" y="1722"/>
                    </a:lnTo>
                    <a:lnTo>
                      <a:pt x="1031" y="1722"/>
                    </a:lnTo>
                    <a:lnTo>
                      <a:pt x="1035" y="1721"/>
                    </a:lnTo>
                    <a:lnTo>
                      <a:pt x="1036" y="1722"/>
                    </a:lnTo>
                    <a:lnTo>
                      <a:pt x="1039" y="1721"/>
                    </a:lnTo>
                    <a:lnTo>
                      <a:pt x="1040" y="1718"/>
                    </a:lnTo>
                    <a:lnTo>
                      <a:pt x="1041" y="1716"/>
                    </a:lnTo>
                    <a:lnTo>
                      <a:pt x="1033" y="1714"/>
                    </a:lnTo>
                    <a:lnTo>
                      <a:pt x="1024" y="1712"/>
                    </a:lnTo>
                    <a:lnTo>
                      <a:pt x="1016" y="1712"/>
                    </a:lnTo>
                    <a:lnTo>
                      <a:pt x="1008" y="1712"/>
                    </a:lnTo>
                    <a:lnTo>
                      <a:pt x="1000" y="1712"/>
                    </a:lnTo>
                    <a:lnTo>
                      <a:pt x="992" y="1712"/>
                    </a:lnTo>
                    <a:lnTo>
                      <a:pt x="983" y="1712"/>
                    </a:lnTo>
                    <a:lnTo>
                      <a:pt x="974" y="1712"/>
                    </a:lnTo>
                    <a:lnTo>
                      <a:pt x="960" y="1715"/>
                    </a:lnTo>
                    <a:lnTo>
                      <a:pt x="947" y="1716"/>
                    </a:lnTo>
                    <a:lnTo>
                      <a:pt x="932" y="1716"/>
                    </a:lnTo>
                    <a:lnTo>
                      <a:pt x="917" y="1716"/>
                    </a:lnTo>
                    <a:lnTo>
                      <a:pt x="902" y="1716"/>
                    </a:lnTo>
                    <a:lnTo>
                      <a:pt x="887" y="1716"/>
                    </a:lnTo>
                    <a:lnTo>
                      <a:pt x="873" y="1716"/>
                    </a:lnTo>
                    <a:lnTo>
                      <a:pt x="860" y="1716"/>
                    </a:lnTo>
                    <a:lnTo>
                      <a:pt x="856" y="1719"/>
                    </a:lnTo>
                    <a:lnTo>
                      <a:pt x="850" y="1721"/>
                    </a:lnTo>
                    <a:lnTo>
                      <a:pt x="843" y="1723"/>
                    </a:lnTo>
                    <a:lnTo>
                      <a:pt x="836" y="1723"/>
                    </a:lnTo>
                    <a:lnTo>
                      <a:pt x="836" y="1721"/>
                    </a:lnTo>
                    <a:lnTo>
                      <a:pt x="835" y="1719"/>
                    </a:lnTo>
                    <a:lnTo>
                      <a:pt x="836" y="1717"/>
                    </a:lnTo>
                    <a:lnTo>
                      <a:pt x="837" y="1716"/>
                    </a:lnTo>
                    <a:lnTo>
                      <a:pt x="839" y="1716"/>
                    </a:lnTo>
                    <a:lnTo>
                      <a:pt x="842" y="1714"/>
                    </a:lnTo>
                    <a:lnTo>
                      <a:pt x="843" y="1714"/>
                    </a:lnTo>
                    <a:lnTo>
                      <a:pt x="844" y="1716"/>
                    </a:lnTo>
                    <a:lnTo>
                      <a:pt x="851" y="1712"/>
                    </a:lnTo>
                    <a:lnTo>
                      <a:pt x="853" y="1711"/>
                    </a:lnTo>
                    <a:lnTo>
                      <a:pt x="857" y="1709"/>
                    </a:lnTo>
                    <a:lnTo>
                      <a:pt x="860" y="1708"/>
                    </a:lnTo>
                    <a:lnTo>
                      <a:pt x="864" y="1708"/>
                    </a:lnTo>
                    <a:lnTo>
                      <a:pt x="880" y="1703"/>
                    </a:lnTo>
                    <a:lnTo>
                      <a:pt x="897" y="1700"/>
                    </a:lnTo>
                    <a:lnTo>
                      <a:pt x="913" y="1698"/>
                    </a:lnTo>
                    <a:lnTo>
                      <a:pt x="929" y="1695"/>
                    </a:lnTo>
                    <a:lnTo>
                      <a:pt x="947" y="1693"/>
                    </a:lnTo>
                    <a:lnTo>
                      <a:pt x="963" y="1692"/>
                    </a:lnTo>
                    <a:lnTo>
                      <a:pt x="979" y="1692"/>
                    </a:lnTo>
                    <a:lnTo>
                      <a:pt x="996" y="1691"/>
                    </a:lnTo>
                    <a:lnTo>
                      <a:pt x="1012" y="1692"/>
                    </a:lnTo>
                    <a:lnTo>
                      <a:pt x="1028" y="1692"/>
                    </a:lnTo>
                    <a:lnTo>
                      <a:pt x="1046" y="1693"/>
                    </a:lnTo>
                    <a:lnTo>
                      <a:pt x="1062" y="1694"/>
                    </a:lnTo>
                    <a:lnTo>
                      <a:pt x="1079" y="1696"/>
                    </a:lnTo>
                    <a:lnTo>
                      <a:pt x="1095" y="1698"/>
                    </a:lnTo>
                    <a:lnTo>
                      <a:pt x="1112" y="1700"/>
                    </a:lnTo>
                    <a:lnTo>
                      <a:pt x="1129" y="1702"/>
                    </a:lnTo>
                    <a:lnTo>
                      <a:pt x="1130" y="1700"/>
                    </a:lnTo>
                    <a:lnTo>
                      <a:pt x="1132" y="1699"/>
                    </a:lnTo>
                    <a:lnTo>
                      <a:pt x="1133" y="1696"/>
                    </a:lnTo>
                    <a:lnTo>
                      <a:pt x="1133" y="1694"/>
                    </a:lnTo>
                    <a:lnTo>
                      <a:pt x="1118" y="1687"/>
                    </a:lnTo>
                    <a:lnTo>
                      <a:pt x="1103" y="1684"/>
                    </a:lnTo>
                    <a:lnTo>
                      <a:pt x="1088" y="1681"/>
                    </a:lnTo>
                    <a:lnTo>
                      <a:pt x="1072" y="1680"/>
                    </a:lnTo>
                    <a:lnTo>
                      <a:pt x="1056" y="1679"/>
                    </a:lnTo>
                    <a:lnTo>
                      <a:pt x="1041" y="1679"/>
                    </a:lnTo>
                    <a:lnTo>
                      <a:pt x="1025" y="1679"/>
                    </a:lnTo>
                    <a:lnTo>
                      <a:pt x="1009" y="1678"/>
                    </a:lnTo>
                    <a:lnTo>
                      <a:pt x="1004" y="1679"/>
                    </a:lnTo>
                    <a:lnTo>
                      <a:pt x="998" y="1679"/>
                    </a:lnTo>
                    <a:lnTo>
                      <a:pt x="994" y="1679"/>
                    </a:lnTo>
                    <a:lnTo>
                      <a:pt x="988" y="1678"/>
                    </a:lnTo>
                    <a:lnTo>
                      <a:pt x="983" y="1678"/>
                    </a:lnTo>
                    <a:lnTo>
                      <a:pt x="979" y="1679"/>
                    </a:lnTo>
                    <a:lnTo>
                      <a:pt x="973" y="1680"/>
                    </a:lnTo>
                    <a:lnTo>
                      <a:pt x="967" y="1680"/>
                    </a:lnTo>
                    <a:lnTo>
                      <a:pt x="962" y="1681"/>
                    </a:lnTo>
                    <a:lnTo>
                      <a:pt x="956" y="1681"/>
                    </a:lnTo>
                    <a:lnTo>
                      <a:pt x="951" y="1681"/>
                    </a:lnTo>
                    <a:lnTo>
                      <a:pt x="947" y="1681"/>
                    </a:lnTo>
                    <a:lnTo>
                      <a:pt x="944" y="1674"/>
                    </a:lnTo>
                    <a:lnTo>
                      <a:pt x="944" y="1668"/>
                    </a:lnTo>
                    <a:lnTo>
                      <a:pt x="945" y="1662"/>
                    </a:lnTo>
                    <a:lnTo>
                      <a:pt x="948" y="1655"/>
                    </a:lnTo>
                    <a:lnTo>
                      <a:pt x="954" y="1655"/>
                    </a:lnTo>
                    <a:lnTo>
                      <a:pt x="959" y="1655"/>
                    </a:lnTo>
                    <a:lnTo>
                      <a:pt x="964" y="1654"/>
                    </a:lnTo>
                    <a:lnTo>
                      <a:pt x="968" y="1655"/>
                    </a:lnTo>
                    <a:lnTo>
                      <a:pt x="974" y="1655"/>
                    </a:lnTo>
                    <a:lnTo>
                      <a:pt x="977" y="1661"/>
                    </a:lnTo>
                    <a:lnTo>
                      <a:pt x="977" y="1668"/>
                    </a:lnTo>
                    <a:lnTo>
                      <a:pt x="981" y="1672"/>
                    </a:lnTo>
                    <a:lnTo>
                      <a:pt x="985" y="1668"/>
                    </a:lnTo>
                    <a:lnTo>
                      <a:pt x="985" y="1663"/>
                    </a:lnTo>
                    <a:lnTo>
                      <a:pt x="982" y="1658"/>
                    </a:lnTo>
                    <a:lnTo>
                      <a:pt x="983" y="1653"/>
                    </a:lnTo>
                    <a:lnTo>
                      <a:pt x="1000" y="1654"/>
                    </a:lnTo>
                    <a:lnTo>
                      <a:pt x="1016" y="1654"/>
                    </a:lnTo>
                    <a:lnTo>
                      <a:pt x="1032" y="1655"/>
                    </a:lnTo>
                    <a:lnTo>
                      <a:pt x="1049" y="1655"/>
                    </a:lnTo>
                    <a:lnTo>
                      <a:pt x="1066" y="1656"/>
                    </a:lnTo>
                    <a:lnTo>
                      <a:pt x="1083" y="1657"/>
                    </a:lnTo>
                    <a:lnTo>
                      <a:pt x="1099" y="1660"/>
                    </a:lnTo>
                    <a:lnTo>
                      <a:pt x="1115" y="1663"/>
                    </a:lnTo>
                    <a:lnTo>
                      <a:pt x="1116" y="1661"/>
                    </a:lnTo>
                    <a:lnTo>
                      <a:pt x="1117" y="1660"/>
                    </a:lnTo>
                    <a:lnTo>
                      <a:pt x="1117" y="1658"/>
                    </a:lnTo>
                    <a:lnTo>
                      <a:pt x="1116" y="1656"/>
                    </a:lnTo>
                    <a:lnTo>
                      <a:pt x="1115" y="1655"/>
                    </a:lnTo>
                    <a:lnTo>
                      <a:pt x="1106" y="1653"/>
                    </a:lnTo>
                    <a:lnTo>
                      <a:pt x="1095" y="1650"/>
                    </a:lnTo>
                    <a:lnTo>
                      <a:pt x="1084" y="1649"/>
                    </a:lnTo>
                    <a:lnTo>
                      <a:pt x="1072" y="1648"/>
                    </a:lnTo>
                    <a:lnTo>
                      <a:pt x="1061" y="1647"/>
                    </a:lnTo>
                    <a:lnTo>
                      <a:pt x="1049" y="1646"/>
                    </a:lnTo>
                    <a:lnTo>
                      <a:pt x="1038" y="1645"/>
                    </a:lnTo>
                    <a:lnTo>
                      <a:pt x="1027" y="1645"/>
                    </a:lnTo>
                    <a:lnTo>
                      <a:pt x="1020" y="1645"/>
                    </a:lnTo>
                    <a:lnTo>
                      <a:pt x="1015" y="1645"/>
                    </a:lnTo>
                    <a:lnTo>
                      <a:pt x="1008" y="1645"/>
                    </a:lnTo>
                    <a:lnTo>
                      <a:pt x="1001" y="1645"/>
                    </a:lnTo>
                    <a:lnTo>
                      <a:pt x="998" y="1645"/>
                    </a:lnTo>
                    <a:lnTo>
                      <a:pt x="996" y="1645"/>
                    </a:lnTo>
                    <a:lnTo>
                      <a:pt x="994" y="1645"/>
                    </a:lnTo>
                    <a:lnTo>
                      <a:pt x="992" y="1642"/>
                    </a:lnTo>
                    <a:lnTo>
                      <a:pt x="987" y="1645"/>
                    </a:lnTo>
                    <a:lnTo>
                      <a:pt x="982" y="1646"/>
                    </a:lnTo>
                    <a:lnTo>
                      <a:pt x="977" y="1645"/>
                    </a:lnTo>
                    <a:lnTo>
                      <a:pt x="972" y="1643"/>
                    </a:lnTo>
                    <a:lnTo>
                      <a:pt x="957" y="1643"/>
                    </a:lnTo>
                    <a:lnTo>
                      <a:pt x="942" y="1643"/>
                    </a:lnTo>
                    <a:lnTo>
                      <a:pt x="927" y="1646"/>
                    </a:lnTo>
                    <a:lnTo>
                      <a:pt x="912" y="1647"/>
                    </a:lnTo>
                    <a:lnTo>
                      <a:pt x="897" y="1648"/>
                    </a:lnTo>
                    <a:lnTo>
                      <a:pt x="881" y="1649"/>
                    </a:lnTo>
                    <a:lnTo>
                      <a:pt x="866" y="1649"/>
                    </a:lnTo>
                    <a:lnTo>
                      <a:pt x="851" y="1648"/>
                    </a:lnTo>
                    <a:lnTo>
                      <a:pt x="858" y="1647"/>
                    </a:lnTo>
                    <a:lnTo>
                      <a:pt x="864" y="1645"/>
                    </a:lnTo>
                    <a:lnTo>
                      <a:pt x="868" y="1641"/>
                    </a:lnTo>
                    <a:lnTo>
                      <a:pt x="873" y="1639"/>
                    </a:lnTo>
                    <a:lnTo>
                      <a:pt x="875" y="1638"/>
                    </a:lnTo>
                    <a:lnTo>
                      <a:pt x="877" y="1636"/>
                    </a:lnTo>
                    <a:lnTo>
                      <a:pt x="880" y="1636"/>
                    </a:lnTo>
                    <a:lnTo>
                      <a:pt x="882" y="1638"/>
                    </a:lnTo>
                    <a:lnTo>
                      <a:pt x="886" y="1635"/>
                    </a:lnTo>
                    <a:lnTo>
                      <a:pt x="899" y="1634"/>
                    </a:lnTo>
                    <a:lnTo>
                      <a:pt x="914" y="1632"/>
                    </a:lnTo>
                    <a:lnTo>
                      <a:pt x="929" y="1631"/>
                    </a:lnTo>
                    <a:lnTo>
                      <a:pt x="944" y="1630"/>
                    </a:lnTo>
                    <a:lnTo>
                      <a:pt x="959" y="1630"/>
                    </a:lnTo>
                    <a:lnTo>
                      <a:pt x="974" y="1628"/>
                    </a:lnTo>
                    <a:lnTo>
                      <a:pt x="990" y="1628"/>
                    </a:lnTo>
                    <a:lnTo>
                      <a:pt x="1005" y="1627"/>
                    </a:lnTo>
                    <a:lnTo>
                      <a:pt x="1020" y="1628"/>
                    </a:lnTo>
                    <a:lnTo>
                      <a:pt x="1035" y="1628"/>
                    </a:lnTo>
                    <a:lnTo>
                      <a:pt x="1050" y="1630"/>
                    </a:lnTo>
                    <a:lnTo>
                      <a:pt x="1065" y="1630"/>
                    </a:lnTo>
                    <a:lnTo>
                      <a:pt x="1080" y="1632"/>
                    </a:lnTo>
                    <a:lnTo>
                      <a:pt x="1094" y="1633"/>
                    </a:lnTo>
                    <a:lnTo>
                      <a:pt x="1109" y="1635"/>
                    </a:lnTo>
                    <a:lnTo>
                      <a:pt x="1123" y="1638"/>
                    </a:lnTo>
                    <a:lnTo>
                      <a:pt x="1124" y="1630"/>
                    </a:lnTo>
                    <a:lnTo>
                      <a:pt x="1117" y="1628"/>
                    </a:lnTo>
                    <a:lnTo>
                      <a:pt x="1108" y="1627"/>
                    </a:lnTo>
                    <a:lnTo>
                      <a:pt x="1102" y="1624"/>
                    </a:lnTo>
                    <a:lnTo>
                      <a:pt x="1103" y="1618"/>
                    </a:lnTo>
                    <a:lnTo>
                      <a:pt x="1104" y="1611"/>
                    </a:lnTo>
                    <a:lnTo>
                      <a:pt x="1103" y="1605"/>
                    </a:lnTo>
                    <a:lnTo>
                      <a:pt x="1102" y="1600"/>
                    </a:lnTo>
                    <a:lnTo>
                      <a:pt x="1109" y="1594"/>
                    </a:lnTo>
                    <a:lnTo>
                      <a:pt x="1116" y="1597"/>
                    </a:lnTo>
                    <a:lnTo>
                      <a:pt x="1123" y="1604"/>
                    </a:lnTo>
                    <a:lnTo>
                      <a:pt x="1129" y="1608"/>
                    </a:lnTo>
                    <a:lnTo>
                      <a:pt x="1126" y="1598"/>
                    </a:lnTo>
                    <a:lnTo>
                      <a:pt x="1123" y="1590"/>
                    </a:lnTo>
                    <a:lnTo>
                      <a:pt x="1118" y="1583"/>
                    </a:lnTo>
                    <a:lnTo>
                      <a:pt x="1110" y="1578"/>
                    </a:lnTo>
                    <a:lnTo>
                      <a:pt x="1106" y="1577"/>
                    </a:lnTo>
                    <a:lnTo>
                      <a:pt x="1100" y="1578"/>
                    </a:lnTo>
                    <a:lnTo>
                      <a:pt x="1095" y="1580"/>
                    </a:lnTo>
                    <a:lnTo>
                      <a:pt x="1092" y="1582"/>
                    </a:lnTo>
                    <a:lnTo>
                      <a:pt x="1088" y="1574"/>
                    </a:lnTo>
                    <a:lnTo>
                      <a:pt x="1083" y="1567"/>
                    </a:lnTo>
                    <a:lnTo>
                      <a:pt x="1077" y="1563"/>
                    </a:lnTo>
                    <a:lnTo>
                      <a:pt x="1070" y="1559"/>
                    </a:lnTo>
                    <a:lnTo>
                      <a:pt x="1062" y="1557"/>
                    </a:lnTo>
                    <a:lnTo>
                      <a:pt x="1054" y="1555"/>
                    </a:lnTo>
                    <a:lnTo>
                      <a:pt x="1047" y="1552"/>
                    </a:lnTo>
                    <a:lnTo>
                      <a:pt x="1039" y="1550"/>
                    </a:lnTo>
                    <a:lnTo>
                      <a:pt x="1031" y="1549"/>
                    </a:lnTo>
                    <a:lnTo>
                      <a:pt x="1021" y="1549"/>
                    </a:lnTo>
                    <a:lnTo>
                      <a:pt x="1012" y="1550"/>
                    </a:lnTo>
                    <a:lnTo>
                      <a:pt x="1003" y="1551"/>
                    </a:lnTo>
                    <a:lnTo>
                      <a:pt x="995" y="1555"/>
                    </a:lnTo>
                    <a:lnTo>
                      <a:pt x="987" y="1558"/>
                    </a:lnTo>
                    <a:lnTo>
                      <a:pt x="980" y="1564"/>
                    </a:lnTo>
                    <a:lnTo>
                      <a:pt x="974" y="1571"/>
                    </a:lnTo>
                    <a:lnTo>
                      <a:pt x="979" y="1568"/>
                    </a:lnTo>
                    <a:lnTo>
                      <a:pt x="983" y="1567"/>
                    </a:lnTo>
                    <a:lnTo>
                      <a:pt x="988" y="1565"/>
                    </a:lnTo>
                    <a:lnTo>
                      <a:pt x="993" y="1563"/>
                    </a:lnTo>
                    <a:lnTo>
                      <a:pt x="997" y="1560"/>
                    </a:lnTo>
                    <a:lnTo>
                      <a:pt x="1002" y="1559"/>
                    </a:lnTo>
                    <a:lnTo>
                      <a:pt x="1008" y="1558"/>
                    </a:lnTo>
                    <a:lnTo>
                      <a:pt x="1012" y="1557"/>
                    </a:lnTo>
                    <a:lnTo>
                      <a:pt x="1019" y="1557"/>
                    </a:lnTo>
                    <a:lnTo>
                      <a:pt x="1026" y="1558"/>
                    </a:lnTo>
                    <a:lnTo>
                      <a:pt x="1034" y="1559"/>
                    </a:lnTo>
                    <a:lnTo>
                      <a:pt x="1041" y="1562"/>
                    </a:lnTo>
                    <a:lnTo>
                      <a:pt x="1048" y="1564"/>
                    </a:lnTo>
                    <a:lnTo>
                      <a:pt x="1055" y="1567"/>
                    </a:lnTo>
                    <a:lnTo>
                      <a:pt x="1061" y="1572"/>
                    </a:lnTo>
                    <a:lnTo>
                      <a:pt x="1065" y="1578"/>
                    </a:lnTo>
                    <a:lnTo>
                      <a:pt x="1073" y="1585"/>
                    </a:lnTo>
                    <a:lnTo>
                      <a:pt x="1078" y="1595"/>
                    </a:lnTo>
                    <a:lnTo>
                      <a:pt x="1080" y="1607"/>
                    </a:lnTo>
                    <a:lnTo>
                      <a:pt x="1081" y="1618"/>
                    </a:lnTo>
                    <a:lnTo>
                      <a:pt x="1079" y="1619"/>
                    </a:lnTo>
                    <a:lnTo>
                      <a:pt x="1074" y="1619"/>
                    </a:lnTo>
                    <a:lnTo>
                      <a:pt x="1070" y="1618"/>
                    </a:lnTo>
                    <a:lnTo>
                      <a:pt x="1065" y="1617"/>
                    </a:lnTo>
                    <a:lnTo>
                      <a:pt x="1065" y="1605"/>
                    </a:lnTo>
                    <a:lnTo>
                      <a:pt x="1061" y="1597"/>
                    </a:lnTo>
                    <a:lnTo>
                      <a:pt x="1054" y="1590"/>
                    </a:lnTo>
                    <a:lnTo>
                      <a:pt x="1046" y="1583"/>
                    </a:lnTo>
                    <a:lnTo>
                      <a:pt x="1041" y="1581"/>
                    </a:lnTo>
                    <a:lnTo>
                      <a:pt x="1036" y="1579"/>
                    </a:lnTo>
                    <a:lnTo>
                      <a:pt x="1031" y="1579"/>
                    </a:lnTo>
                    <a:lnTo>
                      <a:pt x="1025" y="1578"/>
                    </a:lnTo>
                    <a:lnTo>
                      <a:pt x="1019" y="1578"/>
                    </a:lnTo>
                    <a:lnTo>
                      <a:pt x="1013" y="1579"/>
                    </a:lnTo>
                    <a:lnTo>
                      <a:pt x="1008" y="1579"/>
                    </a:lnTo>
                    <a:lnTo>
                      <a:pt x="1003" y="1579"/>
                    </a:lnTo>
                    <a:lnTo>
                      <a:pt x="997" y="1582"/>
                    </a:lnTo>
                    <a:lnTo>
                      <a:pt x="990" y="1585"/>
                    </a:lnTo>
                    <a:lnTo>
                      <a:pt x="986" y="1588"/>
                    </a:lnTo>
                    <a:lnTo>
                      <a:pt x="983" y="1595"/>
                    </a:lnTo>
                    <a:lnTo>
                      <a:pt x="989" y="1593"/>
                    </a:lnTo>
                    <a:lnTo>
                      <a:pt x="995" y="1592"/>
                    </a:lnTo>
                    <a:lnTo>
                      <a:pt x="1001" y="1590"/>
                    </a:lnTo>
                    <a:lnTo>
                      <a:pt x="1007" y="1590"/>
                    </a:lnTo>
                    <a:lnTo>
                      <a:pt x="1012" y="1590"/>
                    </a:lnTo>
                    <a:lnTo>
                      <a:pt x="1017" y="1592"/>
                    </a:lnTo>
                    <a:lnTo>
                      <a:pt x="1023" y="1593"/>
                    </a:lnTo>
                    <a:lnTo>
                      <a:pt x="1027" y="1594"/>
                    </a:lnTo>
                    <a:lnTo>
                      <a:pt x="1035" y="1597"/>
                    </a:lnTo>
                    <a:lnTo>
                      <a:pt x="1043" y="1601"/>
                    </a:lnTo>
                    <a:lnTo>
                      <a:pt x="1048" y="1607"/>
                    </a:lnTo>
                    <a:lnTo>
                      <a:pt x="1048" y="1616"/>
                    </a:lnTo>
                    <a:lnTo>
                      <a:pt x="1455" y="173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86" name="Freeform 8"/>
              <p:cNvSpPr>
                <a:spLocks/>
              </p:cNvSpPr>
              <p:nvPr/>
            </p:nvSpPr>
            <p:spPr bwMode="auto">
              <a:xfrm>
                <a:off x="685" y="1238"/>
                <a:ext cx="6" cy="6"/>
              </a:xfrm>
              <a:custGeom>
                <a:avLst/>
                <a:gdLst>
                  <a:gd name="T0" fmla="*/ 10 w 12"/>
                  <a:gd name="T1" fmla="*/ 13 h 13"/>
                  <a:gd name="T2" fmla="*/ 7 w 12"/>
                  <a:gd name="T3" fmla="*/ 13 h 13"/>
                  <a:gd name="T4" fmla="*/ 3 w 12"/>
                  <a:gd name="T5" fmla="*/ 12 h 13"/>
                  <a:gd name="T6" fmla="*/ 2 w 12"/>
                  <a:gd name="T7" fmla="*/ 10 h 13"/>
                  <a:gd name="T8" fmla="*/ 0 w 12"/>
                  <a:gd name="T9" fmla="*/ 7 h 13"/>
                  <a:gd name="T10" fmla="*/ 8 w 12"/>
                  <a:gd name="T11" fmla="*/ 0 h 13"/>
                  <a:gd name="T12" fmla="*/ 10 w 12"/>
                  <a:gd name="T13" fmla="*/ 3 h 13"/>
                  <a:gd name="T14" fmla="*/ 12 w 12"/>
                  <a:gd name="T15" fmla="*/ 7 h 13"/>
                  <a:gd name="T16" fmla="*/ 10 w 12"/>
                  <a:gd name="T17" fmla="*/ 10 h 13"/>
                  <a:gd name="T18" fmla="*/ 10 w 12"/>
                  <a:gd name="T19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" h="13">
                    <a:moveTo>
                      <a:pt x="10" y="13"/>
                    </a:moveTo>
                    <a:lnTo>
                      <a:pt x="7" y="13"/>
                    </a:lnTo>
                    <a:lnTo>
                      <a:pt x="3" y="12"/>
                    </a:lnTo>
                    <a:lnTo>
                      <a:pt x="2" y="10"/>
                    </a:lnTo>
                    <a:lnTo>
                      <a:pt x="0" y="7"/>
                    </a:lnTo>
                    <a:lnTo>
                      <a:pt x="8" y="0"/>
                    </a:lnTo>
                    <a:lnTo>
                      <a:pt x="10" y="3"/>
                    </a:lnTo>
                    <a:lnTo>
                      <a:pt x="12" y="7"/>
                    </a:lnTo>
                    <a:lnTo>
                      <a:pt x="10" y="10"/>
                    </a:lnTo>
                    <a:lnTo>
                      <a:pt x="10" y="13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87" name="Freeform 9"/>
              <p:cNvSpPr>
                <a:spLocks/>
              </p:cNvSpPr>
              <p:nvPr/>
            </p:nvSpPr>
            <p:spPr bwMode="auto">
              <a:xfrm>
                <a:off x="687" y="1249"/>
                <a:ext cx="5" cy="21"/>
              </a:xfrm>
              <a:custGeom>
                <a:avLst/>
                <a:gdLst>
                  <a:gd name="T0" fmla="*/ 10 w 10"/>
                  <a:gd name="T1" fmla="*/ 40 h 43"/>
                  <a:gd name="T2" fmla="*/ 8 w 10"/>
                  <a:gd name="T3" fmla="*/ 40 h 43"/>
                  <a:gd name="T4" fmla="*/ 5 w 10"/>
                  <a:gd name="T5" fmla="*/ 41 h 43"/>
                  <a:gd name="T6" fmla="*/ 2 w 10"/>
                  <a:gd name="T7" fmla="*/ 43 h 43"/>
                  <a:gd name="T8" fmla="*/ 0 w 10"/>
                  <a:gd name="T9" fmla="*/ 43 h 43"/>
                  <a:gd name="T10" fmla="*/ 0 w 10"/>
                  <a:gd name="T11" fmla="*/ 33 h 43"/>
                  <a:gd name="T12" fmla="*/ 0 w 10"/>
                  <a:gd name="T13" fmla="*/ 22 h 43"/>
                  <a:gd name="T14" fmla="*/ 1 w 10"/>
                  <a:gd name="T15" fmla="*/ 10 h 43"/>
                  <a:gd name="T16" fmla="*/ 3 w 10"/>
                  <a:gd name="T17" fmla="*/ 0 h 43"/>
                  <a:gd name="T18" fmla="*/ 7 w 10"/>
                  <a:gd name="T19" fmla="*/ 11 h 43"/>
                  <a:gd name="T20" fmla="*/ 9 w 10"/>
                  <a:gd name="T21" fmla="*/ 22 h 43"/>
                  <a:gd name="T22" fmla="*/ 10 w 10"/>
                  <a:gd name="T23" fmla="*/ 31 h 43"/>
                  <a:gd name="T24" fmla="*/ 10 w 10"/>
                  <a:gd name="T25" fmla="*/ 4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0" h="43">
                    <a:moveTo>
                      <a:pt x="10" y="40"/>
                    </a:moveTo>
                    <a:lnTo>
                      <a:pt x="8" y="40"/>
                    </a:lnTo>
                    <a:lnTo>
                      <a:pt x="5" y="41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0" y="33"/>
                    </a:lnTo>
                    <a:lnTo>
                      <a:pt x="0" y="22"/>
                    </a:lnTo>
                    <a:lnTo>
                      <a:pt x="1" y="10"/>
                    </a:lnTo>
                    <a:lnTo>
                      <a:pt x="3" y="0"/>
                    </a:lnTo>
                    <a:lnTo>
                      <a:pt x="7" y="11"/>
                    </a:lnTo>
                    <a:lnTo>
                      <a:pt x="9" y="22"/>
                    </a:lnTo>
                    <a:lnTo>
                      <a:pt x="10" y="31"/>
                    </a:lnTo>
                    <a:lnTo>
                      <a:pt x="10" y="4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88" name="Freeform 10"/>
              <p:cNvSpPr>
                <a:spLocks/>
              </p:cNvSpPr>
              <p:nvPr/>
            </p:nvSpPr>
            <p:spPr bwMode="auto">
              <a:xfrm>
                <a:off x="669" y="1274"/>
                <a:ext cx="81" cy="105"/>
              </a:xfrm>
              <a:custGeom>
                <a:avLst/>
                <a:gdLst>
                  <a:gd name="T0" fmla="*/ 79 w 161"/>
                  <a:gd name="T1" fmla="*/ 55 h 211"/>
                  <a:gd name="T2" fmla="*/ 121 w 161"/>
                  <a:gd name="T3" fmla="*/ 90 h 211"/>
                  <a:gd name="T4" fmla="*/ 156 w 161"/>
                  <a:gd name="T5" fmla="*/ 133 h 211"/>
                  <a:gd name="T6" fmla="*/ 160 w 161"/>
                  <a:gd name="T7" fmla="*/ 189 h 211"/>
                  <a:gd name="T8" fmla="*/ 151 w 161"/>
                  <a:gd name="T9" fmla="*/ 210 h 211"/>
                  <a:gd name="T10" fmla="*/ 147 w 161"/>
                  <a:gd name="T11" fmla="*/ 203 h 211"/>
                  <a:gd name="T12" fmla="*/ 158 w 161"/>
                  <a:gd name="T13" fmla="*/ 199 h 211"/>
                  <a:gd name="T14" fmla="*/ 152 w 161"/>
                  <a:gd name="T15" fmla="*/ 188 h 211"/>
                  <a:gd name="T16" fmla="*/ 150 w 161"/>
                  <a:gd name="T17" fmla="*/ 180 h 211"/>
                  <a:gd name="T18" fmla="*/ 156 w 161"/>
                  <a:gd name="T19" fmla="*/ 176 h 211"/>
                  <a:gd name="T20" fmla="*/ 158 w 161"/>
                  <a:gd name="T21" fmla="*/ 162 h 211"/>
                  <a:gd name="T22" fmla="*/ 158 w 161"/>
                  <a:gd name="T23" fmla="*/ 151 h 211"/>
                  <a:gd name="T24" fmla="*/ 151 w 161"/>
                  <a:gd name="T25" fmla="*/ 146 h 211"/>
                  <a:gd name="T26" fmla="*/ 151 w 161"/>
                  <a:gd name="T27" fmla="*/ 162 h 211"/>
                  <a:gd name="T28" fmla="*/ 144 w 161"/>
                  <a:gd name="T29" fmla="*/ 158 h 211"/>
                  <a:gd name="T30" fmla="*/ 141 w 161"/>
                  <a:gd name="T31" fmla="*/ 153 h 211"/>
                  <a:gd name="T32" fmla="*/ 143 w 161"/>
                  <a:gd name="T33" fmla="*/ 148 h 211"/>
                  <a:gd name="T34" fmla="*/ 147 w 161"/>
                  <a:gd name="T35" fmla="*/ 149 h 211"/>
                  <a:gd name="T36" fmla="*/ 150 w 161"/>
                  <a:gd name="T37" fmla="*/ 141 h 211"/>
                  <a:gd name="T38" fmla="*/ 135 w 161"/>
                  <a:gd name="T39" fmla="*/ 134 h 211"/>
                  <a:gd name="T40" fmla="*/ 122 w 161"/>
                  <a:gd name="T41" fmla="*/ 126 h 211"/>
                  <a:gd name="T42" fmla="*/ 118 w 161"/>
                  <a:gd name="T43" fmla="*/ 118 h 211"/>
                  <a:gd name="T44" fmla="*/ 114 w 161"/>
                  <a:gd name="T45" fmla="*/ 120 h 211"/>
                  <a:gd name="T46" fmla="*/ 113 w 161"/>
                  <a:gd name="T47" fmla="*/ 130 h 211"/>
                  <a:gd name="T48" fmla="*/ 100 w 161"/>
                  <a:gd name="T49" fmla="*/ 127 h 211"/>
                  <a:gd name="T50" fmla="*/ 100 w 161"/>
                  <a:gd name="T51" fmla="*/ 117 h 211"/>
                  <a:gd name="T52" fmla="*/ 93 w 161"/>
                  <a:gd name="T53" fmla="*/ 120 h 211"/>
                  <a:gd name="T54" fmla="*/ 87 w 161"/>
                  <a:gd name="T55" fmla="*/ 126 h 211"/>
                  <a:gd name="T56" fmla="*/ 76 w 161"/>
                  <a:gd name="T57" fmla="*/ 124 h 211"/>
                  <a:gd name="T58" fmla="*/ 75 w 161"/>
                  <a:gd name="T59" fmla="*/ 116 h 211"/>
                  <a:gd name="T60" fmla="*/ 76 w 161"/>
                  <a:gd name="T61" fmla="*/ 108 h 211"/>
                  <a:gd name="T62" fmla="*/ 64 w 161"/>
                  <a:gd name="T63" fmla="*/ 97 h 211"/>
                  <a:gd name="T64" fmla="*/ 56 w 161"/>
                  <a:gd name="T65" fmla="*/ 98 h 211"/>
                  <a:gd name="T66" fmla="*/ 56 w 161"/>
                  <a:gd name="T67" fmla="*/ 103 h 211"/>
                  <a:gd name="T68" fmla="*/ 41 w 161"/>
                  <a:gd name="T69" fmla="*/ 104 h 211"/>
                  <a:gd name="T70" fmla="*/ 44 w 161"/>
                  <a:gd name="T71" fmla="*/ 98 h 211"/>
                  <a:gd name="T72" fmla="*/ 53 w 161"/>
                  <a:gd name="T73" fmla="*/ 95 h 211"/>
                  <a:gd name="T74" fmla="*/ 47 w 161"/>
                  <a:gd name="T75" fmla="*/ 87 h 211"/>
                  <a:gd name="T76" fmla="*/ 41 w 161"/>
                  <a:gd name="T77" fmla="*/ 85 h 211"/>
                  <a:gd name="T78" fmla="*/ 42 w 161"/>
                  <a:gd name="T79" fmla="*/ 78 h 211"/>
                  <a:gd name="T80" fmla="*/ 41 w 161"/>
                  <a:gd name="T81" fmla="*/ 77 h 211"/>
                  <a:gd name="T82" fmla="*/ 41 w 161"/>
                  <a:gd name="T83" fmla="*/ 70 h 211"/>
                  <a:gd name="T84" fmla="*/ 32 w 161"/>
                  <a:gd name="T85" fmla="*/ 70 h 211"/>
                  <a:gd name="T86" fmla="*/ 27 w 161"/>
                  <a:gd name="T87" fmla="*/ 72 h 211"/>
                  <a:gd name="T88" fmla="*/ 26 w 161"/>
                  <a:gd name="T89" fmla="*/ 77 h 211"/>
                  <a:gd name="T90" fmla="*/ 37 w 161"/>
                  <a:gd name="T91" fmla="*/ 75 h 211"/>
                  <a:gd name="T92" fmla="*/ 33 w 161"/>
                  <a:gd name="T93" fmla="*/ 89 h 211"/>
                  <a:gd name="T94" fmla="*/ 34 w 161"/>
                  <a:gd name="T95" fmla="*/ 100 h 211"/>
                  <a:gd name="T96" fmla="*/ 29 w 161"/>
                  <a:gd name="T97" fmla="*/ 106 h 211"/>
                  <a:gd name="T98" fmla="*/ 16 w 161"/>
                  <a:gd name="T99" fmla="*/ 109 h 211"/>
                  <a:gd name="T100" fmla="*/ 18 w 161"/>
                  <a:gd name="T101" fmla="*/ 101 h 211"/>
                  <a:gd name="T102" fmla="*/ 22 w 161"/>
                  <a:gd name="T103" fmla="*/ 96 h 211"/>
                  <a:gd name="T104" fmla="*/ 23 w 161"/>
                  <a:gd name="T105" fmla="*/ 91 h 211"/>
                  <a:gd name="T106" fmla="*/ 16 w 161"/>
                  <a:gd name="T107" fmla="*/ 91 h 211"/>
                  <a:gd name="T108" fmla="*/ 12 w 161"/>
                  <a:gd name="T109" fmla="*/ 86 h 211"/>
                  <a:gd name="T110" fmla="*/ 11 w 161"/>
                  <a:gd name="T111" fmla="*/ 78 h 211"/>
                  <a:gd name="T112" fmla="*/ 10 w 161"/>
                  <a:gd name="T113" fmla="*/ 74 h 211"/>
                  <a:gd name="T114" fmla="*/ 3 w 161"/>
                  <a:gd name="T115" fmla="*/ 70 h 211"/>
                  <a:gd name="T116" fmla="*/ 15 w 161"/>
                  <a:gd name="T117" fmla="*/ 52 h 211"/>
                  <a:gd name="T118" fmla="*/ 30 w 161"/>
                  <a:gd name="T119" fmla="*/ 6 h 211"/>
                  <a:gd name="T120" fmla="*/ 44 w 161"/>
                  <a:gd name="T121" fmla="*/ 0 h 211"/>
                  <a:gd name="T122" fmla="*/ 55 w 161"/>
                  <a:gd name="T123" fmla="*/ 12 h 2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61" h="211">
                    <a:moveTo>
                      <a:pt x="61" y="25"/>
                    </a:moveTo>
                    <a:lnTo>
                      <a:pt x="69" y="41"/>
                    </a:lnTo>
                    <a:lnTo>
                      <a:pt x="79" y="55"/>
                    </a:lnTo>
                    <a:lnTo>
                      <a:pt x="92" y="67"/>
                    </a:lnTo>
                    <a:lnTo>
                      <a:pt x="107" y="79"/>
                    </a:lnTo>
                    <a:lnTo>
                      <a:pt x="121" y="90"/>
                    </a:lnTo>
                    <a:lnTo>
                      <a:pt x="135" y="103"/>
                    </a:lnTo>
                    <a:lnTo>
                      <a:pt x="147" y="117"/>
                    </a:lnTo>
                    <a:lnTo>
                      <a:pt x="156" y="133"/>
                    </a:lnTo>
                    <a:lnTo>
                      <a:pt x="160" y="151"/>
                    </a:lnTo>
                    <a:lnTo>
                      <a:pt x="161" y="170"/>
                    </a:lnTo>
                    <a:lnTo>
                      <a:pt x="160" y="189"/>
                    </a:lnTo>
                    <a:lnTo>
                      <a:pt x="155" y="208"/>
                    </a:lnTo>
                    <a:lnTo>
                      <a:pt x="153" y="209"/>
                    </a:lnTo>
                    <a:lnTo>
                      <a:pt x="151" y="210"/>
                    </a:lnTo>
                    <a:lnTo>
                      <a:pt x="148" y="211"/>
                    </a:lnTo>
                    <a:lnTo>
                      <a:pt x="146" y="209"/>
                    </a:lnTo>
                    <a:lnTo>
                      <a:pt x="147" y="203"/>
                    </a:lnTo>
                    <a:lnTo>
                      <a:pt x="152" y="203"/>
                    </a:lnTo>
                    <a:lnTo>
                      <a:pt x="156" y="202"/>
                    </a:lnTo>
                    <a:lnTo>
                      <a:pt x="158" y="199"/>
                    </a:lnTo>
                    <a:lnTo>
                      <a:pt x="155" y="195"/>
                    </a:lnTo>
                    <a:lnTo>
                      <a:pt x="154" y="192"/>
                    </a:lnTo>
                    <a:lnTo>
                      <a:pt x="152" y="188"/>
                    </a:lnTo>
                    <a:lnTo>
                      <a:pt x="147" y="188"/>
                    </a:lnTo>
                    <a:lnTo>
                      <a:pt x="148" y="184"/>
                    </a:lnTo>
                    <a:lnTo>
                      <a:pt x="150" y="180"/>
                    </a:lnTo>
                    <a:lnTo>
                      <a:pt x="151" y="177"/>
                    </a:lnTo>
                    <a:lnTo>
                      <a:pt x="150" y="173"/>
                    </a:lnTo>
                    <a:lnTo>
                      <a:pt x="156" y="176"/>
                    </a:lnTo>
                    <a:lnTo>
                      <a:pt x="159" y="171"/>
                    </a:lnTo>
                    <a:lnTo>
                      <a:pt x="158" y="166"/>
                    </a:lnTo>
                    <a:lnTo>
                      <a:pt x="158" y="162"/>
                    </a:lnTo>
                    <a:lnTo>
                      <a:pt x="159" y="158"/>
                    </a:lnTo>
                    <a:lnTo>
                      <a:pt x="158" y="155"/>
                    </a:lnTo>
                    <a:lnTo>
                      <a:pt x="158" y="151"/>
                    </a:lnTo>
                    <a:lnTo>
                      <a:pt x="156" y="149"/>
                    </a:lnTo>
                    <a:lnTo>
                      <a:pt x="156" y="146"/>
                    </a:lnTo>
                    <a:lnTo>
                      <a:pt x="151" y="146"/>
                    </a:lnTo>
                    <a:lnTo>
                      <a:pt x="151" y="151"/>
                    </a:lnTo>
                    <a:lnTo>
                      <a:pt x="151" y="157"/>
                    </a:lnTo>
                    <a:lnTo>
                      <a:pt x="151" y="162"/>
                    </a:lnTo>
                    <a:lnTo>
                      <a:pt x="148" y="159"/>
                    </a:lnTo>
                    <a:lnTo>
                      <a:pt x="146" y="158"/>
                    </a:lnTo>
                    <a:lnTo>
                      <a:pt x="144" y="158"/>
                    </a:lnTo>
                    <a:lnTo>
                      <a:pt x="140" y="158"/>
                    </a:lnTo>
                    <a:lnTo>
                      <a:pt x="141" y="156"/>
                    </a:lnTo>
                    <a:lnTo>
                      <a:pt x="141" y="153"/>
                    </a:lnTo>
                    <a:lnTo>
                      <a:pt x="143" y="149"/>
                    </a:lnTo>
                    <a:lnTo>
                      <a:pt x="143" y="147"/>
                    </a:lnTo>
                    <a:lnTo>
                      <a:pt x="143" y="148"/>
                    </a:lnTo>
                    <a:lnTo>
                      <a:pt x="144" y="149"/>
                    </a:lnTo>
                    <a:lnTo>
                      <a:pt x="146" y="149"/>
                    </a:lnTo>
                    <a:lnTo>
                      <a:pt x="147" y="149"/>
                    </a:lnTo>
                    <a:lnTo>
                      <a:pt x="150" y="147"/>
                    </a:lnTo>
                    <a:lnTo>
                      <a:pt x="151" y="143"/>
                    </a:lnTo>
                    <a:lnTo>
                      <a:pt x="150" y="141"/>
                    </a:lnTo>
                    <a:lnTo>
                      <a:pt x="147" y="138"/>
                    </a:lnTo>
                    <a:lnTo>
                      <a:pt x="140" y="136"/>
                    </a:lnTo>
                    <a:lnTo>
                      <a:pt x="135" y="134"/>
                    </a:lnTo>
                    <a:lnTo>
                      <a:pt x="129" y="132"/>
                    </a:lnTo>
                    <a:lnTo>
                      <a:pt x="122" y="130"/>
                    </a:lnTo>
                    <a:lnTo>
                      <a:pt x="122" y="126"/>
                    </a:lnTo>
                    <a:lnTo>
                      <a:pt x="121" y="123"/>
                    </a:lnTo>
                    <a:lnTo>
                      <a:pt x="120" y="120"/>
                    </a:lnTo>
                    <a:lnTo>
                      <a:pt x="118" y="118"/>
                    </a:lnTo>
                    <a:lnTo>
                      <a:pt x="116" y="118"/>
                    </a:lnTo>
                    <a:lnTo>
                      <a:pt x="115" y="118"/>
                    </a:lnTo>
                    <a:lnTo>
                      <a:pt x="114" y="120"/>
                    </a:lnTo>
                    <a:lnTo>
                      <a:pt x="114" y="121"/>
                    </a:lnTo>
                    <a:lnTo>
                      <a:pt x="116" y="131"/>
                    </a:lnTo>
                    <a:lnTo>
                      <a:pt x="113" y="130"/>
                    </a:lnTo>
                    <a:lnTo>
                      <a:pt x="109" y="128"/>
                    </a:lnTo>
                    <a:lnTo>
                      <a:pt x="105" y="128"/>
                    </a:lnTo>
                    <a:lnTo>
                      <a:pt x="100" y="127"/>
                    </a:lnTo>
                    <a:lnTo>
                      <a:pt x="100" y="124"/>
                    </a:lnTo>
                    <a:lnTo>
                      <a:pt x="101" y="120"/>
                    </a:lnTo>
                    <a:lnTo>
                      <a:pt x="100" y="117"/>
                    </a:lnTo>
                    <a:lnTo>
                      <a:pt x="97" y="115"/>
                    </a:lnTo>
                    <a:lnTo>
                      <a:pt x="93" y="117"/>
                    </a:lnTo>
                    <a:lnTo>
                      <a:pt x="93" y="120"/>
                    </a:lnTo>
                    <a:lnTo>
                      <a:pt x="92" y="125"/>
                    </a:lnTo>
                    <a:lnTo>
                      <a:pt x="92" y="127"/>
                    </a:lnTo>
                    <a:lnTo>
                      <a:pt x="87" y="126"/>
                    </a:lnTo>
                    <a:lnTo>
                      <a:pt x="84" y="126"/>
                    </a:lnTo>
                    <a:lnTo>
                      <a:pt x="79" y="125"/>
                    </a:lnTo>
                    <a:lnTo>
                      <a:pt x="76" y="124"/>
                    </a:lnTo>
                    <a:lnTo>
                      <a:pt x="77" y="121"/>
                    </a:lnTo>
                    <a:lnTo>
                      <a:pt x="76" y="118"/>
                    </a:lnTo>
                    <a:lnTo>
                      <a:pt x="75" y="116"/>
                    </a:lnTo>
                    <a:lnTo>
                      <a:pt x="73" y="113"/>
                    </a:lnTo>
                    <a:lnTo>
                      <a:pt x="77" y="113"/>
                    </a:lnTo>
                    <a:lnTo>
                      <a:pt x="76" y="108"/>
                    </a:lnTo>
                    <a:lnTo>
                      <a:pt x="70" y="106"/>
                    </a:lnTo>
                    <a:lnTo>
                      <a:pt x="64" y="104"/>
                    </a:lnTo>
                    <a:lnTo>
                      <a:pt x="64" y="97"/>
                    </a:lnTo>
                    <a:lnTo>
                      <a:pt x="62" y="97"/>
                    </a:lnTo>
                    <a:lnTo>
                      <a:pt x="59" y="97"/>
                    </a:lnTo>
                    <a:lnTo>
                      <a:pt x="56" y="98"/>
                    </a:lnTo>
                    <a:lnTo>
                      <a:pt x="56" y="102"/>
                    </a:lnTo>
                    <a:lnTo>
                      <a:pt x="56" y="102"/>
                    </a:lnTo>
                    <a:lnTo>
                      <a:pt x="56" y="103"/>
                    </a:lnTo>
                    <a:lnTo>
                      <a:pt x="56" y="104"/>
                    </a:lnTo>
                    <a:lnTo>
                      <a:pt x="56" y="104"/>
                    </a:lnTo>
                    <a:lnTo>
                      <a:pt x="41" y="104"/>
                    </a:lnTo>
                    <a:lnTo>
                      <a:pt x="41" y="102"/>
                    </a:lnTo>
                    <a:lnTo>
                      <a:pt x="42" y="100"/>
                    </a:lnTo>
                    <a:lnTo>
                      <a:pt x="44" y="98"/>
                    </a:lnTo>
                    <a:lnTo>
                      <a:pt x="42" y="96"/>
                    </a:lnTo>
                    <a:lnTo>
                      <a:pt x="47" y="95"/>
                    </a:lnTo>
                    <a:lnTo>
                      <a:pt x="53" y="95"/>
                    </a:lnTo>
                    <a:lnTo>
                      <a:pt x="57" y="93"/>
                    </a:lnTo>
                    <a:lnTo>
                      <a:pt x="53" y="87"/>
                    </a:lnTo>
                    <a:lnTo>
                      <a:pt x="47" y="87"/>
                    </a:lnTo>
                    <a:lnTo>
                      <a:pt x="47" y="88"/>
                    </a:lnTo>
                    <a:lnTo>
                      <a:pt x="41" y="88"/>
                    </a:lnTo>
                    <a:lnTo>
                      <a:pt x="41" y="85"/>
                    </a:lnTo>
                    <a:lnTo>
                      <a:pt x="42" y="82"/>
                    </a:lnTo>
                    <a:lnTo>
                      <a:pt x="44" y="81"/>
                    </a:lnTo>
                    <a:lnTo>
                      <a:pt x="42" y="78"/>
                    </a:lnTo>
                    <a:lnTo>
                      <a:pt x="38" y="75"/>
                    </a:lnTo>
                    <a:lnTo>
                      <a:pt x="39" y="75"/>
                    </a:lnTo>
                    <a:lnTo>
                      <a:pt x="41" y="77"/>
                    </a:lnTo>
                    <a:lnTo>
                      <a:pt x="42" y="75"/>
                    </a:lnTo>
                    <a:lnTo>
                      <a:pt x="42" y="74"/>
                    </a:lnTo>
                    <a:lnTo>
                      <a:pt x="41" y="70"/>
                    </a:lnTo>
                    <a:lnTo>
                      <a:pt x="39" y="68"/>
                    </a:lnTo>
                    <a:lnTo>
                      <a:pt x="35" y="70"/>
                    </a:lnTo>
                    <a:lnTo>
                      <a:pt x="32" y="70"/>
                    </a:lnTo>
                    <a:lnTo>
                      <a:pt x="31" y="71"/>
                    </a:lnTo>
                    <a:lnTo>
                      <a:pt x="29" y="71"/>
                    </a:lnTo>
                    <a:lnTo>
                      <a:pt x="27" y="72"/>
                    </a:lnTo>
                    <a:lnTo>
                      <a:pt x="25" y="74"/>
                    </a:lnTo>
                    <a:lnTo>
                      <a:pt x="25" y="75"/>
                    </a:lnTo>
                    <a:lnTo>
                      <a:pt x="26" y="77"/>
                    </a:lnTo>
                    <a:lnTo>
                      <a:pt x="26" y="79"/>
                    </a:lnTo>
                    <a:lnTo>
                      <a:pt x="27" y="80"/>
                    </a:lnTo>
                    <a:lnTo>
                      <a:pt x="37" y="75"/>
                    </a:lnTo>
                    <a:lnTo>
                      <a:pt x="34" y="81"/>
                    </a:lnTo>
                    <a:lnTo>
                      <a:pt x="33" y="85"/>
                    </a:lnTo>
                    <a:lnTo>
                      <a:pt x="33" y="89"/>
                    </a:lnTo>
                    <a:lnTo>
                      <a:pt x="33" y="93"/>
                    </a:lnTo>
                    <a:lnTo>
                      <a:pt x="35" y="96"/>
                    </a:lnTo>
                    <a:lnTo>
                      <a:pt x="34" y="100"/>
                    </a:lnTo>
                    <a:lnTo>
                      <a:pt x="32" y="103"/>
                    </a:lnTo>
                    <a:lnTo>
                      <a:pt x="32" y="106"/>
                    </a:lnTo>
                    <a:lnTo>
                      <a:pt x="29" y="106"/>
                    </a:lnTo>
                    <a:lnTo>
                      <a:pt x="24" y="106"/>
                    </a:lnTo>
                    <a:lnTo>
                      <a:pt x="19" y="108"/>
                    </a:lnTo>
                    <a:lnTo>
                      <a:pt x="16" y="109"/>
                    </a:lnTo>
                    <a:lnTo>
                      <a:pt x="16" y="106"/>
                    </a:lnTo>
                    <a:lnTo>
                      <a:pt x="17" y="103"/>
                    </a:lnTo>
                    <a:lnTo>
                      <a:pt x="18" y="101"/>
                    </a:lnTo>
                    <a:lnTo>
                      <a:pt x="19" y="98"/>
                    </a:lnTo>
                    <a:lnTo>
                      <a:pt x="20" y="97"/>
                    </a:lnTo>
                    <a:lnTo>
                      <a:pt x="22" y="96"/>
                    </a:lnTo>
                    <a:lnTo>
                      <a:pt x="23" y="96"/>
                    </a:lnTo>
                    <a:lnTo>
                      <a:pt x="24" y="95"/>
                    </a:lnTo>
                    <a:lnTo>
                      <a:pt x="23" y="91"/>
                    </a:lnTo>
                    <a:lnTo>
                      <a:pt x="20" y="90"/>
                    </a:lnTo>
                    <a:lnTo>
                      <a:pt x="18" y="91"/>
                    </a:lnTo>
                    <a:lnTo>
                      <a:pt x="16" y="91"/>
                    </a:lnTo>
                    <a:lnTo>
                      <a:pt x="8" y="93"/>
                    </a:lnTo>
                    <a:lnTo>
                      <a:pt x="10" y="89"/>
                    </a:lnTo>
                    <a:lnTo>
                      <a:pt x="12" y="86"/>
                    </a:lnTo>
                    <a:lnTo>
                      <a:pt x="14" y="82"/>
                    </a:lnTo>
                    <a:lnTo>
                      <a:pt x="12" y="79"/>
                    </a:lnTo>
                    <a:lnTo>
                      <a:pt x="11" y="78"/>
                    </a:lnTo>
                    <a:lnTo>
                      <a:pt x="10" y="77"/>
                    </a:lnTo>
                    <a:lnTo>
                      <a:pt x="10" y="77"/>
                    </a:lnTo>
                    <a:lnTo>
                      <a:pt x="10" y="74"/>
                    </a:lnTo>
                    <a:lnTo>
                      <a:pt x="0" y="73"/>
                    </a:lnTo>
                    <a:lnTo>
                      <a:pt x="2" y="71"/>
                    </a:lnTo>
                    <a:lnTo>
                      <a:pt x="3" y="70"/>
                    </a:lnTo>
                    <a:lnTo>
                      <a:pt x="6" y="70"/>
                    </a:lnTo>
                    <a:lnTo>
                      <a:pt x="6" y="66"/>
                    </a:lnTo>
                    <a:lnTo>
                      <a:pt x="15" y="52"/>
                    </a:lnTo>
                    <a:lnTo>
                      <a:pt x="22" y="37"/>
                    </a:lnTo>
                    <a:lnTo>
                      <a:pt x="27" y="22"/>
                    </a:lnTo>
                    <a:lnTo>
                      <a:pt x="30" y="6"/>
                    </a:lnTo>
                    <a:lnTo>
                      <a:pt x="35" y="5"/>
                    </a:lnTo>
                    <a:lnTo>
                      <a:pt x="40" y="3"/>
                    </a:lnTo>
                    <a:lnTo>
                      <a:pt x="44" y="0"/>
                    </a:lnTo>
                    <a:lnTo>
                      <a:pt x="49" y="0"/>
                    </a:lnTo>
                    <a:lnTo>
                      <a:pt x="52" y="6"/>
                    </a:lnTo>
                    <a:lnTo>
                      <a:pt x="55" y="12"/>
                    </a:lnTo>
                    <a:lnTo>
                      <a:pt x="59" y="18"/>
                    </a:lnTo>
                    <a:lnTo>
                      <a:pt x="61" y="2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89" name="Freeform 11"/>
              <p:cNvSpPr>
                <a:spLocks/>
              </p:cNvSpPr>
              <p:nvPr/>
            </p:nvSpPr>
            <p:spPr bwMode="auto">
              <a:xfrm>
                <a:off x="698" y="1308"/>
                <a:ext cx="10" cy="4"/>
              </a:xfrm>
              <a:custGeom>
                <a:avLst/>
                <a:gdLst>
                  <a:gd name="T0" fmla="*/ 19 w 19"/>
                  <a:gd name="T1" fmla="*/ 8 h 8"/>
                  <a:gd name="T2" fmla="*/ 0 w 19"/>
                  <a:gd name="T3" fmla="*/ 5 h 8"/>
                  <a:gd name="T4" fmla="*/ 0 w 19"/>
                  <a:gd name="T5" fmla="*/ 2 h 8"/>
                  <a:gd name="T6" fmla="*/ 2 w 19"/>
                  <a:gd name="T7" fmla="*/ 1 h 8"/>
                  <a:gd name="T8" fmla="*/ 5 w 19"/>
                  <a:gd name="T9" fmla="*/ 1 h 8"/>
                  <a:gd name="T10" fmla="*/ 9 w 19"/>
                  <a:gd name="T11" fmla="*/ 0 h 8"/>
                  <a:gd name="T12" fmla="*/ 11 w 19"/>
                  <a:gd name="T13" fmla="*/ 1 h 8"/>
                  <a:gd name="T14" fmla="*/ 16 w 19"/>
                  <a:gd name="T15" fmla="*/ 1 h 8"/>
                  <a:gd name="T16" fmla="*/ 18 w 19"/>
                  <a:gd name="T17" fmla="*/ 3 h 8"/>
                  <a:gd name="T18" fmla="*/ 19 w 19"/>
                  <a:gd name="T19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9" h="8">
                    <a:moveTo>
                      <a:pt x="19" y="8"/>
                    </a:moveTo>
                    <a:lnTo>
                      <a:pt x="0" y="5"/>
                    </a:lnTo>
                    <a:lnTo>
                      <a:pt x="0" y="2"/>
                    </a:lnTo>
                    <a:lnTo>
                      <a:pt x="2" y="1"/>
                    </a:lnTo>
                    <a:lnTo>
                      <a:pt x="5" y="1"/>
                    </a:lnTo>
                    <a:lnTo>
                      <a:pt x="9" y="0"/>
                    </a:lnTo>
                    <a:lnTo>
                      <a:pt x="11" y="1"/>
                    </a:lnTo>
                    <a:lnTo>
                      <a:pt x="16" y="1"/>
                    </a:lnTo>
                    <a:lnTo>
                      <a:pt x="18" y="3"/>
                    </a:lnTo>
                    <a:lnTo>
                      <a:pt x="19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90" name="Freeform 12"/>
              <p:cNvSpPr>
                <a:spLocks/>
              </p:cNvSpPr>
              <p:nvPr/>
            </p:nvSpPr>
            <p:spPr bwMode="auto">
              <a:xfrm>
                <a:off x="660" y="1313"/>
                <a:ext cx="13" cy="17"/>
              </a:xfrm>
              <a:custGeom>
                <a:avLst/>
                <a:gdLst>
                  <a:gd name="T0" fmla="*/ 25 w 27"/>
                  <a:gd name="T1" fmla="*/ 0 h 32"/>
                  <a:gd name="T2" fmla="*/ 22 w 27"/>
                  <a:gd name="T3" fmla="*/ 2 h 32"/>
                  <a:gd name="T4" fmla="*/ 20 w 27"/>
                  <a:gd name="T5" fmla="*/ 6 h 32"/>
                  <a:gd name="T6" fmla="*/ 19 w 27"/>
                  <a:gd name="T7" fmla="*/ 9 h 32"/>
                  <a:gd name="T8" fmla="*/ 19 w 27"/>
                  <a:gd name="T9" fmla="*/ 14 h 32"/>
                  <a:gd name="T10" fmla="*/ 27 w 27"/>
                  <a:gd name="T11" fmla="*/ 21 h 32"/>
                  <a:gd name="T12" fmla="*/ 25 w 27"/>
                  <a:gd name="T13" fmla="*/ 24 h 32"/>
                  <a:gd name="T14" fmla="*/ 23 w 27"/>
                  <a:gd name="T15" fmla="*/ 26 h 32"/>
                  <a:gd name="T16" fmla="*/ 22 w 27"/>
                  <a:gd name="T17" fmla="*/ 30 h 32"/>
                  <a:gd name="T18" fmla="*/ 19 w 27"/>
                  <a:gd name="T19" fmla="*/ 31 h 32"/>
                  <a:gd name="T20" fmla="*/ 8 w 27"/>
                  <a:gd name="T21" fmla="*/ 32 h 32"/>
                  <a:gd name="T22" fmla="*/ 12 w 27"/>
                  <a:gd name="T23" fmla="*/ 29 h 32"/>
                  <a:gd name="T24" fmla="*/ 14 w 27"/>
                  <a:gd name="T25" fmla="*/ 25 h 32"/>
                  <a:gd name="T26" fmla="*/ 15 w 27"/>
                  <a:gd name="T27" fmla="*/ 21 h 32"/>
                  <a:gd name="T28" fmla="*/ 14 w 27"/>
                  <a:gd name="T29" fmla="*/ 16 h 32"/>
                  <a:gd name="T30" fmla="*/ 12 w 27"/>
                  <a:gd name="T31" fmla="*/ 14 h 32"/>
                  <a:gd name="T32" fmla="*/ 8 w 27"/>
                  <a:gd name="T33" fmla="*/ 15 h 32"/>
                  <a:gd name="T34" fmla="*/ 4 w 27"/>
                  <a:gd name="T35" fmla="*/ 16 h 32"/>
                  <a:gd name="T36" fmla="*/ 0 w 27"/>
                  <a:gd name="T37" fmla="*/ 17 h 32"/>
                  <a:gd name="T38" fmla="*/ 4 w 27"/>
                  <a:gd name="T39" fmla="*/ 11 h 32"/>
                  <a:gd name="T40" fmla="*/ 8 w 27"/>
                  <a:gd name="T41" fmla="*/ 7 h 32"/>
                  <a:gd name="T42" fmla="*/ 14 w 27"/>
                  <a:gd name="T43" fmla="*/ 2 h 32"/>
                  <a:gd name="T44" fmla="*/ 21 w 27"/>
                  <a:gd name="T45" fmla="*/ 0 h 32"/>
                  <a:gd name="T46" fmla="*/ 21 w 27"/>
                  <a:gd name="T47" fmla="*/ 0 h 32"/>
                  <a:gd name="T48" fmla="*/ 25 w 27"/>
                  <a:gd name="T49" fmla="*/ 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7" h="32">
                    <a:moveTo>
                      <a:pt x="25" y="0"/>
                    </a:moveTo>
                    <a:lnTo>
                      <a:pt x="22" y="2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9" y="14"/>
                    </a:lnTo>
                    <a:lnTo>
                      <a:pt x="27" y="21"/>
                    </a:lnTo>
                    <a:lnTo>
                      <a:pt x="25" y="24"/>
                    </a:lnTo>
                    <a:lnTo>
                      <a:pt x="23" y="26"/>
                    </a:lnTo>
                    <a:lnTo>
                      <a:pt x="22" y="30"/>
                    </a:lnTo>
                    <a:lnTo>
                      <a:pt x="19" y="31"/>
                    </a:lnTo>
                    <a:lnTo>
                      <a:pt x="8" y="32"/>
                    </a:lnTo>
                    <a:lnTo>
                      <a:pt x="12" y="29"/>
                    </a:lnTo>
                    <a:lnTo>
                      <a:pt x="14" y="25"/>
                    </a:lnTo>
                    <a:lnTo>
                      <a:pt x="15" y="21"/>
                    </a:lnTo>
                    <a:lnTo>
                      <a:pt x="14" y="16"/>
                    </a:lnTo>
                    <a:lnTo>
                      <a:pt x="12" y="14"/>
                    </a:lnTo>
                    <a:lnTo>
                      <a:pt x="8" y="15"/>
                    </a:lnTo>
                    <a:lnTo>
                      <a:pt x="4" y="16"/>
                    </a:lnTo>
                    <a:lnTo>
                      <a:pt x="0" y="17"/>
                    </a:lnTo>
                    <a:lnTo>
                      <a:pt x="4" y="11"/>
                    </a:lnTo>
                    <a:lnTo>
                      <a:pt x="8" y="7"/>
                    </a:lnTo>
                    <a:lnTo>
                      <a:pt x="14" y="2"/>
                    </a:lnTo>
                    <a:lnTo>
                      <a:pt x="21" y="0"/>
                    </a:lnTo>
                    <a:lnTo>
                      <a:pt x="21" y="0"/>
                    </a:lnTo>
                    <a:lnTo>
                      <a:pt x="25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91" name="Freeform 13"/>
              <p:cNvSpPr>
                <a:spLocks/>
              </p:cNvSpPr>
              <p:nvPr/>
            </p:nvSpPr>
            <p:spPr bwMode="auto">
              <a:xfrm>
                <a:off x="709" y="1320"/>
                <a:ext cx="8" cy="5"/>
              </a:xfrm>
              <a:custGeom>
                <a:avLst/>
                <a:gdLst>
                  <a:gd name="T0" fmla="*/ 16 w 16"/>
                  <a:gd name="T1" fmla="*/ 7 h 9"/>
                  <a:gd name="T2" fmla="*/ 13 w 16"/>
                  <a:gd name="T3" fmla="*/ 9 h 9"/>
                  <a:gd name="T4" fmla="*/ 11 w 16"/>
                  <a:gd name="T5" fmla="*/ 7 h 9"/>
                  <a:gd name="T6" fmla="*/ 8 w 16"/>
                  <a:gd name="T7" fmla="*/ 6 h 9"/>
                  <a:gd name="T8" fmla="*/ 4 w 16"/>
                  <a:gd name="T9" fmla="*/ 7 h 9"/>
                  <a:gd name="T10" fmla="*/ 0 w 16"/>
                  <a:gd name="T11" fmla="*/ 1 h 9"/>
                  <a:gd name="T12" fmla="*/ 5 w 16"/>
                  <a:gd name="T13" fmla="*/ 0 h 9"/>
                  <a:gd name="T14" fmla="*/ 8 w 16"/>
                  <a:gd name="T15" fmla="*/ 0 h 9"/>
                  <a:gd name="T16" fmla="*/ 12 w 16"/>
                  <a:gd name="T17" fmla="*/ 1 h 9"/>
                  <a:gd name="T18" fmla="*/ 16 w 16"/>
                  <a:gd name="T19" fmla="*/ 2 h 9"/>
                  <a:gd name="T20" fmla="*/ 16 w 16"/>
                  <a:gd name="T21" fmla="*/ 7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6" h="9">
                    <a:moveTo>
                      <a:pt x="16" y="7"/>
                    </a:moveTo>
                    <a:lnTo>
                      <a:pt x="13" y="9"/>
                    </a:lnTo>
                    <a:lnTo>
                      <a:pt x="11" y="7"/>
                    </a:lnTo>
                    <a:lnTo>
                      <a:pt x="8" y="6"/>
                    </a:lnTo>
                    <a:lnTo>
                      <a:pt x="4" y="7"/>
                    </a:lnTo>
                    <a:lnTo>
                      <a:pt x="0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2" y="1"/>
                    </a:lnTo>
                    <a:lnTo>
                      <a:pt x="16" y="2"/>
                    </a:lnTo>
                    <a:lnTo>
                      <a:pt x="16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92" name="Freeform 14"/>
              <p:cNvSpPr>
                <a:spLocks/>
              </p:cNvSpPr>
              <p:nvPr/>
            </p:nvSpPr>
            <p:spPr bwMode="auto">
              <a:xfrm>
                <a:off x="652" y="1324"/>
                <a:ext cx="9" cy="8"/>
              </a:xfrm>
              <a:custGeom>
                <a:avLst/>
                <a:gdLst>
                  <a:gd name="T0" fmla="*/ 0 w 19"/>
                  <a:gd name="T1" fmla="*/ 15 h 15"/>
                  <a:gd name="T2" fmla="*/ 4 w 19"/>
                  <a:gd name="T3" fmla="*/ 14 h 15"/>
                  <a:gd name="T4" fmla="*/ 6 w 19"/>
                  <a:gd name="T5" fmla="*/ 10 h 15"/>
                  <a:gd name="T6" fmla="*/ 7 w 19"/>
                  <a:gd name="T7" fmla="*/ 7 h 15"/>
                  <a:gd name="T8" fmla="*/ 8 w 19"/>
                  <a:gd name="T9" fmla="*/ 4 h 15"/>
                  <a:gd name="T10" fmla="*/ 19 w 19"/>
                  <a:gd name="T11" fmla="*/ 0 h 15"/>
                  <a:gd name="T12" fmla="*/ 13 w 19"/>
                  <a:gd name="T13" fmla="*/ 13 h 15"/>
                  <a:gd name="T14" fmla="*/ 0 w 19"/>
                  <a:gd name="T15" fmla="*/ 1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15">
                    <a:moveTo>
                      <a:pt x="0" y="15"/>
                    </a:moveTo>
                    <a:lnTo>
                      <a:pt x="4" y="14"/>
                    </a:lnTo>
                    <a:lnTo>
                      <a:pt x="6" y="10"/>
                    </a:lnTo>
                    <a:lnTo>
                      <a:pt x="7" y="7"/>
                    </a:lnTo>
                    <a:lnTo>
                      <a:pt x="8" y="4"/>
                    </a:lnTo>
                    <a:lnTo>
                      <a:pt x="19" y="0"/>
                    </a:lnTo>
                    <a:lnTo>
                      <a:pt x="13" y="13"/>
                    </a:lnTo>
                    <a:lnTo>
                      <a:pt x="0" y="1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93" name="Freeform 15"/>
              <p:cNvSpPr>
                <a:spLocks/>
              </p:cNvSpPr>
              <p:nvPr/>
            </p:nvSpPr>
            <p:spPr bwMode="auto">
              <a:xfrm>
                <a:off x="714" y="1327"/>
                <a:ext cx="8" cy="4"/>
              </a:xfrm>
              <a:custGeom>
                <a:avLst/>
                <a:gdLst>
                  <a:gd name="T0" fmla="*/ 15 w 15"/>
                  <a:gd name="T1" fmla="*/ 3 h 7"/>
                  <a:gd name="T2" fmla="*/ 15 w 15"/>
                  <a:gd name="T3" fmla="*/ 7 h 7"/>
                  <a:gd name="T4" fmla="*/ 0 w 15"/>
                  <a:gd name="T5" fmla="*/ 7 h 7"/>
                  <a:gd name="T6" fmla="*/ 0 w 15"/>
                  <a:gd name="T7" fmla="*/ 4 h 7"/>
                  <a:gd name="T8" fmla="*/ 1 w 15"/>
                  <a:gd name="T9" fmla="*/ 3 h 7"/>
                  <a:gd name="T10" fmla="*/ 3 w 15"/>
                  <a:gd name="T11" fmla="*/ 2 h 7"/>
                  <a:gd name="T12" fmla="*/ 4 w 15"/>
                  <a:gd name="T13" fmla="*/ 1 h 7"/>
                  <a:gd name="T14" fmla="*/ 7 w 15"/>
                  <a:gd name="T15" fmla="*/ 1 h 7"/>
                  <a:gd name="T16" fmla="*/ 10 w 15"/>
                  <a:gd name="T17" fmla="*/ 0 h 7"/>
                  <a:gd name="T18" fmla="*/ 12 w 15"/>
                  <a:gd name="T19" fmla="*/ 1 h 7"/>
                  <a:gd name="T20" fmla="*/ 15 w 15"/>
                  <a:gd name="T21" fmla="*/ 3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5" h="7">
                    <a:moveTo>
                      <a:pt x="15" y="3"/>
                    </a:moveTo>
                    <a:lnTo>
                      <a:pt x="15" y="7"/>
                    </a:lnTo>
                    <a:lnTo>
                      <a:pt x="0" y="7"/>
                    </a:lnTo>
                    <a:lnTo>
                      <a:pt x="0" y="4"/>
                    </a:lnTo>
                    <a:lnTo>
                      <a:pt x="1" y="3"/>
                    </a:lnTo>
                    <a:lnTo>
                      <a:pt x="3" y="2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5" y="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94" name="Freeform 16"/>
              <p:cNvSpPr>
                <a:spLocks/>
              </p:cNvSpPr>
              <p:nvPr/>
            </p:nvSpPr>
            <p:spPr bwMode="auto">
              <a:xfrm>
                <a:off x="694" y="1329"/>
                <a:ext cx="9" cy="8"/>
              </a:xfrm>
              <a:custGeom>
                <a:avLst/>
                <a:gdLst>
                  <a:gd name="T0" fmla="*/ 18 w 18"/>
                  <a:gd name="T1" fmla="*/ 4 h 15"/>
                  <a:gd name="T2" fmla="*/ 18 w 18"/>
                  <a:gd name="T3" fmla="*/ 8 h 15"/>
                  <a:gd name="T4" fmla="*/ 15 w 18"/>
                  <a:gd name="T5" fmla="*/ 12 h 15"/>
                  <a:gd name="T6" fmla="*/ 11 w 18"/>
                  <a:gd name="T7" fmla="*/ 15 h 15"/>
                  <a:gd name="T8" fmla="*/ 6 w 18"/>
                  <a:gd name="T9" fmla="*/ 14 h 15"/>
                  <a:gd name="T10" fmla="*/ 0 w 18"/>
                  <a:gd name="T11" fmla="*/ 13 h 15"/>
                  <a:gd name="T12" fmla="*/ 0 w 18"/>
                  <a:gd name="T13" fmla="*/ 9 h 15"/>
                  <a:gd name="T14" fmla="*/ 3 w 18"/>
                  <a:gd name="T15" fmla="*/ 6 h 15"/>
                  <a:gd name="T16" fmla="*/ 3 w 18"/>
                  <a:gd name="T17" fmla="*/ 4 h 15"/>
                  <a:gd name="T18" fmla="*/ 2 w 18"/>
                  <a:gd name="T19" fmla="*/ 0 h 15"/>
                  <a:gd name="T20" fmla="*/ 18 w 18"/>
                  <a:gd name="T21" fmla="*/ 4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8" h="15">
                    <a:moveTo>
                      <a:pt x="18" y="4"/>
                    </a:moveTo>
                    <a:lnTo>
                      <a:pt x="18" y="8"/>
                    </a:lnTo>
                    <a:lnTo>
                      <a:pt x="15" y="12"/>
                    </a:lnTo>
                    <a:lnTo>
                      <a:pt x="11" y="15"/>
                    </a:lnTo>
                    <a:lnTo>
                      <a:pt x="6" y="14"/>
                    </a:lnTo>
                    <a:lnTo>
                      <a:pt x="0" y="13"/>
                    </a:lnTo>
                    <a:lnTo>
                      <a:pt x="0" y="9"/>
                    </a:lnTo>
                    <a:lnTo>
                      <a:pt x="3" y="6"/>
                    </a:lnTo>
                    <a:lnTo>
                      <a:pt x="3" y="4"/>
                    </a:lnTo>
                    <a:lnTo>
                      <a:pt x="2" y="0"/>
                    </a:lnTo>
                    <a:lnTo>
                      <a:pt x="18" y="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95" name="Freeform 17"/>
              <p:cNvSpPr>
                <a:spLocks/>
              </p:cNvSpPr>
              <p:nvPr/>
            </p:nvSpPr>
            <p:spPr bwMode="auto">
              <a:xfrm>
                <a:off x="682" y="1330"/>
                <a:ext cx="8" cy="7"/>
              </a:xfrm>
              <a:custGeom>
                <a:avLst/>
                <a:gdLst>
                  <a:gd name="T0" fmla="*/ 12 w 16"/>
                  <a:gd name="T1" fmla="*/ 14 h 14"/>
                  <a:gd name="T2" fmla="*/ 6 w 16"/>
                  <a:gd name="T3" fmla="*/ 13 h 14"/>
                  <a:gd name="T4" fmla="*/ 6 w 16"/>
                  <a:gd name="T5" fmla="*/ 12 h 14"/>
                  <a:gd name="T6" fmla="*/ 0 w 16"/>
                  <a:gd name="T7" fmla="*/ 14 h 14"/>
                  <a:gd name="T8" fmla="*/ 1 w 16"/>
                  <a:gd name="T9" fmla="*/ 12 h 14"/>
                  <a:gd name="T10" fmla="*/ 4 w 16"/>
                  <a:gd name="T11" fmla="*/ 8 h 14"/>
                  <a:gd name="T12" fmla="*/ 5 w 16"/>
                  <a:gd name="T13" fmla="*/ 5 h 14"/>
                  <a:gd name="T14" fmla="*/ 3 w 16"/>
                  <a:gd name="T15" fmla="*/ 1 h 14"/>
                  <a:gd name="T16" fmla="*/ 6 w 16"/>
                  <a:gd name="T17" fmla="*/ 0 h 14"/>
                  <a:gd name="T18" fmla="*/ 9 w 16"/>
                  <a:gd name="T19" fmla="*/ 0 h 14"/>
                  <a:gd name="T20" fmla="*/ 13 w 16"/>
                  <a:gd name="T21" fmla="*/ 0 h 14"/>
                  <a:gd name="T22" fmla="*/ 16 w 16"/>
                  <a:gd name="T23" fmla="*/ 0 h 14"/>
                  <a:gd name="T24" fmla="*/ 12 w 16"/>
                  <a:gd name="T25" fmla="*/ 1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6" h="14">
                    <a:moveTo>
                      <a:pt x="12" y="14"/>
                    </a:moveTo>
                    <a:lnTo>
                      <a:pt x="6" y="13"/>
                    </a:lnTo>
                    <a:lnTo>
                      <a:pt x="6" y="12"/>
                    </a:lnTo>
                    <a:lnTo>
                      <a:pt x="0" y="14"/>
                    </a:lnTo>
                    <a:lnTo>
                      <a:pt x="1" y="12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3" y="1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3" y="0"/>
                    </a:lnTo>
                    <a:lnTo>
                      <a:pt x="16" y="0"/>
                    </a:lnTo>
                    <a:lnTo>
                      <a:pt x="12" y="1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96" name="Freeform 18"/>
              <p:cNvSpPr>
                <a:spLocks/>
              </p:cNvSpPr>
              <p:nvPr/>
            </p:nvSpPr>
            <p:spPr bwMode="auto">
              <a:xfrm>
                <a:off x="731" y="1330"/>
                <a:ext cx="5" cy="4"/>
              </a:xfrm>
              <a:custGeom>
                <a:avLst/>
                <a:gdLst>
                  <a:gd name="T0" fmla="*/ 12 w 12"/>
                  <a:gd name="T1" fmla="*/ 7 h 8"/>
                  <a:gd name="T2" fmla="*/ 8 w 12"/>
                  <a:gd name="T3" fmla="*/ 7 h 8"/>
                  <a:gd name="T4" fmla="*/ 7 w 12"/>
                  <a:gd name="T5" fmla="*/ 7 h 8"/>
                  <a:gd name="T6" fmla="*/ 5 w 12"/>
                  <a:gd name="T7" fmla="*/ 8 h 8"/>
                  <a:gd name="T8" fmla="*/ 1 w 12"/>
                  <a:gd name="T9" fmla="*/ 8 h 8"/>
                  <a:gd name="T10" fmla="*/ 0 w 12"/>
                  <a:gd name="T11" fmla="*/ 6 h 8"/>
                  <a:gd name="T12" fmla="*/ 0 w 12"/>
                  <a:gd name="T13" fmla="*/ 4 h 8"/>
                  <a:gd name="T14" fmla="*/ 1 w 12"/>
                  <a:gd name="T15" fmla="*/ 3 h 8"/>
                  <a:gd name="T16" fmla="*/ 3 w 12"/>
                  <a:gd name="T17" fmla="*/ 0 h 8"/>
                  <a:gd name="T18" fmla="*/ 7 w 12"/>
                  <a:gd name="T19" fmla="*/ 1 h 8"/>
                  <a:gd name="T20" fmla="*/ 9 w 12"/>
                  <a:gd name="T21" fmla="*/ 1 h 8"/>
                  <a:gd name="T22" fmla="*/ 12 w 12"/>
                  <a:gd name="T23" fmla="*/ 4 h 8"/>
                  <a:gd name="T24" fmla="*/ 12 w 12"/>
                  <a:gd name="T25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2" h="8">
                    <a:moveTo>
                      <a:pt x="12" y="7"/>
                    </a:moveTo>
                    <a:lnTo>
                      <a:pt x="8" y="7"/>
                    </a:lnTo>
                    <a:lnTo>
                      <a:pt x="7" y="7"/>
                    </a:lnTo>
                    <a:lnTo>
                      <a:pt x="5" y="8"/>
                    </a:lnTo>
                    <a:lnTo>
                      <a:pt x="1" y="8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1" y="3"/>
                    </a:lnTo>
                    <a:lnTo>
                      <a:pt x="3" y="0"/>
                    </a:lnTo>
                    <a:lnTo>
                      <a:pt x="7" y="1"/>
                    </a:lnTo>
                    <a:lnTo>
                      <a:pt x="9" y="1"/>
                    </a:lnTo>
                    <a:lnTo>
                      <a:pt x="12" y="4"/>
                    </a:lnTo>
                    <a:lnTo>
                      <a:pt x="12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97" name="Freeform 19"/>
              <p:cNvSpPr>
                <a:spLocks/>
              </p:cNvSpPr>
              <p:nvPr/>
            </p:nvSpPr>
            <p:spPr bwMode="auto">
              <a:xfrm>
                <a:off x="669" y="1331"/>
                <a:ext cx="9" cy="7"/>
              </a:xfrm>
              <a:custGeom>
                <a:avLst/>
                <a:gdLst>
                  <a:gd name="T0" fmla="*/ 8 w 16"/>
                  <a:gd name="T1" fmla="*/ 13 h 13"/>
                  <a:gd name="T2" fmla="*/ 6 w 16"/>
                  <a:gd name="T3" fmla="*/ 12 h 13"/>
                  <a:gd name="T4" fmla="*/ 5 w 16"/>
                  <a:gd name="T5" fmla="*/ 13 h 13"/>
                  <a:gd name="T6" fmla="*/ 2 w 16"/>
                  <a:gd name="T7" fmla="*/ 13 h 13"/>
                  <a:gd name="T8" fmla="*/ 0 w 16"/>
                  <a:gd name="T9" fmla="*/ 13 h 13"/>
                  <a:gd name="T10" fmla="*/ 1 w 16"/>
                  <a:gd name="T11" fmla="*/ 11 h 13"/>
                  <a:gd name="T12" fmla="*/ 3 w 16"/>
                  <a:gd name="T13" fmla="*/ 8 h 13"/>
                  <a:gd name="T14" fmla="*/ 5 w 16"/>
                  <a:gd name="T15" fmla="*/ 5 h 13"/>
                  <a:gd name="T16" fmla="*/ 5 w 16"/>
                  <a:gd name="T17" fmla="*/ 3 h 13"/>
                  <a:gd name="T18" fmla="*/ 16 w 16"/>
                  <a:gd name="T19" fmla="*/ 0 h 13"/>
                  <a:gd name="T20" fmla="*/ 15 w 16"/>
                  <a:gd name="T21" fmla="*/ 4 h 13"/>
                  <a:gd name="T22" fmla="*/ 14 w 16"/>
                  <a:gd name="T23" fmla="*/ 8 h 13"/>
                  <a:gd name="T24" fmla="*/ 11 w 16"/>
                  <a:gd name="T25" fmla="*/ 11 h 13"/>
                  <a:gd name="T26" fmla="*/ 8 w 16"/>
                  <a:gd name="T27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13">
                    <a:moveTo>
                      <a:pt x="8" y="13"/>
                    </a:moveTo>
                    <a:lnTo>
                      <a:pt x="6" y="12"/>
                    </a:lnTo>
                    <a:lnTo>
                      <a:pt x="5" y="13"/>
                    </a:lnTo>
                    <a:lnTo>
                      <a:pt x="2" y="13"/>
                    </a:lnTo>
                    <a:lnTo>
                      <a:pt x="0" y="13"/>
                    </a:lnTo>
                    <a:lnTo>
                      <a:pt x="1" y="11"/>
                    </a:lnTo>
                    <a:lnTo>
                      <a:pt x="3" y="8"/>
                    </a:lnTo>
                    <a:lnTo>
                      <a:pt x="5" y="5"/>
                    </a:lnTo>
                    <a:lnTo>
                      <a:pt x="5" y="3"/>
                    </a:lnTo>
                    <a:lnTo>
                      <a:pt x="16" y="0"/>
                    </a:lnTo>
                    <a:lnTo>
                      <a:pt x="15" y="4"/>
                    </a:lnTo>
                    <a:lnTo>
                      <a:pt x="14" y="8"/>
                    </a:lnTo>
                    <a:lnTo>
                      <a:pt x="11" y="11"/>
                    </a:lnTo>
                    <a:lnTo>
                      <a:pt x="8" y="13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98" name="Freeform 20"/>
              <p:cNvSpPr>
                <a:spLocks/>
              </p:cNvSpPr>
              <p:nvPr/>
            </p:nvSpPr>
            <p:spPr bwMode="auto">
              <a:xfrm>
                <a:off x="643" y="1333"/>
                <a:ext cx="3" cy="3"/>
              </a:xfrm>
              <a:custGeom>
                <a:avLst/>
                <a:gdLst>
                  <a:gd name="T0" fmla="*/ 0 w 6"/>
                  <a:gd name="T1" fmla="*/ 6 h 6"/>
                  <a:gd name="T2" fmla="*/ 5 w 6"/>
                  <a:gd name="T3" fmla="*/ 0 h 6"/>
                  <a:gd name="T4" fmla="*/ 6 w 6"/>
                  <a:gd name="T5" fmla="*/ 0 h 6"/>
                  <a:gd name="T6" fmla="*/ 0 w 6"/>
                  <a:gd name="T7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" h="6">
                    <a:moveTo>
                      <a:pt x="0" y="6"/>
                    </a:moveTo>
                    <a:lnTo>
                      <a:pt x="5" y="0"/>
                    </a:lnTo>
                    <a:lnTo>
                      <a:pt x="6" y="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99" name="Freeform 21"/>
              <p:cNvSpPr>
                <a:spLocks/>
              </p:cNvSpPr>
              <p:nvPr/>
            </p:nvSpPr>
            <p:spPr bwMode="auto">
              <a:xfrm>
                <a:off x="657" y="1333"/>
                <a:ext cx="6" cy="7"/>
              </a:xfrm>
              <a:custGeom>
                <a:avLst/>
                <a:gdLst>
                  <a:gd name="T0" fmla="*/ 0 w 12"/>
                  <a:gd name="T1" fmla="*/ 13 h 14"/>
                  <a:gd name="T2" fmla="*/ 3 w 12"/>
                  <a:gd name="T3" fmla="*/ 9 h 14"/>
                  <a:gd name="T4" fmla="*/ 5 w 12"/>
                  <a:gd name="T5" fmla="*/ 5 h 14"/>
                  <a:gd name="T6" fmla="*/ 8 w 12"/>
                  <a:gd name="T7" fmla="*/ 1 h 14"/>
                  <a:gd name="T8" fmla="*/ 12 w 12"/>
                  <a:gd name="T9" fmla="*/ 0 h 14"/>
                  <a:gd name="T10" fmla="*/ 10 w 12"/>
                  <a:gd name="T11" fmla="*/ 5 h 14"/>
                  <a:gd name="T12" fmla="*/ 9 w 12"/>
                  <a:gd name="T13" fmla="*/ 11 h 14"/>
                  <a:gd name="T14" fmla="*/ 6 w 12"/>
                  <a:gd name="T15" fmla="*/ 14 h 14"/>
                  <a:gd name="T16" fmla="*/ 0 w 12"/>
                  <a:gd name="T17" fmla="*/ 13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2" h="14">
                    <a:moveTo>
                      <a:pt x="0" y="13"/>
                    </a:moveTo>
                    <a:lnTo>
                      <a:pt x="3" y="9"/>
                    </a:lnTo>
                    <a:lnTo>
                      <a:pt x="5" y="5"/>
                    </a:lnTo>
                    <a:lnTo>
                      <a:pt x="8" y="1"/>
                    </a:lnTo>
                    <a:lnTo>
                      <a:pt x="12" y="0"/>
                    </a:lnTo>
                    <a:lnTo>
                      <a:pt x="10" y="5"/>
                    </a:lnTo>
                    <a:lnTo>
                      <a:pt x="9" y="11"/>
                    </a:lnTo>
                    <a:lnTo>
                      <a:pt x="6" y="14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00" name="Freeform 22"/>
              <p:cNvSpPr>
                <a:spLocks/>
              </p:cNvSpPr>
              <p:nvPr/>
            </p:nvSpPr>
            <p:spPr bwMode="auto">
              <a:xfrm>
                <a:off x="740" y="1335"/>
                <a:ext cx="3" cy="6"/>
              </a:xfrm>
              <a:custGeom>
                <a:avLst/>
                <a:gdLst>
                  <a:gd name="T0" fmla="*/ 5 w 5"/>
                  <a:gd name="T1" fmla="*/ 7 h 11"/>
                  <a:gd name="T2" fmla="*/ 5 w 5"/>
                  <a:gd name="T3" fmla="*/ 8 h 11"/>
                  <a:gd name="T4" fmla="*/ 5 w 5"/>
                  <a:gd name="T5" fmla="*/ 9 h 11"/>
                  <a:gd name="T6" fmla="*/ 4 w 5"/>
                  <a:gd name="T7" fmla="*/ 10 h 11"/>
                  <a:gd name="T8" fmla="*/ 4 w 5"/>
                  <a:gd name="T9" fmla="*/ 11 h 11"/>
                  <a:gd name="T10" fmla="*/ 2 w 5"/>
                  <a:gd name="T11" fmla="*/ 9 h 11"/>
                  <a:gd name="T12" fmla="*/ 1 w 5"/>
                  <a:gd name="T13" fmla="*/ 7 h 11"/>
                  <a:gd name="T14" fmla="*/ 0 w 5"/>
                  <a:gd name="T15" fmla="*/ 3 h 11"/>
                  <a:gd name="T16" fmla="*/ 0 w 5"/>
                  <a:gd name="T17" fmla="*/ 0 h 11"/>
                  <a:gd name="T18" fmla="*/ 2 w 5"/>
                  <a:gd name="T19" fmla="*/ 0 h 11"/>
                  <a:gd name="T20" fmla="*/ 3 w 5"/>
                  <a:gd name="T21" fmla="*/ 2 h 11"/>
                  <a:gd name="T22" fmla="*/ 4 w 5"/>
                  <a:gd name="T23" fmla="*/ 4 h 11"/>
                  <a:gd name="T24" fmla="*/ 5 w 5"/>
                  <a:gd name="T25" fmla="*/ 7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1">
                    <a:moveTo>
                      <a:pt x="5" y="7"/>
                    </a:moveTo>
                    <a:lnTo>
                      <a:pt x="5" y="8"/>
                    </a:lnTo>
                    <a:lnTo>
                      <a:pt x="5" y="9"/>
                    </a:lnTo>
                    <a:lnTo>
                      <a:pt x="4" y="10"/>
                    </a:lnTo>
                    <a:lnTo>
                      <a:pt x="4" y="11"/>
                    </a:lnTo>
                    <a:lnTo>
                      <a:pt x="2" y="9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3" y="2"/>
                    </a:lnTo>
                    <a:lnTo>
                      <a:pt x="4" y="4"/>
                    </a:lnTo>
                    <a:lnTo>
                      <a:pt x="5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01" name="Freeform 23"/>
              <p:cNvSpPr>
                <a:spLocks/>
              </p:cNvSpPr>
              <p:nvPr/>
            </p:nvSpPr>
            <p:spPr bwMode="auto">
              <a:xfrm>
                <a:off x="644" y="1337"/>
                <a:ext cx="5" cy="5"/>
              </a:xfrm>
              <a:custGeom>
                <a:avLst/>
                <a:gdLst>
                  <a:gd name="T0" fmla="*/ 11 w 11"/>
                  <a:gd name="T1" fmla="*/ 0 h 9"/>
                  <a:gd name="T2" fmla="*/ 8 w 11"/>
                  <a:gd name="T3" fmla="*/ 4 h 9"/>
                  <a:gd name="T4" fmla="*/ 7 w 11"/>
                  <a:gd name="T5" fmla="*/ 6 h 9"/>
                  <a:gd name="T6" fmla="*/ 4 w 11"/>
                  <a:gd name="T7" fmla="*/ 8 h 9"/>
                  <a:gd name="T8" fmla="*/ 0 w 11"/>
                  <a:gd name="T9" fmla="*/ 9 h 9"/>
                  <a:gd name="T10" fmla="*/ 3 w 11"/>
                  <a:gd name="T11" fmla="*/ 6 h 9"/>
                  <a:gd name="T12" fmla="*/ 5 w 11"/>
                  <a:gd name="T13" fmla="*/ 4 h 9"/>
                  <a:gd name="T14" fmla="*/ 7 w 11"/>
                  <a:gd name="T15" fmla="*/ 1 h 9"/>
                  <a:gd name="T16" fmla="*/ 11 w 11"/>
                  <a:gd name="T17" fmla="*/ 0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1" h="9">
                    <a:moveTo>
                      <a:pt x="11" y="0"/>
                    </a:moveTo>
                    <a:lnTo>
                      <a:pt x="8" y="4"/>
                    </a:lnTo>
                    <a:lnTo>
                      <a:pt x="7" y="6"/>
                    </a:lnTo>
                    <a:lnTo>
                      <a:pt x="4" y="8"/>
                    </a:lnTo>
                    <a:lnTo>
                      <a:pt x="0" y="9"/>
                    </a:lnTo>
                    <a:lnTo>
                      <a:pt x="3" y="6"/>
                    </a:lnTo>
                    <a:lnTo>
                      <a:pt x="5" y="4"/>
                    </a:lnTo>
                    <a:lnTo>
                      <a:pt x="7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02" name="Freeform 24"/>
              <p:cNvSpPr>
                <a:spLocks/>
              </p:cNvSpPr>
              <p:nvPr/>
            </p:nvSpPr>
            <p:spPr bwMode="auto">
              <a:xfrm>
                <a:off x="693" y="1339"/>
                <a:ext cx="8" cy="9"/>
              </a:xfrm>
              <a:custGeom>
                <a:avLst/>
                <a:gdLst>
                  <a:gd name="T0" fmla="*/ 15 w 16"/>
                  <a:gd name="T1" fmla="*/ 17 h 17"/>
                  <a:gd name="T2" fmla="*/ 0 w 16"/>
                  <a:gd name="T3" fmla="*/ 16 h 17"/>
                  <a:gd name="T4" fmla="*/ 1 w 16"/>
                  <a:gd name="T5" fmla="*/ 12 h 17"/>
                  <a:gd name="T6" fmla="*/ 1 w 16"/>
                  <a:gd name="T7" fmla="*/ 8 h 17"/>
                  <a:gd name="T8" fmla="*/ 1 w 16"/>
                  <a:gd name="T9" fmla="*/ 3 h 17"/>
                  <a:gd name="T10" fmla="*/ 2 w 16"/>
                  <a:gd name="T11" fmla="*/ 0 h 17"/>
                  <a:gd name="T12" fmla="*/ 16 w 16"/>
                  <a:gd name="T13" fmla="*/ 1 h 17"/>
                  <a:gd name="T14" fmla="*/ 15 w 16"/>
                  <a:gd name="T15" fmla="*/ 17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6" h="17">
                    <a:moveTo>
                      <a:pt x="15" y="17"/>
                    </a:moveTo>
                    <a:lnTo>
                      <a:pt x="0" y="16"/>
                    </a:lnTo>
                    <a:lnTo>
                      <a:pt x="1" y="12"/>
                    </a:lnTo>
                    <a:lnTo>
                      <a:pt x="1" y="8"/>
                    </a:lnTo>
                    <a:lnTo>
                      <a:pt x="1" y="3"/>
                    </a:lnTo>
                    <a:lnTo>
                      <a:pt x="2" y="0"/>
                    </a:lnTo>
                    <a:lnTo>
                      <a:pt x="16" y="1"/>
                    </a:lnTo>
                    <a:lnTo>
                      <a:pt x="15" y="17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03" name="Freeform 25"/>
              <p:cNvSpPr>
                <a:spLocks/>
              </p:cNvSpPr>
              <p:nvPr/>
            </p:nvSpPr>
            <p:spPr bwMode="auto">
              <a:xfrm>
                <a:off x="680" y="1340"/>
                <a:ext cx="8" cy="8"/>
              </a:xfrm>
              <a:custGeom>
                <a:avLst/>
                <a:gdLst>
                  <a:gd name="T0" fmla="*/ 16 w 16"/>
                  <a:gd name="T1" fmla="*/ 16 h 16"/>
                  <a:gd name="T2" fmla="*/ 11 w 16"/>
                  <a:gd name="T3" fmla="*/ 16 h 16"/>
                  <a:gd name="T4" fmla="*/ 8 w 16"/>
                  <a:gd name="T5" fmla="*/ 15 h 16"/>
                  <a:gd name="T6" fmla="*/ 4 w 16"/>
                  <a:gd name="T7" fmla="*/ 15 h 16"/>
                  <a:gd name="T8" fmla="*/ 1 w 16"/>
                  <a:gd name="T9" fmla="*/ 15 h 16"/>
                  <a:gd name="T10" fmla="*/ 0 w 16"/>
                  <a:gd name="T11" fmla="*/ 2 h 16"/>
                  <a:gd name="T12" fmla="*/ 3 w 16"/>
                  <a:gd name="T13" fmla="*/ 1 h 16"/>
                  <a:gd name="T14" fmla="*/ 7 w 16"/>
                  <a:gd name="T15" fmla="*/ 0 h 16"/>
                  <a:gd name="T16" fmla="*/ 10 w 16"/>
                  <a:gd name="T17" fmla="*/ 0 h 16"/>
                  <a:gd name="T18" fmla="*/ 15 w 16"/>
                  <a:gd name="T19" fmla="*/ 0 h 16"/>
                  <a:gd name="T20" fmla="*/ 16 w 16"/>
                  <a:gd name="T21" fmla="*/ 5 h 16"/>
                  <a:gd name="T22" fmla="*/ 16 w 16"/>
                  <a:gd name="T23" fmla="*/ 9 h 16"/>
                  <a:gd name="T24" fmla="*/ 16 w 16"/>
                  <a:gd name="T25" fmla="*/ 13 h 16"/>
                  <a:gd name="T26" fmla="*/ 16 w 16"/>
                  <a:gd name="T27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16">
                    <a:moveTo>
                      <a:pt x="16" y="16"/>
                    </a:moveTo>
                    <a:lnTo>
                      <a:pt x="11" y="16"/>
                    </a:lnTo>
                    <a:lnTo>
                      <a:pt x="8" y="15"/>
                    </a:lnTo>
                    <a:lnTo>
                      <a:pt x="4" y="15"/>
                    </a:lnTo>
                    <a:lnTo>
                      <a:pt x="1" y="15"/>
                    </a:lnTo>
                    <a:lnTo>
                      <a:pt x="0" y="2"/>
                    </a:lnTo>
                    <a:lnTo>
                      <a:pt x="3" y="1"/>
                    </a:lnTo>
                    <a:lnTo>
                      <a:pt x="7" y="0"/>
                    </a:lnTo>
                    <a:lnTo>
                      <a:pt x="10" y="0"/>
                    </a:lnTo>
                    <a:lnTo>
                      <a:pt x="15" y="0"/>
                    </a:lnTo>
                    <a:lnTo>
                      <a:pt x="16" y="5"/>
                    </a:lnTo>
                    <a:lnTo>
                      <a:pt x="16" y="9"/>
                    </a:lnTo>
                    <a:lnTo>
                      <a:pt x="16" y="13"/>
                    </a:lnTo>
                    <a:lnTo>
                      <a:pt x="16" y="1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04" name="Freeform 26"/>
              <p:cNvSpPr>
                <a:spLocks/>
              </p:cNvSpPr>
              <p:nvPr/>
            </p:nvSpPr>
            <p:spPr bwMode="auto">
              <a:xfrm>
                <a:off x="705" y="1340"/>
                <a:ext cx="9" cy="8"/>
              </a:xfrm>
              <a:custGeom>
                <a:avLst/>
                <a:gdLst>
                  <a:gd name="T0" fmla="*/ 19 w 19"/>
                  <a:gd name="T1" fmla="*/ 2 h 16"/>
                  <a:gd name="T2" fmla="*/ 16 w 19"/>
                  <a:gd name="T3" fmla="*/ 16 h 16"/>
                  <a:gd name="T4" fmla="*/ 0 w 19"/>
                  <a:gd name="T5" fmla="*/ 16 h 16"/>
                  <a:gd name="T6" fmla="*/ 1 w 19"/>
                  <a:gd name="T7" fmla="*/ 0 h 16"/>
                  <a:gd name="T8" fmla="*/ 6 w 19"/>
                  <a:gd name="T9" fmla="*/ 1 h 16"/>
                  <a:gd name="T10" fmla="*/ 11 w 19"/>
                  <a:gd name="T11" fmla="*/ 2 h 16"/>
                  <a:gd name="T12" fmla="*/ 15 w 19"/>
                  <a:gd name="T13" fmla="*/ 2 h 16"/>
                  <a:gd name="T14" fmla="*/ 19 w 19"/>
                  <a:gd name="T15" fmla="*/ 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16">
                    <a:moveTo>
                      <a:pt x="19" y="2"/>
                    </a:moveTo>
                    <a:lnTo>
                      <a:pt x="16" y="16"/>
                    </a:lnTo>
                    <a:lnTo>
                      <a:pt x="0" y="16"/>
                    </a:lnTo>
                    <a:lnTo>
                      <a:pt x="1" y="0"/>
                    </a:lnTo>
                    <a:lnTo>
                      <a:pt x="6" y="1"/>
                    </a:lnTo>
                    <a:lnTo>
                      <a:pt x="11" y="2"/>
                    </a:lnTo>
                    <a:lnTo>
                      <a:pt x="15" y="2"/>
                    </a:lnTo>
                    <a:lnTo>
                      <a:pt x="19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05" name="Freeform 27"/>
              <p:cNvSpPr>
                <a:spLocks/>
              </p:cNvSpPr>
              <p:nvPr/>
            </p:nvSpPr>
            <p:spPr bwMode="auto">
              <a:xfrm>
                <a:off x="718" y="1342"/>
                <a:ext cx="6" cy="7"/>
              </a:xfrm>
              <a:custGeom>
                <a:avLst/>
                <a:gdLst>
                  <a:gd name="T0" fmla="*/ 11 w 11"/>
                  <a:gd name="T1" fmla="*/ 2 h 14"/>
                  <a:gd name="T2" fmla="*/ 11 w 11"/>
                  <a:gd name="T3" fmla="*/ 7 h 14"/>
                  <a:gd name="T4" fmla="*/ 10 w 11"/>
                  <a:gd name="T5" fmla="*/ 12 h 14"/>
                  <a:gd name="T6" fmla="*/ 7 w 11"/>
                  <a:gd name="T7" fmla="*/ 14 h 14"/>
                  <a:gd name="T8" fmla="*/ 2 w 11"/>
                  <a:gd name="T9" fmla="*/ 14 h 14"/>
                  <a:gd name="T10" fmla="*/ 0 w 11"/>
                  <a:gd name="T11" fmla="*/ 14 h 14"/>
                  <a:gd name="T12" fmla="*/ 0 w 11"/>
                  <a:gd name="T13" fmla="*/ 12 h 14"/>
                  <a:gd name="T14" fmla="*/ 1 w 11"/>
                  <a:gd name="T15" fmla="*/ 8 h 14"/>
                  <a:gd name="T16" fmla="*/ 2 w 11"/>
                  <a:gd name="T17" fmla="*/ 5 h 14"/>
                  <a:gd name="T18" fmla="*/ 3 w 11"/>
                  <a:gd name="T19" fmla="*/ 4 h 14"/>
                  <a:gd name="T20" fmla="*/ 2 w 11"/>
                  <a:gd name="T21" fmla="*/ 4 h 14"/>
                  <a:gd name="T22" fmla="*/ 2 w 11"/>
                  <a:gd name="T23" fmla="*/ 3 h 14"/>
                  <a:gd name="T24" fmla="*/ 2 w 11"/>
                  <a:gd name="T25" fmla="*/ 0 h 14"/>
                  <a:gd name="T26" fmla="*/ 4 w 11"/>
                  <a:gd name="T27" fmla="*/ 2 h 14"/>
                  <a:gd name="T28" fmla="*/ 7 w 11"/>
                  <a:gd name="T29" fmla="*/ 2 h 14"/>
                  <a:gd name="T30" fmla="*/ 9 w 11"/>
                  <a:gd name="T31" fmla="*/ 2 h 14"/>
                  <a:gd name="T32" fmla="*/ 11 w 11"/>
                  <a:gd name="T33" fmla="*/ 2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" h="14">
                    <a:moveTo>
                      <a:pt x="11" y="2"/>
                    </a:moveTo>
                    <a:lnTo>
                      <a:pt x="11" y="7"/>
                    </a:lnTo>
                    <a:lnTo>
                      <a:pt x="10" y="12"/>
                    </a:lnTo>
                    <a:lnTo>
                      <a:pt x="7" y="14"/>
                    </a:lnTo>
                    <a:lnTo>
                      <a:pt x="2" y="14"/>
                    </a:lnTo>
                    <a:lnTo>
                      <a:pt x="0" y="14"/>
                    </a:lnTo>
                    <a:lnTo>
                      <a:pt x="0" y="12"/>
                    </a:lnTo>
                    <a:lnTo>
                      <a:pt x="1" y="8"/>
                    </a:lnTo>
                    <a:lnTo>
                      <a:pt x="2" y="5"/>
                    </a:lnTo>
                    <a:lnTo>
                      <a:pt x="3" y="4"/>
                    </a:lnTo>
                    <a:lnTo>
                      <a:pt x="2" y="4"/>
                    </a:lnTo>
                    <a:lnTo>
                      <a:pt x="2" y="3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1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06" name="Freeform 28"/>
              <p:cNvSpPr>
                <a:spLocks/>
              </p:cNvSpPr>
              <p:nvPr/>
            </p:nvSpPr>
            <p:spPr bwMode="auto">
              <a:xfrm>
                <a:off x="667" y="1342"/>
                <a:ext cx="6" cy="6"/>
              </a:xfrm>
              <a:custGeom>
                <a:avLst/>
                <a:gdLst>
                  <a:gd name="T0" fmla="*/ 13 w 13"/>
                  <a:gd name="T1" fmla="*/ 0 h 11"/>
                  <a:gd name="T2" fmla="*/ 13 w 13"/>
                  <a:gd name="T3" fmla="*/ 3 h 11"/>
                  <a:gd name="T4" fmla="*/ 13 w 13"/>
                  <a:gd name="T5" fmla="*/ 5 h 11"/>
                  <a:gd name="T6" fmla="*/ 13 w 13"/>
                  <a:gd name="T7" fmla="*/ 8 h 11"/>
                  <a:gd name="T8" fmla="*/ 13 w 13"/>
                  <a:gd name="T9" fmla="*/ 11 h 11"/>
                  <a:gd name="T10" fmla="*/ 8 w 13"/>
                  <a:gd name="T11" fmla="*/ 11 h 11"/>
                  <a:gd name="T12" fmla="*/ 4 w 13"/>
                  <a:gd name="T13" fmla="*/ 10 h 11"/>
                  <a:gd name="T14" fmla="*/ 1 w 13"/>
                  <a:gd name="T15" fmla="*/ 8 h 11"/>
                  <a:gd name="T16" fmla="*/ 0 w 13"/>
                  <a:gd name="T17" fmla="*/ 2 h 11"/>
                  <a:gd name="T18" fmla="*/ 2 w 13"/>
                  <a:gd name="T19" fmla="*/ 1 h 11"/>
                  <a:gd name="T20" fmla="*/ 6 w 13"/>
                  <a:gd name="T21" fmla="*/ 1 h 11"/>
                  <a:gd name="T22" fmla="*/ 9 w 13"/>
                  <a:gd name="T23" fmla="*/ 1 h 11"/>
                  <a:gd name="T24" fmla="*/ 13 w 13"/>
                  <a:gd name="T25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11">
                    <a:moveTo>
                      <a:pt x="13" y="0"/>
                    </a:moveTo>
                    <a:lnTo>
                      <a:pt x="13" y="3"/>
                    </a:lnTo>
                    <a:lnTo>
                      <a:pt x="13" y="5"/>
                    </a:lnTo>
                    <a:lnTo>
                      <a:pt x="13" y="8"/>
                    </a:lnTo>
                    <a:lnTo>
                      <a:pt x="13" y="11"/>
                    </a:lnTo>
                    <a:lnTo>
                      <a:pt x="8" y="11"/>
                    </a:lnTo>
                    <a:lnTo>
                      <a:pt x="4" y="10"/>
                    </a:lnTo>
                    <a:lnTo>
                      <a:pt x="1" y="8"/>
                    </a:lnTo>
                    <a:lnTo>
                      <a:pt x="0" y="2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07" name="Freeform 29"/>
              <p:cNvSpPr>
                <a:spLocks/>
              </p:cNvSpPr>
              <p:nvPr/>
            </p:nvSpPr>
            <p:spPr bwMode="auto">
              <a:xfrm>
                <a:off x="728" y="1343"/>
                <a:ext cx="8" cy="7"/>
              </a:xfrm>
              <a:custGeom>
                <a:avLst/>
                <a:gdLst>
                  <a:gd name="T0" fmla="*/ 18 w 18"/>
                  <a:gd name="T1" fmla="*/ 10 h 14"/>
                  <a:gd name="T2" fmla="*/ 18 w 18"/>
                  <a:gd name="T3" fmla="*/ 11 h 14"/>
                  <a:gd name="T4" fmla="*/ 18 w 18"/>
                  <a:gd name="T5" fmla="*/ 13 h 14"/>
                  <a:gd name="T6" fmla="*/ 18 w 18"/>
                  <a:gd name="T7" fmla="*/ 14 h 14"/>
                  <a:gd name="T8" fmla="*/ 18 w 18"/>
                  <a:gd name="T9" fmla="*/ 14 h 14"/>
                  <a:gd name="T10" fmla="*/ 13 w 18"/>
                  <a:gd name="T11" fmla="*/ 13 h 14"/>
                  <a:gd name="T12" fmla="*/ 8 w 18"/>
                  <a:gd name="T13" fmla="*/ 11 h 14"/>
                  <a:gd name="T14" fmla="*/ 5 w 18"/>
                  <a:gd name="T15" fmla="*/ 10 h 14"/>
                  <a:gd name="T16" fmla="*/ 0 w 18"/>
                  <a:gd name="T17" fmla="*/ 11 h 14"/>
                  <a:gd name="T18" fmla="*/ 1 w 18"/>
                  <a:gd name="T19" fmla="*/ 0 h 14"/>
                  <a:gd name="T20" fmla="*/ 7 w 18"/>
                  <a:gd name="T21" fmla="*/ 1 h 14"/>
                  <a:gd name="T22" fmla="*/ 13 w 18"/>
                  <a:gd name="T23" fmla="*/ 1 h 14"/>
                  <a:gd name="T24" fmla="*/ 18 w 18"/>
                  <a:gd name="T25" fmla="*/ 4 h 14"/>
                  <a:gd name="T26" fmla="*/ 18 w 18"/>
                  <a:gd name="T27" fmla="*/ 1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8" h="14">
                    <a:moveTo>
                      <a:pt x="18" y="10"/>
                    </a:moveTo>
                    <a:lnTo>
                      <a:pt x="18" y="11"/>
                    </a:lnTo>
                    <a:lnTo>
                      <a:pt x="18" y="13"/>
                    </a:lnTo>
                    <a:lnTo>
                      <a:pt x="18" y="14"/>
                    </a:lnTo>
                    <a:lnTo>
                      <a:pt x="18" y="14"/>
                    </a:lnTo>
                    <a:lnTo>
                      <a:pt x="13" y="13"/>
                    </a:lnTo>
                    <a:lnTo>
                      <a:pt x="8" y="11"/>
                    </a:lnTo>
                    <a:lnTo>
                      <a:pt x="5" y="10"/>
                    </a:lnTo>
                    <a:lnTo>
                      <a:pt x="0" y="11"/>
                    </a:lnTo>
                    <a:lnTo>
                      <a:pt x="1" y="0"/>
                    </a:lnTo>
                    <a:lnTo>
                      <a:pt x="7" y="1"/>
                    </a:lnTo>
                    <a:lnTo>
                      <a:pt x="13" y="1"/>
                    </a:lnTo>
                    <a:lnTo>
                      <a:pt x="18" y="4"/>
                    </a:lnTo>
                    <a:lnTo>
                      <a:pt x="18" y="1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08" name="Freeform 30"/>
              <p:cNvSpPr>
                <a:spLocks/>
              </p:cNvSpPr>
              <p:nvPr/>
            </p:nvSpPr>
            <p:spPr bwMode="auto">
              <a:xfrm>
                <a:off x="655" y="1345"/>
                <a:ext cx="6" cy="5"/>
              </a:xfrm>
              <a:custGeom>
                <a:avLst/>
                <a:gdLst>
                  <a:gd name="T0" fmla="*/ 10 w 12"/>
                  <a:gd name="T1" fmla="*/ 8 h 11"/>
                  <a:gd name="T2" fmla="*/ 9 w 12"/>
                  <a:gd name="T3" fmla="*/ 11 h 11"/>
                  <a:gd name="T4" fmla="*/ 7 w 12"/>
                  <a:gd name="T5" fmla="*/ 11 h 11"/>
                  <a:gd name="T6" fmla="*/ 5 w 12"/>
                  <a:gd name="T7" fmla="*/ 11 h 11"/>
                  <a:gd name="T8" fmla="*/ 2 w 12"/>
                  <a:gd name="T9" fmla="*/ 11 h 11"/>
                  <a:gd name="T10" fmla="*/ 0 w 12"/>
                  <a:gd name="T11" fmla="*/ 2 h 11"/>
                  <a:gd name="T12" fmla="*/ 6 w 12"/>
                  <a:gd name="T13" fmla="*/ 0 h 11"/>
                  <a:gd name="T14" fmla="*/ 9 w 12"/>
                  <a:gd name="T15" fmla="*/ 0 h 11"/>
                  <a:gd name="T16" fmla="*/ 12 w 12"/>
                  <a:gd name="T17" fmla="*/ 2 h 11"/>
                  <a:gd name="T18" fmla="*/ 10 w 12"/>
                  <a:gd name="T19" fmla="*/ 8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" h="11">
                    <a:moveTo>
                      <a:pt x="10" y="8"/>
                    </a:moveTo>
                    <a:lnTo>
                      <a:pt x="9" y="11"/>
                    </a:lnTo>
                    <a:lnTo>
                      <a:pt x="7" y="11"/>
                    </a:lnTo>
                    <a:lnTo>
                      <a:pt x="5" y="11"/>
                    </a:lnTo>
                    <a:lnTo>
                      <a:pt x="2" y="11"/>
                    </a:lnTo>
                    <a:lnTo>
                      <a:pt x="0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2" y="2"/>
                    </a:lnTo>
                    <a:lnTo>
                      <a:pt x="10" y="8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09" name="Freeform 31"/>
              <p:cNvSpPr>
                <a:spLocks/>
              </p:cNvSpPr>
              <p:nvPr/>
            </p:nvSpPr>
            <p:spPr bwMode="auto">
              <a:xfrm>
                <a:off x="635" y="1345"/>
                <a:ext cx="2" cy="3"/>
              </a:xfrm>
              <a:custGeom>
                <a:avLst/>
                <a:gdLst>
                  <a:gd name="T0" fmla="*/ 4 w 4"/>
                  <a:gd name="T1" fmla="*/ 1 h 6"/>
                  <a:gd name="T2" fmla="*/ 4 w 4"/>
                  <a:gd name="T3" fmla="*/ 4 h 6"/>
                  <a:gd name="T4" fmla="*/ 2 w 4"/>
                  <a:gd name="T5" fmla="*/ 5 h 6"/>
                  <a:gd name="T6" fmla="*/ 1 w 4"/>
                  <a:gd name="T7" fmla="*/ 6 h 6"/>
                  <a:gd name="T8" fmla="*/ 0 w 4"/>
                  <a:gd name="T9" fmla="*/ 6 h 6"/>
                  <a:gd name="T10" fmla="*/ 2 w 4"/>
                  <a:gd name="T11" fmla="*/ 0 h 6"/>
                  <a:gd name="T12" fmla="*/ 2 w 4"/>
                  <a:gd name="T13" fmla="*/ 1 h 6"/>
                  <a:gd name="T14" fmla="*/ 3 w 4"/>
                  <a:gd name="T15" fmla="*/ 1 h 6"/>
                  <a:gd name="T16" fmla="*/ 3 w 4"/>
                  <a:gd name="T17" fmla="*/ 1 h 6"/>
                  <a:gd name="T18" fmla="*/ 4 w 4"/>
                  <a:gd name="T19" fmla="*/ 1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" h="6">
                    <a:moveTo>
                      <a:pt x="4" y="1"/>
                    </a:moveTo>
                    <a:lnTo>
                      <a:pt x="4" y="4"/>
                    </a:lnTo>
                    <a:lnTo>
                      <a:pt x="2" y="5"/>
                    </a:lnTo>
                    <a:lnTo>
                      <a:pt x="1" y="6"/>
                    </a:lnTo>
                    <a:lnTo>
                      <a:pt x="0" y="6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3" y="1"/>
                    </a:lnTo>
                    <a:lnTo>
                      <a:pt x="3" y="1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10" name="Freeform 32"/>
              <p:cNvSpPr>
                <a:spLocks/>
              </p:cNvSpPr>
              <p:nvPr/>
            </p:nvSpPr>
            <p:spPr bwMode="auto">
              <a:xfrm>
                <a:off x="646" y="1350"/>
                <a:ext cx="3" cy="3"/>
              </a:xfrm>
              <a:custGeom>
                <a:avLst/>
                <a:gdLst>
                  <a:gd name="T0" fmla="*/ 3 w 4"/>
                  <a:gd name="T1" fmla="*/ 4 h 5"/>
                  <a:gd name="T2" fmla="*/ 3 w 4"/>
                  <a:gd name="T3" fmla="*/ 4 h 5"/>
                  <a:gd name="T4" fmla="*/ 2 w 4"/>
                  <a:gd name="T5" fmla="*/ 4 h 5"/>
                  <a:gd name="T6" fmla="*/ 1 w 4"/>
                  <a:gd name="T7" fmla="*/ 4 h 5"/>
                  <a:gd name="T8" fmla="*/ 0 w 4"/>
                  <a:gd name="T9" fmla="*/ 5 h 5"/>
                  <a:gd name="T10" fmla="*/ 0 w 4"/>
                  <a:gd name="T11" fmla="*/ 0 h 5"/>
                  <a:gd name="T12" fmla="*/ 2 w 4"/>
                  <a:gd name="T13" fmla="*/ 0 h 5"/>
                  <a:gd name="T14" fmla="*/ 3 w 4"/>
                  <a:gd name="T15" fmla="*/ 0 h 5"/>
                  <a:gd name="T16" fmla="*/ 4 w 4"/>
                  <a:gd name="T17" fmla="*/ 2 h 5"/>
                  <a:gd name="T18" fmla="*/ 3 w 4"/>
                  <a:gd name="T19" fmla="*/ 4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" h="5">
                    <a:moveTo>
                      <a:pt x="3" y="4"/>
                    </a:moveTo>
                    <a:lnTo>
                      <a:pt x="3" y="4"/>
                    </a:lnTo>
                    <a:lnTo>
                      <a:pt x="2" y="4"/>
                    </a:lnTo>
                    <a:lnTo>
                      <a:pt x="1" y="4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4" y="2"/>
                    </a:lnTo>
                    <a:lnTo>
                      <a:pt x="3" y="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11" name="Freeform 33"/>
              <p:cNvSpPr>
                <a:spLocks/>
              </p:cNvSpPr>
              <p:nvPr/>
            </p:nvSpPr>
            <p:spPr bwMode="auto">
              <a:xfrm>
                <a:off x="637" y="1351"/>
                <a:ext cx="4" cy="6"/>
              </a:xfrm>
              <a:custGeom>
                <a:avLst/>
                <a:gdLst>
                  <a:gd name="T0" fmla="*/ 1 w 8"/>
                  <a:gd name="T1" fmla="*/ 11 h 11"/>
                  <a:gd name="T2" fmla="*/ 0 w 8"/>
                  <a:gd name="T3" fmla="*/ 10 h 11"/>
                  <a:gd name="T4" fmla="*/ 0 w 8"/>
                  <a:gd name="T5" fmla="*/ 7 h 11"/>
                  <a:gd name="T6" fmla="*/ 1 w 8"/>
                  <a:gd name="T7" fmla="*/ 4 h 11"/>
                  <a:gd name="T8" fmla="*/ 3 w 8"/>
                  <a:gd name="T9" fmla="*/ 3 h 11"/>
                  <a:gd name="T10" fmla="*/ 8 w 8"/>
                  <a:gd name="T11" fmla="*/ 0 h 11"/>
                  <a:gd name="T12" fmla="*/ 7 w 8"/>
                  <a:gd name="T13" fmla="*/ 3 h 11"/>
                  <a:gd name="T14" fmla="*/ 6 w 8"/>
                  <a:gd name="T15" fmla="*/ 7 h 11"/>
                  <a:gd name="T16" fmla="*/ 5 w 8"/>
                  <a:gd name="T17" fmla="*/ 9 h 11"/>
                  <a:gd name="T18" fmla="*/ 1 w 8"/>
                  <a:gd name="T19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8" h="11">
                    <a:moveTo>
                      <a:pt x="1" y="11"/>
                    </a:moveTo>
                    <a:lnTo>
                      <a:pt x="0" y="10"/>
                    </a:lnTo>
                    <a:lnTo>
                      <a:pt x="0" y="7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8" y="0"/>
                    </a:lnTo>
                    <a:lnTo>
                      <a:pt x="7" y="3"/>
                    </a:lnTo>
                    <a:lnTo>
                      <a:pt x="6" y="7"/>
                    </a:lnTo>
                    <a:lnTo>
                      <a:pt x="5" y="9"/>
                    </a:lnTo>
                    <a:lnTo>
                      <a:pt x="1" y="1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12" name="Freeform 34"/>
              <p:cNvSpPr>
                <a:spLocks/>
              </p:cNvSpPr>
              <p:nvPr/>
            </p:nvSpPr>
            <p:spPr bwMode="auto">
              <a:xfrm>
                <a:off x="697" y="1353"/>
                <a:ext cx="10" cy="6"/>
              </a:xfrm>
              <a:custGeom>
                <a:avLst/>
                <a:gdLst>
                  <a:gd name="T0" fmla="*/ 21 w 21"/>
                  <a:gd name="T1" fmla="*/ 9 h 12"/>
                  <a:gd name="T2" fmla="*/ 20 w 21"/>
                  <a:gd name="T3" fmla="*/ 10 h 12"/>
                  <a:gd name="T4" fmla="*/ 19 w 21"/>
                  <a:gd name="T5" fmla="*/ 10 h 12"/>
                  <a:gd name="T6" fmla="*/ 19 w 21"/>
                  <a:gd name="T7" fmla="*/ 11 h 12"/>
                  <a:gd name="T8" fmla="*/ 19 w 21"/>
                  <a:gd name="T9" fmla="*/ 12 h 12"/>
                  <a:gd name="T10" fmla="*/ 12 w 21"/>
                  <a:gd name="T11" fmla="*/ 11 h 12"/>
                  <a:gd name="T12" fmla="*/ 6 w 21"/>
                  <a:gd name="T13" fmla="*/ 10 h 12"/>
                  <a:gd name="T14" fmla="*/ 1 w 21"/>
                  <a:gd name="T15" fmla="*/ 7 h 12"/>
                  <a:gd name="T16" fmla="*/ 0 w 21"/>
                  <a:gd name="T17" fmla="*/ 0 h 12"/>
                  <a:gd name="T18" fmla="*/ 6 w 21"/>
                  <a:gd name="T19" fmla="*/ 0 h 12"/>
                  <a:gd name="T20" fmla="*/ 13 w 21"/>
                  <a:gd name="T21" fmla="*/ 2 h 12"/>
                  <a:gd name="T22" fmla="*/ 17 w 21"/>
                  <a:gd name="T23" fmla="*/ 4 h 12"/>
                  <a:gd name="T24" fmla="*/ 21 w 21"/>
                  <a:gd name="T25" fmla="*/ 9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1" h="12">
                    <a:moveTo>
                      <a:pt x="21" y="9"/>
                    </a:moveTo>
                    <a:lnTo>
                      <a:pt x="20" y="10"/>
                    </a:lnTo>
                    <a:lnTo>
                      <a:pt x="19" y="10"/>
                    </a:lnTo>
                    <a:lnTo>
                      <a:pt x="19" y="11"/>
                    </a:lnTo>
                    <a:lnTo>
                      <a:pt x="19" y="12"/>
                    </a:lnTo>
                    <a:lnTo>
                      <a:pt x="12" y="11"/>
                    </a:lnTo>
                    <a:lnTo>
                      <a:pt x="6" y="10"/>
                    </a:lnTo>
                    <a:lnTo>
                      <a:pt x="1" y="7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13" y="2"/>
                    </a:lnTo>
                    <a:lnTo>
                      <a:pt x="17" y="4"/>
                    </a:lnTo>
                    <a:lnTo>
                      <a:pt x="21" y="9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13" name="Freeform 35"/>
              <p:cNvSpPr>
                <a:spLocks/>
              </p:cNvSpPr>
              <p:nvPr/>
            </p:nvSpPr>
            <p:spPr bwMode="auto">
              <a:xfrm>
                <a:off x="685" y="1354"/>
                <a:ext cx="6" cy="6"/>
              </a:xfrm>
              <a:custGeom>
                <a:avLst/>
                <a:gdLst>
                  <a:gd name="T0" fmla="*/ 12 w 12"/>
                  <a:gd name="T1" fmla="*/ 9 h 10"/>
                  <a:gd name="T2" fmla="*/ 1 w 12"/>
                  <a:gd name="T3" fmla="*/ 10 h 10"/>
                  <a:gd name="T4" fmla="*/ 0 w 12"/>
                  <a:gd name="T5" fmla="*/ 1 h 10"/>
                  <a:gd name="T6" fmla="*/ 2 w 12"/>
                  <a:gd name="T7" fmla="*/ 0 h 10"/>
                  <a:gd name="T8" fmla="*/ 6 w 12"/>
                  <a:gd name="T9" fmla="*/ 0 h 10"/>
                  <a:gd name="T10" fmla="*/ 8 w 12"/>
                  <a:gd name="T11" fmla="*/ 1 h 10"/>
                  <a:gd name="T12" fmla="*/ 10 w 12"/>
                  <a:gd name="T13" fmla="*/ 0 h 10"/>
                  <a:gd name="T14" fmla="*/ 12 w 12"/>
                  <a:gd name="T15" fmla="*/ 2 h 10"/>
                  <a:gd name="T16" fmla="*/ 12 w 12"/>
                  <a:gd name="T17" fmla="*/ 4 h 10"/>
                  <a:gd name="T18" fmla="*/ 12 w 12"/>
                  <a:gd name="T19" fmla="*/ 7 h 10"/>
                  <a:gd name="T20" fmla="*/ 12 w 12"/>
                  <a:gd name="T21" fmla="*/ 9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2" h="10">
                    <a:moveTo>
                      <a:pt x="12" y="9"/>
                    </a:moveTo>
                    <a:lnTo>
                      <a:pt x="1" y="10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1"/>
                    </a:lnTo>
                    <a:lnTo>
                      <a:pt x="10" y="0"/>
                    </a:lnTo>
                    <a:lnTo>
                      <a:pt x="12" y="2"/>
                    </a:lnTo>
                    <a:lnTo>
                      <a:pt x="12" y="4"/>
                    </a:lnTo>
                    <a:lnTo>
                      <a:pt x="12" y="7"/>
                    </a:lnTo>
                    <a:lnTo>
                      <a:pt x="12" y="9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14" name="Freeform 36"/>
              <p:cNvSpPr>
                <a:spLocks/>
              </p:cNvSpPr>
              <p:nvPr/>
            </p:nvSpPr>
            <p:spPr bwMode="auto">
              <a:xfrm>
                <a:off x="674" y="1354"/>
                <a:ext cx="6" cy="7"/>
              </a:xfrm>
              <a:custGeom>
                <a:avLst/>
                <a:gdLst>
                  <a:gd name="T0" fmla="*/ 2 w 12"/>
                  <a:gd name="T1" fmla="*/ 2 h 14"/>
                  <a:gd name="T2" fmla="*/ 4 w 12"/>
                  <a:gd name="T3" fmla="*/ 0 h 14"/>
                  <a:gd name="T4" fmla="*/ 6 w 12"/>
                  <a:gd name="T5" fmla="*/ 1 h 14"/>
                  <a:gd name="T6" fmla="*/ 8 w 12"/>
                  <a:gd name="T7" fmla="*/ 1 h 14"/>
                  <a:gd name="T8" fmla="*/ 9 w 12"/>
                  <a:gd name="T9" fmla="*/ 0 h 14"/>
                  <a:gd name="T10" fmla="*/ 10 w 12"/>
                  <a:gd name="T11" fmla="*/ 2 h 14"/>
                  <a:gd name="T12" fmla="*/ 10 w 12"/>
                  <a:gd name="T13" fmla="*/ 6 h 14"/>
                  <a:gd name="T14" fmla="*/ 10 w 12"/>
                  <a:gd name="T15" fmla="*/ 8 h 14"/>
                  <a:gd name="T16" fmla="*/ 12 w 12"/>
                  <a:gd name="T17" fmla="*/ 11 h 14"/>
                  <a:gd name="T18" fmla="*/ 7 w 12"/>
                  <a:gd name="T19" fmla="*/ 14 h 14"/>
                  <a:gd name="T20" fmla="*/ 4 w 12"/>
                  <a:gd name="T21" fmla="*/ 11 h 14"/>
                  <a:gd name="T22" fmla="*/ 1 w 12"/>
                  <a:gd name="T23" fmla="*/ 6 h 14"/>
                  <a:gd name="T24" fmla="*/ 0 w 12"/>
                  <a:gd name="T25" fmla="*/ 2 h 14"/>
                  <a:gd name="T26" fmla="*/ 1 w 12"/>
                  <a:gd name="T27" fmla="*/ 0 h 14"/>
                  <a:gd name="T28" fmla="*/ 2 w 12"/>
                  <a:gd name="T29" fmla="*/ 2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4">
                    <a:moveTo>
                      <a:pt x="2" y="2"/>
                    </a:moveTo>
                    <a:lnTo>
                      <a:pt x="4" y="0"/>
                    </a:lnTo>
                    <a:lnTo>
                      <a:pt x="6" y="1"/>
                    </a:lnTo>
                    <a:lnTo>
                      <a:pt x="8" y="1"/>
                    </a:lnTo>
                    <a:lnTo>
                      <a:pt x="9" y="0"/>
                    </a:lnTo>
                    <a:lnTo>
                      <a:pt x="10" y="2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12" y="11"/>
                    </a:lnTo>
                    <a:lnTo>
                      <a:pt x="7" y="14"/>
                    </a:lnTo>
                    <a:lnTo>
                      <a:pt x="4" y="11"/>
                    </a:lnTo>
                    <a:lnTo>
                      <a:pt x="1" y="6"/>
                    </a:lnTo>
                    <a:lnTo>
                      <a:pt x="0" y="2"/>
                    </a:lnTo>
                    <a:lnTo>
                      <a:pt x="1" y="0"/>
                    </a:lnTo>
                    <a:lnTo>
                      <a:pt x="2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15" name="Freeform 37"/>
              <p:cNvSpPr>
                <a:spLocks/>
              </p:cNvSpPr>
              <p:nvPr/>
            </p:nvSpPr>
            <p:spPr bwMode="auto">
              <a:xfrm>
                <a:off x="715" y="1354"/>
                <a:ext cx="6" cy="6"/>
              </a:xfrm>
              <a:custGeom>
                <a:avLst/>
                <a:gdLst>
                  <a:gd name="T0" fmla="*/ 10 w 11"/>
                  <a:gd name="T1" fmla="*/ 2 h 11"/>
                  <a:gd name="T2" fmla="*/ 11 w 11"/>
                  <a:gd name="T3" fmla="*/ 10 h 11"/>
                  <a:gd name="T4" fmla="*/ 9 w 11"/>
                  <a:gd name="T5" fmla="*/ 11 h 11"/>
                  <a:gd name="T6" fmla="*/ 6 w 11"/>
                  <a:gd name="T7" fmla="*/ 10 h 11"/>
                  <a:gd name="T8" fmla="*/ 2 w 11"/>
                  <a:gd name="T9" fmla="*/ 9 h 11"/>
                  <a:gd name="T10" fmla="*/ 0 w 11"/>
                  <a:gd name="T11" fmla="*/ 8 h 11"/>
                  <a:gd name="T12" fmla="*/ 1 w 11"/>
                  <a:gd name="T13" fmla="*/ 0 h 11"/>
                  <a:gd name="T14" fmla="*/ 3 w 11"/>
                  <a:gd name="T15" fmla="*/ 1 h 11"/>
                  <a:gd name="T16" fmla="*/ 6 w 11"/>
                  <a:gd name="T17" fmla="*/ 1 h 11"/>
                  <a:gd name="T18" fmla="*/ 9 w 11"/>
                  <a:gd name="T19" fmla="*/ 1 h 11"/>
                  <a:gd name="T20" fmla="*/ 10 w 11"/>
                  <a:gd name="T21" fmla="*/ 2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1" h="11">
                    <a:moveTo>
                      <a:pt x="10" y="2"/>
                    </a:moveTo>
                    <a:lnTo>
                      <a:pt x="11" y="10"/>
                    </a:lnTo>
                    <a:lnTo>
                      <a:pt x="9" y="11"/>
                    </a:lnTo>
                    <a:lnTo>
                      <a:pt x="6" y="10"/>
                    </a:lnTo>
                    <a:lnTo>
                      <a:pt x="2" y="9"/>
                    </a:lnTo>
                    <a:lnTo>
                      <a:pt x="0" y="8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6" y="1"/>
                    </a:lnTo>
                    <a:lnTo>
                      <a:pt x="9" y="1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16" name="Freeform 38"/>
              <p:cNvSpPr>
                <a:spLocks/>
              </p:cNvSpPr>
              <p:nvPr/>
            </p:nvSpPr>
            <p:spPr bwMode="auto">
              <a:xfrm>
                <a:off x="726" y="1356"/>
                <a:ext cx="6" cy="6"/>
              </a:xfrm>
              <a:custGeom>
                <a:avLst/>
                <a:gdLst>
                  <a:gd name="T0" fmla="*/ 7 w 10"/>
                  <a:gd name="T1" fmla="*/ 13 h 13"/>
                  <a:gd name="T2" fmla="*/ 2 w 10"/>
                  <a:gd name="T3" fmla="*/ 12 h 13"/>
                  <a:gd name="T4" fmla="*/ 0 w 10"/>
                  <a:gd name="T5" fmla="*/ 9 h 13"/>
                  <a:gd name="T6" fmla="*/ 0 w 10"/>
                  <a:gd name="T7" fmla="*/ 6 h 13"/>
                  <a:gd name="T8" fmla="*/ 1 w 10"/>
                  <a:gd name="T9" fmla="*/ 0 h 13"/>
                  <a:gd name="T10" fmla="*/ 10 w 10"/>
                  <a:gd name="T11" fmla="*/ 2 h 13"/>
                  <a:gd name="T12" fmla="*/ 7 w 10"/>
                  <a:gd name="T13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" h="13">
                    <a:moveTo>
                      <a:pt x="7" y="13"/>
                    </a:moveTo>
                    <a:lnTo>
                      <a:pt x="2" y="12"/>
                    </a:lnTo>
                    <a:lnTo>
                      <a:pt x="0" y="9"/>
                    </a:lnTo>
                    <a:lnTo>
                      <a:pt x="0" y="6"/>
                    </a:lnTo>
                    <a:lnTo>
                      <a:pt x="1" y="0"/>
                    </a:lnTo>
                    <a:lnTo>
                      <a:pt x="10" y="2"/>
                    </a:lnTo>
                    <a:lnTo>
                      <a:pt x="7" y="13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17" name="Freeform 39"/>
              <p:cNvSpPr>
                <a:spLocks/>
              </p:cNvSpPr>
              <p:nvPr/>
            </p:nvSpPr>
            <p:spPr bwMode="auto">
              <a:xfrm>
                <a:off x="661" y="1357"/>
                <a:ext cx="7" cy="5"/>
              </a:xfrm>
              <a:custGeom>
                <a:avLst/>
                <a:gdLst>
                  <a:gd name="T0" fmla="*/ 11 w 12"/>
                  <a:gd name="T1" fmla="*/ 7 h 11"/>
                  <a:gd name="T2" fmla="*/ 12 w 12"/>
                  <a:gd name="T3" fmla="*/ 10 h 11"/>
                  <a:gd name="T4" fmla="*/ 3 w 12"/>
                  <a:gd name="T5" fmla="*/ 11 h 11"/>
                  <a:gd name="T6" fmla="*/ 0 w 12"/>
                  <a:gd name="T7" fmla="*/ 0 h 11"/>
                  <a:gd name="T8" fmla="*/ 4 w 12"/>
                  <a:gd name="T9" fmla="*/ 0 h 11"/>
                  <a:gd name="T10" fmla="*/ 9 w 12"/>
                  <a:gd name="T11" fmla="*/ 0 h 11"/>
                  <a:gd name="T12" fmla="*/ 11 w 12"/>
                  <a:gd name="T13" fmla="*/ 3 h 11"/>
                  <a:gd name="T14" fmla="*/ 11 w 12"/>
                  <a:gd name="T15" fmla="*/ 7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" h="11">
                    <a:moveTo>
                      <a:pt x="11" y="7"/>
                    </a:moveTo>
                    <a:lnTo>
                      <a:pt x="12" y="10"/>
                    </a:lnTo>
                    <a:lnTo>
                      <a:pt x="3" y="11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9" y="0"/>
                    </a:lnTo>
                    <a:lnTo>
                      <a:pt x="11" y="3"/>
                    </a:lnTo>
                    <a:lnTo>
                      <a:pt x="11" y="7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18" name="Freeform 40"/>
              <p:cNvSpPr>
                <a:spLocks/>
              </p:cNvSpPr>
              <p:nvPr/>
            </p:nvSpPr>
            <p:spPr bwMode="auto">
              <a:xfrm>
                <a:off x="652" y="1357"/>
                <a:ext cx="4" cy="8"/>
              </a:xfrm>
              <a:custGeom>
                <a:avLst/>
                <a:gdLst>
                  <a:gd name="T0" fmla="*/ 9 w 9"/>
                  <a:gd name="T1" fmla="*/ 12 h 16"/>
                  <a:gd name="T2" fmla="*/ 8 w 9"/>
                  <a:gd name="T3" fmla="*/ 13 h 16"/>
                  <a:gd name="T4" fmla="*/ 6 w 9"/>
                  <a:gd name="T5" fmla="*/ 13 h 16"/>
                  <a:gd name="T6" fmla="*/ 4 w 9"/>
                  <a:gd name="T7" fmla="*/ 15 h 16"/>
                  <a:gd name="T8" fmla="*/ 1 w 9"/>
                  <a:gd name="T9" fmla="*/ 16 h 16"/>
                  <a:gd name="T10" fmla="*/ 0 w 9"/>
                  <a:gd name="T11" fmla="*/ 11 h 16"/>
                  <a:gd name="T12" fmla="*/ 0 w 9"/>
                  <a:gd name="T13" fmla="*/ 5 h 16"/>
                  <a:gd name="T14" fmla="*/ 2 w 9"/>
                  <a:gd name="T15" fmla="*/ 1 h 16"/>
                  <a:gd name="T16" fmla="*/ 7 w 9"/>
                  <a:gd name="T17" fmla="*/ 0 h 16"/>
                  <a:gd name="T18" fmla="*/ 8 w 9"/>
                  <a:gd name="T19" fmla="*/ 3 h 16"/>
                  <a:gd name="T20" fmla="*/ 8 w 9"/>
                  <a:gd name="T21" fmla="*/ 5 h 16"/>
                  <a:gd name="T22" fmla="*/ 9 w 9"/>
                  <a:gd name="T23" fmla="*/ 9 h 16"/>
                  <a:gd name="T24" fmla="*/ 9 w 9"/>
                  <a:gd name="T25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9" h="16">
                    <a:moveTo>
                      <a:pt x="9" y="12"/>
                    </a:moveTo>
                    <a:lnTo>
                      <a:pt x="8" y="13"/>
                    </a:lnTo>
                    <a:lnTo>
                      <a:pt x="6" y="13"/>
                    </a:lnTo>
                    <a:lnTo>
                      <a:pt x="4" y="15"/>
                    </a:lnTo>
                    <a:lnTo>
                      <a:pt x="1" y="16"/>
                    </a:lnTo>
                    <a:lnTo>
                      <a:pt x="0" y="11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7" y="0"/>
                    </a:lnTo>
                    <a:lnTo>
                      <a:pt x="8" y="3"/>
                    </a:lnTo>
                    <a:lnTo>
                      <a:pt x="8" y="5"/>
                    </a:lnTo>
                    <a:lnTo>
                      <a:pt x="9" y="9"/>
                    </a:lnTo>
                    <a:lnTo>
                      <a:pt x="9" y="1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19" name="Freeform 41"/>
              <p:cNvSpPr>
                <a:spLocks/>
              </p:cNvSpPr>
              <p:nvPr/>
            </p:nvSpPr>
            <p:spPr bwMode="auto">
              <a:xfrm>
                <a:off x="735" y="1357"/>
                <a:ext cx="6" cy="8"/>
              </a:xfrm>
              <a:custGeom>
                <a:avLst/>
                <a:gdLst>
                  <a:gd name="T0" fmla="*/ 13 w 13"/>
                  <a:gd name="T1" fmla="*/ 8 h 16"/>
                  <a:gd name="T2" fmla="*/ 13 w 13"/>
                  <a:gd name="T3" fmla="*/ 10 h 16"/>
                  <a:gd name="T4" fmla="*/ 10 w 13"/>
                  <a:gd name="T5" fmla="*/ 11 h 16"/>
                  <a:gd name="T6" fmla="*/ 8 w 13"/>
                  <a:gd name="T7" fmla="*/ 12 h 16"/>
                  <a:gd name="T8" fmla="*/ 8 w 13"/>
                  <a:gd name="T9" fmla="*/ 16 h 16"/>
                  <a:gd name="T10" fmla="*/ 7 w 13"/>
                  <a:gd name="T11" fmla="*/ 13 h 16"/>
                  <a:gd name="T12" fmla="*/ 5 w 13"/>
                  <a:gd name="T13" fmla="*/ 13 h 16"/>
                  <a:gd name="T14" fmla="*/ 2 w 13"/>
                  <a:gd name="T15" fmla="*/ 13 h 16"/>
                  <a:gd name="T16" fmla="*/ 0 w 13"/>
                  <a:gd name="T17" fmla="*/ 12 h 16"/>
                  <a:gd name="T18" fmla="*/ 2 w 13"/>
                  <a:gd name="T19" fmla="*/ 10 h 16"/>
                  <a:gd name="T20" fmla="*/ 2 w 13"/>
                  <a:gd name="T21" fmla="*/ 6 h 16"/>
                  <a:gd name="T22" fmla="*/ 4 w 13"/>
                  <a:gd name="T23" fmla="*/ 3 h 16"/>
                  <a:gd name="T24" fmla="*/ 4 w 13"/>
                  <a:gd name="T25" fmla="*/ 0 h 16"/>
                  <a:gd name="T26" fmla="*/ 7 w 13"/>
                  <a:gd name="T27" fmla="*/ 2 h 16"/>
                  <a:gd name="T28" fmla="*/ 9 w 13"/>
                  <a:gd name="T29" fmla="*/ 3 h 16"/>
                  <a:gd name="T30" fmla="*/ 12 w 13"/>
                  <a:gd name="T31" fmla="*/ 4 h 16"/>
                  <a:gd name="T32" fmla="*/ 13 w 13"/>
                  <a:gd name="T33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3" h="16">
                    <a:moveTo>
                      <a:pt x="13" y="8"/>
                    </a:moveTo>
                    <a:lnTo>
                      <a:pt x="13" y="10"/>
                    </a:lnTo>
                    <a:lnTo>
                      <a:pt x="10" y="11"/>
                    </a:lnTo>
                    <a:lnTo>
                      <a:pt x="8" y="12"/>
                    </a:lnTo>
                    <a:lnTo>
                      <a:pt x="8" y="16"/>
                    </a:lnTo>
                    <a:lnTo>
                      <a:pt x="7" y="13"/>
                    </a:lnTo>
                    <a:lnTo>
                      <a:pt x="5" y="13"/>
                    </a:lnTo>
                    <a:lnTo>
                      <a:pt x="2" y="13"/>
                    </a:lnTo>
                    <a:lnTo>
                      <a:pt x="0" y="12"/>
                    </a:lnTo>
                    <a:lnTo>
                      <a:pt x="2" y="10"/>
                    </a:lnTo>
                    <a:lnTo>
                      <a:pt x="2" y="6"/>
                    </a:lnTo>
                    <a:lnTo>
                      <a:pt x="4" y="3"/>
                    </a:lnTo>
                    <a:lnTo>
                      <a:pt x="4" y="0"/>
                    </a:lnTo>
                    <a:lnTo>
                      <a:pt x="7" y="2"/>
                    </a:lnTo>
                    <a:lnTo>
                      <a:pt x="9" y="3"/>
                    </a:lnTo>
                    <a:lnTo>
                      <a:pt x="12" y="4"/>
                    </a:lnTo>
                    <a:lnTo>
                      <a:pt x="13" y="8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20" name="Freeform 42"/>
              <p:cNvSpPr>
                <a:spLocks/>
              </p:cNvSpPr>
              <p:nvPr/>
            </p:nvSpPr>
            <p:spPr bwMode="auto">
              <a:xfrm>
                <a:off x="642" y="1361"/>
                <a:ext cx="5" cy="7"/>
              </a:xfrm>
              <a:custGeom>
                <a:avLst/>
                <a:gdLst>
                  <a:gd name="T0" fmla="*/ 3 w 9"/>
                  <a:gd name="T1" fmla="*/ 14 h 14"/>
                  <a:gd name="T2" fmla="*/ 3 w 9"/>
                  <a:gd name="T3" fmla="*/ 10 h 14"/>
                  <a:gd name="T4" fmla="*/ 1 w 9"/>
                  <a:gd name="T5" fmla="*/ 6 h 14"/>
                  <a:gd name="T6" fmla="*/ 0 w 9"/>
                  <a:gd name="T7" fmla="*/ 3 h 14"/>
                  <a:gd name="T8" fmla="*/ 3 w 9"/>
                  <a:gd name="T9" fmla="*/ 0 h 14"/>
                  <a:gd name="T10" fmla="*/ 3 w 9"/>
                  <a:gd name="T11" fmla="*/ 5 h 14"/>
                  <a:gd name="T12" fmla="*/ 7 w 9"/>
                  <a:gd name="T13" fmla="*/ 9 h 14"/>
                  <a:gd name="T14" fmla="*/ 9 w 9"/>
                  <a:gd name="T15" fmla="*/ 12 h 14"/>
                  <a:gd name="T16" fmla="*/ 3 w 9"/>
                  <a:gd name="T17" fmla="*/ 1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" h="14">
                    <a:moveTo>
                      <a:pt x="3" y="14"/>
                    </a:moveTo>
                    <a:lnTo>
                      <a:pt x="3" y="10"/>
                    </a:lnTo>
                    <a:lnTo>
                      <a:pt x="1" y="6"/>
                    </a:lnTo>
                    <a:lnTo>
                      <a:pt x="0" y="3"/>
                    </a:lnTo>
                    <a:lnTo>
                      <a:pt x="3" y="0"/>
                    </a:lnTo>
                    <a:lnTo>
                      <a:pt x="3" y="5"/>
                    </a:lnTo>
                    <a:lnTo>
                      <a:pt x="7" y="9"/>
                    </a:lnTo>
                    <a:lnTo>
                      <a:pt x="9" y="12"/>
                    </a:lnTo>
                    <a:lnTo>
                      <a:pt x="3" y="1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21" name="Freeform 43"/>
              <p:cNvSpPr>
                <a:spLocks/>
              </p:cNvSpPr>
              <p:nvPr/>
            </p:nvSpPr>
            <p:spPr bwMode="auto">
              <a:xfrm>
                <a:off x="691" y="1365"/>
                <a:ext cx="6" cy="4"/>
              </a:xfrm>
              <a:custGeom>
                <a:avLst/>
                <a:gdLst>
                  <a:gd name="T0" fmla="*/ 11 w 11"/>
                  <a:gd name="T1" fmla="*/ 6 h 8"/>
                  <a:gd name="T2" fmla="*/ 6 w 11"/>
                  <a:gd name="T3" fmla="*/ 8 h 8"/>
                  <a:gd name="T4" fmla="*/ 4 w 11"/>
                  <a:gd name="T5" fmla="*/ 6 h 8"/>
                  <a:gd name="T6" fmla="*/ 2 w 11"/>
                  <a:gd name="T7" fmla="*/ 4 h 8"/>
                  <a:gd name="T8" fmla="*/ 0 w 11"/>
                  <a:gd name="T9" fmla="*/ 0 h 8"/>
                  <a:gd name="T10" fmla="*/ 4 w 11"/>
                  <a:gd name="T11" fmla="*/ 0 h 8"/>
                  <a:gd name="T12" fmla="*/ 8 w 11"/>
                  <a:gd name="T13" fmla="*/ 1 h 8"/>
                  <a:gd name="T14" fmla="*/ 10 w 11"/>
                  <a:gd name="T15" fmla="*/ 3 h 8"/>
                  <a:gd name="T16" fmla="*/ 11 w 11"/>
                  <a:gd name="T17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1" h="8">
                    <a:moveTo>
                      <a:pt x="11" y="6"/>
                    </a:moveTo>
                    <a:lnTo>
                      <a:pt x="6" y="8"/>
                    </a:lnTo>
                    <a:lnTo>
                      <a:pt x="4" y="6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1"/>
                    </a:lnTo>
                    <a:lnTo>
                      <a:pt x="10" y="3"/>
                    </a:lnTo>
                    <a:lnTo>
                      <a:pt x="11" y="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22" name="Freeform 44"/>
              <p:cNvSpPr>
                <a:spLocks/>
              </p:cNvSpPr>
              <p:nvPr/>
            </p:nvSpPr>
            <p:spPr bwMode="auto">
              <a:xfrm>
                <a:off x="702" y="1364"/>
                <a:ext cx="7" cy="5"/>
              </a:xfrm>
              <a:custGeom>
                <a:avLst/>
                <a:gdLst>
                  <a:gd name="T0" fmla="*/ 13 w 13"/>
                  <a:gd name="T1" fmla="*/ 2 h 11"/>
                  <a:gd name="T2" fmla="*/ 12 w 13"/>
                  <a:gd name="T3" fmla="*/ 6 h 11"/>
                  <a:gd name="T4" fmla="*/ 10 w 13"/>
                  <a:gd name="T5" fmla="*/ 8 h 11"/>
                  <a:gd name="T6" fmla="*/ 5 w 13"/>
                  <a:gd name="T7" fmla="*/ 11 h 11"/>
                  <a:gd name="T8" fmla="*/ 2 w 13"/>
                  <a:gd name="T9" fmla="*/ 10 h 11"/>
                  <a:gd name="T10" fmla="*/ 0 w 13"/>
                  <a:gd name="T11" fmla="*/ 8 h 11"/>
                  <a:gd name="T12" fmla="*/ 0 w 13"/>
                  <a:gd name="T13" fmla="*/ 6 h 11"/>
                  <a:gd name="T14" fmla="*/ 1 w 13"/>
                  <a:gd name="T15" fmla="*/ 4 h 11"/>
                  <a:gd name="T16" fmla="*/ 2 w 13"/>
                  <a:gd name="T17" fmla="*/ 0 h 11"/>
                  <a:gd name="T18" fmla="*/ 13 w 13"/>
                  <a:gd name="T19" fmla="*/ 2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" h="11">
                    <a:moveTo>
                      <a:pt x="13" y="2"/>
                    </a:moveTo>
                    <a:lnTo>
                      <a:pt x="12" y="6"/>
                    </a:lnTo>
                    <a:lnTo>
                      <a:pt x="10" y="8"/>
                    </a:lnTo>
                    <a:lnTo>
                      <a:pt x="5" y="11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1" y="4"/>
                    </a:lnTo>
                    <a:lnTo>
                      <a:pt x="2" y="0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23" name="Freeform 45"/>
              <p:cNvSpPr>
                <a:spLocks/>
              </p:cNvSpPr>
              <p:nvPr/>
            </p:nvSpPr>
            <p:spPr bwMode="auto">
              <a:xfrm>
                <a:off x="679" y="1365"/>
                <a:ext cx="7" cy="6"/>
              </a:xfrm>
              <a:custGeom>
                <a:avLst/>
                <a:gdLst>
                  <a:gd name="T0" fmla="*/ 14 w 14"/>
                  <a:gd name="T1" fmla="*/ 9 h 10"/>
                  <a:gd name="T2" fmla="*/ 8 w 14"/>
                  <a:gd name="T3" fmla="*/ 10 h 10"/>
                  <a:gd name="T4" fmla="*/ 4 w 14"/>
                  <a:gd name="T5" fmla="*/ 8 h 10"/>
                  <a:gd name="T6" fmla="*/ 1 w 14"/>
                  <a:gd name="T7" fmla="*/ 5 h 10"/>
                  <a:gd name="T8" fmla="*/ 0 w 14"/>
                  <a:gd name="T9" fmla="*/ 1 h 10"/>
                  <a:gd name="T10" fmla="*/ 4 w 14"/>
                  <a:gd name="T11" fmla="*/ 0 h 10"/>
                  <a:gd name="T12" fmla="*/ 8 w 14"/>
                  <a:gd name="T13" fmla="*/ 0 h 10"/>
                  <a:gd name="T14" fmla="*/ 13 w 14"/>
                  <a:gd name="T15" fmla="*/ 3 h 10"/>
                  <a:gd name="T16" fmla="*/ 14 w 14"/>
                  <a:gd name="T17" fmla="*/ 9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4" h="10">
                    <a:moveTo>
                      <a:pt x="14" y="9"/>
                    </a:moveTo>
                    <a:lnTo>
                      <a:pt x="8" y="10"/>
                    </a:lnTo>
                    <a:lnTo>
                      <a:pt x="4" y="8"/>
                    </a:lnTo>
                    <a:lnTo>
                      <a:pt x="1" y="5"/>
                    </a:lnTo>
                    <a:lnTo>
                      <a:pt x="0" y="1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3" y="3"/>
                    </a:lnTo>
                    <a:lnTo>
                      <a:pt x="14" y="9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24" name="Freeform 46"/>
              <p:cNvSpPr>
                <a:spLocks/>
              </p:cNvSpPr>
              <p:nvPr/>
            </p:nvSpPr>
            <p:spPr bwMode="auto">
              <a:xfrm>
                <a:off x="714" y="1365"/>
                <a:ext cx="7" cy="5"/>
              </a:xfrm>
              <a:custGeom>
                <a:avLst/>
                <a:gdLst>
                  <a:gd name="T0" fmla="*/ 11 w 12"/>
                  <a:gd name="T1" fmla="*/ 9 h 9"/>
                  <a:gd name="T2" fmla="*/ 0 w 12"/>
                  <a:gd name="T3" fmla="*/ 7 h 9"/>
                  <a:gd name="T4" fmla="*/ 2 w 12"/>
                  <a:gd name="T5" fmla="*/ 0 h 9"/>
                  <a:gd name="T6" fmla="*/ 12 w 12"/>
                  <a:gd name="T7" fmla="*/ 4 h 9"/>
                  <a:gd name="T8" fmla="*/ 11 w 12"/>
                  <a:gd name="T9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" h="9">
                    <a:moveTo>
                      <a:pt x="11" y="9"/>
                    </a:moveTo>
                    <a:lnTo>
                      <a:pt x="0" y="7"/>
                    </a:lnTo>
                    <a:lnTo>
                      <a:pt x="2" y="0"/>
                    </a:lnTo>
                    <a:lnTo>
                      <a:pt x="12" y="4"/>
                    </a:lnTo>
                    <a:lnTo>
                      <a:pt x="11" y="9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25" name="Freeform 47"/>
              <p:cNvSpPr>
                <a:spLocks/>
              </p:cNvSpPr>
              <p:nvPr/>
            </p:nvSpPr>
            <p:spPr bwMode="auto">
              <a:xfrm>
                <a:off x="666" y="1366"/>
                <a:ext cx="7" cy="6"/>
              </a:xfrm>
              <a:custGeom>
                <a:avLst/>
                <a:gdLst>
                  <a:gd name="T0" fmla="*/ 15 w 15"/>
                  <a:gd name="T1" fmla="*/ 10 h 11"/>
                  <a:gd name="T2" fmla="*/ 10 w 15"/>
                  <a:gd name="T3" fmla="*/ 11 h 11"/>
                  <a:gd name="T4" fmla="*/ 8 w 15"/>
                  <a:gd name="T5" fmla="*/ 9 h 11"/>
                  <a:gd name="T6" fmla="*/ 5 w 15"/>
                  <a:gd name="T7" fmla="*/ 6 h 11"/>
                  <a:gd name="T8" fmla="*/ 3 w 15"/>
                  <a:gd name="T9" fmla="*/ 2 h 11"/>
                  <a:gd name="T10" fmla="*/ 2 w 15"/>
                  <a:gd name="T11" fmla="*/ 2 h 11"/>
                  <a:gd name="T12" fmla="*/ 0 w 15"/>
                  <a:gd name="T13" fmla="*/ 0 h 11"/>
                  <a:gd name="T14" fmla="*/ 6 w 15"/>
                  <a:gd name="T15" fmla="*/ 1 h 11"/>
                  <a:gd name="T16" fmla="*/ 9 w 15"/>
                  <a:gd name="T17" fmla="*/ 2 h 11"/>
                  <a:gd name="T18" fmla="*/ 13 w 15"/>
                  <a:gd name="T19" fmla="*/ 6 h 11"/>
                  <a:gd name="T20" fmla="*/ 15 w 15"/>
                  <a:gd name="T21" fmla="*/ 1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5" h="11">
                    <a:moveTo>
                      <a:pt x="15" y="10"/>
                    </a:moveTo>
                    <a:lnTo>
                      <a:pt x="10" y="11"/>
                    </a:lnTo>
                    <a:lnTo>
                      <a:pt x="8" y="9"/>
                    </a:lnTo>
                    <a:lnTo>
                      <a:pt x="5" y="6"/>
                    </a:lnTo>
                    <a:lnTo>
                      <a:pt x="3" y="2"/>
                    </a:lnTo>
                    <a:lnTo>
                      <a:pt x="2" y="2"/>
                    </a:lnTo>
                    <a:lnTo>
                      <a:pt x="0" y="0"/>
                    </a:lnTo>
                    <a:lnTo>
                      <a:pt x="6" y="1"/>
                    </a:lnTo>
                    <a:lnTo>
                      <a:pt x="9" y="2"/>
                    </a:lnTo>
                    <a:lnTo>
                      <a:pt x="13" y="6"/>
                    </a:lnTo>
                    <a:lnTo>
                      <a:pt x="15" y="1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26" name="Freeform 48"/>
              <p:cNvSpPr>
                <a:spLocks/>
              </p:cNvSpPr>
              <p:nvPr/>
            </p:nvSpPr>
            <p:spPr bwMode="auto">
              <a:xfrm>
                <a:off x="724" y="1366"/>
                <a:ext cx="7" cy="7"/>
              </a:xfrm>
              <a:custGeom>
                <a:avLst/>
                <a:gdLst>
                  <a:gd name="T0" fmla="*/ 14 w 14"/>
                  <a:gd name="T1" fmla="*/ 5 h 13"/>
                  <a:gd name="T2" fmla="*/ 12 w 14"/>
                  <a:gd name="T3" fmla="*/ 8 h 13"/>
                  <a:gd name="T4" fmla="*/ 10 w 14"/>
                  <a:gd name="T5" fmla="*/ 11 h 13"/>
                  <a:gd name="T6" fmla="*/ 6 w 14"/>
                  <a:gd name="T7" fmla="*/ 13 h 13"/>
                  <a:gd name="T8" fmla="*/ 1 w 14"/>
                  <a:gd name="T9" fmla="*/ 10 h 13"/>
                  <a:gd name="T10" fmla="*/ 0 w 14"/>
                  <a:gd name="T11" fmla="*/ 8 h 13"/>
                  <a:gd name="T12" fmla="*/ 1 w 14"/>
                  <a:gd name="T13" fmla="*/ 6 h 13"/>
                  <a:gd name="T14" fmla="*/ 3 w 14"/>
                  <a:gd name="T15" fmla="*/ 3 h 13"/>
                  <a:gd name="T16" fmla="*/ 4 w 14"/>
                  <a:gd name="T17" fmla="*/ 0 h 13"/>
                  <a:gd name="T18" fmla="*/ 14 w 14"/>
                  <a:gd name="T19" fmla="*/ 5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4" h="13">
                    <a:moveTo>
                      <a:pt x="14" y="5"/>
                    </a:moveTo>
                    <a:lnTo>
                      <a:pt x="12" y="8"/>
                    </a:lnTo>
                    <a:lnTo>
                      <a:pt x="10" y="11"/>
                    </a:lnTo>
                    <a:lnTo>
                      <a:pt x="6" y="13"/>
                    </a:lnTo>
                    <a:lnTo>
                      <a:pt x="1" y="10"/>
                    </a:lnTo>
                    <a:lnTo>
                      <a:pt x="0" y="8"/>
                    </a:lnTo>
                    <a:lnTo>
                      <a:pt x="1" y="6"/>
                    </a:lnTo>
                    <a:lnTo>
                      <a:pt x="3" y="3"/>
                    </a:lnTo>
                    <a:lnTo>
                      <a:pt x="4" y="0"/>
                    </a:lnTo>
                    <a:lnTo>
                      <a:pt x="14" y="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27" name="Freeform 49"/>
              <p:cNvSpPr>
                <a:spLocks/>
              </p:cNvSpPr>
              <p:nvPr/>
            </p:nvSpPr>
            <p:spPr bwMode="auto">
              <a:xfrm>
                <a:off x="655" y="1369"/>
                <a:ext cx="6" cy="4"/>
              </a:xfrm>
              <a:custGeom>
                <a:avLst/>
                <a:gdLst>
                  <a:gd name="T0" fmla="*/ 13 w 13"/>
                  <a:gd name="T1" fmla="*/ 7 h 8"/>
                  <a:gd name="T2" fmla="*/ 12 w 13"/>
                  <a:gd name="T3" fmla="*/ 8 h 8"/>
                  <a:gd name="T4" fmla="*/ 9 w 13"/>
                  <a:gd name="T5" fmla="*/ 7 h 8"/>
                  <a:gd name="T6" fmla="*/ 7 w 13"/>
                  <a:gd name="T7" fmla="*/ 5 h 8"/>
                  <a:gd name="T8" fmla="*/ 5 w 13"/>
                  <a:gd name="T9" fmla="*/ 7 h 8"/>
                  <a:gd name="T10" fmla="*/ 0 w 13"/>
                  <a:gd name="T11" fmla="*/ 1 h 8"/>
                  <a:gd name="T12" fmla="*/ 5 w 13"/>
                  <a:gd name="T13" fmla="*/ 0 h 8"/>
                  <a:gd name="T14" fmla="*/ 8 w 13"/>
                  <a:gd name="T15" fmla="*/ 1 h 8"/>
                  <a:gd name="T16" fmla="*/ 10 w 13"/>
                  <a:gd name="T17" fmla="*/ 3 h 8"/>
                  <a:gd name="T18" fmla="*/ 13 w 13"/>
                  <a:gd name="T19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" h="8">
                    <a:moveTo>
                      <a:pt x="13" y="7"/>
                    </a:moveTo>
                    <a:lnTo>
                      <a:pt x="12" y="8"/>
                    </a:lnTo>
                    <a:lnTo>
                      <a:pt x="9" y="7"/>
                    </a:lnTo>
                    <a:lnTo>
                      <a:pt x="7" y="5"/>
                    </a:lnTo>
                    <a:lnTo>
                      <a:pt x="5" y="7"/>
                    </a:lnTo>
                    <a:lnTo>
                      <a:pt x="0" y="1"/>
                    </a:lnTo>
                    <a:lnTo>
                      <a:pt x="5" y="0"/>
                    </a:lnTo>
                    <a:lnTo>
                      <a:pt x="8" y="1"/>
                    </a:lnTo>
                    <a:lnTo>
                      <a:pt x="10" y="3"/>
                    </a:lnTo>
                    <a:lnTo>
                      <a:pt x="13" y="7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28" name="Freeform 50"/>
              <p:cNvSpPr>
                <a:spLocks/>
              </p:cNvSpPr>
              <p:nvPr/>
            </p:nvSpPr>
            <p:spPr bwMode="auto">
              <a:xfrm>
                <a:off x="735" y="1370"/>
                <a:ext cx="5" cy="5"/>
              </a:xfrm>
              <a:custGeom>
                <a:avLst/>
                <a:gdLst>
                  <a:gd name="T0" fmla="*/ 9 w 10"/>
                  <a:gd name="T1" fmla="*/ 7 h 9"/>
                  <a:gd name="T2" fmla="*/ 8 w 10"/>
                  <a:gd name="T3" fmla="*/ 7 h 9"/>
                  <a:gd name="T4" fmla="*/ 8 w 10"/>
                  <a:gd name="T5" fmla="*/ 8 h 9"/>
                  <a:gd name="T6" fmla="*/ 8 w 10"/>
                  <a:gd name="T7" fmla="*/ 8 h 9"/>
                  <a:gd name="T8" fmla="*/ 7 w 10"/>
                  <a:gd name="T9" fmla="*/ 9 h 9"/>
                  <a:gd name="T10" fmla="*/ 4 w 10"/>
                  <a:gd name="T11" fmla="*/ 6 h 9"/>
                  <a:gd name="T12" fmla="*/ 2 w 10"/>
                  <a:gd name="T13" fmla="*/ 6 h 9"/>
                  <a:gd name="T14" fmla="*/ 2 w 10"/>
                  <a:gd name="T15" fmla="*/ 6 h 9"/>
                  <a:gd name="T16" fmla="*/ 2 w 10"/>
                  <a:gd name="T17" fmla="*/ 6 h 9"/>
                  <a:gd name="T18" fmla="*/ 1 w 10"/>
                  <a:gd name="T19" fmla="*/ 6 h 9"/>
                  <a:gd name="T20" fmla="*/ 0 w 10"/>
                  <a:gd name="T21" fmla="*/ 4 h 9"/>
                  <a:gd name="T22" fmla="*/ 0 w 10"/>
                  <a:gd name="T23" fmla="*/ 3 h 9"/>
                  <a:gd name="T24" fmla="*/ 0 w 10"/>
                  <a:gd name="T25" fmla="*/ 1 h 9"/>
                  <a:gd name="T26" fmla="*/ 1 w 10"/>
                  <a:gd name="T27" fmla="*/ 0 h 9"/>
                  <a:gd name="T28" fmla="*/ 5 w 10"/>
                  <a:gd name="T29" fmla="*/ 1 h 9"/>
                  <a:gd name="T30" fmla="*/ 8 w 10"/>
                  <a:gd name="T31" fmla="*/ 1 h 9"/>
                  <a:gd name="T32" fmla="*/ 10 w 10"/>
                  <a:gd name="T33" fmla="*/ 3 h 9"/>
                  <a:gd name="T34" fmla="*/ 9 w 10"/>
                  <a:gd name="T35" fmla="*/ 7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9">
                    <a:moveTo>
                      <a:pt x="9" y="7"/>
                    </a:moveTo>
                    <a:lnTo>
                      <a:pt x="8" y="7"/>
                    </a:lnTo>
                    <a:lnTo>
                      <a:pt x="8" y="8"/>
                    </a:lnTo>
                    <a:lnTo>
                      <a:pt x="8" y="8"/>
                    </a:lnTo>
                    <a:lnTo>
                      <a:pt x="7" y="9"/>
                    </a:lnTo>
                    <a:lnTo>
                      <a:pt x="4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1" y="6"/>
                    </a:lnTo>
                    <a:lnTo>
                      <a:pt x="0" y="4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5" y="1"/>
                    </a:lnTo>
                    <a:lnTo>
                      <a:pt x="8" y="1"/>
                    </a:lnTo>
                    <a:lnTo>
                      <a:pt x="10" y="3"/>
                    </a:lnTo>
                    <a:lnTo>
                      <a:pt x="9" y="7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29" name="Freeform 51"/>
              <p:cNvSpPr>
                <a:spLocks/>
              </p:cNvSpPr>
              <p:nvPr/>
            </p:nvSpPr>
            <p:spPr bwMode="auto">
              <a:xfrm>
                <a:off x="647" y="1372"/>
                <a:ext cx="3" cy="3"/>
              </a:xfrm>
              <a:custGeom>
                <a:avLst/>
                <a:gdLst>
                  <a:gd name="T0" fmla="*/ 6 w 6"/>
                  <a:gd name="T1" fmla="*/ 6 h 6"/>
                  <a:gd name="T2" fmla="*/ 5 w 6"/>
                  <a:gd name="T3" fmla="*/ 6 h 6"/>
                  <a:gd name="T4" fmla="*/ 3 w 6"/>
                  <a:gd name="T5" fmla="*/ 6 h 6"/>
                  <a:gd name="T6" fmla="*/ 1 w 6"/>
                  <a:gd name="T7" fmla="*/ 5 h 6"/>
                  <a:gd name="T8" fmla="*/ 1 w 6"/>
                  <a:gd name="T9" fmla="*/ 3 h 6"/>
                  <a:gd name="T10" fmla="*/ 0 w 6"/>
                  <a:gd name="T11" fmla="*/ 0 h 6"/>
                  <a:gd name="T12" fmla="*/ 2 w 6"/>
                  <a:gd name="T13" fmla="*/ 0 h 6"/>
                  <a:gd name="T14" fmla="*/ 3 w 6"/>
                  <a:gd name="T15" fmla="*/ 3 h 6"/>
                  <a:gd name="T16" fmla="*/ 5 w 6"/>
                  <a:gd name="T17" fmla="*/ 4 h 6"/>
                  <a:gd name="T18" fmla="*/ 6 w 6"/>
                  <a:gd name="T19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" h="6">
                    <a:moveTo>
                      <a:pt x="6" y="6"/>
                    </a:moveTo>
                    <a:lnTo>
                      <a:pt x="5" y="6"/>
                    </a:lnTo>
                    <a:lnTo>
                      <a:pt x="3" y="6"/>
                    </a:lnTo>
                    <a:lnTo>
                      <a:pt x="1" y="5"/>
                    </a:lnTo>
                    <a:lnTo>
                      <a:pt x="1" y="3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3" y="3"/>
                    </a:lnTo>
                    <a:lnTo>
                      <a:pt x="5" y="4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30" name="Freeform 52"/>
              <p:cNvSpPr>
                <a:spLocks/>
              </p:cNvSpPr>
              <p:nvPr/>
            </p:nvSpPr>
            <p:spPr bwMode="auto">
              <a:xfrm>
                <a:off x="691" y="1400"/>
                <a:ext cx="19" cy="6"/>
              </a:xfrm>
              <a:custGeom>
                <a:avLst/>
                <a:gdLst>
                  <a:gd name="T0" fmla="*/ 35 w 37"/>
                  <a:gd name="T1" fmla="*/ 11 h 11"/>
                  <a:gd name="T2" fmla="*/ 0 w 37"/>
                  <a:gd name="T3" fmla="*/ 11 h 11"/>
                  <a:gd name="T4" fmla="*/ 0 w 37"/>
                  <a:gd name="T5" fmla="*/ 2 h 11"/>
                  <a:gd name="T6" fmla="*/ 5 w 37"/>
                  <a:gd name="T7" fmla="*/ 1 h 11"/>
                  <a:gd name="T8" fmla="*/ 11 w 37"/>
                  <a:gd name="T9" fmla="*/ 2 h 11"/>
                  <a:gd name="T10" fmla="*/ 16 w 37"/>
                  <a:gd name="T11" fmla="*/ 2 h 11"/>
                  <a:gd name="T12" fmla="*/ 22 w 37"/>
                  <a:gd name="T13" fmla="*/ 0 h 11"/>
                  <a:gd name="T14" fmla="*/ 26 w 37"/>
                  <a:gd name="T15" fmla="*/ 2 h 11"/>
                  <a:gd name="T16" fmla="*/ 33 w 37"/>
                  <a:gd name="T17" fmla="*/ 2 h 11"/>
                  <a:gd name="T18" fmla="*/ 37 w 37"/>
                  <a:gd name="T19" fmla="*/ 4 h 11"/>
                  <a:gd name="T20" fmla="*/ 35 w 37"/>
                  <a:gd name="T21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7" h="11">
                    <a:moveTo>
                      <a:pt x="35" y="11"/>
                    </a:moveTo>
                    <a:lnTo>
                      <a:pt x="0" y="11"/>
                    </a:lnTo>
                    <a:lnTo>
                      <a:pt x="0" y="2"/>
                    </a:lnTo>
                    <a:lnTo>
                      <a:pt x="5" y="1"/>
                    </a:lnTo>
                    <a:lnTo>
                      <a:pt x="11" y="2"/>
                    </a:lnTo>
                    <a:lnTo>
                      <a:pt x="16" y="2"/>
                    </a:lnTo>
                    <a:lnTo>
                      <a:pt x="22" y="0"/>
                    </a:lnTo>
                    <a:lnTo>
                      <a:pt x="26" y="2"/>
                    </a:lnTo>
                    <a:lnTo>
                      <a:pt x="33" y="2"/>
                    </a:lnTo>
                    <a:lnTo>
                      <a:pt x="37" y="4"/>
                    </a:lnTo>
                    <a:lnTo>
                      <a:pt x="35" y="1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31" name="Freeform 53"/>
              <p:cNvSpPr>
                <a:spLocks/>
              </p:cNvSpPr>
              <p:nvPr/>
            </p:nvSpPr>
            <p:spPr bwMode="auto">
              <a:xfrm>
                <a:off x="692" y="1413"/>
                <a:ext cx="16" cy="6"/>
              </a:xfrm>
              <a:custGeom>
                <a:avLst/>
                <a:gdLst>
                  <a:gd name="T0" fmla="*/ 30 w 32"/>
                  <a:gd name="T1" fmla="*/ 12 h 12"/>
                  <a:gd name="T2" fmla="*/ 23 w 32"/>
                  <a:gd name="T3" fmla="*/ 11 h 12"/>
                  <a:gd name="T4" fmla="*/ 15 w 32"/>
                  <a:gd name="T5" fmla="*/ 11 h 12"/>
                  <a:gd name="T6" fmla="*/ 7 w 32"/>
                  <a:gd name="T7" fmla="*/ 12 h 12"/>
                  <a:gd name="T8" fmla="*/ 0 w 32"/>
                  <a:gd name="T9" fmla="*/ 12 h 12"/>
                  <a:gd name="T10" fmla="*/ 0 w 32"/>
                  <a:gd name="T11" fmla="*/ 0 h 12"/>
                  <a:gd name="T12" fmla="*/ 32 w 32"/>
                  <a:gd name="T13" fmla="*/ 0 h 12"/>
                  <a:gd name="T14" fmla="*/ 30 w 32"/>
                  <a:gd name="T15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2" h="12">
                    <a:moveTo>
                      <a:pt x="30" y="12"/>
                    </a:moveTo>
                    <a:lnTo>
                      <a:pt x="23" y="11"/>
                    </a:lnTo>
                    <a:lnTo>
                      <a:pt x="15" y="11"/>
                    </a:lnTo>
                    <a:lnTo>
                      <a:pt x="7" y="12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30" y="1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32" name="Freeform 54"/>
              <p:cNvSpPr>
                <a:spLocks/>
              </p:cNvSpPr>
              <p:nvPr/>
            </p:nvSpPr>
            <p:spPr bwMode="auto">
              <a:xfrm>
                <a:off x="691" y="1428"/>
                <a:ext cx="16" cy="7"/>
              </a:xfrm>
              <a:custGeom>
                <a:avLst/>
                <a:gdLst>
                  <a:gd name="T0" fmla="*/ 31 w 32"/>
                  <a:gd name="T1" fmla="*/ 13 h 14"/>
                  <a:gd name="T2" fmla="*/ 23 w 32"/>
                  <a:gd name="T3" fmla="*/ 14 h 14"/>
                  <a:gd name="T4" fmla="*/ 16 w 32"/>
                  <a:gd name="T5" fmla="*/ 13 h 14"/>
                  <a:gd name="T6" fmla="*/ 8 w 32"/>
                  <a:gd name="T7" fmla="*/ 12 h 14"/>
                  <a:gd name="T8" fmla="*/ 0 w 32"/>
                  <a:gd name="T9" fmla="*/ 12 h 14"/>
                  <a:gd name="T10" fmla="*/ 0 w 32"/>
                  <a:gd name="T11" fmla="*/ 9 h 14"/>
                  <a:gd name="T12" fmla="*/ 1 w 32"/>
                  <a:gd name="T13" fmla="*/ 6 h 14"/>
                  <a:gd name="T14" fmla="*/ 1 w 32"/>
                  <a:gd name="T15" fmla="*/ 4 h 14"/>
                  <a:gd name="T16" fmla="*/ 1 w 32"/>
                  <a:gd name="T17" fmla="*/ 1 h 14"/>
                  <a:gd name="T18" fmla="*/ 9 w 32"/>
                  <a:gd name="T19" fmla="*/ 1 h 14"/>
                  <a:gd name="T20" fmla="*/ 17 w 32"/>
                  <a:gd name="T21" fmla="*/ 1 h 14"/>
                  <a:gd name="T22" fmla="*/ 25 w 32"/>
                  <a:gd name="T23" fmla="*/ 1 h 14"/>
                  <a:gd name="T24" fmla="*/ 32 w 32"/>
                  <a:gd name="T25" fmla="*/ 0 h 14"/>
                  <a:gd name="T26" fmla="*/ 31 w 32"/>
                  <a:gd name="T27" fmla="*/ 13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2" h="14">
                    <a:moveTo>
                      <a:pt x="31" y="13"/>
                    </a:moveTo>
                    <a:lnTo>
                      <a:pt x="23" y="14"/>
                    </a:lnTo>
                    <a:lnTo>
                      <a:pt x="16" y="13"/>
                    </a:lnTo>
                    <a:lnTo>
                      <a:pt x="8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1" y="6"/>
                    </a:lnTo>
                    <a:lnTo>
                      <a:pt x="1" y="4"/>
                    </a:lnTo>
                    <a:lnTo>
                      <a:pt x="1" y="1"/>
                    </a:lnTo>
                    <a:lnTo>
                      <a:pt x="9" y="1"/>
                    </a:lnTo>
                    <a:lnTo>
                      <a:pt x="17" y="1"/>
                    </a:lnTo>
                    <a:lnTo>
                      <a:pt x="25" y="1"/>
                    </a:lnTo>
                    <a:lnTo>
                      <a:pt x="32" y="0"/>
                    </a:lnTo>
                    <a:lnTo>
                      <a:pt x="31" y="13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33" name="Freeform 55"/>
              <p:cNvSpPr>
                <a:spLocks/>
              </p:cNvSpPr>
              <p:nvPr/>
            </p:nvSpPr>
            <p:spPr bwMode="auto">
              <a:xfrm>
                <a:off x="690" y="1440"/>
                <a:ext cx="16" cy="5"/>
              </a:xfrm>
              <a:custGeom>
                <a:avLst/>
                <a:gdLst>
                  <a:gd name="T0" fmla="*/ 33 w 33"/>
                  <a:gd name="T1" fmla="*/ 8 h 12"/>
                  <a:gd name="T2" fmla="*/ 33 w 33"/>
                  <a:gd name="T3" fmla="*/ 12 h 12"/>
                  <a:gd name="T4" fmla="*/ 0 w 33"/>
                  <a:gd name="T5" fmla="*/ 8 h 12"/>
                  <a:gd name="T6" fmla="*/ 0 w 33"/>
                  <a:gd name="T7" fmla="*/ 7 h 12"/>
                  <a:gd name="T8" fmla="*/ 2 w 33"/>
                  <a:gd name="T9" fmla="*/ 5 h 12"/>
                  <a:gd name="T10" fmla="*/ 2 w 33"/>
                  <a:gd name="T11" fmla="*/ 4 h 12"/>
                  <a:gd name="T12" fmla="*/ 2 w 33"/>
                  <a:gd name="T13" fmla="*/ 3 h 12"/>
                  <a:gd name="T14" fmla="*/ 10 w 33"/>
                  <a:gd name="T15" fmla="*/ 1 h 12"/>
                  <a:gd name="T16" fmla="*/ 19 w 33"/>
                  <a:gd name="T17" fmla="*/ 0 h 12"/>
                  <a:gd name="T18" fmla="*/ 27 w 33"/>
                  <a:gd name="T19" fmla="*/ 3 h 12"/>
                  <a:gd name="T20" fmla="*/ 33 w 33"/>
                  <a:gd name="T21" fmla="*/ 8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3" h="12">
                    <a:moveTo>
                      <a:pt x="33" y="8"/>
                    </a:moveTo>
                    <a:lnTo>
                      <a:pt x="33" y="12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2" y="5"/>
                    </a:lnTo>
                    <a:lnTo>
                      <a:pt x="2" y="4"/>
                    </a:lnTo>
                    <a:lnTo>
                      <a:pt x="2" y="3"/>
                    </a:lnTo>
                    <a:lnTo>
                      <a:pt x="10" y="1"/>
                    </a:lnTo>
                    <a:lnTo>
                      <a:pt x="19" y="0"/>
                    </a:lnTo>
                    <a:lnTo>
                      <a:pt x="27" y="3"/>
                    </a:lnTo>
                    <a:lnTo>
                      <a:pt x="33" y="8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34" name="Freeform 56"/>
              <p:cNvSpPr>
                <a:spLocks/>
              </p:cNvSpPr>
              <p:nvPr/>
            </p:nvSpPr>
            <p:spPr bwMode="auto">
              <a:xfrm>
                <a:off x="676" y="1453"/>
                <a:ext cx="42" cy="11"/>
              </a:xfrm>
              <a:custGeom>
                <a:avLst/>
                <a:gdLst>
                  <a:gd name="T0" fmla="*/ 83 w 83"/>
                  <a:gd name="T1" fmla="*/ 11 h 21"/>
                  <a:gd name="T2" fmla="*/ 83 w 83"/>
                  <a:gd name="T3" fmla="*/ 15 h 21"/>
                  <a:gd name="T4" fmla="*/ 82 w 83"/>
                  <a:gd name="T5" fmla="*/ 17 h 21"/>
                  <a:gd name="T6" fmla="*/ 79 w 83"/>
                  <a:gd name="T7" fmla="*/ 18 h 21"/>
                  <a:gd name="T8" fmla="*/ 77 w 83"/>
                  <a:gd name="T9" fmla="*/ 21 h 21"/>
                  <a:gd name="T10" fmla="*/ 69 w 83"/>
                  <a:gd name="T11" fmla="*/ 17 h 21"/>
                  <a:gd name="T12" fmla="*/ 60 w 83"/>
                  <a:gd name="T13" fmla="*/ 16 h 21"/>
                  <a:gd name="T14" fmla="*/ 50 w 83"/>
                  <a:gd name="T15" fmla="*/ 15 h 21"/>
                  <a:gd name="T16" fmla="*/ 40 w 83"/>
                  <a:gd name="T17" fmla="*/ 15 h 21"/>
                  <a:gd name="T18" fmla="*/ 30 w 83"/>
                  <a:gd name="T19" fmla="*/ 15 h 21"/>
                  <a:gd name="T20" fmla="*/ 19 w 83"/>
                  <a:gd name="T21" fmla="*/ 16 h 21"/>
                  <a:gd name="T22" fmla="*/ 9 w 83"/>
                  <a:gd name="T23" fmla="*/ 16 h 21"/>
                  <a:gd name="T24" fmla="*/ 0 w 83"/>
                  <a:gd name="T25" fmla="*/ 17 h 21"/>
                  <a:gd name="T26" fmla="*/ 1 w 83"/>
                  <a:gd name="T27" fmla="*/ 11 h 21"/>
                  <a:gd name="T28" fmla="*/ 4 w 83"/>
                  <a:gd name="T29" fmla="*/ 9 h 21"/>
                  <a:gd name="T30" fmla="*/ 9 w 83"/>
                  <a:gd name="T31" fmla="*/ 6 h 21"/>
                  <a:gd name="T32" fmla="*/ 12 w 83"/>
                  <a:gd name="T33" fmla="*/ 2 h 21"/>
                  <a:gd name="T34" fmla="*/ 20 w 83"/>
                  <a:gd name="T35" fmla="*/ 1 h 21"/>
                  <a:gd name="T36" fmla="*/ 30 w 83"/>
                  <a:gd name="T37" fmla="*/ 0 h 21"/>
                  <a:gd name="T38" fmla="*/ 39 w 83"/>
                  <a:gd name="T39" fmla="*/ 0 h 21"/>
                  <a:gd name="T40" fmla="*/ 48 w 83"/>
                  <a:gd name="T41" fmla="*/ 0 h 21"/>
                  <a:gd name="T42" fmla="*/ 57 w 83"/>
                  <a:gd name="T43" fmla="*/ 1 h 21"/>
                  <a:gd name="T44" fmla="*/ 67 w 83"/>
                  <a:gd name="T45" fmla="*/ 3 h 21"/>
                  <a:gd name="T46" fmla="*/ 76 w 83"/>
                  <a:gd name="T47" fmla="*/ 7 h 21"/>
                  <a:gd name="T48" fmla="*/ 83 w 83"/>
                  <a:gd name="T49" fmla="*/ 11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3" h="21">
                    <a:moveTo>
                      <a:pt x="83" y="11"/>
                    </a:moveTo>
                    <a:lnTo>
                      <a:pt x="83" y="15"/>
                    </a:lnTo>
                    <a:lnTo>
                      <a:pt x="82" y="17"/>
                    </a:lnTo>
                    <a:lnTo>
                      <a:pt x="79" y="18"/>
                    </a:lnTo>
                    <a:lnTo>
                      <a:pt x="77" y="21"/>
                    </a:lnTo>
                    <a:lnTo>
                      <a:pt x="69" y="17"/>
                    </a:lnTo>
                    <a:lnTo>
                      <a:pt x="60" y="16"/>
                    </a:lnTo>
                    <a:lnTo>
                      <a:pt x="50" y="15"/>
                    </a:lnTo>
                    <a:lnTo>
                      <a:pt x="40" y="15"/>
                    </a:lnTo>
                    <a:lnTo>
                      <a:pt x="30" y="15"/>
                    </a:lnTo>
                    <a:lnTo>
                      <a:pt x="19" y="16"/>
                    </a:lnTo>
                    <a:lnTo>
                      <a:pt x="9" y="16"/>
                    </a:lnTo>
                    <a:lnTo>
                      <a:pt x="0" y="17"/>
                    </a:lnTo>
                    <a:lnTo>
                      <a:pt x="1" y="11"/>
                    </a:lnTo>
                    <a:lnTo>
                      <a:pt x="4" y="9"/>
                    </a:lnTo>
                    <a:lnTo>
                      <a:pt x="9" y="6"/>
                    </a:lnTo>
                    <a:lnTo>
                      <a:pt x="12" y="2"/>
                    </a:lnTo>
                    <a:lnTo>
                      <a:pt x="20" y="1"/>
                    </a:lnTo>
                    <a:lnTo>
                      <a:pt x="30" y="0"/>
                    </a:lnTo>
                    <a:lnTo>
                      <a:pt x="39" y="0"/>
                    </a:lnTo>
                    <a:lnTo>
                      <a:pt x="48" y="0"/>
                    </a:lnTo>
                    <a:lnTo>
                      <a:pt x="57" y="1"/>
                    </a:lnTo>
                    <a:lnTo>
                      <a:pt x="67" y="3"/>
                    </a:lnTo>
                    <a:lnTo>
                      <a:pt x="76" y="7"/>
                    </a:lnTo>
                    <a:lnTo>
                      <a:pt x="83" y="1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35" name="Freeform 57"/>
              <p:cNvSpPr>
                <a:spLocks/>
              </p:cNvSpPr>
              <p:nvPr/>
            </p:nvSpPr>
            <p:spPr bwMode="auto">
              <a:xfrm>
                <a:off x="691" y="1468"/>
                <a:ext cx="24" cy="11"/>
              </a:xfrm>
              <a:custGeom>
                <a:avLst/>
                <a:gdLst>
                  <a:gd name="T0" fmla="*/ 46 w 48"/>
                  <a:gd name="T1" fmla="*/ 8 h 21"/>
                  <a:gd name="T2" fmla="*/ 48 w 48"/>
                  <a:gd name="T3" fmla="*/ 21 h 21"/>
                  <a:gd name="T4" fmla="*/ 43 w 48"/>
                  <a:gd name="T5" fmla="*/ 18 h 21"/>
                  <a:gd name="T6" fmla="*/ 38 w 48"/>
                  <a:gd name="T7" fmla="*/ 18 h 21"/>
                  <a:gd name="T8" fmla="*/ 31 w 48"/>
                  <a:gd name="T9" fmla="*/ 17 h 21"/>
                  <a:gd name="T10" fmla="*/ 25 w 48"/>
                  <a:gd name="T11" fmla="*/ 17 h 21"/>
                  <a:gd name="T12" fmla="*/ 18 w 48"/>
                  <a:gd name="T13" fmla="*/ 16 h 21"/>
                  <a:gd name="T14" fmla="*/ 12 w 48"/>
                  <a:gd name="T15" fmla="*/ 16 h 21"/>
                  <a:gd name="T16" fmla="*/ 5 w 48"/>
                  <a:gd name="T17" fmla="*/ 15 h 21"/>
                  <a:gd name="T18" fmla="*/ 0 w 48"/>
                  <a:gd name="T19" fmla="*/ 14 h 21"/>
                  <a:gd name="T20" fmla="*/ 0 w 48"/>
                  <a:gd name="T21" fmla="*/ 0 h 21"/>
                  <a:gd name="T22" fmla="*/ 5 w 48"/>
                  <a:gd name="T23" fmla="*/ 1 h 21"/>
                  <a:gd name="T24" fmla="*/ 11 w 48"/>
                  <a:gd name="T25" fmla="*/ 1 h 21"/>
                  <a:gd name="T26" fmla="*/ 17 w 48"/>
                  <a:gd name="T27" fmla="*/ 2 h 21"/>
                  <a:gd name="T28" fmla="*/ 23 w 48"/>
                  <a:gd name="T29" fmla="*/ 3 h 21"/>
                  <a:gd name="T30" fmla="*/ 28 w 48"/>
                  <a:gd name="T31" fmla="*/ 5 h 21"/>
                  <a:gd name="T32" fmla="*/ 34 w 48"/>
                  <a:gd name="T33" fmla="*/ 5 h 21"/>
                  <a:gd name="T34" fmla="*/ 40 w 48"/>
                  <a:gd name="T35" fmla="*/ 7 h 21"/>
                  <a:gd name="T36" fmla="*/ 46 w 48"/>
                  <a:gd name="T37" fmla="*/ 8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48" h="21">
                    <a:moveTo>
                      <a:pt x="46" y="8"/>
                    </a:moveTo>
                    <a:lnTo>
                      <a:pt x="48" y="21"/>
                    </a:lnTo>
                    <a:lnTo>
                      <a:pt x="43" y="18"/>
                    </a:lnTo>
                    <a:lnTo>
                      <a:pt x="38" y="18"/>
                    </a:lnTo>
                    <a:lnTo>
                      <a:pt x="31" y="17"/>
                    </a:lnTo>
                    <a:lnTo>
                      <a:pt x="25" y="17"/>
                    </a:lnTo>
                    <a:lnTo>
                      <a:pt x="18" y="16"/>
                    </a:lnTo>
                    <a:lnTo>
                      <a:pt x="12" y="16"/>
                    </a:lnTo>
                    <a:lnTo>
                      <a:pt x="5" y="15"/>
                    </a:lnTo>
                    <a:lnTo>
                      <a:pt x="0" y="14"/>
                    </a:lnTo>
                    <a:lnTo>
                      <a:pt x="0" y="0"/>
                    </a:lnTo>
                    <a:lnTo>
                      <a:pt x="5" y="1"/>
                    </a:lnTo>
                    <a:lnTo>
                      <a:pt x="11" y="1"/>
                    </a:lnTo>
                    <a:lnTo>
                      <a:pt x="17" y="2"/>
                    </a:lnTo>
                    <a:lnTo>
                      <a:pt x="23" y="3"/>
                    </a:lnTo>
                    <a:lnTo>
                      <a:pt x="28" y="5"/>
                    </a:lnTo>
                    <a:lnTo>
                      <a:pt x="34" y="5"/>
                    </a:lnTo>
                    <a:lnTo>
                      <a:pt x="40" y="7"/>
                    </a:lnTo>
                    <a:lnTo>
                      <a:pt x="46" y="8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36" name="Freeform 58"/>
              <p:cNvSpPr>
                <a:spLocks/>
              </p:cNvSpPr>
              <p:nvPr/>
            </p:nvSpPr>
            <p:spPr bwMode="auto">
              <a:xfrm>
                <a:off x="689" y="1481"/>
                <a:ext cx="29" cy="9"/>
              </a:xfrm>
              <a:custGeom>
                <a:avLst/>
                <a:gdLst>
                  <a:gd name="T0" fmla="*/ 52 w 58"/>
                  <a:gd name="T1" fmla="*/ 4 h 18"/>
                  <a:gd name="T2" fmla="*/ 54 w 58"/>
                  <a:gd name="T3" fmla="*/ 6 h 18"/>
                  <a:gd name="T4" fmla="*/ 55 w 58"/>
                  <a:gd name="T5" fmla="*/ 8 h 18"/>
                  <a:gd name="T6" fmla="*/ 58 w 58"/>
                  <a:gd name="T7" fmla="*/ 13 h 18"/>
                  <a:gd name="T8" fmla="*/ 58 w 58"/>
                  <a:gd name="T9" fmla="*/ 18 h 18"/>
                  <a:gd name="T10" fmla="*/ 50 w 58"/>
                  <a:gd name="T11" fmla="*/ 18 h 18"/>
                  <a:gd name="T12" fmla="*/ 43 w 58"/>
                  <a:gd name="T13" fmla="*/ 16 h 18"/>
                  <a:gd name="T14" fmla="*/ 35 w 58"/>
                  <a:gd name="T15" fmla="*/ 15 h 18"/>
                  <a:gd name="T16" fmla="*/ 28 w 58"/>
                  <a:gd name="T17" fmla="*/ 13 h 18"/>
                  <a:gd name="T18" fmla="*/ 21 w 58"/>
                  <a:gd name="T19" fmla="*/ 12 h 18"/>
                  <a:gd name="T20" fmla="*/ 14 w 58"/>
                  <a:gd name="T21" fmla="*/ 11 h 18"/>
                  <a:gd name="T22" fmla="*/ 7 w 58"/>
                  <a:gd name="T23" fmla="*/ 9 h 18"/>
                  <a:gd name="T24" fmla="*/ 0 w 58"/>
                  <a:gd name="T25" fmla="*/ 9 h 18"/>
                  <a:gd name="T26" fmla="*/ 1 w 58"/>
                  <a:gd name="T27" fmla="*/ 3 h 18"/>
                  <a:gd name="T28" fmla="*/ 4 w 58"/>
                  <a:gd name="T29" fmla="*/ 3 h 18"/>
                  <a:gd name="T30" fmla="*/ 6 w 58"/>
                  <a:gd name="T31" fmla="*/ 4 h 18"/>
                  <a:gd name="T32" fmla="*/ 8 w 58"/>
                  <a:gd name="T33" fmla="*/ 4 h 18"/>
                  <a:gd name="T34" fmla="*/ 10 w 58"/>
                  <a:gd name="T35" fmla="*/ 1 h 18"/>
                  <a:gd name="T36" fmla="*/ 16 w 58"/>
                  <a:gd name="T37" fmla="*/ 0 h 18"/>
                  <a:gd name="T38" fmla="*/ 22 w 58"/>
                  <a:gd name="T39" fmla="*/ 0 h 18"/>
                  <a:gd name="T40" fmla="*/ 27 w 58"/>
                  <a:gd name="T41" fmla="*/ 1 h 18"/>
                  <a:gd name="T42" fmla="*/ 31 w 58"/>
                  <a:gd name="T43" fmla="*/ 3 h 18"/>
                  <a:gd name="T44" fmla="*/ 36 w 58"/>
                  <a:gd name="T45" fmla="*/ 4 h 18"/>
                  <a:gd name="T46" fmla="*/ 40 w 58"/>
                  <a:gd name="T47" fmla="*/ 5 h 18"/>
                  <a:gd name="T48" fmla="*/ 46 w 58"/>
                  <a:gd name="T49" fmla="*/ 5 h 18"/>
                  <a:gd name="T50" fmla="*/ 52 w 58"/>
                  <a:gd name="T51" fmla="*/ 4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8" h="18">
                    <a:moveTo>
                      <a:pt x="52" y="4"/>
                    </a:moveTo>
                    <a:lnTo>
                      <a:pt x="54" y="6"/>
                    </a:lnTo>
                    <a:lnTo>
                      <a:pt x="55" y="8"/>
                    </a:lnTo>
                    <a:lnTo>
                      <a:pt x="58" y="13"/>
                    </a:lnTo>
                    <a:lnTo>
                      <a:pt x="58" y="18"/>
                    </a:lnTo>
                    <a:lnTo>
                      <a:pt x="50" y="18"/>
                    </a:lnTo>
                    <a:lnTo>
                      <a:pt x="43" y="16"/>
                    </a:lnTo>
                    <a:lnTo>
                      <a:pt x="35" y="15"/>
                    </a:lnTo>
                    <a:lnTo>
                      <a:pt x="28" y="13"/>
                    </a:lnTo>
                    <a:lnTo>
                      <a:pt x="21" y="12"/>
                    </a:lnTo>
                    <a:lnTo>
                      <a:pt x="14" y="11"/>
                    </a:lnTo>
                    <a:lnTo>
                      <a:pt x="7" y="9"/>
                    </a:lnTo>
                    <a:lnTo>
                      <a:pt x="0" y="9"/>
                    </a:lnTo>
                    <a:lnTo>
                      <a:pt x="1" y="3"/>
                    </a:lnTo>
                    <a:lnTo>
                      <a:pt x="4" y="3"/>
                    </a:lnTo>
                    <a:lnTo>
                      <a:pt x="6" y="4"/>
                    </a:lnTo>
                    <a:lnTo>
                      <a:pt x="8" y="4"/>
                    </a:lnTo>
                    <a:lnTo>
                      <a:pt x="10" y="1"/>
                    </a:lnTo>
                    <a:lnTo>
                      <a:pt x="16" y="0"/>
                    </a:lnTo>
                    <a:lnTo>
                      <a:pt x="22" y="0"/>
                    </a:lnTo>
                    <a:lnTo>
                      <a:pt x="27" y="1"/>
                    </a:lnTo>
                    <a:lnTo>
                      <a:pt x="31" y="3"/>
                    </a:lnTo>
                    <a:lnTo>
                      <a:pt x="36" y="4"/>
                    </a:lnTo>
                    <a:lnTo>
                      <a:pt x="40" y="5"/>
                    </a:lnTo>
                    <a:lnTo>
                      <a:pt x="46" y="5"/>
                    </a:lnTo>
                    <a:lnTo>
                      <a:pt x="52" y="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37" name="Freeform 59"/>
              <p:cNvSpPr>
                <a:spLocks/>
              </p:cNvSpPr>
              <p:nvPr/>
            </p:nvSpPr>
            <p:spPr bwMode="auto">
              <a:xfrm>
                <a:off x="689" y="1494"/>
                <a:ext cx="33" cy="9"/>
              </a:xfrm>
              <a:custGeom>
                <a:avLst/>
                <a:gdLst>
                  <a:gd name="T0" fmla="*/ 61 w 66"/>
                  <a:gd name="T1" fmla="*/ 2 h 18"/>
                  <a:gd name="T2" fmla="*/ 66 w 66"/>
                  <a:gd name="T3" fmla="*/ 16 h 18"/>
                  <a:gd name="T4" fmla="*/ 63 w 66"/>
                  <a:gd name="T5" fmla="*/ 16 h 18"/>
                  <a:gd name="T6" fmla="*/ 61 w 66"/>
                  <a:gd name="T7" fmla="*/ 15 h 18"/>
                  <a:gd name="T8" fmla="*/ 59 w 66"/>
                  <a:gd name="T9" fmla="*/ 15 h 18"/>
                  <a:gd name="T10" fmla="*/ 57 w 66"/>
                  <a:gd name="T11" fmla="*/ 15 h 18"/>
                  <a:gd name="T12" fmla="*/ 54 w 66"/>
                  <a:gd name="T13" fmla="*/ 18 h 18"/>
                  <a:gd name="T14" fmla="*/ 50 w 66"/>
                  <a:gd name="T15" fmla="*/ 17 h 18"/>
                  <a:gd name="T16" fmla="*/ 44 w 66"/>
                  <a:gd name="T17" fmla="*/ 16 h 18"/>
                  <a:gd name="T18" fmla="*/ 39 w 66"/>
                  <a:gd name="T19" fmla="*/ 15 h 18"/>
                  <a:gd name="T20" fmla="*/ 0 w 66"/>
                  <a:gd name="T21" fmla="*/ 10 h 18"/>
                  <a:gd name="T22" fmla="*/ 0 w 66"/>
                  <a:gd name="T23" fmla="*/ 0 h 18"/>
                  <a:gd name="T24" fmla="*/ 8 w 66"/>
                  <a:gd name="T25" fmla="*/ 0 h 18"/>
                  <a:gd name="T26" fmla="*/ 15 w 66"/>
                  <a:gd name="T27" fmla="*/ 0 h 18"/>
                  <a:gd name="T28" fmla="*/ 23 w 66"/>
                  <a:gd name="T29" fmla="*/ 1 h 18"/>
                  <a:gd name="T30" fmla="*/ 31 w 66"/>
                  <a:gd name="T31" fmla="*/ 2 h 18"/>
                  <a:gd name="T32" fmla="*/ 39 w 66"/>
                  <a:gd name="T33" fmla="*/ 3 h 18"/>
                  <a:gd name="T34" fmla="*/ 47 w 66"/>
                  <a:gd name="T35" fmla="*/ 3 h 18"/>
                  <a:gd name="T36" fmla="*/ 54 w 66"/>
                  <a:gd name="T37" fmla="*/ 3 h 18"/>
                  <a:gd name="T38" fmla="*/ 61 w 66"/>
                  <a:gd name="T39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66" h="18">
                    <a:moveTo>
                      <a:pt x="61" y="2"/>
                    </a:moveTo>
                    <a:lnTo>
                      <a:pt x="66" y="16"/>
                    </a:lnTo>
                    <a:lnTo>
                      <a:pt x="63" y="16"/>
                    </a:lnTo>
                    <a:lnTo>
                      <a:pt x="61" y="15"/>
                    </a:lnTo>
                    <a:lnTo>
                      <a:pt x="59" y="15"/>
                    </a:lnTo>
                    <a:lnTo>
                      <a:pt x="57" y="15"/>
                    </a:lnTo>
                    <a:lnTo>
                      <a:pt x="54" y="18"/>
                    </a:lnTo>
                    <a:lnTo>
                      <a:pt x="50" y="17"/>
                    </a:lnTo>
                    <a:lnTo>
                      <a:pt x="44" y="16"/>
                    </a:lnTo>
                    <a:lnTo>
                      <a:pt x="39" y="15"/>
                    </a:lnTo>
                    <a:lnTo>
                      <a:pt x="0" y="1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5" y="0"/>
                    </a:lnTo>
                    <a:lnTo>
                      <a:pt x="23" y="1"/>
                    </a:lnTo>
                    <a:lnTo>
                      <a:pt x="31" y="2"/>
                    </a:lnTo>
                    <a:lnTo>
                      <a:pt x="39" y="3"/>
                    </a:lnTo>
                    <a:lnTo>
                      <a:pt x="47" y="3"/>
                    </a:lnTo>
                    <a:lnTo>
                      <a:pt x="54" y="3"/>
                    </a:lnTo>
                    <a:lnTo>
                      <a:pt x="61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38" name="Freeform 60"/>
              <p:cNvSpPr>
                <a:spLocks/>
              </p:cNvSpPr>
              <p:nvPr/>
            </p:nvSpPr>
            <p:spPr bwMode="auto">
              <a:xfrm>
                <a:off x="688" y="1506"/>
                <a:ext cx="37" cy="10"/>
              </a:xfrm>
              <a:custGeom>
                <a:avLst/>
                <a:gdLst>
                  <a:gd name="T0" fmla="*/ 69 w 74"/>
                  <a:gd name="T1" fmla="*/ 8 h 21"/>
                  <a:gd name="T2" fmla="*/ 71 w 74"/>
                  <a:gd name="T3" fmla="*/ 7 h 21"/>
                  <a:gd name="T4" fmla="*/ 71 w 74"/>
                  <a:gd name="T5" fmla="*/ 10 h 21"/>
                  <a:gd name="T6" fmla="*/ 74 w 74"/>
                  <a:gd name="T7" fmla="*/ 14 h 21"/>
                  <a:gd name="T8" fmla="*/ 74 w 74"/>
                  <a:gd name="T9" fmla="*/ 17 h 21"/>
                  <a:gd name="T10" fmla="*/ 71 w 74"/>
                  <a:gd name="T11" fmla="*/ 21 h 21"/>
                  <a:gd name="T12" fmla="*/ 63 w 74"/>
                  <a:gd name="T13" fmla="*/ 18 h 21"/>
                  <a:gd name="T14" fmla="*/ 54 w 74"/>
                  <a:gd name="T15" fmla="*/ 17 h 21"/>
                  <a:gd name="T16" fmla="*/ 46 w 74"/>
                  <a:gd name="T17" fmla="*/ 15 h 21"/>
                  <a:gd name="T18" fmla="*/ 37 w 74"/>
                  <a:gd name="T19" fmla="*/ 14 h 21"/>
                  <a:gd name="T20" fmla="*/ 28 w 74"/>
                  <a:gd name="T21" fmla="*/ 12 h 21"/>
                  <a:gd name="T22" fmla="*/ 20 w 74"/>
                  <a:gd name="T23" fmla="*/ 11 h 21"/>
                  <a:gd name="T24" fmla="*/ 10 w 74"/>
                  <a:gd name="T25" fmla="*/ 10 h 21"/>
                  <a:gd name="T26" fmla="*/ 2 w 74"/>
                  <a:gd name="T27" fmla="*/ 10 h 21"/>
                  <a:gd name="T28" fmla="*/ 1 w 74"/>
                  <a:gd name="T29" fmla="*/ 8 h 21"/>
                  <a:gd name="T30" fmla="*/ 0 w 74"/>
                  <a:gd name="T31" fmla="*/ 6 h 21"/>
                  <a:gd name="T32" fmla="*/ 0 w 74"/>
                  <a:gd name="T33" fmla="*/ 2 h 21"/>
                  <a:gd name="T34" fmla="*/ 1 w 74"/>
                  <a:gd name="T35" fmla="*/ 0 h 21"/>
                  <a:gd name="T36" fmla="*/ 10 w 74"/>
                  <a:gd name="T37" fmla="*/ 2 h 21"/>
                  <a:gd name="T38" fmla="*/ 18 w 74"/>
                  <a:gd name="T39" fmla="*/ 3 h 21"/>
                  <a:gd name="T40" fmla="*/ 28 w 74"/>
                  <a:gd name="T41" fmla="*/ 4 h 21"/>
                  <a:gd name="T42" fmla="*/ 36 w 74"/>
                  <a:gd name="T43" fmla="*/ 6 h 21"/>
                  <a:gd name="T44" fmla="*/ 45 w 74"/>
                  <a:gd name="T45" fmla="*/ 6 h 21"/>
                  <a:gd name="T46" fmla="*/ 53 w 74"/>
                  <a:gd name="T47" fmla="*/ 6 h 21"/>
                  <a:gd name="T48" fmla="*/ 61 w 74"/>
                  <a:gd name="T49" fmla="*/ 7 h 21"/>
                  <a:gd name="T50" fmla="*/ 69 w 74"/>
                  <a:gd name="T51" fmla="*/ 8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74" h="21">
                    <a:moveTo>
                      <a:pt x="69" y="8"/>
                    </a:moveTo>
                    <a:lnTo>
                      <a:pt x="71" y="7"/>
                    </a:lnTo>
                    <a:lnTo>
                      <a:pt x="71" y="10"/>
                    </a:lnTo>
                    <a:lnTo>
                      <a:pt x="74" y="14"/>
                    </a:lnTo>
                    <a:lnTo>
                      <a:pt x="74" y="17"/>
                    </a:lnTo>
                    <a:lnTo>
                      <a:pt x="71" y="21"/>
                    </a:lnTo>
                    <a:lnTo>
                      <a:pt x="63" y="18"/>
                    </a:lnTo>
                    <a:lnTo>
                      <a:pt x="54" y="17"/>
                    </a:lnTo>
                    <a:lnTo>
                      <a:pt x="46" y="15"/>
                    </a:lnTo>
                    <a:lnTo>
                      <a:pt x="37" y="14"/>
                    </a:lnTo>
                    <a:lnTo>
                      <a:pt x="28" y="12"/>
                    </a:lnTo>
                    <a:lnTo>
                      <a:pt x="20" y="11"/>
                    </a:lnTo>
                    <a:lnTo>
                      <a:pt x="10" y="10"/>
                    </a:lnTo>
                    <a:lnTo>
                      <a:pt x="2" y="10"/>
                    </a:lnTo>
                    <a:lnTo>
                      <a:pt x="1" y="8"/>
                    </a:lnTo>
                    <a:lnTo>
                      <a:pt x="0" y="6"/>
                    </a:lnTo>
                    <a:lnTo>
                      <a:pt x="0" y="2"/>
                    </a:lnTo>
                    <a:lnTo>
                      <a:pt x="1" y="0"/>
                    </a:lnTo>
                    <a:lnTo>
                      <a:pt x="10" y="2"/>
                    </a:lnTo>
                    <a:lnTo>
                      <a:pt x="18" y="3"/>
                    </a:lnTo>
                    <a:lnTo>
                      <a:pt x="28" y="4"/>
                    </a:lnTo>
                    <a:lnTo>
                      <a:pt x="36" y="6"/>
                    </a:lnTo>
                    <a:lnTo>
                      <a:pt x="45" y="6"/>
                    </a:lnTo>
                    <a:lnTo>
                      <a:pt x="53" y="6"/>
                    </a:lnTo>
                    <a:lnTo>
                      <a:pt x="61" y="7"/>
                    </a:lnTo>
                    <a:lnTo>
                      <a:pt x="69" y="8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39" name="Freeform 61"/>
              <p:cNvSpPr>
                <a:spLocks/>
              </p:cNvSpPr>
              <p:nvPr/>
            </p:nvSpPr>
            <p:spPr bwMode="auto">
              <a:xfrm>
                <a:off x="679" y="1511"/>
                <a:ext cx="3" cy="3"/>
              </a:xfrm>
              <a:custGeom>
                <a:avLst/>
                <a:gdLst>
                  <a:gd name="T0" fmla="*/ 6 w 6"/>
                  <a:gd name="T1" fmla="*/ 0 h 6"/>
                  <a:gd name="T2" fmla="*/ 5 w 6"/>
                  <a:gd name="T3" fmla="*/ 1 h 6"/>
                  <a:gd name="T4" fmla="*/ 5 w 6"/>
                  <a:gd name="T5" fmla="*/ 2 h 6"/>
                  <a:gd name="T6" fmla="*/ 5 w 6"/>
                  <a:gd name="T7" fmla="*/ 5 h 6"/>
                  <a:gd name="T8" fmla="*/ 5 w 6"/>
                  <a:gd name="T9" fmla="*/ 6 h 6"/>
                  <a:gd name="T10" fmla="*/ 1 w 6"/>
                  <a:gd name="T11" fmla="*/ 2 h 6"/>
                  <a:gd name="T12" fmla="*/ 0 w 6"/>
                  <a:gd name="T13" fmla="*/ 4 h 6"/>
                  <a:gd name="T14" fmla="*/ 0 w 6"/>
                  <a:gd name="T15" fmla="*/ 2 h 6"/>
                  <a:gd name="T16" fmla="*/ 1 w 6"/>
                  <a:gd name="T17" fmla="*/ 1 h 6"/>
                  <a:gd name="T18" fmla="*/ 4 w 6"/>
                  <a:gd name="T19" fmla="*/ 0 h 6"/>
                  <a:gd name="T20" fmla="*/ 6 w 6"/>
                  <a:gd name="T21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" h="6">
                    <a:moveTo>
                      <a:pt x="6" y="0"/>
                    </a:moveTo>
                    <a:lnTo>
                      <a:pt x="5" y="1"/>
                    </a:lnTo>
                    <a:lnTo>
                      <a:pt x="5" y="2"/>
                    </a:lnTo>
                    <a:lnTo>
                      <a:pt x="5" y="5"/>
                    </a:lnTo>
                    <a:lnTo>
                      <a:pt x="5" y="6"/>
                    </a:lnTo>
                    <a:lnTo>
                      <a:pt x="1" y="2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1" y="1"/>
                    </a:lnTo>
                    <a:lnTo>
                      <a:pt x="4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40" name="Freeform 62"/>
              <p:cNvSpPr>
                <a:spLocks/>
              </p:cNvSpPr>
              <p:nvPr/>
            </p:nvSpPr>
            <p:spPr bwMode="auto">
              <a:xfrm>
                <a:off x="689" y="1520"/>
                <a:ext cx="25" cy="11"/>
              </a:xfrm>
              <a:custGeom>
                <a:avLst/>
                <a:gdLst>
                  <a:gd name="T0" fmla="*/ 50 w 51"/>
                  <a:gd name="T1" fmla="*/ 6 h 23"/>
                  <a:gd name="T2" fmla="*/ 51 w 51"/>
                  <a:gd name="T3" fmla="*/ 11 h 23"/>
                  <a:gd name="T4" fmla="*/ 50 w 51"/>
                  <a:gd name="T5" fmla="*/ 15 h 23"/>
                  <a:gd name="T6" fmla="*/ 48 w 51"/>
                  <a:gd name="T7" fmla="*/ 20 h 23"/>
                  <a:gd name="T8" fmla="*/ 47 w 51"/>
                  <a:gd name="T9" fmla="*/ 23 h 23"/>
                  <a:gd name="T10" fmla="*/ 2 w 51"/>
                  <a:gd name="T11" fmla="*/ 17 h 23"/>
                  <a:gd name="T12" fmla="*/ 0 w 51"/>
                  <a:gd name="T13" fmla="*/ 0 h 23"/>
                  <a:gd name="T14" fmla="*/ 6 w 51"/>
                  <a:gd name="T15" fmla="*/ 0 h 23"/>
                  <a:gd name="T16" fmla="*/ 13 w 51"/>
                  <a:gd name="T17" fmla="*/ 0 h 23"/>
                  <a:gd name="T18" fmla="*/ 19 w 51"/>
                  <a:gd name="T19" fmla="*/ 2 h 23"/>
                  <a:gd name="T20" fmla="*/ 24 w 51"/>
                  <a:gd name="T21" fmla="*/ 2 h 23"/>
                  <a:gd name="T22" fmla="*/ 30 w 51"/>
                  <a:gd name="T23" fmla="*/ 3 h 23"/>
                  <a:gd name="T24" fmla="*/ 36 w 51"/>
                  <a:gd name="T25" fmla="*/ 4 h 23"/>
                  <a:gd name="T26" fmla="*/ 43 w 51"/>
                  <a:gd name="T27" fmla="*/ 5 h 23"/>
                  <a:gd name="T28" fmla="*/ 50 w 51"/>
                  <a:gd name="T29" fmla="*/ 6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1" h="23">
                    <a:moveTo>
                      <a:pt x="50" y="6"/>
                    </a:moveTo>
                    <a:lnTo>
                      <a:pt x="51" y="11"/>
                    </a:lnTo>
                    <a:lnTo>
                      <a:pt x="50" y="15"/>
                    </a:lnTo>
                    <a:lnTo>
                      <a:pt x="48" y="20"/>
                    </a:lnTo>
                    <a:lnTo>
                      <a:pt x="47" y="23"/>
                    </a:lnTo>
                    <a:lnTo>
                      <a:pt x="2" y="17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13" y="0"/>
                    </a:lnTo>
                    <a:lnTo>
                      <a:pt x="19" y="2"/>
                    </a:lnTo>
                    <a:lnTo>
                      <a:pt x="24" y="2"/>
                    </a:lnTo>
                    <a:lnTo>
                      <a:pt x="30" y="3"/>
                    </a:lnTo>
                    <a:lnTo>
                      <a:pt x="36" y="4"/>
                    </a:lnTo>
                    <a:lnTo>
                      <a:pt x="43" y="5"/>
                    </a:lnTo>
                    <a:lnTo>
                      <a:pt x="50" y="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41" name="Freeform 63"/>
              <p:cNvSpPr>
                <a:spLocks/>
              </p:cNvSpPr>
              <p:nvPr/>
            </p:nvSpPr>
            <p:spPr bwMode="auto">
              <a:xfrm>
                <a:off x="718" y="1523"/>
                <a:ext cx="12" cy="11"/>
              </a:xfrm>
              <a:custGeom>
                <a:avLst/>
                <a:gdLst>
                  <a:gd name="T0" fmla="*/ 24 w 24"/>
                  <a:gd name="T1" fmla="*/ 22 h 22"/>
                  <a:gd name="T2" fmla="*/ 18 w 24"/>
                  <a:gd name="T3" fmla="*/ 22 h 22"/>
                  <a:gd name="T4" fmla="*/ 17 w 24"/>
                  <a:gd name="T5" fmla="*/ 18 h 22"/>
                  <a:gd name="T6" fmla="*/ 13 w 24"/>
                  <a:gd name="T7" fmla="*/ 18 h 22"/>
                  <a:gd name="T8" fmla="*/ 8 w 24"/>
                  <a:gd name="T9" fmla="*/ 19 h 22"/>
                  <a:gd name="T10" fmla="*/ 4 w 24"/>
                  <a:gd name="T11" fmla="*/ 18 h 22"/>
                  <a:gd name="T12" fmla="*/ 2 w 24"/>
                  <a:gd name="T13" fmla="*/ 13 h 22"/>
                  <a:gd name="T14" fmla="*/ 1 w 24"/>
                  <a:gd name="T15" fmla="*/ 10 h 22"/>
                  <a:gd name="T16" fmla="*/ 0 w 24"/>
                  <a:gd name="T17" fmla="*/ 6 h 22"/>
                  <a:gd name="T18" fmla="*/ 0 w 24"/>
                  <a:gd name="T19" fmla="*/ 0 h 22"/>
                  <a:gd name="T20" fmla="*/ 20 w 24"/>
                  <a:gd name="T21" fmla="*/ 1 h 22"/>
                  <a:gd name="T22" fmla="*/ 24 w 24"/>
                  <a:gd name="T23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4" h="22">
                    <a:moveTo>
                      <a:pt x="24" y="22"/>
                    </a:moveTo>
                    <a:lnTo>
                      <a:pt x="18" y="22"/>
                    </a:lnTo>
                    <a:lnTo>
                      <a:pt x="17" y="18"/>
                    </a:lnTo>
                    <a:lnTo>
                      <a:pt x="13" y="18"/>
                    </a:lnTo>
                    <a:lnTo>
                      <a:pt x="8" y="19"/>
                    </a:lnTo>
                    <a:lnTo>
                      <a:pt x="4" y="18"/>
                    </a:lnTo>
                    <a:lnTo>
                      <a:pt x="2" y="13"/>
                    </a:lnTo>
                    <a:lnTo>
                      <a:pt x="1" y="10"/>
                    </a:lnTo>
                    <a:lnTo>
                      <a:pt x="0" y="6"/>
                    </a:lnTo>
                    <a:lnTo>
                      <a:pt x="0" y="0"/>
                    </a:lnTo>
                    <a:lnTo>
                      <a:pt x="20" y="1"/>
                    </a:lnTo>
                    <a:lnTo>
                      <a:pt x="24" y="2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42" name="Freeform 64"/>
              <p:cNvSpPr>
                <a:spLocks/>
              </p:cNvSpPr>
              <p:nvPr/>
            </p:nvSpPr>
            <p:spPr bwMode="auto">
              <a:xfrm>
                <a:off x="677" y="1524"/>
                <a:ext cx="3" cy="2"/>
              </a:xfrm>
              <a:custGeom>
                <a:avLst/>
                <a:gdLst>
                  <a:gd name="T0" fmla="*/ 7 w 7"/>
                  <a:gd name="T1" fmla="*/ 4 h 5"/>
                  <a:gd name="T2" fmla="*/ 6 w 7"/>
                  <a:gd name="T3" fmla="*/ 5 h 5"/>
                  <a:gd name="T4" fmla="*/ 3 w 7"/>
                  <a:gd name="T5" fmla="*/ 5 h 5"/>
                  <a:gd name="T6" fmla="*/ 2 w 7"/>
                  <a:gd name="T7" fmla="*/ 5 h 5"/>
                  <a:gd name="T8" fmla="*/ 0 w 7"/>
                  <a:gd name="T9" fmla="*/ 5 h 5"/>
                  <a:gd name="T10" fmla="*/ 4 w 7"/>
                  <a:gd name="T11" fmla="*/ 0 h 5"/>
                  <a:gd name="T12" fmla="*/ 7 w 7"/>
                  <a:gd name="T13" fmla="*/ 4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5">
                    <a:moveTo>
                      <a:pt x="7" y="4"/>
                    </a:moveTo>
                    <a:lnTo>
                      <a:pt x="6" y="5"/>
                    </a:lnTo>
                    <a:lnTo>
                      <a:pt x="3" y="5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4" y="0"/>
                    </a:lnTo>
                    <a:lnTo>
                      <a:pt x="7" y="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43" name="Freeform 65"/>
              <p:cNvSpPr>
                <a:spLocks/>
              </p:cNvSpPr>
              <p:nvPr/>
            </p:nvSpPr>
            <p:spPr bwMode="auto">
              <a:xfrm>
                <a:off x="689" y="1535"/>
                <a:ext cx="46" cy="16"/>
              </a:xfrm>
              <a:custGeom>
                <a:avLst/>
                <a:gdLst>
                  <a:gd name="T0" fmla="*/ 21 w 92"/>
                  <a:gd name="T1" fmla="*/ 0 h 34"/>
                  <a:gd name="T2" fmla="*/ 24 w 92"/>
                  <a:gd name="T3" fmla="*/ 3 h 34"/>
                  <a:gd name="T4" fmla="*/ 50 w 92"/>
                  <a:gd name="T5" fmla="*/ 5 h 34"/>
                  <a:gd name="T6" fmla="*/ 51 w 92"/>
                  <a:gd name="T7" fmla="*/ 11 h 34"/>
                  <a:gd name="T8" fmla="*/ 53 w 92"/>
                  <a:gd name="T9" fmla="*/ 18 h 34"/>
                  <a:gd name="T10" fmla="*/ 57 w 92"/>
                  <a:gd name="T11" fmla="*/ 22 h 34"/>
                  <a:gd name="T12" fmla="*/ 62 w 92"/>
                  <a:gd name="T13" fmla="*/ 25 h 34"/>
                  <a:gd name="T14" fmla="*/ 63 w 92"/>
                  <a:gd name="T15" fmla="*/ 20 h 34"/>
                  <a:gd name="T16" fmla="*/ 63 w 92"/>
                  <a:gd name="T17" fmla="*/ 14 h 34"/>
                  <a:gd name="T18" fmla="*/ 63 w 92"/>
                  <a:gd name="T19" fmla="*/ 10 h 34"/>
                  <a:gd name="T20" fmla="*/ 63 w 92"/>
                  <a:gd name="T21" fmla="*/ 5 h 34"/>
                  <a:gd name="T22" fmla="*/ 69 w 92"/>
                  <a:gd name="T23" fmla="*/ 7 h 34"/>
                  <a:gd name="T24" fmla="*/ 74 w 92"/>
                  <a:gd name="T25" fmla="*/ 8 h 34"/>
                  <a:gd name="T26" fmla="*/ 78 w 92"/>
                  <a:gd name="T27" fmla="*/ 10 h 34"/>
                  <a:gd name="T28" fmla="*/ 84 w 92"/>
                  <a:gd name="T29" fmla="*/ 8 h 34"/>
                  <a:gd name="T30" fmla="*/ 88 w 92"/>
                  <a:gd name="T31" fmla="*/ 14 h 34"/>
                  <a:gd name="T32" fmla="*/ 89 w 92"/>
                  <a:gd name="T33" fmla="*/ 20 h 34"/>
                  <a:gd name="T34" fmla="*/ 90 w 92"/>
                  <a:gd name="T35" fmla="*/ 27 h 34"/>
                  <a:gd name="T36" fmla="*/ 92 w 92"/>
                  <a:gd name="T37" fmla="*/ 34 h 34"/>
                  <a:gd name="T38" fmla="*/ 84 w 92"/>
                  <a:gd name="T39" fmla="*/ 33 h 34"/>
                  <a:gd name="T40" fmla="*/ 77 w 92"/>
                  <a:gd name="T41" fmla="*/ 30 h 34"/>
                  <a:gd name="T42" fmla="*/ 69 w 92"/>
                  <a:gd name="T43" fmla="*/ 29 h 34"/>
                  <a:gd name="T44" fmla="*/ 62 w 92"/>
                  <a:gd name="T45" fmla="*/ 28 h 34"/>
                  <a:gd name="T46" fmla="*/ 54 w 92"/>
                  <a:gd name="T47" fmla="*/ 27 h 34"/>
                  <a:gd name="T48" fmla="*/ 46 w 92"/>
                  <a:gd name="T49" fmla="*/ 26 h 34"/>
                  <a:gd name="T50" fmla="*/ 39 w 92"/>
                  <a:gd name="T51" fmla="*/ 25 h 34"/>
                  <a:gd name="T52" fmla="*/ 31 w 92"/>
                  <a:gd name="T53" fmla="*/ 23 h 34"/>
                  <a:gd name="T54" fmla="*/ 30 w 92"/>
                  <a:gd name="T55" fmla="*/ 20 h 34"/>
                  <a:gd name="T56" fmla="*/ 27 w 92"/>
                  <a:gd name="T57" fmla="*/ 18 h 34"/>
                  <a:gd name="T58" fmla="*/ 23 w 92"/>
                  <a:gd name="T59" fmla="*/ 15 h 34"/>
                  <a:gd name="T60" fmla="*/ 21 w 92"/>
                  <a:gd name="T61" fmla="*/ 13 h 34"/>
                  <a:gd name="T62" fmla="*/ 19 w 92"/>
                  <a:gd name="T63" fmla="*/ 15 h 34"/>
                  <a:gd name="T64" fmla="*/ 19 w 92"/>
                  <a:gd name="T65" fmla="*/ 17 h 34"/>
                  <a:gd name="T66" fmla="*/ 19 w 92"/>
                  <a:gd name="T67" fmla="*/ 19 h 34"/>
                  <a:gd name="T68" fmla="*/ 19 w 92"/>
                  <a:gd name="T69" fmla="*/ 21 h 34"/>
                  <a:gd name="T70" fmla="*/ 1 w 92"/>
                  <a:gd name="T71" fmla="*/ 21 h 34"/>
                  <a:gd name="T72" fmla="*/ 0 w 92"/>
                  <a:gd name="T73" fmla="*/ 15 h 34"/>
                  <a:gd name="T74" fmla="*/ 0 w 92"/>
                  <a:gd name="T75" fmla="*/ 11 h 34"/>
                  <a:gd name="T76" fmla="*/ 1 w 92"/>
                  <a:gd name="T77" fmla="*/ 5 h 34"/>
                  <a:gd name="T78" fmla="*/ 2 w 92"/>
                  <a:gd name="T79" fmla="*/ 0 h 34"/>
                  <a:gd name="T80" fmla="*/ 8 w 92"/>
                  <a:gd name="T81" fmla="*/ 0 h 34"/>
                  <a:gd name="T82" fmla="*/ 13 w 92"/>
                  <a:gd name="T83" fmla="*/ 2 h 34"/>
                  <a:gd name="T84" fmla="*/ 16 w 92"/>
                  <a:gd name="T85" fmla="*/ 2 h 34"/>
                  <a:gd name="T86" fmla="*/ 21 w 92"/>
                  <a:gd name="T87" fmla="*/ 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92" h="34">
                    <a:moveTo>
                      <a:pt x="21" y="0"/>
                    </a:moveTo>
                    <a:lnTo>
                      <a:pt x="24" y="3"/>
                    </a:lnTo>
                    <a:lnTo>
                      <a:pt x="50" y="5"/>
                    </a:lnTo>
                    <a:lnTo>
                      <a:pt x="51" y="11"/>
                    </a:lnTo>
                    <a:lnTo>
                      <a:pt x="53" y="18"/>
                    </a:lnTo>
                    <a:lnTo>
                      <a:pt x="57" y="22"/>
                    </a:lnTo>
                    <a:lnTo>
                      <a:pt x="62" y="25"/>
                    </a:lnTo>
                    <a:lnTo>
                      <a:pt x="63" y="20"/>
                    </a:lnTo>
                    <a:lnTo>
                      <a:pt x="63" y="14"/>
                    </a:lnTo>
                    <a:lnTo>
                      <a:pt x="63" y="10"/>
                    </a:lnTo>
                    <a:lnTo>
                      <a:pt x="63" y="5"/>
                    </a:lnTo>
                    <a:lnTo>
                      <a:pt x="69" y="7"/>
                    </a:lnTo>
                    <a:lnTo>
                      <a:pt x="74" y="8"/>
                    </a:lnTo>
                    <a:lnTo>
                      <a:pt x="78" y="10"/>
                    </a:lnTo>
                    <a:lnTo>
                      <a:pt x="84" y="8"/>
                    </a:lnTo>
                    <a:lnTo>
                      <a:pt x="88" y="14"/>
                    </a:lnTo>
                    <a:lnTo>
                      <a:pt x="89" y="20"/>
                    </a:lnTo>
                    <a:lnTo>
                      <a:pt x="90" y="27"/>
                    </a:lnTo>
                    <a:lnTo>
                      <a:pt x="92" y="34"/>
                    </a:lnTo>
                    <a:lnTo>
                      <a:pt x="84" y="33"/>
                    </a:lnTo>
                    <a:lnTo>
                      <a:pt x="77" y="30"/>
                    </a:lnTo>
                    <a:lnTo>
                      <a:pt x="69" y="29"/>
                    </a:lnTo>
                    <a:lnTo>
                      <a:pt x="62" y="28"/>
                    </a:lnTo>
                    <a:lnTo>
                      <a:pt x="54" y="27"/>
                    </a:lnTo>
                    <a:lnTo>
                      <a:pt x="46" y="26"/>
                    </a:lnTo>
                    <a:lnTo>
                      <a:pt x="39" y="25"/>
                    </a:lnTo>
                    <a:lnTo>
                      <a:pt x="31" y="23"/>
                    </a:lnTo>
                    <a:lnTo>
                      <a:pt x="30" y="20"/>
                    </a:lnTo>
                    <a:lnTo>
                      <a:pt x="27" y="18"/>
                    </a:lnTo>
                    <a:lnTo>
                      <a:pt x="23" y="15"/>
                    </a:lnTo>
                    <a:lnTo>
                      <a:pt x="21" y="13"/>
                    </a:lnTo>
                    <a:lnTo>
                      <a:pt x="19" y="15"/>
                    </a:lnTo>
                    <a:lnTo>
                      <a:pt x="19" y="17"/>
                    </a:lnTo>
                    <a:lnTo>
                      <a:pt x="19" y="19"/>
                    </a:lnTo>
                    <a:lnTo>
                      <a:pt x="19" y="21"/>
                    </a:lnTo>
                    <a:lnTo>
                      <a:pt x="1" y="21"/>
                    </a:lnTo>
                    <a:lnTo>
                      <a:pt x="0" y="15"/>
                    </a:lnTo>
                    <a:lnTo>
                      <a:pt x="0" y="11"/>
                    </a:lnTo>
                    <a:lnTo>
                      <a:pt x="1" y="5"/>
                    </a:lnTo>
                    <a:lnTo>
                      <a:pt x="2" y="0"/>
                    </a:lnTo>
                    <a:lnTo>
                      <a:pt x="8" y="0"/>
                    </a:lnTo>
                    <a:lnTo>
                      <a:pt x="13" y="2"/>
                    </a:lnTo>
                    <a:lnTo>
                      <a:pt x="16" y="2"/>
                    </a:ln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44" name="Freeform 66"/>
              <p:cNvSpPr>
                <a:spLocks/>
              </p:cNvSpPr>
              <p:nvPr/>
            </p:nvSpPr>
            <p:spPr bwMode="auto">
              <a:xfrm>
                <a:off x="672" y="1541"/>
                <a:ext cx="7" cy="3"/>
              </a:xfrm>
              <a:custGeom>
                <a:avLst/>
                <a:gdLst>
                  <a:gd name="T0" fmla="*/ 0 w 13"/>
                  <a:gd name="T1" fmla="*/ 6 h 6"/>
                  <a:gd name="T2" fmla="*/ 2 w 13"/>
                  <a:gd name="T3" fmla="*/ 5 h 6"/>
                  <a:gd name="T4" fmla="*/ 5 w 13"/>
                  <a:gd name="T5" fmla="*/ 2 h 6"/>
                  <a:gd name="T6" fmla="*/ 9 w 13"/>
                  <a:gd name="T7" fmla="*/ 0 h 6"/>
                  <a:gd name="T8" fmla="*/ 13 w 13"/>
                  <a:gd name="T9" fmla="*/ 0 h 6"/>
                  <a:gd name="T10" fmla="*/ 13 w 13"/>
                  <a:gd name="T11" fmla="*/ 6 h 6"/>
                  <a:gd name="T12" fmla="*/ 0 w 13"/>
                  <a:gd name="T13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6">
                    <a:moveTo>
                      <a:pt x="0" y="6"/>
                    </a:moveTo>
                    <a:lnTo>
                      <a:pt x="2" y="5"/>
                    </a:lnTo>
                    <a:lnTo>
                      <a:pt x="5" y="2"/>
                    </a:lnTo>
                    <a:lnTo>
                      <a:pt x="9" y="0"/>
                    </a:lnTo>
                    <a:lnTo>
                      <a:pt x="13" y="0"/>
                    </a:lnTo>
                    <a:lnTo>
                      <a:pt x="13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45" name="Freeform 67"/>
              <p:cNvSpPr>
                <a:spLocks/>
              </p:cNvSpPr>
              <p:nvPr/>
            </p:nvSpPr>
            <p:spPr bwMode="auto">
              <a:xfrm>
                <a:off x="689" y="1554"/>
                <a:ext cx="13" cy="8"/>
              </a:xfrm>
              <a:custGeom>
                <a:avLst/>
                <a:gdLst>
                  <a:gd name="T0" fmla="*/ 23 w 25"/>
                  <a:gd name="T1" fmla="*/ 10 h 17"/>
                  <a:gd name="T2" fmla="*/ 25 w 25"/>
                  <a:gd name="T3" fmla="*/ 17 h 17"/>
                  <a:gd name="T4" fmla="*/ 0 w 25"/>
                  <a:gd name="T5" fmla="*/ 14 h 17"/>
                  <a:gd name="T6" fmla="*/ 1 w 25"/>
                  <a:gd name="T7" fmla="*/ 0 h 17"/>
                  <a:gd name="T8" fmla="*/ 8 w 25"/>
                  <a:gd name="T9" fmla="*/ 0 h 17"/>
                  <a:gd name="T10" fmla="*/ 16 w 25"/>
                  <a:gd name="T11" fmla="*/ 2 h 17"/>
                  <a:gd name="T12" fmla="*/ 22 w 25"/>
                  <a:gd name="T13" fmla="*/ 4 h 17"/>
                  <a:gd name="T14" fmla="*/ 23 w 25"/>
                  <a:gd name="T15" fmla="*/ 1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5" h="17">
                    <a:moveTo>
                      <a:pt x="23" y="10"/>
                    </a:moveTo>
                    <a:lnTo>
                      <a:pt x="25" y="17"/>
                    </a:lnTo>
                    <a:lnTo>
                      <a:pt x="0" y="14"/>
                    </a:lnTo>
                    <a:lnTo>
                      <a:pt x="1" y="0"/>
                    </a:lnTo>
                    <a:lnTo>
                      <a:pt x="8" y="0"/>
                    </a:lnTo>
                    <a:lnTo>
                      <a:pt x="16" y="2"/>
                    </a:lnTo>
                    <a:lnTo>
                      <a:pt x="22" y="4"/>
                    </a:lnTo>
                    <a:lnTo>
                      <a:pt x="23" y="1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46" name="Freeform 68"/>
              <p:cNvSpPr>
                <a:spLocks/>
              </p:cNvSpPr>
              <p:nvPr/>
            </p:nvSpPr>
            <p:spPr bwMode="auto">
              <a:xfrm>
                <a:off x="705" y="1554"/>
                <a:ext cx="34" cy="15"/>
              </a:xfrm>
              <a:custGeom>
                <a:avLst/>
                <a:gdLst>
                  <a:gd name="T0" fmla="*/ 63 w 68"/>
                  <a:gd name="T1" fmla="*/ 8 h 28"/>
                  <a:gd name="T2" fmla="*/ 64 w 68"/>
                  <a:gd name="T3" fmla="*/ 12 h 28"/>
                  <a:gd name="T4" fmla="*/ 66 w 68"/>
                  <a:gd name="T5" fmla="*/ 17 h 28"/>
                  <a:gd name="T6" fmla="*/ 67 w 68"/>
                  <a:gd name="T7" fmla="*/ 23 h 28"/>
                  <a:gd name="T8" fmla="*/ 68 w 68"/>
                  <a:gd name="T9" fmla="*/ 28 h 28"/>
                  <a:gd name="T10" fmla="*/ 60 w 68"/>
                  <a:gd name="T11" fmla="*/ 26 h 28"/>
                  <a:gd name="T12" fmla="*/ 52 w 68"/>
                  <a:gd name="T13" fmla="*/ 24 h 28"/>
                  <a:gd name="T14" fmla="*/ 44 w 68"/>
                  <a:gd name="T15" fmla="*/ 23 h 28"/>
                  <a:gd name="T16" fmla="*/ 36 w 68"/>
                  <a:gd name="T17" fmla="*/ 20 h 28"/>
                  <a:gd name="T18" fmla="*/ 28 w 68"/>
                  <a:gd name="T19" fmla="*/ 19 h 28"/>
                  <a:gd name="T20" fmla="*/ 20 w 68"/>
                  <a:gd name="T21" fmla="*/ 18 h 28"/>
                  <a:gd name="T22" fmla="*/ 11 w 68"/>
                  <a:gd name="T23" fmla="*/ 17 h 28"/>
                  <a:gd name="T24" fmla="*/ 1 w 68"/>
                  <a:gd name="T25" fmla="*/ 16 h 28"/>
                  <a:gd name="T26" fmla="*/ 1 w 68"/>
                  <a:gd name="T27" fmla="*/ 12 h 28"/>
                  <a:gd name="T28" fmla="*/ 0 w 68"/>
                  <a:gd name="T29" fmla="*/ 8 h 28"/>
                  <a:gd name="T30" fmla="*/ 0 w 68"/>
                  <a:gd name="T31" fmla="*/ 3 h 28"/>
                  <a:gd name="T32" fmla="*/ 1 w 68"/>
                  <a:gd name="T33" fmla="*/ 0 h 28"/>
                  <a:gd name="T34" fmla="*/ 10 w 68"/>
                  <a:gd name="T35" fmla="*/ 1 h 28"/>
                  <a:gd name="T36" fmla="*/ 18 w 68"/>
                  <a:gd name="T37" fmla="*/ 2 h 28"/>
                  <a:gd name="T38" fmla="*/ 25 w 68"/>
                  <a:gd name="T39" fmla="*/ 2 h 28"/>
                  <a:gd name="T40" fmla="*/ 33 w 68"/>
                  <a:gd name="T41" fmla="*/ 2 h 28"/>
                  <a:gd name="T42" fmla="*/ 41 w 68"/>
                  <a:gd name="T43" fmla="*/ 2 h 28"/>
                  <a:gd name="T44" fmla="*/ 49 w 68"/>
                  <a:gd name="T45" fmla="*/ 3 h 28"/>
                  <a:gd name="T46" fmla="*/ 56 w 68"/>
                  <a:gd name="T47" fmla="*/ 5 h 28"/>
                  <a:gd name="T48" fmla="*/ 63 w 68"/>
                  <a:gd name="T49" fmla="*/ 8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8" h="28">
                    <a:moveTo>
                      <a:pt x="63" y="8"/>
                    </a:moveTo>
                    <a:lnTo>
                      <a:pt x="64" y="12"/>
                    </a:lnTo>
                    <a:lnTo>
                      <a:pt x="66" y="17"/>
                    </a:lnTo>
                    <a:lnTo>
                      <a:pt x="67" y="23"/>
                    </a:lnTo>
                    <a:lnTo>
                      <a:pt x="68" y="28"/>
                    </a:lnTo>
                    <a:lnTo>
                      <a:pt x="60" y="26"/>
                    </a:lnTo>
                    <a:lnTo>
                      <a:pt x="52" y="24"/>
                    </a:lnTo>
                    <a:lnTo>
                      <a:pt x="44" y="23"/>
                    </a:lnTo>
                    <a:lnTo>
                      <a:pt x="36" y="20"/>
                    </a:lnTo>
                    <a:lnTo>
                      <a:pt x="28" y="19"/>
                    </a:lnTo>
                    <a:lnTo>
                      <a:pt x="20" y="18"/>
                    </a:lnTo>
                    <a:lnTo>
                      <a:pt x="11" y="17"/>
                    </a:lnTo>
                    <a:lnTo>
                      <a:pt x="1" y="16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3"/>
                    </a:lnTo>
                    <a:lnTo>
                      <a:pt x="1" y="0"/>
                    </a:lnTo>
                    <a:lnTo>
                      <a:pt x="10" y="1"/>
                    </a:lnTo>
                    <a:lnTo>
                      <a:pt x="18" y="2"/>
                    </a:lnTo>
                    <a:lnTo>
                      <a:pt x="25" y="2"/>
                    </a:lnTo>
                    <a:lnTo>
                      <a:pt x="33" y="2"/>
                    </a:lnTo>
                    <a:lnTo>
                      <a:pt x="41" y="2"/>
                    </a:lnTo>
                    <a:lnTo>
                      <a:pt x="49" y="3"/>
                    </a:lnTo>
                    <a:lnTo>
                      <a:pt x="56" y="5"/>
                    </a:lnTo>
                    <a:lnTo>
                      <a:pt x="63" y="8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47" name="Freeform 69"/>
              <p:cNvSpPr>
                <a:spLocks/>
              </p:cNvSpPr>
              <p:nvPr/>
            </p:nvSpPr>
            <p:spPr bwMode="auto">
              <a:xfrm>
                <a:off x="670" y="1557"/>
                <a:ext cx="9" cy="3"/>
              </a:xfrm>
              <a:custGeom>
                <a:avLst/>
                <a:gdLst>
                  <a:gd name="T0" fmla="*/ 17 w 17"/>
                  <a:gd name="T1" fmla="*/ 5 h 6"/>
                  <a:gd name="T2" fmla="*/ 0 w 17"/>
                  <a:gd name="T3" fmla="*/ 6 h 6"/>
                  <a:gd name="T4" fmla="*/ 4 w 17"/>
                  <a:gd name="T5" fmla="*/ 3 h 6"/>
                  <a:gd name="T6" fmla="*/ 8 w 17"/>
                  <a:gd name="T7" fmla="*/ 1 h 6"/>
                  <a:gd name="T8" fmla="*/ 13 w 17"/>
                  <a:gd name="T9" fmla="*/ 0 h 6"/>
                  <a:gd name="T10" fmla="*/ 17 w 17"/>
                  <a:gd name="T11" fmla="*/ 1 h 6"/>
                  <a:gd name="T12" fmla="*/ 17 w 17"/>
                  <a:gd name="T13" fmla="*/ 5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" h="6">
                    <a:moveTo>
                      <a:pt x="17" y="5"/>
                    </a:moveTo>
                    <a:lnTo>
                      <a:pt x="0" y="6"/>
                    </a:lnTo>
                    <a:lnTo>
                      <a:pt x="4" y="3"/>
                    </a:lnTo>
                    <a:lnTo>
                      <a:pt x="8" y="1"/>
                    </a:lnTo>
                    <a:lnTo>
                      <a:pt x="13" y="0"/>
                    </a:lnTo>
                    <a:lnTo>
                      <a:pt x="17" y="1"/>
                    </a:lnTo>
                    <a:lnTo>
                      <a:pt x="17" y="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48" name="Freeform 70"/>
              <p:cNvSpPr>
                <a:spLocks/>
              </p:cNvSpPr>
              <p:nvPr/>
            </p:nvSpPr>
            <p:spPr bwMode="auto">
              <a:xfrm>
                <a:off x="688" y="1569"/>
                <a:ext cx="55" cy="16"/>
              </a:xfrm>
              <a:custGeom>
                <a:avLst/>
                <a:gdLst>
                  <a:gd name="T0" fmla="*/ 96 w 109"/>
                  <a:gd name="T1" fmla="*/ 12 h 34"/>
                  <a:gd name="T2" fmla="*/ 97 w 109"/>
                  <a:gd name="T3" fmla="*/ 10 h 34"/>
                  <a:gd name="T4" fmla="*/ 98 w 109"/>
                  <a:gd name="T5" fmla="*/ 12 h 34"/>
                  <a:gd name="T6" fmla="*/ 100 w 109"/>
                  <a:gd name="T7" fmla="*/ 13 h 34"/>
                  <a:gd name="T8" fmla="*/ 102 w 109"/>
                  <a:gd name="T9" fmla="*/ 13 h 34"/>
                  <a:gd name="T10" fmla="*/ 105 w 109"/>
                  <a:gd name="T11" fmla="*/ 12 h 34"/>
                  <a:gd name="T12" fmla="*/ 109 w 109"/>
                  <a:gd name="T13" fmla="*/ 34 h 34"/>
                  <a:gd name="T14" fmla="*/ 102 w 109"/>
                  <a:gd name="T15" fmla="*/ 31 h 34"/>
                  <a:gd name="T16" fmla="*/ 94 w 109"/>
                  <a:gd name="T17" fmla="*/ 30 h 34"/>
                  <a:gd name="T18" fmla="*/ 86 w 109"/>
                  <a:gd name="T19" fmla="*/ 27 h 34"/>
                  <a:gd name="T20" fmla="*/ 82 w 109"/>
                  <a:gd name="T21" fmla="*/ 21 h 34"/>
                  <a:gd name="T22" fmla="*/ 79 w 109"/>
                  <a:gd name="T23" fmla="*/ 20 h 34"/>
                  <a:gd name="T24" fmla="*/ 77 w 109"/>
                  <a:gd name="T25" fmla="*/ 19 h 34"/>
                  <a:gd name="T26" fmla="*/ 75 w 109"/>
                  <a:gd name="T27" fmla="*/ 18 h 34"/>
                  <a:gd name="T28" fmla="*/ 72 w 109"/>
                  <a:gd name="T29" fmla="*/ 16 h 34"/>
                  <a:gd name="T30" fmla="*/ 71 w 109"/>
                  <a:gd name="T31" fmla="*/ 19 h 34"/>
                  <a:gd name="T32" fmla="*/ 71 w 109"/>
                  <a:gd name="T33" fmla="*/ 21 h 34"/>
                  <a:gd name="T34" fmla="*/ 70 w 109"/>
                  <a:gd name="T35" fmla="*/ 23 h 34"/>
                  <a:gd name="T36" fmla="*/ 70 w 109"/>
                  <a:gd name="T37" fmla="*/ 26 h 34"/>
                  <a:gd name="T38" fmla="*/ 62 w 109"/>
                  <a:gd name="T39" fmla="*/ 25 h 34"/>
                  <a:gd name="T40" fmla="*/ 54 w 109"/>
                  <a:gd name="T41" fmla="*/ 23 h 34"/>
                  <a:gd name="T42" fmla="*/ 45 w 109"/>
                  <a:gd name="T43" fmla="*/ 23 h 34"/>
                  <a:gd name="T44" fmla="*/ 36 w 109"/>
                  <a:gd name="T45" fmla="*/ 22 h 34"/>
                  <a:gd name="T46" fmla="*/ 26 w 109"/>
                  <a:gd name="T47" fmla="*/ 22 h 34"/>
                  <a:gd name="T48" fmla="*/ 17 w 109"/>
                  <a:gd name="T49" fmla="*/ 22 h 34"/>
                  <a:gd name="T50" fmla="*/ 9 w 109"/>
                  <a:gd name="T51" fmla="*/ 22 h 34"/>
                  <a:gd name="T52" fmla="*/ 0 w 109"/>
                  <a:gd name="T53" fmla="*/ 21 h 34"/>
                  <a:gd name="T54" fmla="*/ 1 w 109"/>
                  <a:gd name="T55" fmla="*/ 2 h 34"/>
                  <a:gd name="T56" fmla="*/ 13 w 109"/>
                  <a:gd name="T57" fmla="*/ 0 h 34"/>
                  <a:gd name="T58" fmla="*/ 24 w 109"/>
                  <a:gd name="T59" fmla="*/ 2 h 34"/>
                  <a:gd name="T60" fmla="*/ 36 w 109"/>
                  <a:gd name="T61" fmla="*/ 3 h 34"/>
                  <a:gd name="T62" fmla="*/ 47 w 109"/>
                  <a:gd name="T63" fmla="*/ 5 h 34"/>
                  <a:gd name="T64" fmla="*/ 60 w 109"/>
                  <a:gd name="T65" fmla="*/ 6 h 34"/>
                  <a:gd name="T66" fmla="*/ 71 w 109"/>
                  <a:gd name="T67" fmla="*/ 8 h 34"/>
                  <a:gd name="T68" fmla="*/ 84 w 109"/>
                  <a:gd name="T69" fmla="*/ 11 h 34"/>
                  <a:gd name="T70" fmla="*/ 96 w 109"/>
                  <a:gd name="T71" fmla="*/ 12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9" h="34">
                    <a:moveTo>
                      <a:pt x="96" y="12"/>
                    </a:moveTo>
                    <a:lnTo>
                      <a:pt x="97" y="10"/>
                    </a:lnTo>
                    <a:lnTo>
                      <a:pt x="98" y="12"/>
                    </a:lnTo>
                    <a:lnTo>
                      <a:pt x="100" y="13"/>
                    </a:lnTo>
                    <a:lnTo>
                      <a:pt x="102" y="13"/>
                    </a:lnTo>
                    <a:lnTo>
                      <a:pt x="105" y="12"/>
                    </a:lnTo>
                    <a:lnTo>
                      <a:pt x="109" y="34"/>
                    </a:lnTo>
                    <a:lnTo>
                      <a:pt x="102" y="31"/>
                    </a:lnTo>
                    <a:lnTo>
                      <a:pt x="94" y="30"/>
                    </a:lnTo>
                    <a:lnTo>
                      <a:pt x="86" y="27"/>
                    </a:lnTo>
                    <a:lnTo>
                      <a:pt x="82" y="21"/>
                    </a:lnTo>
                    <a:lnTo>
                      <a:pt x="79" y="20"/>
                    </a:lnTo>
                    <a:lnTo>
                      <a:pt x="77" y="19"/>
                    </a:lnTo>
                    <a:lnTo>
                      <a:pt x="75" y="18"/>
                    </a:lnTo>
                    <a:lnTo>
                      <a:pt x="72" y="16"/>
                    </a:lnTo>
                    <a:lnTo>
                      <a:pt x="71" y="19"/>
                    </a:lnTo>
                    <a:lnTo>
                      <a:pt x="71" y="21"/>
                    </a:lnTo>
                    <a:lnTo>
                      <a:pt x="70" y="23"/>
                    </a:lnTo>
                    <a:lnTo>
                      <a:pt x="70" y="26"/>
                    </a:lnTo>
                    <a:lnTo>
                      <a:pt x="62" y="25"/>
                    </a:lnTo>
                    <a:lnTo>
                      <a:pt x="54" y="23"/>
                    </a:lnTo>
                    <a:lnTo>
                      <a:pt x="45" y="23"/>
                    </a:lnTo>
                    <a:lnTo>
                      <a:pt x="36" y="22"/>
                    </a:lnTo>
                    <a:lnTo>
                      <a:pt x="26" y="22"/>
                    </a:lnTo>
                    <a:lnTo>
                      <a:pt x="17" y="22"/>
                    </a:lnTo>
                    <a:lnTo>
                      <a:pt x="9" y="22"/>
                    </a:lnTo>
                    <a:lnTo>
                      <a:pt x="0" y="21"/>
                    </a:lnTo>
                    <a:lnTo>
                      <a:pt x="1" y="2"/>
                    </a:lnTo>
                    <a:lnTo>
                      <a:pt x="13" y="0"/>
                    </a:lnTo>
                    <a:lnTo>
                      <a:pt x="24" y="2"/>
                    </a:lnTo>
                    <a:lnTo>
                      <a:pt x="36" y="3"/>
                    </a:lnTo>
                    <a:lnTo>
                      <a:pt x="47" y="5"/>
                    </a:lnTo>
                    <a:lnTo>
                      <a:pt x="60" y="6"/>
                    </a:lnTo>
                    <a:lnTo>
                      <a:pt x="71" y="8"/>
                    </a:lnTo>
                    <a:lnTo>
                      <a:pt x="84" y="11"/>
                    </a:lnTo>
                    <a:lnTo>
                      <a:pt x="96" y="1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49" name="Freeform 71"/>
              <p:cNvSpPr>
                <a:spLocks/>
              </p:cNvSpPr>
              <p:nvPr/>
            </p:nvSpPr>
            <p:spPr bwMode="auto">
              <a:xfrm>
                <a:off x="668" y="1573"/>
                <a:ext cx="10" cy="5"/>
              </a:xfrm>
              <a:custGeom>
                <a:avLst/>
                <a:gdLst>
                  <a:gd name="T0" fmla="*/ 21 w 21"/>
                  <a:gd name="T1" fmla="*/ 10 h 10"/>
                  <a:gd name="T2" fmla="*/ 0 w 21"/>
                  <a:gd name="T3" fmla="*/ 9 h 10"/>
                  <a:gd name="T4" fmla="*/ 3 w 21"/>
                  <a:gd name="T5" fmla="*/ 3 h 10"/>
                  <a:gd name="T6" fmla="*/ 7 w 21"/>
                  <a:gd name="T7" fmla="*/ 1 h 10"/>
                  <a:gd name="T8" fmla="*/ 13 w 21"/>
                  <a:gd name="T9" fmla="*/ 1 h 10"/>
                  <a:gd name="T10" fmla="*/ 19 w 21"/>
                  <a:gd name="T11" fmla="*/ 0 h 10"/>
                  <a:gd name="T12" fmla="*/ 21 w 21"/>
                  <a:gd name="T13" fmla="*/ 1 h 10"/>
                  <a:gd name="T14" fmla="*/ 21 w 21"/>
                  <a:gd name="T15" fmla="*/ 4 h 10"/>
                  <a:gd name="T16" fmla="*/ 21 w 21"/>
                  <a:gd name="T17" fmla="*/ 6 h 10"/>
                  <a:gd name="T18" fmla="*/ 21 w 21"/>
                  <a:gd name="T19" fmla="*/ 1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" h="10">
                    <a:moveTo>
                      <a:pt x="21" y="10"/>
                    </a:moveTo>
                    <a:lnTo>
                      <a:pt x="0" y="9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13" y="1"/>
                    </a:lnTo>
                    <a:lnTo>
                      <a:pt x="19" y="0"/>
                    </a:lnTo>
                    <a:lnTo>
                      <a:pt x="21" y="1"/>
                    </a:lnTo>
                    <a:lnTo>
                      <a:pt x="21" y="4"/>
                    </a:lnTo>
                    <a:lnTo>
                      <a:pt x="21" y="6"/>
                    </a:lnTo>
                    <a:lnTo>
                      <a:pt x="21" y="1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50" name="Freeform 72"/>
              <p:cNvSpPr>
                <a:spLocks/>
              </p:cNvSpPr>
              <p:nvPr/>
            </p:nvSpPr>
            <p:spPr bwMode="auto">
              <a:xfrm>
                <a:off x="688" y="1587"/>
                <a:ext cx="14" cy="9"/>
              </a:xfrm>
              <a:custGeom>
                <a:avLst/>
                <a:gdLst>
                  <a:gd name="T0" fmla="*/ 25 w 28"/>
                  <a:gd name="T1" fmla="*/ 11 h 19"/>
                  <a:gd name="T2" fmla="*/ 26 w 28"/>
                  <a:gd name="T3" fmla="*/ 13 h 19"/>
                  <a:gd name="T4" fmla="*/ 28 w 28"/>
                  <a:gd name="T5" fmla="*/ 14 h 19"/>
                  <a:gd name="T6" fmla="*/ 28 w 28"/>
                  <a:gd name="T7" fmla="*/ 16 h 19"/>
                  <a:gd name="T8" fmla="*/ 25 w 28"/>
                  <a:gd name="T9" fmla="*/ 19 h 19"/>
                  <a:gd name="T10" fmla="*/ 20 w 28"/>
                  <a:gd name="T11" fmla="*/ 18 h 19"/>
                  <a:gd name="T12" fmla="*/ 13 w 28"/>
                  <a:gd name="T13" fmla="*/ 18 h 19"/>
                  <a:gd name="T14" fmla="*/ 7 w 28"/>
                  <a:gd name="T15" fmla="*/ 16 h 19"/>
                  <a:gd name="T16" fmla="*/ 0 w 28"/>
                  <a:gd name="T17" fmla="*/ 16 h 19"/>
                  <a:gd name="T18" fmla="*/ 0 w 28"/>
                  <a:gd name="T19" fmla="*/ 0 h 19"/>
                  <a:gd name="T20" fmla="*/ 7 w 28"/>
                  <a:gd name="T21" fmla="*/ 1 h 19"/>
                  <a:gd name="T22" fmla="*/ 16 w 28"/>
                  <a:gd name="T23" fmla="*/ 1 h 19"/>
                  <a:gd name="T24" fmla="*/ 23 w 28"/>
                  <a:gd name="T25" fmla="*/ 3 h 19"/>
                  <a:gd name="T26" fmla="*/ 25 w 28"/>
                  <a:gd name="T27" fmla="*/ 11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19">
                    <a:moveTo>
                      <a:pt x="25" y="11"/>
                    </a:moveTo>
                    <a:lnTo>
                      <a:pt x="26" y="13"/>
                    </a:lnTo>
                    <a:lnTo>
                      <a:pt x="28" y="14"/>
                    </a:lnTo>
                    <a:lnTo>
                      <a:pt x="28" y="16"/>
                    </a:lnTo>
                    <a:lnTo>
                      <a:pt x="25" y="19"/>
                    </a:lnTo>
                    <a:lnTo>
                      <a:pt x="20" y="18"/>
                    </a:lnTo>
                    <a:lnTo>
                      <a:pt x="13" y="18"/>
                    </a:lnTo>
                    <a:lnTo>
                      <a:pt x="7" y="16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7" y="1"/>
                    </a:lnTo>
                    <a:lnTo>
                      <a:pt x="16" y="1"/>
                    </a:lnTo>
                    <a:lnTo>
                      <a:pt x="23" y="3"/>
                    </a:lnTo>
                    <a:lnTo>
                      <a:pt x="25" y="1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51" name="Freeform 73"/>
              <p:cNvSpPr>
                <a:spLocks/>
              </p:cNvSpPr>
              <p:nvPr/>
            </p:nvSpPr>
            <p:spPr bwMode="auto">
              <a:xfrm>
                <a:off x="661" y="1589"/>
                <a:ext cx="17" cy="8"/>
              </a:xfrm>
              <a:custGeom>
                <a:avLst/>
                <a:gdLst>
                  <a:gd name="T0" fmla="*/ 31 w 32"/>
                  <a:gd name="T1" fmla="*/ 15 h 15"/>
                  <a:gd name="T2" fmla="*/ 24 w 32"/>
                  <a:gd name="T3" fmla="*/ 13 h 15"/>
                  <a:gd name="T4" fmla="*/ 17 w 32"/>
                  <a:gd name="T5" fmla="*/ 13 h 15"/>
                  <a:gd name="T6" fmla="*/ 8 w 32"/>
                  <a:gd name="T7" fmla="*/ 13 h 15"/>
                  <a:gd name="T8" fmla="*/ 0 w 32"/>
                  <a:gd name="T9" fmla="*/ 13 h 15"/>
                  <a:gd name="T10" fmla="*/ 7 w 32"/>
                  <a:gd name="T11" fmla="*/ 7 h 15"/>
                  <a:gd name="T12" fmla="*/ 15 w 32"/>
                  <a:gd name="T13" fmla="*/ 4 h 15"/>
                  <a:gd name="T14" fmla="*/ 24 w 32"/>
                  <a:gd name="T15" fmla="*/ 2 h 15"/>
                  <a:gd name="T16" fmla="*/ 32 w 32"/>
                  <a:gd name="T17" fmla="*/ 0 h 15"/>
                  <a:gd name="T18" fmla="*/ 31 w 32"/>
                  <a:gd name="T19" fmla="*/ 1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15">
                    <a:moveTo>
                      <a:pt x="31" y="15"/>
                    </a:moveTo>
                    <a:lnTo>
                      <a:pt x="24" y="13"/>
                    </a:lnTo>
                    <a:lnTo>
                      <a:pt x="17" y="13"/>
                    </a:lnTo>
                    <a:lnTo>
                      <a:pt x="8" y="13"/>
                    </a:lnTo>
                    <a:lnTo>
                      <a:pt x="0" y="13"/>
                    </a:lnTo>
                    <a:lnTo>
                      <a:pt x="7" y="7"/>
                    </a:lnTo>
                    <a:lnTo>
                      <a:pt x="15" y="4"/>
                    </a:lnTo>
                    <a:lnTo>
                      <a:pt x="24" y="2"/>
                    </a:lnTo>
                    <a:lnTo>
                      <a:pt x="32" y="0"/>
                    </a:lnTo>
                    <a:lnTo>
                      <a:pt x="31" y="1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52" name="Freeform 74"/>
              <p:cNvSpPr>
                <a:spLocks/>
              </p:cNvSpPr>
              <p:nvPr/>
            </p:nvSpPr>
            <p:spPr bwMode="auto">
              <a:xfrm>
                <a:off x="703" y="1589"/>
                <a:ext cx="27" cy="11"/>
              </a:xfrm>
              <a:custGeom>
                <a:avLst/>
                <a:gdLst>
                  <a:gd name="T0" fmla="*/ 45 w 53"/>
                  <a:gd name="T1" fmla="*/ 6 h 22"/>
                  <a:gd name="T2" fmla="*/ 47 w 53"/>
                  <a:gd name="T3" fmla="*/ 10 h 22"/>
                  <a:gd name="T4" fmla="*/ 48 w 53"/>
                  <a:gd name="T5" fmla="*/ 14 h 22"/>
                  <a:gd name="T6" fmla="*/ 51 w 53"/>
                  <a:gd name="T7" fmla="*/ 17 h 22"/>
                  <a:gd name="T8" fmla="*/ 53 w 53"/>
                  <a:gd name="T9" fmla="*/ 22 h 22"/>
                  <a:gd name="T10" fmla="*/ 48 w 53"/>
                  <a:gd name="T11" fmla="*/ 22 h 22"/>
                  <a:gd name="T12" fmla="*/ 42 w 53"/>
                  <a:gd name="T13" fmla="*/ 21 h 22"/>
                  <a:gd name="T14" fmla="*/ 38 w 53"/>
                  <a:gd name="T15" fmla="*/ 21 h 22"/>
                  <a:gd name="T16" fmla="*/ 33 w 53"/>
                  <a:gd name="T17" fmla="*/ 19 h 22"/>
                  <a:gd name="T18" fmla="*/ 29 w 53"/>
                  <a:gd name="T19" fmla="*/ 19 h 22"/>
                  <a:gd name="T20" fmla="*/ 24 w 53"/>
                  <a:gd name="T21" fmla="*/ 18 h 22"/>
                  <a:gd name="T22" fmla="*/ 19 w 53"/>
                  <a:gd name="T23" fmla="*/ 18 h 22"/>
                  <a:gd name="T24" fmla="*/ 14 w 53"/>
                  <a:gd name="T25" fmla="*/ 18 h 22"/>
                  <a:gd name="T26" fmla="*/ 10 w 53"/>
                  <a:gd name="T27" fmla="*/ 13 h 22"/>
                  <a:gd name="T28" fmla="*/ 8 w 53"/>
                  <a:gd name="T29" fmla="*/ 8 h 22"/>
                  <a:gd name="T30" fmla="*/ 4 w 53"/>
                  <a:gd name="T31" fmla="*/ 4 h 22"/>
                  <a:gd name="T32" fmla="*/ 0 w 53"/>
                  <a:gd name="T33" fmla="*/ 0 h 22"/>
                  <a:gd name="T34" fmla="*/ 6 w 53"/>
                  <a:gd name="T35" fmla="*/ 1 h 22"/>
                  <a:gd name="T36" fmla="*/ 11 w 53"/>
                  <a:gd name="T37" fmla="*/ 2 h 22"/>
                  <a:gd name="T38" fmla="*/ 17 w 53"/>
                  <a:gd name="T39" fmla="*/ 3 h 22"/>
                  <a:gd name="T40" fmla="*/ 23 w 53"/>
                  <a:gd name="T41" fmla="*/ 4 h 22"/>
                  <a:gd name="T42" fmla="*/ 29 w 53"/>
                  <a:gd name="T43" fmla="*/ 4 h 22"/>
                  <a:gd name="T44" fmla="*/ 34 w 53"/>
                  <a:gd name="T45" fmla="*/ 6 h 22"/>
                  <a:gd name="T46" fmla="*/ 39 w 53"/>
                  <a:gd name="T47" fmla="*/ 6 h 22"/>
                  <a:gd name="T48" fmla="*/ 45 w 53"/>
                  <a:gd name="T49" fmla="*/ 6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3" h="22">
                    <a:moveTo>
                      <a:pt x="45" y="6"/>
                    </a:moveTo>
                    <a:lnTo>
                      <a:pt x="47" y="10"/>
                    </a:lnTo>
                    <a:lnTo>
                      <a:pt x="48" y="14"/>
                    </a:lnTo>
                    <a:lnTo>
                      <a:pt x="51" y="17"/>
                    </a:lnTo>
                    <a:lnTo>
                      <a:pt x="53" y="22"/>
                    </a:lnTo>
                    <a:lnTo>
                      <a:pt x="48" y="22"/>
                    </a:lnTo>
                    <a:lnTo>
                      <a:pt x="42" y="21"/>
                    </a:lnTo>
                    <a:lnTo>
                      <a:pt x="38" y="21"/>
                    </a:lnTo>
                    <a:lnTo>
                      <a:pt x="33" y="19"/>
                    </a:lnTo>
                    <a:lnTo>
                      <a:pt x="29" y="19"/>
                    </a:lnTo>
                    <a:lnTo>
                      <a:pt x="24" y="18"/>
                    </a:lnTo>
                    <a:lnTo>
                      <a:pt x="19" y="18"/>
                    </a:lnTo>
                    <a:lnTo>
                      <a:pt x="14" y="18"/>
                    </a:lnTo>
                    <a:lnTo>
                      <a:pt x="10" y="13"/>
                    </a:lnTo>
                    <a:lnTo>
                      <a:pt x="8" y="8"/>
                    </a:lnTo>
                    <a:lnTo>
                      <a:pt x="4" y="4"/>
                    </a:lnTo>
                    <a:lnTo>
                      <a:pt x="0" y="0"/>
                    </a:lnTo>
                    <a:lnTo>
                      <a:pt x="6" y="1"/>
                    </a:lnTo>
                    <a:lnTo>
                      <a:pt x="11" y="2"/>
                    </a:lnTo>
                    <a:lnTo>
                      <a:pt x="17" y="3"/>
                    </a:lnTo>
                    <a:lnTo>
                      <a:pt x="23" y="4"/>
                    </a:lnTo>
                    <a:lnTo>
                      <a:pt x="29" y="4"/>
                    </a:lnTo>
                    <a:lnTo>
                      <a:pt x="34" y="6"/>
                    </a:lnTo>
                    <a:lnTo>
                      <a:pt x="39" y="6"/>
                    </a:lnTo>
                    <a:lnTo>
                      <a:pt x="45" y="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53" name="Freeform 75"/>
              <p:cNvSpPr>
                <a:spLocks/>
              </p:cNvSpPr>
              <p:nvPr/>
            </p:nvSpPr>
            <p:spPr bwMode="auto">
              <a:xfrm>
                <a:off x="733" y="1593"/>
                <a:ext cx="16" cy="11"/>
              </a:xfrm>
              <a:custGeom>
                <a:avLst/>
                <a:gdLst>
                  <a:gd name="T0" fmla="*/ 27 w 32"/>
                  <a:gd name="T1" fmla="*/ 6 h 22"/>
                  <a:gd name="T2" fmla="*/ 28 w 32"/>
                  <a:gd name="T3" fmla="*/ 9 h 22"/>
                  <a:gd name="T4" fmla="*/ 30 w 32"/>
                  <a:gd name="T5" fmla="*/ 14 h 22"/>
                  <a:gd name="T6" fmla="*/ 31 w 32"/>
                  <a:gd name="T7" fmla="*/ 17 h 22"/>
                  <a:gd name="T8" fmla="*/ 32 w 32"/>
                  <a:gd name="T9" fmla="*/ 22 h 22"/>
                  <a:gd name="T10" fmla="*/ 24 w 32"/>
                  <a:gd name="T11" fmla="*/ 21 h 22"/>
                  <a:gd name="T12" fmla="*/ 16 w 32"/>
                  <a:gd name="T13" fmla="*/ 17 h 22"/>
                  <a:gd name="T14" fmla="*/ 8 w 32"/>
                  <a:gd name="T15" fmla="*/ 15 h 22"/>
                  <a:gd name="T16" fmla="*/ 1 w 32"/>
                  <a:gd name="T17" fmla="*/ 14 h 22"/>
                  <a:gd name="T18" fmla="*/ 2 w 32"/>
                  <a:gd name="T19" fmla="*/ 10 h 22"/>
                  <a:gd name="T20" fmla="*/ 2 w 32"/>
                  <a:gd name="T21" fmla="*/ 7 h 22"/>
                  <a:gd name="T22" fmla="*/ 1 w 32"/>
                  <a:gd name="T23" fmla="*/ 3 h 22"/>
                  <a:gd name="T24" fmla="*/ 0 w 32"/>
                  <a:gd name="T25" fmla="*/ 0 h 22"/>
                  <a:gd name="T26" fmla="*/ 7 w 32"/>
                  <a:gd name="T27" fmla="*/ 1 h 22"/>
                  <a:gd name="T28" fmla="*/ 13 w 32"/>
                  <a:gd name="T29" fmla="*/ 2 h 22"/>
                  <a:gd name="T30" fmla="*/ 20 w 32"/>
                  <a:gd name="T31" fmla="*/ 5 h 22"/>
                  <a:gd name="T32" fmla="*/ 27 w 32"/>
                  <a:gd name="T33" fmla="*/ 6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32" h="22">
                    <a:moveTo>
                      <a:pt x="27" y="6"/>
                    </a:moveTo>
                    <a:lnTo>
                      <a:pt x="28" y="9"/>
                    </a:lnTo>
                    <a:lnTo>
                      <a:pt x="30" y="14"/>
                    </a:lnTo>
                    <a:lnTo>
                      <a:pt x="31" y="17"/>
                    </a:lnTo>
                    <a:lnTo>
                      <a:pt x="32" y="22"/>
                    </a:lnTo>
                    <a:lnTo>
                      <a:pt x="24" y="21"/>
                    </a:lnTo>
                    <a:lnTo>
                      <a:pt x="16" y="17"/>
                    </a:lnTo>
                    <a:lnTo>
                      <a:pt x="8" y="15"/>
                    </a:lnTo>
                    <a:lnTo>
                      <a:pt x="1" y="14"/>
                    </a:lnTo>
                    <a:lnTo>
                      <a:pt x="2" y="10"/>
                    </a:lnTo>
                    <a:lnTo>
                      <a:pt x="2" y="7"/>
                    </a:lnTo>
                    <a:lnTo>
                      <a:pt x="1" y="3"/>
                    </a:lnTo>
                    <a:lnTo>
                      <a:pt x="0" y="0"/>
                    </a:lnTo>
                    <a:lnTo>
                      <a:pt x="7" y="1"/>
                    </a:lnTo>
                    <a:lnTo>
                      <a:pt x="13" y="2"/>
                    </a:lnTo>
                    <a:lnTo>
                      <a:pt x="20" y="5"/>
                    </a:lnTo>
                    <a:lnTo>
                      <a:pt x="27" y="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54" name="Freeform 76"/>
              <p:cNvSpPr>
                <a:spLocks/>
              </p:cNvSpPr>
              <p:nvPr/>
            </p:nvSpPr>
            <p:spPr bwMode="auto">
              <a:xfrm>
                <a:off x="688" y="1603"/>
                <a:ext cx="66" cy="18"/>
              </a:xfrm>
              <a:custGeom>
                <a:avLst/>
                <a:gdLst>
                  <a:gd name="T0" fmla="*/ 33 w 132"/>
                  <a:gd name="T1" fmla="*/ 5 h 35"/>
                  <a:gd name="T2" fmla="*/ 35 w 132"/>
                  <a:gd name="T3" fmla="*/ 9 h 35"/>
                  <a:gd name="T4" fmla="*/ 37 w 132"/>
                  <a:gd name="T5" fmla="*/ 13 h 35"/>
                  <a:gd name="T6" fmla="*/ 39 w 132"/>
                  <a:gd name="T7" fmla="*/ 17 h 35"/>
                  <a:gd name="T8" fmla="*/ 44 w 132"/>
                  <a:gd name="T9" fmla="*/ 18 h 35"/>
                  <a:gd name="T10" fmla="*/ 46 w 132"/>
                  <a:gd name="T11" fmla="*/ 14 h 35"/>
                  <a:gd name="T12" fmla="*/ 47 w 132"/>
                  <a:gd name="T13" fmla="*/ 11 h 35"/>
                  <a:gd name="T14" fmla="*/ 47 w 132"/>
                  <a:gd name="T15" fmla="*/ 7 h 35"/>
                  <a:gd name="T16" fmla="*/ 47 w 132"/>
                  <a:gd name="T17" fmla="*/ 5 h 35"/>
                  <a:gd name="T18" fmla="*/ 57 w 132"/>
                  <a:gd name="T19" fmla="*/ 6 h 35"/>
                  <a:gd name="T20" fmla="*/ 67 w 132"/>
                  <a:gd name="T21" fmla="*/ 9 h 35"/>
                  <a:gd name="T22" fmla="*/ 77 w 132"/>
                  <a:gd name="T23" fmla="*/ 10 h 35"/>
                  <a:gd name="T24" fmla="*/ 86 w 132"/>
                  <a:gd name="T25" fmla="*/ 11 h 35"/>
                  <a:gd name="T26" fmla="*/ 95 w 132"/>
                  <a:gd name="T27" fmla="*/ 12 h 35"/>
                  <a:gd name="T28" fmla="*/ 105 w 132"/>
                  <a:gd name="T29" fmla="*/ 13 h 35"/>
                  <a:gd name="T30" fmla="*/ 115 w 132"/>
                  <a:gd name="T31" fmla="*/ 13 h 35"/>
                  <a:gd name="T32" fmla="*/ 124 w 132"/>
                  <a:gd name="T33" fmla="*/ 13 h 35"/>
                  <a:gd name="T34" fmla="*/ 132 w 132"/>
                  <a:gd name="T35" fmla="*/ 35 h 35"/>
                  <a:gd name="T36" fmla="*/ 126 w 132"/>
                  <a:gd name="T37" fmla="*/ 33 h 35"/>
                  <a:gd name="T38" fmla="*/ 122 w 132"/>
                  <a:gd name="T39" fmla="*/ 32 h 35"/>
                  <a:gd name="T40" fmla="*/ 116 w 132"/>
                  <a:gd name="T41" fmla="*/ 29 h 35"/>
                  <a:gd name="T42" fmla="*/ 112 w 132"/>
                  <a:gd name="T43" fmla="*/ 28 h 35"/>
                  <a:gd name="T44" fmla="*/ 106 w 132"/>
                  <a:gd name="T45" fmla="*/ 27 h 35"/>
                  <a:gd name="T46" fmla="*/ 101 w 132"/>
                  <a:gd name="T47" fmla="*/ 27 h 35"/>
                  <a:gd name="T48" fmla="*/ 95 w 132"/>
                  <a:gd name="T49" fmla="*/ 26 h 35"/>
                  <a:gd name="T50" fmla="*/ 90 w 132"/>
                  <a:gd name="T51" fmla="*/ 25 h 35"/>
                  <a:gd name="T52" fmla="*/ 88 w 132"/>
                  <a:gd name="T53" fmla="*/ 22 h 35"/>
                  <a:gd name="T54" fmla="*/ 86 w 132"/>
                  <a:gd name="T55" fmla="*/ 24 h 35"/>
                  <a:gd name="T56" fmla="*/ 83 w 132"/>
                  <a:gd name="T57" fmla="*/ 25 h 35"/>
                  <a:gd name="T58" fmla="*/ 80 w 132"/>
                  <a:gd name="T59" fmla="*/ 22 h 35"/>
                  <a:gd name="T60" fmla="*/ 70 w 132"/>
                  <a:gd name="T61" fmla="*/ 21 h 35"/>
                  <a:gd name="T62" fmla="*/ 61 w 132"/>
                  <a:gd name="T63" fmla="*/ 21 h 35"/>
                  <a:gd name="T64" fmla="*/ 50 w 132"/>
                  <a:gd name="T65" fmla="*/ 20 h 35"/>
                  <a:gd name="T66" fmla="*/ 40 w 132"/>
                  <a:gd name="T67" fmla="*/ 20 h 35"/>
                  <a:gd name="T68" fmla="*/ 31 w 132"/>
                  <a:gd name="T69" fmla="*/ 20 h 35"/>
                  <a:gd name="T70" fmla="*/ 21 w 132"/>
                  <a:gd name="T71" fmla="*/ 19 h 35"/>
                  <a:gd name="T72" fmla="*/ 10 w 132"/>
                  <a:gd name="T73" fmla="*/ 19 h 35"/>
                  <a:gd name="T74" fmla="*/ 0 w 132"/>
                  <a:gd name="T75" fmla="*/ 18 h 35"/>
                  <a:gd name="T76" fmla="*/ 1 w 132"/>
                  <a:gd name="T77" fmla="*/ 0 h 35"/>
                  <a:gd name="T78" fmla="*/ 9 w 132"/>
                  <a:gd name="T79" fmla="*/ 3 h 35"/>
                  <a:gd name="T80" fmla="*/ 17 w 132"/>
                  <a:gd name="T81" fmla="*/ 4 h 35"/>
                  <a:gd name="T82" fmla="*/ 25 w 132"/>
                  <a:gd name="T83" fmla="*/ 5 h 35"/>
                  <a:gd name="T84" fmla="*/ 33 w 132"/>
                  <a:gd name="T85" fmla="*/ 5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32" h="35">
                    <a:moveTo>
                      <a:pt x="33" y="5"/>
                    </a:moveTo>
                    <a:lnTo>
                      <a:pt x="35" y="9"/>
                    </a:lnTo>
                    <a:lnTo>
                      <a:pt x="37" y="13"/>
                    </a:lnTo>
                    <a:lnTo>
                      <a:pt x="39" y="17"/>
                    </a:lnTo>
                    <a:lnTo>
                      <a:pt x="44" y="18"/>
                    </a:lnTo>
                    <a:lnTo>
                      <a:pt x="46" y="14"/>
                    </a:lnTo>
                    <a:lnTo>
                      <a:pt x="47" y="11"/>
                    </a:lnTo>
                    <a:lnTo>
                      <a:pt x="47" y="7"/>
                    </a:lnTo>
                    <a:lnTo>
                      <a:pt x="47" y="5"/>
                    </a:lnTo>
                    <a:lnTo>
                      <a:pt x="57" y="6"/>
                    </a:lnTo>
                    <a:lnTo>
                      <a:pt x="67" y="9"/>
                    </a:lnTo>
                    <a:lnTo>
                      <a:pt x="77" y="10"/>
                    </a:lnTo>
                    <a:lnTo>
                      <a:pt x="86" y="11"/>
                    </a:lnTo>
                    <a:lnTo>
                      <a:pt x="95" y="12"/>
                    </a:lnTo>
                    <a:lnTo>
                      <a:pt x="105" y="13"/>
                    </a:lnTo>
                    <a:lnTo>
                      <a:pt x="115" y="13"/>
                    </a:lnTo>
                    <a:lnTo>
                      <a:pt x="124" y="13"/>
                    </a:lnTo>
                    <a:lnTo>
                      <a:pt x="132" y="35"/>
                    </a:lnTo>
                    <a:lnTo>
                      <a:pt x="126" y="33"/>
                    </a:lnTo>
                    <a:lnTo>
                      <a:pt x="122" y="32"/>
                    </a:lnTo>
                    <a:lnTo>
                      <a:pt x="116" y="29"/>
                    </a:lnTo>
                    <a:lnTo>
                      <a:pt x="112" y="28"/>
                    </a:lnTo>
                    <a:lnTo>
                      <a:pt x="106" y="27"/>
                    </a:lnTo>
                    <a:lnTo>
                      <a:pt x="101" y="27"/>
                    </a:lnTo>
                    <a:lnTo>
                      <a:pt x="95" y="26"/>
                    </a:lnTo>
                    <a:lnTo>
                      <a:pt x="90" y="25"/>
                    </a:lnTo>
                    <a:lnTo>
                      <a:pt x="88" y="22"/>
                    </a:lnTo>
                    <a:lnTo>
                      <a:pt x="86" y="24"/>
                    </a:lnTo>
                    <a:lnTo>
                      <a:pt x="83" y="25"/>
                    </a:lnTo>
                    <a:lnTo>
                      <a:pt x="80" y="22"/>
                    </a:lnTo>
                    <a:lnTo>
                      <a:pt x="70" y="21"/>
                    </a:lnTo>
                    <a:lnTo>
                      <a:pt x="61" y="21"/>
                    </a:lnTo>
                    <a:lnTo>
                      <a:pt x="50" y="20"/>
                    </a:lnTo>
                    <a:lnTo>
                      <a:pt x="40" y="20"/>
                    </a:lnTo>
                    <a:lnTo>
                      <a:pt x="31" y="20"/>
                    </a:lnTo>
                    <a:lnTo>
                      <a:pt x="21" y="19"/>
                    </a:lnTo>
                    <a:lnTo>
                      <a:pt x="10" y="19"/>
                    </a:lnTo>
                    <a:lnTo>
                      <a:pt x="0" y="18"/>
                    </a:lnTo>
                    <a:lnTo>
                      <a:pt x="1" y="0"/>
                    </a:lnTo>
                    <a:lnTo>
                      <a:pt x="9" y="3"/>
                    </a:lnTo>
                    <a:lnTo>
                      <a:pt x="17" y="4"/>
                    </a:lnTo>
                    <a:lnTo>
                      <a:pt x="25" y="5"/>
                    </a:lnTo>
                    <a:lnTo>
                      <a:pt x="33" y="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55" name="Freeform 77"/>
              <p:cNvSpPr>
                <a:spLocks/>
              </p:cNvSpPr>
              <p:nvPr/>
            </p:nvSpPr>
            <p:spPr bwMode="auto">
              <a:xfrm>
                <a:off x="664" y="1610"/>
                <a:ext cx="13" cy="4"/>
              </a:xfrm>
              <a:custGeom>
                <a:avLst/>
                <a:gdLst>
                  <a:gd name="T0" fmla="*/ 25 w 25"/>
                  <a:gd name="T1" fmla="*/ 5 h 9"/>
                  <a:gd name="T2" fmla="*/ 24 w 25"/>
                  <a:gd name="T3" fmla="*/ 5 h 9"/>
                  <a:gd name="T4" fmla="*/ 24 w 25"/>
                  <a:gd name="T5" fmla="*/ 6 h 9"/>
                  <a:gd name="T6" fmla="*/ 24 w 25"/>
                  <a:gd name="T7" fmla="*/ 7 h 9"/>
                  <a:gd name="T8" fmla="*/ 24 w 25"/>
                  <a:gd name="T9" fmla="*/ 8 h 9"/>
                  <a:gd name="T10" fmla="*/ 0 w 25"/>
                  <a:gd name="T11" fmla="*/ 9 h 9"/>
                  <a:gd name="T12" fmla="*/ 0 w 25"/>
                  <a:gd name="T13" fmla="*/ 7 h 9"/>
                  <a:gd name="T14" fmla="*/ 1 w 25"/>
                  <a:gd name="T15" fmla="*/ 6 h 9"/>
                  <a:gd name="T16" fmla="*/ 2 w 25"/>
                  <a:gd name="T17" fmla="*/ 4 h 9"/>
                  <a:gd name="T18" fmla="*/ 5 w 25"/>
                  <a:gd name="T19" fmla="*/ 1 h 9"/>
                  <a:gd name="T20" fmla="*/ 11 w 25"/>
                  <a:gd name="T21" fmla="*/ 1 h 9"/>
                  <a:gd name="T22" fmla="*/ 17 w 25"/>
                  <a:gd name="T23" fmla="*/ 0 h 9"/>
                  <a:gd name="T24" fmla="*/ 21 w 25"/>
                  <a:gd name="T25" fmla="*/ 0 h 9"/>
                  <a:gd name="T26" fmla="*/ 25 w 25"/>
                  <a:gd name="T27" fmla="*/ 5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5" h="9">
                    <a:moveTo>
                      <a:pt x="25" y="5"/>
                    </a:moveTo>
                    <a:lnTo>
                      <a:pt x="24" y="5"/>
                    </a:lnTo>
                    <a:lnTo>
                      <a:pt x="24" y="6"/>
                    </a:lnTo>
                    <a:lnTo>
                      <a:pt x="24" y="7"/>
                    </a:lnTo>
                    <a:lnTo>
                      <a:pt x="24" y="8"/>
                    </a:lnTo>
                    <a:lnTo>
                      <a:pt x="0" y="9"/>
                    </a:lnTo>
                    <a:lnTo>
                      <a:pt x="0" y="7"/>
                    </a:lnTo>
                    <a:lnTo>
                      <a:pt x="1" y="6"/>
                    </a:lnTo>
                    <a:lnTo>
                      <a:pt x="2" y="4"/>
                    </a:lnTo>
                    <a:lnTo>
                      <a:pt x="5" y="1"/>
                    </a:lnTo>
                    <a:lnTo>
                      <a:pt x="11" y="1"/>
                    </a:lnTo>
                    <a:lnTo>
                      <a:pt x="17" y="0"/>
                    </a:lnTo>
                    <a:lnTo>
                      <a:pt x="21" y="0"/>
                    </a:lnTo>
                    <a:lnTo>
                      <a:pt x="25" y="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56" name="Freeform 78"/>
              <p:cNvSpPr>
                <a:spLocks/>
              </p:cNvSpPr>
              <p:nvPr/>
            </p:nvSpPr>
            <p:spPr bwMode="auto">
              <a:xfrm>
                <a:off x="688" y="1621"/>
                <a:ext cx="51" cy="12"/>
              </a:xfrm>
              <a:custGeom>
                <a:avLst/>
                <a:gdLst>
                  <a:gd name="T0" fmla="*/ 8 w 102"/>
                  <a:gd name="T1" fmla="*/ 1 h 25"/>
                  <a:gd name="T2" fmla="*/ 19 w 102"/>
                  <a:gd name="T3" fmla="*/ 2 h 25"/>
                  <a:gd name="T4" fmla="*/ 31 w 102"/>
                  <a:gd name="T5" fmla="*/ 4 h 25"/>
                  <a:gd name="T6" fmla="*/ 42 w 102"/>
                  <a:gd name="T7" fmla="*/ 5 h 25"/>
                  <a:gd name="T8" fmla="*/ 54 w 102"/>
                  <a:gd name="T9" fmla="*/ 6 h 25"/>
                  <a:gd name="T10" fmla="*/ 65 w 102"/>
                  <a:gd name="T11" fmla="*/ 7 h 25"/>
                  <a:gd name="T12" fmla="*/ 77 w 102"/>
                  <a:gd name="T13" fmla="*/ 7 h 25"/>
                  <a:gd name="T14" fmla="*/ 88 w 102"/>
                  <a:gd name="T15" fmla="*/ 8 h 25"/>
                  <a:gd name="T16" fmla="*/ 99 w 102"/>
                  <a:gd name="T17" fmla="*/ 9 h 25"/>
                  <a:gd name="T18" fmla="*/ 99 w 102"/>
                  <a:gd name="T19" fmla="*/ 13 h 25"/>
                  <a:gd name="T20" fmla="*/ 99 w 102"/>
                  <a:gd name="T21" fmla="*/ 17 h 25"/>
                  <a:gd name="T22" fmla="*/ 100 w 102"/>
                  <a:gd name="T23" fmla="*/ 22 h 25"/>
                  <a:gd name="T24" fmla="*/ 102 w 102"/>
                  <a:gd name="T25" fmla="*/ 25 h 25"/>
                  <a:gd name="T26" fmla="*/ 97 w 102"/>
                  <a:gd name="T27" fmla="*/ 24 h 25"/>
                  <a:gd name="T28" fmla="*/ 92 w 102"/>
                  <a:gd name="T29" fmla="*/ 23 h 25"/>
                  <a:gd name="T30" fmla="*/ 87 w 102"/>
                  <a:gd name="T31" fmla="*/ 23 h 25"/>
                  <a:gd name="T32" fmla="*/ 83 w 102"/>
                  <a:gd name="T33" fmla="*/ 23 h 25"/>
                  <a:gd name="T34" fmla="*/ 79 w 102"/>
                  <a:gd name="T35" fmla="*/ 23 h 25"/>
                  <a:gd name="T36" fmla="*/ 75 w 102"/>
                  <a:gd name="T37" fmla="*/ 23 h 25"/>
                  <a:gd name="T38" fmla="*/ 70 w 102"/>
                  <a:gd name="T39" fmla="*/ 21 h 25"/>
                  <a:gd name="T40" fmla="*/ 65 w 102"/>
                  <a:gd name="T41" fmla="*/ 18 h 25"/>
                  <a:gd name="T42" fmla="*/ 59 w 102"/>
                  <a:gd name="T43" fmla="*/ 18 h 25"/>
                  <a:gd name="T44" fmla="*/ 53 w 102"/>
                  <a:gd name="T45" fmla="*/ 17 h 25"/>
                  <a:gd name="T46" fmla="*/ 48 w 102"/>
                  <a:gd name="T47" fmla="*/ 15 h 25"/>
                  <a:gd name="T48" fmla="*/ 45 w 102"/>
                  <a:gd name="T49" fmla="*/ 9 h 25"/>
                  <a:gd name="T50" fmla="*/ 44 w 102"/>
                  <a:gd name="T51" fmla="*/ 9 h 25"/>
                  <a:gd name="T52" fmla="*/ 42 w 102"/>
                  <a:gd name="T53" fmla="*/ 10 h 25"/>
                  <a:gd name="T54" fmla="*/ 41 w 102"/>
                  <a:gd name="T55" fmla="*/ 12 h 25"/>
                  <a:gd name="T56" fmla="*/ 40 w 102"/>
                  <a:gd name="T57" fmla="*/ 13 h 25"/>
                  <a:gd name="T58" fmla="*/ 44 w 102"/>
                  <a:gd name="T59" fmla="*/ 16 h 25"/>
                  <a:gd name="T60" fmla="*/ 39 w 102"/>
                  <a:gd name="T61" fmla="*/ 17 h 25"/>
                  <a:gd name="T62" fmla="*/ 33 w 102"/>
                  <a:gd name="T63" fmla="*/ 17 h 25"/>
                  <a:gd name="T64" fmla="*/ 27 w 102"/>
                  <a:gd name="T65" fmla="*/ 18 h 25"/>
                  <a:gd name="T66" fmla="*/ 22 w 102"/>
                  <a:gd name="T67" fmla="*/ 18 h 25"/>
                  <a:gd name="T68" fmla="*/ 16 w 102"/>
                  <a:gd name="T69" fmla="*/ 18 h 25"/>
                  <a:gd name="T70" fmla="*/ 10 w 102"/>
                  <a:gd name="T71" fmla="*/ 18 h 25"/>
                  <a:gd name="T72" fmla="*/ 6 w 102"/>
                  <a:gd name="T73" fmla="*/ 17 h 25"/>
                  <a:gd name="T74" fmla="*/ 0 w 102"/>
                  <a:gd name="T75" fmla="*/ 16 h 25"/>
                  <a:gd name="T76" fmla="*/ 0 w 102"/>
                  <a:gd name="T77" fmla="*/ 12 h 25"/>
                  <a:gd name="T78" fmla="*/ 0 w 102"/>
                  <a:gd name="T79" fmla="*/ 8 h 25"/>
                  <a:gd name="T80" fmla="*/ 1 w 102"/>
                  <a:gd name="T81" fmla="*/ 4 h 25"/>
                  <a:gd name="T82" fmla="*/ 2 w 102"/>
                  <a:gd name="T83" fmla="*/ 0 h 25"/>
                  <a:gd name="T84" fmla="*/ 8 w 102"/>
                  <a:gd name="T85" fmla="*/ 0 h 25"/>
                  <a:gd name="T86" fmla="*/ 8 w 102"/>
                  <a:gd name="T87" fmla="*/ 1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02" h="25">
                    <a:moveTo>
                      <a:pt x="8" y="1"/>
                    </a:moveTo>
                    <a:lnTo>
                      <a:pt x="19" y="2"/>
                    </a:lnTo>
                    <a:lnTo>
                      <a:pt x="31" y="4"/>
                    </a:lnTo>
                    <a:lnTo>
                      <a:pt x="42" y="5"/>
                    </a:lnTo>
                    <a:lnTo>
                      <a:pt x="54" y="6"/>
                    </a:lnTo>
                    <a:lnTo>
                      <a:pt x="65" y="7"/>
                    </a:lnTo>
                    <a:lnTo>
                      <a:pt x="77" y="7"/>
                    </a:lnTo>
                    <a:lnTo>
                      <a:pt x="88" y="8"/>
                    </a:lnTo>
                    <a:lnTo>
                      <a:pt x="99" y="9"/>
                    </a:lnTo>
                    <a:lnTo>
                      <a:pt x="99" y="13"/>
                    </a:lnTo>
                    <a:lnTo>
                      <a:pt x="99" y="17"/>
                    </a:lnTo>
                    <a:lnTo>
                      <a:pt x="100" y="22"/>
                    </a:lnTo>
                    <a:lnTo>
                      <a:pt x="102" y="25"/>
                    </a:lnTo>
                    <a:lnTo>
                      <a:pt x="97" y="24"/>
                    </a:lnTo>
                    <a:lnTo>
                      <a:pt x="92" y="23"/>
                    </a:lnTo>
                    <a:lnTo>
                      <a:pt x="87" y="23"/>
                    </a:lnTo>
                    <a:lnTo>
                      <a:pt x="83" y="23"/>
                    </a:lnTo>
                    <a:lnTo>
                      <a:pt x="79" y="23"/>
                    </a:lnTo>
                    <a:lnTo>
                      <a:pt x="75" y="23"/>
                    </a:lnTo>
                    <a:lnTo>
                      <a:pt x="70" y="21"/>
                    </a:lnTo>
                    <a:lnTo>
                      <a:pt x="65" y="18"/>
                    </a:lnTo>
                    <a:lnTo>
                      <a:pt x="59" y="18"/>
                    </a:lnTo>
                    <a:lnTo>
                      <a:pt x="53" y="17"/>
                    </a:lnTo>
                    <a:lnTo>
                      <a:pt x="48" y="15"/>
                    </a:lnTo>
                    <a:lnTo>
                      <a:pt x="45" y="9"/>
                    </a:lnTo>
                    <a:lnTo>
                      <a:pt x="44" y="9"/>
                    </a:lnTo>
                    <a:lnTo>
                      <a:pt x="42" y="10"/>
                    </a:lnTo>
                    <a:lnTo>
                      <a:pt x="41" y="12"/>
                    </a:lnTo>
                    <a:lnTo>
                      <a:pt x="40" y="13"/>
                    </a:lnTo>
                    <a:lnTo>
                      <a:pt x="44" y="16"/>
                    </a:lnTo>
                    <a:lnTo>
                      <a:pt x="39" y="17"/>
                    </a:lnTo>
                    <a:lnTo>
                      <a:pt x="33" y="17"/>
                    </a:lnTo>
                    <a:lnTo>
                      <a:pt x="27" y="18"/>
                    </a:lnTo>
                    <a:lnTo>
                      <a:pt x="22" y="18"/>
                    </a:lnTo>
                    <a:lnTo>
                      <a:pt x="16" y="18"/>
                    </a:lnTo>
                    <a:lnTo>
                      <a:pt x="10" y="18"/>
                    </a:lnTo>
                    <a:lnTo>
                      <a:pt x="6" y="17"/>
                    </a:lnTo>
                    <a:lnTo>
                      <a:pt x="0" y="16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2" y="0"/>
                    </a:lnTo>
                    <a:lnTo>
                      <a:pt x="8" y="0"/>
                    </a:lnTo>
                    <a:lnTo>
                      <a:pt x="8" y="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57" name="Freeform 79"/>
              <p:cNvSpPr>
                <a:spLocks/>
              </p:cNvSpPr>
              <p:nvPr/>
            </p:nvSpPr>
            <p:spPr bwMode="auto">
              <a:xfrm>
                <a:off x="742" y="1625"/>
                <a:ext cx="17" cy="11"/>
              </a:xfrm>
              <a:custGeom>
                <a:avLst/>
                <a:gdLst>
                  <a:gd name="T0" fmla="*/ 9 w 33"/>
                  <a:gd name="T1" fmla="*/ 1 h 21"/>
                  <a:gd name="T2" fmla="*/ 16 w 33"/>
                  <a:gd name="T3" fmla="*/ 4 h 21"/>
                  <a:gd name="T4" fmla="*/ 24 w 33"/>
                  <a:gd name="T5" fmla="*/ 3 h 21"/>
                  <a:gd name="T6" fmla="*/ 31 w 33"/>
                  <a:gd name="T7" fmla="*/ 4 h 21"/>
                  <a:gd name="T8" fmla="*/ 32 w 33"/>
                  <a:gd name="T9" fmla="*/ 14 h 21"/>
                  <a:gd name="T10" fmla="*/ 33 w 33"/>
                  <a:gd name="T11" fmla="*/ 15 h 21"/>
                  <a:gd name="T12" fmla="*/ 33 w 33"/>
                  <a:gd name="T13" fmla="*/ 18 h 21"/>
                  <a:gd name="T14" fmla="*/ 33 w 33"/>
                  <a:gd name="T15" fmla="*/ 19 h 21"/>
                  <a:gd name="T16" fmla="*/ 33 w 33"/>
                  <a:gd name="T17" fmla="*/ 21 h 21"/>
                  <a:gd name="T18" fmla="*/ 27 w 33"/>
                  <a:gd name="T19" fmla="*/ 21 h 21"/>
                  <a:gd name="T20" fmla="*/ 21 w 33"/>
                  <a:gd name="T21" fmla="*/ 20 h 21"/>
                  <a:gd name="T22" fmla="*/ 14 w 33"/>
                  <a:gd name="T23" fmla="*/ 19 h 21"/>
                  <a:gd name="T24" fmla="*/ 7 w 33"/>
                  <a:gd name="T25" fmla="*/ 19 h 21"/>
                  <a:gd name="T26" fmla="*/ 5 w 33"/>
                  <a:gd name="T27" fmla="*/ 15 h 21"/>
                  <a:gd name="T28" fmla="*/ 2 w 33"/>
                  <a:gd name="T29" fmla="*/ 9 h 21"/>
                  <a:gd name="T30" fmla="*/ 1 w 33"/>
                  <a:gd name="T31" fmla="*/ 5 h 21"/>
                  <a:gd name="T32" fmla="*/ 0 w 33"/>
                  <a:gd name="T33" fmla="*/ 0 h 21"/>
                  <a:gd name="T34" fmla="*/ 2 w 33"/>
                  <a:gd name="T35" fmla="*/ 0 h 21"/>
                  <a:gd name="T36" fmla="*/ 5 w 33"/>
                  <a:gd name="T37" fmla="*/ 0 h 21"/>
                  <a:gd name="T38" fmla="*/ 7 w 33"/>
                  <a:gd name="T39" fmla="*/ 1 h 21"/>
                  <a:gd name="T40" fmla="*/ 9 w 33"/>
                  <a:gd name="T41" fmla="*/ 1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33" h="21">
                    <a:moveTo>
                      <a:pt x="9" y="1"/>
                    </a:moveTo>
                    <a:lnTo>
                      <a:pt x="16" y="4"/>
                    </a:lnTo>
                    <a:lnTo>
                      <a:pt x="24" y="3"/>
                    </a:lnTo>
                    <a:lnTo>
                      <a:pt x="31" y="4"/>
                    </a:lnTo>
                    <a:lnTo>
                      <a:pt x="32" y="14"/>
                    </a:lnTo>
                    <a:lnTo>
                      <a:pt x="33" y="15"/>
                    </a:lnTo>
                    <a:lnTo>
                      <a:pt x="33" y="18"/>
                    </a:lnTo>
                    <a:lnTo>
                      <a:pt x="33" y="19"/>
                    </a:lnTo>
                    <a:lnTo>
                      <a:pt x="33" y="21"/>
                    </a:lnTo>
                    <a:lnTo>
                      <a:pt x="27" y="21"/>
                    </a:lnTo>
                    <a:lnTo>
                      <a:pt x="21" y="20"/>
                    </a:lnTo>
                    <a:lnTo>
                      <a:pt x="14" y="19"/>
                    </a:lnTo>
                    <a:lnTo>
                      <a:pt x="7" y="19"/>
                    </a:lnTo>
                    <a:lnTo>
                      <a:pt x="5" y="15"/>
                    </a:lnTo>
                    <a:lnTo>
                      <a:pt x="2" y="9"/>
                    </a:lnTo>
                    <a:lnTo>
                      <a:pt x="1" y="5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5" y="0"/>
                    </a:lnTo>
                    <a:lnTo>
                      <a:pt x="7" y="1"/>
                    </a:lnTo>
                    <a:lnTo>
                      <a:pt x="9" y="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58" name="Freeform 80"/>
              <p:cNvSpPr>
                <a:spLocks/>
              </p:cNvSpPr>
              <p:nvPr/>
            </p:nvSpPr>
            <p:spPr bwMode="auto">
              <a:xfrm>
                <a:off x="661" y="1626"/>
                <a:ext cx="16" cy="4"/>
              </a:xfrm>
              <a:custGeom>
                <a:avLst/>
                <a:gdLst>
                  <a:gd name="T0" fmla="*/ 32 w 32"/>
                  <a:gd name="T1" fmla="*/ 5 h 8"/>
                  <a:gd name="T2" fmla="*/ 0 w 32"/>
                  <a:gd name="T3" fmla="*/ 8 h 8"/>
                  <a:gd name="T4" fmla="*/ 1 w 32"/>
                  <a:gd name="T5" fmla="*/ 5 h 8"/>
                  <a:gd name="T6" fmla="*/ 9 w 32"/>
                  <a:gd name="T7" fmla="*/ 4 h 8"/>
                  <a:gd name="T8" fmla="*/ 16 w 32"/>
                  <a:gd name="T9" fmla="*/ 2 h 8"/>
                  <a:gd name="T10" fmla="*/ 24 w 32"/>
                  <a:gd name="T11" fmla="*/ 1 h 8"/>
                  <a:gd name="T12" fmla="*/ 32 w 32"/>
                  <a:gd name="T13" fmla="*/ 0 h 8"/>
                  <a:gd name="T14" fmla="*/ 32 w 32"/>
                  <a:gd name="T15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2" h="8">
                    <a:moveTo>
                      <a:pt x="32" y="5"/>
                    </a:moveTo>
                    <a:lnTo>
                      <a:pt x="0" y="8"/>
                    </a:lnTo>
                    <a:lnTo>
                      <a:pt x="1" y="5"/>
                    </a:lnTo>
                    <a:lnTo>
                      <a:pt x="9" y="4"/>
                    </a:lnTo>
                    <a:lnTo>
                      <a:pt x="16" y="2"/>
                    </a:lnTo>
                    <a:lnTo>
                      <a:pt x="24" y="1"/>
                    </a:lnTo>
                    <a:lnTo>
                      <a:pt x="32" y="0"/>
                    </a:lnTo>
                    <a:lnTo>
                      <a:pt x="32" y="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59" name="Freeform 81"/>
              <p:cNvSpPr>
                <a:spLocks/>
              </p:cNvSpPr>
              <p:nvPr/>
            </p:nvSpPr>
            <p:spPr bwMode="auto">
              <a:xfrm>
                <a:off x="635" y="1629"/>
                <a:ext cx="11" cy="31"/>
              </a:xfrm>
              <a:custGeom>
                <a:avLst/>
                <a:gdLst>
                  <a:gd name="T0" fmla="*/ 22 w 22"/>
                  <a:gd name="T1" fmla="*/ 55 h 64"/>
                  <a:gd name="T2" fmla="*/ 11 w 22"/>
                  <a:gd name="T3" fmla="*/ 64 h 64"/>
                  <a:gd name="T4" fmla="*/ 9 w 22"/>
                  <a:gd name="T5" fmla="*/ 61 h 64"/>
                  <a:gd name="T6" fmla="*/ 7 w 22"/>
                  <a:gd name="T7" fmla="*/ 46 h 64"/>
                  <a:gd name="T8" fmla="*/ 3 w 22"/>
                  <a:gd name="T9" fmla="*/ 31 h 64"/>
                  <a:gd name="T10" fmla="*/ 0 w 22"/>
                  <a:gd name="T11" fmla="*/ 16 h 64"/>
                  <a:gd name="T12" fmla="*/ 0 w 22"/>
                  <a:gd name="T13" fmla="*/ 0 h 64"/>
                  <a:gd name="T14" fmla="*/ 7 w 22"/>
                  <a:gd name="T15" fmla="*/ 13 h 64"/>
                  <a:gd name="T16" fmla="*/ 14 w 22"/>
                  <a:gd name="T17" fmla="*/ 27 h 64"/>
                  <a:gd name="T18" fmla="*/ 20 w 22"/>
                  <a:gd name="T19" fmla="*/ 41 h 64"/>
                  <a:gd name="T20" fmla="*/ 22 w 22"/>
                  <a:gd name="T21" fmla="*/ 55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2" h="64">
                    <a:moveTo>
                      <a:pt x="22" y="55"/>
                    </a:moveTo>
                    <a:lnTo>
                      <a:pt x="11" y="64"/>
                    </a:lnTo>
                    <a:lnTo>
                      <a:pt x="9" y="61"/>
                    </a:lnTo>
                    <a:lnTo>
                      <a:pt x="7" y="46"/>
                    </a:lnTo>
                    <a:lnTo>
                      <a:pt x="3" y="31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7" y="13"/>
                    </a:lnTo>
                    <a:lnTo>
                      <a:pt x="14" y="27"/>
                    </a:lnTo>
                    <a:lnTo>
                      <a:pt x="20" y="41"/>
                    </a:lnTo>
                    <a:lnTo>
                      <a:pt x="22" y="5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60" name="Freeform 82"/>
              <p:cNvSpPr>
                <a:spLocks/>
              </p:cNvSpPr>
              <p:nvPr/>
            </p:nvSpPr>
            <p:spPr bwMode="auto">
              <a:xfrm>
                <a:off x="690" y="1636"/>
                <a:ext cx="21" cy="9"/>
              </a:xfrm>
              <a:custGeom>
                <a:avLst/>
                <a:gdLst>
                  <a:gd name="T0" fmla="*/ 42 w 43"/>
                  <a:gd name="T1" fmla="*/ 17 h 17"/>
                  <a:gd name="T2" fmla="*/ 37 w 43"/>
                  <a:gd name="T3" fmla="*/ 17 h 17"/>
                  <a:gd name="T4" fmla="*/ 31 w 43"/>
                  <a:gd name="T5" fmla="*/ 17 h 17"/>
                  <a:gd name="T6" fmla="*/ 27 w 43"/>
                  <a:gd name="T7" fmla="*/ 16 h 17"/>
                  <a:gd name="T8" fmla="*/ 22 w 43"/>
                  <a:gd name="T9" fmla="*/ 16 h 17"/>
                  <a:gd name="T10" fmla="*/ 16 w 43"/>
                  <a:gd name="T11" fmla="*/ 16 h 17"/>
                  <a:gd name="T12" fmla="*/ 12 w 43"/>
                  <a:gd name="T13" fmla="*/ 15 h 17"/>
                  <a:gd name="T14" fmla="*/ 6 w 43"/>
                  <a:gd name="T15" fmla="*/ 14 h 17"/>
                  <a:gd name="T16" fmla="*/ 1 w 43"/>
                  <a:gd name="T17" fmla="*/ 13 h 17"/>
                  <a:gd name="T18" fmla="*/ 0 w 43"/>
                  <a:gd name="T19" fmla="*/ 7 h 17"/>
                  <a:gd name="T20" fmla="*/ 3 w 43"/>
                  <a:gd name="T21" fmla="*/ 4 h 17"/>
                  <a:gd name="T22" fmla="*/ 7 w 43"/>
                  <a:gd name="T23" fmla="*/ 1 h 17"/>
                  <a:gd name="T24" fmla="*/ 14 w 43"/>
                  <a:gd name="T25" fmla="*/ 0 h 17"/>
                  <a:gd name="T26" fmla="*/ 19 w 43"/>
                  <a:gd name="T27" fmla="*/ 2 h 17"/>
                  <a:gd name="T28" fmla="*/ 23 w 43"/>
                  <a:gd name="T29" fmla="*/ 4 h 17"/>
                  <a:gd name="T30" fmla="*/ 29 w 43"/>
                  <a:gd name="T31" fmla="*/ 4 h 17"/>
                  <a:gd name="T32" fmla="*/ 34 w 43"/>
                  <a:gd name="T33" fmla="*/ 4 h 17"/>
                  <a:gd name="T34" fmla="*/ 38 w 43"/>
                  <a:gd name="T35" fmla="*/ 5 h 17"/>
                  <a:gd name="T36" fmla="*/ 42 w 43"/>
                  <a:gd name="T37" fmla="*/ 6 h 17"/>
                  <a:gd name="T38" fmla="*/ 43 w 43"/>
                  <a:gd name="T39" fmla="*/ 11 h 17"/>
                  <a:gd name="T40" fmla="*/ 42 w 43"/>
                  <a:gd name="T41" fmla="*/ 17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3" h="17">
                    <a:moveTo>
                      <a:pt x="42" y="17"/>
                    </a:moveTo>
                    <a:lnTo>
                      <a:pt x="37" y="17"/>
                    </a:lnTo>
                    <a:lnTo>
                      <a:pt x="31" y="17"/>
                    </a:lnTo>
                    <a:lnTo>
                      <a:pt x="27" y="16"/>
                    </a:lnTo>
                    <a:lnTo>
                      <a:pt x="22" y="16"/>
                    </a:lnTo>
                    <a:lnTo>
                      <a:pt x="16" y="16"/>
                    </a:lnTo>
                    <a:lnTo>
                      <a:pt x="12" y="15"/>
                    </a:lnTo>
                    <a:lnTo>
                      <a:pt x="6" y="14"/>
                    </a:lnTo>
                    <a:lnTo>
                      <a:pt x="1" y="13"/>
                    </a:lnTo>
                    <a:lnTo>
                      <a:pt x="0" y="7"/>
                    </a:lnTo>
                    <a:lnTo>
                      <a:pt x="3" y="4"/>
                    </a:lnTo>
                    <a:lnTo>
                      <a:pt x="7" y="1"/>
                    </a:lnTo>
                    <a:lnTo>
                      <a:pt x="14" y="0"/>
                    </a:lnTo>
                    <a:lnTo>
                      <a:pt x="19" y="2"/>
                    </a:lnTo>
                    <a:lnTo>
                      <a:pt x="23" y="4"/>
                    </a:lnTo>
                    <a:lnTo>
                      <a:pt x="29" y="4"/>
                    </a:lnTo>
                    <a:lnTo>
                      <a:pt x="34" y="4"/>
                    </a:lnTo>
                    <a:lnTo>
                      <a:pt x="38" y="5"/>
                    </a:lnTo>
                    <a:lnTo>
                      <a:pt x="42" y="6"/>
                    </a:lnTo>
                    <a:lnTo>
                      <a:pt x="43" y="11"/>
                    </a:lnTo>
                    <a:lnTo>
                      <a:pt x="42" y="17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61" name="Freeform 83"/>
              <p:cNvSpPr>
                <a:spLocks/>
              </p:cNvSpPr>
              <p:nvPr/>
            </p:nvSpPr>
            <p:spPr bwMode="auto">
              <a:xfrm>
                <a:off x="716" y="1639"/>
                <a:ext cx="50" cy="14"/>
              </a:xfrm>
              <a:custGeom>
                <a:avLst/>
                <a:gdLst>
                  <a:gd name="T0" fmla="*/ 50 w 99"/>
                  <a:gd name="T1" fmla="*/ 6 h 29"/>
                  <a:gd name="T2" fmla="*/ 52 w 99"/>
                  <a:gd name="T3" fmla="*/ 8 h 29"/>
                  <a:gd name="T4" fmla="*/ 53 w 99"/>
                  <a:gd name="T5" fmla="*/ 13 h 29"/>
                  <a:gd name="T6" fmla="*/ 56 w 99"/>
                  <a:gd name="T7" fmla="*/ 15 h 29"/>
                  <a:gd name="T8" fmla="*/ 59 w 99"/>
                  <a:gd name="T9" fmla="*/ 16 h 29"/>
                  <a:gd name="T10" fmla="*/ 60 w 99"/>
                  <a:gd name="T11" fmla="*/ 14 h 29"/>
                  <a:gd name="T12" fmla="*/ 62 w 99"/>
                  <a:gd name="T13" fmla="*/ 10 h 29"/>
                  <a:gd name="T14" fmla="*/ 64 w 99"/>
                  <a:gd name="T15" fmla="*/ 9 h 29"/>
                  <a:gd name="T16" fmla="*/ 66 w 99"/>
                  <a:gd name="T17" fmla="*/ 9 h 29"/>
                  <a:gd name="T18" fmla="*/ 91 w 99"/>
                  <a:gd name="T19" fmla="*/ 13 h 29"/>
                  <a:gd name="T20" fmla="*/ 99 w 99"/>
                  <a:gd name="T21" fmla="*/ 29 h 29"/>
                  <a:gd name="T22" fmla="*/ 92 w 99"/>
                  <a:gd name="T23" fmla="*/ 28 h 29"/>
                  <a:gd name="T24" fmla="*/ 85 w 99"/>
                  <a:gd name="T25" fmla="*/ 26 h 29"/>
                  <a:gd name="T26" fmla="*/ 79 w 99"/>
                  <a:gd name="T27" fmla="*/ 25 h 29"/>
                  <a:gd name="T28" fmla="*/ 70 w 99"/>
                  <a:gd name="T29" fmla="*/ 23 h 29"/>
                  <a:gd name="T30" fmla="*/ 64 w 99"/>
                  <a:gd name="T31" fmla="*/ 22 h 29"/>
                  <a:gd name="T32" fmla="*/ 58 w 99"/>
                  <a:gd name="T33" fmla="*/ 21 h 29"/>
                  <a:gd name="T34" fmla="*/ 51 w 99"/>
                  <a:gd name="T35" fmla="*/ 18 h 29"/>
                  <a:gd name="T36" fmla="*/ 45 w 99"/>
                  <a:gd name="T37" fmla="*/ 17 h 29"/>
                  <a:gd name="T38" fmla="*/ 44 w 99"/>
                  <a:gd name="T39" fmla="*/ 16 h 29"/>
                  <a:gd name="T40" fmla="*/ 42 w 99"/>
                  <a:gd name="T41" fmla="*/ 17 h 29"/>
                  <a:gd name="T42" fmla="*/ 38 w 99"/>
                  <a:gd name="T43" fmla="*/ 17 h 29"/>
                  <a:gd name="T44" fmla="*/ 35 w 99"/>
                  <a:gd name="T45" fmla="*/ 17 h 29"/>
                  <a:gd name="T46" fmla="*/ 31 w 99"/>
                  <a:gd name="T47" fmla="*/ 17 h 29"/>
                  <a:gd name="T48" fmla="*/ 24 w 99"/>
                  <a:gd name="T49" fmla="*/ 15 h 29"/>
                  <a:gd name="T50" fmla="*/ 16 w 99"/>
                  <a:gd name="T51" fmla="*/ 15 h 29"/>
                  <a:gd name="T52" fmla="*/ 8 w 99"/>
                  <a:gd name="T53" fmla="*/ 15 h 29"/>
                  <a:gd name="T54" fmla="*/ 1 w 99"/>
                  <a:gd name="T55" fmla="*/ 13 h 29"/>
                  <a:gd name="T56" fmla="*/ 0 w 99"/>
                  <a:gd name="T57" fmla="*/ 9 h 29"/>
                  <a:gd name="T58" fmla="*/ 0 w 99"/>
                  <a:gd name="T59" fmla="*/ 6 h 29"/>
                  <a:gd name="T60" fmla="*/ 0 w 99"/>
                  <a:gd name="T61" fmla="*/ 2 h 29"/>
                  <a:gd name="T62" fmla="*/ 1 w 99"/>
                  <a:gd name="T63" fmla="*/ 0 h 29"/>
                  <a:gd name="T64" fmla="*/ 7 w 99"/>
                  <a:gd name="T65" fmla="*/ 0 h 29"/>
                  <a:gd name="T66" fmla="*/ 13 w 99"/>
                  <a:gd name="T67" fmla="*/ 1 h 29"/>
                  <a:gd name="T68" fmla="*/ 19 w 99"/>
                  <a:gd name="T69" fmla="*/ 1 h 29"/>
                  <a:gd name="T70" fmla="*/ 26 w 99"/>
                  <a:gd name="T71" fmla="*/ 2 h 29"/>
                  <a:gd name="T72" fmla="*/ 31 w 99"/>
                  <a:gd name="T73" fmla="*/ 2 h 29"/>
                  <a:gd name="T74" fmla="*/ 37 w 99"/>
                  <a:gd name="T75" fmla="*/ 3 h 29"/>
                  <a:gd name="T76" fmla="*/ 43 w 99"/>
                  <a:gd name="T77" fmla="*/ 5 h 29"/>
                  <a:gd name="T78" fmla="*/ 50 w 99"/>
                  <a:gd name="T79" fmla="*/ 6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99" h="29">
                    <a:moveTo>
                      <a:pt x="50" y="6"/>
                    </a:moveTo>
                    <a:lnTo>
                      <a:pt x="52" y="8"/>
                    </a:lnTo>
                    <a:lnTo>
                      <a:pt x="53" y="13"/>
                    </a:lnTo>
                    <a:lnTo>
                      <a:pt x="56" y="15"/>
                    </a:lnTo>
                    <a:lnTo>
                      <a:pt x="59" y="16"/>
                    </a:lnTo>
                    <a:lnTo>
                      <a:pt x="60" y="14"/>
                    </a:lnTo>
                    <a:lnTo>
                      <a:pt x="62" y="10"/>
                    </a:lnTo>
                    <a:lnTo>
                      <a:pt x="64" y="9"/>
                    </a:lnTo>
                    <a:lnTo>
                      <a:pt x="66" y="9"/>
                    </a:lnTo>
                    <a:lnTo>
                      <a:pt x="91" y="13"/>
                    </a:lnTo>
                    <a:lnTo>
                      <a:pt x="99" y="29"/>
                    </a:lnTo>
                    <a:lnTo>
                      <a:pt x="92" y="28"/>
                    </a:lnTo>
                    <a:lnTo>
                      <a:pt x="85" y="26"/>
                    </a:lnTo>
                    <a:lnTo>
                      <a:pt x="79" y="25"/>
                    </a:lnTo>
                    <a:lnTo>
                      <a:pt x="70" y="23"/>
                    </a:lnTo>
                    <a:lnTo>
                      <a:pt x="64" y="22"/>
                    </a:lnTo>
                    <a:lnTo>
                      <a:pt x="58" y="21"/>
                    </a:lnTo>
                    <a:lnTo>
                      <a:pt x="51" y="18"/>
                    </a:lnTo>
                    <a:lnTo>
                      <a:pt x="45" y="17"/>
                    </a:lnTo>
                    <a:lnTo>
                      <a:pt x="44" y="16"/>
                    </a:lnTo>
                    <a:lnTo>
                      <a:pt x="42" y="17"/>
                    </a:lnTo>
                    <a:lnTo>
                      <a:pt x="38" y="17"/>
                    </a:lnTo>
                    <a:lnTo>
                      <a:pt x="35" y="17"/>
                    </a:lnTo>
                    <a:lnTo>
                      <a:pt x="31" y="17"/>
                    </a:lnTo>
                    <a:lnTo>
                      <a:pt x="24" y="15"/>
                    </a:lnTo>
                    <a:lnTo>
                      <a:pt x="16" y="15"/>
                    </a:lnTo>
                    <a:lnTo>
                      <a:pt x="8" y="15"/>
                    </a:lnTo>
                    <a:lnTo>
                      <a:pt x="1" y="13"/>
                    </a:lnTo>
                    <a:lnTo>
                      <a:pt x="0" y="9"/>
                    </a:lnTo>
                    <a:lnTo>
                      <a:pt x="0" y="6"/>
                    </a:lnTo>
                    <a:lnTo>
                      <a:pt x="0" y="2"/>
                    </a:lnTo>
                    <a:lnTo>
                      <a:pt x="1" y="0"/>
                    </a:lnTo>
                    <a:lnTo>
                      <a:pt x="7" y="0"/>
                    </a:lnTo>
                    <a:lnTo>
                      <a:pt x="13" y="1"/>
                    </a:lnTo>
                    <a:lnTo>
                      <a:pt x="19" y="1"/>
                    </a:lnTo>
                    <a:lnTo>
                      <a:pt x="26" y="2"/>
                    </a:lnTo>
                    <a:lnTo>
                      <a:pt x="31" y="2"/>
                    </a:lnTo>
                    <a:lnTo>
                      <a:pt x="37" y="3"/>
                    </a:lnTo>
                    <a:lnTo>
                      <a:pt x="43" y="5"/>
                    </a:lnTo>
                    <a:lnTo>
                      <a:pt x="50" y="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62" name="Freeform 84"/>
              <p:cNvSpPr>
                <a:spLocks/>
              </p:cNvSpPr>
              <p:nvPr/>
            </p:nvSpPr>
            <p:spPr bwMode="auto">
              <a:xfrm>
                <a:off x="697" y="1655"/>
                <a:ext cx="78" cy="20"/>
              </a:xfrm>
              <a:custGeom>
                <a:avLst/>
                <a:gdLst>
                  <a:gd name="T0" fmla="*/ 156 w 157"/>
                  <a:gd name="T1" fmla="*/ 27 h 41"/>
                  <a:gd name="T2" fmla="*/ 157 w 157"/>
                  <a:gd name="T3" fmla="*/ 30 h 41"/>
                  <a:gd name="T4" fmla="*/ 156 w 157"/>
                  <a:gd name="T5" fmla="*/ 34 h 41"/>
                  <a:gd name="T6" fmla="*/ 156 w 157"/>
                  <a:gd name="T7" fmla="*/ 37 h 41"/>
                  <a:gd name="T8" fmla="*/ 156 w 157"/>
                  <a:gd name="T9" fmla="*/ 41 h 41"/>
                  <a:gd name="T10" fmla="*/ 138 w 157"/>
                  <a:gd name="T11" fmla="*/ 37 h 41"/>
                  <a:gd name="T12" fmla="*/ 121 w 157"/>
                  <a:gd name="T13" fmla="*/ 32 h 41"/>
                  <a:gd name="T14" fmla="*/ 103 w 157"/>
                  <a:gd name="T15" fmla="*/ 29 h 41"/>
                  <a:gd name="T16" fmla="*/ 85 w 157"/>
                  <a:gd name="T17" fmla="*/ 26 h 41"/>
                  <a:gd name="T18" fmla="*/ 68 w 157"/>
                  <a:gd name="T19" fmla="*/ 23 h 41"/>
                  <a:gd name="T20" fmla="*/ 51 w 157"/>
                  <a:gd name="T21" fmla="*/ 21 h 41"/>
                  <a:gd name="T22" fmla="*/ 32 w 157"/>
                  <a:gd name="T23" fmla="*/ 19 h 41"/>
                  <a:gd name="T24" fmla="*/ 14 w 157"/>
                  <a:gd name="T25" fmla="*/ 19 h 41"/>
                  <a:gd name="T26" fmla="*/ 6 w 157"/>
                  <a:gd name="T27" fmla="*/ 17 h 41"/>
                  <a:gd name="T28" fmla="*/ 2 w 157"/>
                  <a:gd name="T29" fmla="*/ 14 h 41"/>
                  <a:gd name="T30" fmla="*/ 0 w 157"/>
                  <a:gd name="T31" fmla="*/ 7 h 41"/>
                  <a:gd name="T32" fmla="*/ 0 w 157"/>
                  <a:gd name="T33" fmla="*/ 0 h 41"/>
                  <a:gd name="T34" fmla="*/ 18 w 157"/>
                  <a:gd name="T35" fmla="*/ 2 h 41"/>
                  <a:gd name="T36" fmla="*/ 38 w 157"/>
                  <a:gd name="T37" fmla="*/ 5 h 41"/>
                  <a:gd name="T38" fmla="*/ 58 w 157"/>
                  <a:gd name="T39" fmla="*/ 8 h 41"/>
                  <a:gd name="T40" fmla="*/ 77 w 157"/>
                  <a:gd name="T41" fmla="*/ 12 h 41"/>
                  <a:gd name="T42" fmla="*/ 97 w 157"/>
                  <a:gd name="T43" fmla="*/ 15 h 41"/>
                  <a:gd name="T44" fmla="*/ 116 w 157"/>
                  <a:gd name="T45" fmla="*/ 19 h 41"/>
                  <a:gd name="T46" fmla="*/ 136 w 157"/>
                  <a:gd name="T47" fmla="*/ 22 h 41"/>
                  <a:gd name="T48" fmla="*/ 156 w 157"/>
                  <a:gd name="T49" fmla="*/ 27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7" h="41">
                    <a:moveTo>
                      <a:pt x="156" y="27"/>
                    </a:moveTo>
                    <a:lnTo>
                      <a:pt x="157" y="30"/>
                    </a:lnTo>
                    <a:lnTo>
                      <a:pt x="156" y="34"/>
                    </a:lnTo>
                    <a:lnTo>
                      <a:pt x="156" y="37"/>
                    </a:lnTo>
                    <a:lnTo>
                      <a:pt x="156" y="41"/>
                    </a:lnTo>
                    <a:lnTo>
                      <a:pt x="138" y="37"/>
                    </a:lnTo>
                    <a:lnTo>
                      <a:pt x="121" y="32"/>
                    </a:lnTo>
                    <a:lnTo>
                      <a:pt x="103" y="29"/>
                    </a:lnTo>
                    <a:lnTo>
                      <a:pt x="85" y="26"/>
                    </a:lnTo>
                    <a:lnTo>
                      <a:pt x="68" y="23"/>
                    </a:lnTo>
                    <a:lnTo>
                      <a:pt x="51" y="21"/>
                    </a:lnTo>
                    <a:lnTo>
                      <a:pt x="32" y="19"/>
                    </a:lnTo>
                    <a:lnTo>
                      <a:pt x="14" y="19"/>
                    </a:lnTo>
                    <a:lnTo>
                      <a:pt x="6" y="17"/>
                    </a:lnTo>
                    <a:lnTo>
                      <a:pt x="2" y="14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18" y="2"/>
                    </a:lnTo>
                    <a:lnTo>
                      <a:pt x="38" y="5"/>
                    </a:lnTo>
                    <a:lnTo>
                      <a:pt x="58" y="8"/>
                    </a:lnTo>
                    <a:lnTo>
                      <a:pt x="77" y="12"/>
                    </a:lnTo>
                    <a:lnTo>
                      <a:pt x="97" y="15"/>
                    </a:lnTo>
                    <a:lnTo>
                      <a:pt x="116" y="19"/>
                    </a:lnTo>
                    <a:lnTo>
                      <a:pt x="136" y="22"/>
                    </a:lnTo>
                    <a:lnTo>
                      <a:pt x="156" y="27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63" name="Freeform 85"/>
              <p:cNvSpPr>
                <a:spLocks/>
              </p:cNvSpPr>
              <p:nvPr/>
            </p:nvSpPr>
            <p:spPr bwMode="auto">
              <a:xfrm>
                <a:off x="681" y="1656"/>
                <a:ext cx="9" cy="6"/>
              </a:xfrm>
              <a:custGeom>
                <a:avLst/>
                <a:gdLst>
                  <a:gd name="T0" fmla="*/ 18 w 18"/>
                  <a:gd name="T1" fmla="*/ 2 h 12"/>
                  <a:gd name="T2" fmla="*/ 18 w 18"/>
                  <a:gd name="T3" fmla="*/ 4 h 12"/>
                  <a:gd name="T4" fmla="*/ 18 w 18"/>
                  <a:gd name="T5" fmla="*/ 6 h 12"/>
                  <a:gd name="T6" fmla="*/ 18 w 18"/>
                  <a:gd name="T7" fmla="*/ 10 h 12"/>
                  <a:gd name="T8" fmla="*/ 18 w 18"/>
                  <a:gd name="T9" fmla="*/ 12 h 12"/>
                  <a:gd name="T10" fmla="*/ 11 w 18"/>
                  <a:gd name="T11" fmla="*/ 12 h 12"/>
                  <a:gd name="T12" fmla="*/ 7 w 18"/>
                  <a:gd name="T13" fmla="*/ 11 h 12"/>
                  <a:gd name="T14" fmla="*/ 3 w 18"/>
                  <a:gd name="T15" fmla="*/ 7 h 12"/>
                  <a:gd name="T16" fmla="*/ 0 w 18"/>
                  <a:gd name="T17" fmla="*/ 4 h 12"/>
                  <a:gd name="T18" fmla="*/ 3 w 18"/>
                  <a:gd name="T19" fmla="*/ 3 h 12"/>
                  <a:gd name="T20" fmla="*/ 7 w 18"/>
                  <a:gd name="T21" fmla="*/ 3 h 12"/>
                  <a:gd name="T22" fmla="*/ 9 w 18"/>
                  <a:gd name="T23" fmla="*/ 3 h 12"/>
                  <a:gd name="T24" fmla="*/ 13 w 18"/>
                  <a:gd name="T25" fmla="*/ 0 h 12"/>
                  <a:gd name="T26" fmla="*/ 13 w 18"/>
                  <a:gd name="T27" fmla="*/ 2 h 12"/>
                  <a:gd name="T28" fmla="*/ 18 w 18"/>
                  <a:gd name="T29" fmla="*/ 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8" h="12">
                    <a:moveTo>
                      <a:pt x="18" y="2"/>
                    </a:moveTo>
                    <a:lnTo>
                      <a:pt x="18" y="4"/>
                    </a:lnTo>
                    <a:lnTo>
                      <a:pt x="18" y="6"/>
                    </a:lnTo>
                    <a:lnTo>
                      <a:pt x="18" y="10"/>
                    </a:lnTo>
                    <a:lnTo>
                      <a:pt x="18" y="12"/>
                    </a:lnTo>
                    <a:lnTo>
                      <a:pt x="11" y="12"/>
                    </a:lnTo>
                    <a:lnTo>
                      <a:pt x="7" y="11"/>
                    </a:lnTo>
                    <a:lnTo>
                      <a:pt x="3" y="7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3"/>
                    </a:lnTo>
                    <a:lnTo>
                      <a:pt x="9" y="3"/>
                    </a:lnTo>
                    <a:lnTo>
                      <a:pt x="13" y="0"/>
                    </a:lnTo>
                    <a:lnTo>
                      <a:pt x="13" y="2"/>
                    </a:lnTo>
                    <a:lnTo>
                      <a:pt x="18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64" name="Freeform 86"/>
              <p:cNvSpPr>
                <a:spLocks/>
              </p:cNvSpPr>
              <p:nvPr/>
            </p:nvSpPr>
            <p:spPr bwMode="auto">
              <a:xfrm>
                <a:off x="447" y="1691"/>
                <a:ext cx="10" cy="6"/>
              </a:xfrm>
              <a:custGeom>
                <a:avLst/>
                <a:gdLst>
                  <a:gd name="T0" fmla="*/ 20 w 21"/>
                  <a:gd name="T1" fmla="*/ 3 h 12"/>
                  <a:gd name="T2" fmla="*/ 20 w 21"/>
                  <a:gd name="T3" fmla="*/ 5 h 12"/>
                  <a:gd name="T4" fmla="*/ 21 w 21"/>
                  <a:gd name="T5" fmla="*/ 8 h 12"/>
                  <a:gd name="T6" fmla="*/ 21 w 21"/>
                  <a:gd name="T7" fmla="*/ 10 h 12"/>
                  <a:gd name="T8" fmla="*/ 21 w 21"/>
                  <a:gd name="T9" fmla="*/ 12 h 12"/>
                  <a:gd name="T10" fmla="*/ 15 w 21"/>
                  <a:gd name="T11" fmla="*/ 12 h 12"/>
                  <a:gd name="T12" fmla="*/ 9 w 21"/>
                  <a:gd name="T13" fmla="*/ 11 h 12"/>
                  <a:gd name="T14" fmla="*/ 3 w 21"/>
                  <a:gd name="T15" fmla="*/ 9 h 12"/>
                  <a:gd name="T16" fmla="*/ 0 w 21"/>
                  <a:gd name="T17" fmla="*/ 5 h 12"/>
                  <a:gd name="T18" fmla="*/ 1 w 21"/>
                  <a:gd name="T19" fmla="*/ 3 h 12"/>
                  <a:gd name="T20" fmla="*/ 2 w 21"/>
                  <a:gd name="T21" fmla="*/ 1 h 12"/>
                  <a:gd name="T22" fmla="*/ 3 w 21"/>
                  <a:gd name="T23" fmla="*/ 0 h 12"/>
                  <a:gd name="T24" fmla="*/ 6 w 21"/>
                  <a:gd name="T25" fmla="*/ 0 h 12"/>
                  <a:gd name="T26" fmla="*/ 10 w 21"/>
                  <a:gd name="T27" fmla="*/ 0 h 12"/>
                  <a:gd name="T28" fmla="*/ 14 w 21"/>
                  <a:gd name="T29" fmla="*/ 0 h 12"/>
                  <a:gd name="T30" fmla="*/ 17 w 21"/>
                  <a:gd name="T31" fmla="*/ 1 h 12"/>
                  <a:gd name="T32" fmla="*/ 20 w 21"/>
                  <a:gd name="T33" fmla="*/ 3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" h="12">
                    <a:moveTo>
                      <a:pt x="20" y="3"/>
                    </a:moveTo>
                    <a:lnTo>
                      <a:pt x="20" y="5"/>
                    </a:lnTo>
                    <a:lnTo>
                      <a:pt x="21" y="8"/>
                    </a:lnTo>
                    <a:lnTo>
                      <a:pt x="21" y="10"/>
                    </a:lnTo>
                    <a:lnTo>
                      <a:pt x="21" y="12"/>
                    </a:lnTo>
                    <a:lnTo>
                      <a:pt x="15" y="12"/>
                    </a:lnTo>
                    <a:lnTo>
                      <a:pt x="9" y="11"/>
                    </a:lnTo>
                    <a:lnTo>
                      <a:pt x="3" y="9"/>
                    </a:lnTo>
                    <a:lnTo>
                      <a:pt x="0" y="5"/>
                    </a:lnTo>
                    <a:lnTo>
                      <a:pt x="1" y="3"/>
                    </a:lnTo>
                    <a:lnTo>
                      <a:pt x="2" y="1"/>
                    </a:lnTo>
                    <a:lnTo>
                      <a:pt x="3" y="0"/>
                    </a:lnTo>
                    <a:lnTo>
                      <a:pt x="6" y="0"/>
                    </a:lnTo>
                    <a:lnTo>
                      <a:pt x="10" y="0"/>
                    </a:lnTo>
                    <a:lnTo>
                      <a:pt x="14" y="0"/>
                    </a:lnTo>
                    <a:lnTo>
                      <a:pt x="17" y="1"/>
                    </a:lnTo>
                    <a:lnTo>
                      <a:pt x="20" y="3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65" name="Freeform 87"/>
              <p:cNvSpPr>
                <a:spLocks/>
              </p:cNvSpPr>
              <p:nvPr/>
            </p:nvSpPr>
            <p:spPr bwMode="auto">
              <a:xfrm>
                <a:off x="750" y="1691"/>
                <a:ext cx="38" cy="27"/>
              </a:xfrm>
              <a:custGeom>
                <a:avLst/>
                <a:gdLst>
                  <a:gd name="T0" fmla="*/ 14 w 76"/>
                  <a:gd name="T1" fmla="*/ 32 h 54"/>
                  <a:gd name="T2" fmla="*/ 21 w 76"/>
                  <a:gd name="T3" fmla="*/ 33 h 54"/>
                  <a:gd name="T4" fmla="*/ 27 w 76"/>
                  <a:gd name="T5" fmla="*/ 33 h 54"/>
                  <a:gd name="T6" fmla="*/ 35 w 76"/>
                  <a:gd name="T7" fmla="*/ 34 h 54"/>
                  <a:gd name="T8" fmla="*/ 42 w 76"/>
                  <a:gd name="T9" fmla="*/ 34 h 54"/>
                  <a:gd name="T10" fmla="*/ 48 w 76"/>
                  <a:gd name="T11" fmla="*/ 35 h 54"/>
                  <a:gd name="T12" fmla="*/ 55 w 76"/>
                  <a:gd name="T13" fmla="*/ 36 h 54"/>
                  <a:gd name="T14" fmla="*/ 61 w 76"/>
                  <a:gd name="T15" fmla="*/ 39 h 54"/>
                  <a:gd name="T16" fmla="*/ 67 w 76"/>
                  <a:gd name="T17" fmla="*/ 42 h 54"/>
                  <a:gd name="T18" fmla="*/ 69 w 76"/>
                  <a:gd name="T19" fmla="*/ 42 h 54"/>
                  <a:gd name="T20" fmla="*/ 73 w 76"/>
                  <a:gd name="T21" fmla="*/ 43 h 54"/>
                  <a:gd name="T22" fmla="*/ 75 w 76"/>
                  <a:gd name="T23" fmla="*/ 45 h 54"/>
                  <a:gd name="T24" fmla="*/ 76 w 76"/>
                  <a:gd name="T25" fmla="*/ 48 h 54"/>
                  <a:gd name="T26" fmla="*/ 68 w 76"/>
                  <a:gd name="T27" fmla="*/ 53 h 54"/>
                  <a:gd name="T28" fmla="*/ 61 w 76"/>
                  <a:gd name="T29" fmla="*/ 54 h 54"/>
                  <a:gd name="T30" fmla="*/ 53 w 76"/>
                  <a:gd name="T31" fmla="*/ 54 h 54"/>
                  <a:gd name="T32" fmla="*/ 45 w 76"/>
                  <a:gd name="T33" fmla="*/ 53 h 54"/>
                  <a:gd name="T34" fmla="*/ 37 w 76"/>
                  <a:gd name="T35" fmla="*/ 51 h 54"/>
                  <a:gd name="T36" fmla="*/ 29 w 76"/>
                  <a:gd name="T37" fmla="*/ 48 h 54"/>
                  <a:gd name="T38" fmla="*/ 22 w 76"/>
                  <a:gd name="T39" fmla="*/ 45 h 54"/>
                  <a:gd name="T40" fmla="*/ 15 w 76"/>
                  <a:gd name="T41" fmla="*/ 41 h 54"/>
                  <a:gd name="T42" fmla="*/ 10 w 76"/>
                  <a:gd name="T43" fmla="*/ 42 h 54"/>
                  <a:gd name="T44" fmla="*/ 8 w 76"/>
                  <a:gd name="T45" fmla="*/ 40 h 54"/>
                  <a:gd name="T46" fmla="*/ 7 w 76"/>
                  <a:gd name="T47" fmla="*/ 36 h 54"/>
                  <a:gd name="T48" fmla="*/ 3 w 76"/>
                  <a:gd name="T49" fmla="*/ 35 h 54"/>
                  <a:gd name="T50" fmla="*/ 2 w 76"/>
                  <a:gd name="T51" fmla="*/ 26 h 54"/>
                  <a:gd name="T52" fmla="*/ 1 w 76"/>
                  <a:gd name="T53" fmla="*/ 17 h 54"/>
                  <a:gd name="T54" fmla="*/ 0 w 76"/>
                  <a:gd name="T55" fmla="*/ 8 h 54"/>
                  <a:gd name="T56" fmla="*/ 2 w 76"/>
                  <a:gd name="T57" fmla="*/ 0 h 54"/>
                  <a:gd name="T58" fmla="*/ 8 w 76"/>
                  <a:gd name="T59" fmla="*/ 5 h 54"/>
                  <a:gd name="T60" fmla="*/ 13 w 76"/>
                  <a:gd name="T61" fmla="*/ 13 h 54"/>
                  <a:gd name="T62" fmla="*/ 15 w 76"/>
                  <a:gd name="T63" fmla="*/ 23 h 54"/>
                  <a:gd name="T64" fmla="*/ 14 w 76"/>
                  <a:gd name="T65" fmla="*/ 32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6" h="54">
                    <a:moveTo>
                      <a:pt x="14" y="32"/>
                    </a:moveTo>
                    <a:lnTo>
                      <a:pt x="21" y="33"/>
                    </a:lnTo>
                    <a:lnTo>
                      <a:pt x="27" y="33"/>
                    </a:lnTo>
                    <a:lnTo>
                      <a:pt x="35" y="34"/>
                    </a:lnTo>
                    <a:lnTo>
                      <a:pt x="42" y="34"/>
                    </a:lnTo>
                    <a:lnTo>
                      <a:pt x="48" y="35"/>
                    </a:lnTo>
                    <a:lnTo>
                      <a:pt x="55" y="36"/>
                    </a:lnTo>
                    <a:lnTo>
                      <a:pt x="61" y="39"/>
                    </a:lnTo>
                    <a:lnTo>
                      <a:pt x="67" y="42"/>
                    </a:lnTo>
                    <a:lnTo>
                      <a:pt x="69" y="42"/>
                    </a:lnTo>
                    <a:lnTo>
                      <a:pt x="73" y="43"/>
                    </a:lnTo>
                    <a:lnTo>
                      <a:pt x="75" y="45"/>
                    </a:lnTo>
                    <a:lnTo>
                      <a:pt x="76" y="48"/>
                    </a:lnTo>
                    <a:lnTo>
                      <a:pt x="68" y="53"/>
                    </a:lnTo>
                    <a:lnTo>
                      <a:pt x="61" y="54"/>
                    </a:lnTo>
                    <a:lnTo>
                      <a:pt x="53" y="54"/>
                    </a:lnTo>
                    <a:lnTo>
                      <a:pt x="45" y="53"/>
                    </a:lnTo>
                    <a:lnTo>
                      <a:pt x="37" y="51"/>
                    </a:lnTo>
                    <a:lnTo>
                      <a:pt x="29" y="48"/>
                    </a:lnTo>
                    <a:lnTo>
                      <a:pt x="22" y="45"/>
                    </a:lnTo>
                    <a:lnTo>
                      <a:pt x="15" y="41"/>
                    </a:lnTo>
                    <a:lnTo>
                      <a:pt x="10" y="42"/>
                    </a:lnTo>
                    <a:lnTo>
                      <a:pt x="8" y="40"/>
                    </a:lnTo>
                    <a:lnTo>
                      <a:pt x="7" y="36"/>
                    </a:lnTo>
                    <a:lnTo>
                      <a:pt x="3" y="35"/>
                    </a:lnTo>
                    <a:lnTo>
                      <a:pt x="2" y="26"/>
                    </a:lnTo>
                    <a:lnTo>
                      <a:pt x="1" y="17"/>
                    </a:lnTo>
                    <a:lnTo>
                      <a:pt x="0" y="8"/>
                    </a:lnTo>
                    <a:lnTo>
                      <a:pt x="2" y="0"/>
                    </a:lnTo>
                    <a:lnTo>
                      <a:pt x="8" y="5"/>
                    </a:lnTo>
                    <a:lnTo>
                      <a:pt x="13" y="13"/>
                    </a:lnTo>
                    <a:lnTo>
                      <a:pt x="15" y="23"/>
                    </a:lnTo>
                    <a:lnTo>
                      <a:pt x="14" y="3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66" name="Freeform 88"/>
              <p:cNvSpPr>
                <a:spLocks/>
              </p:cNvSpPr>
              <p:nvPr/>
            </p:nvSpPr>
            <p:spPr bwMode="auto">
              <a:xfrm>
                <a:off x="764" y="1694"/>
                <a:ext cx="29" cy="9"/>
              </a:xfrm>
              <a:custGeom>
                <a:avLst/>
                <a:gdLst>
                  <a:gd name="T0" fmla="*/ 59 w 59"/>
                  <a:gd name="T1" fmla="*/ 12 h 18"/>
                  <a:gd name="T2" fmla="*/ 54 w 59"/>
                  <a:gd name="T3" fmla="*/ 16 h 18"/>
                  <a:gd name="T4" fmla="*/ 49 w 59"/>
                  <a:gd name="T5" fmla="*/ 18 h 18"/>
                  <a:gd name="T6" fmla="*/ 45 w 59"/>
                  <a:gd name="T7" fmla="*/ 18 h 18"/>
                  <a:gd name="T8" fmla="*/ 39 w 59"/>
                  <a:gd name="T9" fmla="*/ 18 h 18"/>
                  <a:gd name="T10" fmla="*/ 33 w 59"/>
                  <a:gd name="T11" fmla="*/ 17 h 18"/>
                  <a:gd name="T12" fmla="*/ 27 w 59"/>
                  <a:gd name="T13" fmla="*/ 16 h 18"/>
                  <a:gd name="T14" fmla="*/ 22 w 59"/>
                  <a:gd name="T15" fmla="*/ 15 h 18"/>
                  <a:gd name="T16" fmla="*/ 16 w 59"/>
                  <a:gd name="T17" fmla="*/ 15 h 18"/>
                  <a:gd name="T18" fmla="*/ 11 w 59"/>
                  <a:gd name="T19" fmla="*/ 15 h 18"/>
                  <a:gd name="T20" fmla="*/ 7 w 59"/>
                  <a:gd name="T21" fmla="*/ 13 h 18"/>
                  <a:gd name="T22" fmla="*/ 2 w 59"/>
                  <a:gd name="T23" fmla="*/ 11 h 18"/>
                  <a:gd name="T24" fmla="*/ 0 w 59"/>
                  <a:gd name="T25" fmla="*/ 6 h 18"/>
                  <a:gd name="T26" fmla="*/ 0 w 59"/>
                  <a:gd name="T27" fmla="*/ 4 h 18"/>
                  <a:gd name="T28" fmla="*/ 2 w 59"/>
                  <a:gd name="T29" fmla="*/ 2 h 18"/>
                  <a:gd name="T30" fmla="*/ 4 w 59"/>
                  <a:gd name="T31" fmla="*/ 1 h 18"/>
                  <a:gd name="T32" fmla="*/ 7 w 59"/>
                  <a:gd name="T33" fmla="*/ 0 h 18"/>
                  <a:gd name="T34" fmla="*/ 13 w 59"/>
                  <a:gd name="T35" fmla="*/ 0 h 18"/>
                  <a:gd name="T36" fmla="*/ 19 w 59"/>
                  <a:gd name="T37" fmla="*/ 1 h 18"/>
                  <a:gd name="T38" fmla="*/ 26 w 59"/>
                  <a:gd name="T39" fmla="*/ 2 h 18"/>
                  <a:gd name="T40" fmla="*/ 33 w 59"/>
                  <a:gd name="T41" fmla="*/ 3 h 18"/>
                  <a:gd name="T42" fmla="*/ 40 w 59"/>
                  <a:gd name="T43" fmla="*/ 4 h 18"/>
                  <a:gd name="T44" fmla="*/ 47 w 59"/>
                  <a:gd name="T45" fmla="*/ 6 h 18"/>
                  <a:gd name="T46" fmla="*/ 53 w 59"/>
                  <a:gd name="T47" fmla="*/ 9 h 18"/>
                  <a:gd name="T48" fmla="*/ 59 w 59"/>
                  <a:gd name="T49" fmla="*/ 1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9" h="18">
                    <a:moveTo>
                      <a:pt x="59" y="12"/>
                    </a:moveTo>
                    <a:lnTo>
                      <a:pt x="54" y="16"/>
                    </a:lnTo>
                    <a:lnTo>
                      <a:pt x="49" y="18"/>
                    </a:lnTo>
                    <a:lnTo>
                      <a:pt x="45" y="18"/>
                    </a:lnTo>
                    <a:lnTo>
                      <a:pt x="39" y="18"/>
                    </a:lnTo>
                    <a:lnTo>
                      <a:pt x="33" y="17"/>
                    </a:lnTo>
                    <a:lnTo>
                      <a:pt x="27" y="16"/>
                    </a:lnTo>
                    <a:lnTo>
                      <a:pt x="22" y="15"/>
                    </a:lnTo>
                    <a:lnTo>
                      <a:pt x="16" y="15"/>
                    </a:lnTo>
                    <a:lnTo>
                      <a:pt x="11" y="15"/>
                    </a:lnTo>
                    <a:lnTo>
                      <a:pt x="7" y="13"/>
                    </a:lnTo>
                    <a:lnTo>
                      <a:pt x="2" y="11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1"/>
                    </a:lnTo>
                    <a:lnTo>
                      <a:pt x="7" y="0"/>
                    </a:lnTo>
                    <a:lnTo>
                      <a:pt x="13" y="0"/>
                    </a:lnTo>
                    <a:lnTo>
                      <a:pt x="19" y="1"/>
                    </a:lnTo>
                    <a:lnTo>
                      <a:pt x="26" y="2"/>
                    </a:lnTo>
                    <a:lnTo>
                      <a:pt x="33" y="3"/>
                    </a:lnTo>
                    <a:lnTo>
                      <a:pt x="40" y="4"/>
                    </a:lnTo>
                    <a:lnTo>
                      <a:pt x="47" y="6"/>
                    </a:lnTo>
                    <a:lnTo>
                      <a:pt x="53" y="9"/>
                    </a:lnTo>
                    <a:lnTo>
                      <a:pt x="59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67" name="Freeform 89"/>
              <p:cNvSpPr>
                <a:spLocks/>
              </p:cNvSpPr>
              <p:nvPr/>
            </p:nvSpPr>
            <p:spPr bwMode="auto">
              <a:xfrm>
                <a:off x="629" y="1698"/>
                <a:ext cx="23" cy="29"/>
              </a:xfrm>
              <a:custGeom>
                <a:avLst/>
                <a:gdLst>
                  <a:gd name="T0" fmla="*/ 47 w 47"/>
                  <a:gd name="T1" fmla="*/ 3 h 58"/>
                  <a:gd name="T2" fmla="*/ 44 w 47"/>
                  <a:gd name="T3" fmla="*/ 11 h 58"/>
                  <a:gd name="T4" fmla="*/ 39 w 47"/>
                  <a:gd name="T5" fmla="*/ 19 h 58"/>
                  <a:gd name="T6" fmla="*/ 37 w 47"/>
                  <a:gd name="T7" fmla="*/ 27 h 58"/>
                  <a:gd name="T8" fmla="*/ 38 w 47"/>
                  <a:gd name="T9" fmla="*/ 35 h 58"/>
                  <a:gd name="T10" fmla="*/ 40 w 47"/>
                  <a:gd name="T11" fmla="*/ 40 h 58"/>
                  <a:gd name="T12" fmla="*/ 43 w 47"/>
                  <a:gd name="T13" fmla="*/ 43 h 58"/>
                  <a:gd name="T14" fmla="*/ 45 w 47"/>
                  <a:gd name="T15" fmla="*/ 47 h 58"/>
                  <a:gd name="T16" fmla="*/ 47 w 47"/>
                  <a:gd name="T17" fmla="*/ 51 h 58"/>
                  <a:gd name="T18" fmla="*/ 39 w 47"/>
                  <a:gd name="T19" fmla="*/ 45 h 58"/>
                  <a:gd name="T20" fmla="*/ 31 w 47"/>
                  <a:gd name="T21" fmla="*/ 41 h 58"/>
                  <a:gd name="T22" fmla="*/ 23 w 47"/>
                  <a:gd name="T23" fmla="*/ 40 h 58"/>
                  <a:gd name="T24" fmla="*/ 15 w 47"/>
                  <a:gd name="T25" fmla="*/ 42 h 58"/>
                  <a:gd name="T26" fmla="*/ 10 w 47"/>
                  <a:gd name="T27" fmla="*/ 47 h 58"/>
                  <a:gd name="T28" fmla="*/ 7 w 47"/>
                  <a:gd name="T29" fmla="*/ 50 h 58"/>
                  <a:gd name="T30" fmla="*/ 5 w 47"/>
                  <a:gd name="T31" fmla="*/ 55 h 58"/>
                  <a:gd name="T32" fmla="*/ 2 w 47"/>
                  <a:gd name="T33" fmla="*/ 58 h 58"/>
                  <a:gd name="T34" fmla="*/ 2 w 47"/>
                  <a:gd name="T35" fmla="*/ 47 h 58"/>
                  <a:gd name="T36" fmla="*/ 1 w 47"/>
                  <a:gd name="T37" fmla="*/ 34 h 58"/>
                  <a:gd name="T38" fmla="*/ 0 w 47"/>
                  <a:gd name="T39" fmla="*/ 20 h 58"/>
                  <a:gd name="T40" fmla="*/ 2 w 47"/>
                  <a:gd name="T41" fmla="*/ 6 h 58"/>
                  <a:gd name="T42" fmla="*/ 8 w 47"/>
                  <a:gd name="T43" fmla="*/ 2 h 58"/>
                  <a:gd name="T44" fmla="*/ 15 w 47"/>
                  <a:gd name="T45" fmla="*/ 0 h 58"/>
                  <a:gd name="T46" fmla="*/ 22 w 47"/>
                  <a:gd name="T47" fmla="*/ 3 h 58"/>
                  <a:gd name="T48" fmla="*/ 31 w 47"/>
                  <a:gd name="T49" fmla="*/ 3 h 58"/>
                  <a:gd name="T50" fmla="*/ 47 w 47"/>
                  <a:gd name="T51" fmla="*/ 3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47" h="58">
                    <a:moveTo>
                      <a:pt x="47" y="3"/>
                    </a:moveTo>
                    <a:lnTo>
                      <a:pt x="44" y="11"/>
                    </a:lnTo>
                    <a:lnTo>
                      <a:pt x="39" y="19"/>
                    </a:lnTo>
                    <a:lnTo>
                      <a:pt x="37" y="27"/>
                    </a:lnTo>
                    <a:lnTo>
                      <a:pt x="38" y="35"/>
                    </a:lnTo>
                    <a:lnTo>
                      <a:pt x="40" y="40"/>
                    </a:lnTo>
                    <a:lnTo>
                      <a:pt x="43" y="43"/>
                    </a:lnTo>
                    <a:lnTo>
                      <a:pt x="45" y="47"/>
                    </a:lnTo>
                    <a:lnTo>
                      <a:pt x="47" y="51"/>
                    </a:lnTo>
                    <a:lnTo>
                      <a:pt x="39" y="45"/>
                    </a:lnTo>
                    <a:lnTo>
                      <a:pt x="31" y="41"/>
                    </a:lnTo>
                    <a:lnTo>
                      <a:pt x="23" y="40"/>
                    </a:lnTo>
                    <a:lnTo>
                      <a:pt x="15" y="42"/>
                    </a:lnTo>
                    <a:lnTo>
                      <a:pt x="10" y="47"/>
                    </a:lnTo>
                    <a:lnTo>
                      <a:pt x="7" y="50"/>
                    </a:lnTo>
                    <a:lnTo>
                      <a:pt x="5" y="55"/>
                    </a:lnTo>
                    <a:lnTo>
                      <a:pt x="2" y="58"/>
                    </a:lnTo>
                    <a:lnTo>
                      <a:pt x="2" y="47"/>
                    </a:lnTo>
                    <a:lnTo>
                      <a:pt x="1" y="34"/>
                    </a:lnTo>
                    <a:lnTo>
                      <a:pt x="0" y="20"/>
                    </a:lnTo>
                    <a:lnTo>
                      <a:pt x="2" y="6"/>
                    </a:lnTo>
                    <a:lnTo>
                      <a:pt x="8" y="2"/>
                    </a:lnTo>
                    <a:lnTo>
                      <a:pt x="15" y="0"/>
                    </a:lnTo>
                    <a:lnTo>
                      <a:pt x="22" y="3"/>
                    </a:lnTo>
                    <a:lnTo>
                      <a:pt x="31" y="3"/>
                    </a:lnTo>
                    <a:lnTo>
                      <a:pt x="47" y="3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68" name="Freeform 90"/>
              <p:cNvSpPr>
                <a:spLocks/>
              </p:cNvSpPr>
              <p:nvPr/>
            </p:nvSpPr>
            <p:spPr bwMode="auto">
              <a:xfrm>
                <a:off x="449" y="1706"/>
                <a:ext cx="3" cy="20"/>
              </a:xfrm>
              <a:custGeom>
                <a:avLst/>
                <a:gdLst>
                  <a:gd name="T0" fmla="*/ 3 w 4"/>
                  <a:gd name="T1" fmla="*/ 0 h 40"/>
                  <a:gd name="T2" fmla="*/ 3 w 4"/>
                  <a:gd name="T3" fmla="*/ 9 h 40"/>
                  <a:gd name="T4" fmla="*/ 4 w 4"/>
                  <a:gd name="T5" fmla="*/ 18 h 40"/>
                  <a:gd name="T6" fmla="*/ 3 w 4"/>
                  <a:gd name="T7" fmla="*/ 27 h 40"/>
                  <a:gd name="T8" fmla="*/ 2 w 4"/>
                  <a:gd name="T9" fmla="*/ 35 h 40"/>
                  <a:gd name="T10" fmla="*/ 3 w 4"/>
                  <a:gd name="T11" fmla="*/ 40 h 40"/>
                  <a:gd name="T12" fmla="*/ 0 w 4"/>
                  <a:gd name="T13" fmla="*/ 40 h 40"/>
                  <a:gd name="T14" fmla="*/ 2 w 4"/>
                  <a:gd name="T15" fmla="*/ 0 h 40"/>
                  <a:gd name="T16" fmla="*/ 3 w 4"/>
                  <a:gd name="T17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" h="40">
                    <a:moveTo>
                      <a:pt x="3" y="0"/>
                    </a:moveTo>
                    <a:lnTo>
                      <a:pt x="3" y="9"/>
                    </a:lnTo>
                    <a:lnTo>
                      <a:pt x="4" y="18"/>
                    </a:lnTo>
                    <a:lnTo>
                      <a:pt x="3" y="27"/>
                    </a:lnTo>
                    <a:lnTo>
                      <a:pt x="2" y="35"/>
                    </a:lnTo>
                    <a:lnTo>
                      <a:pt x="3" y="40"/>
                    </a:lnTo>
                    <a:lnTo>
                      <a:pt x="0" y="40"/>
                    </a:lnTo>
                    <a:lnTo>
                      <a:pt x="2" y="0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69" name="Freeform 91"/>
              <p:cNvSpPr>
                <a:spLocks/>
              </p:cNvSpPr>
              <p:nvPr/>
            </p:nvSpPr>
            <p:spPr bwMode="auto">
              <a:xfrm>
                <a:off x="668" y="1708"/>
                <a:ext cx="10" cy="10"/>
              </a:xfrm>
              <a:custGeom>
                <a:avLst/>
                <a:gdLst>
                  <a:gd name="T0" fmla="*/ 21 w 21"/>
                  <a:gd name="T1" fmla="*/ 20 h 21"/>
                  <a:gd name="T2" fmla="*/ 0 w 21"/>
                  <a:gd name="T3" fmla="*/ 21 h 21"/>
                  <a:gd name="T4" fmla="*/ 4 w 21"/>
                  <a:gd name="T5" fmla="*/ 0 h 21"/>
                  <a:gd name="T6" fmla="*/ 10 w 21"/>
                  <a:gd name="T7" fmla="*/ 3 h 21"/>
                  <a:gd name="T8" fmla="*/ 15 w 21"/>
                  <a:gd name="T9" fmla="*/ 8 h 21"/>
                  <a:gd name="T10" fmla="*/ 20 w 21"/>
                  <a:gd name="T11" fmla="*/ 13 h 21"/>
                  <a:gd name="T12" fmla="*/ 21 w 21"/>
                  <a:gd name="T13" fmla="*/ 2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" h="21">
                    <a:moveTo>
                      <a:pt x="21" y="20"/>
                    </a:moveTo>
                    <a:lnTo>
                      <a:pt x="0" y="21"/>
                    </a:lnTo>
                    <a:lnTo>
                      <a:pt x="4" y="0"/>
                    </a:lnTo>
                    <a:lnTo>
                      <a:pt x="10" y="3"/>
                    </a:lnTo>
                    <a:lnTo>
                      <a:pt x="15" y="8"/>
                    </a:lnTo>
                    <a:lnTo>
                      <a:pt x="20" y="13"/>
                    </a:lnTo>
                    <a:lnTo>
                      <a:pt x="21" y="2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70" name="Freeform 92"/>
              <p:cNvSpPr>
                <a:spLocks/>
              </p:cNvSpPr>
              <p:nvPr/>
            </p:nvSpPr>
            <p:spPr bwMode="auto">
              <a:xfrm>
                <a:off x="742" y="1716"/>
                <a:ext cx="22" cy="27"/>
              </a:xfrm>
              <a:custGeom>
                <a:avLst/>
                <a:gdLst>
                  <a:gd name="T0" fmla="*/ 45 w 45"/>
                  <a:gd name="T1" fmla="*/ 18 h 53"/>
                  <a:gd name="T2" fmla="*/ 44 w 45"/>
                  <a:gd name="T3" fmla="*/ 27 h 53"/>
                  <a:gd name="T4" fmla="*/ 43 w 45"/>
                  <a:gd name="T5" fmla="*/ 35 h 53"/>
                  <a:gd name="T6" fmla="*/ 39 w 45"/>
                  <a:gd name="T7" fmla="*/ 43 h 53"/>
                  <a:gd name="T8" fmla="*/ 37 w 45"/>
                  <a:gd name="T9" fmla="*/ 51 h 53"/>
                  <a:gd name="T10" fmla="*/ 33 w 45"/>
                  <a:gd name="T11" fmla="*/ 53 h 53"/>
                  <a:gd name="T12" fmla="*/ 31 w 45"/>
                  <a:gd name="T13" fmla="*/ 48 h 53"/>
                  <a:gd name="T14" fmla="*/ 31 w 45"/>
                  <a:gd name="T15" fmla="*/ 41 h 53"/>
                  <a:gd name="T16" fmla="*/ 31 w 45"/>
                  <a:gd name="T17" fmla="*/ 34 h 53"/>
                  <a:gd name="T18" fmla="*/ 31 w 45"/>
                  <a:gd name="T19" fmla="*/ 27 h 53"/>
                  <a:gd name="T20" fmla="*/ 31 w 45"/>
                  <a:gd name="T21" fmla="*/ 20 h 53"/>
                  <a:gd name="T22" fmla="*/ 28 w 45"/>
                  <a:gd name="T23" fmla="*/ 14 h 53"/>
                  <a:gd name="T24" fmla="*/ 23 w 45"/>
                  <a:gd name="T25" fmla="*/ 11 h 53"/>
                  <a:gd name="T26" fmla="*/ 16 w 45"/>
                  <a:gd name="T27" fmla="*/ 7 h 53"/>
                  <a:gd name="T28" fmla="*/ 12 w 45"/>
                  <a:gd name="T29" fmla="*/ 7 h 53"/>
                  <a:gd name="T30" fmla="*/ 7 w 45"/>
                  <a:gd name="T31" fmla="*/ 10 h 53"/>
                  <a:gd name="T32" fmla="*/ 4 w 45"/>
                  <a:gd name="T33" fmla="*/ 12 h 53"/>
                  <a:gd name="T34" fmla="*/ 0 w 45"/>
                  <a:gd name="T35" fmla="*/ 13 h 53"/>
                  <a:gd name="T36" fmla="*/ 0 w 45"/>
                  <a:gd name="T37" fmla="*/ 10 h 53"/>
                  <a:gd name="T38" fmla="*/ 1 w 45"/>
                  <a:gd name="T39" fmla="*/ 6 h 53"/>
                  <a:gd name="T40" fmla="*/ 4 w 45"/>
                  <a:gd name="T41" fmla="*/ 3 h 53"/>
                  <a:gd name="T42" fmla="*/ 6 w 45"/>
                  <a:gd name="T43" fmla="*/ 3 h 53"/>
                  <a:gd name="T44" fmla="*/ 12 w 45"/>
                  <a:gd name="T45" fmla="*/ 0 h 53"/>
                  <a:gd name="T46" fmla="*/ 17 w 45"/>
                  <a:gd name="T47" fmla="*/ 0 h 53"/>
                  <a:gd name="T48" fmla="*/ 23 w 45"/>
                  <a:gd name="T49" fmla="*/ 0 h 53"/>
                  <a:gd name="T50" fmla="*/ 29 w 45"/>
                  <a:gd name="T51" fmla="*/ 3 h 53"/>
                  <a:gd name="T52" fmla="*/ 33 w 45"/>
                  <a:gd name="T53" fmla="*/ 5 h 53"/>
                  <a:gd name="T54" fmla="*/ 38 w 45"/>
                  <a:gd name="T55" fmla="*/ 8 h 53"/>
                  <a:gd name="T56" fmla="*/ 42 w 45"/>
                  <a:gd name="T57" fmla="*/ 13 h 53"/>
                  <a:gd name="T58" fmla="*/ 45 w 45"/>
                  <a:gd name="T59" fmla="*/ 18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45" h="53">
                    <a:moveTo>
                      <a:pt x="45" y="18"/>
                    </a:moveTo>
                    <a:lnTo>
                      <a:pt x="44" y="27"/>
                    </a:lnTo>
                    <a:lnTo>
                      <a:pt x="43" y="35"/>
                    </a:lnTo>
                    <a:lnTo>
                      <a:pt x="39" y="43"/>
                    </a:lnTo>
                    <a:lnTo>
                      <a:pt x="37" y="51"/>
                    </a:lnTo>
                    <a:lnTo>
                      <a:pt x="33" y="53"/>
                    </a:lnTo>
                    <a:lnTo>
                      <a:pt x="31" y="48"/>
                    </a:lnTo>
                    <a:lnTo>
                      <a:pt x="31" y="41"/>
                    </a:lnTo>
                    <a:lnTo>
                      <a:pt x="31" y="34"/>
                    </a:lnTo>
                    <a:lnTo>
                      <a:pt x="31" y="27"/>
                    </a:lnTo>
                    <a:lnTo>
                      <a:pt x="31" y="20"/>
                    </a:lnTo>
                    <a:lnTo>
                      <a:pt x="28" y="14"/>
                    </a:lnTo>
                    <a:lnTo>
                      <a:pt x="23" y="11"/>
                    </a:lnTo>
                    <a:lnTo>
                      <a:pt x="16" y="7"/>
                    </a:lnTo>
                    <a:lnTo>
                      <a:pt x="12" y="7"/>
                    </a:lnTo>
                    <a:lnTo>
                      <a:pt x="7" y="10"/>
                    </a:lnTo>
                    <a:lnTo>
                      <a:pt x="4" y="12"/>
                    </a:lnTo>
                    <a:lnTo>
                      <a:pt x="0" y="13"/>
                    </a:lnTo>
                    <a:lnTo>
                      <a:pt x="0" y="10"/>
                    </a:lnTo>
                    <a:lnTo>
                      <a:pt x="1" y="6"/>
                    </a:lnTo>
                    <a:lnTo>
                      <a:pt x="4" y="3"/>
                    </a:lnTo>
                    <a:lnTo>
                      <a:pt x="6" y="3"/>
                    </a:lnTo>
                    <a:lnTo>
                      <a:pt x="12" y="0"/>
                    </a:lnTo>
                    <a:lnTo>
                      <a:pt x="17" y="0"/>
                    </a:lnTo>
                    <a:lnTo>
                      <a:pt x="23" y="0"/>
                    </a:lnTo>
                    <a:lnTo>
                      <a:pt x="29" y="3"/>
                    </a:lnTo>
                    <a:lnTo>
                      <a:pt x="33" y="5"/>
                    </a:lnTo>
                    <a:lnTo>
                      <a:pt x="38" y="8"/>
                    </a:lnTo>
                    <a:lnTo>
                      <a:pt x="42" y="13"/>
                    </a:lnTo>
                    <a:lnTo>
                      <a:pt x="45" y="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71" name="Freeform 93"/>
              <p:cNvSpPr>
                <a:spLocks/>
              </p:cNvSpPr>
              <p:nvPr/>
            </p:nvSpPr>
            <p:spPr bwMode="auto">
              <a:xfrm>
                <a:off x="723" y="1717"/>
                <a:ext cx="14" cy="16"/>
              </a:xfrm>
              <a:custGeom>
                <a:avLst/>
                <a:gdLst>
                  <a:gd name="T0" fmla="*/ 27 w 28"/>
                  <a:gd name="T1" fmla="*/ 5 h 32"/>
                  <a:gd name="T2" fmla="*/ 28 w 28"/>
                  <a:gd name="T3" fmla="*/ 12 h 32"/>
                  <a:gd name="T4" fmla="*/ 27 w 28"/>
                  <a:gd name="T5" fmla="*/ 19 h 32"/>
                  <a:gd name="T6" fmla="*/ 25 w 28"/>
                  <a:gd name="T7" fmla="*/ 26 h 32"/>
                  <a:gd name="T8" fmla="*/ 25 w 28"/>
                  <a:gd name="T9" fmla="*/ 32 h 32"/>
                  <a:gd name="T10" fmla="*/ 20 w 28"/>
                  <a:gd name="T11" fmla="*/ 30 h 32"/>
                  <a:gd name="T12" fmla="*/ 13 w 28"/>
                  <a:gd name="T13" fmla="*/ 30 h 32"/>
                  <a:gd name="T14" fmla="*/ 6 w 28"/>
                  <a:gd name="T15" fmla="*/ 31 h 32"/>
                  <a:gd name="T16" fmla="*/ 0 w 28"/>
                  <a:gd name="T17" fmla="*/ 32 h 32"/>
                  <a:gd name="T18" fmla="*/ 1 w 28"/>
                  <a:gd name="T19" fmla="*/ 25 h 32"/>
                  <a:gd name="T20" fmla="*/ 2 w 28"/>
                  <a:gd name="T21" fmla="*/ 17 h 32"/>
                  <a:gd name="T22" fmla="*/ 1 w 28"/>
                  <a:gd name="T23" fmla="*/ 9 h 32"/>
                  <a:gd name="T24" fmla="*/ 0 w 28"/>
                  <a:gd name="T25" fmla="*/ 2 h 32"/>
                  <a:gd name="T26" fmla="*/ 7 w 28"/>
                  <a:gd name="T27" fmla="*/ 1 h 32"/>
                  <a:gd name="T28" fmla="*/ 14 w 28"/>
                  <a:gd name="T29" fmla="*/ 0 h 32"/>
                  <a:gd name="T30" fmla="*/ 22 w 28"/>
                  <a:gd name="T31" fmla="*/ 0 h 32"/>
                  <a:gd name="T32" fmla="*/ 27 w 28"/>
                  <a:gd name="T33" fmla="*/ 5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8" h="32">
                    <a:moveTo>
                      <a:pt x="27" y="5"/>
                    </a:moveTo>
                    <a:lnTo>
                      <a:pt x="28" y="12"/>
                    </a:lnTo>
                    <a:lnTo>
                      <a:pt x="27" y="19"/>
                    </a:lnTo>
                    <a:lnTo>
                      <a:pt x="25" y="26"/>
                    </a:lnTo>
                    <a:lnTo>
                      <a:pt x="25" y="32"/>
                    </a:lnTo>
                    <a:lnTo>
                      <a:pt x="20" y="30"/>
                    </a:lnTo>
                    <a:lnTo>
                      <a:pt x="13" y="30"/>
                    </a:lnTo>
                    <a:lnTo>
                      <a:pt x="6" y="31"/>
                    </a:lnTo>
                    <a:lnTo>
                      <a:pt x="0" y="32"/>
                    </a:lnTo>
                    <a:lnTo>
                      <a:pt x="1" y="25"/>
                    </a:lnTo>
                    <a:lnTo>
                      <a:pt x="2" y="17"/>
                    </a:lnTo>
                    <a:lnTo>
                      <a:pt x="1" y="9"/>
                    </a:lnTo>
                    <a:lnTo>
                      <a:pt x="0" y="2"/>
                    </a:lnTo>
                    <a:lnTo>
                      <a:pt x="7" y="1"/>
                    </a:lnTo>
                    <a:lnTo>
                      <a:pt x="14" y="0"/>
                    </a:lnTo>
                    <a:lnTo>
                      <a:pt x="22" y="0"/>
                    </a:lnTo>
                    <a:lnTo>
                      <a:pt x="27" y="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72" name="Freeform 94"/>
              <p:cNvSpPr>
                <a:spLocks/>
              </p:cNvSpPr>
              <p:nvPr/>
            </p:nvSpPr>
            <p:spPr bwMode="auto">
              <a:xfrm>
                <a:off x="767" y="1720"/>
                <a:ext cx="7" cy="27"/>
              </a:xfrm>
              <a:custGeom>
                <a:avLst/>
                <a:gdLst>
                  <a:gd name="T0" fmla="*/ 14 w 14"/>
                  <a:gd name="T1" fmla="*/ 4 h 55"/>
                  <a:gd name="T2" fmla="*/ 10 w 14"/>
                  <a:gd name="T3" fmla="*/ 17 h 55"/>
                  <a:gd name="T4" fmla="*/ 10 w 14"/>
                  <a:gd name="T5" fmla="*/ 30 h 55"/>
                  <a:gd name="T6" fmla="*/ 9 w 14"/>
                  <a:gd name="T7" fmla="*/ 44 h 55"/>
                  <a:gd name="T8" fmla="*/ 3 w 14"/>
                  <a:gd name="T9" fmla="*/ 55 h 55"/>
                  <a:gd name="T10" fmla="*/ 0 w 14"/>
                  <a:gd name="T11" fmla="*/ 50 h 55"/>
                  <a:gd name="T12" fmla="*/ 2 w 14"/>
                  <a:gd name="T13" fmla="*/ 44 h 55"/>
                  <a:gd name="T14" fmla="*/ 4 w 14"/>
                  <a:gd name="T15" fmla="*/ 38 h 55"/>
                  <a:gd name="T16" fmla="*/ 3 w 14"/>
                  <a:gd name="T17" fmla="*/ 31 h 55"/>
                  <a:gd name="T18" fmla="*/ 2 w 14"/>
                  <a:gd name="T19" fmla="*/ 31 h 55"/>
                  <a:gd name="T20" fmla="*/ 2 w 14"/>
                  <a:gd name="T21" fmla="*/ 23 h 55"/>
                  <a:gd name="T22" fmla="*/ 3 w 14"/>
                  <a:gd name="T23" fmla="*/ 14 h 55"/>
                  <a:gd name="T24" fmla="*/ 6 w 14"/>
                  <a:gd name="T25" fmla="*/ 6 h 55"/>
                  <a:gd name="T26" fmla="*/ 12 w 14"/>
                  <a:gd name="T27" fmla="*/ 0 h 55"/>
                  <a:gd name="T28" fmla="*/ 14 w 14"/>
                  <a:gd name="T29" fmla="*/ 4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4" h="55">
                    <a:moveTo>
                      <a:pt x="14" y="4"/>
                    </a:moveTo>
                    <a:lnTo>
                      <a:pt x="10" y="17"/>
                    </a:lnTo>
                    <a:lnTo>
                      <a:pt x="10" y="30"/>
                    </a:lnTo>
                    <a:lnTo>
                      <a:pt x="9" y="44"/>
                    </a:lnTo>
                    <a:lnTo>
                      <a:pt x="3" y="55"/>
                    </a:lnTo>
                    <a:lnTo>
                      <a:pt x="0" y="50"/>
                    </a:lnTo>
                    <a:lnTo>
                      <a:pt x="2" y="44"/>
                    </a:lnTo>
                    <a:lnTo>
                      <a:pt x="4" y="38"/>
                    </a:lnTo>
                    <a:lnTo>
                      <a:pt x="3" y="31"/>
                    </a:lnTo>
                    <a:lnTo>
                      <a:pt x="2" y="31"/>
                    </a:lnTo>
                    <a:lnTo>
                      <a:pt x="2" y="23"/>
                    </a:lnTo>
                    <a:lnTo>
                      <a:pt x="3" y="14"/>
                    </a:lnTo>
                    <a:lnTo>
                      <a:pt x="6" y="6"/>
                    </a:lnTo>
                    <a:lnTo>
                      <a:pt x="12" y="0"/>
                    </a:lnTo>
                    <a:lnTo>
                      <a:pt x="14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73" name="Freeform 95"/>
              <p:cNvSpPr>
                <a:spLocks/>
              </p:cNvSpPr>
              <p:nvPr/>
            </p:nvSpPr>
            <p:spPr bwMode="auto">
              <a:xfrm>
                <a:off x="664" y="1721"/>
                <a:ext cx="19" cy="26"/>
              </a:xfrm>
              <a:custGeom>
                <a:avLst/>
                <a:gdLst>
                  <a:gd name="T0" fmla="*/ 38 w 38"/>
                  <a:gd name="T1" fmla="*/ 8 h 50"/>
                  <a:gd name="T2" fmla="*/ 37 w 38"/>
                  <a:gd name="T3" fmla="*/ 50 h 50"/>
                  <a:gd name="T4" fmla="*/ 33 w 38"/>
                  <a:gd name="T5" fmla="*/ 47 h 50"/>
                  <a:gd name="T6" fmla="*/ 29 w 38"/>
                  <a:gd name="T7" fmla="*/ 43 h 50"/>
                  <a:gd name="T8" fmla="*/ 25 w 38"/>
                  <a:gd name="T9" fmla="*/ 40 h 50"/>
                  <a:gd name="T10" fmla="*/ 20 w 38"/>
                  <a:gd name="T11" fmla="*/ 38 h 50"/>
                  <a:gd name="T12" fmla="*/ 15 w 38"/>
                  <a:gd name="T13" fmla="*/ 35 h 50"/>
                  <a:gd name="T14" fmla="*/ 10 w 38"/>
                  <a:gd name="T15" fmla="*/ 33 h 50"/>
                  <a:gd name="T16" fmla="*/ 5 w 38"/>
                  <a:gd name="T17" fmla="*/ 32 h 50"/>
                  <a:gd name="T18" fmla="*/ 0 w 38"/>
                  <a:gd name="T19" fmla="*/ 30 h 50"/>
                  <a:gd name="T20" fmla="*/ 2 w 38"/>
                  <a:gd name="T21" fmla="*/ 23 h 50"/>
                  <a:gd name="T22" fmla="*/ 2 w 38"/>
                  <a:gd name="T23" fmla="*/ 15 h 50"/>
                  <a:gd name="T24" fmla="*/ 3 w 38"/>
                  <a:gd name="T25" fmla="*/ 8 h 50"/>
                  <a:gd name="T26" fmla="*/ 8 w 38"/>
                  <a:gd name="T27" fmla="*/ 2 h 50"/>
                  <a:gd name="T28" fmla="*/ 17 w 38"/>
                  <a:gd name="T29" fmla="*/ 0 h 50"/>
                  <a:gd name="T30" fmla="*/ 25 w 38"/>
                  <a:gd name="T31" fmla="*/ 0 h 50"/>
                  <a:gd name="T32" fmla="*/ 31 w 38"/>
                  <a:gd name="T33" fmla="*/ 3 h 50"/>
                  <a:gd name="T34" fmla="*/ 38 w 38"/>
                  <a:gd name="T35" fmla="*/ 8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8" h="50">
                    <a:moveTo>
                      <a:pt x="38" y="8"/>
                    </a:moveTo>
                    <a:lnTo>
                      <a:pt x="37" y="50"/>
                    </a:lnTo>
                    <a:lnTo>
                      <a:pt x="33" y="47"/>
                    </a:lnTo>
                    <a:lnTo>
                      <a:pt x="29" y="43"/>
                    </a:lnTo>
                    <a:lnTo>
                      <a:pt x="25" y="40"/>
                    </a:lnTo>
                    <a:lnTo>
                      <a:pt x="20" y="38"/>
                    </a:lnTo>
                    <a:lnTo>
                      <a:pt x="15" y="35"/>
                    </a:lnTo>
                    <a:lnTo>
                      <a:pt x="10" y="33"/>
                    </a:lnTo>
                    <a:lnTo>
                      <a:pt x="5" y="32"/>
                    </a:lnTo>
                    <a:lnTo>
                      <a:pt x="0" y="30"/>
                    </a:lnTo>
                    <a:lnTo>
                      <a:pt x="2" y="23"/>
                    </a:lnTo>
                    <a:lnTo>
                      <a:pt x="2" y="15"/>
                    </a:lnTo>
                    <a:lnTo>
                      <a:pt x="3" y="8"/>
                    </a:lnTo>
                    <a:lnTo>
                      <a:pt x="8" y="2"/>
                    </a:lnTo>
                    <a:lnTo>
                      <a:pt x="17" y="0"/>
                    </a:lnTo>
                    <a:lnTo>
                      <a:pt x="25" y="0"/>
                    </a:lnTo>
                    <a:lnTo>
                      <a:pt x="31" y="3"/>
                    </a:lnTo>
                    <a:lnTo>
                      <a:pt x="38" y="8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74" name="Freeform 96"/>
              <p:cNvSpPr>
                <a:spLocks/>
              </p:cNvSpPr>
              <p:nvPr/>
            </p:nvSpPr>
            <p:spPr bwMode="auto">
              <a:xfrm>
                <a:off x="672" y="1724"/>
                <a:ext cx="6" cy="11"/>
              </a:xfrm>
              <a:custGeom>
                <a:avLst/>
                <a:gdLst>
                  <a:gd name="T0" fmla="*/ 10 w 10"/>
                  <a:gd name="T1" fmla="*/ 12 h 22"/>
                  <a:gd name="T2" fmla="*/ 10 w 10"/>
                  <a:gd name="T3" fmla="*/ 15 h 22"/>
                  <a:gd name="T4" fmla="*/ 9 w 10"/>
                  <a:gd name="T5" fmla="*/ 19 h 22"/>
                  <a:gd name="T6" fmla="*/ 8 w 10"/>
                  <a:gd name="T7" fmla="*/ 21 h 22"/>
                  <a:gd name="T8" fmla="*/ 4 w 10"/>
                  <a:gd name="T9" fmla="*/ 22 h 22"/>
                  <a:gd name="T10" fmla="*/ 2 w 10"/>
                  <a:gd name="T11" fmla="*/ 20 h 22"/>
                  <a:gd name="T12" fmla="*/ 1 w 10"/>
                  <a:gd name="T13" fmla="*/ 16 h 22"/>
                  <a:gd name="T14" fmla="*/ 1 w 10"/>
                  <a:gd name="T15" fmla="*/ 13 h 22"/>
                  <a:gd name="T16" fmla="*/ 0 w 10"/>
                  <a:gd name="T17" fmla="*/ 10 h 22"/>
                  <a:gd name="T18" fmla="*/ 1 w 10"/>
                  <a:gd name="T19" fmla="*/ 6 h 22"/>
                  <a:gd name="T20" fmla="*/ 2 w 10"/>
                  <a:gd name="T21" fmla="*/ 3 h 22"/>
                  <a:gd name="T22" fmla="*/ 4 w 10"/>
                  <a:gd name="T23" fmla="*/ 0 h 22"/>
                  <a:gd name="T24" fmla="*/ 8 w 10"/>
                  <a:gd name="T25" fmla="*/ 1 h 22"/>
                  <a:gd name="T26" fmla="*/ 10 w 10"/>
                  <a:gd name="T27" fmla="*/ 1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22">
                    <a:moveTo>
                      <a:pt x="10" y="12"/>
                    </a:moveTo>
                    <a:lnTo>
                      <a:pt x="10" y="15"/>
                    </a:lnTo>
                    <a:lnTo>
                      <a:pt x="9" y="19"/>
                    </a:lnTo>
                    <a:lnTo>
                      <a:pt x="8" y="21"/>
                    </a:lnTo>
                    <a:lnTo>
                      <a:pt x="4" y="22"/>
                    </a:lnTo>
                    <a:lnTo>
                      <a:pt x="2" y="20"/>
                    </a:lnTo>
                    <a:lnTo>
                      <a:pt x="1" y="16"/>
                    </a:lnTo>
                    <a:lnTo>
                      <a:pt x="1" y="13"/>
                    </a:lnTo>
                    <a:lnTo>
                      <a:pt x="0" y="10"/>
                    </a:lnTo>
                    <a:lnTo>
                      <a:pt x="1" y="6"/>
                    </a:lnTo>
                    <a:lnTo>
                      <a:pt x="2" y="3"/>
                    </a:lnTo>
                    <a:lnTo>
                      <a:pt x="4" y="0"/>
                    </a:lnTo>
                    <a:lnTo>
                      <a:pt x="8" y="1"/>
                    </a:lnTo>
                    <a:lnTo>
                      <a:pt x="10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75" name="Freeform 97"/>
              <p:cNvSpPr>
                <a:spLocks/>
              </p:cNvSpPr>
              <p:nvPr/>
            </p:nvSpPr>
            <p:spPr bwMode="auto">
              <a:xfrm>
                <a:off x="646" y="1724"/>
                <a:ext cx="7" cy="16"/>
              </a:xfrm>
              <a:custGeom>
                <a:avLst/>
                <a:gdLst>
                  <a:gd name="T0" fmla="*/ 12 w 13"/>
                  <a:gd name="T1" fmla="*/ 29 h 33"/>
                  <a:gd name="T2" fmla="*/ 9 w 13"/>
                  <a:gd name="T3" fmla="*/ 30 h 33"/>
                  <a:gd name="T4" fmla="*/ 5 w 13"/>
                  <a:gd name="T5" fmla="*/ 33 h 33"/>
                  <a:gd name="T6" fmla="*/ 2 w 13"/>
                  <a:gd name="T7" fmla="*/ 33 h 33"/>
                  <a:gd name="T8" fmla="*/ 1 w 13"/>
                  <a:gd name="T9" fmla="*/ 30 h 33"/>
                  <a:gd name="T10" fmla="*/ 1 w 13"/>
                  <a:gd name="T11" fmla="*/ 22 h 33"/>
                  <a:gd name="T12" fmla="*/ 1 w 13"/>
                  <a:gd name="T13" fmla="*/ 15 h 33"/>
                  <a:gd name="T14" fmla="*/ 1 w 13"/>
                  <a:gd name="T15" fmla="*/ 7 h 33"/>
                  <a:gd name="T16" fmla="*/ 0 w 13"/>
                  <a:gd name="T17" fmla="*/ 0 h 33"/>
                  <a:gd name="T18" fmla="*/ 5 w 13"/>
                  <a:gd name="T19" fmla="*/ 7 h 33"/>
                  <a:gd name="T20" fmla="*/ 10 w 13"/>
                  <a:gd name="T21" fmla="*/ 14 h 33"/>
                  <a:gd name="T22" fmla="*/ 13 w 13"/>
                  <a:gd name="T23" fmla="*/ 21 h 33"/>
                  <a:gd name="T24" fmla="*/ 12 w 13"/>
                  <a:gd name="T25" fmla="*/ 29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33">
                    <a:moveTo>
                      <a:pt x="12" y="29"/>
                    </a:moveTo>
                    <a:lnTo>
                      <a:pt x="9" y="30"/>
                    </a:lnTo>
                    <a:lnTo>
                      <a:pt x="5" y="33"/>
                    </a:lnTo>
                    <a:lnTo>
                      <a:pt x="2" y="33"/>
                    </a:lnTo>
                    <a:lnTo>
                      <a:pt x="1" y="30"/>
                    </a:lnTo>
                    <a:lnTo>
                      <a:pt x="1" y="22"/>
                    </a:lnTo>
                    <a:lnTo>
                      <a:pt x="1" y="15"/>
                    </a:lnTo>
                    <a:lnTo>
                      <a:pt x="1" y="7"/>
                    </a:lnTo>
                    <a:lnTo>
                      <a:pt x="0" y="0"/>
                    </a:lnTo>
                    <a:lnTo>
                      <a:pt x="5" y="7"/>
                    </a:lnTo>
                    <a:lnTo>
                      <a:pt x="10" y="14"/>
                    </a:lnTo>
                    <a:lnTo>
                      <a:pt x="13" y="21"/>
                    </a:lnTo>
                    <a:lnTo>
                      <a:pt x="12" y="29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76" name="Freeform 98"/>
              <p:cNvSpPr>
                <a:spLocks/>
              </p:cNvSpPr>
              <p:nvPr/>
            </p:nvSpPr>
            <p:spPr bwMode="auto">
              <a:xfrm>
                <a:off x="709" y="1724"/>
                <a:ext cx="5" cy="12"/>
              </a:xfrm>
              <a:custGeom>
                <a:avLst/>
                <a:gdLst>
                  <a:gd name="T0" fmla="*/ 8 w 11"/>
                  <a:gd name="T1" fmla="*/ 21 h 23"/>
                  <a:gd name="T2" fmla="*/ 4 w 11"/>
                  <a:gd name="T3" fmla="*/ 23 h 23"/>
                  <a:gd name="T4" fmla="*/ 1 w 11"/>
                  <a:gd name="T5" fmla="*/ 19 h 23"/>
                  <a:gd name="T6" fmla="*/ 0 w 11"/>
                  <a:gd name="T7" fmla="*/ 14 h 23"/>
                  <a:gd name="T8" fmla="*/ 0 w 11"/>
                  <a:gd name="T9" fmla="*/ 9 h 23"/>
                  <a:gd name="T10" fmla="*/ 1 w 11"/>
                  <a:gd name="T11" fmla="*/ 4 h 23"/>
                  <a:gd name="T12" fmla="*/ 3 w 11"/>
                  <a:gd name="T13" fmla="*/ 2 h 23"/>
                  <a:gd name="T14" fmla="*/ 5 w 11"/>
                  <a:gd name="T15" fmla="*/ 0 h 23"/>
                  <a:gd name="T16" fmla="*/ 6 w 11"/>
                  <a:gd name="T17" fmla="*/ 0 h 23"/>
                  <a:gd name="T18" fmla="*/ 8 w 11"/>
                  <a:gd name="T19" fmla="*/ 0 h 23"/>
                  <a:gd name="T20" fmla="*/ 11 w 11"/>
                  <a:gd name="T21" fmla="*/ 6 h 23"/>
                  <a:gd name="T22" fmla="*/ 11 w 11"/>
                  <a:gd name="T23" fmla="*/ 11 h 23"/>
                  <a:gd name="T24" fmla="*/ 9 w 11"/>
                  <a:gd name="T25" fmla="*/ 17 h 23"/>
                  <a:gd name="T26" fmla="*/ 8 w 11"/>
                  <a:gd name="T27" fmla="*/ 21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23">
                    <a:moveTo>
                      <a:pt x="8" y="21"/>
                    </a:moveTo>
                    <a:lnTo>
                      <a:pt x="4" y="23"/>
                    </a:lnTo>
                    <a:lnTo>
                      <a:pt x="1" y="19"/>
                    </a:lnTo>
                    <a:lnTo>
                      <a:pt x="0" y="14"/>
                    </a:lnTo>
                    <a:lnTo>
                      <a:pt x="0" y="9"/>
                    </a:lnTo>
                    <a:lnTo>
                      <a:pt x="1" y="4"/>
                    </a:lnTo>
                    <a:lnTo>
                      <a:pt x="3" y="2"/>
                    </a:lnTo>
                    <a:lnTo>
                      <a:pt x="5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1" y="6"/>
                    </a:lnTo>
                    <a:lnTo>
                      <a:pt x="11" y="11"/>
                    </a:lnTo>
                    <a:lnTo>
                      <a:pt x="9" y="17"/>
                    </a:lnTo>
                    <a:lnTo>
                      <a:pt x="8" y="2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77" name="Freeform 99"/>
              <p:cNvSpPr>
                <a:spLocks/>
              </p:cNvSpPr>
              <p:nvPr/>
            </p:nvSpPr>
            <p:spPr bwMode="auto">
              <a:xfrm>
                <a:off x="747" y="1724"/>
                <a:ext cx="5" cy="10"/>
              </a:xfrm>
              <a:custGeom>
                <a:avLst/>
                <a:gdLst>
                  <a:gd name="T0" fmla="*/ 11 w 11"/>
                  <a:gd name="T1" fmla="*/ 7 h 20"/>
                  <a:gd name="T2" fmla="*/ 11 w 11"/>
                  <a:gd name="T3" fmla="*/ 11 h 20"/>
                  <a:gd name="T4" fmla="*/ 9 w 11"/>
                  <a:gd name="T5" fmla="*/ 15 h 20"/>
                  <a:gd name="T6" fmla="*/ 8 w 11"/>
                  <a:gd name="T7" fmla="*/ 19 h 20"/>
                  <a:gd name="T8" fmla="*/ 5 w 11"/>
                  <a:gd name="T9" fmla="*/ 20 h 20"/>
                  <a:gd name="T10" fmla="*/ 3 w 11"/>
                  <a:gd name="T11" fmla="*/ 15 h 20"/>
                  <a:gd name="T12" fmla="*/ 0 w 11"/>
                  <a:gd name="T13" fmla="*/ 11 h 20"/>
                  <a:gd name="T14" fmla="*/ 0 w 11"/>
                  <a:gd name="T15" fmla="*/ 5 h 20"/>
                  <a:gd name="T16" fmla="*/ 3 w 11"/>
                  <a:gd name="T17" fmla="*/ 0 h 20"/>
                  <a:gd name="T18" fmla="*/ 6 w 11"/>
                  <a:gd name="T19" fmla="*/ 2 h 20"/>
                  <a:gd name="T20" fmla="*/ 8 w 11"/>
                  <a:gd name="T21" fmla="*/ 4 h 20"/>
                  <a:gd name="T22" fmla="*/ 8 w 11"/>
                  <a:gd name="T23" fmla="*/ 6 h 20"/>
                  <a:gd name="T24" fmla="*/ 11 w 11"/>
                  <a:gd name="T25" fmla="*/ 7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1" h="20">
                    <a:moveTo>
                      <a:pt x="11" y="7"/>
                    </a:moveTo>
                    <a:lnTo>
                      <a:pt x="11" y="11"/>
                    </a:lnTo>
                    <a:lnTo>
                      <a:pt x="9" y="15"/>
                    </a:lnTo>
                    <a:lnTo>
                      <a:pt x="8" y="19"/>
                    </a:lnTo>
                    <a:lnTo>
                      <a:pt x="5" y="20"/>
                    </a:lnTo>
                    <a:lnTo>
                      <a:pt x="3" y="15"/>
                    </a:lnTo>
                    <a:lnTo>
                      <a:pt x="0" y="11"/>
                    </a:lnTo>
                    <a:lnTo>
                      <a:pt x="0" y="5"/>
                    </a:lnTo>
                    <a:lnTo>
                      <a:pt x="3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11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78" name="Freeform 100"/>
              <p:cNvSpPr>
                <a:spLocks/>
              </p:cNvSpPr>
              <p:nvPr/>
            </p:nvSpPr>
            <p:spPr bwMode="auto">
              <a:xfrm>
                <a:off x="622" y="1729"/>
                <a:ext cx="9" cy="7"/>
              </a:xfrm>
              <a:custGeom>
                <a:avLst/>
                <a:gdLst>
                  <a:gd name="T0" fmla="*/ 5 w 19"/>
                  <a:gd name="T1" fmla="*/ 4 h 13"/>
                  <a:gd name="T2" fmla="*/ 7 w 19"/>
                  <a:gd name="T3" fmla="*/ 3 h 13"/>
                  <a:gd name="T4" fmla="*/ 9 w 19"/>
                  <a:gd name="T5" fmla="*/ 5 h 13"/>
                  <a:gd name="T6" fmla="*/ 12 w 19"/>
                  <a:gd name="T7" fmla="*/ 9 h 13"/>
                  <a:gd name="T8" fmla="*/ 14 w 19"/>
                  <a:gd name="T9" fmla="*/ 11 h 13"/>
                  <a:gd name="T10" fmla="*/ 19 w 19"/>
                  <a:gd name="T11" fmla="*/ 11 h 13"/>
                  <a:gd name="T12" fmla="*/ 16 w 19"/>
                  <a:gd name="T13" fmla="*/ 13 h 13"/>
                  <a:gd name="T14" fmla="*/ 15 w 19"/>
                  <a:gd name="T15" fmla="*/ 12 h 13"/>
                  <a:gd name="T16" fmla="*/ 13 w 19"/>
                  <a:gd name="T17" fmla="*/ 10 h 13"/>
                  <a:gd name="T18" fmla="*/ 11 w 19"/>
                  <a:gd name="T19" fmla="*/ 10 h 13"/>
                  <a:gd name="T20" fmla="*/ 8 w 19"/>
                  <a:gd name="T21" fmla="*/ 7 h 13"/>
                  <a:gd name="T22" fmla="*/ 6 w 19"/>
                  <a:gd name="T23" fmla="*/ 7 h 13"/>
                  <a:gd name="T24" fmla="*/ 3 w 19"/>
                  <a:gd name="T25" fmla="*/ 8 h 13"/>
                  <a:gd name="T26" fmla="*/ 0 w 19"/>
                  <a:gd name="T27" fmla="*/ 9 h 13"/>
                  <a:gd name="T28" fmla="*/ 0 w 19"/>
                  <a:gd name="T29" fmla="*/ 7 h 13"/>
                  <a:gd name="T30" fmla="*/ 0 w 19"/>
                  <a:gd name="T31" fmla="*/ 4 h 13"/>
                  <a:gd name="T32" fmla="*/ 0 w 19"/>
                  <a:gd name="T33" fmla="*/ 2 h 13"/>
                  <a:gd name="T34" fmla="*/ 1 w 19"/>
                  <a:gd name="T35" fmla="*/ 0 h 13"/>
                  <a:gd name="T36" fmla="*/ 1 w 19"/>
                  <a:gd name="T37" fmla="*/ 1 h 13"/>
                  <a:gd name="T38" fmla="*/ 3 w 19"/>
                  <a:gd name="T39" fmla="*/ 2 h 13"/>
                  <a:gd name="T40" fmla="*/ 4 w 19"/>
                  <a:gd name="T41" fmla="*/ 3 h 13"/>
                  <a:gd name="T42" fmla="*/ 5 w 19"/>
                  <a:gd name="T43" fmla="*/ 4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13">
                    <a:moveTo>
                      <a:pt x="5" y="4"/>
                    </a:moveTo>
                    <a:lnTo>
                      <a:pt x="7" y="3"/>
                    </a:lnTo>
                    <a:lnTo>
                      <a:pt x="9" y="5"/>
                    </a:lnTo>
                    <a:lnTo>
                      <a:pt x="12" y="9"/>
                    </a:lnTo>
                    <a:lnTo>
                      <a:pt x="14" y="11"/>
                    </a:lnTo>
                    <a:lnTo>
                      <a:pt x="19" y="11"/>
                    </a:lnTo>
                    <a:lnTo>
                      <a:pt x="16" y="13"/>
                    </a:lnTo>
                    <a:lnTo>
                      <a:pt x="15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8" y="7"/>
                    </a:lnTo>
                    <a:lnTo>
                      <a:pt x="6" y="7"/>
                    </a:lnTo>
                    <a:lnTo>
                      <a:pt x="3" y="8"/>
                    </a:lnTo>
                    <a:lnTo>
                      <a:pt x="0" y="9"/>
                    </a:lnTo>
                    <a:lnTo>
                      <a:pt x="0" y="7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3" y="2"/>
                    </a:lnTo>
                    <a:lnTo>
                      <a:pt x="4" y="3"/>
                    </a:lnTo>
                    <a:lnTo>
                      <a:pt x="5" y="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79" name="Freeform 101"/>
              <p:cNvSpPr>
                <a:spLocks/>
              </p:cNvSpPr>
              <p:nvPr/>
            </p:nvSpPr>
            <p:spPr bwMode="auto">
              <a:xfrm>
                <a:off x="776" y="1731"/>
                <a:ext cx="6" cy="9"/>
              </a:xfrm>
              <a:custGeom>
                <a:avLst/>
                <a:gdLst>
                  <a:gd name="T0" fmla="*/ 12 w 12"/>
                  <a:gd name="T1" fmla="*/ 7 h 20"/>
                  <a:gd name="T2" fmla="*/ 10 w 12"/>
                  <a:gd name="T3" fmla="*/ 10 h 20"/>
                  <a:gd name="T4" fmla="*/ 8 w 12"/>
                  <a:gd name="T5" fmla="*/ 14 h 20"/>
                  <a:gd name="T6" fmla="*/ 7 w 12"/>
                  <a:gd name="T7" fmla="*/ 17 h 20"/>
                  <a:gd name="T8" fmla="*/ 5 w 12"/>
                  <a:gd name="T9" fmla="*/ 20 h 20"/>
                  <a:gd name="T10" fmla="*/ 2 w 12"/>
                  <a:gd name="T11" fmla="*/ 19 h 20"/>
                  <a:gd name="T12" fmla="*/ 1 w 12"/>
                  <a:gd name="T13" fmla="*/ 17 h 20"/>
                  <a:gd name="T14" fmla="*/ 0 w 12"/>
                  <a:gd name="T15" fmla="*/ 15 h 20"/>
                  <a:gd name="T16" fmla="*/ 0 w 12"/>
                  <a:gd name="T17" fmla="*/ 14 h 20"/>
                  <a:gd name="T18" fmla="*/ 3 w 12"/>
                  <a:gd name="T19" fmla="*/ 0 h 20"/>
                  <a:gd name="T20" fmla="*/ 7 w 12"/>
                  <a:gd name="T21" fmla="*/ 1 h 20"/>
                  <a:gd name="T22" fmla="*/ 8 w 12"/>
                  <a:gd name="T23" fmla="*/ 2 h 20"/>
                  <a:gd name="T24" fmla="*/ 10 w 12"/>
                  <a:gd name="T25" fmla="*/ 5 h 20"/>
                  <a:gd name="T26" fmla="*/ 12 w 12"/>
                  <a:gd name="T27" fmla="*/ 7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20">
                    <a:moveTo>
                      <a:pt x="12" y="7"/>
                    </a:moveTo>
                    <a:lnTo>
                      <a:pt x="10" y="10"/>
                    </a:lnTo>
                    <a:lnTo>
                      <a:pt x="8" y="14"/>
                    </a:lnTo>
                    <a:lnTo>
                      <a:pt x="7" y="17"/>
                    </a:lnTo>
                    <a:lnTo>
                      <a:pt x="5" y="20"/>
                    </a:lnTo>
                    <a:lnTo>
                      <a:pt x="2" y="19"/>
                    </a:lnTo>
                    <a:lnTo>
                      <a:pt x="1" y="17"/>
                    </a:lnTo>
                    <a:lnTo>
                      <a:pt x="0" y="15"/>
                    </a:lnTo>
                    <a:lnTo>
                      <a:pt x="0" y="14"/>
                    </a:lnTo>
                    <a:lnTo>
                      <a:pt x="3" y="0"/>
                    </a:lnTo>
                    <a:lnTo>
                      <a:pt x="7" y="1"/>
                    </a:lnTo>
                    <a:lnTo>
                      <a:pt x="8" y="2"/>
                    </a:lnTo>
                    <a:lnTo>
                      <a:pt x="10" y="5"/>
                    </a:lnTo>
                    <a:lnTo>
                      <a:pt x="12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80" name="Freeform 102"/>
              <p:cNvSpPr>
                <a:spLocks/>
              </p:cNvSpPr>
              <p:nvPr/>
            </p:nvSpPr>
            <p:spPr bwMode="auto">
              <a:xfrm>
                <a:off x="634" y="1738"/>
                <a:ext cx="5" cy="9"/>
              </a:xfrm>
              <a:custGeom>
                <a:avLst/>
                <a:gdLst>
                  <a:gd name="T0" fmla="*/ 9 w 9"/>
                  <a:gd name="T1" fmla="*/ 12 h 19"/>
                  <a:gd name="T2" fmla="*/ 8 w 9"/>
                  <a:gd name="T3" fmla="*/ 14 h 19"/>
                  <a:gd name="T4" fmla="*/ 5 w 9"/>
                  <a:gd name="T5" fmla="*/ 16 h 19"/>
                  <a:gd name="T6" fmla="*/ 4 w 9"/>
                  <a:gd name="T7" fmla="*/ 17 h 19"/>
                  <a:gd name="T8" fmla="*/ 1 w 9"/>
                  <a:gd name="T9" fmla="*/ 19 h 19"/>
                  <a:gd name="T10" fmla="*/ 0 w 9"/>
                  <a:gd name="T11" fmla="*/ 15 h 19"/>
                  <a:gd name="T12" fmla="*/ 0 w 9"/>
                  <a:gd name="T13" fmla="*/ 10 h 19"/>
                  <a:gd name="T14" fmla="*/ 0 w 9"/>
                  <a:gd name="T15" fmla="*/ 5 h 19"/>
                  <a:gd name="T16" fmla="*/ 1 w 9"/>
                  <a:gd name="T17" fmla="*/ 0 h 19"/>
                  <a:gd name="T18" fmla="*/ 9 w 9"/>
                  <a:gd name="T19" fmla="*/ 12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9" h="19">
                    <a:moveTo>
                      <a:pt x="9" y="12"/>
                    </a:moveTo>
                    <a:lnTo>
                      <a:pt x="8" y="14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1" y="19"/>
                    </a:lnTo>
                    <a:lnTo>
                      <a:pt x="0" y="15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1" y="0"/>
                    </a:lnTo>
                    <a:lnTo>
                      <a:pt x="9" y="1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81" name="Freeform 103"/>
              <p:cNvSpPr>
                <a:spLocks/>
              </p:cNvSpPr>
              <p:nvPr/>
            </p:nvSpPr>
            <p:spPr bwMode="auto">
              <a:xfrm>
                <a:off x="703" y="1741"/>
                <a:ext cx="49" cy="20"/>
              </a:xfrm>
              <a:custGeom>
                <a:avLst/>
                <a:gdLst>
                  <a:gd name="T0" fmla="*/ 97 w 97"/>
                  <a:gd name="T1" fmla="*/ 21 h 39"/>
                  <a:gd name="T2" fmla="*/ 93 w 97"/>
                  <a:gd name="T3" fmla="*/ 29 h 39"/>
                  <a:gd name="T4" fmla="*/ 86 w 97"/>
                  <a:gd name="T5" fmla="*/ 25 h 39"/>
                  <a:gd name="T6" fmla="*/ 78 w 97"/>
                  <a:gd name="T7" fmla="*/ 22 h 39"/>
                  <a:gd name="T8" fmla="*/ 70 w 97"/>
                  <a:gd name="T9" fmla="*/ 19 h 39"/>
                  <a:gd name="T10" fmla="*/ 61 w 97"/>
                  <a:gd name="T11" fmla="*/ 17 h 39"/>
                  <a:gd name="T12" fmla="*/ 52 w 97"/>
                  <a:gd name="T13" fmla="*/ 17 h 39"/>
                  <a:gd name="T14" fmla="*/ 42 w 97"/>
                  <a:gd name="T15" fmla="*/ 17 h 39"/>
                  <a:gd name="T16" fmla="*/ 33 w 97"/>
                  <a:gd name="T17" fmla="*/ 18 h 39"/>
                  <a:gd name="T18" fmla="*/ 24 w 97"/>
                  <a:gd name="T19" fmla="*/ 21 h 39"/>
                  <a:gd name="T20" fmla="*/ 17 w 97"/>
                  <a:gd name="T21" fmla="*/ 24 h 39"/>
                  <a:gd name="T22" fmla="*/ 11 w 97"/>
                  <a:gd name="T23" fmla="*/ 29 h 39"/>
                  <a:gd name="T24" fmla="*/ 6 w 97"/>
                  <a:gd name="T25" fmla="*/ 33 h 39"/>
                  <a:gd name="T26" fmla="*/ 0 w 97"/>
                  <a:gd name="T27" fmla="*/ 39 h 39"/>
                  <a:gd name="T28" fmla="*/ 1 w 97"/>
                  <a:gd name="T29" fmla="*/ 33 h 39"/>
                  <a:gd name="T30" fmla="*/ 0 w 97"/>
                  <a:gd name="T31" fmla="*/ 25 h 39"/>
                  <a:gd name="T32" fmla="*/ 1 w 97"/>
                  <a:gd name="T33" fmla="*/ 19 h 39"/>
                  <a:gd name="T34" fmla="*/ 9 w 97"/>
                  <a:gd name="T35" fmla="*/ 17 h 39"/>
                  <a:gd name="T36" fmla="*/ 14 w 97"/>
                  <a:gd name="T37" fmla="*/ 13 h 39"/>
                  <a:gd name="T38" fmla="*/ 19 w 97"/>
                  <a:gd name="T39" fmla="*/ 9 h 39"/>
                  <a:gd name="T40" fmla="*/ 25 w 97"/>
                  <a:gd name="T41" fmla="*/ 6 h 39"/>
                  <a:gd name="T42" fmla="*/ 31 w 97"/>
                  <a:gd name="T43" fmla="*/ 4 h 39"/>
                  <a:gd name="T44" fmla="*/ 37 w 97"/>
                  <a:gd name="T45" fmla="*/ 3 h 39"/>
                  <a:gd name="T46" fmla="*/ 44 w 97"/>
                  <a:gd name="T47" fmla="*/ 2 h 39"/>
                  <a:gd name="T48" fmla="*/ 49 w 97"/>
                  <a:gd name="T49" fmla="*/ 1 h 39"/>
                  <a:gd name="T50" fmla="*/ 55 w 97"/>
                  <a:gd name="T51" fmla="*/ 0 h 39"/>
                  <a:gd name="T52" fmla="*/ 62 w 97"/>
                  <a:gd name="T53" fmla="*/ 1 h 39"/>
                  <a:gd name="T54" fmla="*/ 67 w 97"/>
                  <a:gd name="T55" fmla="*/ 3 h 39"/>
                  <a:gd name="T56" fmla="*/ 72 w 97"/>
                  <a:gd name="T57" fmla="*/ 7 h 39"/>
                  <a:gd name="T58" fmla="*/ 77 w 97"/>
                  <a:gd name="T59" fmla="*/ 9 h 39"/>
                  <a:gd name="T60" fmla="*/ 82 w 97"/>
                  <a:gd name="T61" fmla="*/ 13 h 39"/>
                  <a:gd name="T62" fmla="*/ 86 w 97"/>
                  <a:gd name="T63" fmla="*/ 16 h 39"/>
                  <a:gd name="T64" fmla="*/ 91 w 97"/>
                  <a:gd name="T65" fmla="*/ 18 h 39"/>
                  <a:gd name="T66" fmla="*/ 97 w 97"/>
                  <a:gd name="T67" fmla="*/ 21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7" h="39">
                    <a:moveTo>
                      <a:pt x="97" y="21"/>
                    </a:moveTo>
                    <a:lnTo>
                      <a:pt x="93" y="29"/>
                    </a:lnTo>
                    <a:lnTo>
                      <a:pt x="86" y="25"/>
                    </a:lnTo>
                    <a:lnTo>
                      <a:pt x="78" y="22"/>
                    </a:lnTo>
                    <a:lnTo>
                      <a:pt x="70" y="19"/>
                    </a:lnTo>
                    <a:lnTo>
                      <a:pt x="61" y="17"/>
                    </a:lnTo>
                    <a:lnTo>
                      <a:pt x="52" y="17"/>
                    </a:lnTo>
                    <a:lnTo>
                      <a:pt x="42" y="17"/>
                    </a:lnTo>
                    <a:lnTo>
                      <a:pt x="33" y="18"/>
                    </a:lnTo>
                    <a:lnTo>
                      <a:pt x="24" y="21"/>
                    </a:lnTo>
                    <a:lnTo>
                      <a:pt x="17" y="24"/>
                    </a:lnTo>
                    <a:lnTo>
                      <a:pt x="11" y="29"/>
                    </a:lnTo>
                    <a:lnTo>
                      <a:pt x="6" y="33"/>
                    </a:lnTo>
                    <a:lnTo>
                      <a:pt x="0" y="39"/>
                    </a:lnTo>
                    <a:lnTo>
                      <a:pt x="1" y="33"/>
                    </a:lnTo>
                    <a:lnTo>
                      <a:pt x="0" y="25"/>
                    </a:lnTo>
                    <a:lnTo>
                      <a:pt x="1" y="19"/>
                    </a:lnTo>
                    <a:lnTo>
                      <a:pt x="9" y="17"/>
                    </a:lnTo>
                    <a:lnTo>
                      <a:pt x="14" y="13"/>
                    </a:lnTo>
                    <a:lnTo>
                      <a:pt x="19" y="9"/>
                    </a:lnTo>
                    <a:lnTo>
                      <a:pt x="25" y="6"/>
                    </a:lnTo>
                    <a:lnTo>
                      <a:pt x="31" y="4"/>
                    </a:lnTo>
                    <a:lnTo>
                      <a:pt x="37" y="3"/>
                    </a:lnTo>
                    <a:lnTo>
                      <a:pt x="44" y="2"/>
                    </a:lnTo>
                    <a:lnTo>
                      <a:pt x="49" y="1"/>
                    </a:lnTo>
                    <a:lnTo>
                      <a:pt x="55" y="0"/>
                    </a:lnTo>
                    <a:lnTo>
                      <a:pt x="62" y="1"/>
                    </a:lnTo>
                    <a:lnTo>
                      <a:pt x="67" y="3"/>
                    </a:lnTo>
                    <a:lnTo>
                      <a:pt x="72" y="7"/>
                    </a:lnTo>
                    <a:lnTo>
                      <a:pt x="77" y="9"/>
                    </a:lnTo>
                    <a:lnTo>
                      <a:pt x="82" y="13"/>
                    </a:lnTo>
                    <a:lnTo>
                      <a:pt x="86" y="16"/>
                    </a:lnTo>
                    <a:lnTo>
                      <a:pt x="91" y="18"/>
                    </a:lnTo>
                    <a:lnTo>
                      <a:pt x="97" y="2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82" name="Freeform 104"/>
              <p:cNvSpPr>
                <a:spLocks/>
              </p:cNvSpPr>
              <p:nvPr/>
            </p:nvSpPr>
            <p:spPr bwMode="auto">
              <a:xfrm>
                <a:off x="613" y="1753"/>
                <a:ext cx="16" cy="16"/>
              </a:xfrm>
              <a:custGeom>
                <a:avLst/>
                <a:gdLst>
                  <a:gd name="T0" fmla="*/ 20 w 31"/>
                  <a:gd name="T1" fmla="*/ 15 h 32"/>
                  <a:gd name="T2" fmla="*/ 22 w 31"/>
                  <a:gd name="T3" fmla="*/ 14 h 32"/>
                  <a:gd name="T4" fmla="*/ 24 w 31"/>
                  <a:gd name="T5" fmla="*/ 17 h 32"/>
                  <a:gd name="T6" fmla="*/ 26 w 31"/>
                  <a:gd name="T7" fmla="*/ 17 h 32"/>
                  <a:gd name="T8" fmla="*/ 30 w 31"/>
                  <a:gd name="T9" fmla="*/ 18 h 32"/>
                  <a:gd name="T10" fmla="*/ 31 w 31"/>
                  <a:gd name="T11" fmla="*/ 21 h 32"/>
                  <a:gd name="T12" fmla="*/ 26 w 31"/>
                  <a:gd name="T13" fmla="*/ 23 h 32"/>
                  <a:gd name="T14" fmla="*/ 21 w 31"/>
                  <a:gd name="T15" fmla="*/ 25 h 32"/>
                  <a:gd name="T16" fmla="*/ 16 w 31"/>
                  <a:gd name="T17" fmla="*/ 29 h 32"/>
                  <a:gd name="T18" fmla="*/ 10 w 31"/>
                  <a:gd name="T19" fmla="*/ 32 h 32"/>
                  <a:gd name="T20" fmla="*/ 8 w 31"/>
                  <a:gd name="T21" fmla="*/ 25 h 32"/>
                  <a:gd name="T22" fmla="*/ 6 w 31"/>
                  <a:gd name="T23" fmla="*/ 17 h 32"/>
                  <a:gd name="T24" fmla="*/ 3 w 31"/>
                  <a:gd name="T25" fmla="*/ 8 h 32"/>
                  <a:gd name="T26" fmla="*/ 0 w 31"/>
                  <a:gd name="T27" fmla="*/ 0 h 32"/>
                  <a:gd name="T28" fmla="*/ 6 w 31"/>
                  <a:gd name="T29" fmla="*/ 4 h 32"/>
                  <a:gd name="T30" fmla="*/ 13 w 31"/>
                  <a:gd name="T31" fmla="*/ 7 h 32"/>
                  <a:gd name="T32" fmla="*/ 17 w 31"/>
                  <a:gd name="T33" fmla="*/ 10 h 32"/>
                  <a:gd name="T34" fmla="*/ 20 w 31"/>
                  <a:gd name="T35" fmla="*/ 15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1" h="32">
                    <a:moveTo>
                      <a:pt x="20" y="15"/>
                    </a:moveTo>
                    <a:lnTo>
                      <a:pt x="22" y="14"/>
                    </a:lnTo>
                    <a:lnTo>
                      <a:pt x="24" y="17"/>
                    </a:lnTo>
                    <a:lnTo>
                      <a:pt x="26" y="17"/>
                    </a:lnTo>
                    <a:lnTo>
                      <a:pt x="30" y="18"/>
                    </a:lnTo>
                    <a:lnTo>
                      <a:pt x="31" y="21"/>
                    </a:lnTo>
                    <a:lnTo>
                      <a:pt x="26" y="23"/>
                    </a:lnTo>
                    <a:lnTo>
                      <a:pt x="21" y="25"/>
                    </a:lnTo>
                    <a:lnTo>
                      <a:pt x="16" y="29"/>
                    </a:lnTo>
                    <a:lnTo>
                      <a:pt x="10" y="32"/>
                    </a:lnTo>
                    <a:lnTo>
                      <a:pt x="8" y="25"/>
                    </a:lnTo>
                    <a:lnTo>
                      <a:pt x="6" y="17"/>
                    </a:lnTo>
                    <a:lnTo>
                      <a:pt x="3" y="8"/>
                    </a:lnTo>
                    <a:lnTo>
                      <a:pt x="0" y="0"/>
                    </a:lnTo>
                    <a:lnTo>
                      <a:pt x="6" y="4"/>
                    </a:lnTo>
                    <a:lnTo>
                      <a:pt x="13" y="7"/>
                    </a:lnTo>
                    <a:lnTo>
                      <a:pt x="17" y="10"/>
                    </a:lnTo>
                    <a:lnTo>
                      <a:pt x="20" y="1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83" name="Freeform 105"/>
              <p:cNvSpPr>
                <a:spLocks/>
              </p:cNvSpPr>
              <p:nvPr/>
            </p:nvSpPr>
            <p:spPr bwMode="auto">
              <a:xfrm>
                <a:off x="703" y="1756"/>
                <a:ext cx="22" cy="19"/>
              </a:xfrm>
              <a:custGeom>
                <a:avLst/>
                <a:gdLst>
                  <a:gd name="T0" fmla="*/ 43 w 43"/>
                  <a:gd name="T1" fmla="*/ 0 h 37"/>
                  <a:gd name="T2" fmla="*/ 41 w 43"/>
                  <a:gd name="T3" fmla="*/ 6 h 37"/>
                  <a:gd name="T4" fmla="*/ 40 w 43"/>
                  <a:gd name="T5" fmla="*/ 11 h 37"/>
                  <a:gd name="T6" fmla="*/ 40 w 43"/>
                  <a:gd name="T7" fmla="*/ 18 h 37"/>
                  <a:gd name="T8" fmla="*/ 42 w 43"/>
                  <a:gd name="T9" fmla="*/ 24 h 37"/>
                  <a:gd name="T10" fmla="*/ 34 w 43"/>
                  <a:gd name="T11" fmla="*/ 26 h 37"/>
                  <a:gd name="T12" fmla="*/ 27 w 43"/>
                  <a:gd name="T13" fmla="*/ 30 h 37"/>
                  <a:gd name="T14" fmla="*/ 19 w 43"/>
                  <a:gd name="T15" fmla="*/ 33 h 37"/>
                  <a:gd name="T16" fmla="*/ 12 w 43"/>
                  <a:gd name="T17" fmla="*/ 37 h 37"/>
                  <a:gd name="T18" fmla="*/ 11 w 43"/>
                  <a:gd name="T19" fmla="*/ 32 h 37"/>
                  <a:gd name="T20" fmla="*/ 8 w 43"/>
                  <a:gd name="T21" fmla="*/ 29 h 37"/>
                  <a:gd name="T22" fmla="*/ 3 w 43"/>
                  <a:gd name="T23" fmla="*/ 26 h 37"/>
                  <a:gd name="T24" fmla="*/ 0 w 43"/>
                  <a:gd name="T25" fmla="*/ 24 h 37"/>
                  <a:gd name="T26" fmla="*/ 3 w 43"/>
                  <a:gd name="T27" fmla="*/ 20 h 37"/>
                  <a:gd name="T28" fmla="*/ 8 w 43"/>
                  <a:gd name="T29" fmla="*/ 16 h 37"/>
                  <a:gd name="T30" fmla="*/ 12 w 43"/>
                  <a:gd name="T31" fmla="*/ 13 h 37"/>
                  <a:gd name="T32" fmla="*/ 17 w 43"/>
                  <a:gd name="T33" fmla="*/ 9 h 37"/>
                  <a:gd name="T34" fmla="*/ 22 w 43"/>
                  <a:gd name="T35" fmla="*/ 7 h 37"/>
                  <a:gd name="T36" fmla="*/ 27 w 43"/>
                  <a:gd name="T37" fmla="*/ 5 h 37"/>
                  <a:gd name="T38" fmla="*/ 32 w 43"/>
                  <a:gd name="T39" fmla="*/ 2 h 37"/>
                  <a:gd name="T40" fmla="*/ 38 w 43"/>
                  <a:gd name="T41" fmla="*/ 0 h 37"/>
                  <a:gd name="T42" fmla="*/ 39 w 43"/>
                  <a:gd name="T43" fmla="*/ 2 h 37"/>
                  <a:gd name="T44" fmla="*/ 40 w 43"/>
                  <a:gd name="T45" fmla="*/ 1 h 37"/>
                  <a:gd name="T46" fmla="*/ 41 w 43"/>
                  <a:gd name="T47" fmla="*/ 0 h 37"/>
                  <a:gd name="T48" fmla="*/ 43 w 43"/>
                  <a:gd name="T49" fmla="*/ 0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3" h="37">
                    <a:moveTo>
                      <a:pt x="43" y="0"/>
                    </a:moveTo>
                    <a:lnTo>
                      <a:pt x="41" y="6"/>
                    </a:lnTo>
                    <a:lnTo>
                      <a:pt x="40" y="11"/>
                    </a:lnTo>
                    <a:lnTo>
                      <a:pt x="40" y="18"/>
                    </a:lnTo>
                    <a:lnTo>
                      <a:pt x="42" y="24"/>
                    </a:lnTo>
                    <a:lnTo>
                      <a:pt x="34" y="26"/>
                    </a:lnTo>
                    <a:lnTo>
                      <a:pt x="27" y="30"/>
                    </a:lnTo>
                    <a:lnTo>
                      <a:pt x="19" y="33"/>
                    </a:lnTo>
                    <a:lnTo>
                      <a:pt x="12" y="37"/>
                    </a:lnTo>
                    <a:lnTo>
                      <a:pt x="11" y="32"/>
                    </a:lnTo>
                    <a:lnTo>
                      <a:pt x="8" y="29"/>
                    </a:lnTo>
                    <a:lnTo>
                      <a:pt x="3" y="26"/>
                    </a:lnTo>
                    <a:lnTo>
                      <a:pt x="0" y="24"/>
                    </a:lnTo>
                    <a:lnTo>
                      <a:pt x="3" y="20"/>
                    </a:lnTo>
                    <a:lnTo>
                      <a:pt x="8" y="16"/>
                    </a:lnTo>
                    <a:lnTo>
                      <a:pt x="12" y="13"/>
                    </a:lnTo>
                    <a:lnTo>
                      <a:pt x="17" y="9"/>
                    </a:lnTo>
                    <a:lnTo>
                      <a:pt x="22" y="7"/>
                    </a:lnTo>
                    <a:lnTo>
                      <a:pt x="27" y="5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40" y="1"/>
                    </a:lnTo>
                    <a:lnTo>
                      <a:pt x="41" y="0"/>
                    </a:lnTo>
                    <a:lnTo>
                      <a:pt x="43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84" name="Freeform 106"/>
              <p:cNvSpPr>
                <a:spLocks/>
              </p:cNvSpPr>
              <p:nvPr/>
            </p:nvSpPr>
            <p:spPr bwMode="auto">
              <a:xfrm>
                <a:off x="635" y="1768"/>
                <a:ext cx="13" cy="7"/>
              </a:xfrm>
              <a:custGeom>
                <a:avLst/>
                <a:gdLst>
                  <a:gd name="T0" fmla="*/ 25 w 25"/>
                  <a:gd name="T1" fmla="*/ 5 h 15"/>
                  <a:gd name="T2" fmla="*/ 21 w 25"/>
                  <a:gd name="T3" fmla="*/ 8 h 15"/>
                  <a:gd name="T4" fmla="*/ 14 w 25"/>
                  <a:gd name="T5" fmla="*/ 9 h 15"/>
                  <a:gd name="T6" fmla="*/ 8 w 25"/>
                  <a:gd name="T7" fmla="*/ 12 h 15"/>
                  <a:gd name="T8" fmla="*/ 1 w 25"/>
                  <a:gd name="T9" fmla="*/ 15 h 15"/>
                  <a:gd name="T10" fmla="*/ 0 w 25"/>
                  <a:gd name="T11" fmla="*/ 12 h 15"/>
                  <a:gd name="T12" fmla="*/ 1 w 25"/>
                  <a:gd name="T13" fmla="*/ 7 h 15"/>
                  <a:gd name="T14" fmla="*/ 2 w 25"/>
                  <a:gd name="T15" fmla="*/ 3 h 15"/>
                  <a:gd name="T16" fmla="*/ 7 w 25"/>
                  <a:gd name="T17" fmla="*/ 1 h 15"/>
                  <a:gd name="T18" fmla="*/ 11 w 25"/>
                  <a:gd name="T19" fmla="*/ 0 h 15"/>
                  <a:gd name="T20" fmla="*/ 16 w 25"/>
                  <a:gd name="T21" fmla="*/ 1 h 15"/>
                  <a:gd name="T22" fmla="*/ 21 w 25"/>
                  <a:gd name="T23" fmla="*/ 2 h 15"/>
                  <a:gd name="T24" fmla="*/ 25 w 25"/>
                  <a:gd name="T25" fmla="*/ 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5" h="15">
                    <a:moveTo>
                      <a:pt x="25" y="5"/>
                    </a:moveTo>
                    <a:lnTo>
                      <a:pt x="21" y="8"/>
                    </a:lnTo>
                    <a:lnTo>
                      <a:pt x="14" y="9"/>
                    </a:lnTo>
                    <a:lnTo>
                      <a:pt x="8" y="12"/>
                    </a:lnTo>
                    <a:lnTo>
                      <a:pt x="1" y="15"/>
                    </a:lnTo>
                    <a:lnTo>
                      <a:pt x="0" y="12"/>
                    </a:lnTo>
                    <a:lnTo>
                      <a:pt x="1" y="7"/>
                    </a:lnTo>
                    <a:lnTo>
                      <a:pt x="2" y="3"/>
                    </a:lnTo>
                    <a:lnTo>
                      <a:pt x="7" y="1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21" y="2"/>
                    </a:lnTo>
                    <a:lnTo>
                      <a:pt x="25" y="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85" name="Freeform 107"/>
              <p:cNvSpPr>
                <a:spLocks/>
              </p:cNvSpPr>
              <p:nvPr/>
            </p:nvSpPr>
            <p:spPr bwMode="auto">
              <a:xfrm>
                <a:off x="765" y="1769"/>
                <a:ext cx="10" cy="11"/>
              </a:xfrm>
              <a:custGeom>
                <a:avLst/>
                <a:gdLst>
                  <a:gd name="T0" fmla="*/ 21 w 21"/>
                  <a:gd name="T1" fmla="*/ 4 h 22"/>
                  <a:gd name="T2" fmla="*/ 16 w 21"/>
                  <a:gd name="T3" fmla="*/ 8 h 22"/>
                  <a:gd name="T4" fmla="*/ 12 w 21"/>
                  <a:gd name="T5" fmla="*/ 13 h 22"/>
                  <a:gd name="T6" fmla="*/ 6 w 21"/>
                  <a:gd name="T7" fmla="*/ 16 h 22"/>
                  <a:gd name="T8" fmla="*/ 2 w 21"/>
                  <a:gd name="T9" fmla="*/ 22 h 22"/>
                  <a:gd name="T10" fmla="*/ 1 w 21"/>
                  <a:gd name="T11" fmla="*/ 16 h 22"/>
                  <a:gd name="T12" fmla="*/ 4 w 21"/>
                  <a:gd name="T13" fmla="*/ 11 h 22"/>
                  <a:gd name="T14" fmla="*/ 4 w 21"/>
                  <a:gd name="T15" fmla="*/ 5 h 22"/>
                  <a:gd name="T16" fmla="*/ 0 w 21"/>
                  <a:gd name="T17" fmla="*/ 0 h 22"/>
                  <a:gd name="T18" fmla="*/ 21 w 21"/>
                  <a:gd name="T19" fmla="*/ 4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" h="22">
                    <a:moveTo>
                      <a:pt x="21" y="4"/>
                    </a:moveTo>
                    <a:lnTo>
                      <a:pt x="16" y="8"/>
                    </a:lnTo>
                    <a:lnTo>
                      <a:pt x="12" y="13"/>
                    </a:lnTo>
                    <a:lnTo>
                      <a:pt x="6" y="16"/>
                    </a:lnTo>
                    <a:lnTo>
                      <a:pt x="2" y="22"/>
                    </a:lnTo>
                    <a:lnTo>
                      <a:pt x="1" y="16"/>
                    </a:lnTo>
                    <a:lnTo>
                      <a:pt x="4" y="11"/>
                    </a:lnTo>
                    <a:lnTo>
                      <a:pt x="4" y="5"/>
                    </a:lnTo>
                    <a:lnTo>
                      <a:pt x="0" y="0"/>
                    </a:lnTo>
                    <a:lnTo>
                      <a:pt x="21" y="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86" name="Freeform 108"/>
              <p:cNvSpPr>
                <a:spLocks/>
              </p:cNvSpPr>
              <p:nvPr/>
            </p:nvSpPr>
            <p:spPr bwMode="auto">
              <a:xfrm>
                <a:off x="668" y="1773"/>
                <a:ext cx="13" cy="7"/>
              </a:xfrm>
              <a:custGeom>
                <a:avLst/>
                <a:gdLst>
                  <a:gd name="T0" fmla="*/ 27 w 27"/>
                  <a:gd name="T1" fmla="*/ 5 h 15"/>
                  <a:gd name="T2" fmla="*/ 26 w 27"/>
                  <a:gd name="T3" fmla="*/ 8 h 15"/>
                  <a:gd name="T4" fmla="*/ 25 w 27"/>
                  <a:gd name="T5" fmla="*/ 13 h 15"/>
                  <a:gd name="T6" fmla="*/ 22 w 27"/>
                  <a:gd name="T7" fmla="*/ 15 h 15"/>
                  <a:gd name="T8" fmla="*/ 19 w 27"/>
                  <a:gd name="T9" fmla="*/ 15 h 15"/>
                  <a:gd name="T10" fmla="*/ 0 w 27"/>
                  <a:gd name="T11" fmla="*/ 0 h 15"/>
                  <a:gd name="T12" fmla="*/ 7 w 27"/>
                  <a:gd name="T13" fmla="*/ 3 h 15"/>
                  <a:gd name="T14" fmla="*/ 13 w 27"/>
                  <a:gd name="T15" fmla="*/ 3 h 15"/>
                  <a:gd name="T16" fmla="*/ 20 w 27"/>
                  <a:gd name="T17" fmla="*/ 3 h 15"/>
                  <a:gd name="T18" fmla="*/ 27 w 27"/>
                  <a:gd name="T19" fmla="*/ 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7" h="15">
                    <a:moveTo>
                      <a:pt x="27" y="5"/>
                    </a:moveTo>
                    <a:lnTo>
                      <a:pt x="26" y="8"/>
                    </a:lnTo>
                    <a:lnTo>
                      <a:pt x="25" y="13"/>
                    </a:lnTo>
                    <a:lnTo>
                      <a:pt x="22" y="15"/>
                    </a:lnTo>
                    <a:lnTo>
                      <a:pt x="19" y="15"/>
                    </a:lnTo>
                    <a:lnTo>
                      <a:pt x="0" y="0"/>
                    </a:lnTo>
                    <a:lnTo>
                      <a:pt x="7" y="3"/>
                    </a:lnTo>
                    <a:lnTo>
                      <a:pt x="13" y="3"/>
                    </a:lnTo>
                    <a:lnTo>
                      <a:pt x="20" y="3"/>
                    </a:lnTo>
                    <a:lnTo>
                      <a:pt x="27" y="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87" name="Freeform 109"/>
              <p:cNvSpPr>
                <a:spLocks/>
              </p:cNvSpPr>
              <p:nvPr/>
            </p:nvSpPr>
            <p:spPr bwMode="auto">
              <a:xfrm>
                <a:off x="683" y="1775"/>
                <a:ext cx="76" cy="22"/>
              </a:xfrm>
              <a:custGeom>
                <a:avLst/>
                <a:gdLst>
                  <a:gd name="T0" fmla="*/ 44 w 150"/>
                  <a:gd name="T1" fmla="*/ 9 h 45"/>
                  <a:gd name="T2" fmla="*/ 43 w 150"/>
                  <a:gd name="T3" fmla="*/ 11 h 45"/>
                  <a:gd name="T4" fmla="*/ 43 w 150"/>
                  <a:gd name="T5" fmla="*/ 14 h 45"/>
                  <a:gd name="T6" fmla="*/ 46 w 150"/>
                  <a:gd name="T7" fmla="*/ 15 h 45"/>
                  <a:gd name="T8" fmla="*/ 48 w 150"/>
                  <a:gd name="T9" fmla="*/ 17 h 45"/>
                  <a:gd name="T10" fmla="*/ 57 w 150"/>
                  <a:gd name="T11" fmla="*/ 12 h 45"/>
                  <a:gd name="T12" fmla="*/ 65 w 150"/>
                  <a:gd name="T13" fmla="*/ 9 h 45"/>
                  <a:gd name="T14" fmla="*/ 74 w 150"/>
                  <a:gd name="T15" fmla="*/ 6 h 45"/>
                  <a:gd name="T16" fmla="*/ 84 w 150"/>
                  <a:gd name="T17" fmla="*/ 3 h 45"/>
                  <a:gd name="T18" fmla="*/ 93 w 150"/>
                  <a:gd name="T19" fmla="*/ 3 h 45"/>
                  <a:gd name="T20" fmla="*/ 102 w 150"/>
                  <a:gd name="T21" fmla="*/ 3 h 45"/>
                  <a:gd name="T22" fmla="*/ 111 w 150"/>
                  <a:gd name="T23" fmla="*/ 4 h 45"/>
                  <a:gd name="T24" fmla="*/ 122 w 150"/>
                  <a:gd name="T25" fmla="*/ 7 h 45"/>
                  <a:gd name="T26" fmla="*/ 129 w 150"/>
                  <a:gd name="T27" fmla="*/ 14 h 45"/>
                  <a:gd name="T28" fmla="*/ 134 w 150"/>
                  <a:gd name="T29" fmla="*/ 19 h 45"/>
                  <a:gd name="T30" fmla="*/ 141 w 150"/>
                  <a:gd name="T31" fmla="*/ 24 h 45"/>
                  <a:gd name="T32" fmla="*/ 150 w 150"/>
                  <a:gd name="T33" fmla="*/ 26 h 45"/>
                  <a:gd name="T34" fmla="*/ 144 w 150"/>
                  <a:gd name="T35" fmla="*/ 33 h 45"/>
                  <a:gd name="T36" fmla="*/ 135 w 150"/>
                  <a:gd name="T37" fmla="*/ 27 h 45"/>
                  <a:gd name="T38" fmla="*/ 127 w 150"/>
                  <a:gd name="T39" fmla="*/ 23 h 45"/>
                  <a:gd name="T40" fmla="*/ 119 w 150"/>
                  <a:gd name="T41" fmla="*/ 18 h 45"/>
                  <a:gd name="T42" fmla="*/ 110 w 150"/>
                  <a:gd name="T43" fmla="*/ 15 h 45"/>
                  <a:gd name="T44" fmla="*/ 101 w 150"/>
                  <a:gd name="T45" fmla="*/ 12 h 45"/>
                  <a:gd name="T46" fmla="*/ 92 w 150"/>
                  <a:gd name="T47" fmla="*/ 11 h 45"/>
                  <a:gd name="T48" fmla="*/ 82 w 150"/>
                  <a:gd name="T49" fmla="*/ 14 h 45"/>
                  <a:gd name="T50" fmla="*/ 73 w 150"/>
                  <a:gd name="T51" fmla="*/ 18 h 45"/>
                  <a:gd name="T52" fmla="*/ 66 w 150"/>
                  <a:gd name="T53" fmla="*/ 21 h 45"/>
                  <a:gd name="T54" fmla="*/ 61 w 150"/>
                  <a:gd name="T55" fmla="*/ 25 h 45"/>
                  <a:gd name="T56" fmla="*/ 55 w 150"/>
                  <a:gd name="T57" fmla="*/ 32 h 45"/>
                  <a:gd name="T58" fmla="*/ 50 w 150"/>
                  <a:gd name="T59" fmla="*/ 38 h 45"/>
                  <a:gd name="T60" fmla="*/ 44 w 150"/>
                  <a:gd name="T61" fmla="*/ 42 h 45"/>
                  <a:gd name="T62" fmla="*/ 39 w 150"/>
                  <a:gd name="T63" fmla="*/ 45 h 45"/>
                  <a:gd name="T64" fmla="*/ 33 w 150"/>
                  <a:gd name="T65" fmla="*/ 45 h 45"/>
                  <a:gd name="T66" fmla="*/ 25 w 150"/>
                  <a:gd name="T67" fmla="*/ 40 h 45"/>
                  <a:gd name="T68" fmla="*/ 17 w 150"/>
                  <a:gd name="T69" fmla="*/ 40 h 45"/>
                  <a:gd name="T70" fmla="*/ 13 w 150"/>
                  <a:gd name="T71" fmla="*/ 36 h 45"/>
                  <a:gd name="T72" fmla="*/ 10 w 150"/>
                  <a:gd name="T73" fmla="*/ 29 h 45"/>
                  <a:gd name="T74" fmla="*/ 4 w 150"/>
                  <a:gd name="T75" fmla="*/ 24 h 45"/>
                  <a:gd name="T76" fmla="*/ 1 w 150"/>
                  <a:gd name="T77" fmla="*/ 21 h 45"/>
                  <a:gd name="T78" fmla="*/ 0 w 150"/>
                  <a:gd name="T79" fmla="*/ 16 h 45"/>
                  <a:gd name="T80" fmla="*/ 1 w 150"/>
                  <a:gd name="T81" fmla="*/ 12 h 45"/>
                  <a:gd name="T82" fmla="*/ 4 w 150"/>
                  <a:gd name="T83" fmla="*/ 9 h 45"/>
                  <a:gd name="T84" fmla="*/ 9 w 150"/>
                  <a:gd name="T85" fmla="*/ 3 h 45"/>
                  <a:gd name="T86" fmla="*/ 15 w 150"/>
                  <a:gd name="T87" fmla="*/ 1 h 45"/>
                  <a:gd name="T88" fmla="*/ 20 w 150"/>
                  <a:gd name="T89" fmla="*/ 1 h 45"/>
                  <a:gd name="T90" fmla="*/ 27 w 150"/>
                  <a:gd name="T91" fmla="*/ 0 h 45"/>
                  <a:gd name="T92" fmla="*/ 32 w 150"/>
                  <a:gd name="T93" fmla="*/ 0 h 45"/>
                  <a:gd name="T94" fmla="*/ 38 w 150"/>
                  <a:gd name="T95" fmla="*/ 2 h 45"/>
                  <a:gd name="T96" fmla="*/ 41 w 150"/>
                  <a:gd name="T97" fmla="*/ 4 h 45"/>
                  <a:gd name="T98" fmla="*/ 44 w 150"/>
                  <a:gd name="T99" fmla="*/ 9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50" h="45">
                    <a:moveTo>
                      <a:pt x="44" y="9"/>
                    </a:moveTo>
                    <a:lnTo>
                      <a:pt x="43" y="11"/>
                    </a:lnTo>
                    <a:lnTo>
                      <a:pt x="43" y="14"/>
                    </a:lnTo>
                    <a:lnTo>
                      <a:pt x="46" y="15"/>
                    </a:lnTo>
                    <a:lnTo>
                      <a:pt x="48" y="17"/>
                    </a:lnTo>
                    <a:lnTo>
                      <a:pt x="57" y="12"/>
                    </a:lnTo>
                    <a:lnTo>
                      <a:pt x="65" y="9"/>
                    </a:lnTo>
                    <a:lnTo>
                      <a:pt x="74" y="6"/>
                    </a:lnTo>
                    <a:lnTo>
                      <a:pt x="84" y="3"/>
                    </a:lnTo>
                    <a:lnTo>
                      <a:pt x="93" y="3"/>
                    </a:lnTo>
                    <a:lnTo>
                      <a:pt x="102" y="3"/>
                    </a:lnTo>
                    <a:lnTo>
                      <a:pt x="111" y="4"/>
                    </a:lnTo>
                    <a:lnTo>
                      <a:pt x="122" y="7"/>
                    </a:lnTo>
                    <a:lnTo>
                      <a:pt x="129" y="14"/>
                    </a:lnTo>
                    <a:lnTo>
                      <a:pt x="134" y="19"/>
                    </a:lnTo>
                    <a:lnTo>
                      <a:pt x="141" y="24"/>
                    </a:lnTo>
                    <a:lnTo>
                      <a:pt x="150" y="26"/>
                    </a:lnTo>
                    <a:lnTo>
                      <a:pt x="144" y="33"/>
                    </a:lnTo>
                    <a:lnTo>
                      <a:pt x="135" y="27"/>
                    </a:lnTo>
                    <a:lnTo>
                      <a:pt x="127" y="23"/>
                    </a:lnTo>
                    <a:lnTo>
                      <a:pt x="119" y="18"/>
                    </a:lnTo>
                    <a:lnTo>
                      <a:pt x="110" y="15"/>
                    </a:lnTo>
                    <a:lnTo>
                      <a:pt x="101" y="12"/>
                    </a:lnTo>
                    <a:lnTo>
                      <a:pt x="92" y="11"/>
                    </a:lnTo>
                    <a:lnTo>
                      <a:pt x="82" y="14"/>
                    </a:lnTo>
                    <a:lnTo>
                      <a:pt x="73" y="18"/>
                    </a:lnTo>
                    <a:lnTo>
                      <a:pt x="66" y="21"/>
                    </a:lnTo>
                    <a:lnTo>
                      <a:pt x="61" y="25"/>
                    </a:lnTo>
                    <a:lnTo>
                      <a:pt x="55" y="32"/>
                    </a:lnTo>
                    <a:lnTo>
                      <a:pt x="50" y="38"/>
                    </a:lnTo>
                    <a:lnTo>
                      <a:pt x="44" y="42"/>
                    </a:lnTo>
                    <a:lnTo>
                      <a:pt x="39" y="45"/>
                    </a:lnTo>
                    <a:lnTo>
                      <a:pt x="33" y="45"/>
                    </a:lnTo>
                    <a:lnTo>
                      <a:pt x="25" y="40"/>
                    </a:lnTo>
                    <a:lnTo>
                      <a:pt x="17" y="40"/>
                    </a:lnTo>
                    <a:lnTo>
                      <a:pt x="13" y="36"/>
                    </a:lnTo>
                    <a:lnTo>
                      <a:pt x="10" y="29"/>
                    </a:lnTo>
                    <a:lnTo>
                      <a:pt x="4" y="24"/>
                    </a:lnTo>
                    <a:lnTo>
                      <a:pt x="1" y="21"/>
                    </a:lnTo>
                    <a:lnTo>
                      <a:pt x="0" y="16"/>
                    </a:lnTo>
                    <a:lnTo>
                      <a:pt x="1" y="12"/>
                    </a:lnTo>
                    <a:lnTo>
                      <a:pt x="4" y="9"/>
                    </a:lnTo>
                    <a:lnTo>
                      <a:pt x="9" y="3"/>
                    </a:lnTo>
                    <a:lnTo>
                      <a:pt x="15" y="1"/>
                    </a:lnTo>
                    <a:lnTo>
                      <a:pt x="20" y="1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8" y="2"/>
                    </a:lnTo>
                    <a:lnTo>
                      <a:pt x="41" y="4"/>
                    </a:lnTo>
                    <a:lnTo>
                      <a:pt x="44" y="9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88" name="Freeform 110"/>
              <p:cNvSpPr>
                <a:spLocks/>
              </p:cNvSpPr>
              <p:nvPr/>
            </p:nvSpPr>
            <p:spPr bwMode="auto">
              <a:xfrm>
                <a:off x="687" y="1780"/>
                <a:ext cx="14" cy="9"/>
              </a:xfrm>
              <a:custGeom>
                <a:avLst/>
                <a:gdLst>
                  <a:gd name="T0" fmla="*/ 27 w 27"/>
                  <a:gd name="T1" fmla="*/ 9 h 20"/>
                  <a:gd name="T2" fmla="*/ 26 w 27"/>
                  <a:gd name="T3" fmla="*/ 14 h 20"/>
                  <a:gd name="T4" fmla="*/ 24 w 27"/>
                  <a:gd name="T5" fmla="*/ 17 h 20"/>
                  <a:gd name="T6" fmla="*/ 19 w 27"/>
                  <a:gd name="T7" fmla="*/ 18 h 20"/>
                  <a:gd name="T8" fmla="*/ 16 w 27"/>
                  <a:gd name="T9" fmla="*/ 20 h 20"/>
                  <a:gd name="T10" fmla="*/ 11 w 27"/>
                  <a:gd name="T11" fmla="*/ 20 h 20"/>
                  <a:gd name="T12" fmla="*/ 7 w 27"/>
                  <a:gd name="T13" fmla="*/ 18 h 20"/>
                  <a:gd name="T14" fmla="*/ 2 w 27"/>
                  <a:gd name="T15" fmla="*/ 17 h 20"/>
                  <a:gd name="T16" fmla="*/ 0 w 27"/>
                  <a:gd name="T17" fmla="*/ 14 h 20"/>
                  <a:gd name="T18" fmla="*/ 0 w 27"/>
                  <a:gd name="T19" fmla="*/ 9 h 20"/>
                  <a:gd name="T20" fmla="*/ 2 w 27"/>
                  <a:gd name="T21" fmla="*/ 7 h 20"/>
                  <a:gd name="T22" fmla="*/ 5 w 27"/>
                  <a:gd name="T23" fmla="*/ 5 h 20"/>
                  <a:gd name="T24" fmla="*/ 8 w 27"/>
                  <a:gd name="T25" fmla="*/ 2 h 20"/>
                  <a:gd name="T26" fmla="*/ 9 w 27"/>
                  <a:gd name="T27" fmla="*/ 3 h 20"/>
                  <a:gd name="T28" fmla="*/ 10 w 27"/>
                  <a:gd name="T29" fmla="*/ 2 h 20"/>
                  <a:gd name="T30" fmla="*/ 12 w 27"/>
                  <a:gd name="T31" fmla="*/ 1 h 20"/>
                  <a:gd name="T32" fmla="*/ 13 w 27"/>
                  <a:gd name="T33" fmla="*/ 0 h 20"/>
                  <a:gd name="T34" fmla="*/ 18 w 27"/>
                  <a:gd name="T35" fmla="*/ 1 h 20"/>
                  <a:gd name="T36" fmla="*/ 23 w 27"/>
                  <a:gd name="T37" fmla="*/ 2 h 20"/>
                  <a:gd name="T38" fmla="*/ 25 w 27"/>
                  <a:gd name="T39" fmla="*/ 5 h 20"/>
                  <a:gd name="T40" fmla="*/ 27 w 27"/>
                  <a:gd name="T41" fmla="*/ 9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7" h="20">
                    <a:moveTo>
                      <a:pt x="27" y="9"/>
                    </a:moveTo>
                    <a:lnTo>
                      <a:pt x="26" y="14"/>
                    </a:lnTo>
                    <a:lnTo>
                      <a:pt x="24" y="17"/>
                    </a:lnTo>
                    <a:lnTo>
                      <a:pt x="19" y="18"/>
                    </a:lnTo>
                    <a:lnTo>
                      <a:pt x="16" y="20"/>
                    </a:lnTo>
                    <a:lnTo>
                      <a:pt x="11" y="20"/>
                    </a:lnTo>
                    <a:lnTo>
                      <a:pt x="7" y="18"/>
                    </a:lnTo>
                    <a:lnTo>
                      <a:pt x="2" y="17"/>
                    </a:lnTo>
                    <a:lnTo>
                      <a:pt x="0" y="14"/>
                    </a:lnTo>
                    <a:lnTo>
                      <a:pt x="0" y="9"/>
                    </a:lnTo>
                    <a:lnTo>
                      <a:pt x="2" y="7"/>
                    </a:lnTo>
                    <a:lnTo>
                      <a:pt x="5" y="5"/>
                    </a:lnTo>
                    <a:lnTo>
                      <a:pt x="8" y="2"/>
                    </a:lnTo>
                    <a:lnTo>
                      <a:pt x="9" y="3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lnTo>
                      <a:pt x="18" y="1"/>
                    </a:lnTo>
                    <a:lnTo>
                      <a:pt x="23" y="2"/>
                    </a:lnTo>
                    <a:lnTo>
                      <a:pt x="25" y="5"/>
                    </a:lnTo>
                    <a:lnTo>
                      <a:pt x="27" y="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89" name="Freeform 111"/>
              <p:cNvSpPr>
                <a:spLocks/>
              </p:cNvSpPr>
              <p:nvPr/>
            </p:nvSpPr>
            <p:spPr bwMode="auto">
              <a:xfrm>
                <a:off x="460" y="1794"/>
                <a:ext cx="3" cy="2"/>
              </a:xfrm>
              <a:custGeom>
                <a:avLst/>
                <a:gdLst>
                  <a:gd name="T0" fmla="*/ 4 w 4"/>
                  <a:gd name="T1" fmla="*/ 1 h 3"/>
                  <a:gd name="T2" fmla="*/ 3 w 4"/>
                  <a:gd name="T3" fmla="*/ 2 h 3"/>
                  <a:gd name="T4" fmla="*/ 3 w 4"/>
                  <a:gd name="T5" fmla="*/ 2 h 3"/>
                  <a:gd name="T6" fmla="*/ 2 w 4"/>
                  <a:gd name="T7" fmla="*/ 3 h 3"/>
                  <a:gd name="T8" fmla="*/ 0 w 4"/>
                  <a:gd name="T9" fmla="*/ 3 h 3"/>
                  <a:gd name="T10" fmla="*/ 2 w 4"/>
                  <a:gd name="T11" fmla="*/ 0 h 3"/>
                  <a:gd name="T12" fmla="*/ 2 w 4"/>
                  <a:gd name="T13" fmla="*/ 1 h 3"/>
                  <a:gd name="T14" fmla="*/ 3 w 4"/>
                  <a:gd name="T15" fmla="*/ 1 h 3"/>
                  <a:gd name="T16" fmla="*/ 3 w 4"/>
                  <a:gd name="T17" fmla="*/ 1 h 3"/>
                  <a:gd name="T18" fmla="*/ 4 w 4"/>
                  <a:gd name="T19" fmla="*/ 1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" h="3">
                    <a:moveTo>
                      <a:pt x="4" y="1"/>
                    </a:moveTo>
                    <a:lnTo>
                      <a:pt x="3" y="2"/>
                    </a:lnTo>
                    <a:lnTo>
                      <a:pt x="3" y="2"/>
                    </a:lnTo>
                    <a:lnTo>
                      <a:pt x="2" y="3"/>
                    </a:lnTo>
                    <a:lnTo>
                      <a:pt x="0" y="3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3" y="1"/>
                    </a:lnTo>
                    <a:lnTo>
                      <a:pt x="3" y="1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90" name="Freeform 112"/>
              <p:cNvSpPr>
                <a:spLocks/>
              </p:cNvSpPr>
              <p:nvPr/>
            </p:nvSpPr>
            <p:spPr bwMode="auto">
              <a:xfrm>
                <a:off x="708" y="1794"/>
                <a:ext cx="37" cy="32"/>
              </a:xfrm>
              <a:custGeom>
                <a:avLst/>
                <a:gdLst>
                  <a:gd name="T0" fmla="*/ 46 w 74"/>
                  <a:gd name="T1" fmla="*/ 1 h 63"/>
                  <a:gd name="T2" fmla="*/ 46 w 74"/>
                  <a:gd name="T3" fmla="*/ 7 h 63"/>
                  <a:gd name="T4" fmla="*/ 43 w 74"/>
                  <a:gd name="T5" fmla="*/ 13 h 63"/>
                  <a:gd name="T6" fmla="*/ 39 w 74"/>
                  <a:gd name="T7" fmla="*/ 17 h 63"/>
                  <a:gd name="T8" fmla="*/ 35 w 74"/>
                  <a:gd name="T9" fmla="*/ 22 h 63"/>
                  <a:gd name="T10" fmla="*/ 31 w 74"/>
                  <a:gd name="T11" fmla="*/ 26 h 63"/>
                  <a:gd name="T12" fmla="*/ 30 w 74"/>
                  <a:gd name="T13" fmla="*/ 30 h 63"/>
                  <a:gd name="T14" fmla="*/ 31 w 74"/>
                  <a:gd name="T15" fmla="*/ 33 h 63"/>
                  <a:gd name="T16" fmla="*/ 38 w 74"/>
                  <a:gd name="T17" fmla="*/ 37 h 63"/>
                  <a:gd name="T18" fmla="*/ 45 w 74"/>
                  <a:gd name="T19" fmla="*/ 33 h 63"/>
                  <a:gd name="T20" fmla="*/ 54 w 74"/>
                  <a:gd name="T21" fmla="*/ 33 h 63"/>
                  <a:gd name="T22" fmla="*/ 62 w 74"/>
                  <a:gd name="T23" fmla="*/ 36 h 63"/>
                  <a:gd name="T24" fmla="*/ 69 w 74"/>
                  <a:gd name="T25" fmla="*/ 38 h 63"/>
                  <a:gd name="T26" fmla="*/ 69 w 74"/>
                  <a:gd name="T27" fmla="*/ 41 h 63"/>
                  <a:gd name="T28" fmla="*/ 70 w 74"/>
                  <a:gd name="T29" fmla="*/ 44 h 63"/>
                  <a:gd name="T30" fmla="*/ 72 w 74"/>
                  <a:gd name="T31" fmla="*/ 46 h 63"/>
                  <a:gd name="T32" fmla="*/ 74 w 74"/>
                  <a:gd name="T33" fmla="*/ 47 h 63"/>
                  <a:gd name="T34" fmla="*/ 70 w 74"/>
                  <a:gd name="T35" fmla="*/ 52 h 63"/>
                  <a:gd name="T36" fmla="*/ 66 w 74"/>
                  <a:gd name="T37" fmla="*/ 52 h 63"/>
                  <a:gd name="T38" fmla="*/ 60 w 74"/>
                  <a:gd name="T39" fmla="*/ 50 h 63"/>
                  <a:gd name="T40" fmla="*/ 55 w 74"/>
                  <a:gd name="T41" fmla="*/ 50 h 63"/>
                  <a:gd name="T42" fmla="*/ 48 w 74"/>
                  <a:gd name="T43" fmla="*/ 50 h 63"/>
                  <a:gd name="T44" fmla="*/ 42 w 74"/>
                  <a:gd name="T45" fmla="*/ 50 h 63"/>
                  <a:gd name="T46" fmla="*/ 36 w 74"/>
                  <a:gd name="T47" fmla="*/ 51 h 63"/>
                  <a:gd name="T48" fmla="*/ 29 w 74"/>
                  <a:gd name="T49" fmla="*/ 52 h 63"/>
                  <a:gd name="T50" fmla="*/ 23 w 74"/>
                  <a:gd name="T51" fmla="*/ 54 h 63"/>
                  <a:gd name="T52" fmla="*/ 17 w 74"/>
                  <a:gd name="T53" fmla="*/ 56 h 63"/>
                  <a:gd name="T54" fmla="*/ 12 w 74"/>
                  <a:gd name="T55" fmla="*/ 60 h 63"/>
                  <a:gd name="T56" fmla="*/ 7 w 74"/>
                  <a:gd name="T57" fmla="*/ 63 h 63"/>
                  <a:gd name="T58" fmla="*/ 9 w 74"/>
                  <a:gd name="T59" fmla="*/ 51 h 63"/>
                  <a:gd name="T60" fmla="*/ 12 w 74"/>
                  <a:gd name="T61" fmla="*/ 37 h 63"/>
                  <a:gd name="T62" fmla="*/ 9 w 74"/>
                  <a:gd name="T63" fmla="*/ 24 h 63"/>
                  <a:gd name="T64" fmla="*/ 0 w 74"/>
                  <a:gd name="T65" fmla="*/ 15 h 63"/>
                  <a:gd name="T66" fmla="*/ 5 w 74"/>
                  <a:gd name="T67" fmla="*/ 14 h 63"/>
                  <a:gd name="T68" fmla="*/ 9 w 74"/>
                  <a:gd name="T69" fmla="*/ 12 h 63"/>
                  <a:gd name="T70" fmla="*/ 14 w 74"/>
                  <a:gd name="T71" fmla="*/ 9 h 63"/>
                  <a:gd name="T72" fmla="*/ 19 w 74"/>
                  <a:gd name="T73" fmla="*/ 7 h 63"/>
                  <a:gd name="T74" fmla="*/ 23 w 74"/>
                  <a:gd name="T75" fmla="*/ 3 h 63"/>
                  <a:gd name="T76" fmla="*/ 28 w 74"/>
                  <a:gd name="T77" fmla="*/ 2 h 63"/>
                  <a:gd name="T78" fmla="*/ 33 w 74"/>
                  <a:gd name="T79" fmla="*/ 1 h 63"/>
                  <a:gd name="T80" fmla="*/ 38 w 74"/>
                  <a:gd name="T81" fmla="*/ 2 h 63"/>
                  <a:gd name="T82" fmla="*/ 39 w 74"/>
                  <a:gd name="T83" fmla="*/ 0 h 63"/>
                  <a:gd name="T84" fmla="*/ 42 w 74"/>
                  <a:gd name="T85" fmla="*/ 0 h 63"/>
                  <a:gd name="T86" fmla="*/ 44 w 74"/>
                  <a:gd name="T87" fmla="*/ 0 h 63"/>
                  <a:gd name="T88" fmla="*/ 46 w 74"/>
                  <a:gd name="T89" fmla="*/ 1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74" h="63">
                    <a:moveTo>
                      <a:pt x="46" y="1"/>
                    </a:moveTo>
                    <a:lnTo>
                      <a:pt x="46" y="7"/>
                    </a:lnTo>
                    <a:lnTo>
                      <a:pt x="43" y="13"/>
                    </a:lnTo>
                    <a:lnTo>
                      <a:pt x="39" y="17"/>
                    </a:lnTo>
                    <a:lnTo>
                      <a:pt x="35" y="22"/>
                    </a:lnTo>
                    <a:lnTo>
                      <a:pt x="31" y="26"/>
                    </a:lnTo>
                    <a:lnTo>
                      <a:pt x="30" y="30"/>
                    </a:lnTo>
                    <a:lnTo>
                      <a:pt x="31" y="33"/>
                    </a:lnTo>
                    <a:lnTo>
                      <a:pt x="38" y="37"/>
                    </a:lnTo>
                    <a:lnTo>
                      <a:pt x="45" y="33"/>
                    </a:lnTo>
                    <a:lnTo>
                      <a:pt x="54" y="33"/>
                    </a:lnTo>
                    <a:lnTo>
                      <a:pt x="62" y="36"/>
                    </a:lnTo>
                    <a:lnTo>
                      <a:pt x="69" y="38"/>
                    </a:lnTo>
                    <a:lnTo>
                      <a:pt x="69" y="41"/>
                    </a:lnTo>
                    <a:lnTo>
                      <a:pt x="70" y="44"/>
                    </a:lnTo>
                    <a:lnTo>
                      <a:pt x="72" y="46"/>
                    </a:lnTo>
                    <a:lnTo>
                      <a:pt x="74" y="47"/>
                    </a:lnTo>
                    <a:lnTo>
                      <a:pt x="70" y="52"/>
                    </a:lnTo>
                    <a:lnTo>
                      <a:pt x="66" y="52"/>
                    </a:lnTo>
                    <a:lnTo>
                      <a:pt x="60" y="50"/>
                    </a:lnTo>
                    <a:lnTo>
                      <a:pt x="55" y="50"/>
                    </a:lnTo>
                    <a:lnTo>
                      <a:pt x="48" y="50"/>
                    </a:lnTo>
                    <a:lnTo>
                      <a:pt x="42" y="50"/>
                    </a:lnTo>
                    <a:lnTo>
                      <a:pt x="36" y="51"/>
                    </a:lnTo>
                    <a:lnTo>
                      <a:pt x="29" y="52"/>
                    </a:lnTo>
                    <a:lnTo>
                      <a:pt x="23" y="54"/>
                    </a:lnTo>
                    <a:lnTo>
                      <a:pt x="17" y="56"/>
                    </a:lnTo>
                    <a:lnTo>
                      <a:pt x="12" y="60"/>
                    </a:lnTo>
                    <a:lnTo>
                      <a:pt x="7" y="63"/>
                    </a:lnTo>
                    <a:lnTo>
                      <a:pt x="9" y="51"/>
                    </a:lnTo>
                    <a:lnTo>
                      <a:pt x="12" y="37"/>
                    </a:lnTo>
                    <a:lnTo>
                      <a:pt x="9" y="24"/>
                    </a:lnTo>
                    <a:lnTo>
                      <a:pt x="0" y="15"/>
                    </a:lnTo>
                    <a:lnTo>
                      <a:pt x="5" y="14"/>
                    </a:lnTo>
                    <a:lnTo>
                      <a:pt x="9" y="12"/>
                    </a:lnTo>
                    <a:lnTo>
                      <a:pt x="14" y="9"/>
                    </a:lnTo>
                    <a:lnTo>
                      <a:pt x="19" y="7"/>
                    </a:lnTo>
                    <a:lnTo>
                      <a:pt x="23" y="3"/>
                    </a:lnTo>
                    <a:lnTo>
                      <a:pt x="28" y="2"/>
                    </a:lnTo>
                    <a:lnTo>
                      <a:pt x="33" y="1"/>
                    </a:lnTo>
                    <a:lnTo>
                      <a:pt x="38" y="2"/>
                    </a:lnTo>
                    <a:lnTo>
                      <a:pt x="39" y="0"/>
                    </a:lnTo>
                    <a:lnTo>
                      <a:pt x="42" y="0"/>
                    </a:lnTo>
                    <a:lnTo>
                      <a:pt x="44" y="0"/>
                    </a:lnTo>
                    <a:lnTo>
                      <a:pt x="46" y="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91" name="Freeform 113"/>
              <p:cNvSpPr>
                <a:spLocks/>
              </p:cNvSpPr>
              <p:nvPr/>
            </p:nvSpPr>
            <p:spPr bwMode="auto">
              <a:xfrm>
                <a:off x="732" y="1795"/>
                <a:ext cx="17" cy="17"/>
              </a:xfrm>
              <a:custGeom>
                <a:avLst/>
                <a:gdLst>
                  <a:gd name="T0" fmla="*/ 34 w 34"/>
                  <a:gd name="T1" fmla="*/ 11 h 35"/>
                  <a:gd name="T2" fmla="*/ 33 w 34"/>
                  <a:gd name="T3" fmla="*/ 16 h 35"/>
                  <a:gd name="T4" fmla="*/ 30 w 34"/>
                  <a:gd name="T5" fmla="*/ 22 h 35"/>
                  <a:gd name="T6" fmla="*/ 28 w 34"/>
                  <a:gd name="T7" fmla="*/ 28 h 35"/>
                  <a:gd name="T8" fmla="*/ 25 w 34"/>
                  <a:gd name="T9" fmla="*/ 34 h 35"/>
                  <a:gd name="T10" fmla="*/ 25 w 34"/>
                  <a:gd name="T11" fmla="*/ 35 h 35"/>
                  <a:gd name="T12" fmla="*/ 24 w 34"/>
                  <a:gd name="T13" fmla="*/ 30 h 35"/>
                  <a:gd name="T14" fmla="*/ 21 w 34"/>
                  <a:gd name="T15" fmla="*/ 27 h 35"/>
                  <a:gd name="T16" fmla="*/ 18 w 34"/>
                  <a:gd name="T17" fmla="*/ 22 h 35"/>
                  <a:gd name="T18" fmla="*/ 14 w 34"/>
                  <a:gd name="T19" fmla="*/ 19 h 35"/>
                  <a:gd name="T20" fmla="*/ 12 w 34"/>
                  <a:gd name="T21" fmla="*/ 19 h 35"/>
                  <a:gd name="T22" fmla="*/ 11 w 34"/>
                  <a:gd name="T23" fmla="*/ 15 h 35"/>
                  <a:gd name="T24" fmla="*/ 10 w 34"/>
                  <a:gd name="T25" fmla="*/ 13 h 35"/>
                  <a:gd name="T26" fmla="*/ 6 w 34"/>
                  <a:gd name="T27" fmla="*/ 13 h 35"/>
                  <a:gd name="T28" fmla="*/ 4 w 34"/>
                  <a:gd name="T29" fmla="*/ 11 h 35"/>
                  <a:gd name="T30" fmla="*/ 4 w 34"/>
                  <a:gd name="T31" fmla="*/ 6 h 35"/>
                  <a:gd name="T32" fmla="*/ 3 w 34"/>
                  <a:gd name="T33" fmla="*/ 2 h 35"/>
                  <a:gd name="T34" fmla="*/ 0 w 34"/>
                  <a:gd name="T35" fmla="*/ 0 h 35"/>
                  <a:gd name="T36" fmla="*/ 9 w 34"/>
                  <a:gd name="T37" fmla="*/ 4 h 35"/>
                  <a:gd name="T38" fmla="*/ 18 w 34"/>
                  <a:gd name="T39" fmla="*/ 6 h 35"/>
                  <a:gd name="T40" fmla="*/ 26 w 34"/>
                  <a:gd name="T41" fmla="*/ 7 h 35"/>
                  <a:gd name="T42" fmla="*/ 34 w 34"/>
                  <a:gd name="T43" fmla="*/ 11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4" h="35">
                    <a:moveTo>
                      <a:pt x="34" y="11"/>
                    </a:moveTo>
                    <a:lnTo>
                      <a:pt x="33" y="16"/>
                    </a:lnTo>
                    <a:lnTo>
                      <a:pt x="30" y="22"/>
                    </a:lnTo>
                    <a:lnTo>
                      <a:pt x="28" y="28"/>
                    </a:lnTo>
                    <a:lnTo>
                      <a:pt x="25" y="34"/>
                    </a:lnTo>
                    <a:lnTo>
                      <a:pt x="25" y="35"/>
                    </a:lnTo>
                    <a:lnTo>
                      <a:pt x="24" y="30"/>
                    </a:lnTo>
                    <a:lnTo>
                      <a:pt x="21" y="27"/>
                    </a:lnTo>
                    <a:lnTo>
                      <a:pt x="18" y="22"/>
                    </a:lnTo>
                    <a:lnTo>
                      <a:pt x="14" y="19"/>
                    </a:lnTo>
                    <a:lnTo>
                      <a:pt x="12" y="19"/>
                    </a:lnTo>
                    <a:lnTo>
                      <a:pt x="11" y="15"/>
                    </a:lnTo>
                    <a:lnTo>
                      <a:pt x="10" y="13"/>
                    </a:lnTo>
                    <a:lnTo>
                      <a:pt x="6" y="13"/>
                    </a:lnTo>
                    <a:lnTo>
                      <a:pt x="4" y="11"/>
                    </a:lnTo>
                    <a:lnTo>
                      <a:pt x="4" y="6"/>
                    </a:lnTo>
                    <a:lnTo>
                      <a:pt x="3" y="2"/>
                    </a:lnTo>
                    <a:lnTo>
                      <a:pt x="0" y="0"/>
                    </a:lnTo>
                    <a:lnTo>
                      <a:pt x="9" y="4"/>
                    </a:lnTo>
                    <a:lnTo>
                      <a:pt x="18" y="6"/>
                    </a:lnTo>
                    <a:lnTo>
                      <a:pt x="26" y="7"/>
                    </a:lnTo>
                    <a:lnTo>
                      <a:pt x="34" y="1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92" name="Freeform 114"/>
              <p:cNvSpPr>
                <a:spLocks/>
              </p:cNvSpPr>
              <p:nvPr/>
            </p:nvSpPr>
            <p:spPr bwMode="auto">
              <a:xfrm>
                <a:off x="1017" y="1800"/>
                <a:ext cx="8" cy="15"/>
              </a:xfrm>
              <a:custGeom>
                <a:avLst/>
                <a:gdLst>
                  <a:gd name="T0" fmla="*/ 10 w 16"/>
                  <a:gd name="T1" fmla="*/ 23 h 29"/>
                  <a:gd name="T2" fmla="*/ 7 w 16"/>
                  <a:gd name="T3" fmla="*/ 24 h 29"/>
                  <a:gd name="T4" fmla="*/ 6 w 16"/>
                  <a:gd name="T5" fmla="*/ 27 h 29"/>
                  <a:gd name="T6" fmla="*/ 3 w 16"/>
                  <a:gd name="T7" fmla="*/ 29 h 29"/>
                  <a:gd name="T8" fmla="*/ 0 w 16"/>
                  <a:gd name="T9" fmla="*/ 28 h 29"/>
                  <a:gd name="T10" fmla="*/ 2 w 16"/>
                  <a:gd name="T11" fmla="*/ 20 h 29"/>
                  <a:gd name="T12" fmla="*/ 4 w 16"/>
                  <a:gd name="T13" fmla="*/ 12 h 29"/>
                  <a:gd name="T14" fmla="*/ 9 w 16"/>
                  <a:gd name="T15" fmla="*/ 5 h 29"/>
                  <a:gd name="T16" fmla="*/ 16 w 16"/>
                  <a:gd name="T17" fmla="*/ 0 h 29"/>
                  <a:gd name="T18" fmla="*/ 16 w 16"/>
                  <a:gd name="T19" fmla="*/ 5 h 29"/>
                  <a:gd name="T20" fmla="*/ 14 w 16"/>
                  <a:gd name="T21" fmla="*/ 11 h 29"/>
                  <a:gd name="T22" fmla="*/ 11 w 16"/>
                  <a:gd name="T23" fmla="*/ 17 h 29"/>
                  <a:gd name="T24" fmla="*/ 10 w 16"/>
                  <a:gd name="T25" fmla="*/ 23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6" h="29">
                    <a:moveTo>
                      <a:pt x="10" y="23"/>
                    </a:moveTo>
                    <a:lnTo>
                      <a:pt x="7" y="24"/>
                    </a:lnTo>
                    <a:lnTo>
                      <a:pt x="6" y="27"/>
                    </a:lnTo>
                    <a:lnTo>
                      <a:pt x="3" y="29"/>
                    </a:lnTo>
                    <a:lnTo>
                      <a:pt x="0" y="28"/>
                    </a:lnTo>
                    <a:lnTo>
                      <a:pt x="2" y="20"/>
                    </a:lnTo>
                    <a:lnTo>
                      <a:pt x="4" y="12"/>
                    </a:lnTo>
                    <a:lnTo>
                      <a:pt x="9" y="5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4" y="11"/>
                    </a:lnTo>
                    <a:lnTo>
                      <a:pt x="11" y="17"/>
                    </a:lnTo>
                    <a:lnTo>
                      <a:pt x="10" y="2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93" name="Freeform 115"/>
              <p:cNvSpPr>
                <a:spLocks/>
              </p:cNvSpPr>
              <p:nvPr/>
            </p:nvSpPr>
            <p:spPr bwMode="auto">
              <a:xfrm>
                <a:off x="681" y="1802"/>
                <a:ext cx="50" cy="50"/>
              </a:xfrm>
              <a:custGeom>
                <a:avLst/>
                <a:gdLst>
                  <a:gd name="T0" fmla="*/ 49 w 99"/>
                  <a:gd name="T1" fmla="*/ 22 h 100"/>
                  <a:gd name="T2" fmla="*/ 47 w 99"/>
                  <a:gd name="T3" fmla="*/ 37 h 100"/>
                  <a:gd name="T4" fmla="*/ 43 w 99"/>
                  <a:gd name="T5" fmla="*/ 47 h 100"/>
                  <a:gd name="T6" fmla="*/ 32 w 99"/>
                  <a:gd name="T7" fmla="*/ 52 h 100"/>
                  <a:gd name="T8" fmla="*/ 36 w 99"/>
                  <a:gd name="T9" fmla="*/ 60 h 100"/>
                  <a:gd name="T10" fmla="*/ 43 w 99"/>
                  <a:gd name="T11" fmla="*/ 61 h 100"/>
                  <a:gd name="T12" fmla="*/ 41 w 99"/>
                  <a:gd name="T13" fmla="*/ 66 h 100"/>
                  <a:gd name="T14" fmla="*/ 36 w 99"/>
                  <a:gd name="T15" fmla="*/ 79 h 100"/>
                  <a:gd name="T16" fmla="*/ 25 w 99"/>
                  <a:gd name="T17" fmla="*/ 79 h 100"/>
                  <a:gd name="T18" fmla="*/ 20 w 99"/>
                  <a:gd name="T19" fmla="*/ 83 h 100"/>
                  <a:gd name="T20" fmla="*/ 23 w 99"/>
                  <a:gd name="T21" fmla="*/ 90 h 100"/>
                  <a:gd name="T22" fmla="*/ 38 w 99"/>
                  <a:gd name="T23" fmla="*/ 93 h 100"/>
                  <a:gd name="T24" fmla="*/ 53 w 99"/>
                  <a:gd name="T25" fmla="*/ 91 h 100"/>
                  <a:gd name="T26" fmla="*/ 74 w 99"/>
                  <a:gd name="T27" fmla="*/ 89 h 100"/>
                  <a:gd name="T28" fmla="*/ 71 w 99"/>
                  <a:gd name="T29" fmla="*/ 78 h 100"/>
                  <a:gd name="T30" fmla="*/ 56 w 99"/>
                  <a:gd name="T31" fmla="*/ 76 h 100"/>
                  <a:gd name="T32" fmla="*/ 56 w 99"/>
                  <a:gd name="T33" fmla="*/ 74 h 100"/>
                  <a:gd name="T34" fmla="*/ 68 w 99"/>
                  <a:gd name="T35" fmla="*/ 66 h 100"/>
                  <a:gd name="T36" fmla="*/ 76 w 99"/>
                  <a:gd name="T37" fmla="*/ 73 h 100"/>
                  <a:gd name="T38" fmla="*/ 82 w 99"/>
                  <a:gd name="T39" fmla="*/ 83 h 100"/>
                  <a:gd name="T40" fmla="*/ 92 w 99"/>
                  <a:gd name="T41" fmla="*/ 83 h 100"/>
                  <a:gd name="T42" fmla="*/ 94 w 99"/>
                  <a:gd name="T43" fmla="*/ 83 h 100"/>
                  <a:gd name="T44" fmla="*/ 98 w 99"/>
                  <a:gd name="T45" fmla="*/ 88 h 100"/>
                  <a:gd name="T46" fmla="*/ 99 w 99"/>
                  <a:gd name="T47" fmla="*/ 93 h 100"/>
                  <a:gd name="T48" fmla="*/ 78 w 99"/>
                  <a:gd name="T49" fmla="*/ 94 h 100"/>
                  <a:gd name="T50" fmla="*/ 55 w 99"/>
                  <a:gd name="T51" fmla="*/ 94 h 100"/>
                  <a:gd name="T52" fmla="*/ 32 w 99"/>
                  <a:gd name="T53" fmla="*/ 96 h 100"/>
                  <a:gd name="T54" fmla="*/ 13 w 99"/>
                  <a:gd name="T55" fmla="*/ 100 h 100"/>
                  <a:gd name="T56" fmla="*/ 7 w 99"/>
                  <a:gd name="T57" fmla="*/ 90 h 100"/>
                  <a:gd name="T58" fmla="*/ 0 w 99"/>
                  <a:gd name="T59" fmla="*/ 84 h 100"/>
                  <a:gd name="T60" fmla="*/ 15 w 99"/>
                  <a:gd name="T61" fmla="*/ 68 h 100"/>
                  <a:gd name="T62" fmla="*/ 18 w 99"/>
                  <a:gd name="T63" fmla="*/ 50 h 100"/>
                  <a:gd name="T64" fmla="*/ 13 w 99"/>
                  <a:gd name="T65" fmla="*/ 44 h 100"/>
                  <a:gd name="T66" fmla="*/ 13 w 99"/>
                  <a:gd name="T67" fmla="*/ 35 h 100"/>
                  <a:gd name="T68" fmla="*/ 14 w 99"/>
                  <a:gd name="T69" fmla="*/ 39 h 100"/>
                  <a:gd name="T70" fmla="*/ 18 w 99"/>
                  <a:gd name="T71" fmla="*/ 43 h 100"/>
                  <a:gd name="T72" fmla="*/ 31 w 99"/>
                  <a:gd name="T73" fmla="*/ 38 h 100"/>
                  <a:gd name="T74" fmla="*/ 39 w 99"/>
                  <a:gd name="T75" fmla="*/ 30 h 100"/>
                  <a:gd name="T76" fmla="*/ 37 w 99"/>
                  <a:gd name="T77" fmla="*/ 21 h 100"/>
                  <a:gd name="T78" fmla="*/ 31 w 99"/>
                  <a:gd name="T79" fmla="*/ 14 h 100"/>
                  <a:gd name="T80" fmla="*/ 23 w 99"/>
                  <a:gd name="T81" fmla="*/ 13 h 100"/>
                  <a:gd name="T82" fmla="*/ 15 w 99"/>
                  <a:gd name="T83" fmla="*/ 16 h 100"/>
                  <a:gd name="T84" fmla="*/ 17 w 99"/>
                  <a:gd name="T85" fmla="*/ 8 h 100"/>
                  <a:gd name="T86" fmla="*/ 23 w 99"/>
                  <a:gd name="T87" fmla="*/ 0 h 100"/>
                  <a:gd name="T88" fmla="*/ 37 w 99"/>
                  <a:gd name="T89" fmla="*/ 3 h 100"/>
                  <a:gd name="T90" fmla="*/ 48 w 99"/>
                  <a:gd name="T91" fmla="*/ 15 h 1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99" h="100">
                    <a:moveTo>
                      <a:pt x="48" y="15"/>
                    </a:moveTo>
                    <a:lnTo>
                      <a:pt x="49" y="22"/>
                    </a:lnTo>
                    <a:lnTo>
                      <a:pt x="48" y="29"/>
                    </a:lnTo>
                    <a:lnTo>
                      <a:pt x="47" y="37"/>
                    </a:lnTo>
                    <a:lnTo>
                      <a:pt x="47" y="44"/>
                    </a:lnTo>
                    <a:lnTo>
                      <a:pt x="43" y="47"/>
                    </a:lnTo>
                    <a:lnTo>
                      <a:pt x="37" y="48"/>
                    </a:lnTo>
                    <a:lnTo>
                      <a:pt x="32" y="52"/>
                    </a:lnTo>
                    <a:lnTo>
                      <a:pt x="31" y="56"/>
                    </a:lnTo>
                    <a:lnTo>
                      <a:pt x="36" y="60"/>
                    </a:lnTo>
                    <a:lnTo>
                      <a:pt x="39" y="61"/>
                    </a:lnTo>
                    <a:lnTo>
                      <a:pt x="43" y="61"/>
                    </a:lnTo>
                    <a:lnTo>
                      <a:pt x="47" y="61"/>
                    </a:lnTo>
                    <a:lnTo>
                      <a:pt x="41" y="66"/>
                    </a:lnTo>
                    <a:lnTo>
                      <a:pt x="39" y="74"/>
                    </a:lnTo>
                    <a:lnTo>
                      <a:pt x="36" y="79"/>
                    </a:lnTo>
                    <a:lnTo>
                      <a:pt x="28" y="79"/>
                    </a:lnTo>
                    <a:lnTo>
                      <a:pt x="25" y="79"/>
                    </a:lnTo>
                    <a:lnTo>
                      <a:pt x="23" y="81"/>
                    </a:lnTo>
                    <a:lnTo>
                      <a:pt x="20" y="83"/>
                    </a:lnTo>
                    <a:lnTo>
                      <a:pt x="18" y="85"/>
                    </a:lnTo>
                    <a:lnTo>
                      <a:pt x="23" y="90"/>
                    </a:lnTo>
                    <a:lnTo>
                      <a:pt x="30" y="92"/>
                    </a:lnTo>
                    <a:lnTo>
                      <a:pt x="38" y="93"/>
                    </a:lnTo>
                    <a:lnTo>
                      <a:pt x="45" y="93"/>
                    </a:lnTo>
                    <a:lnTo>
                      <a:pt x="53" y="91"/>
                    </a:lnTo>
                    <a:lnTo>
                      <a:pt x="64" y="91"/>
                    </a:lnTo>
                    <a:lnTo>
                      <a:pt x="74" y="89"/>
                    </a:lnTo>
                    <a:lnTo>
                      <a:pt x="78" y="79"/>
                    </a:lnTo>
                    <a:lnTo>
                      <a:pt x="71" y="78"/>
                    </a:lnTo>
                    <a:lnTo>
                      <a:pt x="64" y="76"/>
                    </a:lnTo>
                    <a:lnTo>
                      <a:pt x="56" y="76"/>
                    </a:lnTo>
                    <a:lnTo>
                      <a:pt x="49" y="77"/>
                    </a:lnTo>
                    <a:lnTo>
                      <a:pt x="56" y="74"/>
                    </a:lnTo>
                    <a:lnTo>
                      <a:pt x="62" y="68"/>
                    </a:lnTo>
                    <a:lnTo>
                      <a:pt x="68" y="66"/>
                    </a:lnTo>
                    <a:lnTo>
                      <a:pt x="76" y="68"/>
                    </a:lnTo>
                    <a:lnTo>
                      <a:pt x="76" y="73"/>
                    </a:lnTo>
                    <a:lnTo>
                      <a:pt x="78" y="78"/>
                    </a:lnTo>
                    <a:lnTo>
                      <a:pt x="82" y="83"/>
                    </a:lnTo>
                    <a:lnTo>
                      <a:pt x="86" y="84"/>
                    </a:lnTo>
                    <a:lnTo>
                      <a:pt x="92" y="83"/>
                    </a:lnTo>
                    <a:lnTo>
                      <a:pt x="92" y="84"/>
                    </a:lnTo>
                    <a:lnTo>
                      <a:pt x="94" y="83"/>
                    </a:lnTo>
                    <a:lnTo>
                      <a:pt x="97" y="84"/>
                    </a:lnTo>
                    <a:lnTo>
                      <a:pt x="98" y="88"/>
                    </a:lnTo>
                    <a:lnTo>
                      <a:pt x="99" y="89"/>
                    </a:lnTo>
                    <a:lnTo>
                      <a:pt x="99" y="93"/>
                    </a:lnTo>
                    <a:lnTo>
                      <a:pt x="89" y="94"/>
                    </a:lnTo>
                    <a:lnTo>
                      <a:pt x="78" y="94"/>
                    </a:lnTo>
                    <a:lnTo>
                      <a:pt x="67" y="94"/>
                    </a:lnTo>
                    <a:lnTo>
                      <a:pt x="55" y="94"/>
                    </a:lnTo>
                    <a:lnTo>
                      <a:pt x="44" y="94"/>
                    </a:lnTo>
                    <a:lnTo>
                      <a:pt x="32" y="96"/>
                    </a:lnTo>
                    <a:lnTo>
                      <a:pt x="22" y="97"/>
                    </a:lnTo>
                    <a:lnTo>
                      <a:pt x="13" y="100"/>
                    </a:lnTo>
                    <a:lnTo>
                      <a:pt x="9" y="96"/>
                    </a:lnTo>
                    <a:lnTo>
                      <a:pt x="7" y="90"/>
                    </a:lnTo>
                    <a:lnTo>
                      <a:pt x="3" y="86"/>
                    </a:lnTo>
                    <a:lnTo>
                      <a:pt x="0" y="84"/>
                    </a:lnTo>
                    <a:lnTo>
                      <a:pt x="6" y="74"/>
                    </a:lnTo>
                    <a:lnTo>
                      <a:pt x="15" y="68"/>
                    </a:lnTo>
                    <a:lnTo>
                      <a:pt x="22" y="61"/>
                    </a:lnTo>
                    <a:lnTo>
                      <a:pt x="18" y="50"/>
                    </a:lnTo>
                    <a:lnTo>
                      <a:pt x="16" y="47"/>
                    </a:lnTo>
                    <a:lnTo>
                      <a:pt x="13" y="44"/>
                    </a:lnTo>
                    <a:lnTo>
                      <a:pt x="11" y="39"/>
                    </a:lnTo>
                    <a:lnTo>
                      <a:pt x="13" y="35"/>
                    </a:lnTo>
                    <a:lnTo>
                      <a:pt x="13" y="37"/>
                    </a:lnTo>
                    <a:lnTo>
                      <a:pt x="14" y="39"/>
                    </a:lnTo>
                    <a:lnTo>
                      <a:pt x="16" y="41"/>
                    </a:lnTo>
                    <a:lnTo>
                      <a:pt x="18" y="43"/>
                    </a:lnTo>
                    <a:lnTo>
                      <a:pt x="25" y="41"/>
                    </a:lnTo>
                    <a:lnTo>
                      <a:pt x="31" y="38"/>
                    </a:lnTo>
                    <a:lnTo>
                      <a:pt x="36" y="35"/>
                    </a:lnTo>
                    <a:lnTo>
                      <a:pt x="39" y="30"/>
                    </a:lnTo>
                    <a:lnTo>
                      <a:pt x="38" y="25"/>
                    </a:lnTo>
                    <a:lnTo>
                      <a:pt x="37" y="21"/>
                    </a:lnTo>
                    <a:lnTo>
                      <a:pt x="33" y="17"/>
                    </a:lnTo>
                    <a:lnTo>
                      <a:pt x="31" y="14"/>
                    </a:lnTo>
                    <a:lnTo>
                      <a:pt x="26" y="13"/>
                    </a:lnTo>
                    <a:lnTo>
                      <a:pt x="23" y="13"/>
                    </a:lnTo>
                    <a:lnTo>
                      <a:pt x="20" y="14"/>
                    </a:lnTo>
                    <a:lnTo>
                      <a:pt x="15" y="16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3"/>
                    </a:lnTo>
                    <a:lnTo>
                      <a:pt x="23" y="0"/>
                    </a:lnTo>
                    <a:lnTo>
                      <a:pt x="30" y="1"/>
                    </a:lnTo>
                    <a:lnTo>
                      <a:pt x="37" y="3"/>
                    </a:lnTo>
                    <a:lnTo>
                      <a:pt x="44" y="8"/>
                    </a:lnTo>
                    <a:lnTo>
                      <a:pt x="48" y="1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94" name="Freeform 116"/>
              <p:cNvSpPr>
                <a:spLocks/>
              </p:cNvSpPr>
              <p:nvPr/>
            </p:nvSpPr>
            <p:spPr bwMode="auto">
              <a:xfrm>
                <a:off x="631" y="1805"/>
                <a:ext cx="16" cy="7"/>
              </a:xfrm>
              <a:custGeom>
                <a:avLst/>
                <a:gdLst>
                  <a:gd name="T0" fmla="*/ 32 w 32"/>
                  <a:gd name="T1" fmla="*/ 12 h 15"/>
                  <a:gd name="T2" fmla="*/ 24 w 32"/>
                  <a:gd name="T3" fmla="*/ 14 h 15"/>
                  <a:gd name="T4" fmla="*/ 16 w 32"/>
                  <a:gd name="T5" fmla="*/ 12 h 15"/>
                  <a:gd name="T6" fmla="*/ 8 w 32"/>
                  <a:gd name="T7" fmla="*/ 12 h 15"/>
                  <a:gd name="T8" fmla="*/ 1 w 32"/>
                  <a:gd name="T9" fmla="*/ 15 h 15"/>
                  <a:gd name="T10" fmla="*/ 0 w 32"/>
                  <a:gd name="T11" fmla="*/ 12 h 15"/>
                  <a:gd name="T12" fmla="*/ 0 w 32"/>
                  <a:gd name="T13" fmla="*/ 9 h 15"/>
                  <a:gd name="T14" fmla="*/ 0 w 32"/>
                  <a:gd name="T15" fmla="*/ 5 h 15"/>
                  <a:gd name="T16" fmla="*/ 2 w 32"/>
                  <a:gd name="T17" fmla="*/ 3 h 15"/>
                  <a:gd name="T18" fmla="*/ 10 w 32"/>
                  <a:gd name="T19" fmla="*/ 0 h 15"/>
                  <a:gd name="T20" fmla="*/ 19 w 32"/>
                  <a:gd name="T21" fmla="*/ 1 h 15"/>
                  <a:gd name="T22" fmla="*/ 27 w 32"/>
                  <a:gd name="T23" fmla="*/ 5 h 15"/>
                  <a:gd name="T24" fmla="*/ 32 w 32"/>
                  <a:gd name="T25" fmla="*/ 12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2" h="15">
                    <a:moveTo>
                      <a:pt x="32" y="12"/>
                    </a:moveTo>
                    <a:lnTo>
                      <a:pt x="24" y="14"/>
                    </a:lnTo>
                    <a:lnTo>
                      <a:pt x="16" y="12"/>
                    </a:lnTo>
                    <a:lnTo>
                      <a:pt x="8" y="12"/>
                    </a:lnTo>
                    <a:lnTo>
                      <a:pt x="1" y="15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5"/>
                    </a:lnTo>
                    <a:lnTo>
                      <a:pt x="2" y="3"/>
                    </a:lnTo>
                    <a:lnTo>
                      <a:pt x="10" y="0"/>
                    </a:lnTo>
                    <a:lnTo>
                      <a:pt x="19" y="1"/>
                    </a:lnTo>
                    <a:lnTo>
                      <a:pt x="27" y="5"/>
                    </a:lnTo>
                    <a:lnTo>
                      <a:pt x="32" y="1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95" name="Freeform 117"/>
              <p:cNvSpPr>
                <a:spLocks/>
              </p:cNvSpPr>
              <p:nvPr/>
            </p:nvSpPr>
            <p:spPr bwMode="auto">
              <a:xfrm>
                <a:off x="429" y="1806"/>
                <a:ext cx="2" cy="3"/>
              </a:xfrm>
              <a:custGeom>
                <a:avLst/>
                <a:gdLst>
                  <a:gd name="T0" fmla="*/ 5 w 5"/>
                  <a:gd name="T1" fmla="*/ 2 h 7"/>
                  <a:gd name="T2" fmla="*/ 0 w 5"/>
                  <a:gd name="T3" fmla="*/ 7 h 7"/>
                  <a:gd name="T4" fmla="*/ 1 w 5"/>
                  <a:gd name="T5" fmla="*/ 0 h 7"/>
                  <a:gd name="T6" fmla="*/ 3 w 5"/>
                  <a:gd name="T7" fmla="*/ 0 h 7"/>
                  <a:gd name="T8" fmla="*/ 4 w 5"/>
                  <a:gd name="T9" fmla="*/ 1 h 7"/>
                  <a:gd name="T10" fmla="*/ 4 w 5"/>
                  <a:gd name="T11" fmla="*/ 1 h 7"/>
                  <a:gd name="T12" fmla="*/ 5 w 5"/>
                  <a:gd name="T13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" h="7">
                    <a:moveTo>
                      <a:pt x="5" y="2"/>
                    </a:moveTo>
                    <a:lnTo>
                      <a:pt x="0" y="7"/>
                    </a:lnTo>
                    <a:lnTo>
                      <a:pt x="1" y="0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4" y="1"/>
                    </a:lnTo>
                    <a:lnTo>
                      <a:pt x="5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96" name="Freeform 118"/>
              <p:cNvSpPr>
                <a:spLocks/>
              </p:cNvSpPr>
              <p:nvPr/>
            </p:nvSpPr>
            <p:spPr bwMode="auto">
              <a:xfrm>
                <a:off x="471" y="1807"/>
                <a:ext cx="2" cy="2"/>
              </a:xfrm>
              <a:custGeom>
                <a:avLst/>
                <a:gdLst>
                  <a:gd name="T0" fmla="*/ 5 w 5"/>
                  <a:gd name="T1" fmla="*/ 1 h 5"/>
                  <a:gd name="T2" fmla="*/ 0 w 5"/>
                  <a:gd name="T3" fmla="*/ 5 h 5"/>
                  <a:gd name="T4" fmla="*/ 0 w 5"/>
                  <a:gd name="T5" fmla="*/ 3 h 5"/>
                  <a:gd name="T6" fmla="*/ 2 w 5"/>
                  <a:gd name="T7" fmla="*/ 1 h 5"/>
                  <a:gd name="T8" fmla="*/ 3 w 5"/>
                  <a:gd name="T9" fmla="*/ 0 h 5"/>
                  <a:gd name="T10" fmla="*/ 5 w 5"/>
                  <a:gd name="T11" fmla="*/ 1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" h="5">
                    <a:moveTo>
                      <a:pt x="5" y="1"/>
                    </a:moveTo>
                    <a:lnTo>
                      <a:pt x="0" y="5"/>
                    </a:lnTo>
                    <a:lnTo>
                      <a:pt x="0" y="3"/>
                    </a:lnTo>
                    <a:lnTo>
                      <a:pt x="2" y="1"/>
                    </a:lnTo>
                    <a:lnTo>
                      <a:pt x="3" y="0"/>
                    </a:lnTo>
                    <a:lnTo>
                      <a:pt x="5" y="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97" name="Freeform 119"/>
              <p:cNvSpPr>
                <a:spLocks/>
              </p:cNvSpPr>
              <p:nvPr/>
            </p:nvSpPr>
            <p:spPr bwMode="auto">
              <a:xfrm>
                <a:off x="435" y="1817"/>
                <a:ext cx="5" cy="5"/>
              </a:xfrm>
              <a:custGeom>
                <a:avLst/>
                <a:gdLst>
                  <a:gd name="T0" fmla="*/ 9 w 9"/>
                  <a:gd name="T1" fmla="*/ 1 h 9"/>
                  <a:gd name="T2" fmla="*/ 9 w 9"/>
                  <a:gd name="T3" fmla="*/ 5 h 9"/>
                  <a:gd name="T4" fmla="*/ 8 w 9"/>
                  <a:gd name="T5" fmla="*/ 7 h 9"/>
                  <a:gd name="T6" fmla="*/ 7 w 9"/>
                  <a:gd name="T7" fmla="*/ 8 h 9"/>
                  <a:gd name="T8" fmla="*/ 3 w 9"/>
                  <a:gd name="T9" fmla="*/ 9 h 9"/>
                  <a:gd name="T10" fmla="*/ 1 w 9"/>
                  <a:gd name="T11" fmla="*/ 9 h 9"/>
                  <a:gd name="T12" fmla="*/ 0 w 9"/>
                  <a:gd name="T13" fmla="*/ 8 h 9"/>
                  <a:gd name="T14" fmla="*/ 0 w 9"/>
                  <a:gd name="T15" fmla="*/ 6 h 9"/>
                  <a:gd name="T16" fmla="*/ 0 w 9"/>
                  <a:gd name="T17" fmla="*/ 3 h 9"/>
                  <a:gd name="T18" fmla="*/ 0 w 9"/>
                  <a:gd name="T19" fmla="*/ 1 h 9"/>
                  <a:gd name="T20" fmla="*/ 2 w 9"/>
                  <a:gd name="T21" fmla="*/ 0 h 9"/>
                  <a:gd name="T22" fmla="*/ 5 w 9"/>
                  <a:gd name="T23" fmla="*/ 1 h 9"/>
                  <a:gd name="T24" fmla="*/ 7 w 9"/>
                  <a:gd name="T25" fmla="*/ 1 h 9"/>
                  <a:gd name="T26" fmla="*/ 9 w 9"/>
                  <a:gd name="T27" fmla="*/ 1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9" h="9">
                    <a:moveTo>
                      <a:pt x="9" y="1"/>
                    </a:moveTo>
                    <a:lnTo>
                      <a:pt x="9" y="5"/>
                    </a:lnTo>
                    <a:lnTo>
                      <a:pt x="8" y="7"/>
                    </a:lnTo>
                    <a:lnTo>
                      <a:pt x="7" y="8"/>
                    </a:lnTo>
                    <a:lnTo>
                      <a:pt x="3" y="9"/>
                    </a:lnTo>
                    <a:lnTo>
                      <a:pt x="1" y="9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5" y="1"/>
                    </a:lnTo>
                    <a:lnTo>
                      <a:pt x="7" y="1"/>
                    </a:lnTo>
                    <a:lnTo>
                      <a:pt x="9" y="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98" name="Freeform 120"/>
              <p:cNvSpPr>
                <a:spLocks/>
              </p:cNvSpPr>
              <p:nvPr/>
            </p:nvSpPr>
            <p:spPr bwMode="auto">
              <a:xfrm>
                <a:off x="478" y="1820"/>
                <a:ext cx="4" cy="4"/>
              </a:xfrm>
              <a:custGeom>
                <a:avLst/>
                <a:gdLst>
                  <a:gd name="T0" fmla="*/ 8 w 8"/>
                  <a:gd name="T1" fmla="*/ 2 h 8"/>
                  <a:gd name="T2" fmla="*/ 6 w 8"/>
                  <a:gd name="T3" fmla="*/ 4 h 8"/>
                  <a:gd name="T4" fmla="*/ 5 w 8"/>
                  <a:gd name="T5" fmla="*/ 5 h 8"/>
                  <a:gd name="T6" fmla="*/ 3 w 8"/>
                  <a:gd name="T7" fmla="*/ 7 h 8"/>
                  <a:gd name="T8" fmla="*/ 0 w 8"/>
                  <a:gd name="T9" fmla="*/ 8 h 8"/>
                  <a:gd name="T10" fmla="*/ 0 w 8"/>
                  <a:gd name="T11" fmla="*/ 4 h 8"/>
                  <a:gd name="T12" fmla="*/ 3 w 8"/>
                  <a:gd name="T13" fmla="*/ 1 h 8"/>
                  <a:gd name="T14" fmla="*/ 6 w 8"/>
                  <a:gd name="T15" fmla="*/ 0 h 8"/>
                  <a:gd name="T16" fmla="*/ 8 w 8"/>
                  <a:gd name="T17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" h="8">
                    <a:moveTo>
                      <a:pt x="8" y="2"/>
                    </a:moveTo>
                    <a:lnTo>
                      <a:pt x="6" y="4"/>
                    </a:lnTo>
                    <a:lnTo>
                      <a:pt x="5" y="5"/>
                    </a:lnTo>
                    <a:lnTo>
                      <a:pt x="3" y="7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3" y="1"/>
                    </a:lnTo>
                    <a:lnTo>
                      <a:pt x="6" y="0"/>
                    </a:lnTo>
                    <a:lnTo>
                      <a:pt x="8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99" name="Freeform 121"/>
              <p:cNvSpPr>
                <a:spLocks/>
              </p:cNvSpPr>
              <p:nvPr/>
            </p:nvSpPr>
            <p:spPr bwMode="auto">
              <a:xfrm>
                <a:off x="444" y="1828"/>
                <a:ext cx="7" cy="7"/>
              </a:xfrm>
              <a:custGeom>
                <a:avLst/>
                <a:gdLst>
                  <a:gd name="T0" fmla="*/ 13 w 13"/>
                  <a:gd name="T1" fmla="*/ 10 h 13"/>
                  <a:gd name="T2" fmla="*/ 6 w 13"/>
                  <a:gd name="T3" fmla="*/ 11 h 13"/>
                  <a:gd name="T4" fmla="*/ 6 w 13"/>
                  <a:gd name="T5" fmla="*/ 13 h 13"/>
                  <a:gd name="T6" fmla="*/ 5 w 13"/>
                  <a:gd name="T7" fmla="*/ 13 h 13"/>
                  <a:gd name="T8" fmla="*/ 3 w 13"/>
                  <a:gd name="T9" fmla="*/ 13 h 13"/>
                  <a:gd name="T10" fmla="*/ 2 w 13"/>
                  <a:gd name="T11" fmla="*/ 11 h 13"/>
                  <a:gd name="T12" fmla="*/ 0 w 13"/>
                  <a:gd name="T13" fmla="*/ 10 h 13"/>
                  <a:gd name="T14" fmla="*/ 2 w 13"/>
                  <a:gd name="T15" fmla="*/ 5 h 13"/>
                  <a:gd name="T16" fmla="*/ 4 w 13"/>
                  <a:gd name="T17" fmla="*/ 1 h 13"/>
                  <a:gd name="T18" fmla="*/ 8 w 13"/>
                  <a:gd name="T19" fmla="*/ 0 h 13"/>
                  <a:gd name="T20" fmla="*/ 13 w 13"/>
                  <a:gd name="T21" fmla="*/ 0 h 13"/>
                  <a:gd name="T22" fmla="*/ 13 w 13"/>
                  <a:gd name="T23" fmla="*/ 1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3" h="13">
                    <a:moveTo>
                      <a:pt x="13" y="10"/>
                    </a:moveTo>
                    <a:lnTo>
                      <a:pt x="6" y="11"/>
                    </a:lnTo>
                    <a:lnTo>
                      <a:pt x="6" y="13"/>
                    </a:lnTo>
                    <a:lnTo>
                      <a:pt x="5" y="13"/>
                    </a:lnTo>
                    <a:lnTo>
                      <a:pt x="3" y="13"/>
                    </a:lnTo>
                    <a:lnTo>
                      <a:pt x="2" y="11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8" y="0"/>
                    </a:lnTo>
                    <a:lnTo>
                      <a:pt x="13" y="0"/>
                    </a:lnTo>
                    <a:lnTo>
                      <a:pt x="13" y="1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00" name="Freeform 122"/>
              <p:cNvSpPr>
                <a:spLocks/>
              </p:cNvSpPr>
              <p:nvPr/>
            </p:nvSpPr>
            <p:spPr bwMode="auto">
              <a:xfrm>
                <a:off x="483" y="1833"/>
                <a:ext cx="5" cy="6"/>
              </a:xfrm>
              <a:custGeom>
                <a:avLst/>
                <a:gdLst>
                  <a:gd name="T0" fmla="*/ 10 w 10"/>
                  <a:gd name="T1" fmla="*/ 6 h 13"/>
                  <a:gd name="T2" fmla="*/ 10 w 10"/>
                  <a:gd name="T3" fmla="*/ 8 h 13"/>
                  <a:gd name="T4" fmla="*/ 9 w 10"/>
                  <a:gd name="T5" fmla="*/ 11 h 13"/>
                  <a:gd name="T6" fmla="*/ 9 w 10"/>
                  <a:gd name="T7" fmla="*/ 12 h 13"/>
                  <a:gd name="T8" fmla="*/ 7 w 10"/>
                  <a:gd name="T9" fmla="*/ 13 h 13"/>
                  <a:gd name="T10" fmla="*/ 3 w 10"/>
                  <a:gd name="T11" fmla="*/ 11 h 13"/>
                  <a:gd name="T12" fmla="*/ 2 w 10"/>
                  <a:gd name="T13" fmla="*/ 8 h 13"/>
                  <a:gd name="T14" fmla="*/ 1 w 10"/>
                  <a:gd name="T15" fmla="*/ 5 h 13"/>
                  <a:gd name="T16" fmla="*/ 0 w 10"/>
                  <a:gd name="T17" fmla="*/ 4 h 13"/>
                  <a:gd name="T18" fmla="*/ 1 w 10"/>
                  <a:gd name="T19" fmla="*/ 0 h 13"/>
                  <a:gd name="T20" fmla="*/ 3 w 10"/>
                  <a:gd name="T21" fmla="*/ 1 h 13"/>
                  <a:gd name="T22" fmla="*/ 5 w 10"/>
                  <a:gd name="T23" fmla="*/ 2 h 13"/>
                  <a:gd name="T24" fmla="*/ 8 w 10"/>
                  <a:gd name="T25" fmla="*/ 4 h 13"/>
                  <a:gd name="T26" fmla="*/ 10 w 10"/>
                  <a:gd name="T27" fmla="*/ 6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0" y="6"/>
                    </a:moveTo>
                    <a:lnTo>
                      <a:pt x="10" y="8"/>
                    </a:lnTo>
                    <a:lnTo>
                      <a:pt x="9" y="11"/>
                    </a:lnTo>
                    <a:lnTo>
                      <a:pt x="9" y="12"/>
                    </a:lnTo>
                    <a:lnTo>
                      <a:pt x="7" y="13"/>
                    </a:lnTo>
                    <a:lnTo>
                      <a:pt x="3" y="11"/>
                    </a:lnTo>
                    <a:lnTo>
                      <a:pt x="2" y="8"/>
                    </a:lnTo>
                    <a:lnTo>
                      <a:pt x="1" y="5"/>
                    </a:lnTo>
                    <a:lnTo>
                      <a:pt x="0" y="4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2"/>
                    </a:lnTo>
                    <a:lnTo>
                      <a:pt x="8" y="4"/>
                    </a:lnTo>
                    <a:lnTo>
                      <a:pt x="10" y="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01" name="Freeform 123"/>
              <p:cNvSpPr>
                <a:spLocks/>
              </p:cNvSpPr>
              <p:nvPr/>
            </p:nvSpPr>
            <p:spPr bwMode="auto">
              <a:xfrm>
                <a:off x="766" y="1833"/>
                <a:ext cx="174" cy="22"/>
              </a:xfrm>
              <a:custGeom>
                <a:avLst/>
                <a:gdLst>
                  <a:gd name="T0" fmla="*/ 256 w 348"/>
                  <a:gd name="T1" fmla="*/ 11 h 44"/>
                  <a:gd name="T2" fmla="*/ 270 w 348"/>
                  <a:gd name="T3" fmla="*/ 2 h 44"/>
                  <a:gd name="T4" fmla="*/ 283 w 348"/>
                  <a:gd name="T5" fmla="*/ 9 h 44"/>
                  <a:gd name="T6" fmla="*/ 296 w 348"/>
                  <a:gd name="T7" fmla="*/ 16 h 44"/>
                  <a:gd name="T8" fmla="*/ 310 w 348"/>
                  <a:gd name="T9" fmla="*/ 11 h 44"/>
                  <a:gd name="T10" fmla="*/ 324 w 348"/>
                  <a:gd name="T11" fmla="*/ 21 h 44"/>
                  <a:gd name="T12" fmla="*/ 346 w 348"/>
                  <a:gd name="T13" fmla="*/ 22 h 44"/>
                  <a:gd name="T14" fmla="*/ 348 w 348"/>
                  <a:gd name="T15" fmla="*/ 31 h 44"/>
                  <a:gd name="T16" fmla="*/ 344 w 348"/>
                  <a:gd name="T17" fmla="*/ 42 h 44"/>
                  <a:gd name="T18" fmla="*/ 333 w 348"/>
                  <a:gd name="T19" fmla="*/ 39 h 44"/>
                  <a:gd name="T20" fmla="*/ 322 w 348"/>
                  <a:gd name="T21" fmla="*/ 44 h 44"/>
                  <a:gd name="T22" fmla="*/ 315 w 348"/>
                  <a:gd name="T23" fmla="*/ 35 h 44"/>
                  <a:gd name="T24" fmla="*/ 304 w 348"/>
                  <a:gd name="T25" fmla="*/ 29 h 44"/>
                  <a:gd name="T26" fmla="*/ 292 w 348"/>
                  <a:gd name="T27" fmla="*/ 36 h 44"/>
                  <a:gd name="T28" fmla="*/ 280 w 348"/>
                  <a:gd name="T29" fmla="*/ 36 h 44"/>
                  <a:gd name="T30" fmla="*/ 274 w 348"/>
                  <a:gd name="T31" fmla="*/ 27 h 44"/>
                  <a:gd name="T32" fmla="*/ 266 w 348"/>
                  <a:gd name="T33" fmla="*/ 21 h 44"/>
                  <a:gd name="T34" fmla="*/ 256 w 348"/>
                  <a:gd name="T35" fmla="*/ 23 h 44"/>
                  <a:gd name="T36" fmla="*/ 248 w 348"/>
                  <a:gd name="T37" fmla="*/ 29 h 44"/>
                  <a:gd name="T38" fmla="*/ 240 w 348"/>
                  <a:gd name="T39" fmla="*/ 35 h 44"/>
                  <a:gd name="T40" fmla="*/ 230 w 348"/>
                  <a:gd name="T41" fmla="*/ 35 h 44"/>
                  <a:gd name="T42" fmla="*/ 217 w 348"/>
                  <a:gd name="T43" fmla="*/ 24 h 44"/>
                  <a:gd name="T44" fmla="*/ 201 w 348"/>
                  <a:gd name="T45" fmla="*/ 22 h 44"/>
                  <a:gd name="T46" fmla="*/ 187 w 348"/>
                  <a:gd name="T47" fmla="*/ 30 h 44"/>
                  <a:gd name="T48" fmla="*/ 174 w 348"/>
                  <a:gd name="T49" fmla="*/ 32 h 44"/>
                  <a:gd name="T50" fmla="*/ 159 w 348"/>
                  <a:gd name="T51" fmla="*/ 21 h 44"/>
                  <a:gd name="T52" fmla="*/ 143 w 348"/>
                  <a:gd name="T53" fmla="*/ 20 h 44"/>
                  <a:gd name="T54" fmla="*/ 129 w 348"/>
                  <a:gd name="T55" fmla="*/ 29 h 44"/>
                  <a:gd name="T56" fmla="*/ 113 w 348"/>
                  <a:gd name="T57" fmla="*/ 32 h 44"/>
                  <a:gd name="T58" fmla="*/ 103 w 348"/>
                  <a:gd name="T59" fmla="*/ 26 h 44"/>
                  <a:gd name="T60" fmla="*/ 92 w 348"/>
                  <a:gd name="T61" fmla="*/ 24 h 44"/>
                  <a:gd name="T62" fmla="*/ 80 w 348"/>
                  <a:gd name="T63" fmla="*/ 27 h 44"/>
                  <a:gd name="T64" fmla="*/ 68 w 348"/>
                  <a:gd name="T65" fmla="*/ 30 h 44"/>
                  <a:gd name="T66" fmla="*/ 63 w 348"/>
                  <a:gd name="T67" fmla="*/ 38 h 44"/>
                  <a:gd name="T68" fmla="*/ 52 w 348"/>
                  <a:gd name="T69" fmla="*/ 37 h 44"/>
                  <a:gd name="T70" fmla="*/ 42 w 348"/>
                  <a:gd name="T71" fmla="*/ 34 h 44"/>
                  <a:gd name="T72" fmla="*/ 33 w 348"/>
                  <a:gd name="T73" fmla="*/ 36 h 44"/>
                  <a:gd name="T74" fmla="*/ 16 w 348"/>
                  <a:gd name="T75" fmla="*/ 37 h 44"/>
                  <a:gd name="T76" fmla="*/ 0 w 348"/>
                  <a:gd name="T77" fmla="*/ 42 h 44"/>
                  <a:gd name="T78" fmla="*/ 8 w 348"/>
                  <a:gd name="T79" fmla="*/ 32 h 44"/>
                  <a:gd name="T80" fmla="*/ 18 w 348"/>
                  <a:gd name="T81" fmla="*/ 23 h 44"/>
                  <a:gd name="T82" fmla="*/ 29 w 348"/>
                  <a:gd name="T83" fmla="*/ 17 h 44"/>
                  <a:gd name="T84" fmla="*/ 43 w 348"/>
                  <a:gd name="T85" fmla="*/ 20 h 44"/>
                  <a:gd name="T86" fmla="*/ 56 w 348"/>
                  <a:gd name="T87" fmla="*/ 24 h 44"/>
                  <a:gd name="T88" fmla="*/ 67 w 348"/>
                  <a:gd name="T89" fmla="*/ 16 h 44"/>
                  <a:gd name="T90" fmla="*/ 79 w 348"/>
                  <a:gd name="T91" fmla="*/ 8 h 44"/>
                  <a:gd name="T92" fmla="*/ 92 w 348"/>
                  <a:gd name="T93" fmla="*/ 11 h 44"/>
                  <a:gd name="T94" fmla="*/ 107 w 348"/>
                  <a:gd name="T95" fmla="*/ 19 h 44"/>
                  <a:gd name="T96" fmla="*/ 124 w 348"/>
                  <a:gd name="T97" fmla="*/ 17 h 44"/>
                  <a:gd name="T98" fmla="*/ 133 w 348"/>
                  <a:gd name="T99" fmla="*/ 12 h 44"/>
                  <a:gd name="T100" fmla="*/ 140 w 348"/>
                  <a:gd name="T101" fmla="*/ 6 h 44"/>
                  <a:gd name="T102" fmla="*/ 148 w 348"/>
                  <a:gd name="T103" fmla="*/ 2 h 44"/>
                  <a:gd name="T104" fmla="*/ 158 w 348"/>
                  <a:gd name="T105" fmla="*/ 6 h 44"/>
                  <a:gd name="T106" fmla="*/ 171 w 348"/>
                  <a:gd name="T107" fmla="*/ 14 h 44"/>
                  <a:gd name="T108" fmla="*/ 185 w 348"/>
                  <a:gd name="T109" fmla="*/ 15 h 44"/>
                  <a:gd name="T110" fmla="*/ 193 w 348"/>
                  <a:gd name="T111" fmla="*/ 11 h 44"/>
                  <a:gd name="T112" fmla="*/ 202 w 348"/>
                  <a:gd name="T113" fmla="*/ 4 h 44"/>
                  <a:gd name="T114" fmla="*/ 211 w 348"/>
                  <a:gd name="T115" fmla="*/ 0 h 44"/>
                  <a:gd name="T116" fmla="*/ 223 w 348"/>
                  <a:gd name="T117" fmla="*/ 4 h 44"/>
                  <a:gd name="T118" fmla="*/ 235 w 348"/>
                  <a:gd name="T119" fmla="*/ 14 h 44"/>
                  <a:gd name="T120" fmla="*/ 250 w 348"/>
                  <a:gd name="T121" fmla="*/ 15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348" h="44">
                    <a:moveTo>
                      <a:pt x="250" y="15"/>
                    </a:moveTo>
                    <a:lnTo>
                      <a:pt x="256" y="11"/>
                    </a:lnTo>
                    <a:lnTo>
                      <a:pt x="263" y="6"/>
                    </a:lnTo>
                    <a:lnTo>
                      <a:pt x="270" y="2"/>
                    </a:lnTo>
                    <a:lnTo>
                      <a:pt x="279" y="4"/>
                    </a:lnTo>
                    <a:lnTo>
                      <a:pt x="283" y="9"/>
                    </a:lnTo>
                    <a:lnTo>
                      <a:pt x="289" y="14"/>
                    </a:lnTo>
                    <a:lnTo>
                      <a:pt x="296" y="16"/>
                    </a:lnTo>
                    <a:lnTo>
                      <a:pt x="303" y="16"/>
                    </a:lnTo>
                    <a:lnTo>
                      <a:pt x="310" y="11"/>
                    </a:lnTo>
                    <a:lnTo>
                      <a:pt x="317" y="14"/>
                    </a:lnTo>
                    <a:lnTo>
                      <a:pt x="324" y="21"/>
                    </a:lnTo>
                    <a:lnTo>
                      <a:pt x="331" y="26"/>
                    </a:lnTo>
                    <a:lnTo>
                      <a:pt x="346" y="22"/>
                    </a:lnTo>
                    <a:lnTo>
                      <a:pt x="347" y="27"/>
                    </a:lnTo>
                    <a:lnTo>
                      <a:pt x="348" y="31"/>
                    </a:lnTo>
                    <a:lnTo>
                      <a:pt x="347" y="37"/>
                    </a:lnTo>
                    <a:lnTo>
                      <a:pt x="344" y="42"/>
                    </a:lnTo>
                    <a:lnTo>
                      <a:pt x="338" y="38"/>
                    </a:lnTo>
                    <a:lnTo>
                      <a:pt x="333" y="39"/>
                    </a:lnTo>
                    <a:lnTo>
                      <a:pt x="327" y="42"/>
                    </a:lnTo>
                    <a:lnTo>
                      <a:pt x="322" y="44"/>
                    </a:lnTo>
                    <a:lnTo>
                      <a:pt x="318" y="39"/>
                    </a:lnTo>
                    <a:lnTo>
                      <a:pt x="315" y="35"/>
                    </a:lnTo>
                    <a:lnTo>
                      <a:pt x="310" y="31"/>
                    </a:lnTo>
                    <a:lnTo>
                      <a:pt x="304" y="29"/>
                    </a:lnTo>
                    <a:lnTo>
                      <a:pt x="298" y="31"/>
                    </a:lnTo>
                    <a:lnTo>
                      <a:pt x="292" y="36"/>
                    </a:lnTo>
                    <a:lnTo>
                      <a:pt x="287" y="39"/>
                    </a:lnTo>
                    <a:lnTo>
                      <a:pt x="280" y="36"/>
                    </a:lnTo>
                    <a:lnTo>
                      <a:pt x="278" y="31"/>
                    </a:lnTo>
                    <a:lnTo>
                      <a:pt x="274" y="27"/>
                    </a:lnTo>
                    <a:lnTo>
                      <a:pt x="271" y="23"/>
                    </a:lnTo>
                    <a:lnTo>
                      <a:pt x="266" y="21"/>
                    </a:lnTo>
                    <a:lnTo>
                      <a:pt x="261" y="22"/>
                    </a:lnTo>
                    <a:lnTo>
                      <a:pt x="256" y="23"/>
                    </a:lnTo>
                    <a:lnTo>
                      <a:pt x="253" y="27"/>
                    </a:lnTo>
                    <a:lnTo>
                      <a:pt x="248" y="29"/>
                    </a:lnTo>
                    <a:lnTo>
                      <a:pt x="243" y="32"/>
                    </a:lnTo>
                    <a:lnTo>
                      <a:pt x="240" y="35"/>
                    </a:lnTo>
                    <a:lnTo>
                      <a:pt x="235" y="36"/>
                    </a:lnTo>
                    <a:lnTo>
                      <a:pt x="230" y="35"/>
                    </a:lnTo>
                    <a:lnTo>
                      <a:pt x="223" y="30"/>
                    </a:lnTo>
                    <a:lnTo>
                      <a:pt x="217" y="24"/>
                    </a:lnTo>
                    <a:lnTo>
                      <a:pt x="209" y="21"/>
                    </a:lnTo>
                    <a:lnTo>
                      <a:pt x="201" y="22"/>
                    </a:lnTo>
                    <a:lnTo>
                      <a:pt x="194" y="26"/>
                    </a:lnTo>
                    <a:lnTo>
                      <a:pt x="187" y="30"/>
                    </a:lnTo>
                    <a:lnTo>
                      <a:pt x="181" y="35"/>
                    </a:lnTo>
                    <a:lnTo>
                      <a:pt x="174" y="32"/>
                    </a:lnTo>
                    <a:lnTo>
                      <a:pt x="167" y="26"/>
                    </a:lnTo>
                    <a:lnTo>
                      <a:pt x="159" y="21"/>
                    </a:lnTo>
                    <a:lnTo>
                      <a:pt x="151" y="19"/>
                    </a:lnTo>
                    <a:lnTo>
                      <a:pt x="143" y="20"/>
                    </a:lnTo>
                    <a:lnTo>
                      <a:pt x="136" y="24"/>
                    </a:lnTo>
                    <a:lnTo>
                      <a:pt x="129" y="29"/>
                    </a:lnTo>
                    <a:lnTo>
                      <a:pt x="122" y="32"/>
                    </a:lnTo>
                    <a:lnTo>
                      <a:pt x="113" y="32"/>
                    </a:lnTo>
                    <a:lnTo>
                      <a:pt x="109" y="28"/>
                    </a:lnTo>
                    <a:lnTo>
                      <a:pt x="103" y="26"/>
                    </a:lnTo>
                    <a:lnTo>
                      <a:pt x="98" y="24"/>
                    </a:lnTo>
                    <a:lnTo>
                      <a:pt x="92" y="24"/>
                    </a:lnTo>
                    <a:lnTo>
                      <a:pt x="87" y="24"/>
                    </a:lnTo>
                    <a:lnTo>
                      <a:pt x="80" y="27"/>
                    </a:lnTo>
                    <a:lnTo>
                      <a:pt x="74" y="28"/>
                    </a:lnTo>
                    <a:lnTo>
                      <a:pt x="68" y="30"/>
                    </a:lnTo>
                    <a:lnTo>
                      <a:pt x="66" y="36"/>
                    </a:lnTo>
                    <a:lnTo>
                      <a:pt x="63" y="38"/>
                    </a:lnTo>
                    <a:lnTo>
                      <a:pt x="58" y="38"/>
                    </a:lnTo>
                    <a:lnTo>
                      <a:pt x="52" y="37"/>
                    </a:lnTo>
                    <a:lnTo>
                      <a:pt x="48" y="35"/>
                    </a:lnTo>
                    <a:lnTo>
                      <a:pt x="42" y="34"/>
                    </a:lnTo>
                    <a:lnTo>
                      <a:pt x="37" y="34"/>
                    </a:lnTo>
                    <a:lnTo>
                      <a:pt x="33" y="36"/>
                    </a:lnTo>
                    <a:lnTo>
                      <a:pt x="24" y="37"/>
                    </a:lnTo>
                    <a:lnTo>
                      <a:pt x="16" y="37"/>
                    </a:lnTo>
                    <a:lnTo>
                      <a:pt x="7" y="38"/>
                    </a:lnTo>
                    <a:lnTo>
                      <a:pt x="0" y="42"/>
                    </a:lnTo>
                    <a:lnTo>
                      <a:pt x="4" y="37"/>
                    </a:lnTo>
                    <a:lnTo>
                      <a:pt x="8" y="32"/>
                    </a:lnTo>
                    <a:lnTo>
                      <a:pt x="12" y="28"/>
                    </a:lnTo>
                    <a:lnTo>
                      <a:pt x="18" y="23"/>
                    </a:lnTo>
                    <a:lnTo>
                      <a:pt x="22" y="20"/>
                    </a:lnTo>
                    <a:lnTo>
                      <a:pt x="29" y="17"/>
                    </a:lnTo>
                    <a:lnTo>
                      <a:pt x="36" y="17"/>
                    </a:lnTo>
                    <a:lnTo>
                      <a:pt x="43" y="20"/>
                    </a:lnTo>
                    <a:lnTo>
                      <a:pt x="50" y="24"/>
                    </a:lnTo>
                    <a:lnTo>
                      <a:pt x="56" y="24"/>
                    </a:lnTo>
                    <a:lnTo>
                      <a:pt x="61" y="21"/>
                    </a:lnTo>
                    <a:lnTo>
                      <a:pt x="67" y="16"/>
                    </a:lnTo>
                    <a:lnTo>
                      <a:pt x="73" y="12"/>
                    </a:lnTo>
                    <a:lnTo>
                      <a:pt x="79" y="8"/>
                    </a:lnTo>
                    <a:lnTo>
                      <a:pt x="86" y="7"/>
                    </a:lnTo>
                    <a:lnTo>
                      <a:pt x="92" y="11"/>
                    </a:lnTo>
                    <a:lnTo>
                      <a:pt x="99" y="15"/>
                    </a:lnTo>
                    <a:lnTo>
                      <a:pt x="107" y="19"/>
                    </a:lnTo>
                    <a:lnTo>
                      <a:pt x="114" y="20"/>
                    </a:lnTo>
                    <a:lnTo>
                      <a:pt x="124" y="17"/>
                    </a:lnTo>
                    <a:lnTo>
                      <a:pt x="128" y="15"/>
                    </a:lnTo>
                    <a:lnTo>
                      <a:pt x="133" y="12"/>
                    </a:lnTo>
                    <a:lnTo>
                      <a:pt x="136" y="8"/>
                    </a:lnTo>
                    <a:lnTo>
                      <a:pt x="140" y="6"/>
                    </a:lnTo>
                    <a:lnTo>
                      <a:pt x="143" y="4"/>
                    </a:lnTo>
                    <a:lnTo>
                      <a:pt x="148" y="2"/>
                    </a:lnTo>
                    <a:lnTo>
                      <a:pt x="152" y="2"/>
                    </a:lnTo>
                    <a:lnTo>
                      <a:pt x="158" y="6"/>
                    </a:lnTo>
                    <a:lnTo>
                      <a:pt x="165" y="9"/>
                    </a:lnTo>
                    <a:lnTo>
                      <a:pt x="171" y="14"/>
                    </a:lnTo>
                    <a:lnTo>
                      <a:pt x="178" y="16"/>
                    </a:lnTo>
                    <a:lnTo>
                      <a:pt x="185" y="15"/>
                    </a:lnTo>
                    <a:lnTo>
                      <a:pt x="189" y="13"/>
                    </a:lnTo>
                    <a:lnTo>
                      <a:pt x="193" y="11"/>
                    </a:lnTo>
                    <a:lnTo>
                      <a:pt x="197" y="7"/>
                    </a:lnTo>
                    <a:lnTo>
                      <a:pt x="202" y="4"/>
                    </a:lnTo>
                    <a:lnTo>
                      <a:pt x="207" y="1"/>
                    </a:lnTo>
                    <a:lnTo>
                      <a:pt x="211" y="0"/>
                    </a:lnTo>
                    <a:lnTo>
                      <a:pt x="217" y="1"/>
                    </a:lnTo>
                    <a:lnTo>
                      <a:pt x="223" y="4"/>
                    </a:lnTo>
                    <a:lnTo>
                      <a:pt x="228" y="9"/>
                    </a:lnTo>
                    <a:lnTo>
                      <a:pt x="235" y="14"/>
                    </a:lnTo>
                    <a:lnTo>
                      <a:pt x="242" y="16"/>
                    </a:lnTo>
                    <a:lnTo>
                      <a:pt x="250" y="1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02" name="Freeform 124"/>
              <p:cNvSpPr>
                <a:spLocks/>
              </p:cNvSpPr>
              <p:nvPr/>
            </p:nvSpPr>
            <p:spPr bwMode="auto">
              <a:xfrm>
                <a:off x="615" y="1842"/>
                <a:ext cx="7" cy="7"/>
              </a:xfrm>
              <a:custGeom>
                <a:avLst/>
                <a:gdLst>
                  <a:gd name="T0" fmla="*/ 13 w 13"/>
                  <a:gd name="T1" fmla="*/ 2 h 13"/>
                  <a:gd name="T2" fmla="*/ 12 w 13"/>
                  <a:gd name="T3" fmla="*/ 13 h 13"/>
                  <a:gd name="T4" fmla="*/ 9 w 13"/>
                  <a:gd name="T5" fmla="*/ 13 h 13"/>
                  <a:gd name="T6" fmla="*/ 5 w 13"/>
                  <a:gd name="T7" fmla="*/ 11 h 13"/>
                  <a:gd name="T8" fmla="*/ 2 w 13"/>
                  <a:gd name="T9" fmla="*/ 9 h 13"/>
                  <a:gd name="T10" fmla="*/ 0 w 13"/>
                  <a:gd name="T11" fmla="*/ 7 h 13"/>
                  <a:gd name="T12" fmla="*/ 1 w 13"/>
                  <a:gd name="T13" fmla="*/ 3 h 13"/>
                  <a:gd name="T14" fmla="*/ 5 w 13"/>
                  <a:gd name="T15" fmla="*/ 0 h 13"/>
                  <a:gd name="T16" fmla="*/ 10 w 13"/>
                  <a:gd name="T17" fmla="*/ 0 h 13"/>
                  <a:gd name="T18" fmla="*/ 13 w 13"/>
                  <a:gd name="T19" fmla="*/ 2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" h="13">
                    <a:moveTo>
                      <a:pt x="13" y="2"/>
                    </a:moveTo>
                    <a:lnTo>
                      <a:pt x="12" y="13"/>
                    </a:lnTo>
                    <a:lnTo>
                      <a:pt x="9" y="13"/>
                    </a:lnTo>
                    <a:lnTo>
                      <a:pt x="5" y="11"/>
                    </a:lnTo>
                    <a:lnTo>
                      <a:pt x="2" y="9"/>
                    </a:lnTo>
                    <a:lnTo>
                      <a:pt x="0" y="7"/>
                    </a:lnTo>
                    <a:lnTo>
                      <a:pt x="1" y="3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03" name="Freeform 125"/>
              <p:cNvSpPr>
                <a:spLocks/>
              </p:cNvSpPr>
              <p:nvPr/>
            </p:nvSpPr>
            <p:spPr bwMode="auto">
              <a:xfrm>
                <a:off x="631" y="1843"/>
                <a:ext cx="20" cy="12"/>
              </a:xfrm>
              <a:custGeom>
                <a:avLst/>
                <a:gdLst>
                  <a:gd name="T0" fmla="*/ 39 w 39"/>
                  <a:gd name="T1" fmla="*/ 21 h 23"/>
                  <a:gd name="T2" fmla="*/ 32 w 39"/>
                  <a:gd name="T3" fmla="*/ 21 h 23"/>
                  <a:gd name="T4" fmla="*/ 24 w 39"/>
                  <a:gd name="T5" fmla="*/ 20 h 23"/>
                  <a:gd name="T6" fmla="*/ 16 w 39"/>
                  <a:gd name="T7" fmla="*/ 21 h 23"/>
                  <a:gd name="T8" fmla="*/ 9 w 39"/>
                  <a:gd name="T9" fmla="*/ 23 h 23"/>
                  <a:gd name="T10" fmla="*/ 0 w 39"/>
                  <a:gd name="T11" fmla="*/ 23 h 23"/>
                  <a:gd name="T12" fmla="*/ 2 w 39"/>
                  <a:gd name="T13" fmla="*/ 17 h 23"/>
                  <a:gd name="T14" fmla="*/ 3 w 39"/>
                  <a:gd name="T15" fmla="*/ 9 h 23"/>
                  <a:gd name="T16" fmla="*/ 6 w 39"/>
                  <a:gd name="T17" fmla="*/ 3 h 23"/>
                  <a:gd name="T18" fmla="*/ 10 w 39"/>
                  <a:gd name="T19" fmla="*/ 0 h 23"/>
                  <a:gd name="T20" fmla="*/ 19 w 39"/>
                  <a:gd name="T21" fmla="*/ 1 h 23"/>
                  <a:gd name="T22" fmla="*/ 28 w 39"/>
                  <a:gd name="T23" fmla="*/ 6 h 23"/>
                  <a:gd name="T24" fmla="*/ 33 w 39"/>
                  <a:gd name="T25" fmla="*/ 13 h 23"/>
                  <a:gd name="T26" fmla="*/ 39 w 39"/>
                  <a:gd name="T27" fmla="*/ 21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9" h="23">
                    <a:moveTo>
                      <a:pt x="39" y="21"/>
                    </a:moveTo>
                    <a:lnTo>
                      <a:pt x="32" y="21"/>
                    </a:lnTo>
                    <a:lnTo>
                      <a:pt x="24" y="20"/>
                    </a:lnTo>
                    <a:lnTo>
                      <a:pt x="16" y="21"/>
                    </a:lnTo>
                    <a:lnTo>
                      <a:pt x="9" y="23"/>
                    </a:lnTo>
                    <a:lnTo>
                      <a:pt x="0" y="23"/>
                    </a:lnTo>
                    <a:lnTo>
                      <a:pt x="2" y="17"/>
                    </a:lnTo>
                    <a:lnTo>
                      <a:pt x="3" y="9"/>
                    </a:lnTo>
                    <a:lnTo>
                      <a:pt x="6" y="3"/>
                    </a:lnTo>
                    <a:lnTo>
                      <a:pt x="10" y="0"/>
                    </a:lnTo>
                    <a:lnTo>
                      <a:pt x="19" y="1"/>
                    </a:lnTo>
                    <a:lnTo>
                      <a:pt x="28" y="6"/>
                    </a:lnTo>
                    <a:lnTo>
                      <a:pt x="33" y="13"/>
                    </a:lnTo>
                    <a:lnTo>
                      <a:pt x="39" y="2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04" name="Freeform 126"/>
              <p:cNvSpPr>
                <a:spLocks/>
              </p:cNvSpPr>
              <p:nvPr/>
            </p:nvSpPr>
            <p:spPr bwMode="auto">
              <a:xfrm>
                <a:off x="618" y="1854"/>
                <a:ext cx="8" cy="23"/>
              </a:xfrm>
              <a:custGeom>
                <a:avLst/>
                <a:gdLst>
                  <a:gd name="T0" fmla="*/ 16 w 16"/>
                  <a:gd name="T1" fmla="*/ 42 h 46"/>
                  <a:gd name="T2" fmla="*/ 13 w 16"/>
                  <a:gd name="T3" fmla="*/ 45 h 46"/>
                  <a:gd name="T4" fmla="*/ 9 w 16"/>
                  <a:gd name="T5" fmla="*/ 46 h 46"/>
                  <a:gd name="T6" fmla="*/ 5 w 16"/>
                  <a:gd name="T7" fmla="*/ 46 h 46"/>
                  <a:gd name="T8" fmla="*/ 1 w 16"/>
                  <a:gd name="T9" fmla="*/ 46 h 46"/>
                  <a:gd name="T10" fmla="*/ 0 w 16"/>
                  <a:gd name="T11" fmla="*/ 37 h 46"/>
                  <a:gd name="T12" fmla="*/ 1 w 16"/>
                  <a:gd name="T13" fmla="*/ 26 h 46"/>
                  <a:gd name="T14" fmla="*/ 3 w 16"/>
                  <a:gd name="T15" fmla="*/ 17 h 46"/>
                  <a:gd name="T16" fmla="*/ 4 w 16"/>
                  <a:gd name="T17" fmla="*/ 8 h 46"/>
                  <a:gd name="T18" fmla="*/ 6 w 16"/>
                  <a:gd name="T19" fmla="*/ 0 h 46"/>
                  <a:gd name="T20" fmla="*/ 16 w 16"/>
                  <a:gd name="T21" fmla="*/ 4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6" h="46">
                    <a:moveTo>
                      <a:pt x="16" y="42"/>
                    </a:moveTo>
                    <a:lnTo>
                      <a:pt x="13" y="45"/>
                    </a:lnTo>
                    <a:lnTo>
                      <a:pt x="9" y="46"/>
                    </a:lnTo>
                    <a:lnTo>
                      <a:pt x="5" y="46"/>
                    </a:lnTo>
                    <a:lnTo>
                      <a:pt x="1" y="46"/>
                    </a:lnTo>
                    <a:lnTo>
                      <a:pt x="0" y="37"/>
                    </a:lnTo>
                    <a:lnTo>
                      <a:pt x="1" y="26"/>
                    </a:lnTo>
                    <a:lnTo>
                      <a:pt x="3" y="17"/>
                    </a:lnTo>
                    <a:lnTo>
                      <a:pt x="4" y="8"/>
                    </a:lnTo>
                    <a:lnTo>
                      <a:pt x="6" y="0"/>
                    </a:lnTo>
                    <a:lnTo>
                      <a:pt x="16" y="4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05" name="Freeform 127"/>
              <p:cNvSpPr>
                <a:spLocks/>
              </p:cNvSpPr>
              <p:nvPr/>
            </p:nvSpPr>
            <p:spPr bwMode="auto">
              <a:xfrm>
                <a:off x="701" y="1854"/>
                <a:ext cx="63" cy="7"/>
              </a:xfrm>
              <a:custGeom>
                <a:avLst/>
                <a:gdLst>
                  <a:gd name="T0" fmla="*/ 126 w 126"/>
                  <a:gd name="T1" fmla="*/ 10 h 12"/>
                  <a:gd name="T2" fmla="*/ 117 w 126"/>
                  <a:gd name="T3" fmla="*/ 11 h 12"/>
                  <a:gd name="T4" fmla="*/ 107 w 126"/>
                  <a:gd name="T5" fmla="*/ 12 h 12"/>
                  <a:gd name="T6" fmla="*/ 98 w 126"/>
                  <a:gd name="T7" fmla="*/ 11 h 12"/>
                  <a:gd name="T8" fmla="*/ 90 w 126"/>
                  <a:gd name="T9" fmla="*/ 10 h 12"/>
                  <a:gd name="T10" fmla="*/ 80 w 126"/>
                  <a:gd name="T11" fmla="*/ 9 h 12"/>
                  <a:gd name="T12" fmla="*/ 71 w 126"/>
                  <a:gd name="T13" fmla="*/ 9 h 12"/>
                  <a:gd name="T14" fmla="*/ 60 w 126"/>
                  <a:gd name="T15" fmla="*/ 8 h 12"/>
                  <a:gd name="T16" fmla="*/ 50 w 126"/>
                  <a:gd name="T17" fmla="*/ 9 h 12"/>
                  <a:gd name="T18" fmla="*/ 44 w 126"/>
                  <a:gd name="T19" fmla="*/ 9 h 12"/>
                  <a:gd name="T20" fmla="*/ 37 w 126"/>
                  <a:gd name="T21" fmla="*/ 8 h 12"/>
                  <a:gd name="T22" fmla="*/ 33 w 126"/>
                  <a:gd name="T23" fmla="*/ 9 h 12"/>
                  <a:gd name="T24" fmla="*/ 27 w 126"/>
                  <a:gd name="T25" fmla="*/ 9 h 12"/>
                  <a:gd name="T26" fmla="*/ 21 w 126"/>
                  <a:gd name="T27" fmla="*/ 9 h 12"/>
                  <a:gd name="T28" fmla="*/ 14 w 126"/>
                  <a:gd name="T29" fmla="*/ 10 h 12"/>
                  <a:gd name="T30" fmla="*/ 7 w 126"/>
                  <a:gd name="T31" fmla="*/ 9 h 12"/>
                  <a:gd name="T32" fmla="*/ 0 w 126"/>
                  <a:gd name="T33" fmla="*/ 9 h 12"/>
                  <a:gd name="T34" fmla="*/ 13 w 126"/>
                  <a:gd name="T35" fmla="*/ 3 h 12"/>
                  <a:gd name="T36" fmla="*/ 86 w 126"/>
                  <a:gd name="T37" fmla="*/ 1 h 12"/>
                  <a:gd name="T38" fmla="*/ 92 w 126"/>
                  <a:gd name="T39" fmla="*/ 3 h 12"/>
                  <a:gd name="T40" fmla="*/ 98 w 126"/>
                  <a:gd name="T41" fmla="*/ 2 h 12"/>
                  <a:gd name="T42" fmla="*/ 104 w 126"/>
                  <a:gd name="T43" fmla="*/ 1 h 12"/>
                  <a:gd name="T44" fmla="*/ 111 w 126"/>
                  <a:gd name="T45" fmla="*/ 0 h 12"/>
                  <a:gd name="T46" fmla="*/ 126 w 126"/>
                  <a:gd name="T47" fmla="*/ 1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26" h="12">
                    <a:moveTo>
                      <a:pt x="126" y="10"/>
                    </a:moveTo>
                    <a:lnTo>
                      <a:pt x="117" y="11"/>
                    </a:lnTo>
                    <a:lnTo>
                      <a:pt x="107" y="12"/>
                    </a:lnTo>
                    <a:lnTo>
                      <a:pt x="98" y="11"/>
                    </a:lnTo>
                    <a:lnTo>
                      <a:pt x="90" y="10"/>
                    </a:lnTo>
                    <a:lnTo>
                      <a:pt x="80" y="9"/>
                    </a:lnTo>
                    <a:lnTo>
                      <a:pt x="71" y="9"/>
                    </a:lnTo>
                    <a:lnTo>
                      <a:pt x="60" y="8"/>
                    </a:lnTo>
                    <a:lnTo>
                      <a:pt x="50" y="9"/>
                    </a:lnTo>
                    <a:lnTo>
                      <a:pt x="44" y="9"/>
                    </a:lnTo>
                    <a:lnTo>
                      <a:pt x="37" y="8"/>
                    </a:lnTo>
                    <a:lnTo>
                      <a:pt x="33" y="9"/>
                    </a:lnTo>
                    <a:lnTo>
                      <a:pt x="27" y="9"/>
                    </a:lnTo>
                    <a:lnTo>
                      <a:pt x="21" y="9"/>
                    </a:lnTo>
                    <a:lnTo>
                      <a:pt x="14" y="10"/>
                    </a:lnTo>
                    <a:lnTo>
                      <a:pt x="7" y="9"/>
                    </a:lnTo>
                    <a:lnTo>
                      <a:pt x="0" y="9"/>
                    </a:lnTo>
                    <a:lnTo>
                      <a:pt x="13" y="3"/>
                    </a:lnTo>
                    <a:lnTo>
                      <a:pt x="86" y="1"/>
                    </a:lnTo>
                    <a:lnTo>
                      <a:pt x="92" y="3"/>
                    </a:lnTo>
                    <a:lnTo>
                      <a:pt x="98" y="2"/>
                    </a:lnTo>
                    <a:lnTo>
                      <a:pt x="104" y="1"/>
                    </a:lnTo>
                    <a:lnTo>
                      <a:pt x="111" y="0"/>
                    </a:lnTo>
                    <a:lnTo>
                      <a:pt x="126" y="1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06" name="Freeform 128"/>
              <p:cNvSpPr>
                <a:spLocks/>
              </p:cNvSpPr>
              <p:nvPr/>
            </p:nvSpPr>
            <p:spPr bwMode="auto">
              <a:xfrm>
                <a:off x="697" y="1866"/>
                <a:ext cx="59" cy="5"/>
              </a:xfrm>
              <a:custGeom>
                <a:avLst/>
                <a:gdLst>
                  <a:gd name="T0" fmla="*/ 99 w 119"/>
                  <a:gd name="T1" fmla="*/ 1 h 10"/>
                  <a:gd name="T2" fmla="*/ 104 w 119"/>
                  <a:gd name="T3" fmla="*/ 2 h 10"/>
                  <a:gd name="T4" fmla="*/ 110 w 119"/>
                  <a:gd name="T5" fmla="*/ 2 h 10"/>
                  <a:gd name="T6" fmla="*/ 115 w 119"/>
                  <a:gd name="T7" fmla="*/ 3 h 10"/>
                  <a:gd name="T8" fmla="*/ 119 w 119"/>
                  <a:gd name="T9" fmla="*/ 4 h 10"/>
                  <a:gd name="T10" fmla="*/ 114 w 119"/>
                  <a:gd name="T11" fmla="*/ 8 h 10"/>
                  <a:gd name="T12" fmla="*/ 111 w 119"/>
                  <a:gd name="T13" fmla="*/ 9 h 10"/>
                  <a:gd name="T14" fmla="*/ 106 w 119"/>
                  <a:gd name="T15" fmla="*/ 10 h 10"/>
                  <a:gd name="T16" fmla="*/ 100 w 119"/>
                  <a:gd name="T17" fmla="*/ 9 h 10"/>
                  <a:gd name="T18" fmla="*/ 96 w 119"/>
                  <a:gd name="T19" fmla="*/ 9 h 10"/>
                  <a:gd name="T20" fmla="*/ 91 w 119"/>
                  <a:gd name="T21" fmla="*/ 8 h 10"/>
                  <a:gd name="T22" fmla="*/ 87 w 119"/>
                  <a:gd name="T23" fmla="*/ 8 h 10"/>
                  <a:gd name="T24" fmla="*/ 82 w 119"/>
                  <a:gd name="T25" fmla="*/ 8 h 10"/>
                  <a:gd name="T26" fmla="*/ 72 w 119"/>
                  <a:gd name="T27" fmla="*/ 7 h 10"/>
                  <a:gd name="T28" fmla="*/ 62 w 119"/>
                  <a:gd name="T29" fmla="*/ 6 h 10"/>
                  <a:gd name="T30" fmla="*/ 52 w 119"/>
                  <a:gd name="T31" fmla="*/ 6 h 10"/>
                  <a:gd name="T32" fmla="*/ 43 w 119"/>
                  <a:gd name="T33" fmla="*/ 4 h 10"/>
                  <a:gd name="T34" fmla="*/ 34 w 119"/>
                  <a:gd name="T35" fmla="*/ 4 h 10"/>
                  <a:gd name="T36" fmla="*/ 23 w 119"/>
                  <a:gd name="T37" fmla="*/ 4 h 10"/>
                  <a:gd name="T38" fmla="*/ 14 w 119"/>
                  <a:gd name="T39" fmla="*/ 3 h 10"/>
                  <a:gd name="T40" fmla="*/ 4 w 119"/>
                  <a:gd name="T41" fmla="*/ 3 h 10"/>
                  <a:gd name="T42" fmla="*/ 0 w 119"/>
                  <a:gd name="T43" fmla="*/ 3 h 10"/>
                  <a:gd name="T44" fmla="*/ 13 w 119"/>
                  <a:gd name="T45" fmla="*/ 1 h 10"/>
                  <a:gd name="T46" fmla="*/ 26 w 119"/>
                  <a:gd name="T47" fmla="*/ 0 h 10"/>
                  <a:gd name="T48" fmla="*/ 38 w 119"/>
                  <a:gd name="T49" fmla="*/ 0 h 10"/>
                  <a:gd name="T50" fmla="*/ 51 w 119"/>
                  <a:gd name="T51" fmla="*/ 0 h 10"/>
                  <a:gd name="T52" fmla="*/ 64 w 119"/>
                  <a:gd name="T53" fmla="*/ 1 h 10"/>
                  <a:gd name="T54" fmla="*/ 75 w 119"/>
                  <a:gd name="T55" fmla="*/ 2 h 10"/>
                  <a:gd name="T56" fmla="*/ 88 w 119"/>
                  <a:gd name="T57" fmla="*/ 2 h 10"/>
                  <a:gd name="T58" fmla="*/ 99 w 119"/>
                  <a:gd name="T59" fmla="*/ 1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19" h="10">
                    <a:moveTo>
                      <a:pt x="99" y="1"/>
                    </a:moveTo>
                    <a:lnTo>
                      <a:pt x="104" y="2"/>
                    </a:lnTo>
                    <a:lnTo>
                      <a:pt x="110" y="2"/>
                    </a:lnTo>
                    <a:lnTo>
                      <a:pt x="115" y="3"/>
                    </a:lnTo>
                    <a:lnTo>
                      <a:pt x="119" y="4"/>
                    </a:lnTo>
                    <a:lnTo>
                      <a:pt x="114" y="8"/>
                    </a:lnTo>
                    <a:lnTo>
                      <a:pt x="111" y="9"/>
                    </a:lnTo>
                    <a:lnTo>
                      <a:pt x="106" y="10"/>
                    </a:lnTo>
                    <a:lnTo>
                      <a:pt x="100" y="9"/>
                    </a:lnTo>
                    <a:lnTo>
                      <a:pt x="96" y="9"/>
                    </a:lnTo>
                    <a:lnTo>
                      <a:pt x="91" y="8"/>
                    </a:lnTo>
                    <a:lnTo>
                      <a:pt x="87" y="8"/>
                    </a:lnTo>
                    <a:lnTo>
                      <a:pt x="82" y="8"/>
                    </a:lnTo>
                    <a:lnTo>
                      <a:pt x="72" y="7"/>
                    </a:lnTo>
                    <a:lnTo>
                      <a:pt x="62" y="6"/>
                    </a:lnTo>
                    <a:lnTo>
                      <a:pt x="52" y="6"/>
                    </a:lnTo>
                    <a:lnTo>
                      <a:pt x="43" y="4"/>
                    </a:lnTo>
                    <a:lnTo>
                      <a:pt x="34" y="4"/>
                    </a:lnTo>
                    <a:lnTo>
                      <a:pt x="23" y="4"/>
                    </a:lnTo>
                    <a:lnTo>
                      <a:pt x="14" y="3"/>
                    </a:lnTo>
                    <a:lnTo>
                      <a:pt x="4" y="3"/>
                    </a:lnTo>
                    <a:lnTo>
                      <a:pt x="0" y="3"/>
                    </a:lnTo>
                    <a:lnTo>
                      <a:pt x="13" y="1"/>
                    </a:lnTo>
                    <a:lnTo>
                      <a:pt x="26" y="0"/>
                    </a:lnTo>
                    <a:lnTo>
                      <a:pt x="38" y="0"/>
                    </a:lnTo>
                    <a:lnTo>
                      <a:pt x="51" y="0"/>
                    </a:lnTo>
                    <a:lnTo>
                      <a:pt x="64" y="1"/>
                    </a:lnTo>
                    <a:lnTo>
                      <a:pt x="75" y="2"/>
                    </a:lnTo>
                    <a:lnTo>
                      <a:pt x="88" y="2"/>
                    </a:lnTo>
                    <a:lnTo>
                      <a:pt x="99" y="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07" name="Freeform 129"/>
              <p:cNvSpPr>
                <a:spLocks/>
              </p:cNvSpPr>
              <p:nvPr/>
            </p:nvSpPr>
            <p:spPr bwMode="auto">
              <a:xfrm>
                <a:off x="975" y="1868"/>
                <a:ext cx="8" cy="30"/>
              </a:xfrm>
              <a:custGeom>
                <a:avLst/>
                <a:gdLst>
                  <a:gd name="T0" fmla="*/ 10 w 15"/>
                  <a:gd name="T1" fmla="*/ 50 h 59"/>
                  <a:gd name="T2" fmla="*/ 11 w 15"/>
                  <a:gd name="T3" fmla="*/ 50 h 59"/>
                  <a:gd name="T4" fmla="*/ 12 w 15"/>
                  <a:gd name="T5" fmla="*/ 51 h 59"/>
                  <a:gd name="T6" fmla="*/ 13 w 15"/>
                  <a:gd name="T7" fmla="*/ 52 h 59"/>
                  <a:gd name="T8" fmla="*/ 15 w 15"/>
                  <a:gd name="T9" fmla="*/ 53 h 59"/>
                  <a:gd name="T10" fmla="*/ 13 w 15"/>
                  <a:gd name="T11" fmla="*/ 55 h 59"/>
                  <a:gd name="T12" fmla="*/ 13 w 15"/>
                  <a:gd name="T13" fmla="*/ 56 h 59"/>
                  <a:gd name="T14" fmla="*/ 13 w 15"/>
                  <a:gd name="T15" fmla="*/ 57 h 59"/>
                  <a:gd name="T16" fmla="*/ 13 w 15"/>
                  <a:gd name="T17" fmla="*/ 58 h 59"/>
                  <a:gd name="T18" fmla="*/ 10 w 15"/>
                  <a:gd name="T19" fmla="*/ 59 h 59"/>
                  <a:gd name="T20" fmla="*/ 7 w 15"/>
                  <a:gd name="T21" fmla="*/ 59 h 59"/>
                  <a:gd name="T22" fmla="*/ 3 w 15"/>
                  <a:gd name="T23" fmla="*/ 59 h 59"/>
                  <a:gd name="T24" fmla="*/ 0 w 15"/>
                  <a:gd name="T25" fmla="*/ 57 h 59"/>
                  <a:gd name="T26" fmla="*/ 3 w 15"/>
                  <a:gd name="T27" fmla="*/ 44 h 59"/>
                  <a:gd name="T28" fmla="*/ 3 w 15"/>
                  <a:gd name="T29" fmla="*/ 30 h 59"/>
                  <a:gd name="T30" fmla="*/ 3 w 15"/>
                  <a:gd name="T31" fmla="*/ 15 h 59"/>
                  <a:gd name="T32" fmla="*/ 7 w 15"/>
                  <a:gd name="T33" fmla="*/ 0 h 59"/>
                  <a:gd name="T34" fmla="*/ 10 w 15"/>
                  <a:gd name="T35" fmla="*/ 50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5" h="59">
                    <a:moveTo>
                      <a:pt x="10" y="50"/>
                    </a:moveTo>
                    <a:lnTo>
                      <a:pt x="11" y="50"/>
                    </a:lnTo>
                    <a:lnTo>
                      <a:pt x="12" y="51"/>
                    </a:lnTo>
                    <a:lnTo>
                      <a:pt x="13" y="52"/>
                    </a:lnTo>
                    <a:lnTo>
                      <a:pt x="15" y="53"/>
                    </a:lnTo>
                    <a:lnTo>
                      <a:pt x="13" y="55"/>
                    </a:lnTo>
                    <a:lnTo>
                      <a:pt x="13" y="56"/>
                    </a:lnTo>
                    <a:lnTo>
                      <a:pt x="13" y="57"/>
                    </a:lnTo>
                    <a:lnTo>
                      <a:pt x="13" y="58"/>
                    </a:lnTo>
                    <a:lnTo>
                      <a:pt x="10" y="59"/>
                    </a:lnTo>
                    <a:lnTo>
                      <a:pt x="7" y="59"/>
                    </a:lnTo>
                    <a:lnTo>
                      <a:pt x="3" y="59"/>
                    </a:lnTo>
                    <a:lnTo>
                      <a:pt x="0" y="57"/>
                    </a:lnTo>
                    <a:lnTo>
                      <a:pt x="3" y="44"/>
                    </a:lnTo>
                    <a:lnTo>
                      <a:pt x="3" y="30"/>
                    </a:lnTo>
                    <a:lnTo>
                      <a:pt x="3" y="15"/>
                    </a:lnTo>
                    <a:lnTo>
                      <a:pt x="7" y="0"/>
                    </a:lnTo>
                    <a:lnTo>
                      <a:pt x="10" y="5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08" name="Freeform 130"/>
              <p:cNvSpPr>
                <a:spLocks/>
              </p:cNvSpPr>
              <p:nvPr/>
            </p:nvSpPr>
            <p:spPr bwMode="auto">
              <a:xfrm>
                <a:off x="819" y="1873"/>
                <a:ext cx="107" cy="18"/>
              </a:xfrm>
              <a:custGeom>
                <a:avLst/>
                <a:gdLst>
                  <a:gd name="T0" fmla="*/ 163 w 214"/>
                  <a:gd name="T1" fmla="*/ 2 h 34"/>
                  <a:gd name="T2" fmla="*/ 170 w 214"/>
                  <a:gd name="T3" fmla="*/ 4 h 34"/>
                  <a:gd name="T4" fmla="*/ 177 w 214"/>
                  <a:gd name="T5" fmla="*/ 8 h 34"/>
                  <a:gd name="T6" fmla="*/ 184 w 214"/>
                  <a:gd name="T7" fmla="*/ 11 h 34"/>
                  <a:gd name="T8" fmla="*/ 189 w 214"/>
                  <a:gd name="T9" fmla="*/ 15 h 34"/>
                  <a:gd name="T10" fmla="*/ 195 w 214"/>
                  <a:gd name="T11" fmla="*/ 18 h 34"/>
                  <a:gd name="T12" fmla="*/ 202 w 214"/>
                  <a:gd name="T13" fmla="*/ 22 h 34"/>
                  <a:gd name="T14" fmla="*/ 208 w 214"/>
                  <a:gd name="T15" fmla="*/ 26 h 34"/>
                  <a:gd name="T16" fmla="*/ 214 w 214"/>
                  <a:gd name="T17" fmla="*/ 31 h 34"/>
                  <a:gd name="T18" fmla="*/ 212 w 214"/>
                  <a:gd name="T19" fmla="*/ 33 h 34"/>
                  <a:gd name="T20" fmla="*/ 211 w 214"/>
                  <a:gd name="T21" fmla="*/ 32 h 34"/>
                  <a:gd name="T22" fmla="*/ 209 w 214"/>
                  <a:gd name="T23" fmla="*/ 32 h 34"/>
                  <a:gd name="T24" fmla="*/ 206 w 214"/>
                  <a:gd name="T25" fmla="*/ 33 h 34"/>
                  <a:gd name="T26" fmla="*/ 204 w 214"/>
                  <a:gd name="T27" fmla="*/ 34 h 34"/>
                  <a:gd name="T28" fmla="*/ 166 w 214"/>
                  <a:gd name="T29" fmla="*/ 23 h 34"/>
                  <a:gd name="T30" fmla="*/ 167 w 214"/>
                  <a:gd name="T31" fmla="*/ 19 h 34"/>
                  <a:gd name="T32" fmla="*/ 166 w 214"/>
                  <a:gd name="T33" fmla="*/ 16 h 34"/>
                  <a:gd name="T34" fmla="*/ 164 w 214"/>
                  <a:gd name="T35" fmla="*/ 13 h 34"/>
                  <a:gd name="T36" fmla="*/ 161 w 214"/>
                  <a:gd name="T37" fmla="*/ 11 h 34"/>
                  <a:gd name="T38" fmla="*/ 154 w 214"/>
                  <a:gd name="T39" fmla="*/ 18 h 34"/>
                  <a:gd name="T40" fmla="*/ 136 w 214"/>
                  <a:gd name="T41" fmla="*/ 19 h 34"/>
                  <a:gd name="T42" fmla="*/ 119 w 214"/>
                  <a:gd name="T43" fmla="*/ 21 h 34"/>
                  <a:gd name="T44" fmla="*/ 102 w 214"/>
                  <a:gd name="T45" fmla="*/ 21 h 34"/>
                  <a:gd name="T46" fmla="*/ 85 w 214"/>
                  <a:gd name="T47" fmla="*/ 21 h 34"/>
                  <a:gd name="T48" fmla="*/ 67 w 214"/>
                  <a:gd name="T49" fmla="*/ 21 h 34"/>
                  <a:gd name="T50" fmla="*/ 50 w 214"/>
                  <a:gd name="T51" fmla="*/ 19 h 34"/>
                  <a:gd name="T52" fmla="*/ 33 w 214"/>
                  <a:gd name="T53" fmla="*/ 21 h 34"/>
                  <a:gd name="T54" fmla="*/ 15 w 214"/>
                  <a:gd name="T55" fmla="*/ 21 h 34"/>
                  <a:gd name="T56" fmla="*/ 12 w 214"/>
                  <a:gd name="T57" fmla="*/ 21 h 34"/>
                  <a:gd name="T58" fmla="*/ 9 w 214"/>
                  <a:gd name="T59" fmla="*/ 21 h 34"/>
                  <a:gd name="T60" fmla="*/ 4 w 214"/>
                  <a:gd name="T61" fmla="*/ 21 h 34"/>
                  <a:gd name="T62" fmla="*/ 0 w 214"/>
                  <a:gd name="T63" fmla="*/ 21 h 34"/>
                  <a:gd name="T64" fmla="*/ 10 w 214"/>
                  <a:gd name="T65" fmla="*/ 17 h 34"/>
                  <a:gd name="T66" fmla="*/ 19 w 214"/>
                  <a:gd name="T67" fmla="*/ 13 h 34"/>
                  <a:gd name="T68" fmla="*/ 26 w 214"/>
                  <a:gd name="T69" fmla="*/ 7 h 34"/>
                  <a:gd name="T70" fmla="*/ 33 w 214"/>
                  <a:gd name="T71" fmla="*/ 0 h 34"/>
                  <a:gd name="T72" fmla="*/ 49 w 214"/>
                  <a:gd name="T73" fmla="*/ 1 h 34"/>
                  <a:gd name="T74" fmla="*/ 65 w 214"/>
                  <a:gd name="T75" fmla="*/ 1 h 34"/>
                  <a:gd name="T76" fmla="*/ 82 w 214"/>
                  <a:gd name="T77" fmla="*/ 1 h 34"/>
                  <a:gd name="T78" fmla="*/ 98 w 214"/>
                  <a:gd name="T79" fmla="*/ 1 h 34"/>
                  <a:gd name="T80" fmla="*/ 116 w 214"/>
                  <a:gd name="T81" fmla="*/ 1 h 34"/>
                  <a:gd name="T82" fmla="*/ 132 w 214"/>
                  <a:gd name="T83" fmla="*/ 1 h 34"/>
                  <a:gd name="T84" fmla="*/ 148 w 214"/>
                  <a:gd name="T85" fmla="*/ 1 h 34"/>
                  <a:gd name="T86" fmla="*/ 163 w 214"/>
                  <a:gd name="T87" fmla="*/ 2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214" h="34">
                    <a:moveTo>
                      <a:pt x="163" y="2"/>
                    </a:moveTo>
                    <a:lnTo>
                      <a:pt x="170" y="4"/>
                    </a:lnTo>
                    <a:lnTo>
                      <a:pt x="177" y="8"/>
                    </a:lnTo>
                    <a:lnTo>
                      <a:pt x="184" y="11"/>
                    </a:lnTo>
                    <a:lnTo>
                      <a:pt x="189" y="15"/>
                    </a:lnTo>
                    <a:lnTo>
                      <a:pt x="195" y="18"/>
                    </a:lnTo>
                    <a:lnTo>
                      <a:pt x="202" y="22"/>
                    </a:lnTo>
                    <a:lnTo>
                      <a:pt x="208" y="26"/>
                    </a:lnTo>
                    <a:lnTo>
                      <a:pt x="214" y="31"/>
                    </a:lnTo>
                    <a:lnTo>
                      <a:pt x="212" y="33"/>
                    </a:lnTo>
                    <a:lnTo>
                      <a:pt x="211" y="32"/>
                    </a:lnTo>
                    <a:lnTo>
                      <a:pt x="209" y="32"/>
                    </a:lnTo>
                    <a:lnTo>
                      <a:pt x="206" y="33"/>
                    </a:lnTo>
                    <a:lnTo>
                      <a:pt x="204" y="34"/>
                    </a:lnTo>
                    <a:lnTo>
                      <a:pt x="166" y="23"/>
                    </a:lnTo>
                    <a:lnTo>
                      <a:pt x="167" y="19"/>
                    </a:lnTo>
                    <a:lnTo>
                      <a:pt x="166" y="16"/>
                    </a:lnTo>
                    <a:lnTo>
                      <a:pt x="164" y="13"/>
                    </a:lnTo>
                    <a:lnTo>
                      <a:pt x="161" y="11"/>
                    </a:lnTo>
                    <a:lnTo>
                      <a:pt x="154" y="18"/>
                    </a:lnTo>
                    <a:lnTo>
                      <a:pt x="136" y="19"/>
                    </a:lnTo>
                    <a:lnTo>
                      <a:pt x="119" y="21"/>
                    </a:lnTo>
                    <a:lnTo>
                      <a:pt x="102" y="21"/>
                    </a:lnTo>
                    <a:lnTo>
                      <a:pt x="85" y="21"/>
                    </a:lnTo>
                    <a:lnTo>
                      <a:pt x="67" y="21"/>
                    </a:lnTo>
                    <a:lnTo>
                      <a:pt x="50" y="19"/>
                    </a:lnTo>
                    <a:lnTo>
                      <a:pt x="33" y="21"/>
                    </a:lnTo>
                    <a:lnTo>
                      <a:pt x="15" y="21"/>
                    </a:lnTo>
                    <a:lnTo>
                      <a:pt x="12" y="21"/>
                    </a:lnTo>
                    <a:lnTo>
                      <a:pt x="9" y="21"/>
                    </a:lnTo>
                    <a:lnTo>
                      <a:pt x="4" y="21"/>
                    </a:lnTo>
                    <a:lnTo>
                      <a:pt x="0" y="21"/>
                    </a:lnTo>
                    <a:lnTo>
                      <a:pt x="10" y="17"/>
                    </a:lnTo>
                    <a:lnTo>
                      <a:pt x="19" y="13"/>
                    </a:lnTo>
                    <a:lnTo>
                      <a:pt x="26" y="7"/>
                    </a:lnTo>
                    <a:lnTo>
                      <a:pt x="33" y="0"/>
                    </a:lnTo>
                    <a:lnTo>
                      <a:pt x="49" y="1"/>
                    </a:lnTo>
                    <a:lnTo>
                      <a:pt x="65" y="1"/>
                    </a:lnTo>
                    <a:lnTo>
                      <a:pt x="82" y="1"/>
                    </a:lnTo>
                    <a:lnTo>
                      <a:pt x="98" y="1"/>
                    </a:lnTo>
                    <a:lnTo>
                      <a:pt x="116" y="1"/>
                    </a:lnTo>
                    <a:lnTo>
                      <a:pt x="132" y="1"/>
                    </a:lnTo>
                    <a:lnTo>
                      <a:pt x="148" y="1"/>
                    </a:lnTo>
                    <a:lnTo>
                      <a:pt x="163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09" name="Freeform 131"/>
              <p:cNvSpPr>
                <a:spLocks/>
              </p:cNvSpPr>
              <p:nvPr/>
            </p:nvSpPr>
            <p:spPr bwMode="auto">
              <a:xfrm>
                <a:off x="644" y="1879"/>
                <a:ext cx="99" cy="50"/>
              </a:xfrm>
              <a:custGeom>
                <a:avLst/>
                <a:gdLst>
                  <a:gd name="T0" fmla="*/ 194 w 198"/>
                  <a:gd name="T1" fmla="*/ 7 h 99"/>
                  <a:gd name="T2" fmla="*/ 186 w 198"/>
                  <a:gd name="T3" fmla="*/ 18 h 99"/>
                  <a:gd name="T4" fmla="*/ 173 w 198"/>
                  <a:gd name="T5" fmla="*/ 14 h 99"/>
                  <a:gd name="T6" fmla="*/ 160 w 198"/>
                  <a:gd name="T7" fmla="*/ 13 h 99"/>
                  <a:gd name="T8" fmla="*/ 149 w 198"/>
                  <a:gd name="T9" fmla="*/ 13 h 99"/>
                  <a:gd name="T10" fmla="*/ 141 w 198"/>
                  <a:gd name="T11" fmla="*/ 13 h 99"/>
                  <a:gd name="T12" fmla="*/ 130 w 198"/>
                  <a:gd name="T13" fmla="*/ 14 h 99"/>
                  <a:gd name="T14" fmla="*/ 121 w 198"/>
                  <a:gd name="T15" fmla="*/ 13 h 99"/>
                  <a:gd name="T16" fmla="*/ 114 w 198"/>
                  <a:gd name="T17" fmla="*/ 13 h 99"/>
                  <a:gd name="T18" fmla="*/ 108 w 198"/>
                  <a:gd name="T19" fmla="*/ 15 h 99"/>
                  <a:gd name="T20" fmla="*/ 107 w 198"/>
                  <a:gd name="T21" fmla="*/ 20 h 99"/>
                  <a:gd name="T22" fmla="*/ 124 w 198"/>
                  <a:gd name="T23" fmla="*/ 23 h 99"/>
                  <a:gd name="T24" fmla="*/ 143 w 198"/>
                  <a:gd name="T25" fmla="*/ 25 h 99"/>
                  <a:gd name="T26" fmla="*/ 160 w 198"/>
                  <a:gd name="T27" fmla="*/ 26 h 99"/>
                  <a:gd name="T28" fmla="*/ 175 w 198"/>
                  <a:gd name="T29" fmla="*/ 27 h 99"/>
                  <a:gd name="T30" fmla="*/ 165 w 198"/>
                  <a:gd name="T31" fmla="*/ 37 h 99"/>
                  <a:gd name="T32" fmla="*/ 154 w 198"/>
                  <a:gd name="T33" fmla="*/ 48 h 99"/>
                  <a:gd name="T34" fmla="*/ 145 w 198"/>
                  <a:gd name="T35" fmla="*/ 58 h 99"/>
                  <a:gd name="T36" fmla="*/ 136 w 198"/>
                  <a:gd name="T37" fmla="*/ 67 h 99"/>
                  <a:gd name="T38" fmla="*/ 127 w 198"/>
                  <a:gd name="T39" fmla="*/ 65 h 99"/>
                  <a:gd name="T40" fmla="*/ 116 w 198"/>
                  <a:gd name="T41" fmla="*/ 65 h 99"/>
                  <a:gd name="T42" fmla="*/ 106 w 198"/>
                  <a:gd name="T43" fmla="*/ 66 h 99"/>
                  <a:gd name="T44" fmla="*/ 96 w 198"/>
                  <a:gd name="T45" fmla="*/ 67 h 99"/>
                  <a:gd name="T46" fmla="*/ 90 w 198"/>
                  <a:gd name="T47" fmla="*/ 58 h 99"/>
                  <a:gd name="T48" fmla="*/ 88 w 198"/>
                  <a:gd name="T49" fmla="*/ 49 h 99"/>
                  <a:gd name="T50" fmla="*/ 98 w 198"/>
                  <a:gd name="T51" fmla="*/ 37 h 99"/>
                  <a:gd name="T52" fmla="*/ 98 w 198"/>
                  <a:gd name="T53" fmla="*/ 25 h 99"/>
                  <a:gd name="T54" fmla="*/ 86 w 198"/>
                  <a:gd name="T55" fmla="*/ 16 h 99"/>
                  <a:gd name="T56" fmla="*/ 70 w 198"/>
                  <a:gd name="T57" fmla="*/ 18 h 99"/>
                  <a:gd name="T58" fmla="*/ 57 w 198"/>
                  <a:gd name="T59" fmla="*/ 36 h 99"/>
                  <a:gd name="T60" fmla="*/ 54 w 198"/>
                  <a:gd name="T61" fmla="*/ 58 h 99"/>
                  <a:gd name="T62" fmla="*/ 60 w 198"/>
                  <a:gd name="T63" fmla="*/ 60 h 99"/>
                  <a:gd name="T64" fmla="*/ 63 w 198"/>
                  <a:gd name="T65" fmla="*/ 65 h 99"/>
                  <a:gd name="T66" fmla="*/ 61 w 198"/>
                  <a:gd name="T67" fmla="*/ 71 h 99"/>
                  <a:gd name="T68" fmla="*/ 63 w 198"/>
                  <a:gd name="T69" fmla="*/ 75 h 99"/>
                  <a:gd name="T70" fmla="*/ 60 w 198"/>
                  <a:gd name="T71" fmla="*/ 87 h 99"/>
                  <a:gd name="T72" fmla="*/ 60 w 198"/>
                  <a:gd name="T73" fmla="*/ 99 h 99"/>
                  <a:gd name="T74" fmla="*/ 43 w 198"/>
                  <a:gd name="T75" fmla="*/ 79 h 99"/>
                  <a:gd name="T76" fmla="*/ 46 w 198"/>
                  <a:gd name="T77" fmla="*/ 57 h 99"/>
                  <a:gd name="T78" fmla="*/ 39 w 198"/>
                  <a:gd name="T79" fmla="*/ 41 h 99"/>
                  <a:gd name="T80" fmla="*/ 39 w 198"/>
                  <a:gd name="T81" fmla="*/ 25 h 99"/>
                  <a:gd name="T82" fmla="*/ 24 w 198"/>
                  <a:gd name="T83" fmla="*/ 18 h 99"/>
                  <a:gd name="T84" fmla="*/ 8 w 198"/>
                  <a:gd name="T85" fmla="*/ 18 h 99"/>
                  <a:gd name="T86" fmla="*/ 6 w 198"/>
                  <a:gd name="T87" fmla="*/ 14 h 99"/>
                  <a:gd name="T88" fmla="*/ 16 w 198"/>
                  <a:gd name="T89" fmla="*/ 11 h 99"/>
                  <a:gd name="T90" fmla="*/ 32 w 198"/>
                  <a:gd name="T91" fmla="*/ 10 h 99"/>
                  <a:gd name="T92" fmla="*/ 51 w 198"/>
                  <a:gd name="T93" fmla="*/ 10 h 99"/>
                  <a:gd name="T94" fmla="*/ 69 w 198"/>
                  <a:gd name="T95" fmla="*/ 10 h 99"/>
                  <a:gd name="T96" fmla="*/ 88 w 198"/>
                  <a:gd name="T97" fmla="*/ 5 h 99"/>
                  <a:gd name="T98" fmla="*/ 105 w 198"/>
                  <a:gd name="T99" fmla="*/ 0 h 99"/>
                  <a:gd name="T100" fmla="*/ 120 w 198"/>
                  <a:gd name="T101" fmla="*/ 2 h 99"/>
                  <a:gd name="T102" fmla="*/ 137 w 198"/>
                  <a:gd name="T103" fmla="*/ 2 h 99"/>
                  <a:gd name="T104" fmla="*/ 154 w 198"/>
                  <a:gd name="T105" fmla="*/ 3 h 99"/>
                  <a:gd name="T106" fmla="*/ 172 w 198"/>
                  <a:gd name="T107" fmla="*/ 4 h 99"/>
                  <a:gd name="T108" fmla="*/ 189 w 198"/>
                  <a:gd name="T109" fmla="*/ 4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98" h="99">
                    <a:moveTo>
                      <a:pt x="198" y="4"/>
                    </a:moveTo>
                    <a:lnTo>
                      <a:pt x="194" y="7"/>
                    </a:lnTo>
                    <a:lnTo>
                      <a:pt x="190" y="13"/>
                    </a:lnTo>
                    <a:lnTo>
                      <a:pt x="186" y="18"/>
                    </a:lnTo>
                    <a:lnTo>
                      <a:pt x="179" y="15"/>
                    </a:lnTo>
                    <a:lnTo>
                      <a:pt x="173" y="14"/>
                    </a:lnTo>
                    <a:lnTo>
                      <a:pt x="166" y="13"/>
                    </a:lnTo>
                    <a:lnTo>
                      <a:pt x="160" y="13"/>
                    </a:lnTo>
                    <a:lnTo>
                      <a:pt x="153" y="13"/>
                    </a:lnTo>
                    <a:lnTo>
                      <a:pt x="149" y="13"/>
                    </a:lnTo>
                    <a:lnTo>
                      <a:pt x="145" y="13"/>
                    </a:lnTo>
                    <a:lnTo>
                      <a:pt x="141" y="13"/>
                    </a:lnTo>
                    <a:lnTo>
                      <a:pt x="135" y="14"/>
                    </a:lnTo>
                    <a:lnTo>
                      <a:pt x="130" y="14"/>
                    </a:lnTo>
                    <a:lnTo>
                      <a:pt x="126" y="14"/>
                    </a:lnTo>
                    <a:lnTo>
                      <a:pt x="121" y="13"/>
                    </a:lnTo>
                    <a:lnTo>
                      <a:pt x="116" y="12"/>
                    </a:lnTo>
                    <a:lnTo>
                      <a:pt x="114" y="13"/>
                    </a:lnTo>
                    <a:lnTo>
                      <a:pt x="112" y="14"/>
                    </a:lnTo>
                    <a:lnTo>
                      <a:pt x="108" y="15"/>
                    </a:lnTo>
                    <a:lnTo>
                      <a:pt x="106" y="16"/>
                    </a:lnTo>
                    <a:lnTo>
                      <a:pt x="107" y="20"/>
                    </a:lnTo>
                    <a:lnTo>
                      <a:pt x="116" y="22"/>
                    </a:lnTo>
                    <a:lnTo>
                      <a:pt x="124" y="23"/>
                    </a:lnTo>
                    <a:lnTo>
                      <a:pt x="134" y="25"/>
                    </a:lnTo>
                    <a:lnTo>
                      <a:pt x="143" y="25"/>
                    </a:lnTo>
                    <a:lnTo>
                      <a:pt x="152" y="26"/>
                    </a:lnTo>
                    <a:lnTo>
                      <a:pt x="160" y="26"/>
                    </a:lnTo>
                    <a:lnTo>
                      <a:pt x="168" y="26"/>
                    </a:lnTo>
                    <a:lnTo>
                      <a:pt x="175" y="27"/>
                    </a:lnTo>
                    <a:lnTo>
                      <a:pt x="169" y="31"/>
                    </a:lnTo>
                    <a:lnTo>
                      <a:pt x="165" y="37"/>
                    </a:lnTo>
                    <a:lnTo>
                      <a:pt x="159" y="42"/>
                    </a:lnTo>
                    <a:lnTo>
                      <a:pt x="154" y="48"/>
                    </a:lnTo>
                    <a:lnTo>
                      <a:pt x="150" y="52"/>
                    </a:lnTo>
                    <a:lnTo>
                      <a:pt x="145" y="58"/>
                    </a:lnTo>
                    <a:lnTo>
                      <a:pt x="141" y="63"/>
                    </a:lnTo>
                    <a:lnTo>
                      <a:pt x="136" y="67"/>
                    </a:lnTo>
                    <a:lnTo>
                      <a:pt x="131" y="66"/>
                    </a:lnTo>
                    <a:lnTo>
                      <a:pt x="127" y="65"/>
                    </a:lnTo>
                    <a:lnTo>
                      <a:pt x="121" y="65"/>
                    </a:lnTo>
                    <a:lnTo>
                      <a:pt x="116" y="65"/>
                    </a:lnTo>
                    <a:lnTo>
                      <a:pt x="111" y="66"/>
                    </a:lnTo>
                    <a:lnTo>
                      <a:pt x="106" y="66"/>
                    </a:lnTo>
                    <a:lnTo>
                      <a:pt x="100" y="67"/>
                    </a:lnTo>
                    <a:lnTo>
                      <a:pt x="96" y="67"/>
                    </a:lnTo>
                    <a:lnTo>
                      <a:pt x="93" y="63"/>
                    </a:lnTo>
                    <a:lnTo>
                      <a:pt x="90" y="58"/>
                    </a:lnTo>
                    <a:lnTo>
                      <a:pt x="89" y="53"/>
                    </a:lnTo>
                    <a:lnTo>
                      <a:pt x="88" y="49"/>
                    </a:lnTo>
                    <a:lnTo>
                      <a:pt x="92" y="43"/>
                    </a:lnTo>
                    <a:lnTo>
                      <a:pt x="98" y="37"/>
                    </a:lnTo>
                    <a:lnTo>
                      <a:pt x="100" y="31"/>
                    </a:lnTo>
                    <a:lnTo>
                      <a:pt x="98" y="25"/>
                    </a:lnTo>
                    <a:lnTo>
                      <a:pt x="93" y="19"/>
                    </a:lnTo>
                    <a:lnTo>
                      <a:pt x="86" y="16"/>
                    </a:lnTo>
                    <a:lnTo>
                      <a:pt x="78" y="18"/>
                    </a:lnTo>
                    <a:lnTo>
                      <a:pt x="70" y="18"/>
                    </a:lnTo>
                    <a:lnTo>
                      <a:pt x="62" y="26"/>
                    </a:lnTo>
                    <a:lnTo>
                      <a:pt x="57" y="36"/>
                    </a:lnTo>
                    <a:lnTo>
                      <a:pt x="53" y="46"/>
                    </a:lnTo>
                    <a:lnTo>
                      <a:pt x="54" y="58"/>
                    </a:lnTo>
                    <a:lnTo>
                      <a:pt x="57" y="59"/>
                    </a:lnTo>
                    <a:lnTo>
                      <a:pt x="60" y="60"/>
                    </a:lnTo>
                    <a:lnTo>
                      <a:pt x="62" y="61"/>
                    </a:lnTo>
                    <a:lnTo>
                      <a:pt x="63" y="65"/>
                    </a:lnTo>
                    <a:lnTo>
                      <a:pt x="62" y="68"/>
                    </a:lnTo>
                    <a:lnTo>
                      <a:pt x="61" y="71"/>
                    </a:lnTo>
                    <a:lnTo>
                      <a:pt x="61" y="73"/>
                    </a:lnTo>
                    <a:lnTo>
                      <a:pt x="63" y="75"/>
                    </a:lnTo>
                    <a:lnTo>
                      <a:pt x="61" y="81"/>
                    </a:lnTo>
                    <a:lnTo>
                      <a:pt x="60" y="87"/>
                    </a:lnTo>
                    <a:lnTo>
                      <a:pt x="60" y="94"/>
                    </a:lnTo>
                    <a:lnTo>
                      <a:pt x="60" y="99"/>
                    </a:lnTo>
                    <a:lnTo>
                      <a:pt x="40" y="89"/>
                    </a:lnTo>
                    <a:lnTo>
                      <a:pt x="43" y="79"/>
                    </a:lnTo>
                    <a:lnTo>
                      <a:pt x="46" y="67"/>
                    </a:lnTo>
                    <a:lnTo>
                      <a:pt x="46" y="57"/>
                    </a:lnTo>
                    <a:lnTo>
                      <a:pt x="38" y="49"/>
                    </a:lnTo>
                    <a:lnTo>
                      <a:pt x="39" y="41"/>
                    </a:lnTo>
                    <a:lnTo>
                      <a:pt x="40" y="33"/>
                    </a:lnTo>
                    <a:lnTo>
                      <a:pt x="39" y="25"/>
                    </a:lnTo>
                    <a:lnTo>
                      <a:pt x="33" y="21"/>
                    </a:lnTo>
                    <a:lnTo>
                      <a:pt x="24" y="18"/>
                    </a:lnTo>
                    <a:lnTo>
                      <a:pt x="16" y="18"/>
                    </a:lnTo>
                    <a:lnTo>
                      <a:pt x="8" y="18"/>
                    </a:lnTo>
                    <a:lnTo>
                      <a:pt x="0" y="14"/>
                    </a:lnTo>
                    <a:lnTo>
                      <a:pt x="6" y="14"/>
                    </a:lnTo>
                    <a:lnTo>
                      <a:pt x="10" y="13"/>
                    </a:lnTo>
                    <a:lnTo>
                      <a:pt x="16" y="11"/>
                    </a:lnTo>
                    <a:lnTo>
                      <a:pt x="22" y="10"/>
                    </a:lnTo>
                    <a:lnTo>
                      <a:pt x="32" y="10"/>
                    </a:lnTo>
                    <a:lnTo>
                      <a:pt x="42" y="10"/>
                    </a:lnTo>
                    <a:lnTo>
                      <a:pt x="51" y="10"/>
                    </a:lnTo>
                    <a:lnTo>
                      <a:pt x="60" y="10"/>
                    </a:lnTo>
                    <a:lnTo>
                      <a:pt x="69" y="10"/>
                    </a:lnTo>
                    <a:lnTo>
                      <a:pt x="78" y="7"/>
                    </a:lnTo>
                    <a:lnTo>
                      <a:pt x="88" y="5"/>
                    </a:lnTo>
                    <a:lnTo>
                      <a:pt x="97" y="2"/>
                    </a:lnTo>
                    <a:lnTo>
                      <a:pt x="105" y="0"/>
                    </a:lnTo>
                    <a:lnTo>
                      <a:pt x="113" y="0"/>
                    </a:lnTo>
                    <a:lnTo>
                      <a:pt x="120" y="2"/>
                    </a:lnTo>
                    <a:lnTo>
                      <a:pt x="128" y="2"/>
                    </a:lnTo>
                    <a:lnTo>
                      <a:pt x="137" y="2"/>
                    </a:lnTo>
                    <a:lnTo>
                      <a:pt x="145" y="3"/>
                    </a:lnTo>
                    <a:lnTo>
                      <a:pt x="154" y="3"/>
                    </a:lnTo>
                    <a:lnTo>
                      <a:pt x="164" y="4"/>
                    </a:lnTo>
                    <a:lnTo>
                      <a:pt x="172" y="4"/>
                    </a:lnTo>
                    <a:lnTo>
                      <a:pt x="181" y="5"/>
                    </a:lnTo>
                    <a:lnTo>
                      <a:pt x="189" y="4"/>
                    </a:lnTo>
                    <a:lnTo>
                      <a:pt x="198" y="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10" name="Freeform 132"/>
              <p:cNvSpPr>
                <a:spLocks/>
              </p:cNvSpPr>
              <p:nvPr/>
            </p:nvSpPr>
            <p:spPr bwMode="auto">
              <a:xfrm>
                <a:off x="596" y="1881"/>
                <a:ext cx="102" cy="117"/>
              </a:xfrm>
              <a:custGeom>
                <a:avLst/>
                <a:gdLst>
                  <a:gd name="T0" fmla="*/ 110 w 204"/>
                  <a:gd name="T1" fmla="*/ 71 h 234"/>
                  <a:gd name="T2" fmla="*/ 180 w 204"/>
                  <a:gd name="T3" fmla="*/ 126 h 234"/>
                  <a:gd name="T4" fmla="*/ 202 w 204"/>
                  <a:gd name="T5" fmla="*/ 207 h 234"/>
                  <a:gd name="T6" fmla="*/ 186 w 204"/>
                  <a:gd name="T7" fmla="*/ 234 h 234"/>
                  <a:gd name="T8" fmla="*/ 182 w 204"/>
                  <a:gd name="T9" fmla="*/ 226 h 234"/>
                  <a:gd name="T10" fmla="*/ 192 w 204"/>
                  <a:gd name="T11" fmla="*/ 225 h 234"/>
                  <a:gd name="T12" fmla="*/ 197 w 204"/>
                  <a:gd name="T13" fmla="*/ 222 h 234"/>
                  <a:gd name="T14" fmla="*/ 190 w 204"/>
                  <a:gd name="T15" fmla="*/ 209 h 234"/>
                  <a:gd name="T16" fmla="*/ 187 w 204"/>
                  <a:gd name="T17" fmla="*/ 195 h 234"/>
                  <a:gd name="T18" fmla="*/ 177 w 204"/>
                  <a:gd name="T19" fmla="*/ 199 h 234"/>
                  <a:gd name="T20" fmla="*/ 167 w 204"/>
                  <a:gd name="T21" fmla="*/ 192 h 234"/>
                  <a:gd name="T22" fmla="*/ 179 w 204"/>
                  <a:gd name="T23" fmla="*/ 188 h 234"/>
                  <a:gd name="T24" fmla="*/ 198 w 204"/>
                  <a:gd name="T25" fmla="*/ 192 h 234"/>
                  <a:gd name="T26" fmla="*/ 197 w 204"/>
                  <a:gd name="T27" fmla="*/ 182 h 234"/>
                  <a:gd name="T28" fmla="*/ 197 w 204"/>
                  <a:gd name="T29" fmla="*/ 166 h 234"/>
                  <a:gd name="T30" fmla="*/ 189 w 204"/>
                  <a:gd name="T31" fmla="*/ 170 h 234"/>
                  <a:gd name="T32" fmla="*/ 178 w 204"/>
                  <a:gd name="T33" fmla="*/ 174 h 234"/>
                  <a:gd name="T34" fmla="*/ 179 w 204"/>
                  <a:gd name="T35" fmla="*/ 166 h 234"/>
                  <a:gd name="T36" fmla="*/ 186 w 204"/>
                  <a:gd name="T37" fmla="*/ 158 h 234"/>
                  <a:gd name="T38" fmla="*/ 169 w 204"/>
                  <a:gd name="T39" fmla="*/ 150 h 234"/>
                  <a:gd name="T40" fmla="*/ 149 w 204"/>
                  <a:gd name="T41" fmla="*/ 144 h 234"/>
                  <a:gd name="T42" fmla="*/ 133 w 204"/>
                  <a:gd name="T43" fmla="*/ 143 h 234"/>
                  <a:gd name="T44" fmla="*/ 124 w 204"/>
                  <a:gd name="T45" fmla="*/ 138 h 234"/>
                  <a:gd name="T46" fmla="*/ 121 w 204"/>
                  <a:gd name="T47" fmla="*/ 128 h 234"/>
                  <a:gd name="T48" fmla="*/ 116 w 204"/>
                  <a:gd name="T49" fmla="*/ 136 h 234"/>
                  <a:gd name="T50" fmla="*/ 112 w 204"/>
                  <a:gd name="T51" fmla="*/ 141 h 234"/>
                  <a:gd name="T52" fmla="*/ 93 w 204"/>
                  <a:gd name="T53" fmla="*/ 131 h 234"/>
                  <a:gd name="T54" fmla="*/ 91 w 204"/>
                  <a:gd name="T55" fmla="*/ 126 h 234"/>
                  <a:gd name="T56" fmla="*/ 95 w 204"/>
                  <a:gd name="T57" fmla="*/ 123 h 234"/>
                  <a:gd name="T58" fmla="*/ 78 w 204"/>
                  <a:gd name="T59" fmla="*/ 108 h 234"/>
                  <a:gd name="T60" fmla="*/ 69 w 204"/>
                  <a:gd name="T61" fmla="*/ 115 h 234"/>
                  <a:gd name="T62" fmla="*/ 53 w 204"/>
                  <a:gd name="T63" fmla="*/ 108 h 234"/>
                  <a:gd name="T64" fmla="*/ 66 w 204"/>
                  <a:gd name="T65" fmla="*/ 106 h 234"/>
                  <a:gd name="T66" fmla="*/ 68 w 204"/>
                  <a:gd name="T67" fmla="*/ 98 h 234"/>
                  <a:gd name="T68" fmla="*/ 55 w 204"/>
                  <a:gd name="T69" fmla="*/ 98 h 234"/>
                  <a:gd name="T70" fmla="*/ 51 w 204"/>
                  <a:gd name="T71" fmla="*/ 90 h 234"/>
                  <a:gd name="T72" fmla="*/ 49 w 204"/>
                  <a:gd name="T73" fmla="*/ 84 h 234"/>
                  <a:gd name="T74" fmla="*/ 49 w 204"/>
                  <a:gd name="T75" fmla="*/ 77 h 234"/>
                  <a:gd name="T76" fmla="*/ 36 w 204"/>
                  <a:gd name="T77" fmla="*/ 77 h 234"/>
                  <a:gd name="T78" fmla="*/ 30 w 204"/>
                  <a:gd name="T79" fmla="*/ 85 h 234"/>
                  <a:gd name="T80" fmla="*/ 41 w 204"/>
                  <a:gd name="T81" fmla="*/ 86 h 234"/>
                  <a:gd name="T82" fmla="*/ 40 w 204"/>
                  <a:gd name="T83" fmla="*/ 101 h 234"/>
                  <a:gd name="T84" fmla="*/ 38 w 204"/>
                  <a:gd name="T85" fmla="*/ 117 h 234"/>
                  <a:gd name="T86" fmla="*/ 16 w 204"/>
                  <a:gd name="T87" fmla="*/ 120 h 234"/>
                  <a:gd name="T88" fmla="*/ 27 w 204"/>
                  <a:gd name="T89" fmla="*/ 105 h 234"/>
                  <a:gd name="T90" fmla="*/ 26 w 204"/>
                  <a:gd name="T91" fmla="*/ 101 h 234"/>
                  <a:gd name="T92" fmla="*/ 6 w 204"/>
                  <a:gd name="T93" fmla="*/ 103 h 234"/>
                  <a:gd name="T94" fmla="*/ 10 w 204"/>
                  <a:gd name="T95" fmla="*/ 84 h 234"/>
                  <a:gd name="T96" fmla="*/ 0 w 204"/>
                  <a:gd name="T97" fmla="*/ 79 h 234"/>
                  <a:gd name="T98" fmla="*/ 24 w 204"/>
                  <a:gd name="T99" fmla="*/ 45 h 234"/>
                  <a:gd name="T100" fmla="*/ 36 w 204"/>
                  <a:gd name="T101" fmla="*/ 7 h 234"/>
                  <a:gd name="T102" fmla="*/ 59 w 204"/>
                  <a:gd name="T103" fmla="*/ 0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04" h="234">
                    <a:moveTo>
                      <a:pt x="68" y="23"/>
                    </a:moveTo>
                    <a:lnTo>
                      <a:pt x="79" y="41"/>
                    </a:lnTo>
                    <a:lnTo>
                      <a:pt x="94" y="56"/>
                    </a:lnTo>
                    <a:lnTo>
                      <a:pt x="110" y="71"/>
                    </a:lnTo>
                    <a:lnTo>
                      <a:pt x="129" y="84"/>
                    </a:lnTo>
                    <a:lnTo>
                      <a:pt x="146" y="98"/>
                    </a:lnTo>
                    <a:lnTo>
                      <a:pt x="164" y="111"/>
                    </a:lnTo>
                    <a:lnTo>
                      <a:pt x="180" y="126"/>
                    </a:lnTo>
                    <a:lnTo>
                      <a:pt x="195" y="142"/>
                    </a:lnTo>
                    <a:lnTo>
                      <a:pt x="201" y="162"/>
                    </a:lnTo>
                    <a:lnTo>
                      <a:pt x="204" y="184"/>
                    </a:lnTo>
                    <a:lnTo>
                      <a:pt x="202" y="207"/>
                    </a:lnTo>
                    <a:lnTo>
                      <a:pt x="195" y="228"/>
                    </a:lnTo>
                    <a:lnTo>
                      <a:pt x="193" y="230"/>
                    </a:lnTo>
                    <a:lnTo>
                      <a:pt x="190" y="233"/>
                    </a:lnTo>
                    <a:lnTo>
                      <a:pt x="186" y="234"/>
                    </a:lnTo>
                    <a:lnTo>
                      <a:pt x="183" y="232"/>
                    </a:lnTo>
                    <a:lnTo>
                      <a:pt x="183" y="229"/>
                    </a:lnTo>
                    <a:lnTo>
                      <a:pt x="182" y="227"/>
                    </a:lnTo>
                    <a:lnTo>
                      <a:pt x="182" y="226"/>
                    </a:lnTo>
                    <a:lnTo>
                      <a:pt x="184" y="223"/>
                    </a:lnTo>
                    <a:lnTo>
                      <a:pt x="185" y="225"/>
                    </a:lnTo>
                    <a:lnTo>
                      <a:pt x="189" y="225"/>
                    </a:lnTo>
                    <a:lnTo>
                      <a:pt x="192" y="225"/>
                    </a:lnTo>
                    <a:lnTo>
                      <a:pt x="195" y="223"/>
                    </a:lnTo>
                    <a:lnTo>
                      <a:pt x="197" y="223"/>
                    </a:lnTo>
                    <a:lnTo>
                      <a:pt x="197" y="222"/>
                    </a:lnTo>
                    <a:lnTo>
                      <a:pt x="197" y="222"/>
                    </a:lnTo>
                    <a:lnTo>
                      <a:pt x="198" y="222"/>
                    </a:lnTo>
                    <a:lnTo>
                      <a:pt x="195" y="218"/>
                    </a:lnTo>
                    <a:lnTo>
                      <a:pt x="193" y="213"/>
                    </a:lnTo>
                    <a:lnTo>
                      <a:pt x="190" y="209"/>
                    </a:lnTo>
                    <a:lnTo>
                      <a:pt x="184" y="207"/>
                    </a:lnTo>
                    <a:lnTo>
                      <a:pt x="185" y="205"/>
                    </a:lnTo>
                    <a:lnTo>
                      <a:pt x="187" y="199"/>
                    </a:lnTo>
                    <a:lnTo>
                      <a:pt x="187" y="195"/>
                    </a:lnTo>
                    <a:lnTo>
                      <a:pt x="183" y="192"/>
                    </a:lnTo>
                    <a:lnTo>
                      <a:pt x="179" y="194"/>
                    </a:lnTo>
                    <a:lnTo>
                      <a:pt x="178" y="196"/>
                    </a:lnTo>
                    <a:lnTo>
                      <a:pt x="177" y="199"/>
                    </a:lnTo>
                    <a:lnTo>
                      <a:pt x="174" y="203"/>
                    </a:lnTo>
                    <a:lnTo>
                      <a:pt x="164" y="202"/>
                    </a:lnTo>
                    <a:lnTo>
                      <a:pt x="165" y="198"/>
                    </a:lnTo>
                    <a:lnTo>
                      <a:pt x="167" y="192"/>
                    </a:lnTo>
                    <a:lnTo>
                      <a:pt x="167" y="188"/>
                    </a:lnTo>
                    <a:lnTo>
                      <a:pt x="164" y="184"/>
                    </a:lnTo>
                    <a:lnTo>
                      <a:pt x="171" y="187"/>
                    </a:lnTo>
                    <a:lnTo>
                      <a:pt x="179" y="188"/>
                    </a:lnTo>
                    <a:lnTo>
                      <a:pt x="187" y="190"/>
                    </a:lnTo>
                    <a:lnTo>
                      <a:pt x="194" y="195"/>
                    </a:lnTo>
                    <a:lnTo>
                      <a:pt x="197" y="194"/>
                    </a:lnTo>
                    <a:lnTo>
                      <a:pt x="198" y="192"/>
                    </a:lnTo>
                    <a:lnTo>
                      <a:pt x="198" y="190"/>
                    </a:lnTo>
                    <a:lnTo>
                      <a:pt x="198" y="188"/>
                    </a:lnTo>
                    <a:lnTo>
                      <a:pt x="197" y="185"/>
                    </a:lnTo>
                    <a:lnTo>
                      <a:pt x="197" y="182"/>
                    </a:lnTo>
                    <a:lnTo>
                      <a:pt x="198" y="179"/>
                    </a:lnTo>
                    <a:lnTo>
                      <a:pt x="198" y="175"/>
                    </a:lnTo>
                    <a:lnTo>
                      <a:pt x="198" y="170"/>
                    </a:lnTo>
                    <a:lnTo>
                      <a:pt x="197" y="166"/>
                    </a:lnTo>
                    <a:lnTo>
                      <a:pt x="194" y="162"/>
                    </a:lnTo>
                    <a:lnTo>
                      <a:pt x="191" y="162"/>
                    </a:lnTo>
                    <a:lnTo>
                      <a:pt x="187" y="166"/>
                    </a:lnTo>
                    <a:lnTo>
                      <a:pt x="189" y="170"/>
                    </a:lnTo>
                    <a:lnTo>
                      <a:pt x="190" y="174"/>
                    </a:lnTo>
                    <a:lnTo>
                      <a:pt x="189" y="179"/>
                    </a:lnTo>
                    <a:lnTo>
                      <a:pt x="183" y="176"/>
                    </a:lnTo>
                    <a:lnTo>
                      <a:pt x="178" y="174"/>
                    </a:lnTo>
                    <a:lnTo>
                      <a:pt x="177" y="169"/>
                    </a:lnTo>
                    <a:lnTo>
                      <a:pt x="177" y="162"/>
                    </a:lnTo>
                    <a:lnTo>
                      <a:pt x="178" y="164"/>
                    </a:lnTo>
                    <a:lnTo>
                      <a:pt x="179" y="166"/>
                    </a:lnTo>
                    <a:lnTo>
                      <a:pt x="180" y="166"/>
                    </a:lnTo>
                    <a:lnTo>
                      <a:pt x="183" y="166"/>
                    </a:lnTo>
                    <a:lnTo>
                      <a:pt x="186" y="162"/>
                    </a:lnTo>
                    <a:lnTo>
                      <a:pt x="186" y="158"/>
                    </a:lnTo>
                    <a:lnTo>
                      <a:pt x="184" y="153"/>
                    </a:lnTo>
                    <a:lnTo>
                      <a:pt x="179" y="151"/>
                    </a:lnTo>
                    <a:lnTo>
                      <a:pt x="174" y="151"/>
                    </a:lnTo>
                    <a:lnTo>
                      <a:pt x="169" y="150"/>
                    </a:lnTo>
                    <a:lnTo>
                      <a:pt x="163" y="149"/>
                    </a:lnTo>
                    <a:lnTo>
                      <a:pt x="159" y="146"/>
                    </a:lnTo>
                    <a:lnTo>
                      <a:pt x="154" y="145"/>
                    </a:lnTo>
                    <a:lnTo>
                      <a:pt x="149" y="144"/>
                    </a:lnTo>
                    <a:lnTo>
                      <a:pt x="144" y="143"/>
                    </a:lnTo>
                    <a:lnTo>
                      <a:pt x="139" y="144"/>
                    </a:lnTo>
                    <a:lnTo>
                      <a:pt x="137" y="144"/>
                    </a:lnTo>
                    <a:lnTo>
                      <a:pt x="133" y="143"/>
                    </a:lnTo>
                    <a:lnTo>
                      <a:pt x="130" y="142"/>
                    </a:lnTo>
                    <a:lnTo>
                      <a:pt x="126" y="142"/>
                    </a:lnTo>
                    <a:lnTo>
                      <a:pt x="124" y="142"/>
                    </a:lnTo>
                    <a:lnTo>
                      <a:pt x="124" y="138"/>
                    </a:lnTo>
                    <a:lnTo>
                      <a:pt x="125" y="135"/>
                    </a:lnTo>
                    <a:lnTo>
                      <a:pt x="125" y="132"/>
                    </a:lnTo>
                    <a:lnTo>
                      <a:pt x="124" y="129"/>
                    </a:lnTo>
                    <a:lnTo>
                      <a:pt x="121" y="128"/>
                    </a:lnTo>
                    <a:lnTo>
                      <a:pt x="118" y="128"/>
                    </a:lnTo>
                    <a:lnTo>
                      <a:pt x="117" y="129"/>
                    </a:lnTo>
                    <a:lnTo>
                      <a:pt x="116" y="130"/>
                    </a:lnTo>
                    <a:lnTo>
                      <a:pt x="116" y="136"/>
                    </a:lnTo>
                    <a:lnTo>
                      <a:pt x="114" y="136"/>
                    </a:lnTo>
                    <a:lnTo>
                      <a:pt x="114" y="138"/>
                    </a:lnTo>
                    <a:lnTo>
                      <a:pt x="114" y="139"/>
                    </a:lnTo>
                    <a:lnTo>
                      <a:pt x="112" y="141"/>
                    </a:lnTo>
                    <a:lnTo>
                      <a:pt x="106" y="141"/>
                    </a:lnTo>
                    <a:lnTo>
                      <a:pt x="99" y="141"/>
                    </a:lnTo>
                    <a:lnTo>
                      <a:pt x="93" y="138"/>
                    </a:lnTo>
                    <a:lnTo>
                      <a:pt x="93" y="131"/>
                    </a:lnTo>
                    <a:lnTo>
                      <a:pt x="92" y="129"/>
                    </a:lnTo>
                    <a:lnTo>
                      <a:pt x="91" y="128"/>
                    </a:lnTo>
                    <a:lnTo>
                      <a:pt x="89" y="128"/>
                    </a:lnTo>
                    <a:lnTo>
                      <a:pt x="91" y="126"/>
                    </a:lnTo>
                    <a:lnTo>
                      <a:pt x="92" y="126"/>
                    </a:lnTo>
                    <a:lnTo>
                      <a:pt x="93" y="126"/>
                    </a:lnTo>
                    <a:lnTo>
                      <a:pt x="95" y="126"/>
                    </a:lnTo>
                    <a:lnTo>
                      <a:pt x="95" y="123"/>
                    </a:lnTo>
                    <a:lnTo>
                      <a:pt x="92" y="117"/>
                    </a:lnTo>
                    <a:lnTo>
                      <a:pt x="85" y="116"/>
                    </a:lnTo>
                    <a:lnTo>
                      <a:pt x="78" y="115"/>
                    </a:lnTo>
                    <a:lnTo>
                      <a:pt x="78" y="108"/>
                    </a:lnTo>
                    <a:lnTo>
                      <a:pt x="74" y="108"/>
                    </a:lnTo>
                    <a:lnTo>
                      <a:pt x="70" y="109"/>
                    </a:lnTo>
                    <a:lnTo>
                      <a:pt x="68" y="112"/>
                    </a:lnTo>
                    <a:lnTo>
                      <a:pt x="69" y="115"/>
                    </a:lnTo>
                    <a:lnTo>
                      <a:pt x="49" y="117"/>
                    </a:lnTo>
                    <a:lnTo>
                      <a:pt x="49" y="114"/>
                    </a:lnTo>
                    <a:lnTo>
                      <a:pt x="50" y="111"/>
                    </a:lnTo>
                    <a:lnTo>
                      <a:pt x="53" y="108"/>
                    </a:lnTo>
                    <a:lnTo>
                      <a:pt x="51" y="105"/>
                    </a:lnTo>
                    <a:lnTo>
                      <a:pt x="56" y="105"/>
                    </a:lnTo>
                    <a:lnTo>
                      <a:pt x="62" y="106"/>
                    </a:lnTo>
                    <a:lnTo>
                      <a:pt x="66" y="106"/>
                    </a:lnTo>
                    <a:lnTo>
                      <a:pt x="69" y="101"/>
                    </a:lnTo>
                    <a:lnTo>
                      <a:pt x="69" y="100"/>
                    </a:lnTo>
                    <a:lnTo>
                      <a:pt x="69" y="99"/>
                    </a:lnTo>
                    <a:lnTo>
                      <a:pt x="68" y="98"/>
                    </a:lnTo>
                    <a:lnTo>
                      <a:pt x="66" y="97"/>
                    </a:lnTo>
                    <a:lnTo>
                      <a:pt x="62" y="97"/>
                    </a:lnTo>
                    <a:lnTo>
                      <a:pt x="58" y="98"/>
                    </a:lnTo>
                    <a:lnTo>
                      <a:pt x="55" y="98"/>
                    </a:lnTo>
                    <a:lnTo>
                      <a:pt x="50" y="97"/>
                    </a:lnTo>
                    <a:lnTo>
                      <a:pt x="49" y="94"/>
                    </a:lnTo>
                    <a:lnTo>
                      <a:pt x="50" y="92"/>
                    </a:lnTo>
                    <a:lnTo>
                      <a:pt x="51" y="90"/>
                    </a:lnTo>
                    <a:lnTo>
                      <a:pt x="51" y="86"/>
                    </a:lnTo>
                    <a:lnTo>
                      <a:pt x="46" y="84"/>
                    </a:lnTo>
                    <a:lnTo>
                      <a:pt x="47" y="84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1" y="83"/>
                    </a:lnTo>
                    <a:lnTo>
                      <a:pt x="50" y="81"/>
                    </a:lnTo>
                    <a:lnTo>
                      <a:pt x="49" y="77"/>
                    </a:lnTo>
                    <a:lnTo>
                      <a:pt x="47" y="76"/>
                    </a:lnTo>
                    <a:lnTo>
                      <a:pt x="43" y="76"/>
                    </a:lnTo>
                    <a:lnTo>
                      <a:pt x="40" y="76"/>
                    </a:lnTo>
                    <a:lnTo>
                      <a:pt x="36" y="77"/>
                    </a:lnTo>
                    <a:lnTo>
                      <a:pt x="33" y="78"/>
                    </a:lnTo>
                    <a:lnTo>
                      <a:pt x="30" y="82"/>
                    </a:lnTo>
                    <a:lnTo>
                      <a:pt x="30" y="84"/>
                    </a:lnTo>
                    <a:lnTo>
                      <a:pt x="30" y="85"/>
                    </a:lnTo>
                    <a:lnTo>
                      <a:pt x="31" y="86"/>
                    </a:lnTo>
                    <a:lnTo>
                      <a:pt x="33" y="88"/>
                    </a:lnTo>
                    <a:lnTo>
                      <a:pt x="43" y="84"/>
                    </a:lnTo>
                    <a:lnTo>
                      <a:pt x="41" y="86"/>
                    </a:lnTo>
                    <a:lnTo>
                      <a:pt x="40" y="91"/>
                    </a:lnTo>
                    <a:lnTo>
                      <a:pt x="40" y="96"/>
                    </a:lnTo>
                    <a:lnTo>
                      <a:pt x="42" y="100"/>
                    </a:lnTo>
                    <a:lnTo>
                      <a:pt x="40" y="101"/>
                    </a:lnTo>
                    <a:lnTo>
                      <a:pt x="41" y="103"/>
                    </a:lnTo>
                    <a:lnTo>
                      <a:pt x="41" y="105"/>
                    </a:lnTo>
                    <a:lnTo>
                      <a:pt x="42" y="106"/>
                    </a:lnTo>
                    <a:lnTo>
                      <a:pt x="38" y="117"/>
                    </a:lnTo>
                    <a:lnTo>
                      <a:pt x="33" y="117"/>
                    </a:lnTo>
                    <a:lnTo>
                      <a:pt x="27" y="119"/>
                    </a:lnTo>
                    <a:lnTo>
                      <a:pt x="21" y="119"/>
                    </a:lnTo>
                    <a:lnTo>
                      <a:pt x="16" y="120"/>
                    </a:lnTo>
                    <a:lnTo>
                      <a:pt x="19" y="115"/>
                    </a:lnTo>
                    <a:lnTo>
                      <a:pt x="20" y="111"/>
                    </a:lnTo>
                    <a:lnTo>
                      <a:pt x="23" y="107"/>
                    </a:lnTo>
                    <a:lnTo>
                      <a:pt x="27" y="105"/>
                    </a:lnTo>
                    <a:lnTo>
                      <a:pt x="27" y="104"/>
                    </a:lnTo>
                    <a:lnTo>
                      <a:pt x="27" y="103"/>
                    </a:lnTo>
                    <a:lnTo>
                      <a:pt x="26" y="103"/>
                    </a:lnTo>
                    <a:lnTo>
                      <a:pt x="26" y="101"/>
                    </a:lnTo>
                    <a:lnTo>
                      <a:pt x="20" y="101"/>
                    </a:lnTo>
                    <a:lnTo>
                      <a:pt x="17" y="100"/>
                    </a:lnTo>
                    <a:lnTo>
                      <a:pt x="12" y="100"/>
                    </a:lnTo>
                    <a:lnTo>
                      <a:pt x="6" y="103"/>
                    </a:lnTo>
                    <a:lnTo>
                      <a:pt x="10" y="99"/>
                    </a:lnTo>
                    <a:lnTo>
                      <a:pt x="13" y="93"/>
                    </a:lnTo>
                    <a:lnTo>
                      <a:pt x="15" y="88"/>
                    </a:lnTo>
                    <a:lnTo>
                      <a:pt x="10" y="84"/>
                    </a:lnTo>
                    <a:lnTo>
                      <a:pt x="9" y="81"/>
                    </a:lnTo>
                    <a:lnTo>
                      <a:pt x="5" y="81"/>
                    </a:lnTo>
                    <a:lnTo>
                      <a:pt x="1" y="81"/>
                    </a:lnTo>
                    <a:lnTo>
                      <a:pt x="0" y="79"/>
                    </a:lnTo>
                    <a:lnTo>
                      <a:pt x="8" y="71"/>
                    </a:lnTo>
                    <a:lnTo>
                      <a:pt x="13" y="63"/>
                    </a:lnTo>
                    <a:lnTo>
                      <a:pt x="19" y="54"/>
                    </a:lnTo>
                    <a:lnTo>
                      <a:pt x="24" y="45"/>
                    </a:lnTo>
                    <a:lnTo>
                      <a:pt x="27" y="36"/>
                    </a:lnTo>
                    <a:lnTo>
                      <a:pt x="31" y="26"/>
                    </a:lnTo>
                    <a:lnTo>
                      <a:pt x="33" y="16"/>
                    </a:lnTo>
                    <a:lnTo>
                      <a:pt x="36" y="7"/>
                    </a:lnTo>
                    <a:lnTo>
                      <a:pt x="42" y="5"/>
                    </a:lnTo>
                    <a:lnTo>
                      <a:pt x="47" y="2"/>
                    </a:lnTo>
                    <a:lnTo>
                      <a:pt x="53" y="0"/>
                    </a:lnTo>
                    <a:lnTo>
                      <a:pt x="59" y="0"/>
                    </a:lnTo>
                    <a:lnTo>
                      <a:pt x="68" y="23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11" name="Freeform 133"/>
              <p:cNvSpPr>
                <a:spLocks/>
              </p:cNvSpPr>
              <p:nvPr/>
            </p:nvSpPr>
            <p:spPr bwMode="auto">
              <a:xfrm>
                <a:off x="460" y="1883"/>
                <a:ext cx="37" cy="5"/>
              </a:xfrm>
              <a:custGeom>
                <a:avLst/>
                <a:gdLst>
                  <a:gd name="T0" fmla="*/ 74 w 74"/>
                  <a:gd name="T1" fmla="*/ 9 h 11"/>
                  <a:gd name="T2" fmla="*/ 68 w 74"/>
                  <a:gd name="T3" fmla="*/ 8 h 11"/>
                  <a:gd name="T4" fmla="*/ 61 w 74"/>
                  <a:gd name="T5" fmla="*/ 9 h 11"/>
                  <a:gd name="T6" fmla="*/ 54 w 74"/>
                  <a:gd name="T7" fmla="*/ 9 h 11"/>
                  <a:gd name="T8" fmla="*/ 48 w 74"/>
                  <a:gd name="T9" fmla="*/ 7 h 11"/>
                  <a:gd name="T10" fmla="*/ 42 w 74"/>
                  <a:gd name="T11" fmla="*/ 8 h 11"/>
                  <a:gd name="T12" fmla="*/ 36 w 74"/>
                  <a:gd name="T13" fmla="*/ 9 h 11"/>
                  <a:gd name="T14" fmla="*/ 31 w 74"/>
                  <a:gd name="T15" fmla="*/ 9 h 11"/>
                  <a:gd name="T16" fmla="*/ 25 w 74"/>
                  <a:gd name="T17" fmla="*/ 11 h 11"/>
                  <a:gd name="T18" fmla="*/ 18 w 74"/>
                  <a:gd name="T19" fmla="*/ 11 h 11"/>
                  <a:gd name="T20" fmla="*/ 12 w 74"/>
                  <a:gd name="T21" fmla="*/ 11 h 11"/>
                  <a:gd name="T22" fmla="*/ 5 w 74"/>
                  <a:gd name="T23" fmla="*/ 9 h 11"/>
                  <a:gd name="T24" fmla="*/ 0 w 74"/>
                  <a:gd name="T25" fmla="*/ 8 h 11"/>
                  <a:gd name="T26" fmla="*/ 8 w 74"/>
                  <a:gd name="T27" fmla="*/ 4 h 11"/>
                  <a:gd name="T28" fmla="*/ 16 w 74"/>
                  <a:gd name="T29" fmla="*/ 1 h 11"/>
                  <a:gd name="T30" fmla="*/ 25 w 74"/>
                  <a:gd name="T31" fmla="*/ 0 h 11"/>
                  <a:gd name="T32" fmla="*/ 34 w 74"/>
                  <a:gd name="T33" fmla="*/ 0 h 11"/>
                  <a:gd name="T34" fmla="*/ 43 w 74"/>
                  <a:gd name="T35" fmla="*/ 0 h 11"/>
                  <a:gd name="T36" fmla="*/ 53 w 74"/>
                  <a:gd name="T37" fmla="*/ 0 h 11"/>
                  <a:gd name="T38" fmla="*/ 62 w 74"/>
                  <a:gd name="T39" fmla="*/ 0 h 11"/>
                  <a:gd name="T40" fmla="*/ 70 w 74"/>
                  <a:gd name="T41" fmla="*/ 0 h 11"/>
                  <a:gd name="T42" fmla="*/ 74 w 74"/>
                  <a:gd name="T43" fmla="*/ 9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74" h="11">
                    <a:moveTo>
                      <a:pt x="74" y="9"/>
                    </a:moveTo>
                    <a:lnTo>
                      <a:pt x="68" y="8"/>
                    </a:lnTo>
                    <a:lnTo>
                      <a:pt x="61" y="9"/>
                    </a:lnTo>
                    <a:lnTo>
                      <a:pt x="54" y="9"/>
                    </a:lnTo>
                    <a:lnTo>
                      <a:pt x="48" y="7"/>
                    </a:lnTo>
                    <a:lnTo>
                      <a:pt x="42" y="8"/>
                    </a:lnTo>
                    <a:lnTo>
                      <a:pt x="36" y="9"/>
                    </a:lnTo>
                    <a:lnTo>
                      <a:pt x="31" y="9"/>
                    </a:lnTo>
                    <a:lnTo>
                      <a:pt x="25" y="11"/>
                    </a:lnTo>
                    <a:lnTo>
                      <a:pt x="18" y="11"/>
                    </a:lnTo>
                    <a:lnTo>
                      <a:pt x="12" y="11"/>
                    </a:lnTo>
                    <a:lnTo>
                      <a:pt x="5" y="9"/>
                    </a:lnTo>
                    <a:lnTo>
                      <a:pt x="0" y="8"/>
                    </a:lnTo>
                    <a:lnTo>
                      <a:pt x="8" y="4"/>
                    </a:lnTo>
                    <a:lnTo>
                      <a:pt x="16" y="1"/>
                    </a:lnTo>
                    <a:lnTo>
                      <a:pt x="25" y="0"/>
                    </a:lnTo>
                    <a:lnTo>
                      <a:pt x="34" y="0"/>
                    </a:lnTo>
                    <a:lnTo>
                      <a:pt x="43" y="0"/>
                    </a:lnTo>
                    <a:lnTo>
                      <a:pt x="53" y="0"/>
                    </a:lnTo>
                    <a:lnTo>
                      <a:pt x="62" y="0"/>
                    </a:lnTo>
                    <a:lnTo>
                      <a:pt x="70" y="0"/>
                    </a:lnTo>
                    <a:lnTo>
                      <a:pt x="74" y="9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12" name="Freeform 134"/>
              <p:cNvSpPr>
                <a:spLocks/>
              </p:cNvSpPr>
              <p:nvPr/>
            </p:nvSpPr>
            <p:spPr bwMode="auto">
              <a:xfrm>
                <a:off x="704" y="1895"/>
                <a:ext cx="17" cy="12"/>
              </a:xfrm>
              <a:custGeom>
                <a:avLst/>
                <a:gdLst>
                  <a:gd name="T0" fmla="*/ 33 w 33"/>
                  <a:gd name="T1" fmla="*/ 5 h 25"/>
                  <a:gd name="T2" fmla="*/ 32 w 33"/>
                  <a:gd name="T3" fmla="*/ 13 h 25"/>
                  <a:gd name="T4" fmla="*/ 28 w 33"/>
                  <a:gd name="T5" fmla="*/ 19 h 25"/>
                  <a:gd name="T6" fmla="*/ 20 w 33"/>
                  <a:gd name="T7" fmla="*/ 21 h 25"/>
                  <a:gd name="T8" fmla="*/ 13 w 33"/>
                  <a:gd name="T9" fmla="*/ 24 h 25"/>
                  <a:gd name="T10" fmla="*/ 13 w 33"/>
                  <a:gd name="T11" fmla="*/ 25 h 25"/>
                  <a:gd name="T12" fmla="*/ 8 w 33"/>
                  <a:gd name="T13" fmla="*/ 25 h 25"/>
                  <a:gd name="T14" fmla="*/ 3 w 33"/>
                  <a:gd name="T15" fmla="*/ 24 h 25"/>
                  <a:gd name="T16" fmla="*/ 0 w 33"/>
                  <a:gd name="T17" fmla="*/ 21 h 25"/>
                  <a:gd name="T18" fmla="*/ 0 w 33"/>
                  <a:gd name="T19" fmla="*/ 15 h 25"/>
                  <a:gd name="T20" fmla="*/ 3 w 33"/>
                  <a:gd name="T21" fmla="*/ 13 h 25"/>
                  <a:gd name="T22" fmla="*/ 6 w 33"/>
                  <a:gd name="T23" fmla="*/ 10 h 25"/>
                  <a:gd name="T24" fmla="*/ 7 w 33"/>
                  <a:gd name="T25" fmla="*/ 6 h 25"/>
                  <a:gd name="T26" fmla="*/ 12 w 33"/>
                  <a:gd name="T27" fmla="*/ 5 h 25"/>
                  <a:gd name="T28" fmla="*/ 17 w 33"/>
                  <a:gd name="T29" fmla="*/ 2 h 25"/>
                  <a:gd name="T30" fmla="*/ 23 w 33"/>
                  <a:gd name="T31" fmla="*/ 0 h 25"/>
                  <a:gd name="T32" fmla="*/ 29 w 33"/>
                  <a:gd name="T33" fmla="*/ 2 h 25"/>
                  <a:gd name="T34" fmla="*/ 33 w 33"/>
                  <a:gd name="T35" fmla="*/ 5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3" h="25">
                    <a:moveTo>
                      <a:pt x="33" y="5"/>
                    </a:moveTo>
                    <a:lnTo>
                      <a:pt x="32" y="13"/>
                    </a:lnTo>
                    <a:lnTo>
                      <a:pt x="28" y="19"/>
                    </a:lnTo>
                    <a:lnTo>
                      <a:pt x="20" y="21"/>
                    </a:lnTo>
                    <a:lnTo>
                      <a:pt x="13" y="24"/>
                    </a:lnTo>
                    <a:lnTo>
                      <a:pt x="13" y="25"/>
                    </a:lnTo>
                    <a:lnTo>
                      <a:pt x="8" y="25"/>
                    </a:lnTo>
                    <a:lnTo>
                      <a:pt x="3" y="24"/>
                    </a:lnTo>
                    <a:lnTo>
                      <a:pt x="0" y="21"/>
                    </a:lnTo>
                    <a:lnTo>
                      <a:pt x="0" y="15"/>
                    </a:lnTo>
                    <a:lnTo>
                      <a:pt x="3" y="13"/>
                    </a:lnTo>
                    <a:lnTo>
                      <a:pt x="6" y="10"/>
                    </a:lnTo>
                    <a:lnTo>
                      <a:pt x="7" y="6"/>
                    </a:lnTo>
                    <a:lnTo>
                      <a:pt x="12" y="5"/>
                    </a:lnTo>
                    <a:lnTo>
                      <a:pt x="17" y="2"/>
                    </a:lnTo>
                    <a:lnTo>
                      <a:pt x="23" y="0"/>
                    </a:lnTo>
                    <a:lnTo>
                      <a:pt x="29" y="2"/>
                    </a:lnTo>
                    <a:lnTo>
                      <a:pt x="33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13" name="Freeform 135"/>
              <p:cNvSpPr>
                <a:spLocks/>
              </p:cNvSpPr>
              <p:nvPr/>
            </p:nvSpPr>
            <p:spPr bwMode="auto">
              <a:xfrm>
                <a:off x="856" y="1897"/>
                <a:ext cx="35" cy="14"/>
              </a:xfrm>
              <a:custGeom>
                <a:avLst/>
                <a:gdLst>
                  <a:gd name="T0" fmla="*/ 68 w 71"/>
                  <a:gd name="T1" fmla="*/ 17 h 29"/>
                  <a:gd name="T2" fmla="*/ 71 w 71"/>
                  <a:gd name="T3" fmla="*/ 24 h 29"/>
                  <a:gd name="T4" fmla="*/ 67 w 71"/>
                  <a:gd name="T5" fmla="*/ 29 h 29"/>
                  <a:gd name="T6" fmla="*/ 60 w 71"/>
                  <a:gd name="T7" fmla="*/ 22 h 29"/>
                  <a:gd name="T8" fmla="*/ 53 w 71"/>
                  <a:gd name="T9" fmla="*/ 16 h 29"/>
                  <a:gd name="T10" fmla="*/ 46 w 71"/>
                  <a:gd name="T11" fmla="*/ 10 h 29"/>
                  <a:gd name="T12" fmla="*/ 36 w 71"/>
                  <a:gd name="T13" fmla="*/ 8 h 29"/>
                  <a:gd name="T14" fmla="*/ 29 w 71"/>
                  <a:gd name="T15" fmla="*/ 14 h 29"/>
                  <a:gd name="T16" fmla="*/ 20 w 71"/>
                  <a:gd name="T17" fmla="*/ 19 h 29"/>
                  <a:gd name="T18" fmla="*/ 12 w 71"/>
                  <a:gd name="T19" fmla="*/ 22 h 29"/>
                  <a:gd name="T20" fmla="*/ 3 w 71"/>
                  <a:gd name="T21" fmla="*/ 24 h 29"/>
                  <a:gd name="T22" fmla="*/ 0 w 71"/>
                  <a:gd name="T23" fmla="*/ 22 h 29"/>
                  <a:gd name="T24" fmla="*/ 6 w 71"/>
                  <a:gd name="T25" fmla="*/ 16 h 29"/>
                  <a:gd name="T26" fmla="*/ 14 w 71"/>
                  <a:gd name="T27" fmla="*/ 13 h 29"/>
                  <a:gd name="T28" fmla="*/ 22 w 71"/>
                  <a:gd name="T29" fmla="*/ 8 h 29"/>
                  <a:gd name="T30" fmla="*/ 28 w 71"/>
                  <a:gd name="T31" fmla="*/ 2 h 29"/>
                  <a:gd name="T32" fmla="*/ 33 w 71"/>
                  <a:gd name="T33" fmla="*/ 1 h 29"/>
                  <a:gd name="T34" fmla="*/ 39 w 71"/>
                  <a:gd name="T35" fmla="*/ 0 h 29"/>
                  <a:gd name="T36" fmla="*/ 44 w 71"/>
                  <a:gd name="T37" fmla="*/ 0 h 29"/>
                  <a:gd name="T38" fmla="*/ 47 w 71"/>
                  <a:gd name="T39" fmla="*/ 2 h 29"/>
                  <a:gd name="T40" fmla="*/ 52 w 71"/>
                  <a:gd name="T41" fmla="*/ 6 h 29"/>
                  <a:gd name="T42" fmla="*/ 58 w 71"/>
                  <a:gd name="T43" fmla="*/ 9 h 29"/>
                  <a:gd name="T44" fmla="*/ 63 w 71"/>
                  <a:gd name="T45" fmla="*/ 13 h 29"/>
                  <a:gd name="T46" fmla="*/ 68 w 71"/>
                  <a:gd name="T47" fmla="*/ 17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1" h="29">
                    <a:moveTo>
                      <a:pt x="68" y="17"/>
                    </a:moveTo>
                    <a:lnTo>
                      <a:pt x="71" y="24"/>
                    </a:lnTo>
                    <a:lnTo>
                      <a:pt x="67" y="29"/>
                    </a:lnTo>
                    <a:lnTo>
                      <a:pt x="60" y="22"/>
                    </a:lnTo>
                    <a:lnTo>
                      <a:pt x="53" y="16"/>
                    </a:lnTo>
                    <a:lnTo>
                      <a:pt x="46" y="10"/>
                    </a:lnTo>
                    <a:lnTo>
                      <a:pt x="36" y="8"/>
                    </a:lnTo>
                    <a:lnTo>
                      <a:pt x="29" y="14"/>
                    </a:lnTo>
                    <a:lnTo>
                      <a:pt x="20" y="19"/>
                    </a:lnTo>
                    <a:lnTo>
                      <a:pt x="12" y="22"/>
                    </a:lnTo>
                    <a:lnTo>
                      <a:pt x="3" y="24"/>
                    </a:lnTo>
                    <a:lnTo>
                      <a:pt x="0" y="22"/>
                    </a:lnTo>
                    <a:lnTo>
                      <a:pt x="6" y="16"/>
                    </a:lnTo>
                    <a:lnTo>
                      <a:pt x="14" y="13"/>
                    </a:lnTo>
                    <a:lnTo>
                      <a:pt x="22" y="8"/>
                    </a:lnTo>
                    <a:lnTo>
                      <a:pt x="28" y="2"/>
                    </a:lnTo>
                    <a:lnTo>
                      <a:pt x="33" y="1"/>
                    </a:lnTo>
                    <a:lnTo>
                      <a:pt x="39" y="0"/>
                    </a:lnTo>
                    <a:lnTo>
                      <a:pt x="44" y="0"/>
                    </a:lnTo>
                    <a:lnTo>
                      <a:pt x="47" y="2"/>
                    </a:lnTo>
                    <a:lnTo>
                      <a:pt x="52" y="6"/>
                    </a:lnTo>
                    <a:lnTo>
                      <a:pt x="58" y="9"/>
                    </a:lnTo>
                    <a:lnTo>
                      <a:pt x="63" y="13"/>
                    </a:lnTo>
                    <a:lnTo>
                      <a:pt x="68" y="1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14" name="Freeform 136"/>
              <p:cNvSpPr>
                <a:spLocks/>
              </p:cNvSpPr>
              <p:nvPr/>
            </p:nvSpPr>
            <p:spPr bwMode="auto">
              <a:xfrm>
                <a:off x="458" y="1902"/>
                <a:ext cx="33" cy="7"/>
              </a:xfrm>
              <a:custGeom>
                <a:avLst/>
                <a:gdLst>
                  <a:gd name="T0" fmla="*/ 67 w 67"/>
                  <a:gd name="T1" fmla="*/ 9 h 13"/>
                  <a:gd name="T2" fmla="*/ 67 w 67"/>
                  <a:gd name="T3" fmla="*/ 12 h 13"/>
                  <a:gd name="T4" fmla="*/ 59 w 67"/>
                  <a:gd name="T5" fmla="*/ 12 h 13"/>
                  <a:gd name="T6" fmla="*/ 52 w 67"/>
                  <a:gd name="T7" fmla="*/ 12 h 13"/>
                  <a:gd name="T8" fmla="*/ 44 w 67"/>
                  <a:gd name="T9" fmla="*/ 12 h 13"/>
                  <a:gd name="T10" fmla="*/ 36 w 67"/>
                  <a:gd name="T11" fmla="*/ 13 h 13"/>
                  <a:gd name="T12" fmla="*/ 29 w 67"/>
                  <a:gd name="T13" fmla="*/ 13 h 13"/>
                  <a:gd name="T14" fmla="*/ 21 w 67"/>
                  <a:gd name="T15" fmla="*/ 13 h 13"/>
                  <a:gd name="T16" fmla="*/ 13 w 67"/>
                  <a:gd name="T17" fmla="*/ 12 h 13"/>
                  <a:gd name="T18" fmla="*/ 5 w 67"/>
                  <a:gd name="T19" fmla="*/ 11 h 13"/>
                  <a:gd name="T20" fmla="*/ 5 w 67"/>
                  <a:gd name="T21" fmla="*/ 11 h 13"/>
                  <a:gd name="T22" fmla="*/ 5 w 67"/>
                  <a:gd name="T23" fmla="*/ 10 h 13"/>
                  <a:gd name="T24" fmla="*/ 5 w 67"/>
                  <a:gd name="T25" fmla="*/ 10 h 13"/>
                  <a:gd name="T26" fmla="*/ 5 w 67"/>
                  <a:gd name="T27" fmla="*/ 10 h 13"/>
                  <a:gd name="T28" fmla="*/ 2 w 67"/>
                  <a:gd name="T29" fmla="*/ 12 h 13"/>
                  <a:gd name="T30" fmla="*/ 1 w 67"/>
                  <a:gd name="T31" fmla="*/ 12 h 13"/>
                  <a:gd name="T32" fmla="*/ 1 w 67"/>
                  <a:gd name="T33" fmla="*/ 11 h 13"/>
                  <a:gd name="T34" fmla="*/ 1 w 67"/>
                  <a:gd name="T35" fmla="*/ 11 h 13"/>
                  <a:gd name="T36" fmla="*/ 0 w 67"/>
                  <a:gd name="T37" fmla="*/ 11 h 13"/>
                  <a:gd name="T38" fmla="*/ 7 w 67"/>
                  <a:gd name="T39" fmla="*/ 7 h 13"/>
                  <a:gd name="T40" fmla="*/ 15 w 67"/>
                  <a:gd name="T41" fmla="*/ 5 h 13"/>
                  <a:gd name="T42" fmla="*/ 23 w 67"/>
                  <a:gd name="T43" fmla="*/ 3 h 13"/>
                  <a:gd name="T44" fmla="*/ 31 w 67"/>
                  <a:gd name="T45" fmla="*/ 2 h 13"/>
                  <a:gd name="T46" fmla="*/ 39 w 67"/>
                  <a:gd name="T47" fmla="*/ 0 h 13"/>
                  <a:gd name="T48" fmla="*/ 47 w 67"/>
                  <a:gd name="T49" fmla="*/ 0 h 13"/>
                  <a:gd name="T50" fmla="*/ 57 w 67"/>
                  <a:gd name="T51" fmla="*/ 0 h 13"/>
                  <a:gd name="T52" fmla="*/ 66 w 67"/>
                  <a:gd name="T53" fmla="*/ 2 h 13"/>
                  <a:gd name="T54" fmla="*/ 67 w 67"/>
                  <a:gd name="T55" fmla="*/ 9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67" h="13">
                    <a:moveTo>
                      <a:pt x="67" y="9"/>
                    </a:moveTo>
                    <a:lnTo>
                      <a:pt x="67" y="12"/>
                    </a:lnTo>
                    <a:lnTo>
                      <a:pt x="59" y="12"/>
                    </a:lnTo>
                    <a:lnTo>
                      <a:pt x="52" y="12"/>
                    </a:lnTo>
                    <a:lnTo>
                      <a:pt x="44" y="12"/>
                    </a:lnTo>
                    <a:lnTo>
                      <a:pt x="36" y="13"/>
                    </a:lnTo>
                    <a:lnTo>
                      <a:pt x="29" y="13"/>
                    </a:lnTo>
                    <a:lnTo>
                      <a:pt x="21" y="13"/>
                    </a:lnTo>
                    <a:lnTo>
                      <a:pt x="13" y="12"/>
                    </a:lnTo>
                    <a:lnTo>
                      <a:pt x="5" y="11"/>
                    </a:lnTo>
                    <a:lnTo>
                      <a:pt x="5" y="11"/>
                    </a:lnTo>
                    <a:lnTo>
                      <a:pt x="5" y="10"/>
                    </a:lnTo>
                    <a:lnTo>
                      <a:pt x="5" y="10"/>
                    </a:lnTo>
                    <a:lnTo>
                      <a:pt x="5" y="10"/>
                    </a:lnTo>
                    <a:lnTo>
                      <a:pt x="2" y="12"/>
                    </a:lnTo>
                    <a:lnTo>
                      <a:pt x="1" y="12"/>
                    </a:lnTo>
                    <a:lnTo>
                      <a:pt x="1" y="11"/>
                    </a:lnTo>
                    <a:lnTo>
                      <a:pt x="1" y="11"/>
                    </a:lnTo>
                    <a:lnTo>
                      <a:pt x="0" y="11"/>
                    </a:lnTo>
                    <a:lnTo>
                      <a:pt x="7" y="7"/>
                    </a:lnTo>
                    <a:lnTo>
                      <a:pt x="15" y="5"/>
                    </a:lnTo>
                    <a:lnTo>
                      <a:pt x="23" y="3"/>
                    </a:lnTo>
                    <a:lnTo>
                      <a:pt x="31" y="2"/>
                    </a:lnTo>
                    <a:lnTo>
                      <a:pt x="39" y="0"/>
                    </a:lnTo>
                    <a:lnTo>
                      <a:pt x="47" y="0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67" y="9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15" name="Freeform 137"/>
              <p:cNvSpPr>
                <a:spLocks/>
              </p:cNvSpPr>
              <p:nvPr/>
            </p:nvSpPr>
            <p:spPr bwMode="auto">
              <a:xfrm>
                <a:off x="901" y="1904"/>
                <a:ext cx="12" cy="10"/>
              </a:xfrm>
              <a:custGeom>
                <a:avLst/>
                <a:gdLst>
                  <a:gd name="T0" fmla="*/ 23 w 23"/>
                  <a:gd name="T1" fmla="*/ 17 h 21"/>
                  <a:gd name="T2" fmla="*/ 23 w 23"/>
                  <a:gd name="T3" fmla="*/ 21 h 21"/>
                  <a:gd name="T4" fmla="*/ 17 w 23"/>
                  <a:gd name="T5" fmla="*/ 19 h 21"/>
                  <a:gd name="T6" fmla="*/ 12 w 23"/>
                  <a:gd name="T7" fmla="*/ 16 h 21"/>
                  <a:gd name="T8" fmla="*/ 7 w 23"/>
                  <a:gd name="T9" fmla="*/ 13 h 21"/>
                  <a:gd name="T10" fmla="*/ 1 w 23"/>
                  <a:gd name="T11" fmla="*/ 10 h 21"/>
                  <a:gd name="T12" fmla="*/ 0 w 23"/>
                  <a:gd name="T13" fmla="*/ 6 h 21"/>
                  <a:gd name="T14" fmla="*/ 3 w 23"/>
                  <a:gd name="T15" fmla="*/ 3 h 21"/>
                  <a:gd name="T16" fmla="*/ 8 w 23"/>
                  <a:gd name="T17" fmla="*/ 2 h 21"/>
                  <a:gd name="T18" fmla="*/ 12 w 23"/>
                  <a:gd name="T19" fmla="*/ 0 h 21"/>
                  <a:gd name="T20" fmla="*/ 17 w 23"/>
                  <a:gd name="T21" fmla="*/ 1 h 21"/>
                  <a:gd name="T22" fmla="*/ 21 w 23"/>
                  <a:gd name="T23" fmla="*/ 5 h 21"/>
                  <a:gd name="T24" fmla="*/ 23 w 23"/>
                  <a:gd name="T25" fmla="*/ 10 h 21"/>
                  <a:gd name="T26" fmla="*/ 23 w 23"/>
                  <a:gd name="T27" fmla="*/ 17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3" h="21">
                    <a:moveTo>
                      <a:pt x="23" y="17"/>
                    </a:moveTo>
                    <a:lnTo>
                      <a:pt x="23" y="21"/>
                    </a:lnTo>
                    <a:lnTo>
                      <a:pt x="17" y="19"/>
                    </a:lnTo>
                    <a:lnTo>
                      <a:pt x="12" y="16"/>
                    </a:lnTo>
                    <a:lnTo>
                      <a:pt x="7" y="13"/>
                    </a:lnTo>
                    <a:lnTo>
                      <a:pt x="1" y="10"/>
                    </a:lnTo>
                    <a:lnTo>
                      <a:pt x="0" y="6"/>
                    </a:lnTo>
                    <a:lnTo>
                      <a:pt x="3" y="3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1"/>
                    </a:lnTo>
                    <a:lnTo>
                      <a:pt x="21" y="5"/>
                    </a:lnTo>
                    <a:lnTo>
                      <a:pt x="23" y="10"/>
                    </a:lnTo>
                    <a:lnTo>
                      <a:pt x="23" y="1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16" name="Freeform 138"/>
              <p:cNvSpPr>
                <a:spLocks/>
              </p:cNvSpPr>
              <p:nvPr/>
            </p:nvSpPr>
            <p:spPr bwMode="auto">
              <a:xfrm>
                <a:off x="857" y="1911"/>
                <a:ext cx="22" cy="10"/>
              </a:xfrm>
              <a:custGeom>
                <a:avLst/>
                <a:gdLst>
                  <a:gd name="T0" fmla="*/ 45 w 45"/>
                  <a:gd name="T1" fmla="*/ 6 h 18"/>
                  <a:gd name="T2" fmla="*/ 44 w 45"/>
                  <a:gd name="T3" fmla="*/ 9 h 18"/>
                  <a:gd name="T4" fmla="*/ 44 w 45"/>
                  <a:gd name="T5" fmla="*/ 13 h 18"/>
                  <a:gd name="T6" fmla="*/ 42 w 45"/>
                  <a:gd name="T7" fmla="*/ 16 h 18"/>
                  <a:gd name="T8" fmla="*/ 38 w 45"/>
                  <a:gd name="T9" fmla="*/ 18 h 18"/>
                  <a:gd name="T10" fmla="*/ 1 w 45"/>
                  <a:gd name="T11" fmla="*/ 18 h 18"/>
                  <a:gd name="T12" fmla="*/ 0 w 45"/>
                  <a:gd name="T13" fmla="*/ 15 h 18"/>
                  <a:gd name="T14" fmla="*/ 1 w 45"/>
                  <a:gd name="T15" fmla="*/ 11 h 18"/>
                  <a:gd name="T16" fmla="*/ 4 w 45"/>
                  <a:gd name="T17" fmla="*/ 9 h 18"/>
                  <a:gd name="T18" fmla="*/ 3 w 45"/>
                  <a:gd name="T19" fmla="*/ 6 h 18"/>
                  <a:gd name="T20" fmla="*/ 10 w 45"/>
                  <a:gd name="T21" fmla="*/ 3 h 18"/>
                  <a:gd name="T22" fmla="*/ 16 w 45"/>
                  <a:gd name="T23" fmla="*/ 1 h 18"/>
                  <a:gd name="T24" fmla="*/ 22 w 45"/>
                  <a:gd name="T25" fmla="*/ 1 h 18"/>
                  <a:gd name="T26" fmla="*/ 29 w 45"/>
                  <a:gd name="T27" fmla="*/ 0 h 18"/>
                  <a:gd name="T28" fmla="*/ 34 w 45"/>
                  <a:gd name="T29" fmla="*/ 0 h 18"/>
                  <a:gd name="T30" fmla="*/ 40 w 45"/>
                  <a:gd name="T31" fmla="*/ 0 h 18"/>
                  <a:gd name="T32" fmla="*/ 44 w 45"/>
                  <a:gd name="T33" fmla="*/ 1 h 18"/>
                  <a:gd name="T34" fmla="*/ 45 w 45"/>
                  <a:gd name="T35" fmla="*/ 6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5" h="18">
                    <a:moveTo>
                      <a:pt x="45" y="6"/>
                    </a:moveTo>
                    <a:lnTo>
                      <a:pt x="44" y="9"/>
                    </a:lnTo>
                    <a:lnTo>
                      <a:pt x="44" y="13"/>
                    </a:lnTo>
                    <a:lnTo>
                      <a:pt x="42" y="16"/>
                    </a:lnTo>
                    <a:lnTo>
                      <a:pt x="38" y="18"/>
                    </a:lnTo>
                    <a:lnTo>
                      <a:pt x="1" y="18"/>
                    </a:lnTo>
                    <a:lnTo>
                      <a:pt x="0" y="15"/>
                    </a:lnTo>
                    <a:lnTo>
                      <a:pt x="1" y="11"/>
                    </a:lnTo>
                    <a:lnTo>
                      <a:pt x="4" y="9"/>
                    </a:lnTo>
                    <a:lnTo>
                      <a:pt x="3" y="6"/>
                    </a:lnTo>
                    <a:lnTo>
                      <a:pt x="10" y="3"/>
                    </a:lnTo>
                    <a:lnTo>
                      <a:pt x="16" y="1"/>
                    </a:lnTo>
                    <a:lnTo>
                      <a:pt x="22" y="1"/>
                    </a:lnTo>
                    <a:lnTo>
                      <a:pt x="29" y="0"/>
                    </a:lnTo>
                    <a:lnTo>
                      <a:pt x="34" y="0"/>
                    </a:lnTo>
                    <a:lnTo>
                      <a:pt x="40" y="0"/>
                    </a:lnTo>
                    <a:lnTo>
                      <a:pt x="44" y="1"/>
                    </a:lnTo>
                    <a:lnTo>
                      <a:pt x="45" y="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17" name="Freeform 139"/>
              <p:cNvSpPr>
                <a:spLocks/>
              </p:cNvSpPr>
              <p:nvPr/>
            </p:nvSpPr>
            <p:spPr bwMode="auto">
              <a:xfrm>
                <a:off x="921" y="1913"/>
                <a:ext cx="27" cy="57"/>
              </a:xfrm>
              <a:custGeom>
                <a:avLst/>
                <a:gdLst>
                  <a:gd name="T0" fmla="*/ 53 w 53"/>
                  <a:gd name="T1" fmla="*/ 61 h 114"/>
                  <a:gd name="T2" fmla="*/ 51 w 53"/>
                  <a:gd name="T3" fmla="*/ 73 h 114"/>
                  <a:gd name="T4" fmla="*/ 44 w 53"/>
                  <a:gd name="T5" fmla="*/ 82 h 114"/>
                  <a:gd name="T6" fmla="*/ 36 w 53"/>
                  <a:gd name="T7" fmla="*/ 92 h 114"/>
                  <a:gd name="T8" fmla="*/ 29 w 53"/>
                  <a:gd name="T9" fmla="*/ 104 h 114"/>
                  <a:gd name="T10" fmla="*/ 20 w 53"/>
                  <a:gd name="T11" fmla="*/ 114 h 114"/>
                  <a:gd name="T12" fmla="*/ 20 w 53"/>
                  <a:gd name="T13" fmla="*/ 102 h 114"/>
                  <a:gd name="T14" fmla="*/ 16 w 53"/>
                  <a:gd name="T15" fmla="*/ 90 h 114"/>
                  <a:gd name="T16" fmla="*/ 10 w 53"/>
                  <a:gd name="T17" fmla="*/ 82 h 114"/>
                  <a:gd name="T18" fmla="*/ 0 w 53"/>
                  <a:gd name="T19" fmla="*/ 74 h 114"/>
                  <a:gd name="T20" fmla="*/ 0 w 53"/>
                  <a:gd name="T21" fmla="*/ 0 h 114"/>
                  <a:gd name="T22" fmla="*/ 3 w 53"/>
                  <a:gd name="T23" fmla="*/ 9 h 114"/>
                  <a:gd name="T24" fmla="*/ 7 w 53"/>
                  <a:gd name="T25" fmla="*/ 19 h 114"/>
                  <a:gd name="T26" fmla="*/ 14 w 53"/>
                  <a:gd name="T27" fmla="*/ 27 h 114"/>
                  <a:gd name="T28" fmla="*/ 21 w 53"/>
                  <a:gd name="T29" fmla="*/ 34 h 114"/>
                  <a:gd name="T30" fmla="*/ 29 w 53"/>
                  <a:gd name="T31" fmla="*/ 41 h 114"/>
                  <a:gd name="T32" fmla="*/ 37 w 53"/>
                  <a:gd name="T33" fmla="*/ 47 h 114"/>
                  <a:gd name="T34" fmla="*/ 45 w 53"/>
                  <a:gd name="T35" fmla="*/ 54 h 114"/>
                  <a:gd name="T36" fmla="*/ 53 w 53"/>
                  <a:gd name="T37" fmla="*/ 61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53" h="114">
                    <a:moveTo>
                      <a:pt x="53" y="61"/>
                    </a:moveTo>
                    <a:lnTo>
                      <a:pt x="51" y="73"/>
                    </a:lnTo>
                    <a:lnTo>
                      <a:pt x="44" y="82"/>
                    </a:lnTo>
                    <a:lnTo>
                      <a:pt x="36" y="92"/>
                    </a:lnTo>
                    <a:lnTo>
                      <a:pt x="29" y="104"/>
                    </a:lnTo>
                    <a:lnTo>
                      <a:pt x="20" y="114"/>
                    </a:lnTo>
                    <a:lnTo>
                      <a:pt x="20" y="102"/>
                    </a:lnTo>
                    <a:lnTo>
                      <a:pt x="16" y="90"/>
                    </a:lnTo>
                    <a:lnTo>
                      <a:pt x="10" y="82"/>
                    </a:lnTo>
                    <a:lnTo>
                      <a:pt x="0" y="74"/>
                    </a:lnTo>
                    <a:lnTo>
                      <a:pt x="0" y="0"/>
                    </a:lnTo>
                    <a:lnTo>
                      <a:pt x="3" y="9"/>
                    </a:lnTo>
                    <a:lnTo>
                      <a:pt x="7" y="19"/>
                    </a:lnTo>
                    <a:lnTo>
                      <a:pt x="14" y="27"/>
                    </a:lnTo>
                    <a:lnTo>
                      <a:pt x="21" y="34"/>
                    </a:lnTo>
                    <a:lnTo>
                      <a:pt x="29" y="41"/>
                    </a:lnTo>
                    <a:lnTo>
                      <a:pt x="37" y="47"/>
                    </a:lnTo>
                    <a:lnTo>
                      <a:pt x="45" y="54"/>
                    </a:lnTo>
                    <a:lnTo>
                      <a:pt x="53" y="6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18" name="Freeform 140"/>
              <p:cNvSpPr>
                <a:spLocks/>
              </p:cNvSpPr>
              <p:nvPr/>
            </p:nvSpPr>
            <p:spPr bwMode="auto">
              <a:xfrm>
                <a:off x="455" y="1914"/>
                <a:ext cx="42" cy="10"/>
              </a:xfrm>
              <a:custGeom>
                <a:avLst/>
                <a:gdLst>
                  <a:gd name="T0" fmla="*/ 84 w 84"/>
                  <a:gd name="T1" fmla="*/ 17 h 18"/>
                  <a:gd name="T2" fmla="*/ 75 w 84"/>
                  <a:gd name="T3" fmla="*/ 16 h 18"/>
                  <a:gd name="T4" fmla="*/ 67 w 84"/>
                  <a:gd name="T5" fmla="*/ 16 h 18"/>
                  <a:gd name="T6" fmla="*/ 58 w 84"/>
                  <a:gd name="T7" fmla="*/ 17 h 18"/>
                  <a:gd name="T8" fmla="*/ 50 w 84"/>
                  <a:gd name="T9" fmla="*/ 17 h 18"/>
                  <a:gd name="T10" fmla="*/ 42 w 84"/>
                  <a:gd name="T11" fmla="*/ 18 h 18"/>
                  <a:gd name="T12" fmla="*/ 34 w 84"/>
                  <a:gd name="T13" fmla="*/ 18 h 18"/>
                  <a:gd name="T14" fmla="*/ 26 w 84"/>
                  <a:gd name="T15" fmla="*/ 18 h 18"/>
                  <a:gd name="T16" fmla="*/ 19 w 84"/>
                  <a:gd name="T17" fmla="*/ 17 h 18"/>
                  <a:gd name="T18" fmla="*/ 17 w 84"/>
                  <a:gd name="T19" fmla="*/ 17 h 18"/>
                  <a:gd name="T20" fmla="*/ 17 w 84"/>
                  <a:gd name="T21" fmla="*/ 17 h 18"/>
                  <a:gd name="T22" fmla="*/ 16 w 84"/>
                  <a:gd name="T23" fmla="*/ 18 h 18"/>
                  <a:gd name="T24" fmla="*/ 16 w 84"/>
                  <a:gd name="T25" fmla="*/ 18 h 18"/>
                  <a:gd name="T26" fmla="*/ 13 w 84"/>
                  <a:gd name="T27" fmla="*/ 16 h 18"/>
                  <a:gd name="T28" fmla="*/ 8 w 84"/>
                  <a:gd name="T29" fmla="*/ 16 h 18"/>
                  <a:gd name="T30" fmla="*/ 5 w 84"/>
                  <a:gd name="T31" fmla="*/ 17 h 18"/>
                  <a:gd name="T32" fmla="*/ 0 w 84"/>
                  <a:gd name="T33" fmla="*/ 16 h 18"/>
                  <a:gd name="T34" fmla="*/ 5 w 84"/>
                  <a:gd name="T35" fmla="*/ 11 h 18"/>
                  <a:gd name="T36" fmla="*/ 9 w 84"/>
                  <a:gd name="T37" fmla="*/ 8 h 18"/>
                  <a:gd name="T38" fmla="*/ 15 w 84"/>
                  <a:gd name="T39" fmla="*/ 5 h 18"/>
                  <a:gd name="T40" fmla="*/ 21 w 84"/>
                  <a:gd name="T41" fmla="*/ 4 h 18"/>
                  <a:gd name="T42" fmla="*/ 27 w 84"/>
                  <a:gd name="T43" fmla="*/ 2 h 18"/>
                  <a:gd name="T44" fmla="*/ 32 w 84"/>
                  <a:gd name="T45" fmla="*/ 1 h 18"/>
                  <a:gd name="T46" fmla="*/ 39 w 84"/>
                  <a:gd name="T47" fmla="*/ 1 h 18"/>
                  <a:gd name="T48" fmla="*/ 45 w 84"/>
                  <a:gd name="T49" fmla="*/ 0 h 18"/>
                  <a:gd name="T50" fmla="*/ 82 w 84"/>
                  <a:gd name="T51" fmla="*/ 0 h 18"/>
                  <a:gd name="T52" fmla="*/ 84 w 84"/>
                  <a:gd name="T53" fmla="*/ 17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4" h="18">
                    <a:moveTo>
                      <a:pt x="84" y="17"/>
                    </a:moveTo>
                    <a:lnTo>
                      <a:pt x="75" y="16"/>
                    </a:lnTo>
                    <a:lnTo>
                      <a:pt x="67" y="16"/>
                    </a:lnTo>
                    <a:lnTo>
                      <a:pt x="58" y="17"/>
                    </a:lnTo>
                    <a:lnTo>
                      <a:pt x="50" y="17"/>
                    </a:lnTo>
                    <a:lnTo>
                      <a:pt x="42" y="18"/>
                    </a:lnTo>
                    <a:lnTo>
                      <a:pt x="34" y="18"/>
                    </a:lnTo>
                    <a:lnTo>
                      <a:pt x="26" y="18"/>
                    </a:lnTo>
                    <a:lnTo>
                      <a:pt x="19" y="17"/>
                    </a:lnTo>
                    <a:lnTo>
                      <a:pt x="17" y="17"/>
                    </a:lnTo>
                    <a:lnTo>
                      <a:pt x="17" y="17"/>
                    </a:lnTo>
                    <a:lnTo>
                      <a:pt x="16" y="18"/>
                    </a:lnTo>
                    <a:lnTo>
                      <a:pt x="16" y="18"/>
                    </a:lnTo>
                    <a:lnTo>
                      <a:pt x="13" y="16"/>
                    </a:lnTo>
                    <a:lnTo>
                      <a:pt x="8" y="16"/>
                    </a:lnTo>
                    <a:lnTo>
                      <a:pt x="5" y="17"/>
                    </a:lnTo>
                    <a:lnTo>
                      <a:pt x="0" y="16"/>
                    </a:lnTo>
                    <a:lnTo>
                      <a:pt x="5" y="11"/>
                    </a:lnTo>
                    <a:lnTo>
                      <a:pt x="9" y="8"/>
                    </a:lnTo>
                    <a:lnTo>
                      <a:pt x="15" y="5"/>
                    </a:lnTo>
                    <a:lnTo>
                      <a:pt x="21" y="4"/>
                    </a:lnTo>
                    <a:lnTo>
                      <a:pt x="27" y="2"/>
                    </a:lnTo>
                    <a:lnTo>
                      <a:pt x="32" y="1"/>
                    </a:lnTo>
                    <a:lnTo>
                      <a:pt x="39" y="1"/>
                    </a:lnTo>
                    <a:lnTo>
                      <a:pt x="45" y="0"/>
                    </a:lnTo>
                    <a:lnTo>
                      <a:pt x="82" y="0"/>
                    </a:lnTo>
                    <a:lnTo>
                      <a:pt x="84" y="17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19" name="Freeform 141"/>
              <p:cNvSpPr>
                <a:spLocks/>
              </p:cNvSpPr>
              <p:nvPr/>
            </p:nvSpPr>
            <p:spPr bwMode="auto">
              <a:xfrm>
                <a:off x="692" y="1917"/>
                <a:ext cx="17" cy="4"/>
              </a:xfrm>
              <a:custGeom>
                <a:avLst/>
                <a:gdLst>
                  <a:gd name="T0" fmla="*/ 33 w 33"/>
                  <a:gd name="T1" fmla="*/ 0 h 9"/>
                  <a:gd name="T2" fmla="*/ 27 w 33"/>
                  <a:gd name="T3" fmla="*/ 6 h 9"/>
                  <a:gd name="T4" fmla="*/ 18 w 33"/>
                  <a:gd name="T5" fmla="*/ 8 h 9"/>
                  <a:gd name="T6" fmla="*/ 9 w 33"/>
                  <a:gd name="T7" fmla="*/ 8 h 9"/>
                  <a:gd name="T8" fmla="*/ 0 w 33"/>
                  <a:gd name="T9" fmla="*/ 9 h 9"/>
                  <a:gd name="T10" fmla="*/ 2 w 33"/>
                  <a:gd name="T11" fmla="*/ 7 h 9"/>
                  <a:gd name="T12" fmla="*/ 2 w 33"/>
                  <a:gd name="T13" fmla="*/ 5 h 9"/>
                  <a:gd name="T14" fmla="*/ 3 w 33"/>
                  <a:gd name="T15" fmla="*/ 3 h 9"/>
                  <a:gd name="T16" fmla="*/ 3 w 33"/>
                  <a:gd name="T17" fmla="*/ 0 h 9"/>
                  <a:gd name="T18" fmla="*/ 11 w 33"/>
                  <a:gd name="T19" fmla="*/ 3 h 9"/>
                  <a:gd name="T20" fmla="*/ 18 w 33"/>
                  <a:gd name="T21" fmla="*/ 1 h 9"/>
                  <a:gd name="T22" fmla="*/ 25 w 33"/>
                  <a:gd name="T23" fmla="*/ 0 h 9"/>
                  <a:gd name="T24" fmla="*/ 33 w 33"/>
                  <a:gd name="T25" fmla="*/ 0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3" h="9">
                    <a:moveTo>
                      <a:pt x="33" y="0"/>
                    </a:moveTo>
                    <a:lnTo>
                      <a:pt x="27" y="6"/>
                    </a:lnTo>
                    <a:lnTo>
                      <a:pt x="18" y="8"/>
                    </a:lnTo>
                    <a:lnTo>
                      <a:pt x="9" y="8"/>
                    </a:lnTo>
                    <a:lnTo>
                      <a:pt x="0" y="9"/>
                    </a:lnTo>
                    <a:lnTo>
                      <a:pt x="2" y="7"/>
                    </a:lnTo>
                    <a:lnTo>
                      <a:pt x="2" y="5"/>
                    </a:lnTo>
                    <a:lnTo>
                      <a:pt x="3" y="3"/>
                    </a:lnTo>
                    <a:lnTo>
                      <a:pt x="3" y="0"/>
                    </a:lnTo>
                    <a:lnTo>
                      <a:pt x="11" y="3"/>
                    </a:lnTo>
                    <a:lnTo>
                      <a:pt x="18" y="1"/>
                    </a:lnTo>
                    <a:lnTo>
                      <a:pt x="25" y="0"/>
                    </a:lnTo>
                    <a:lnTo>
                      <a:pt x="33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20" name="Freeform 142"/>
              <p:cNvSpPr>
                <a:spLocks/>
              </p:cNvSpPr>
              <p:nvPr/>
            </p:nvSpPr>
            <p:spPr bwMode="auto">
              <a:xfrm>
                <a:off x="632" y="1920"/>
                <a:ext cx="12" cy="5"/>
              </a:xfrm>
              <a:custGeom>
                <a:avLst/>
                <a:gdLst>
                  <a:gd name="T0" fmla="*/ 24 w 24"/>
                  <a:gd name="T1" fmla="*/ 7 h 9"/>
                  <a:gd name="T2" fmla="*/ 24 w 24"/>
                  <a:gd name="T3" fmla="*/ 9 h 9"/>
                  <a:gd name="T4" fmla="*/ 0 w 24"/>
                  <a:gd name="T5" fmla="*/ 7 h 9"/>
                  <a:gd name="T6" fmla="*/ 1 w 24"/>
                  <a:gd name="T7" fmla="*/ 2 h 9"/>
                  <a:gd name="T8" fmla="*/ 5 w 24"/>
                  <a:gd name="T9" fmla="*/ 1 h 9"/>
                  <a:gd name="T10" fmla="*/ 8 w 24"/>
                  <a:gd name="T11" fmla="*/ 0 h 9"/>
                  <a:gd name="T12" fmla="*/ 12 w 24"/>
                  <a:gd name="T13" fmla="*/ 0 h 9"/>
                  <a:gd name="T14" fmla="*/ 16 w 24"/>
                  <a:gd name="T15" fmla="*/ 0 h 9"/>
                  <a:gd name="T16" fmla="*/ 20 w 24"/>
                  <a:gd name="T17" fmla="*/ 1 h 9"/>
                  <a:gd name="T18" fmla="*/ 23 w 24"/>
                  <a:gd name="T19" fmla="*/ 2 h 9"/>
                  <a:gd name="T20" fmla="*/ 24 w 24"/>
                  <a:gd name="T21" fmla="*/ 7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4" h="9">
                    <a:moveTo>
                      <a:pt x="24" y="7"/>
                    </a:moveTo>
                    <a:lnTo>
                      <a:pt x="24" y="9"/>
                    </a:lnTo>
                    <a:lnTo>
                      <a:pt x="0" y="7"/>
                    </a:lnTo>
                    <a:lnTo>
                      <a:pt x="1" y="2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0"/>
                    </a:lnTo>
                    <a:lnTo>
                      <a:pt x="20" y="1"/>
                    </a:lnTo>
                    <a:lnTo>
                      <a:pt x="23" y="2"/>
                    </a:lnTo>
                    <a:lnTo>
                      <a:pt x="24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21" name="Freeform 143"/>
              <p:cNvSpPr>
                <a:spLocks/>
              </p:cNvSpPr>
              <p:nvPr/>
            </p:nvSpPr>
            <p:spPr bwMode="auto">
              <a:xfrm>
                <a:off x="854" y="1923"/>
                <a:ext cx="25" cy="48"/>
              </a:xfrm>
              <a:custGeom>
                <a:avLst/>
                <a:gdLst>
                  <a:gd name="T0" fmla="*/ 46 w 49"/>
                  <a:gd name="T1" fmla="*/ 5 h 97"/>
                  <a:gd name="T2" fmla="*/ 46 w 49"/>
                  <a:gd name="T3" fmla="*/ 25 h 97"/>
                  <a:gd name="T4" fmla="*/ 46 w 49"/>
                  <a:gd name="T5" fmla="*/ 45 h 97"/>
                  <a:gd name="T6" fmla="*/ 46 w 49"/>
                  <a:gd name="T7" fmla="*/ 66 h 97"/>
                  <a:gd name="T8" fmla="*/ 49 w 49"/>
                  <a:gd name="T9" fmla="*/ 87 h 97"/>
                  <a:gd name="T10" fmla="*/ 48 w 49"/>
                  <a:gd name="T11" fmla="*/ 90 h 97"/>
                  <a:gd name="T12" fmla="*/ 48 w 49"/>
                  <a:gd name="T13" fmla="*/ 93 h 97"/>
                  <a:gd name="T14" fmla="*/ 47 w 49"/>
                  <a:gd name="T15" fmla="*/ 96 h 97"/>
                  <a:gd name="T16" fmla="*/ 45 w 49"/>
                  <a:gd name="T17" fmla="*/ 97 h 97"/>
                  <a:gd name="T18" fmla="*/ 42 w 49"/>
                  <a:gd name="T19" fmla="*/ 97 h 97"/>
                  <a:gd name="T20" fmla="*/ 38 w 49"/>
                  <a:gd name="T21" fmla="*/ 89 h 97"/>
                  <a:gd name="T22" fmla="*/ 34 w 49"/>
                  <a:gd name="T23" fmla="*/ 79 h 97"/>
                  <a:gd name="T24" fmla="*/ 30 w 49"/>
                  <a:gd name="T25" fmla="*/ 71 h 97"/>
                  <a:gd name="T26" fmla="*/ 26 w 49"/>
                  <a:gd name="T27" fmla="*/ 63 h 97"/>
                  <a:gd name="T28" fmla="*/ 22 w 49"/>
                  <a:gd name="T29" fmla="*/ 55 h 97"/>
                  <a:gd name="T30" fmla="*/ 18 w 49"/>
                  <a:gd name="T31" fmla="*/ 47 h 97"/>
                  <a:gd name="T32" fmla="*/ 14 w 49"/>
                  <a:gd name="T33" fmla="*/ 39 h 97"/>
                  <a:gd name="T34" fmla="*/ 8 w 49"/>
                  <a:gd name="T35" fmla="*/ 32 h 97"/>
                  <a:gd name="T36" fmla="*/ 8 w 49"/>
                  <a:gd name="T37" fmla="*/ 30 h 97"/>
                  <a:gd name="T38" fmla="*/ 8 w 49"/>
                  <a:gd name="T39" fmla="*/ 28 h 97"/>
                  <a:gd name="T40" fmla="*/ 9 w 49"/>
                  <a:gd name="T41" fmla="*/ 26 h 97"/>
                  <a:gd name="T42" fmla="*/ 10 w 49"/>
                  <a:gd name="T43" fmla="*/ 25 h 97"/>
                  <a:gd name="T44" fmla="*/ 18 w 49"/>
                  <a:gd name="T45" fmla="*/ 33 h 97"/>
                  <a:gd name="T46" fmla="*/ 24 w 49"/>
                  <a:gd name="T47" fmla="*/ 45 h 97"/>
                  <a:gd name="T48" fmla="*/ 30 w 49"/>
                  <a:gd name="T49" fmla="*/ 55 h 97"/>
                  <a:gd name="T50" fmla="*/ 35 w 49"/>
                  <a:gd name="T51" fmla="*/ 66 h 97"/>
                  <a:gd name="T52" fmla="*/ 37 w 49"/>
                  <a:gd name="T53" fmla="*/ 67 h 97"/>
                  <a:gd name="T54" fmla="*/ 37 w 49"/>
                  <a:gd name="T55" fmla="*/ 22 h 97"/>
                  <a:gd name="T56" fmla="*/ 32 w 49"/>
                  <a:gd name="T57" fmla="*/ 22 h 97"/>
                  <a:gd name="T58" fmla="*/ 26 w 49"/>
                  <a:gd name="T59" fmla="*/ 23 h 97"/>
                  <a:gd name="T60" fmla="*/ 22 w 49"/>
                  <a:gd name="T61" fmla="*/ 23 h 97"/>
                  <a:gd name="T62" fmla="*/ 17 w 49"/>
                  <a:gd name="T63" fmla="*/ 23 h 97"/>
                  <a:gd name="T64" fmla="*/ 12 w 49"/>
                  <a:gd name="T65" fmla="*/ 23 h 97"/>
                  <a:gd name="T66" fmla="*/ 8 w 49"/>
                  <a:gd name="T67" fmla="*/ 22 h 97"/>
                  <a:gd name="T68" fmla="*/ 3 w 49"/>
                  <a:gd name="T69" fmla="*/ 20 h 97"/>
                  <a:gd name="T70" fmla="*/ 0 w 49"/>
                  <a:gd name="T71" fmla="*/ 16 h 97"/>
                  <a:gd name="T72" fmla="*/ 0 w 49"/>
                  <a:gd name="T73" fmla="*/ 15 h 97"/>
                  <a:gd name="T74" fmla="*/ 0 w 49"/>
                  <a:gd name="T75" fmla="*/ 13 h 97"/>
                  <a:gd name="T76" fmla="*/ 0 w 49"/>
                  <a:gd name="T77" fmla="*/ 11 h 97"/>
                  <a:gd name="T78" fmla="*/ 0 w 49"/>
                  <a:gd name="T79" fmla="*/ 10 h 97"/>
                  <a:gd name="T80" fmla="*/ 37 w 49"/>
                  <a:gd name="T81" fmla="*/ 6 h 97"/>
                  <a:gd name="T82" fmla="*/ 38 w 49"/>
                  <a:gd name="T83" fmla="*/ 2 h 97"/>
                  <a:gd name="T84" fmla="*/ 41 w 49"/>
                  <a:gd name="T85" fmla="*/ 0 h 97"/>
                  <a:gd name="T86" fmla="*/ 45 w 49"/>
                  <a:gd name="T87" fmla="*/ 1 h 97"/>
                  <a:gd name="T88" fmla="*/ 46 w 49"/>
                  <a:gd name="T89" fmla="*/ 5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9" h="97">
                    <a:moveTo>
                      <a:pt x="46" y="5"/>
                    </a:moveTo>
                    <a:lnTo>
                      <a:pt x="46" y="25"/>
                    </a:lnTo>
                    <a:lnTo>
                      <a:pt x="46" y="45"/>
                    </a:lnTo>
                    <a:lnTo>
                      <a:pt x="46" y="66"/>
                    </a:lnTo>
                    <a:lnTo>
                      <a:pt x="49" y="87"/>
                    </a:lnTo>
                    <a:lnTo>
                      <a:pt x="48" y="90"/>
                    </a:lnTo>
                    <a:lnTo>
                      <a:pt x="48" y="93"/>
                    </a:lnTo>
                    <a:lnTo>
                      <a:pt x="47" y="96"/>
                    </a:lnTo>
                    <a:lnTo>
                      <a:pt x="45" y="97"/>
                    </a:lnTo>
                    <a:lnTo>
                      <a:pt x="42" y="97"/>
                    </a:lnTo>
                    <a:lnTo>
                      <a:pt x="38" y="89"/>
                    </a:lnTo>
                    <a:lnTo>
                      <a:pt x="34" y="79"/>
                    </a:lnTo>
                    <a:lnTo>
                      <a:pt x="30" y="71"/>
                    </a:lnTo>
                    <a:lnTo>
                      <a:pt x="26" y="63"/>
                    </a:lnTo>
                    <a:lnTo>
                      <a:pt x="22" y="55"/>
                    </a:lnTo>
                    <a:lnTo>
                      <a:pt x="18" y="47"/>
                    </a:lnTo>
                    <a:lnTo>
                      <a:pt x="14" y="39"/>
                    </a:lnTo>
                    <a:lnTo>
                      <a:pt x="8" y="32"/>
                    </a:lnTo>
                    <a:lnTo>
                      <a:pt x="8" y="30"/>
                    </a:lnTo>
                    <a:lnTo>
                      <a:pt x="8" y="28"/>
                    </a:lnTo>
                    <a:lnTo>
                      <a:pt x="9" y="26"/>
                    </a:lnTo>
                    <a:lnTo>
                      <a:pt x="10" y="25"/>
                    </a:lnTo>
                    <a:lnTo>
                      <a:pt x="18" y="33"/>
                    </a:lnTo>
                    <a:lnTo>
                      <a:pt x="24" y="45"/>
                    </a:lnTo>
                    <a:lnTo>
                      <a:pt x="30" y="55"/>
                    </a:lnTo>
                    <a:lnTo>
                      <a:pt x="35" y="66"/>
                    </a:lnTo>
                    <a:lnTo>
                      <a:pt x="37" y="67"/>
                    </a:lnTo>
                    <a:lnTo>
                      <a:pt x="37" y="22"/>
                    </a:lnTo>
                    <a:lnTo>
                      <a:pt x="32" y="22"/>
                    </a:lnTo>
                    <a:lnTo>
                      <a:pt x="26" y="23"/>
                    </a:lnTo>
                    <a:lnTo>
                      <a:pt x="22" y="23"/>
                    </a:lnTo>
                    <a:lnTo>
                      <a:pt x="17" y="23"/>
                    </a:lnTo>
                    <a:lnTo>
                      <a:pt x="12" y="23"/>
                    </a:lnTo>
                    <a:lnTo>
                      <a:pt x="8" y="22"/>
                    </a:lnTo>
                    <a:lnTo>
                      <a:pt x="3" y="20"/>
                    </a:lnTo>
                    <a:lnTo>
                      <a:pt x="0" y="16"/>
                    </a:lnTo>
                    <a:lnTo>
                      <a:pt x="0" y="15"/>
                    </a:lnTo>
                    <a:lnTo>
                      <a:pt x="0" y="13"/>
                    </a:lnTo>
                    <a:lnTo>
                      <a:pt x="0" y="11"/>
                    </a:lnTo>
                    <a:lnTo>
                      <a:pt x="0" y="10"/>
                    </a:lnTo>
                    <a:lnTo>
                      <a:pt x="37" y="6"/>
                    </a:lnTo>
                    <a:lnTo>
                      <a:pt x="38" y="2"/>
                    </a:lnTo>
                    <a:lnTo>
                      <a:pt x="41" y="0"/>
                    </a:lnTo>
                    <a:lnTo>
                      <a:pt x="45" y="1"/>
                    </a:lnTo>
                    <a:lnTo>
                      <a:pt x="4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22" name="Freeform 144"/>
              <p:cNvSpPr>
                <a:spLocks/>
              </p:cNvSpPr>
              <p:nvPr/>
            </p:nvSpPr>
            <p:spPr bwMode="auto">
              <a:xfrm>
                <a:off x="902" y="1925"/>
                <a:ext cx="8" cy="12"/>
              </a:xfrm>
              <a:custGeom>
                <a:avLst/>
                <a:gdLst>
                  <a:gd name="T0" fmla="*/ 16 w 16"/>
                  <a:gd name="T1" fmla="*/ 11 h 25"/>
                  <a:gd name="T2" fmla="*/ 15 w 16"/>
                  <a:gd name="T3" fmla="*/ 14 h 25"/>
                  <a:gd name="T4" fmla="*/ 15 w 16"/>
                  <a:gd name="T5" fmla="*/ 19 h 25"/>
                  <a:gd name="T6" fmla="*/ 13 w 16"/>
                  <a:gd name="T7" fmla="*/ 22 h 25"/>
                  <a:gd name="T8" fmla="*/ 11 w 16"/>
                  <a:gd name="T9" fmla="*/ 25 h 25"/>
                  <a:gd name="T10" fmla="*/ 6 w 16"/>
                  <a:gd name="T11" fmla="*/ 23 h 25"/>
                  <a:gd name="T12" fmla="*/ 4 w 16"/>
                  <a:gd name="T13" fmla="*/ 19 h 25"/>
                  <a:gd name="T14" fmla="*/ 2 w 16"/>
                  <a:gd name="T15" fmla="*/ 14 h 25"/>
                  <a:gd name="T16" fmla="*/ 0 w 16"/>
                  <a:gd name="T17" fmla="*/ 10 h 25"/>
                  <a:gd name="T18" fmla="*/ 1 w 16"/>
                  <a:gd name="T19" fmla="*/ 7 h 25"/>
                  <a:gd name="T20" fmla="*/ 2 w 16"/>
                  <a:gd name="T21" fmla="*/ 4 h 25"/>
                  <a:gd name="T22" fmla="*/ 4 w 16"/>
                  <a:gd name="T23" fmla="*/ 2 h 25"/>
                  <a:gd name="T24" fmla="*/ 8 w 16"/>
                  <a:gd name="T25" fmla="*/ 0 h 25"/>
                  <a:gd name="T26" fmla="*/ 12 w 16"/>
                  <a:gd name="T27" fmla="*/ 2 h 25"/>
                  <a:gd name="T28" fmla="*/ 14 w 16"/>
                  <a:gd name="T29" fmla="*/ 4 h 25"/>
                  <a:gd name="T30" fmla="*/ 14 w 16"/>
                  <a:gd name="T31" fmla="*/ 7 h 25"/>
                  <a:gd name="T32" fmla="*/ 16 w 16"/>
                  <a:gd name="T33" fmla="*/ 11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6" h="25">
                    <a:moveTo>
                      <a:pt x="16" y="11"/>
                    </a:moveTo>
                    <a:lnTo>
                      <a:pt x="15" y="14"/>
                    </a:lnTo>
                    <a:lnTo>
                      <a:pt x="15" y="19"/>
                    </a:lnTo>
                    <a:lnTo>
                      <a:pt x="13" y="22"/>
                    </a:lnTo>
                    <a:lnTo>
                      <a:pt x="11" y="25"/>
                    </a:lnTo>
                    <a:lnTo>
                      <a:pt x="6" y="23"/>
                    </a:lnTo>
                    <a:lnTo>
                      <a:pt x="4" y="19"/>
                    </a:lnTo>
                    <a:lnTo>
                      <a:pt x="2" y="14"/>
                    </a:lnTo>
                    <a:lnTo>
                      <a:pt x="0" y="10"/>
                    </a:lnTo>
                    <a:lnTo>
                      <a:pt x="1" y="7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4" y="4"/>
                    </a:lnTo>
                    <a:lnTo>
                      <a:pt x="14" y="7"/>
                    </a:lnTo>
                    <a:lnTo>
                      <a:pt x="16" y="1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23" name="Freeform 145"/>
              <p:cNvSpPr>
                <a:spLocks/>
              </p:cNvSpPr>
              <p:nvPr/>
            </p:nvSpPr>
            <p:spPr bwMode="auto">
              <a:xfrm>
                <a:off x="833" y="1925"/>
                <a:ext cx="35" cy="53"/>
              </a:xfrm>
              <a:custGeom>
                <a:avLst/>
                <a:gdLst>
                  <a:gd name="T0" fmla="*/ 58 w 70"/>
                  <a:gd name="T1" fmla="*/ 68 h 108"/>
                  <a:gd name="T2" fmla="*/ 70 w 70"/>
                  <a:gd name="T3" fmla="*/ 95 h 108"/>
                  <a:gd name="T4" fmla="*/ 63 w 70"/>
                  <a:gd name="T5" fmla="*/ 90 h 108"/>
                  <a:gd name="T6" fmla="*/ 58 w 70"/>
                  <a:gd name="T7" fmla="*/ 84 h 108"/>
                  <a:gd name="T8" fmla="*/ 52 w 70"/>
                  <a:gd name="T9" fmla="*/ 79 h 108"/>
                  <a:gd name="T10" fmla="*/ 47 w 70"/>
                  <a:gd name="T11" fmla="*/ 72 h 108"/>
                  <a:gd name="T12" fmla="*/ 43 w 70"/>
                  <a:gd name="T13" fmla="*/ 66 h 108"/>
                  <a:gd name="T14" fmla="*/ 37 w 70"/>
                  <a:gd name="T15" fmla="*/ 60 h 108"/>
                  <a:gd name="T16" fmla="*/ 32 w 70"/>
                  <a:gd name="T17" fmla="*/ 55 h 108"/>
                  <a:gd name="T18" fmla="*/ 27 w 70"/>
                  <a:gd name="T19" fmla="*/ 50 h 108"/>
                  <a:gd name="T20" fmla="*/ 22 w 70"/>
                  <a:gd name="T21" fmla="*/ 50 h 108"/>
                  <a:gd name="T22" fmla="*/ 22 w 70"/>
                  <a:gd name="T23" fmla="*/ 49 h 108"/>
                  <a:gd name="T24" fmla="*/ 21 w 70"/>
                  <a:gd name="T25" fmla="*/ 46 h 108"/>
                  <a:gd name="T26" fmla="*/ 20 w 70"/>
                  <a:gd name="T27" fmla="*/ 45 h 108"/>
                  <a:gd name="T28" fmla="*/ 19 w 70"/>
                  <a:gd name="T29" fmla="*/ 44 h 108"/>
                  <a:gd name="T30" fmla="*/ 17 w 70"/>
                  <a:gd name="T31" fmla="*/ 51 h 108"/>
                  <a:gd name="T32" fmla="*/ 17 w 70"/>
                  <a:gd name="T33" fmla="*/ 59 h 108"/>
                  <a:gd name="T34" fmla="*/ 19 w 70"/>
                  <a:gd name="T35" fmla="*/ 66 h 108"/>
                  <a:gd name="T36" fmla="*/ 23 w 70"/>
                  <a:gd name="T37" fmla="*/ 72 h 108"/>
                  <a:gd name="T38" fmla="*/ 24 w 70"/>
                  <a:gd name="T39" fmla="*/ 79 h 108"/>
                  <a:gd name="T40" fmla="*/ 27 w 70"/>
                  <a:gd name="T41" fmla="*/ 87 h 108"/>
                  <a:gd name="T42" fmla="*/ 28 w 70"/>
                  <a:gd name="T43" fmla="*/ 94 h 108"/>
                  <a:gd name="T44" fmla="*/ 29 w 70"/>
                  <a:gd name="T45" fmla="*/ 102 h 108"/>
                  <a:gd name="T46" fmla="*/ 22 w 70"/>
                  <a:gd name="T47" fmla="*/ 99 h 108"/>
                  <a:gd name="T48" fmla="*/ 17 w 70"/>
                  <a:gd name="T49" fmla="*/ 94 h 108"/>
                  <a:gd name="T50" fmla="*/ 14 w 70"/>
                  <a:gd name="T51" fmla="*/ 87 h 108"/>
                  <a:gd name="T52" fmla="*/ 8 w 70"/>
                  <a:gd name="T53" fmla="*/ 84 h 108"/>
                  <a:gd name="T54" fmla="*/ 6 w 70"/>
                  <a:gd name="T55" fmla="*/ 89 h 108"/>
                  <a:gd name="T56" fmla="*/ 6 w 70"/>
                  <a:gd name="T57" fmla="*/ 95 h 108"/>
                  <a:gd name="T58" fmla="*/ 7 w 70"/>
                  <a:gd name="T59" fmla="*/ 102 h 108"/>
                  <a:gd name="T60" fmla="*/ 8 w 70"/>
                  <a:gd name="T61" fmla="*/ 108 h 108"/>
                  <a:gd name="T62" fmla="*/ 4 w 70"/>
                  <a:gd name="T63" fmla="*/ 108 h 108"/>
                  <a:gd name="T64" fmla="*/ 4 w 70"/>
                  <a:gd name="T65" fmla="*/ 81 h 108"/>
                  <a:gd name="T66" fmla="*/ 2 w 70"/>
                  <a:gd name="T67" fmla="*/ 53 h 108"/>
                  <a:gd name="T68" fmla="*/ 1 w 70"/>
                  <a:gd name="T69" fmla="*/ 27 h 108"/>
                  <a:gd name="T70" fmla="*/ 0 w 70"/>
                  <a:gd name="T71" fmla="*/ 0 h 108"/>
                  <a:gd name="T72" fmla="*/ 13 w 70"/>
                  <a:gd name="T73" fmla="*/ 3 h 108"/>
                  <a:gd name="T74" fmla="*/ 22 w 70"/>
                  <a:gd name="T75" fmla="*/ 8 h 108"/>
                  <a:gd name="T76" fmla="*/ 29 w 70"/>
                  <a:gd name="T77" fmla="*/ 17 h 108"/>
                  <a:gd name="T78" fmla="*/ 35 w 70"/>
                  <a:gd name="T79" fmla="*/ 27 h 108"/>
                  <a:gd name="T80" fmla="*/ 40 w 70"/>
                  <a:gd name="T81" fmla="*/ 37 h 108"/>
                  <a:gd name="T82" fmla="*/ 45 w 70"/>
                  <a:gd name="T83" fmla="*/ 49 h 108"/>
                  <a:gd name="T84" fmla="*/ 51 w 70"/>
                  <a:gd name="T85" fmla="*/ 59 h 108"/>
                  <a:gd name="T86" fmla="*/ 58 w 70"/>
                  <a:gd name="T87" fmla="*/ 68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70" h="108">
                    <a:moveTo>
                      <a:pt x="58" y="68"/>
                    </a:moveTo>
                    <a:lnTo>
                      <a:pt x="70" y="95"/>
                    </a:lnTo>
                    <a:lnTo>
                      <a:pt x="63" y="90"/>
                    </a:lnTo>
                    <a:lnTo>
                      <a:pt x="58" y="84"/>
                    </a:lnTo>
                    <a:lnTo>
                      <a:pt x="52" y="79"/>
                    </a:lnTo>
                    <a:lnTo>
                      <a:pt x="47" y="72"/>
                    </a:lnTo>
                    <a:lnTo>
                      <a:pt x="43" y="66"/>
                    </a:lnTo>
                    <a:lnTo>
                      <a:pt x="37" y="60"/>
                    </a:lnTo>
                    <a:lnTo>
                      <a:pt x="32" y="55"/>
                    </a:lnTo>
                    <a:lnTo>
                      <a:pt x="27" y="50"/>
                    </a:lnTo>
                    <a:lnTo>
                      <a:pt x="22" y="50"/>
                    </a:lnTo>
                    <a:lnTo>
                      <a:pt x="22" y="49"/>
                    </a:lnTo>
                    <a:lnTo>
                      <a:pt x="21" y="46"/>
                    </a:lnTo>
                    <a:lnTo>
                      <a:pt x="20" y="45"/>
                    </a:lnTo>
                    <a:lnTo>
                      <a:pt x="19" y="44"/>
                    </a:lnTo>
                    <a:lnTo>
                      <a:pt x="17" y="51"/>
                    </a:lnTo>
                    <a:lnTo>
                      <a:pt x="17" y="59"/>
                    </a:lnTo>
                    <a:lnTo>
                      <a:pt x="19" y="66"/>
                    </a:lnTo>
                    <a:lnTo>
                      <a:pt x="23" y="72"/>
                    </a:lnTo>
                    <a:lnTo>
                      <a:pt x="24" y="79"/>
                    </a:lnTo>
                    <a:lnTo>
                      <a:pt x="27" y="87"/>
                    </a:lnTo>
                    <a:lnTo>
                      <a:pt x="28" y="94"/>
                    </a:lnTo>
                    <a:lnTo>
                      <a:pt x="29" y="102"/>
                    </a:lnTo>
                    <a:lnTo>
                      <a:pt x="22" y="99"/>
                    </a:lnTo>
                    <a:lnTo>
                      <a:pt x="17" y="94"/>
                    </a:lnTo>
                    <a:lnTo>
                      <a:pt x="14" y="87"/>
                    </a:lnTo>
                    <a:lnTo>
                      <a:pt x="8" y="84"/>
                    </a:lnTo>
                    <a:lnTo>
                      <a:pt x="6" y="89"/>
                    </a:lnTo>
                    <a:lnTo>
                      <a:pt x="6" y="95"/>
                    </a:lnTo>
                    <a:lnTo>
                      <a:pt x="7" y="102"/>
                    </a:lnTo>
                    <a:lnTo>
                      <a:pt x="8" y="108"/>
                    </a:lnTo>
                    <a:lnTo>
                      <a:pt x="4" y="108"/>
                    </a:lnTo>
                    <a:lnTo>
                      <a:pt x="4" y="81"/>
                    </a:lnTo>
                    <a:lnTo>
                      <a:pt x="2" y="53"/>
                    </a:lnTo>
                    <a:lnTo>
                      <a:pt x="1" y="27"/>
                    </a:lnTo>
                    <a:lnTo>
                      <a:pt x="0" y="0"/>
                    </a:lnTo>
                    <a:lnTo>
                      <a:pt x="13" y="3"/>
                    </a:lnTo>
                    <a:lnTo>
                      <a:pt x="22" y="8"/>
                    </a:lnTo>
                    <a:lnTo>
                      <a:pt x="29" y="17"/>
                    </a:lnTo>
                    <a:lnTo>
                      <a:pt x="35" y="27"/>
                    </a:lnTo>
                    <a:lnTo>
                      <a:pt x="40" y="37"/>
                    </a:lnTo>
                    <a:lnTo>
                      <a:pt x="45" y="49"/>
                    </a:lnTo>
                    <a:lnTo>
                      <a:pt x="51" y="59"/>
                    </a:lnTo>
                    <a:lnTo>
                      <a:pt x="58" y="6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24" name="Freeform 146"/>
              <p:cNvSpPr>
                <a:spLocks/>
              </p:cNvSpPr>
              <p:nvPr/>
            </p:nvSpPr>
            <p:spPr bwMode="auto">
              <a:xfrm>
                <a:off x="584" y="1926"/>
                <a:ext cx="16" cy="18"/>
              </a:xfrm>
              <a:custGeom>
                <a:avLst/>
                <a:gdLst>
                  <a:gd name="T0" fmla="*/ 31 w 32"/>
                  <a:gd name="T1" fmla="*/ 0 h 35"/>
                  <a:gd name="T2" fmla="*/ 28 w 32"/>
                  <a:gd name="T3" fmla="*/ 3 h 35"/>
                  <a:gd name="T4" fmla="*/ 24 w 32"/>
                  <a:gd name="T5" fmla="*/ 7 h 35"/>
                  <a:gd name="T6" fmla="*/ 22 w 32"/>
                  <a:gd name="T7" fmla="*/ 11 h 35"/>
                  <a:gd name="T8" fmla="*/ 23 w 32"/>
                  <a:gd name="T9" fmla="*/ 16 h 35"/>
                  <a:gd name="T10" fmla="*/ 32 w 32"/>
                  <a:gd name="T11" fmla="*/ 22 h 35"/>
                  <a:gd name="T12" fmla="*/ 27 w 32"/>
                  <a:gd name="T13" fmla="*/ 33 h 35"/>
                  <a:gd name="T14" fmla="*/ 11 w 32"/>
                  <a:gd name="T15" fmla="*/ 35 h 35"/>
                  <a:gd name="T16" fmla="*/ 14 w 32"/>
                  <a:gd name="T17" fmla="*/ 32 h 35"/>
                  <a:gd name="T18" fmla="*/ 16 w 32"/>
                  <a:gd name="T19" fmla="*/ 27 h 35"/>
                  <a:gd name="T20" fmla="*/ 19 w 32"/>
                  <a:gd name="T21" fmla="*/ 22 h 35"/>
                  <a:gd name="T22" fmla="*/ 18 w 32"/>
                  <a:gd name="T23" fmla="*/ 17 h 35"/>
                  <a:gd name="T24" fmla="*/ 14 w 32"/>
                  <a:gd name="T25" fmla="*/ 15 h 35"/>
                  <a:gd name="T26" fmla="*/ 9 w 32"/>
                  <a:gd name="T27" fmla="*/ 16 h 35"/>
                  <a:gd name="T28" fmla="*/ 5 w 32"/>
                  <a:gd name="T29" fmla="*/ 18 h 35"/>
                  <a:gd name="T30" fmla="*/ 0 w 32"/>
                  <a:gd name="T31" fmla="*/ 18 h 35"/>
                  <a:gd name="T32" fmla="*/ 3 w 32"/>
                  <a:gd name="T33" fmla="*/ 14 h 35"/>
                  <a:gd name="T34" fmla="*/ 6 w 32"/>
                  <a:gd name="T35" fmla="*/ 9 h 35"/>
                  <a:gd name="T36" fmla="*/ 11 w 32"/>
                  <a:gd name="T37" fmla="*/ 4 h 35"/>
                  <a:gd name="T38" fmla="*/ 16 w 32"/>
                  <a:gd name="T39" fmla="*/ 2 h 35"/>
                  <a:gd name="T40" fmla="*/ 21 w 32"/>
                  <a:gd name="T41" fmla="*/ 2 h 35"/>
                  <a:gd name="T42" fmla="*/ 24 w 32"/>
                  <a:gd name="T43" fmla="*/ 1 h 35"/>
                  <a:gd name="T44" fmla="*/ 28 w 32"/>
                  <a:gd name="T45" fmla="*/ 0 h 35"/>
                  <a:gd name="T46" fmla="*/ 31 w 32"/>
                  <a:gd name="T47" fmla="*/ 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32" h="35">
                    <a:moveTo>
                      <a:pt x="31" y="0"/>
                    </a:moveTo>
                    <a:lnTo>
                      <a:pt x="28" y="3"/>
                    </a:lnTo>
                    <a:lnTo>
                      <a:pt x="24" y="7"/>
                    </a:lnTo>
                    <a:lnTo>
                      <a:pt x="22" y="11"/>
                    </a:lnTo>
                    <a:lnTo>
                      <a:pt x="23" y="16"/>
                    </a:lnTo>
                    <a:lnTo>
                      <a:pt x="32" y="22"/>
                    </a:lnTo>
                    <a:lnTo>
                      <a:pt x="27" y="33"/>
                    </a:lnTo>
                    <a:lnTo>
                      <a:pt x="11" y="35"/>
                    </a:lnTo>
                    <a:lnTo>
                      <a:pt x="14" y="32"/>
                    </a:lnTo>
                    <a:lnTo>
                      <a:pt x="16" y="27"/>
                    </a:lnTo>
                    <a:lnTo>
                      <a:pt x="19" y="22"/>
                    </a:lnTo>
                    <a:lnTo>
                      <a:pt x="18" y="17"/>
                    </a:lnTo>
                    <a:lnTo>
                      <a:pt x="14" y="15"/>
                    </a:lnTo>
                    <a:lnTo>
                      <a:pt x="9" y="16"/>
                    </a:lnTo>
                    <a:lnTo>
                      <a:pt x="5" y="18"/>
                    </a:lnTo>
                    <a:lnTo>
                      <a:pt x="0" y="18"/>
                    </a:lnTo>
                    <a:lnTo>
                      <a:pt x="3" y="14"/>
                    </a:lnTo>
                    <a:lnTo>
                      <a:pt x="6" y="9"/>
                    </a:lnTo>
                    <a:lnTo>
                      <a:pt x="11" y="4"/>
                    </a:lnTo>
                    <a:lnTo>
                      <a:pt x="16" y="2"/>
                    </a:lnTo>
                    <a:lnTo>
                      <a:pt x="21" y="2"/>
                    </a:lnTo>
                    <a:lnTo>
                      <a:pt x="24" y="1"/>
                    </a:lnTo>
                    <a:lnTo>
                      <a:pt x="28" y="0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25" name="Freeform 147"/>
              <p:cNvSpPr>
                <a:spLocks/>
              </p:cNvSpPr>
              <p:nvPr/>
            </p:nvSpPr>
            <p:spPr bwMode="auto">
              <a:xfrm>
                <a:off x="1015" y="1926"/>
                <a:ext cx="60" cy="10"/>
              </a:xfrm>
              <a:custGeom>
                <a:avLst/>
                <a:gdLst>
                  <a:gd name="T0" fmla="*/ 121 w 121"/>
                  <a:gd name="T1" fmla="*/ 15 h 20"/>
                  <a:gd name="T2" fmla="*/ 121 w 121"/>
                  <a:gd name="T3" fmla="*/ 19 h 20"/>
                  <a:gd name="T4" fmla="*/ 118 w 121"/>
                  <a:gd name="T5" fmla="*/ 20 h 20"/>
                  <a:gd name="T6" fmla="*/ 113 w 121"/>
                  <a:gd name="T7" fmla="*/ 20 h 20"/>
                  <a:gd name="T8" fmla="*/ 109 w 121"/>
                  <a:gd name="T9" fmla="*/ 20 h 20"/>
                  <a:gd name="T10" fmla="*/ 97 w 121"/>
                  <a:gd name="T11" fmla="*/ 18 h 20"/>
                  <a:gd name="T12" fmla="*/ 83 w 121"/>
                  <a:gd name="T13" fmla="*/ 17 h 20"/>
                  <a:gd name="T14" fmla="*/ 69 w 121"/>
                  <a:gd name="T15" fmla="*/ 16 h 20"/>
                  <a:gd name="T16" fmla="*/ 55 w 121"/>
                  <a:gd name="T17" fmla="*/ 15 h 20"/>
                  <a:gd name="T18" fmla="*/ 41 w 121"/>
                  <a:gd name="T19" fmla="*/ 15 h 20"/>
                  <a:gd name="T20" fmla="*/ 27 w 121"/>
                  <a:gd name="T21" fmla="*/ 15 h 20"/>
                  <a:gd name="T22" fmla="*/ 14 w 121"/>
                  <a:gd name="T23" fmla="*/ 15 h 20"/>
                  <a:gd name="T24" fmla="*/ 0 w 121"/>
                  <a:gd name="T25" fmla="*/ 15 h 20"/>
                  <a:gd name="T26" fmla="*/ 3 w 121"/>
                  <a:gd name="T27" fmla="*/ 10 h 20"/>
                  <a:gd name="T28" fmla="*/ 8 w 121"/>
                  <a:gd name="T29" fmla="*/ 7 h 20"/>
                  <a:gd name="T30" fmla="*/ 14 w 121"/>
                  <a:gd name="T31" fmla="*/ 4 h 20"/>
                  <a:gd name="T32" fmla="*/ 20 w 121"/>
                  <a:gd name="T33" fmla="*/ 2 h 20"/>
                  <a:gd name="T34" fmla="*/ 32 w 121"/>
                  <a:gd name="T35" fmla="*/ 1 h 20"/>
                  <a:gd name="T36" fmla="*/ 45 w 121"/>
                  <a:gd name="T37" fmla="*/ 0 h 20"/>
                  <a:gd name="T38" fmla="*/ 58 w 121"/>
                  <a:gd name="T39" fmla="*/ 0 h 20"/>
                  <a:gd name="T40" fmla="*/ 70 w 121"/>
                  <a:gd name="T41" fmla="*/ 1 h 20"/>
                  <a:gd name="T42" fmla="*/ 83 w 121"/>
                  <a:gd name="T43" fmla="*/ 2 h 20"/>
                  <a:gd name="T44" fmla="*/ 96 w 121"/>
                  <a:gd name="T45" fmla="*/ 3 h 20"/>
                  <a:gd name="T46" fmla="*/ 107 w 121"/>
                  <a:gd name="T47" fmla="*/ 7 h 20"/>
                  <a:gd name="T48" fmla="*/ 119 w 121"/>
                  <a:gd name="T49" fmla="*/ 10 h 20"/>
                  <a:gd name="T50" fmla="*/ 121 w 121"/>
                  <a:gd name="T51" fmla="*/ 15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21" h="20">
                    <a:moveTo>
                      <a:pt x="121" y="15"/>
                    </a:moveTo>
                    <a:lnTo>
                      <a:pt x="121" y="19"/>
                    </a:lnTo>
                    <a:lnTo>
                      <a:pt x="118" y="20"/>
                    </a:lnTo>
                    <a:lnTo>
                      <a:pt x="113" y="20"/>
                    </a:lnTo>
                    <a:lnTo>
                      <a:pt x="109" y="20"/>
                    </a:lnTo>
                    <a:lnTo>
                      <a:pt x="97" y="18"/>
                    </a:lnTo>
                    <a:lnTo>
                      <a:pt x="83" y="17"/>
                    </a:lnTo>
                    <a:lnTo>
                      <a:pt x="69" y="16"/>
                    </a:lnTo>
                    <a:lnTo>
                      <a:pt x="55" y="15"/>
                    </a:lnTo>
                    <a:lnTo>
                      <a:pt x="41" y="15"/>
                    </a:lnTo>
                    <a:lnTo>
                      <a:pt x="27" y="15"/>
                    </a:lnTo>
                    <a:lnTo>
                      <a:pt x="14" y="15"/>
                    </a:lnTo>
                    <a:lnTo>
                      <a:pt x="0" y="15"/>
                    </a:lnTo>
                    <a:lnTo>
                      <a:pt x="3" y="10"/>
                    </a:lnTo>
                    <a:lnTo>
                      <a:pt x="8" y="7"/>
                    </a:lnTo>
                    <a:lnTo>
                      <a:pt x="14" y="4"/>
                    </a:lnTo>
                    <a:lnTo>
                      <a:pt x="20" y="2"/>
                    </a:lnTo>
                    <a:lnTo>
                      <a:pt x="32" y="1"/>
                    </a:lnTo>
                    <a:lnTo>
                      <a:pt x="45" y="0"/>
                    </a:lnTo>
                    <a:lnTo>
                      <a:pt x="58" y="0"/>
                    </a:lnTo>
                    <a:lnTo>
                      <a:pt x="70" y="1"/>
                    </a:lnTo>
                    <a:lnTo>
                      <a:pt x="83" y="2"/>
                    </a:lnTo>
                    <a:lnTo>
                      <a:pt x="96" y="3"/>
                    </a:lnTo>
                    <a:lnTo>
                      <a:pt x="107" y="7"/>
                    </a:lnTo>
                    <a:lnTo>
                      <a:pt x="119" y="10"/>
                    </a:lnTo>
                    <a:lnTo>
                      <a:pt x="121" y="1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26" name="Freeform 148"/>
              <p:cNvSpPr>
                <a:spLocks/>
              </p:cNvSpPr>
              <p:nvPr/>
            </p:nvSpPr>
            <p:spPr bwMode="auto">
              <a:xfrm>
                <a:off x="690" y="1928"/>
                <a:ext cx="7" cy="8"/>
              </a:xfrm>
              <a:custGeom>
                <a:avLst/>
                <a:gdLst>
                  <a:gd name="T0" fmla="*/ 6 w 14"/>
                  <a:gd name="T1" fmla="*/ 15 h 15"/>
                  <a:gd name="T2" fmla="*/ 5 w 14"/>
                  <a:gd name="T3" fmla="*/ 12 h 15"/>
                  <a:gd name="T4" fmla="*/ 3 w 14"/>
                  <a:gd name="T5" fmla="*/ 8 h 15"/>
                  <a:gd name="T6" fmla="*/ 2 w 14"/>
                  <a:gd name="T7" fmla="*/ 5 h 15"/>
                  <a:gd name="T8" fmla="*/ 0 w 14"/>
                  <a:gd name="T9" fmla="*/ 0 h 15"/>
                  <a:gd name="T10" fmla="*/ 5 w 14"/>
                  <a:gd name="T11" fmla="*/ 0 h 15"/>
                  <a:gd name="T12" fmla="*/ 8 w 14"/>
                  <a:gd name="T13" fmla="*/ 0 h 15"/>
                  <a:gd name="T14" fmla="*/ 12 w 14"/>
                  <a:gd name="T15" fmla="*/ 1 h 15"/>
                  <a:gd name="T16" fmla="*/ 14 w 14"/>
                  <a:gd name="T17" fmla="*/ 1 h 15"/>
                  <a:gd name="T18" fmla="*/ 6 w 14"/>
                  <a:gd name="T19" fmla="*/ 1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4" h="15">
                    <a:moveTo>
                      <a:pt x="6" y="15"/>
                    </a:moveTo>
                    <a:lnTo>
                      <a:pt x="5" y="12"/>
                    </a:lnTo>
                    <a:lnTo>
                      <a:pt x="3" y="8"/>
                    </a:lnTo>
                    <a:lnTo>
                      <a:pt x="2" y="5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2" y="1"/>
                    </a:lnTo>
                    <a:lnTo>
                      <a:pt x="14" y="1"/>
                    </a:lnTo>
                    <a:lnTo>
                      <a:pt x="6" y="1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27" name="Freeform 149"/>
              <p:cNvSpPr>
                <a:spLocks/>
              </p:cNvSpPr>
              <p:nvPr/>
            </p:nvSpPr>
            <p:spPr bwMode="auto">
              <a:xfrm>
                <a:off x="480" y="1928"/>
                <a:ext cx="31" cy="54"/>
              </a:xfrm>
              <a:custGeom>
                <a:avLst/>
                <a:gdLst>
                  <a:gd name="T0" fmla="*/ 36 w 62"/>
                  <a:gd name="T1" fmla="*/ 1 h 109"/>
                  <a:gd name="T2" fmla="*/ 36 w 62"/>
                  <a:gd name="T3" fmla="*/ 6 h 109"/>
                  <a:gd name="T4" fmla="*/ 39 w 62"/>
                  <a:gd name="T5" fmla="*/ 10 h 109"/>
                  <a:gd name="T6" fmla="*/ 41 w 62"/>
                  <a:gd name="T7" fmla="*/ 11 h 109"/>
                  <a:gd name="T8" fmla="*/ 45 w 62"/>
                  <a:gd name="T9" fmla="*/ 12 h 109"/>
                  <a:gd name="T10" fmla="*/ 47 w 62"/>
                  <a:gd name="T11" fmla="*/ 11 h 109"/>
                  <a:gd name="T12" fmla="*/ 49 w 62"/>
                  <a:gd name="T13" fmla="*/ 14 h 109"/>
                  <a:gd name="T14" fmla="*/ 52 w 62"/>
                  <a:gd name="T15" fmla="*/ 13 h 109"/>
                  <a:gd name="T16" fmla="*/ 54 w 62"/>
                  <a:gd name="T17" fmla="*/ 12 h 109"/>
                  <a:gd name="T18" fmla="*/ 57 w 62"/>
                  <a:gd name="T19" fmla="*/ 11 h 109"/>
                  <a:gd name="T20" fmla="*/ 57 w 62"/>
                  <a:gd name="T21" fmla="*/ 8 h 109"/>
                  <a:gd name="T22" fmla="*/ 60 w 62"/>
                  <a:gd name="T23" fmla="*/ 33 h 109"/>
                  <a:gd name="T24" fmla="*/ 62 w 62"/>
                  <a:gd name="T25" fmla="*/ 57 h 109"/>
                  <a:gd name="T26" fmla="*/ 62 w 62"/>
                  <a:gd name="T27" fmla="*/ 83 h 109"/>
                  <a:gd name="T28" fmla="*/ 62 w 62"/>
                  <a:gd name="T29" fmla="*/ 109 h 109"/>
                  <a:gd name="T30" fmla="*/ 57 w 62"/>
                  <a:gd name="T31" fmla="*/ 102 h 109"/>
                  <a:gd name="T32" fmla="*/ 52 w 62"/>
                  <a:gd name="T33" fmla="*/ 95 h 109"/>
                  <a:gd name="T34" fmla="*/ 45 w 62"/>
                  <a:gd name="T35" fmla="*/ 89 h 109"/>
                  <a:gd name="T36" fmla="*/ 37 w 62"/>
                  <a:gd name="T37" fmla="*/ 86 h 109"/>
                  <a:gd name="T38" fmla="*/ 39 w 62"/>
                  <a:gd name="T39" fmla="*/ 22 h 109"/>
                  <a:gd name="T40" fmla="*/ 37 w 62"/>
                  <a:gd name="T41" fmla="*/ 19 h 109"/>
                  <a:gd name="T42" fmla="*/ 36 w 62"/>
                  <a:gd name="T43" fmla="*/ 15 h 109"/>
                  <a:gd name="T44" fmla="*/ 34 w 62"/>
                  <a:gd name="T45" fmla="*/ 13 h 109"/>
                  <a:gd name="T46" fmla="*/ 32 w 62"/>
                  <a:gd name="T47" fmla="*/ 11 h 109"/>
                  <a:gd name="T48" fmla="*/ 30 w 62"/>
                  <a:gd name="T49" fmla="*/ 13 h 109"/>
                  <a:gd name="T50" fmla="*/ 29 w 62"/>
                  <a:gd name="T51" fmla="*/ 15 h 109"/>
                  <a:gd name="T52" fmla="*/ 29 w 62"/>
                  <a:gd name="T53" fmla="*/ 18 h 109"/>
                  <a:gd name="T54" fmla="*/ 28 w 62"/>
                  <a:gd name="T55" fmla="*/ 20 h 109"/>
                  <a:gd name="T56" fmla="*/ 28 w 62"/>
                  <a:gd name="T57" fmla="*/ 19 h 109"/>
                  <a:gd name="T58" fmla="*/ 28 w 62"/>
                  <a:gd name="T59" fmla="*/ 18 h 109"/>
                  <a:gd name="T60" fmla="*/ 26 w 62"/>
                  <a:gd name="T61" fmla="*/ 18 h 109"/>
                  <a:gd name="T62" fmla="*/ 25 w 62"/>
                  <a:gd name="T63" fmla="*/ 16 h 109"/>
                  <a:gd name="T64" fmla="*/ 22 w 62"/>
                  <a:gd name="T65" fmla="*/ 18 h 109"/>
                  <a:gd name="T66" fmla="*/ 19 w 62"/>
                  <a:gd name="T67" fmla="*/ 36 h 109"/>
                  <a:gd name="T68" fmla="*/ 18 w 62"/>
                  <a:gd name="T69" fmla="*/ 52 h 109"/>
                  <a:gd name="T70" fmla="*/ 19 w 62"/>
                  <a:gd name="T71" fmla="*/ 69 h 109"/>
                  <a:gd name="T72" fmla="*/ 23 w 62"/>
                  <a:gd name="T73" fmla="*/ 88 h 109"/>
                  <a:gd name="T74" fmla="*/ 17 w 62"/>
                  <a:gd name="T75" fmla="*/ 91 h 109"/>
                  <a:gd name="T76" fmla="*/ 11 w 62"/>
                  <a:gd name="T77" fmla="*/ 96 h 109"/>
                  <a:gd name="T78" fmla="*/ 4 w 62"/>
                  <a:gd name="T79" fmla="*/ 102 h 109"/>
                  <a:gd name="T80" fmla="*/ 0 w 62"/>
                  <a:gd name="T81" fmla="*/ 105 h 109"/>
                  <a:gd name="T82" fmla="*/ 0 w 62"/>
                  <a:gd name="T83" fmla="*/ 81 h 109"/>
                  <a:gd name="T84" fmla="*/ 0 w 62"/>
                  <a:gd name="T85" fmla="*/ 54 h 109"/>
                  <a:gd name="T86" fmla="*/ 1 w 62"/>
                  <a:gd name="T87" fmla="*/ 29 h 109"/>
                  <a:gd name="T88" fmla="*/ 4 w 62"/>
                  <a:gd name="T89" fmla="*/ 5 h 109"/>
                  <a:gd name="T90" fmla="*/ 8 w 62"/>
                  <a:gd name="T91" fmla="*/ 10 h 109"/>
                  <a:gd name="T92" fmla="*/ 11 w 62"/>
                  <a:gd name="T93" fmla="*/ 8 h 109"/>
                  <a:gd name="T94" fmla="*/ 16 w 62"/>
                  <a:gd name="T95" fmla="*/ 6 h 109"/>
                  <a:gd name="T96" fmla="*/ 21 w 62"/>
                  <a:gd name="T97" fmla="*/ 6 h 109"/>
                  <a:gd name="T98" fmla="*/ 24 w 62"/>
                  <a:gd name="T99" fmla="*/ 5 h 109"/>
                  <a:gd name="T100" fmla="*/ 28 w 62"/>
                  <a:gd name="T101" fmla="*/ 1 h 109"/>
                  <a:gd name="T102" fmla="*/ 31 w 62"/>
                  <a:gd name="T103" fmla="*/ 0 h 109"/>
                  <a:gd name="T104" fmla="*/ 36 w 62"/>
                  <a:gd name="T105" fmla="*/ 1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2" h="109">
                    <a:moveTo>
                      <a:pt x="36" y="1"/>
                    </a:moveTo>
                    <a:lnTo>
                      <a:pt x="36" y="6"/>
                    </a:lnTo>
                    <a:lnTo>
                      <a:pt x="39" y="10"/>
                    </a:lnTo>
                    <a:lnTo>
                      <a:pt x="41" y="11"/>
                    </a:lnTo>
                    <a:lnTo>
                      <a:pt x="45" y="12"/>
                    </a:lnTo>
                    <a:lnTo>
                      <a:pt x="47" y="11"/>
                    </a:lnTo>
                    <a:lnTo>
                      <a:pt x="49" y="14"/>
                    </a:lnTo>
                    <a:lnTo>
                      <a:pt x="52" y="13"/>
                    </a:lnTo>
                    <a:lnTo>
                      <a:pt x="54" y="12"/>
                    </a:lnTo>
                    <a:lnTo>
                      <a:pt x="57" y="11"/>
                    </a:lnTo>
                    <a:lnTo>
                      <a:pt x="57" y="8"/>
                    </a:lnTo>
                    <a:lnTo>
                      <a:pt x="60" y="33"/>
                    </a:lnTo>
                    <a:lnTo>
                      <a:pt x="62" y="57"/>
                    </a:lnTo>
                    <a:lnTo>
                      <a:pt x="62" y="83"/>
                    </a:lnTo>
                    <a:lnTo>
                      <a:pt x="62" y="109"/>
                    </a:lnTo>
                    <a:lnTo>
                      <a:pt x="57" y="102"/>
                    </a:lnTo>
                    <a:lnTo>
                      <a:pt x="52" y="95"/>
                    </a:lnTo>
                    <a:lnTo>
                      <a:pt x="45" y="89"/>
                    </a:lnTo>
                    <a:lnTo>
                      <a:pt x="37" y="86"/>
                    </a:lnTo>
                    <a:lnTo>
                      <a:pt x="39" y="22"/>
                    </a:lnTo>
                    <a:lnTo>
                      <a:pt x="37" y="19"/>
                    </a:lnTo>
                    <a:lnTo>
                      <a:pt x="36" y="15"/>
                    </a:lnTo>
                    <a:lnTo>
                      <a:pt x="34" y="13"/>
                    </a:lnTo>
                    <a:lnTo>
                      <a:pt x="32" y="11"/>
                    </a:lnTo>
                    <a:lnTo>
                      <a:pt x="30" y="13"/>
                    </a:lnTo>
                    <a:lnTo>
                      <a:pt x="29" y="15"/>
                    </a:lnTo>
                    <a:lnTo>
                      <a:pt x="29" y="18"/>
                    </a:lnTo>
                    <a:lnTo>
                      <a:pt x="28" y="20"/>
                    </a:lnTo>
                    <a:lnTo>
                      <a:pt x="28" y="19"/>
                    </a:lnTo>
                    <a:lnTo>
                      <a:pt x="28" y="18"/>
                    </a:lnTo>
                    <a:lnTo>
                      <a:pt x="26" y="18"/>
                    </a:lnTo>
                    <a:lnTo>
                      <a:pt x="25" y="16"/>
                    </a:lnTo>
                    <a:lnTo>
                      <a:pt x="22" y="18"/>
                    </a:lnTo>
                    <a:lnTo>
                      <a:pt x="19" y="36"/>
                    </a:lnTo>
                    <a:lnTo>
                      <a:pt x="18" y="52"/>
                    </a:lnTo>
                    <a:lnTo>
                      <a:pt x="19" y="69"/>
                    </a:lnTo>
                    <a:lnTo>
                      <a:pt x="23" y="88"/>
                    </a:lnTo>
                    <a:lnTo>
                      <a:pt x="17" y="91"/>
                    </a:lnTo>
                    <a:lnTo>
                      <a:pt x="11" y="96"/>
                    </a:lnTo>
                    <a:lnTo>
                      <a:pt x="4" y="102"/>
                    </a:lnTo>
                    <a:lnTo>
                      <a:pt x="0" y="105"/>
                    </a:lnTo>
                    <a:lnTo>
                      <a:pt x="0" y="81"/>
                    </a:lnTo>
                    <a:lnTo>
                      <a:pt x="0" y="54"/>
                    </a:lnTo>
                    <a:lnTo>
                      <a:pt x="1" y="29"/>
                    </a:lnTo>
                    <a:lnTo>
                      <a:pt x="4" y="5"/>
                    </a:lnTo>
                    <a:lnTo>
                      <a:pt x="8" y="10"/>
                    </a:lnTo>
                    <a:lnTo>
                      <a:pt x="11" y="8"/>
                    </a:lnTo>
                    <a:lnTo>
                      <a:pt x="16" y="6"/>
                    </a:lnTo>
                    <a:lnTo>
                      <a:pt x="21" y="6"/>
                    </a:lnTo>
                    <a:lnTo>
                      <a:pt x="24" y="5"/>
                    </a:lnTo>
                    <a:lnTo>
                      <a:pt x="28" y="1"/>
                    </a:lnTo>
                    <a:lnTo>
                      <a:pt x="31" y="0"/>
                    </a:lnTo>
                    <a:lnTo>
                      <a:pt x="36" y="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28" name="Freeform 150"/>
              <p:cNvSpPr>
                <a:spLocks/>
              </p:cNvSpPr>
              <p:nvPr/>
            </p:nvSpPr>
            <p:spPr bwMode="auto">
              <a:xfrm>
                <a:off x="458" y="1930"/>
                <a:ext cx="9" cy="44"/>
              </a:xfrm>
              <a:custGeom>
                <a:avLst/>
                <a:gdLst>
                  <a:gd name="T0" fmla="*/ 17 w 17"/>
                  <a:gd name="T1" fmla="*/ 87 h 87"/>
                  <a:gd name="T2" fmla="*/ 14 w 17"/>
                  <a:gd name="T3" fmla="*/ 86 h 87"/>
                  <a:gd name="T4" fmla="*/ 10 w 17"/>
                  <a:gd name="T5" fmla="*/ 83 h 87"/>
                  <a:gd name="T6" fmla="*/ 7 w 17"/>
                  <a:gd name="T7" fmla="*/ 81 h 87"/>
                  <a:gd name="T8" fmla="*/ 4 w 17"/>
                  <a:gd name="T9" fmla="*/ 77 h 87"/>
                  <a:gd name="T10" fmla="*/ 1 w 17"/>
                  <a:gd name="T11" fmla="*/ 59 h 87"/>
                  <a:gd name="T12" fmla="*/ 1 w 17"/>
                  <a:gd name="T13" fmla="*/ 39 h 87"/>
                  <a:gd name="T14" fmla="*/ 1 w 17"/>
                  <a:gd name="T15" fmla="*/ 19 h 87"/>
                  <a:gd name="T16" fmla="*/ 0 w 17"/>
                  <a:gd name="T17" fmla="*/ 0 h 87"/>
                  <a:gd name="T18" fmla="*/ 4 w 17"/>
                  <a:gd name="T19" fmla="*/ 0 h 87"/>
                  <a:gd name="T20" fmla="*/ 9 w 17"/>
                  <a:gd name="T21" fmla="*/ 0 h 87"/>
                  <a:gd name="T22" fmla="*/ 14 w 17"/>
                  <a:gd name="T23" fmla="*/ 1 h 87"/>
                  <a:gd name="T24" fmla="*/ 17 w 17"/>
                  <a:gd name="T25" fmla="*/ 1 h 87"/>
                  <a:gd name="T26" fmla="*/ 17 w 17"/>
                  <a:gd name="T27" fmla="*/ 87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7" h="87">
                    <a:moveTo>
                      <a:pt x="17" y="87"/>
                    </a:moveTo>
                    <a:lnTo>
                      <a:pt x="14" y="86"/>
                    </a:lnTo>
                    <a:lnTo>
                      <a:pt x="10" y="83"/>
                    </a:lnTo>
                    <a:lnTo>
                      <a:pt x="7" y="81"/>
                    </a:lnTo>
                    <a:lnTo>
                      <a:pt x="4" y="77"/>
                    </a:lnTo>
                    <a:lnTo>
                      <a:pt x="1" y="59"/>
                    </a:lnTo>
                    <a:lnTo>
                      <a:pt x="1" y="39"/>
                    </a:lnTo>
                    <a:lnTo>
                      <a:pt x="1" y="19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9" y="0"/>
                    </a:lnTo>
                    <a:lnTo>
                      <a:pt x="14" y="1"/>
                    </a:lnTo>
                    <a:lnTo>
                      <a:pt x="17" y="1"/>
                    </a:lnTo>
                    <a:lnTo>
                      <a:pt x="17" y="87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29" name="Freeform 151"/>
              <p:cNvSpPr>
                <a:spLocks/>
              </p:cNvSpPr>
              <p:nvPr/>
            </p:nvSpPr>
            <p:spPr bwMode="auto">
              <a:xfrm>
                <a:off x="645" y="1933"/>
                <a:ext cx="10" cy="6"/>
              </a:xfrm>
              <a:custGeom>
                <a:avLst/>
                <a:gdLst>
                  <a:gd name="T0" fmla="*/ 19 w 19"/>
                  <a:gd name="T1" fmla="*/ 8 h 11"/>
                  <a:gd name="T2" fmla="*/ 16 w 19"/>
                  <a:gd name="T3" fmla="*/ 11 h 11"/>
                  <a:gd name="T4" fmla="*/ 12 w 19"/>
                  <a:gd name="T5" fmla="*/ 10 h 11"/>
                  <a:gd name="T6" fmla="*/ 8 w 19"/>
                  <a:gd name="T7" fmla="*/ 8 h 11"/>
                  <a:gd name="T8" fmla="*/ 3 w 19"/>
                  <a:gd name="T9" fmla="*/ 8 h 11"/>
                  <a:gd name="T10" fmla="*/ 2 w 19"/>
                  <a:gd name="T11" fmla="*/ 5 h 11"/>
                  <a:gd name="T12" fmla="*/ 1 w 19"/>
                  <a:gd name="T13" fmla="*/ 3 h 11"/>
                  <a:gd name="T14" fmla="*/ 0 w 19"/>
                  <a:gd name="T15" fmla="*/ 2 h 11"/>
                  <a:gd name="T16" fmla="*/ 1 w 19"/>
                  <a:gd name="T17" fmla="*/ 0 h 11"/>
                  <a:gd name="T18" fmla="*/ 6 w 19"/>
                  <a:gd name="T19" fmla="*/ 2 h 11"/>
                  <a:gd name="T20" fmla="*/ 12 w 19"/>
                  <a:gd name="T21" fmla="*/ 2 h 11"/>
                  <a:gd name="T22" fmla="*/ 17 w 19"/>
                  <a:gd name="T23" fmla="*/ 3 h 11"/>
                  <a:gd name="T24" fmla="*/ 19 w 19"/>
                  <a:gd name="T25" fmla="*/ 8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" h="11">
                    <a:moveTo>
                      <a:pt x="19" y="8"/>
                    </a:moveTo>
                    <a:lnTo>
                      <a:pt x="16" y="11"/>
                    </a:lnTo>
                    <a:lnTo>
                      <a:pt x="12" y="10"/>
                    </a:lnTo>
                    <a:lnTo>
                      <a:pt x="8" y="8"/>
                    </a:lnTo>
                    <a:lnTo>
                      <a:pt x="3" y="8"/>
                    </a:lnTo>
                    <a:lnTo>
                      <a:pt x="2" y="5"/>
                    </a:lnTo>
                    <a:lnTo>
                      <a:pt x="1" y="3"/>
                    </a:lnTo>
                    <a:lnTo>
                      <a:pt x="0" y="2"/>
                    </a:lnTo>
                    <a:lnTo>
                      <a:pt x="1" y="0"/>
                    </a:lnTo>
                    <a:lnTo>
                      <a:pt x="6" y="2"/>
                    </a:lnTo>
                    <a:lnTo>
                      <a:pt x="12" y="2"/>
                    </a:lnTo>
                    <a:lnTo>
                      <a:pt x="17" y="3"/>
                    </a:lnTo>
                    <a:lnTo>
                      <a:pt x="19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30" name="Freeform 152"/>
              <p:cNvSpPr>
                <a:spLocks/>
              </p:cNvSpPr>
              <p:nvPr/>
            </p:nvSpPr>
            <p:spPr bwMode="auto">
              <a:xfrm>
                <a:off x="884" y="1933"/>
                <a:ext cx="26" cy="46"/>
              </a:xfrm>
              <a:custGeom>
                <a:avLst/>
                <a:gdLst>
                  <a:gd name="T0" fmla="*/ 45 w 51"/>
                  <a:gd name="T1" fmla="*/ 62 h 91"/>
                  <a:gd name="T2" fmla="*/ 48 w 51"/>
                  <a:gd name="T3" fmla="*/ 64 h 91"/>
                  <a:gd name="T4" fmla="*/ 50 w 51"/>
                  <a:gd name="T5" fmla="*/ 66 h 91"/>
                  <a:gd name="T6" fmla="*/ 51 w 51"/>
                  <a:gd name="T7" fmla="*/ 69 h 91"/>
                  <a:gd name="T8" fmla="*/ 50 w 51"/>
                  <a:gd name="T9" fmla="*/ 72 h 91"/>
                  <a:gd name="T10" fmla="*/ 45 w 51"/>
                  <a:gd name="T11" fmla="*/ 71 h 91"/>
                  <a:gd name="T12" fmla="*/ 41 w 51"/>
                  <a:gd name="T13" fmla="*/ 68 h 91"/>
                  <a:gd name="T14" fmla="*/ 36 w 51"/>
                  <a:gd name="T15" fmla="*/ 62 h 91"/>
                  <a:gd name="T16" fmla="*/ 34 w 51"/>
                  <a:gd name="T17" fmla="*/ 57 h 91"/>
                  <a:gd name="T18" fmla="*/ 28 w 51"/>
                  <a:gd name="T19" fmla="*/ 47 h 91"/>
                  <a:gd name="T20" fmla="*/ 23 w 51"/>
                  <a:gd name="T21" fmla="*/ 38 h 91"/>
                  <a:gd name="T22" fmla="*/ 16 w 51"/>
                  <a:gd name="T23" fmla="*/ 28 h 91"/>
                  <a:gd name="T24" fmla="*/ 10 w 51"/>
                  <a:gd name="T25" fmla="*/ 19 h 91"/>
                  <a:gd name="T26" fmla="*/ 8 w 51"/>
                  <a:gd name="T27" fmla="*/ 20 h 91"/>
                  <a:gd name="T28" fmla="*/ 10 w 51"/>
                  <a:gd name="T29" fmla="*/ 39 h 91"/>
                  <a:gd name="T30" fmla="*/ 9 w 51"/>
                  <a:gd name="T31" fmla="*/ 56 h 91"/>
                  <a:gd name="T32" fmla="*/ 9 w 51"/>
                  <a:gd name="T33" fmla="*/ 73 h 91"/>
                  <a:gd name="T34" fmla="*/ 10 w 51"/>
                  <a:gd name="T35" fmla="*/ 91 h 91"/>
                  <a:gd name="T36" fmla="*/ 2 w 51"/>
                  <a:gd name="T37" fmla="*/ 91 h 91"/>
                  <a:gd name="T38" fmla="*/ 2 w 51"/>
                  <a:gd name="T39" fmla="*/ 73 h 91"/>
                  <a:gd name="T40" fmla="*/ 2 w 51"/>
                  <a:gd name="T41" fmla="*/ 56 h 91"/>
                  <a:gd name="T42" fmla="*/ 1 w 51"/>
                  <a:gd name="T43" fmla="*/ 40 h 91"/>
                  <a:gd name="T44" fmla="*/ 2 w 51"/>
                  <a:gd name="T45" fmla="*/ 24 h 91"/>
                  <a:gd name="T46" fmla="*/ 0 w 51"/>
                  <a:gd name="T47" fmla="*/ 18 h 91"/>
                  <a:gd name="T48" fmla="*/ 0 w 51"/>
                  <a:gd name="T49" fmla="*/ 12 h 91"/>
                  <a:gd name="T50" fmla="*/ 0 w 51"/>
                  <a:gd name="T51" fmla="*/ 8 h 91"/>
                  <a:gd name="T52" fmla="*/ 1 w 51"/>
                  <a:gd name="T53" fmla="*/ 2 h 91"/>
                  <a:gd name="T54" fmla="*/ 4 w 51"/>
                  <a:gd name="T55" fmla="*/ 0 h 91"/>
                  <a:gd name="T56" fmla="*/ 9 w 51"/>
                  <a:gd name="T57" fmla="*/ 7 h 91"/>
                  <a:gd name="T58" fmla="*/ 15 w 51"/>
                  <a:gd name="T59" fmla="*/ 15 h 91"/>
                  <a:gd name="T60" fmla="*/ 20 w 51"/>
                  <a:gd name="T61" fmla="*/ 22 h 91"/>
                  <a:gd name="T62" fmla="*/ 26 w 51"/>
                  <a:gd name="T63" fmla="*/ 30 h 91"/>
                  <a:gd name="T64" fmla="*/ 32 w 51"/>
                  <a:gd name="T65" fmla="*/ 38 h 91"/>
                  <a:gd name="T66" fmla="*/ 36 w 51"/>
                  <a:gd name="T67" fmla="*/ 46 h 91"/>
                  <a:gd name="T68" fmla="*/ 41 w 51"/>
                  <a:gd name="T69" fmla="*/ 54 h 91"/>
                  <a:gd name="T70" fmla="*/ 45 w 51"/>
                  <a:gd name="T71" fmla="*/ 62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1" h="91">
                    <a:moveTo>
                      <a:pt x="45" y="62"/>
                    </a:moveTo>
                    <a:lnTo>
                      <a:pt x="48" y="64"/>
                    </a:lnTo>
                    <a:lnTo>
                      <a:pt x="50" y="66"/>
                    </a:lnTo>
                    <a:lnTo>
                      <a:pt x="51" y="69"/>
                    </a:lnTo>
                    <a:lnTo>
                      <a:pt x="50" y="72"/>
                    </a:lnTo>
                    <a:lnTo>
                      <a:pt x="45" y="71"/>
                    </a:lnTo>
                    <a:lnTo>
                      <a:pt x="41" y="68"/>
                    </a:lnTo>
                    <a:lnTo>
                      <a:pt x="36" y="62"/>
                    </a:lnTo>
                    <a:lnTo>
                      <a:pt x="34" y="57"/>
                    </a:lnTo>
                    <a:lnTo>
                      <a:pt x="28" y="47"/>
                    </a:lnTo>
                    <a:lnTo>
                      <a:pt x="23" y="38"/>
                    </a:lnTo>
                    <a:lnTo>
                      <a:pt x="16" y="28"/>
                    </a:lnTo>
                    <a:lnTo>
                      <a:pt x="10" y="19"/>
                    </a:lnTo>
                    <a:lnTo>
                      <a:pt x="8" y="20"/>
                    </a:lnTo>
                    <a:lnTo>
                      <a:pt x="10" y="39"/>
                    </a:lnTo>
                    <a:lnTo>
                      <a:pt x="9" y="56"/>
                    </a:lnTo>
                    <a:lnTo>
                      <a:pt x="9" y="73"/>
                    </a:lnTo>
                    <a:lnTo>
                      <a:pt x="10" y="91"/>
                    </a:lnTo>
                    <a:lnTo>
                      <a:pt x="2" y="91"/>
                    </a:lnTo>
                    <a:lnTo>
                      <a:pt x="2" y="73"/>
                    </a:lnTo>
                    <a:lnTo>
                      <a:pt x="2" y="56"/>
                    </a:lnTo>
                    <a:lnTo>
                      <a:pt x="1" y="40"/>
                    </a:lnTo>
                    <a:lnTo>
                      <a:pt x="2" y="24"/>
                    </a:lnTo>
                    <a:lnTo>
                      <a:pt x="0" y="18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1" y="2"/>
                    </a:lnTo>
                    <a:lnTo>
                      <a:pt x="4" y="0"/>
                    </a:lnTo>
                    <a:lnTo>
                      <a:pt x="9" y="7"/>
                    </a:lnTo>
                    <a:lnTo>
                      <a:pt x="15" y="15"/>
                    </a:lnTo>
                    <a:lnTo>
                      <a:pt x="20" y="22"/>
                    </a:lnTo>
                    <a:lnTo>
                      <a:pt x="26" y="30"/>
                    </a:lnTo>
                    <a:lnTo>
                      <a:pt x="32" y="38"/>
                    </a:lnTo>
                    <a:lnTo>
                      <a:pt x="36" y="46"/>
                    </a:lnTo>
                    <a:lnTo>
                      <a:pt x="41" y="54"/>
                    </a:lnTo>
                    <a:lnTo>
                      <a:pt x="45" y="6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31" name="Freeform 153"/>
              <p:cNvSpPr>
                <a:spLocks/>
              </p:cNvSpPr>
              <p:nvPr/>
            </p:nvSpPr>
            <p:spPr bwMode="auto">
              <a:xfrm>
                <a:off x="574" y="1939"/>
                <a:ext cx="12" cy="8"/>
              </a:xfrm>
              <a:custGeom>
                <a:avLst/>
                <a:gdLst>
                  <a:gd name="T0" fmla="*/ 17 w 23"/>
                  <a:gd name="T1" fmla="*/ 14 h 16"/>
                  <a:gd name="T2" fmla="*/ 12 w 23"/>
                  <a:gd name="T3" fmla="*/ 14 h 16"/>
                  <a:gd name="T4" fmla="*/ 8 w 23"/>
                  <a:gd name="T5" fmla="*/ 14 h 16"/>
                  <a:gd name="T6" fmla="*/ 3 w 23"/>
                  <a:gd name="T7" fmla="*/ 15 h 16"/>
                  <a:gd name="T8" fmla="*/ 0 w 23"/>
                  <a:gd name="T9" fmla="*/ 16 h 16"/>
                  <a:gd name="T10" fmla="*/ 2 w 23"/>
                  <a:gd name="T11" fmla="*/ 14 h 16"/>
                  <a:gd name="T12" fmla="*/ 4 w 23"/>
                  <a:gd name="T13" fmla="*/ 12 h 16"/>
                  <a:gd name="T14" fmla="*/ 7 w 23"/>
                  <a:gd name="T15" fmla="*/ 8 h 16"/>
                  <a:gd name="T16" fmla="*/ 9 w 23"/>
                  <a:gd name="T17" fmla="*/ 5 h 16"/>
                  <a:gd name="T18" fmla="*/ 23 w 23"/>
                  <a:gd name="T19" fmla="*/ 0 h 16"/>
                  <a:gd name="T20" fmla="*/ 21 w 23"/>
                  <a:gd name="T21" fmla="*/ 2 h 16"/>
                  <a:gd name="T22" fmla="*/ 18 w 23"/>
                  <a:gd name="T23" fmla="*/ 6 h 16"/>
                  <a:gd name="T24" fmla="*/ 17 w 23"/>
                  <a:gd name="T25" fmla="*/ 9 h 16"/>
                  <a:gd name="T26" fmla="*/ 17 w 23"/>
                  <a:gd name="T27" fmla="*/ 14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3" h="16">
                    <a:moveTo>
                      <a:pt x="17" y="14"/>
                    </a:moveTo>
                    <a:lnTo>
                      <a:pt x="12" y="14"/>
                    </a:lnTo>
                    <a:lnTo>
                      <a:pt x="8" y="14"/>
                    </a:lnTo>
                    <a:lnTo>
                      <a:pt x="3" y="15"/>
                    </a:lnTo>
                    <a:lnTo>
                      <a:pt x="0" y="16"/>
                    </a:lnTo>
                    <a:lnTo>
                      <a:pt x="2" y="14"/>
                    </a:lnTo>
                    <a:lnTo>
                      <a:pt x="4" y="12"/>
                    </a:lnTo>
                    <a:lnTo>
                      <a:pt x="7" y="8"/>
                    </a:lnTo>
                    <a:lnTo>
                      <a:pt x="9" y="5"/>
                    </a:lnTo>
                    <a:lnTo>
                      <a:pt x="23" y="0"/>
                    </a:lnTo>
                    <a:lnTo>
                      <a:pt x="21" y="2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7" y="1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32" name="Freeform 154"/>
              <p:cNvSpPr>
                <a:spLocks/>
              </p:cNvSpPr>
              <p:nvPr/>
            </p:nvSpPr>
            <p:spPr bwMode="auto">
              <a:xfrm>
                <a:off x="652" y="1941"/>
                <a:ext cx="10" cy="4"/>
              </a:xfrm>
              <a:custGeom>
                <a:avLst/>
                <a:gdLst>
                  <a:gd name="T0" fmla="*/ 19 w 20"/>
                  <a:gd name="T1" fmla="*/ 3 h 8"/>
                  <a:gd name="T2" fmla="*/ 20 w 20"/>
                  <a:gd name="T3" fmla="*/ 6 h 8"/>
                  <a:gd name="T4" fmla="*/ 19 w 20"/>
                  <a:gd name="T5" fmla="*/ 7 h 8"/>
                  <a:gd name="T6" fmla="*/ 16 w 20"/>
                  <a:gd name="T7" fmla="*/ 7 h 8"/>
                  <a:gd name="T8" fmla="*/ 14 w 20"/>
                  <a:gd name="T9" fmla="*/ 8 h 8"/>
                  <a:gd name="T10" fmla="*/ 11 w 20"/>
                  <a:gd name="T11" fmla="*/ 7 h 8"/>
                  <a:gd name="T12" fmla="*/ 7 w 20"/>
                  <a:gd name="T13" fmla="*/ 7 h 8"/>
                  <a:gd name="T14" fmla="*/ 4 w 20"/>
                  <a:gd name="T15" fmla="*/ 7 h 8"/>
                  <a:gd name="T16" fmla="*/ 0 w 20"/>
                  <a:gd name="T17" fmla="*/ 7 h 8"/>
                  <a:gd name="T18" fmla="*/ 1 w 20"/>
                  <a:gd name="T19" fmla="*/ 3 h 8"/>
                  <a:gd name="T20" fmla="*/ 3 w 20"/>
                  <a:gd name="T21" fmla="*/ 1 h 8"/>
                  <a:gd name="T22" fmla="*/ 6 w 20"/>
                  <a:gd name="T23" fmla="*/ 1 h 8"/>
                  <a:gd name="T24" fmla="*/ 8 w 20"/>
                  <a:gd name="T25" fmla="*/ 0 h 8"/>
                  <a:gd name="T26" fmla="*/ 11 w 20"/>
                  <a:gd name="T27" fmla="*/ 0 h 8"/>
                  <a:gd name="T28" fmla="*/ 14 w 20"/>
                  <a:gd name="T29" fmla="*/ 0 h 8"/>
                  <a:gd name="T30" fmla="*/ 16 w 20"/>
                  <a:gd name="T31" fmla="*/ 1 h 8"/>
                  <a:gd name="T32" fmla="*/ 19 w 20"/>
                  <a:gd name="T33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0" h="8">
                    <a:moveTo>
                      <a:pt x="19" y="3"/>
                    </a:moveTo>
                    <a:lnTo>
                      <a:pt x="20" y="6"/>
                    </a:lnTo>
                    <a:lnTo>
                      <a:pt x="19" y="7"/>
                    </a:lnTo>
                    <a:lnTo>
                      <a:pt x="16" y="7"/>
                    </a:lnTo>
                    <a:lnTo>
                      <a:pt x="14" y="8"/>
                    </a:lnTo>
                    <a:lnTo>
                      <a:pt x="11" y="7"/>
                    </a:lnTo>
                    <a:lnTo>
                      <a:pt x="7" y="7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1" y="3"/>
                    </a:lnTo>
                    <a:lnTo>
                      <a:pt x="3" y="1"/>
                    </a:lnTo>
                    <a:lnTo>
                      <a:pt x="6" y="1"/>
                    </a:lnTo>
                    <a:lnTo>
                      <a:pt x="8" y="0"/>
                    </a:lnTo>
                    <a:lnTo>
                      <a:pt x="11" y="0"/>
                    </a:lnTo>
                    <a:lnTo>
                      <a:pt x="14" y="0"/>
                    </a:lnTo>
                    <a:lnTo>
                      <a:pt x="16" y="1"/>
                    </a:lnTo>
                    <a:lnTo>
                      <a:pt x="19" y="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33" name="Freeform 155"/>
              <p:cNvSpPr>
                <a:spLocks/>
              </p:cNvSpPr>
              <p:nvPr/>
            </p:nvSpPr>
            <p:spPr bwMode="auto">
              <a:xfrm>
                <a:off x="627" y="1943"/>
                <a:ext cx="11" cy="8"/>
              </a:xfrm>
              <a:custGeom>
                <a:avLst/>
                <a:gdLst>
                  <a:gd name="T0" fmla="*/ 21 w 21"/>
                  <a:gd name="T1" fmla="*/ 4 h 15"/>
                  <a:gd name="T2" fmla="*/ 21 w 21"/>
                  <a:gd name="T3" fmla="*/ 9 h 15"/>
                  <a:gd name="T4" fmla="*/ 17 w 21"/>
                  <a:gd name="T5" fmla="*/ 14 h 15"/>
                  <a:gd name="T6" fmla="*/ 12 w 21"/>
                  <a:gd name="T7" fmla="*/ 15 h 15"/>
                  <a:gd name="T8" fmla="*/ 7 w 21"/>
                  <a:gd name="T9" fmla="*/ 15 h 15"/>
                  <a:gd name="T10" fmla="*/ 0 w 21"/>
                  <a:gd name="T11" fmla="*/ 14 h 15"/>
                  <a:gd name="T12" fmla="*/ 0 w 21"/>
                  <a:gd name="T13" fmla="*/ 11 h 15"/>
                  <a:gd name="T14" fmla="*/ 2 w 21"/>
                  <a:gd name="T15" fmla="*/ 7 h 15"/>
                  <a:gd name="T16" fmla="*/ 3 w 21"/>
                  <a:gd name="T17" fmla="*/ 4 h 15"/>
                  <a:gd name="T18" fmla="*/ 1 w 21"/>
                  <a:gd name="T19" fmla="*/ 0 h 15"/>
                  <a:gd name="T20" fmla="*/ 21 w 21"/>
                  <a:gd name="T21" fmla="*/ 4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1" h="15">
                    <a:moveTo>
                      <a:pt x="21" y="4"/>
                    </a:moveTo>
                    <a:lnTo>
                      <a:pt x="21" y="9"/>
                    </a:lnTo>
                    <a:lnTo>
                      <a:pt x="17" y="14"/>
                    </a:lnTo>
                    <a:lnTo>
                      <a:pt x="12" y="15"/>
                    </a:lnTo>
                    <a:lnTo>
                      <a:pt x="7" y="15"/>
                    </a:lnTo>
                    <a:lnTo>
                      <a:pt x="0" y="14"/>
                    </a:lnTo>
                    <a:lnTo>
                      <a:pt x="0" y="11"/>
                    </a:lnTo>
                    <a:lnTo>
                      <a:pt x="2" y="7"/>
                    </a:lnTo>
                    <a:lnTo>
                      <a:pt x="3" y="4"/>
                    </a:lnTo>
                    <a:lnTo>
                      <a:pt x="1" y="0"/>
                    </a:lnTo>
                    <a:lnTo>
                      <a:pt x="21" y="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34" name="Freeform 156"/>
              <p:cNvSpPr>
                <a:spLocks/>
              </p:cNvSpPr>
              <p:nvPr/>
            </p:nvSpPr>
            <p:spPr bwMode="auto">
              <a:xfrm>
                <a:off x="611" y="1944"/>
                <a:ext cx="11" cy="7"/>
              </a:xfrm>
              <a:custGeom>
                <a:avLst/>
                <a:gdLst>
                  <a:gd name="T0" fmla="*/ 21 w 21"/>
                  <a:gd name="T1" fmla="*/ 0 h 15"/>
                  <a:gd name="T2" fmla="*/ 19 w 21"/>
                  <a:gd name="T3" fmla="*/ 6 h 15"/>
                  <a:gd name="T4" fmla="*/ 17 w 21"/>
                  <a:gd name="T5" fmla="*/ 12 h 15"/>
                  <a:gd name="T6" fmla="*/ 13 w 21"/>
                  <a:gd name="T7" fmla="*/ 15 h 15"/>
                  <a:gd name="T8" fmla="*/ 6 w 21"/>
                  <a:gd name="T9" fmla="*/ 14 h 15"/>
                  <a:gd name="T10" fmla="*/ 5 w 21"/>
                  <a:gd name="T11" fmla="*/ 14 h 15"/>
                  <a:gd name="T12" fmla="*/ 3 w 21"/>
                  <a:gd name="T13" fmla="*/ 14 h 15"/>
                  <a:gd name="T14" fmla="*/ 2 w 21"/>
                  <a:gd name="T15" fmla="*/ 15 h 15"/>
                  <a:gd name="T16" fmla="*/ 0 w 21"/>
                  <a:gd name="T17" fmla="*/ 15 h 15"/>
                  <a:gd name="T18" fmla="*/ 2 w 21"/>
                  <a:gd name="T19" fmla="*/ 12 h 15"/>
                  <a:gd name="T20" fmla="*/ 4 w 21"/>
                  <a:gd name="T21" fmla="*/ 8 h 15"/>
                  <a:gd name="T22" fmla="*/ 5 w 21"/>
                  <a:gd name="T23" fmla="*/ 5 h 15"/>
                  <a:gd name="T24" fmla="*/ 5 w 21"/>
                  <a:gd name="T25" fmla="*/ 2 h 15"/>
                  <a:gd name="T26" fmla="*/ 9 w 21"/>
                  <a:gd name="T27" fmla="*/ 2 h 15"/>
                  <a:gd name="T28" fmla="*/ 13 w 21"/>
                  <a:gd name="T29" fmla="*/ 0 h 15"/>
                  <a:gd name="T30" fmla="*/ 17 w 21"/>
                  <a:gd name="T31" fmla="*/ 0 h 15"/>
                  <a:gd name="T32" fmla="*/ 21 w 21"/>
                  <a:gd name="T33" fmla="*/ 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" h="15">
                    <a:moveTo>
                      <a:pt x="21" y="0"/>
                    </a:moveTo>
                    <a:lnTo>
                      <a:pt x="19" y="6"/>
                    </a:lnTo>
                    <a:lnTo>
                      <a:pt x="17" y="12"/>
                    </a:lnTo>
                    <a:lnTo>
                      <a:pt x="13" y="15"/>
                    </a:lnTo>
                    <a:lnTo>
                      <a:pt x="6" y="14"/>
                    </a:lnTo>
                    <a:lnTo>
                      <a:pt x="5" y="14"/>
                    </a:lnTo>
                    <a:lnTo>
                      <a:pt x="3" y="14"/>
                    </a:lnTo>
                    <a:lnTo>
                      <a:pt x="2" y="15"/>
                    </a:lnTo>
                    <a:lnTo>
                      <a:pt x="0" y="15"/>
                    </a:lnTo>
                    <a:lnTo>
                      <a:pt x="2" y="12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5" y="2"/>
                    </a:lnTo>
                    <a:lnTo>
                      <a:pt x="9" y="2"/>
                    </a:lnTo>
                    <a:lnTo>
                      <a:pt x="13" y="0"/>
                    </a:lnTo>
                    <a:lnTo>
                      <a:pt x="17" y="0"/>
                    </a:ln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35" name="Freeform 157"/>
              <p:cNvSpPr>
                <a:spLocks/>
              </p:cNvSpPr>
              <p:nvPr/>
            </p:nvSpPr>
            <p:spPr bwMode="auto">
              <a:xfrm>
                <a:off x="672" y="1944"/>
                <a:ext cx="8" cy="4"/>
              </a:xfrm>
              <a:custGeom>
                <a:avLst/>
                <a:gdLst>
                  <a:gd name="T0" fmla="*/ 16 w 16"/>
                  <a:gd name="T1" fmla="*/ 6 h 8"/>
                  <a:gd name="T2" fmla="*/ 12 w 16"/>
                  <a:gd name="T3" fmla="*/ 8 h 8"/>
                  <a:gd name="T4" fmla="*/ 9 w 16"/>
                  <a:gd name="T5" fmla="*/ 8 h 8"/>
                  <a:gd name="T6" fmla="*/ 4 w 16"/>
                  <a:gd name="T7" fmla="*/ 8 h 8"/>
                  <a:gd name="T8" fmla="*/ 0 w 16"/>
                  <a:gd name="T9" fmla="*/ 7 h 8"/>
                  <a:gd name="T10" fmla="*/ 0 w 16"/>
                  <a:gd name="T11" fmla="*/ 5 h 8"/>
                  <a:gd name="T12" fmla="*/ 1 w 16"/>
                  <a:gd name="T13" fmla="*/ 4 h 8"/>
                  <a:gd name="T14" fmla="*/ 2 w 16"/>
                  <a:gd name="T15" fmla="*/ 2 h 8"/>
                  <a:gd name="T16" fmla="*/ 4 w 16"/>
                  <a:gd name="T17" fmla="*/ 0 h 8"/>
                  <a:gd name="T18" fmla="*/ 8 w 16"/>
                  <a:gd name="T19" fmla="*/ 2 h 8"/>
                  <a:gd name="T20" fmla="*/ 12 w 16"/>
                  <a:gd name="T21" fmla="*/ 2 h 8"/>
                  <a:gd name="T22" fmla="*/ 15 w 16"/>
                  <a:gd name="T23" fmla="*/ 3 h 8"/>
                  <a:gd name="T24" fmla="*/ 16 w 16"/>
                  <a:gd name="T25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6" h="8">
                    <a:moveTo>
                      <a:pt x="16" y="6"/>
                    </a:moveTo>
                    <a:lnTo>
                      <a:pt x="12" y="8"/>
                    </a:lnTo>
                    <a:lnTo>
                      <a:pt x="9" y="8"/>
                    </a:lnTo>
                    <a:lnTo>
                      <a:pt x="4" y="8"/>
                    </a:lnTo>
                    <a:lnTo>
                      <a:pt x="0" y="7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2" y="2"/>
                    </a:lnTo>
                    <a:lnTo>
                      <a:pt x="15" y="3"/>
                    </a:lnTo>
                    <a:lnTo>
                      <a:pt x="16" y="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36" name="Freeform 158"/>
              <p:cNvSpPr>
                <a:spLocks/>
              </p:cNvSpPr>
              <p:nvPr/>
            </p:nvSpPr>
            <p:spPr bwMode="auto">
              <a:xfrm>
                <a:off x="595" y="1945"/>
                <a:ext cx="11" cy="8"/>
              </a:xfrm>
              <a:custGeom>
                <a:avLst/>
                <a:gdLst>
                  <a:gd name="T0" fmla="*/ 16 w 22"/>
                  <a:gd name="T1" fmla="*/ 14 h 15"/>
                  <a:gd name="T2" fmla="*/ 12 w 22"/>
                  <a:gd name="T3" fmla="*/ 15 h 15"/>
                  <a:gd name="T4" fmla="*/ 8 w 22"/>
                  <a:gd name="T5" fmla="*/ 14 h 15"/>
                  <a:gd name="T6" fmla="*/ 5 w 22"/>
                  <a:gd name="T7" fmla="*/ 13 h 15"/>
                  <a:gd name="T8" fmla="*/ 0 w 22"/>
                  <a:gd name="T9" fmla="*/ 14 h 15"/>
                  <a:gd name="T10" fmla="*/ 3 w 22"/>
                  <a:gd name="T11" fmla="*/ 11 h 15"/>
                  <a:gd name="T12" fmla="*/ 5 w 22"/>
                  <a:gd name="T13" fmla="*/ 8 h 15"/>
                  <a:gd name="T14" fmla="*/ 6 w 22"/>
                  <a:gd name="T15" fmla="*/ 6 h 15"/>
                  <a:gd name="T16" fmla="*/ 7 w 22"/>
                  <a:gd name="T17" fmla="*/ 2 h 15"/>
                  <a:gd name="T18" fmla="*/ 22 w 22"/>
                  <a:gd name="T19" fmla="*/ 0 h 15"/>
                  <a:gd name="T20" fmla="*/ 21 w 22"/>
                  <a:gd name="T21" fmla="*/ 2 h 15"/>
                  <a:gd name="T22" fmla="*/ 20 w 22"/>
                  <a:gd name="T23" fmla="*/ 6 h 15"/>
                  <a:gd name="T24" fmla="*/ 18 w 22"/>
                  <a:gd name="T25" fmla="*/ 9 h 15"/>
                  <a:gd name="T26" fmla="*/ 16 w 22"/>
                  <a:gd name="T27" fmla="*/ 14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2" h="15">
                    <a:moveTo>
                      <a:pt x="16" y="14"/>
                    </a:moveTo>
                    <a:lnTo>
                      <a:pt x="12" y="15"/>
                    </a:lnTo>
                    <a:lnTo>
                      <a:pt x="8" y="14"/>
                    </a:lnTo>
                    <a:lnTo>
                      <a:pt x="5" y="13"/>
                    </a:lnTo>
                    <a:lnTo>
                      <a:pt x="0" y="14"/>
                    </a:lnTo>
                    <a:lnTo>
                      <a:pt x="3" y="11"/>
                    </a:lnTo>
                    <a:lnTo>
                      <a:pt x="5" y="8"/>
                    </a:lnTo>
                    <a:lnTo>
                      <a:pt x="6" y="6"/>
                    </a:lnTo>
                    <a:lnTo>
                      <a:pt x="7" y="2"/>
                    </a:lnTo>
                    <a:lnTo>
                      <a:pt x="22" y="0"/>
                    </a:lnTo>
                    <a:lnTo>
                      <a:pt x="21" y="2"/>
                    </a:lnTo>
                    <a:lnTo>
                      <a:pt x="20" y="6"/>
                    </a:lnTo>
                    <a:lnTo>
                      <a:pt x="18" y="9"/>
                    </a:lnTo>
                    <a:lnTo>
                      <a:pt x="16" y="1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37" name="Freeform 159"/>
              <p:cNvSpPr>
                <a:spLocks/>
              </p:cNvSpPr>
              <p:nvPr/>
            </p:nvSpPr>
            <p:spPr bwMode="auto">
              <a:xfrm>
                <a:off x="562" y="1945"/>
                <a:ext cx="4" cy="5"/>
              </a:xfrm>
              <a:custGeom>
                <a:avLst/>
                <a:gdLst>
                  <a:gd name="T0" fmla="*/ 0 w 8"/>
                  <a:gd name="T1" fmla="*/ 9 h 9"/>
                  <a:gd name="T2" fmla="*/ 8 w 8"/>
                  <a:gd name="T3" fmla="*/ 0 h 9"/>
                  <a:gd name="T4" fmla="*/ 8 w 8"/>
                  <a:gd name="T5" fmla="*/ 3 h 9"/>
                  <a:gd name="T6" fmla="*/ 0 w 8"/>
                  <a:gd name="T7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" h="9">
                    <a:moveTo>
                      <a:pt x="0" y="9"/>
                    </a:moveTo>
                    <a:lnTo>
                      <a:pt x="8" y="0"/>
                    </a:lnTo>
                    <a:lnTo>
                      <a:pt x="8" y="3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38" name="Freeform 160"/>
              <p:cNvSpPr>
                <a:spLocks/>
              </p:cNvSpPr>
              <p:nvPr/>
            </p:nvSpPr>
            <p:spPr bwMode="auto">
              <a:xfrm>
                <a:off x="580" y="1948"/>
                <a:ext cx="8" cy="7"/>
              </a:xfrm>
              <a:custGeom>
                <a:avLst/>
                <a:gdLst>
                  <a:gd name="T0" fmla="*/ 0 w 16"/>
                  <a:gd name="T1" fmla="*/ 14 h 15"/>
                  <a:gd name="T2" fmla="*/ 5 w 16"/>
                  <a:gd name="T3" fmla="*/ 11 h 15"/>
                  <a:gd name="T4" fmla="*/ 7 w 16"/>
                  <a:gd name="T5" fmla="*/ 5 h 15"/>
                  <a:gd name="T6" fmla="*/ 11 w 16"/>
                  <a:gd name="T7" fmla="*/ 0 h 15"/>
                  <a:gd name="T8" fmla="*/ 16 w 16"/>
                  <a:gd name="T9" fmla="*/ 0 h 15"/>
                  <a:gd name="T10" fmla="*/ 15 w 16"/>
                  <a:gd name="T11" fmla="*/ 6 h 15"/>
                  <a:gd name="T12" fmla="*/ 12 w 16"/>
                  <a:gd name="T13" fmla="*/ 11 h 15"/>
                  <a:gd name="T14" fmla="*/ 8 w 16"/>
                  <a:gd name="T15" fmla="*/ 15 h 15"/>
                  <a:gd name="T16" fmla="*/ 0 w 16"/>
                  <a:gd name="T17" fmla="*/ 14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" h="15">
                    <a:moveTo>
                      <a:pt x="0" y="14"/>
                    </a:moveTo>
                    <a:lnTo>
                      <a:pt x="5" y="11"/>
                    </a:lnTo>
                    <a:lnTo>
                      <a:pt x="7" y="5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15" y="6"/>
                    </a:lnTo>
                    <a:lnTo>
                      <a:pt x="12" y="11"/>
                    </a:lnTo>
                    <a:lnTo>
                      <a:pt x="8" y="15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39" name="Freeform 161"/>
              <p:cNvSpPr>
                <a:spLocks/>
              </p:cNvSpPr>
              <p:nvPr/>
            </p:nvSpPr>
            <p:spPr bwMode="auto">
              <a:xfrm>
                <a:off x="564" y="1951"/>
                <a:ext cx="6" cy="6"/>
              </a:xfrm>
              <a:custGeom>
                <a:avLst/>
                <a:gdLst>
                  <a:gd name="T0" fmla="*/ 13 w 13"/>
                  <a:gd name="T1" fmla="*/ 0 h 12"/>
                  <a:gd name="T2" fmla="*/ 10 w 13"/>
                  <a:gd name="T3" fmla="*/ 4 h 12"/>
                  <a:gd name="T4" fmla="*/ 8 w 13"/>
                  <a:gd name="T5" fmla="*/ 7 h 12"/>
                  <a:gd name="T6" fmla="*/ 6 w 13"/>
                  <a:gd name="T7" fmla="*/ 11 h 12"/>
                  <a:gd name="T8" fmla="*/ 2 w 13"/>
                  <a:gd name="T9" fmla="*/ 12 h 12"/>
                  <a:gd name="T10" fmla="*/ 0 w 13"/>
                  <a:gd name="T11" fmla="*/ 12 h 12"/>
                  <a:gd name="T12" fmla="*/ 2 w 13"/>
                  <a:gd name="T13" fmla="*/ 8 h 12"/>
                  <a:gd name="T14" fmla="*/ 6 w 13"/>
                  <a:gd name="T15" fmla="*/ 5 h 12"/>
                  <a:gd name="T16" fmla="*/ 9 w 13"/>
                  <a:gd name="T17" fmla="*/ 2 h 12"/>
                  <a:gd name="T18" fmla="*/ 13 w 13"/>
                  <a:gd name="T19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" h="12">
                    <a:moveTo>
                      <a:pt x="13" y="0"/>
                    </a:moveTo>
                    <a:lnTo>
                      <a:pt x="10" y="4"/>
                    </a:lnTo>
                    <a:lnTo>
                      <a:pt x="8" y="7"/>
                    </a:lnTo>
                    <a:lnTo>
                      <a:pt x="6" y="11"/>
                    </a:lnTo>
                    <a:lnTo>
                      <a:pt x="2" y="12"/>
                    </a:lnTo>
                    <a:lnTo>
                      <a:pt x="0" y="12"/>
                    </a:lnTo>
                    <a:lnTo>
                      <a:pt x="2" y="8"/>
                    </a:lnTo>
                    <a:lnTo>
                      <a:pt x="6" y="5"/>
                    </a:lnTo>
                    <a:lnTo>
                      <a:pt x="9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40" name="Freeform 162"/>
              <p:cNvSpPr>
                <a:spLocks/>
              </p:cNvSpPr>
              <p:nvPr/>
            </p:nvSpPr>
            <p:spPr bwMode="auto">
              <a:xfrm>
                <a:off x="609" y="1956"/>
                <a:ext cx="10" cy="8"/>
              </a:xfrm>
              <a:custGeom>
                <a:avLst/>
                <a:gdLst>
                  <a:gd name="T0" fmla="*/ 21 w 21"/>
                  <a:gd name="T1" fmla="*/ 15 h 16"/>
                  <a:gd name="T2" fmla="*/ 17 w 21"/>
                  <a:gd name="T3" fmla="*/ 15 h 16"/>
                  <a:gd name="T4" fmla="*/ 14 w 21"/>
                  <a:gd name="T5" fmla="*/ 15 h 16"/>
                  <a:gd name="T6" fmla="*/ 10 w 21"/>
                  <a:gd name="T7" fmla="*/ 15 h 16"/>
                  <a:gd name="T8" fmla="*/ 7 w 21"/>
                  <a:gd name="T9" fmla="*/ 13 h 16"/>
                  <a:gd name="T10" fmla="*/ 6 w 21"/>
                  <a:gd name="T11" fmla="*/ 16 h 16"/>
                  <a:gd name="T12" fmla="*/ 5 w 21"/>
                  <a:gd name="T13" fmla="*/ 16 h 16"/>
                  <a:gd name="T14" fmla="*/ 2 w 21"/>
                  <a:gd name="T15" fmla="*/ 16 h 16"/>
                  <a:gd name="T16" fmla="*/ 1 w 21"/>
                  <a:gd name="T17" fmla="*/ 16 h 16"/>
                  <a:gd name="T18" fmla="*/ 0 w 21"/>
                  <a:gd name="T19" fmla="*/ 1 h 16"/>
                  <a:gd name="T20" fmla="*/ 5 w 21"/>
                  <a:gd name="T21" fmla="*/ 0 h 16"/>
                  <a:gd name="T22" fmla="*/ 9 w 21"/>
                  <a:gd name="T23" fmla="*/ 0 h 16"/>
                  <a:gd name="T24" fmla="*/ 14 w 21"/>
                  <a:gd name="T25" fmla="*/ 0 h 16"/>
                  <a:gd name="T26" fmla="*/ 18 w 21"/>
                  <a:gd name="T27" fmla="*/ 0 h 16"/>
                  <a:gd name="T28" fmla="*/ 21 w 21"/>
                  <a:gd name="T29" fmla="*/ 15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1" h="16">
                    <a:moveTo>
                      <a:pt x="21" y="15"/>
                    </a:moveTo>
                    <a:lnTo>
                      <a:pt x="17" y="15"/>
                    </a:lnTo>
                    <a:lnTo>
                      <a:pt x="14" y="15"/>
                    </a:lnTo>
                    <a:lnTo>
                      <a:pt x="10" y="15"/>
                    </a:lnTo>
                    <a:lnTo>
                      <a:pt x="7" y="13"/>
                    </a:lnTo>
                    <a:lnTo>
                      <a:pt x="6" y="16"/>
                    </a:lnTo>
                    <a:lnTo>
                      <a:pt x="5" y="16"/>
                    </a:lnTo>
                    <a:lnTo>
                      <a:pt x="2" y="16"/>
                    </a:lnTo>
                    <a:lnTo>
                      <a:pt x="1" y="16"/>
                    </a:lnTo>
                    <a:lnTo>
                      <a:pt x="0" y="1"/>
                    </a:lnTo>
                    <a:lnTo>
                      <a:pt x="5" y="0"/>
                    </a:lnTo>
                    <a:lnTo>
                      <a:pt x="9" y="0"/>
                    </a:lnTo>
                    <a:lnTo>
                      <a:pt x="14" y="0"/>
                    </a:lnTo>
                    <a:lnTo>
                      <a:pt x="18" y="0"/>
                    </a:lnTo>
                    <a:lnTo>
                      <a:pt x="21" y="1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41" name="Freeform 163"/>
              <p:cNvSpPr>
                <a:spLocks/>
              </p:cNvSpPr>
              <p:nvPr/>
            </p:nvSpPr>
            <p:spPr bwMode="auto">
              <a:xfrm>
                <a:off x="640" y="1955"/>
                <a:ext cx="12" cy="9"/>
              </a:xfrm>
              <a:custGeom>
                <a:avLst/>
                <a:gdLst>
                  <a:gd name="T0" fmla="*/ 21 w 23"/>
                  <a:gd name="T1" fmla="*/ 20 h 20"/>
                  <a:gd name="T2" fmla="*/ 0 w 23"/>
                  <a:gd name="T3" fmla="*/ 19 h 20"/>
                  <a:gd name="T4" fmla="*/ 1 w 23"/>
                  <a:gd name="T5" fmla="*/ 0 h 20"/>
                  <a:gd name="T6" fmla="*/ 23 w 23"/>
                  <a:gd name="T7" fmla="*/ 4 h 20"/>
                  <a:gd name="T8" fmla="*/ 21 w 23"/>
                  <a:gd name="T9" fmla="*/ 20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" h="20">
                    <a:moveTo>
                      <a:pt x="21" y="20"/>
                    </a:moveTo>
                    <a:lnTo>
                      <a:pt x="0" y="19"/>
                    </a:lnTo>
                    <a:lnTo>
                      <a:pt x="1" y="0"/>
                    </a:lnTo>
                    <a:lnTo>
                      <a:pt x="23" y="4"/>
                    </a:lnTo>
                    <a:lnTo>
                      <a:pt x="21" y="2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42" name="Freeform 164"/>
              <p:cNvSpPr>
                <a:spLocks/>
              </p:cNvSpPr>
              <p:nvPr/>
            </p:nvSpPr>
            <p:spPr bwMode="auto">
              <a:xfrm>
                <a:off x="626" y="1956"/>
                <a:ext cx="9" cy="8"/>
              </a:xfrm>
              <a:custGeom>
                <a:avLst/>
                <a:gdLst>
                  <a:gd name="T0" fmla="*/ 20 w 20"/>
                  <a:gd name="T1" fmla="*/ 15 h 15"/>
                  <a:gd name="T2" fmla="*/ 19 w 20"/>
                  <a:gd name="T3" fmla="*/ 12 h 15"/>
                  <a:gd name="T4" fmla="*/ 14 w 20"/>
                  <a:gd name="T5" fmla="*/ 15 h 15"/>
                  <a:gd name="T6" fmla="*/ 10 w 20"/>
                  <a:gd name="T7" fmla="*/ 15 h 15"/>
                  <a:gd name="T8" fmla="*/ 5 w 20"/>
                  <a:gd name="T9" fmla="*/ 14 h 15"/>
                  <a:gd name="T10" fmla="*/ 0 w 20"/>
                  <a:gd name="T11" fmla="*/ 14 h 15"/>
                  <a:gd name="T12" fmla="*/ 1 w 20"/>
                  <a:gd name="T13" fmla="*/ 10 h 15"/>
                  <a:gd name="T14" fmla="*/ 3 w 20"/>
                  <a:gd name="T15" fmla="*/ 7 h 15"/>
                  <a:gd name="T16" fmla="*/ 3 w 20"/>
                  <a:gd name="T17" fmla="*/ 3 h 15"/>
                  <a:gd name="T18" fmla="*/ 3 w 20"/>
                  <a:gd name="T19" fmla="*/ 0 h 15"/>
                  <a:gd name="T20" fmla="*/ 16 w 20"/>
                  <a:gd name="T21" fmla="*/ 0 h 15"/>
                  <a:gd name="T22" fmla="*/ 20 w 20"/>
                  <a:gd name="T23" fmla="*/ 1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0" h="15">
                    <a:moveTo>
                      <a:pt x="20" y="15"/>
                    </a:moveTo>
                    <a:lnTo>
                      <a:pt x="19" y="12"/>
                    </a:lnTo>
                    <a:lnTo>
                      <a:pt x="14" y="15"/>
                    </a:lnTo>
                    <a:lnTo>
                      <a:pt x="10" y="15"/>
                    </a:lnTo>
                    <a:lnTo>
                      <a:pt x="5" y="14"/>
                    </a:lnTo>
                    <a:lnTo>
                      <a:pt x="0" y="14"/>
                    </a:lnTo>
                    <a:lnTo>
                      <a:pt x="1" y="10"/>
                    </a:lnTo>
                    <a:lnTo>
                      <a:pt x="3" y="7"/>
                    </a:lnTo>
                    <a:lnTo>
                      <a:pt x="3" y="3"/>
                    </a:lnTo>
                    <a:lnTo>
                      <a:pt x="3" y="0"/>
                    </a:lnTo>
                    <a:lnTo>
                      <a:pt x="16" y="0"/>
                    </a:lnTo>
                    <a:lnTo>
                      <a:pt x="20" y="1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43" name="Freeform 165"/>
              <p:cNvSpPr>
                <a:spLocks/>
              </p:cNvSpPr>
              <p:nvPr/>
            </p:nvSpPr>
            <p:spPr bwMode="auto">
              <a:xfrm>
                <a:off x="656" y="1957"/>
                <a:ext cx="8" cy="8"/>
              </a:xfrm>
              <a:custGeom>
                <a:avLst/>
                <a:gdLst>
                  <a:gd name="T0" fmla="*/ 15 w 15"/>
                  <a:gd name="T1" fmla="*/ 2 h 16"/>
                  <a:gd name="T2" fmla="*/ 15 w 15"/>
                  <a:gd name="T3" fmla="*/ 7 h 16"/>
                  <a:gd name="T4" fmla="*/ 15 w 15"/>
                  <a:gd name="T5" fmla="*/ 10 h 16"/>
                  <a:gd name="T6" fmla="*/ 13 w 15"/>
                  <a:gd name="T7" fmla="*/ 15 h 16"/>
                  <a:gd name="T8" fmla="*/ 10 w 15"/>
                  <a:gd name="T9" fmla="*/ 16 h 16"/>
                  <a:gd name="T10" fmla="*/ 8 w 15"/>
                  <a:gd name="T11" fmla="*/ 15 h 16"/>
                  <a:gd name="T12" fmla="*/ 5 w 15"/>
                  <a:gd name="T13" fmla="*/ 15 h 16"/>
                  <a:gd name="T14" fmla="*/ 3 w 15"/>
                  <a:gd name="T15" fmla="*/ 16 h 16"/>
                  <a:gd name="T16" fmla="*/ 0 w 15"/>
                  <a:gd name="T17" fmla="*/ 15 h 16"/>
                  <a:gd name="T18" fmla="*/ 2 w 15"/>
                  <a:gd name="T19" fmla="*/ 10 h 16"/>
                  <a:gd name="T20" fmla="*/ 4 w 15"/>
                  <a:gd name="T21" fmla="*/ 7 h 16"/>
                  <a:gd name="T22" fmla="*/ 4 w 15"/>
                  <a:gd name="T23" fmla="*/ 3 h 16"/>
                  <a:gd name="T24" fmla="*/ 3 w 15"/>
                  <a:gd name="T25" fmla="*/ 0 h 16"/>
                  <a:gd name="T26" fmla="*/ 6 w 15"/>
                  <a:gd name="T27" fmla="*/ 1 h 16"/>
                  <a:gd name="T28" fmla="*/ 10 w 15"/>
                  <a:gd name="T29" fmla="*/ 2 h 16"/>
                  <a:gd name="T30" fmla="*/ 12 w 15"/>
                  <a:gd name="T31" fmla="*/ 2 h 16"/>
                  <a:gd name="T32" fmla="*/ 15 w 15"/>
                  <a:gd name="T33" fmla="*/ 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5" h="16">
                    <a:moveTo>
                      <a:pt x="15" y="2"/>
                    </a:moveTo>
                    <a:lnTo>
                      <a:pt x="15" y="7"/>
                    </a:lnTo>
                    <a:lnTo>
                      <a:pt x="15" y="10"/>
                    </a:lnTo>
                    <a:lnTo>
                      <a:pt x="13" y="15"/>
                    </a:lnTo>
                    <a:lnTo>
                      <a:pt x="10" y="16"/>
                    </a:lnTo>
                    <a:lnTo>
                      <a:pt x="8" y="15"/>
                    </a:lnTo>
                    <a:lnTo>
                      <a:pt x="5" y="15"/>
                    </a:lnTo>
                    <a:lnTo>
                      <a:pt x="3" y="16"/>
                    </a:lnTo>
                    <a:lnTo>
                      <a:pt x="0" y="15"/>
                    </a:lnTo>
                    <a:lnTo>
                      <a:pt x="2" y="10"/>
                    </a:lnTo>
                    <a:lnTo>
                      <a:pt x="4" y="7"/>
                    </a:lnTo>
                    <a:lnTo>
                      <a:pt x="4" y="3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10" y="2"/>
                    </a:lnTo>
                    <a:lnTo>
                      <a:pt x="12" y="2"/>
                    </a:lnTo>
                    <a:lnTo>
                      <a:pt x="15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44" name="Freeform 166"/>
              <p:cNvSpPr>
                <a:spLocks/>
              </p:cNvSpPr>
              <p:nvPr/>
            </p:nvSpPr>
            <p:spPr bwMode="auto">
              <a:xfrm>
                <a:off x="592" y="1958"/>
                <a:ext cx="9" cy="6"/>
              </a:xfrm>
              <a:custGeom>
                <a:avLst/>
                <a:gdLst>
                  <a:gd name="T0" fmla="*/ 17 w 17"/>
                  <a:gd name="T1" fmla="*/ 0 h 14"/>
                  <a:gd name="T2" fmla="*/ 16 w 17"/>
                  <a:gd name="T3" fmla="*/ 4 h 14"/>
                  <a:gd name="T4" fmla="*/ 16 w 17"/>
                  <a:gd name="T5" fmla="*/ 6 h 14"/>
                  <a:gd name="T6" fmla="*/ 14 w 17"/>
                  <a:gd name="T7" fmla="*/ 9 h 14"/>
                  <a:gd name="T8" fmla="*/ 14 w 17"/>
                  <a:gd name="T9" fmla="*/ 13 h 14"/>
                  <a:gd name="T10" fmla="*/ 12 w 17"/>
                  <a:gd name="T11" fmla="*/ 14 h 14"/>
                  <a:gd name="T12" fmla="*/ 9 w 17"/>
                  <a:gd name="T13" fmla="*/ 13 h 14"/>
                  <a:gd name="T14" fmla="*/ 5 w 17"/>
                  <a:gd name="T15" fmla="*/ 13 h 14"/>
                  <a:gd name="T16" fmla="*/ 2 w 17"/>
                  <a:gd name="T17" fmla="*/ 14 h 14"/>
                  <a:gd name="T18" fmla="*/ 0 w 17"/>
                  <a:gd name="T19" fmla="*/ 2 h 14"/>
                  <a:gd name="T20" fmla="*/ 3 w 17"/>
                  <a:gd name="T21" fmla="*/ 1 h 14"/>
                  <a:gd name="T22" fmla="*/ 8 w 17"/>
                  <a:gd name="T23" fmla="*/ 1 h 14"/>
                  <a:gd name="T24" fmla="*/ 12 w 17"/>
                  <a:gd name="T25" fmla="*/ 1 h 14"/>
                  <a:gd name="T26" fmla="*/ 17 w 17"/>
                  <a:gd name="T27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7" h="14">
                    <a:moveTo>
                      <a:pt x="17" y="0"/>
                    </a:moveTo>
                    <a:lnTo>
                      <a:pt x="16" y="4"/>
                    </a:lnTo>
                    <a:lnTo>
                      <a:pt x="16" y="6"/>
                    </a:lnTo>
                    <a:lnTo>
                      <a:pt x="14" y="9"/>
                    </a:lnTo>
                    <a:lnTo>
                      <a:pt x="14" y="13"/>
                    </a:lnTo>
                    <a:lnTo>
                      <a:pt x="12" y="14"/>
                    </a:lnTo>
                    <a:lnTo>
                      <a:pt x="9" y="13"/>
                    </a:lnTo>
                    <a:lnTo>
                      <a:pt x="5" y="13"/>
                    </a:lnTo>
                    <a:lnTo>
                      <a:pt x="2" y="14"/>
                    </a:lnTo>
                    <a:lnTo>
                      <a:pt x="0" y="2"/>
                    </a:lnTo>
                    <a:lnTo>
                      <a:pt x="3" y="1"/>
                    </a:lnTo>
                    <a:lnTo>
                      <a:pt x="8" y="1"/>
                    </a:lnTo>
                    <a:lnTo>
                      <a:pt x="12" y="1"/>
                    </a:ln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45" name="Freeform 167"/>
              <p:cNvSpPr>
                <a:spLocks/>
              </p:cNvSpPr>
              <p:nvPr/>
            </p:nvSpPr>
            <p:spPr bwMode="auto">
              <a:xfrm>
                <a:off x="668" y="1959"/>
                <a:ext cx="12" cy="8"/>
              </a:xfrm>
              <a:custGeom>
                <a:avLst/>
                <a:gdLst>
                  <a:gd name="T0" fmla="*/ 23 w 24"/>
                  <a:gd name="T1" fmla="*/ 16 h 16"/>
                  <a:gd name="T2" fmla="*/ 0 w 24"/>
                  <a:gd name="T3" fmla="*/ 13 h 16"/>
                  <a:gd name="T4" fmla="*/ 3 w 24"/>
                  <a:gd name="T5" fmla="*/ 0 h 16"/>
                  <a:gd name="T6" fmla="*/ 11 w 24"/>
                  <a:gd name="T7" fmla="*/ 2 h 16"/>
                  <a:gd name="T8" fmla="*/ 19 w 24"/>
                  <a:gd name="T9" fmla="*/ 4 h 16"/>
                  <a:gd name="T10" fmla="*/ 24 w 24"/>
                  <a:gd name="T11" fmla="*/ 8 h 16"/>
                  <a:gd name="T12" fmla="*/ 23 w 24"/>
                  <a:gd name="T13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4" h="16">
                    <a:moveTo>
                      <a:pt x="23" y="16"/>
                    </a:moveTo>
                    <a:lnTo>
                      <a:pt x="0" y="13"/>
                    </a:lnTo>
                    <a:lnTo>
                      <a:pt x="3" y="0"/>
                    </a:lnTo>
                    <a:lnTo>
                      <a:pt x="11" y="2"/>
                    </a:lnTo>
                    <a:lnTo>
                      <a:pt x="19" y="4"/>
                    </a:lnTo>
                    <a:lnTo>
                      <a:pt x="24" y="8"/>
                    </a:lnTo>
                    <a:lnTo>
                      <a:pt x="23" y="1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46" name="Freeform 168"/>
              <p:cNvSpPr>
                <a:spLocks/>
              </p:cNvSpPr>
              <p:nvPr/>
            </p:nvSpPr>
            <p:spPr bwMode="auto">
              <a:xfrm>
                <a:off x="578" y="1960"/>
                <a:ext cx="7" cy="7"/>
              </a:xfrm>
              <a:custGeom>
                <a:avLst/>
                <a:gdLst>
                  <a:gd name="T0" fmla="*/ 11 w 13"/>
                  <a:gd name="T1" fmla="*/ 9 h 12"/>
                  <a:gd name="T2" fmla="*/ 9 w 13"/>
                  <a:gd name="T3" fmla="*/ 10 h 12"/>
                  <a:gd name="T4" fmla="*/ 7 w 13"/>
                  <a:gd name="T5" fmla="*/ 11 h 12"/>
                  <a:gd name="T6" fmla="*/ 4 w 13"/>
                  <a:gd name="T7" fmla="*/ 11 h 12"/>
                  <a:gd name="T8" fmla="*/ 2 w 13"/>
                  <a:gd name="T9" fmla="*/ 12 h 12"/>
                  <a:gd name="T10" fmla="*/ 1 w 13"/>
                  <a:gd name="T11" fmla="*/ 9 h 12"/>
                  <a:gd name="T12" fmla="*/ 1 w 13"/>
                  <a:gd name="T13" fmla="*/ 7 h 12"/>
                  <a:gd name="T14" fmla="*/ 0 w 13"/>
                  <a:gd name="T15" fmla="*/ 4 h 12"/>
                  <a:gd name="T16" fmla="*/ 0 w 13"/>
                  <a:gd name="T17" fmla="*/ 1 h 12"/>
                  <a:gd name="T18" fmla="*/ 7 w 13"/>
                  <a:gd name="T19" fmla="*/ 0 h 12"/>
                  <a:gd name="T20" fmla="*/ 11 w 13"/>
                  <a:gd name="T21" fmla="*/ 0 h 12"/>
                  <a:gd name="T22" fmla="*/ 13 w 13"/>
                  <a:gd name="T23" fmla="*/ 3 h 12"/>
                  <a:gd name="T24" fmla="*/ 11 w 13"/>
                  <a:gd name="T25" fmla="*/ 9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12">
                    <a:moveTo>
                      <a:pt x="11" y="9"/>
                    </a:moveTo>
                    <a:lnTo>
                      <a:pt x="9" y="10"/>
                    </a:lnTo>
                    <a:lnTo>
                      <a:pt x="7" y="11"/>
                    </a:lnTo>
                    <a:lnTo>
                      <a:pt x="4" y="11"/>
                    </a:lnTo>
                    <a:lnTo>
                      <a:pt x="2" y="12"/>
                    </a:lnTo>
                    <a:lnTo>
                      <a:pt x="1" y="9"/>
                    </a:lnTo>
                    <a:lnTo>
                      <a:pt x="1" y="7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7" y="0"/>
                    </a:lnTo>
                    <a:lnTo>
                      <a:pt x="11" y="0"/>
                    </a:lnTo>
                    <a:lnTo>
                      <a:pt x="13" y="3"/>
                    </a:lnTo>
                    <a:lnTo>
                      <a:pt x="11" y="9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47" name="Freeform 169"/>
              <p:cNvSpPr>
                <a:spLocks/>
              </p:cNvSpPr>
              <p:nvPr/>
            </p:nvSpPr>
            <p:spPr bwMode="auto">
              <a:xfrm>
                <a:off x="553" y="1960"/>
                <a:ext cx="2" cy="4"/>
              </a:xfrm>
              <a:custGeom>
                <a:avLst/>
                <a:gdLst>
                  <a:gd name="T0" fmla="*/ 5 w 5"/>
                  <a:gd name="T1" fmla="*/ 3 h 7"/>
                  <a:gd name="T2" fmla="*/ 5 w 5"/>
                  <a:gd name="T3" fmla="*/ 4 h 7"/>
                  <a:gd name="T4" fmla="*/ 4 w 5"/>
                  <a:gd name="T5" fmla="*/ 6 h 7"/>
                  <a:gd name="T6" fmla="*/ 1 w 5"/>
                  <a:gd name="T7" fmla="*/ 6 h 7"/>
                  <a:gd name="T8" fmla="*/ 0 w 5"/>
                  <a:gd name="T9" fmla="*/ 7 h 7"/>
                  <a:gd name="T10" fmla="*/ 1 w 5"/>
                  <a:gd name="T11" fmla="*/ 0 h 7"/>
                  <a:gd name="T12" fmla="*/ 5 w 5"/>
                  <a:gd name="T13" fmla="*/ 3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" h="7">
                    <a:moveTo>
                      <a:pt x="5" y="3"/>
                    </a:moveTo>
                    <a:lnTo>
                      <a:pt x="5" y="4"/>
                    </a:lnTo>
                    <a:lnTo>
                      <a:pt x="4" y="6"/>
                    </a:lnTo>
                    <a:lnTo>
                      <a:pt x="1" y="6"/>
                    </a:lnTo>
                    <a:lnTo>
                      <a:pt x="0" y="7"/>
                    </a:lnTo>
                    <a:lnTo>
                      <a:pt x="1" y="0"/>
                    </a:lnTo>
                    <a:lnTo>
                      <a:pt x="5" y="3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48" name="Freeform 170"/>
              <p:cNvSpPr>
                <a:spLocks/>
              </p:cNvSpPr>
              <p:nvPr/>
            </p:nvSpPr>
            <p:spPr bwMode="auto">
              <a:xfrm>
                <a:off x="951" y="1962"/>
                <a:ext cx="15" cy="26"/>
              </a:xfrm>
              <a:custGeom>
                <a:avLst/>
                <a:gdLst>
                  <a:gd name="T0" fmla="*/ 26 w 30"/>
                  <a:gd name="T1" fmla="*/ 53 h 53"/>
                  <a:gd name="T2" fmla="*/ 22 w 30"/>
                  <a:gd name="T3" fmla="*/ 46 h 53"/>
                  <a:gd name="T4" fmla="*/ 16 w 30"/>
                  <a:gd name="T5" fmla="*/ 40 h 53"/>
                  <a:gd name="T6" fmla="*/ 11 w 30"/>
                  <a:gd name="T7" fmla="*/ 34 h 53"/>
                  <a:gd name="T8" fmla="*/ 6 w 30"/>
                  <a:gd name="T9" fmla="*/ 28 h 53"/>
                  <a:gd name="T10" fmla="*/ 3 w 30"/>
                  <a:gd name="T11" fmla="*/ 21 h 53"/>
                  <a:gd name="T12" fmla="*/ 0 w 30"/>
                  <a:gd name="T13" fmla="*/ 15 h 53"/>
                  <a:gd name="T14" fmla="*/ 3 w 30"/>
                  <a:gd name="T15" fmla="*/ 7 h 53"/>
                  <a:gd name="T16" fmla="*/ 9 w 30"/>
                  <a:gd name="T17" fmla="*/ 0 h 53"/>
                  <a:gd name="T18" fmla="*/ 16 w 30"/>
                  <a:gd name="T19" fmla="*/ 13 h 53"/>
                  <a:gd name="T20" fmla="*/ 26 w 30"/>
                  <a:gd name="T21" fmla="*/ 25 h 53"/>
                  <a:gd name="T22" fmla="*/ 30 w 30"/>
                  <a:gd name="T23" fmla="*/ 39 h 53"/>
                  <a:gd name="T24" fmla="*/ 26 w 30"/>
                  <a:gd name="T25" fmla="*/ 53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0" h="53">
                    <a:moveTo>
                      <a:pt x="26" y="53"/>
                    </a:moveTo>
                    <a:lnTo>
                      <a:pt x="22" y="46"/>
                    </a:lnTo>
                    <a:lnTo>
                      <a:pt x="16" y="40"/>
                    </a:lnTo>
                    <a:lnTo>
                      <a:pt x="11" y="34"/>
                    </a:lnTo>
                    <a:lnTo>
                      <a:pt x="6" y="28"/>
                    </a:lnTo>
                    <a:lnTo>
                      <a:pt x="3" y="21"/>
                    </a:lnTo>
                    <a:lnTo>
                      <a:pt x="0" y="15"/>
                    </a:lnTo>
                    <a:lnTo>
                      <a:pt x="3" y="7"/>
                    </a:lnTo>
                    <a:lnTo>
                      <a:pt x="9" y="0"/>
                    </a:lnTo>
                    <a:lnTo>
                      <a:pt x="16" y="13"/>
                    </a:lnTo>
                    <a:lnTo>
                      <a:pt x="26" y="25"/>
                    </a:lnTo>
                    <a:lnTo>
                      <a:pt x="30" y="39"/>
                    </a:lnTo>
                    <a:lnTo>
                      <a:pt x="26" y="53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49" name="Freeform 171"/>
              <p:cNvSpPr>
                <a:spLocks/>
              </p:cNvSpPr>
              <p:nvPr/>
            </p:nvSpPr>
            <p:spPr bwMode="auto">
              <a:xfrm>
                <a:off x="566" y="1966"/>
                <a:ext cx="4" cy="3"/>
              </a:xfrm>
              <a:custGeom>
                <a:avLst/>
                <a:gdLst>
                  <a:gd name="T0" fmla="*/ 7 w 7"/>
                  <a:gd name="T1" fmla="*/ 5 h 7"/>
                  <a:gd name="T2" fmla="*/ 0 w 7"/>
                  <a:gd name="T3" fmla="*/ 7 h 7"/>
                  <a:gd name="T4" fmla="*/ 1 w 7"/>
                  <a:gd name="T5" fmla="*/ 0 h 7"/>
                  <a:gd name="T6" fmla="*/ 7 w 7"/>
                  <a:gd name="T7" fmla="*/ 2 h 7"/>
                  <a:gd name="T8" fmla="*/ 7 w 7"/>
                  <a:gd name="T9" fmla="*/ 5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5"/>
                    </a:moveTo>
                    <a:lnTo>
                      <a:pt x="0" y="7"/>
                    </a:lnTo>
                    <a:lnTo>
                      <a:pt x="1" y="0"/>
                    </a:lnTo>
                    <a:lnTo>
                      <a:pt x="7" y="2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50" name="Freeform 172"/>
              <p:cNvSpPr>
                <a:spLocks/>
              </p:cNvSpPr>
              <p:nvPr/>
            </p:nvSpPr>
            <p:spPr bwMode="auto">
              <a:xfrm>
                <a:off x="554" y="1967"/>
                <a:ext cx="6" cy="7"/>
              </a:xfrm>
              <a:custGeom>
                <a:avLst/>
                <a:gdLst>
                  <a:gd name="T0" fmla="*/ 2 w 12"/>
                  <a:gd name="T1" fmla="*/ 12 h 12"/>
                  <a:gd name="T2" fmla="*/ 0 w 12"/>
                  <a:gd name="T3" fmla="*/ 9 h 12"/>
                  <a:gd name="T4" fmla="*/ 2 w 12"/>
                  <a:gd name="T5" fmla="*/ 7 h 12"/>
                  <a:gd name="T6" fmla="*/ 4 w 12"/>
                  <a:gd name="T7" fmla="*/ 4 h 12"/>
                  <a:gd name="T8" fmla="*/ 5 w 12"/>
                  <a:gd name="T9" fmla="*/ 1 h 12"/>
                  <a:gd name="T10" fmla="*/ 7 w 12"/>
                  <a:gd name="T11" fmla="*/ 2 h 12"/>
                  <a:gd name="T12" fmla="*/ 9 w 12"/>
                  <a:gd name="T13" fmla="*/ 1 h 12"/>
                  <a:gd name="T14" fmla="*/ 10 w 12"/>
                  <a:gd name="T15" fmla="*/ 0 h 12"/>
                  <a:gd name="T16" fmla="*/ 12 w 12"/>
                  <a:gd name="T17" fmla="*/ 0 h 12"/>
                  <a:gd name="T18" fmla="*/ 11 w 12"/>
                  <a:gd name="T19" fmla="*/ 4 h 12"/>
                  <a:gd name="T20" fmla="*/ 9 w 12"/>
                  <a:gd name="T21" fmla="*/ 8 h 12"/>
                  <a:gd name="T22" fmla="*/ 6 w 12"/>
                  <a:gd name="T23" fmla="*/ 11 h 12"/>
                  <a:gd name="T24" fmla="*/ 2 w 12"/>
                  <a:gd name="T25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2" h="12">
                    <a:moveTo>
                      <a:pt x="2" y="12"/>
                    </a:moveTo>
                    <a:lnTo>
                      <a:pt x="0" y="9"/>
                    </a:lnTo>
                    <a:lnTo>
                      <a:pt x="2" y="7"/>
                    </a:lnTo>
                    <a:lnTo>
                      <a:pt x="4" y="4"/>
                    </a:lnTo>
                    <a:lnTo>
                      <a:pt x="5" y="1"/>
                    </a:lnTo>
                    <a:lnTo>
                      <a:pt x="7" y="2"/>
                    </a:lnTo>
                    <a:lnTo>
                      <a:pt x="9" y="1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1" y="4"/>
                    </a:lnTo>
                    <a:lnTo>
                      <a:pt x="9" y="8"/>
                    </a:lnTo>
                    <a:lnTo>
                      <a:pt x="6" y="11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51" name="Freeform 173"/>
              <p:cNvSpPr>
                <a:spLocks/>
              </p:cNvSpPr>
              <p:nvPr/>
            </p:nvSpPr>
            <p:spPr bwMode="auto">
              <a:xfrm>
                <a:off x="914" y="1969"/>
                <a:ext cx="7" cy="23"/>
              </a:xfrm>
              <a:custGeom>
                <a:avLst/>
                <a:gdLst>
                  <a:gd name="T0" fmla="*/ 13 w 13"/>
                  <a:gd name="T1" fmla="*/ 34 h 45"/>
                  <a:gd name="T2" fmla="*/ 12 w 13"/>
                  <a:gd name="T3" fmla="*/ 37 h 45"/>
                  <a:gd name="T4" fmla="*/ 10 w 13"/>
                  <a:gd name="T5" fmla="*/ 40 h 45"/>
                  <a:gd name="T6" fmla="*/ 9 w 13"/>
                  <a:gd name="T7" fmla="*/ 43 h 45"/>
                  <a:gd name="T8" fmla="*/ 6 w 13"/>
                  <a:gd name="T9" fmla="*/ 45 h 45"/>
                  <a:gd name="T10" fmla="*/ 4 w 13"/>
                  <a:gd name="T11" fmla="*/ 45 h 45"/>
                  <a:gd name="T12" fmla="*/ 2 w 13"/>
                  <a:gd name="T13" fmla="*/ 34 h 45"/>
                  <a:gd name="T14" fmla="*/ 0 w 13"/>
                  <a:gd name="T15" fmla="*/ 22 h 45"/>
                  <a:gd name="T16" fmla="*/ 0 w 13"/>
                  <a:gd name="T17" fmla="*/ 12 h 45"/>
                  <a:gd name="T18" fmla="*/ 2 w 13"/>
                  <a:gd name="T19" fmla="*/ 0 h 45"/>
                  <a:gd name="T20" fmla="*/ 8 w 13"/>
                  <a:gd name="T21" fmla="*/ 7 h 45"/>
                  <a:gd name="T22" fmla="*/ 11 w 13"/>
                  <a:gd name="T23" fmla="*/ 15 h 45"/>
                  <a:gd name="T24" fmla="*/ 13 w 13"/>
                  <a:gd name="T25" fmla="*/ 24 h 45"/>
                  <a:gd name="T26" fmla="*/ 13 w 13"/>
                  <a:gd name="T27" fmla="*/ 34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3" h="45">
                    <a:moveTo>
                      <a:pt x="13" y="34"/>
                    </a:moveTo>
                    <a:lnTo>
                      <a:pt x="12" y="37"/>
                    </a:lnTo>
                    <a:lnTo>
                      <a:pt x="10" y="40"/>
                    </a:lnTo>
                    <a:lnTo>
                      <a:pt x="9" y="43"/>
                    </a:lnTo>
                    <a:lnTo>
                      <a:pt x="6" y="45"/>
                    </a:lnTo>
                    <a:lnTo>
                      <a:pt x="4" y="45"/>
                    </a:lnTo>
                    <a:lnTo>
                      <a:pt x="2" y="34"/>
                    </a:lnTo>
                    <a:lnTo>
                      <a:pt x="0" y="22"/>
                    </a:lnTo>
                    <a:lnTo>
                      <a:pt x="0" y="12"/>
                    </a:lnTo>
                    <a:lnTo>
                      <a:pt x="2" y="0"/>
                    </a:lnTo>
                    <a:lnTo>
                      <a:pt x="8" y="7"/>
                    </a:lnTo>
                    <a:lnTo>
                      <a:pt x="11" y="15"/>
                    </a:lnTo>
                    <a:lnTo>
                      <a:pt x="13" y="24"/>
                    </a:lnTo>
                    <a:lnTo>
                      <a:pt x="13" y="3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52" name="Freeform 174"/>
              <p:cNvSpPr>
                <a:spLocks/>
              </p:cNvSpPr>
              <p:nvPr/>
            </p:nvSpPr>
            <p:spPr bwMode="auto">
              <a:xfrm>
                <a:off x="630" y="1970"/>
                <a:ext cx="13" cy="6"/>
              </a:xfrm>
              <a:custGeom>
                <a:avLst/>
                <a:gdLst>
                  <a:gd name="T0" fmla="*/ 25 w 25"/>
                  <a:gd name="T1" fmla="*/ 2 h 12"/>
                  <a:gd name="T2" fmla="*/ 25 w 25"/>
                  <a:gd name="T3" fmla="*/ 5 h 12"/>
                  <a:gd name="T4" fmla="*/ 25 w 25"/>
                  <a:gd name="T5" fmla="*/ 7 h 12"/>
                  <a:gd name="T6" fmla="*/ 25 w 25"/>
                  <a:gd name="T7" fmla="*/ 10 h 12"/>
                  <a:gd name="T8" fmla="*/ 23 w 25"/>
                  <a:gd name="T9" fmla="*/ 12 h 12"/>
                  <a:gd name="T10" fmla="*/ 16 w 25"/>
                  <a:gd name="T11" fmla="*/ 11 h 12"/>
                  <a:gd name="T12" fmla="*/ 9 w 25"/>
                  <a:gd name="T13" fmla="*/ 11 h 12"/>
                  <a:gd name="T14" fmla="*/ 3 w 25"/>
                  <a:gd name="T15" fmla="*/ 8 h 12"/>
                  <a:gd name="T16" fmla="*/ 0 w 25"/>
                  <a:gd name="T17" fmla="*/ 0 h 12"/>
                  <a:gd name="T18" fmla="*/ 25 w 25"/>
                  <a:gd name="T19" fmla="*/ 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" h="12">
                    <a:moveTo>
                      <a:pt x="25" y="2"/>
                    </a:moveTo>
                    <a:lnTo>
                      <a:pt x="25" y="5"/>
                    </a:lnTo>
                    <a:lnTo>
                      <a:pt x="25" y="7"/>
                    </a:lnTo>
                    <a:lnTo>
                      <a:pt x="25" y="10"/>
                    </a:lnTo>
                    <a:lnTo>
                      <a:pt x="23" y="12"/>
                    </a:lnTo>
                    <a:lnTo>
                      <a:pt x="16" y="11"/>
                    </a:lnTo>
                    <a:lnTo>
                      <a:pt x="9" y="11"/>
                    </a:lnTo>
                    <a:lnTo>
                      <a:pt x="3" y="8"/>
                    </a:lnTo>
                    <a:lnTo>
                      <a:pt x="0" y="0"/>
                    </a:lnTo>
                    <a:lnTo>
                      <a:pt x="25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53" name="Freeform 175"/>
              <p:cNvSpPr>
                <a:spLocks/>
              </p:cNvSpPr>
              <p:nvPr/>
            </p:nvSpPr>
            <p:spPr bwMode="auto">
              <a:xfrm>
                <a:off x="601" y="1971"/>
                <a:ext cx="8" cy="7"/>
              </a:xfrm>
              <a:custGeom>
                <a:avLst/>
                <a:gdLst>
                  <a:gd name="T0" fmla="*/ 15 w 15"/>
                  <a:gd name="T1" fmla="*/ 12 h 14"/>
                  <a:gd name="T2" fmla="*/ 8 w 15"/>
                  <a:gd name="T3" fmla="*/ 14 h 14"/>
                  <a:gd name="T4" fmla="*/ 5 w 15"/>
                  <a:gd name="T5" fmla="*/ 11 h 14"/>
                  <a:gd name="T6" fmla="*/ 2 w 15"/>
                  <a:gd name="T7" fmla="*/ 7 h 14"/>
                  <a:gd name="T8" fmla="*/ 0 w 15"/>
                  <a:gd name="T9" fmla="*/ 1 h 14"/>
                  <a:gd name="T10" fmla="*/ 6 w 15"/>
                  <a:gd name="T11" fmla="*/ 0 h 14"/>
                  <a:gd name="T12" fmla="*/ 11 w 15"/>
                  <a:gd name="T13" fmla="*/ 1 h 14"/>
                  <a:gd name="T14" fmla="*/ 15 w 15"/>
                  <a:gd name="T15" fmla="*/ 4 h 14"/>
                  <a:gd name="T16" fmla="*/ 15 w 15"/>
                  <a:gd name="T17" fmla="*/ 12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5" h="14">
                    <a:moveTo>
                      <a:pt x="15" y="12"/>
                    </a:moveTo>
                    <a:lnTo>
                      <a:pt x="8" y="14"/>
                    </a:lnTo>
                    <a:lnTo>
                      <a:pt x="5" y="11"/>
                    </a:lnTo>
                    <a:lnTo>
                      <a:pt x="2" y="7"/>
                    </a:lnTo>
                    <a:lnTo>
                      <a:pt x="0" y="1"/>
                    </a:lnTo>
                    <a:lnTo>
                      <a:pt x="6" y="0"/>
                    </a:lnTo>
                    <a:lnTo>
                      <a:pt x="11" y="1"/>
                    </a:lnTo>
                    <a:lnTo>
                      <a:pt x="15" y="4"/>
                    </a:lnTo>
                    <a:lnTo>
                      <a:pt x="15" y="1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54" name="Freeform 176"/>
              <p:cNvSpPr>
                <a:spLocks/>
              </p:cNvSpPr>
              <p:nvPr/>
            </p:nvSpPr>
            <p:spPr bwMode="auto">
              <a:xfrm>
                <a:off x="615" y="1971"/>
                <a:ext cx="8" cy="6"/>
              </a:xfrm>
              <a:custGeom>
                <a:avLst/>
                <a:gdLst>
                  <a:gd name="T0" fmla="*/ 16 w 16"/>
                  <a:gd name="T1" fmla="*/ 9 h 11"/>
                  <a:gd name="T2" fmla="*/ 2 w 16"/>
                  <a:gd name="T3" fmla="*/ 11 h 11"/>
                  <a:gd name="T4" fmla="*/ 1 w 16"/>
                  <a:gd name="T5" fmla="*/ 9 h 11"/>
                  <a:gd name="T6" fmla="*/ 1 w 16"/>
                  <a:gd name="T7" fmla="*/ 7 h 11"/>
                  <a:gd name="T8" fmla="*/ 1 w 16"/>
                  <a:gd name="T9" fmla="*/ 3 h 11"/>
                  <a:gd name="T10" fmla="*/ 0 w 16"/>
                  <a:gd name="T11" fmla="*/ 1 h 11"/>
                  <a:gd name="T12" fmla="*/ 4 w 16"/>
                  <a:gd name="T13" fmla="*/ 0 h 11"/>
                  <a:gd name="T14" fmla="*/ 11 w 16"/>
                  <a:gd name="T15" fmla="*/ 0 h 11"/>
                  <a:gd name="T16" fmla="*/ 16 w 16"/>
                  <a:gd name="T17" fmla="*/ 1 h 11"/>
                  <a:gd name="T18" fmla="*/ 16 w 16"/>
                  <a:gd name="T19" fmla="*/ 9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6" h="11">
                    <a:moveTo>
                      <a:pt x="16" y="9"/>
                    </a:moveTo>
                    <a:lnTo>
                      <a:pt x="2" y="11"/>
                    </a:lnTo>
                    <a:lnTo>
                      <a:pt x="1" y="9"/>
                    </a:lnTo>
                    <a:lnTo>
                      <a:pt x="1" y="7"/>
                    </a:lnTo>
                    <a:lnTo>
                      <a:pt x="1" y="3"/>
                    </a:lnTo>
                    <a:lnTo>
                      <a:pt x="0" y="1"/>
                    </a:lnTo>
                    <a:lnTo>
                      <a:pt x="4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9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55" name="Freeform 177"/>
              <p:cNvSpPr>
                <a:spLocks/>
              </p:cNvSpPr>
              <p:nvPr/>
            </p:nvSpPr>
            <p:spPr bwMode="auto">
              <a:xfrm>
                <a:off x="653" y="1971"/>
                <a:ext cx="7" cy="7"/>
              </a:xfrm>
              <a:custGeom>
                <a:avLst/>
                <a:gdLst>
                  <a:gd name="T0" fmla="*/ 12 w 12"/>
                  <a:gd name="T1" fmla="*/ 1 h 12"/>
                  <a:gd name="T2" fmla="*/ 12 w 12"/>
                  <a:gd name="T3" fmla="*/ 12 h 12"/>
                  <a:gd name="T4" fmla="*/ 0 w 12"/>
                  <a:gd name="T5" fmla="*/ 9 h 12"/>
                  <a:gd name="T6" fmla="*/ 1 w 12"/>
                  <a:gd name="T7" fmla="*/ 0 h 12"/>
                  <a:gd name="T8" fmla="*/ 3 w 12"/>
                  <a:gd name="T9" fmla="*/ 1 h 12"/>
                  <a:gd name="T10" fmla="*/ 7 w 12"/>
                  <a:gd name="T11" fmla="*/ 1 h 12"/>
                  <a:gd name="T12" fmla="*/ 9 w 12"/>
                  <a:gd name="T13" fmla="*/ 1 h 12"/>
                  <a:gd name="T14" fmla="*/ 12 w 12"/>
                  <a:gd name="T15" fmla="*/ 1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" h="12">
                    <a:moveTo>
                      <a:pt x="12" y="1"/>
                    </a:moveTo>
                    <a:lnTo>
                      <a:pt x="12" y="12"/>
                    </a:lnTo>
                    <a:lnTo>
                      <a:pt x="0" y="9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1"/>
                    </a:lnTo>
                    <a:lnTo>
                      <a:pt x="9" y="1"/>
                    </a:lnTo>
                    <a:lnTo>
                      <a:pt x="12" y="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56" name="Freeform 178"/>
              <p:cNvSpPr>
                <a:spLocks/>
              </p:cNvSpPr>
              <p:nvPr/>
            </p:nvSpPr>
            <p:spPr bwMode="auto">
              <a:xfrm>
                <a:off x="667" y="1972"/>
                <a:ext cx="9" cy="7"/>
              </a:xfrm>
              <a:custGeom>
                <a:avLst/>
                <a:gdLst>
                  <a:gd name="T0" fmla="*/ 19 w 19"/>
                  <a:gd name="T1" fmla="*/ 2 h 15"/>
                  <a:gd name="T2" fmla="*/ 16 w 19"/>
                  <a:gd name="T3" fmla="*/ 8 h 15"/>
                  <a:gd name="T4" fmla="*/ 12 w 19"/>
                  <a:gd name="T5" fmla="*/ 13 h 15"/>
                  <a:gd name="T6" fmla="*/ 7 w 19"/>
                  <a:gd name="T7" fmla="*/ 15 h 15"/>
                  <a:gd name="T8" fmla="*/ 0 w 19"/>
                  <a:gd name="T9" fmla="*/ 13 h 15"/>
                  <a:gd name="T10" fmla="*/ 1 w 19"/>
                  <a:gd name="T11" fmla="*/ 0 h 15"/>
                  <a:gd name="T12" fmla="*/ 6 w 19"/>
                  <a:gd name="T13" fmla="*/ 1 h 15"/>
                  <a:gd name="T14" fmla="*/ 10 w 19"/>
                  <a:gd name="T15" fmla="*/ 2 h 15"/>
                  <a:gd name="T16" fmla="*/ 14 w 19"/>
                  <a:gd name="T17" fmla="*/ 2 h 15"/>
                  <a:gd name="T18" fmla="*/ 19 w 19"/>
                  <a:gd name="T19" fmla="*/ 2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9" h="15">
                    <a:moveTo>
                      <a:pt x="19" y="2"/>
                    </a:moveTo>
                    <a:lnTo>
                      <a:pt x="16" y="8"/>
                    </a:lnTo>
                    <a:lnTo>
                      <a:pt x="12" y="13"/>
                    </a:lnTo>
                    <a:lnTo>
                      <a:pt x="7" y="15"/>
                    </a:lnTo>
                    <a:lnTo>
                      <a:pt x="0" y="13"/>
                    </a:lnTo>
                    <a:lnTo>
                      <a:pt x="1" y="0"/>
                    </a:lnTo>
                    <a:lnTo>
                      <a:pt x="6" y="1"/>
                    </a:lnTo>
                    <a:lnTo>
                      <a:pt x="10" y="2"/>
                    </a:lnTo>
                    <a:lnTo>
                      <a:pt x="14" y="2"/>
                    </a:lnTo>
                    <a:lnTo>
                      <a:pt x="19" y="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57" name="Freeform 179"/>
              <p:cNvSpPr>
                <a:spLocks/>
              </p:cNvSpPr>
              <p:nvPr/>
            </p:nvSpPr>
            <p:spPr bwMode="auto">
              <a:xfrm>
                <a:off x="586" y="1973"/>
                <a:ext cx="8" cy="6"/>
              </a:xfrm>
              <a:custGeom>
                <a:avLst/>
                <a:gdLst>
                  <a:gd name="T0" fmla="*/ 11 w 16"/>
                  <a:gd name="T1" fmla="*/ 0 h 13"/>
                  <a:gd name="T2" fmla="*/ 10 w 16"/>
                  <a:gd name="T3" fmla="*/ 1 h 13"/>
                  <a:gd name="T4" fmla="*/ 9 w 16"/>
                  <a:gd name="T5" fmla="*/ 2 h 13"/>
                  <a:gd name="T6" fmla="*/ 8 w 16"/>
                  <a:gd name="T7" fmla="*/ 5 h 13"/>
                  <a:gd name="T8" fmla="*/ 8 w 16"/>
                  <a:gd name="T9" fmla="*/ 6 h 13"/>
                  <a:gd name="T10" fmla="*/ 10 w 16"/>
                  <a:gd name="T11" fmla="*/ 7 h 13"/>
                  <a:gd name="T12" fmla="*/ 13 w 16"/>
                  <a:gd name="T13" fmla="*/ 8 h 13"/>
                  <a:gd name="T14" fmla="*/ 15 w 16"/>
                  <a:gd name="T15" fmla="*/ 9 h 13"/>
                  <a:gd name="T16" fmla="*/ 16 w 16"/>
                  <a:gd name="T17" fmla="*/ 12 h 13"/>
                  <a:gd name="T18" fmla="*/ 10 w 16"/>
                  <a:gd name="T19" fmla="*/ 13 h 13"/>
                  <a:gd name="T20" fmla="*/ 4 w 16"/>
                  <a:gd name="T21" fmla="*/ 13 h 13"/>
                  <a:gd name="T22" fmla="*/ 1 w 16"/>
                  <a:gd name="T23" fmla="*/ 11 h 13"/>
                  <a:gd name="T24" fmla="*/ 0 w 16"/>
                  <a:gd name="T25" fmla="*/ 5 h 13"/>
                  <a:gd name="T26" fmla="*/ 1 w 16"/>
                  <a:gd name="T27" fmla="*/ 1 h 13"/>
                  <a:gd name="T28" fmla="*/ 4 w 16"/>
                  <a:gd name="T29" fmla="*/ 0 h 13"/>
                  <a:gd name="T30" fmla="*/ 8 w 16"/>
                  <a:gd name="T31" fmla="*/ 0 h 13"/>
                  <a:gd name="T32" fmla="*/ 11 w 16"/>
                  <a:gd name="T33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6" h="13">
                    <a:moveTo>
                      <a:pt x="11" y="0"/>
                    </a:moveTo>
                    <a:lnTo>
                      <a:pt x="10" y="1"/>
                    </a:lnTo>
                    <a:lnTo>
                      <a:pt x="9" y="2"/>
                    </a:lnTo>
                    <a:lnTo>
                      <a:pt x="8" y="5"/>
                    </a:lnTo>
                    <a:lnTo>
                      <a:pt x="8" y="6"/>
                    </a:lnTo>
                    <a:lnTo>
                      <a:pt x="10" y="7"/>
                    </a:lnTo>
                    <a:lnTo>
                      <a:pt x="13" y="8"/>
                    </a:lnTo>
                    <a:lnTo>
                      <a:pt x="15" y="9"/>
                    </a:lnTo>
                    <a:lnTo>
                      <a:pt x="16" y="12"/>
                    </a:lnTo>
                    <a:lnTo>
                      <a:pt x="10" y="13"/>
                    </a:lnTo>
                    <a:lnTo>
                      <a:pt x="4" y="13"/>
                    </a:lnTo>
                    <a:lnTo>
                      <a:pt x="1" y="11"/>
                    </a:lnTo>
                    <a:lnTo>
                      <a:pt x="0" y="5"/>
                    </a:lnTo>
                    <a:lnTo>
                      <a:pt x="1" y="1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58" name="Freeform 180"/>
              <p:cNvSpPr>
                <a:spLocks/>
              </p:cNvSpPr>
              <p:nvPr/>
            </p:nvSpPr>
            <p:spPr bwMode="auto">
              <a:xfrm>
                <a:off x="573" y="1974"/>
                <a:ext cx="7" cy="9"/>
              </a:xfrm>
              <a:custGeom>
                <a:avLst/>
                <a:gdLst>
                  <a:gd name="T0" fmla="*/ 3 w 13"/>
                  <a:gd name="T1" fmla="*/ 19 h 19"/>
                  <a:gd name="T2" fmla="*/ 2 w 13"/>
                  <a:gd name="T3" fmla="*/ 15 h 19"/>
                  <a:gd name="T4" fmla="*/ 0 w 13"/>
                  <a:gd name="T5" fmla="*/ 12 h 19"/>
                  <a:gd name="T6" fmla="*/ 0 w 13"/>
                  <a:gd name="T7" fmla="*/ 9 h 19"/>
                  <a:gd name="T8" fmla="*/ 0 w 13"/>
                  <a:gd name="T9" fmla="*/ 4 h 19"/>
                  <a:gd name="T10" fmla="*/ 10 w 13"/>
                  <a:gd name="T11" fmla="*/ 0 h 19"/>
                  <a:gd name="T12" fmla="*/ 13 w 13"/>
                  <a:gd name="T13" fmla="*/ 14 h 19"/>
                  <a:gd name="T14" fmla="*/ 3 w 13"/>
                  <a:gd name="T15" fmla="*/ 1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3" h="19">
                    <a:moveTo>
                      <a:pt x="3" y="19"/>
                    </a:moveTo>
                    <a:lnTo>
                      <a:pt x="2" y="15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4"/>
                    </a:lnTo>
                    <a:lnTo>
                      <a:pt x="10" y="0"/>
                    </a:lnTo>
                    <a:lnTo>
                      <a:pt x="13" y="14"/>
                    </a:lnTo>
                    <a:lnTo>
                      <a:pt x="3" y="19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59" name="Freeform 181"/>
              <p:cNvSpPr>
                <a:spLocks/>
              </p:cNvSpPr>
              <p:nvPr/>
            </p:nvSpPr>
            <p:spPr bwMode="auto">
              <a:xfrm>
                <a:off x="788" y="1976"/>
                <a:ext cx="6" cy="26"/>
              </a:xfrm>
              <a:custGeom>
                <a:avLst/>
                <a:gdLst>
                  <a:gd name="T0" fmla="*/ 13 w 14"/>
                  <a:gd name="T1" fmla="*/ 26 h 52"/>
                  <a:gd name="T2" fmla="*/ 13 w 14"/>
                  <a:gd name="T3" fmla="*/ 32 h 52"/>
                  <a:gd name="T4" fmla="*/ 14 w 14"/>
                  <a:gd name="T5" fmla="*/ 39 h 52"/>
                  <a:gd name="T6" fmla="*/ 14 w 14"/>
                  <a:gd name="T7" fmla="*/ 46 h 52"/>
                  <a:gd name="T8" fmla="*/ 12 w 14"/>
                  <a:gd name="T9" fmla="*/ 52 h 52"/>
                  <a:gd name="T10" fmla="*/ 9 w 14"/>
                  <a:gd name="T11" fmla="*/ 40 h 52"/>
                  <a:gd name="T12" fmla="*/ 6 w 14"/>
                  <a:gd name="T13" fmla="*/ 28 h 52"/>
                  <a:gd name="T14" fmla="*/ 2 w 14"/>
                  <a:gd name="T15" fmla="*/ 14 h 52"/>
                  <a:gd name="T16" fmla="*/ 0 w 14"/>
                  <a:gd name="T17" fmla="*/ 0 h 52"/>
                  <a:gd name="T18" fmla="*/ 6 w 14"/>
                  <a:gd name="T19" fmla="*/ 6 h 52"/>
                  <a:gd name="T20" fmla="*/ 7 w 14"/>
                  <a:gd name="T21" fmla="*/ 13 h 52"/>
                  <a:gd name="T22" fmla="*/ 9 w 14"/>
                  <a:gd name="T23" fmla="*/ 21 h 52"/>
                  <a:gd name="T24" fmla="*/ 13 w 14"/>
                  <a:gd name="T25" fmla="*/ 26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52">
                    <a:moveTo>
                      <a:pt x="13" y="26"/>
                    </a:moveTo>
                    <a:lnTo>
                      <a:pt x="13" y="32"/>
                    </a:lnTo>
                    <a:lnTo>
                      <a:pt x="14" y="39"/>
                    </a:lnTo>
                    <a:lnTo>
                      <a:pt x="14" y="46"/>
                    </a:lnTo>
                    <a:lnTo>
                      <a:pt x="12" y="52"/>
                    </a:lnTo>
                    <a:lnTo>
                      <a:pt x="9" y="40"/>
                    </a:lnTo>
                    <a:lnTo>
                      <a:pt x="6" y="28"/>
                    </a:lnTo>
                    <a:lnTo>
                      <a:pt x="2" y="14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7" y="13"/>
                    </a:lnTo>
                    <a:lnTo>
                      <a:pt x="9" y="21"/>
                    </a:lnTo>
                    <a:lnTo>
                      <a:pt x="13" y="2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60" name="Freeform 182"/>
              <p:cNvSpPr>
                <a:spLocks/>
              </p:cNvSpPr>
              <p:nvPr/>
            </p:nvSpPr>
            <p:spPr bwMode="auto">
              <a:xfrm>
                <a:off x="482" y="1977"/>
                <a:ext cx="26" cy="14"/>
              </a:xfrm>
              <a:custGeom>
                <a:avLst/>
                <a:gdLst>
                  <a:gd name="T0" fmla="*/ 52 w 52"/>
                  <a:gd name="T1" fmla="*/ 24 h 28"/>
                  <a:gd name="T2" fmla="*/ 48 w 52"/>
                  <a:gd name="T3" fmla="*/ 19 h 28"/>
                  <a:gd name="T4" fmla="*/ 41 w 52"/>
                  <a:gd name="T5" fmla="*/ 12 h 28"/>
                  <a:gd name="T6" fmla="*/ 33 w 52"/>
                  <a:gd name="T7" fmla="*/ 7 h 28"/>
                  <a:gd name="T8" fmla="*/ 23 w 52"/>
                  <a:gd name="T9" fmla="*/ 7 h 28"/>
                  <a:gd name="T10" fmla="*/ 16 w 52"/>
                  <a:gd name="T11" fmla="*/ 11 h 28"/>
                  <a:gd name="T12" fmla="*/ 11 w 52"/>
                  <a:gd name="T13" fmla="*/ 15 h 28"/>
                  <a:gd name="T14" fmla="*/ 6 w 52"/>
                  <a:gd name="T15" fmla="*/ 21 h 28"/>
                  <a:gd name="T16" fmla="*/ 4 w 52"/>
                  <a:gd name="T17" fmla="*/ 28 h 28"/>
                  <a:gd name="T18" fmla="*/ 3 w 52"/>
                  <a:gd name="T19" fmla="*/ 28 h 28"/>
                  <a:gd name="T20" fmla="*/ 3 w 52"/>
                  <a:gd name="T21" fmla="*/ 26 h 28"/>
                  <a:gd name="T22" fmla="*/ 1 w 52"/>
                  <a:gd name="T23" fmla="*/ 26 h 28"/>
                  <a:gd name="T24" fmla="*/ 0 w 52"/>
                  <a:gd name="T25" fmla="*/ 28 h 28"/>
                  <a:gd name="T26" fmla="*/ 1 w 52"/>
                  <a:gd name="T27" fmla="*/ 21 h 28"/>
                  <a:gd name="T28" fmla="*/ 5 w 52"/>
                  <a:gd name="T29" fmla="*/ 14 h 28"/>
                  <a:gd name="T30" fmla="*/ 10 w 52"/>
                  <a:gd name="T31" fmla="*/ 7 h 28"/>
                  <a:gd name="T32" fmla="*/ 15 w 52"/>
                  <a:gd name="T33" fmla="*/ 3 h 28"/>
                  <a:gd name="T34" fmla="*/ 21 w 52"/>
                  <a:gd name="T35" fmla="*/ 0 h 28"/>
                  <a:gd name="T36" fmla="*/ 27 w 52"/>
                  <a:gd name="T37" fmla="*/ 1 h 28"/>
                  <a:gd name="T38" fmla="*/ 31 w 52"/>
                  <a:gd name="T39" fmla="*/ 3 h 28"/>
                  <a:gd name="T40" fmla="*/ 36 w 52"/>
                  <a:gd name="T41" fmla="*/ 4 h 28"/>
                  <a:gd name="T42" fmla="*/ 41 w 52"/>
                  <a:gd name="T43" fmla="*/ 8 h 28"/>
                  <a:gd name="T44" fmla="*/ 45 w 52"/>
                  <a:gd name="T45" fmla="*/ 13 h 28"/>
                  <a:gd name="T46" fmla="*/ 50 w 52"/>
                  <a:gd name="T47" fmla="*/ 19 h 28"/>
                  <a:gd name="T48" fmla="*/ 52 w 52"/>
                  <a:gd name="T49" fmla="*/ 24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2" h="28">
                    <a:moveTo>
                      <a:pt x="52" y="24"/>
                    </a:moveTo>
                    <a:lnTo>
                      <a:pt x="48" y="19"/>
                    </a:lnTo>
                    <a:lnTo>
                      <a:pt x="41" y="12"/>
                    </a:lnTo>
                    <a:lnTo>
                      <a:pt x="33" y="7"/>
                    </a:lnTo>
                    <a:lnTo>
                      <a:pt x="23" y="7"/>
                    </a:lnTo>
                    <a:lnTo>
                      <a:pt x="16" y="11"/>
                    </a:lnTo>
                    <a:lnTo>
                      <a:pt x="11" y="15"/>
                    </a:lnTo>
                    <a:lnTo>
                      <a:pt x="6" y="21"/>
                    </a:lnTo>
                    <a:lnTo>
                      <a:pt x="4" y="28"/>
                    </a:lnTo>
                    <a:lnTo>
                      <a:pt x="3" y="28"/>
                    </a:lnTo>
                    <a:lnTo>
                      <a:pt x="3" y="26"/>
                    </a:lnTo>
                    <a:lnTo>
                      <a:pt x="1" y="26"/>
                    </a:lnTo>
                    <a:lnTo>
                      <a:pt x="0" y="28"/>
                    </a:lnTo>
                    <a:lnTo>
                      <a:pt x="1" y="21"/>
                    </a:lnTo>
                    <a:lnTo>
                      <a:pt x="5" y="14"/>
                    </a:lnTo>
                    <a:lnTo>
                      <a:pt x="10" y="7"/>
                    </a:lnTo>
                    <a:lnTo>
                      <a:pt x="15" y="3"/>
                    </a:lnTo>
                    <a:lnTo>
                      <a:pt x="21" y="0"/>
                    </a:lnTo>
                    <a:lnTo>
                      <a:pt x="27" y="1"/>
                    </a:lnTo>
                    <a:lnTo>
                      <a:pt x="31" y="3"/>
                    </a:lnTo>
                    <a:lnTo>
                      <a:pt x="36" y="4"/>
                    </a:lnTo>
                    <a:lnTo>
                      <a:pt x="41" y="8"/>
                    </a:lnTo>
                    <a:lnTo>
                      <a:pt x="45" y="13"/>
                    </a:lnTo>
                    <a:lnTo>
                      <a:pt x="50" y="19"/>
                    </a:lnTo>
                    <a:lnTo>
                      <a:pt x="52" y="2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61" name="Freeform 183"/>
              <p:cNvSpPr>
                <a:spLocks/>
              </p:cNvSpPr>
              <p:nvPr/>
            </p:nvSpPr>
            <p:spPr bwMode="auto">
              <a:xfrm>
                <a:off x="562" y="1978"/>
                <a:ext cx="5" cy="7"/>
              </a:xfrm>
              <a:custGeom>
                <a:avLst/>
                <a:gdLst>
                  <a:gd name="T0" fmla="*/ 5 w 11"/>
                  <a:gd name="T1" fmla="*/ 13 h 13"/>
                  <a:gd name="T2" fmla="*/ 4 w 11"/>
                  <a:gd name="T3" fmla="*/ 11 h 13"/>
                  <a:gd name="T4" fmla="*/ 4 w 11"/>
                  <a:gd name="T5" fmla="*/ 8 h 13"/>
                  <a:gd name="T6" fmla="*/ 3 w 11"/>
                  <a:gd name="T7" fmla="*/ 5 h 13"/>
                  <a:gd name="T8" fmla="*/ 0 w 11"/>
                  <a:gd name="T9" fmla="*/ 3 h 13"/>
                  <a:gd name="T10" fmla="*/ 5 w 11"/>
                  <a:gd name="T11" fmla="*/ 0 h 13"/>
                  <a:gd name="T12" fmla="*/ 4 w 11"/>
                  <a:gd name="T13" fmla="*/ 5 h 13"/>
                  <a:gd name="T14" fmla="*/ 9 w 11"/>
                  <a:gd name="T15" fmla="*/ 10 h 13"/>
                  <a:gd name="T16" fmla="*/ 11 w 11"/>
                  <a:gd name="T17" fmla="*/ 12 h 13"/>
                  <a:gd name="T18" fmla="*/ 5 w 11"/>
                  <a:gd name="T19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1" h="13">
                    <a:moveTo>
                      <a:pt x="5" y="13"/>
                    </a:moveTo>
                    <a:lnTo>
                      <a:pt x="4" y="11"/>
                    </a:lnTo>
                    <a:lnTo>
                      <a:pt x="4" y="8"/>
                    </a:lnTo>
                    <a:lnTo>
                      <a:pt x="3" y="5"/>
                    </a:lnTo>
                    <a:lnTo>
                      <a:pt x="0" y="3"/>
                    </a:lnTo>
                    <a:lnTo>
                      <a:pt x="5" y="0"/>
                    </a:lnTo>
                    <a:lnTo>
                      <a:pt x="4" y="5"/>
                    </a:lnTo>
                    <a:lnTo>
                      <a:pt x="9" y="10"/>
                    </a:lnTo>
                    <a:lnTo>
                      <a:pt x="11" y="12"/>
                    </a:lnTo>
                    <a:lnTo>
                      <a:pt x="5" y="13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62" name="Freeform 184"/>
              <p:cNvSpPr>
                <a:spLocks/>
              </p:cNvSpPr>
              <p:nvPr/>
            </p:nvSpPr>
            <p:spPr bwMode="auto">
              <a:xfrm>
                <a:off x="623" y="1982"/>
                <a:ext cx="7" cy="5"/>
              </a:xfrm>
              <a:custGeom>
                <a:avLst/>
                <a:gdLst>
                  <a:gd name="T0" fmla="*/ 13 w 13"/>
                  <a:gd name="T1" fmla="*/ 9 h 9"/>
                  <a:gd name="T2" fmla="*/ 8 w 13"/>
                  <a:gd name="T3" fmla="*/ 9 h 9"/>
                  <a:gd name="T4" fmla="*/ 4 w 13"/>
                  <a:gd name="T5" fmla="*/ 8 h 9"/>
                  <a:gd name="T6" fmla="*/ 2 w 13"/>
                  <a:gd name="T7" fmla="*/ 4 h 9"/>
                  <a:gd name="T8" fmla="*/ 0 w 13"/>
                  <a:gd name="T9" fmla="*/ 0 h 9"/>
                  <a:gd name="T10" fmla="*/ 5 w 13"/>
                  <a:gd name="T11" fmla="*/ 0 h 9"/>
                  <a:gd name="T12" fmla="*/ 10 w 13"/>
                  <a:gd name="T13" fmla="*/ 1 h 9"/>
                  <a:gd name="T14" fmla="*/ 12 w 13"/>
                  <a:gd name="T15" fmla="*/ 3 h 9"/>
                  <a:gd name="T16" fmla="*/ 13 w 13"/>
                  <a:gd name="T17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3" h="9">
                    <a:moveTo>
                      <a:pt x="13" y="9"/>
                    </a:moveTo>
                    <a:lnTo>
                      <a:pt x="8" y="9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0" y="1"/>
                    </a:lnTo>
                    <a:lnTo>
                      <a:pt x="12" y="3"/>
                    </a:lnTo>
                    <a:lnTo>
                      <a:pt x="13" y="9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63" name="Freeform 185"/>
              <p:cNvSpPr>
                <a:spLocks/>
              </p:cNvSpPr>
              <p:nvPr/>
            </p:nvSpPr>
            <p:spPr bwMode="auto">
              <a:xfrm>
                <a:off x="637" y="1982"/>
                <a:ext cx="9" cy="5"/>
              </a:xfrm>
              <a:custGeom>
                <a:avLst/>
                <a:gdLst>
                  <a:gd name="T0" fmla="*/ 19 w 19"/>
                  <a:gd name="T1" fmla="*/ 0 h 10"/>
                  <a:gd name="T2" fmla="*/ 16 w 19"/>
                  <a:gd name="T3" fmla="*/ 3 h 10"/>
                  <a:gd name="T4" fmla="*/ 16 w 19"/>
                  <a:gd name="T5" fmla="*/ 7 h 10"/>
                  <a:gd name="T6" fmla="*/ 15 w 19"/>
                  <a:gd name="T7" fmla="*/ 9 h 10"/>
                  <a:gd name="T8" fmla="*/ 13 w 19"/>
                  <a:gd name="T9" fmla="*/ 10 h 10"/>
                  <a:gd name="T10" fmla="*/ 0 w 19"/>
                  <a:gd name="T11" fmla="*/ 8 h 10"/>
                  <a:gd name="T12" fmla="*/ 3 w 19"/>
                  <a:gd name="T13" fmla="*/ 2 h 10"/>
                  <a:gd name="T14" fmla="*/ 6 w 19"/>
                  <a:gd name="T15" fmla="*/ 0 h 10"/>
                  <a:gd name="T16" fmla="*/ 12 w 19"/>
                  <a:gd name="T17" fmla="*/ 0 h 10"/>
                  <a:gd name="T18" fmla="*/ 19 w 19"/>
                  <a:gd name="T19" fmla="*/ 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9" h="10">
                    <a:moveTo>
                      <a:pt x="19" y="0"/>
                    </a:moveTo>
                    <a:lnTo>
                      <a:pt x="16" y="3"/>
                    </a:lnTo>
                    <a:lnTo>
                      <a:pt x="16" y="7"/>
                    </a:lnTo>
                    <a:lnTo>
                      <a:pt x="15" y="9"/>
                    </a:lnTo>
                    <a:lnTo>
                      <a:pt x="13" y="10"/>
                    </a:lnTo>
                    <a:lnTo>
                      <a:pt x="0" y="8"/>
                    </a:lnTo>
                    <a:lnTo>
                      <a:pt x="3" y="2"/>
                    </a:lnTo>
                    <a:lnTo>
                      <a:pt x="6" y="0"/>
                    </a:lnTo>
                    <a:lnTo>
                      <a:pt x="12" y="0"/>
                    </a:lnTo>
                    <a:lnTo>
                      <a:pt x="19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64" name="Freeform 186"/>
              <p:cNvSpPr>
                <a:spLocks/>
              </p:cNvSpPr>
              <p:nvPr/>
            </p:nvSpPr>
            <p:spPr bwMode="auto">
              <a:xfrm>
                <a:off x="607" y="1983"/>
                <a:ext cx="9" cy="6"/>
              </a:xfrm>
              <a:custGeom>
                <a:avLst/>
                <a:gdLst>
                  <a:gd name="T0" fmla="*/ 19 w 19"/>
                  <a:gd name="T1" fmla="*/ 10 h 12"/>
                  <a:gd name="T2" fmla="*/ 15 w 19"/>
                  <a:gd name="T3" fmla="*/ 11 h 12"/>
                  <a:gd name="T4" fmla="*/ 12 w 19"/>
                  <a:gd name="T5" fmla="*/ 11 h 12"/>
                  <a:gd name="T6" fmla="*/ 9 w 19"/>
                  <a:gd name="T7" fmla="*/ 12 h 12"/>
                  <a:gd name="T8" fmla="*/ 5 w 19"/>
                  <a:gd name="T9" fmla="*/ 12 h 12"/>
                  <a:gd name="T10" fmla="*/ 0 w 19"/>
                  <a:gd name="T11" fmla="*/ 1 h 12"/>
                  <a:gd name="T12" fmla="*/ 6 w 19"/>
                  <a:gd name="T13" fmla="*/ 0 h 12"/>
                  <a:gd name="T14" fmla="*/ 12 w 19"/>
                  <a:gd name="T15" fmla="*/ 1 h 12"/>
                  <a:gd name="T16" fmla="*/ 17 w 19"/>
                  <a:gd name="T17" fmla="*/ 3 h 12"/>
                  <a:gd name="T18" fmla="*/ 19 w 19"/>
                  <a:gd name="T19" fmla="*/ 1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9" h="12">
                    <a:moveTo>
                      <a:pt x="19" y="10"/>
                    </a:moveTo>
                    <a:lnTo>
                      <a:pt x="15" y="11"/>
                    </a:lnTo>
                    <a:lnTo>
                      <a:pt x="12" y="11"/>
                    </a:lnTo>
                    <a:lnTo>
                      <a:pt x="9" y="12"/>
                    </a:lnTo>
                    <a:lnTo>
                      <a:pt x="5" y="12"/>
                    </a:lnTo>
                    <a:lnTo>
                      <a:pt x="0" y="1"/>
                    </a:lnTo>
                    <a:lnTo>
                      <a:pt x="6" y="0"/>
                    </a:lnTo>
                    <a:lnTo>
                      <a:pt x="12" y="1"/>
                    </a:lnTo>
                    <a:lnTo>
                      <a:pt x="17" y="3"/>
                    </a:lnTo>
                    <a:lnTo>
                      <a:pt x="19" y="1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65" name="Freeform 187"/>
              <p:cNvSpPr>
                <a:spLocks/>
              </p:cNvSpPr>
              <p:nvPr/>
            </p:nvSpPr>
            <p:spPr bwMode="auto">
              <a:xfrm>
                <a:off x="652" y="1983"/>
                <a:ext cx="9" cy="6"/>
              </a:xfrm>
              <a:custGeom>
                <a:avLst/>
                <a:gdLst>
                  <a:gd name="T0" fmla="*/ 15 w 19"/>
                  <a:gd name="T1" fmla="*/ 11 h 11"/>
                  <a:gd name="T2" fmla="*/ 0 w 19"/>
                  <a:gd name="T3" fmla="*/ 9 h 11"/>
                  <a:gd name="T4" fmla="*/ 0 w 19"/>
                  <a:gd name="T5" fmla="*/ 6 h 11"/>
                  <a:gd name="T6" fmla="*/ 1 w 19"/>
                  <a:gd name="T7" fmla="*/ 3 h 11"/>
                  <a:gd name="T8" fmla="*/ 1 w 19"/>
                  <a:gd name="T9" fmla="*/ 2 h 11"/>
                  <a:gd name="T10" fmla="*/ 0 w 19"/>
                  <a:gd name="T11" fmla="*/ 0 h 11"/>
                  <a:gd name="T12" fmla="*/ 19 w 19"/>
                  <a:gd name="T13" fmla="*/ 1 h 11"/>
                  <a:gd name="T14" fmla="*/ 15 w 19"/>
                  <a:gd name="T15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11">
                    <a:moveTo>
                      <a:pt x="15" y="11"/>
                    </a:moveTo>
                    <a:lnTo>
                      <a:pt x="0" y="9"/>
                    </a:lnTo>
                    <a:lnTo>
                      <a:pt x="0" y="6"/>
                    </a:lnTo>
                    <a:lnTo>
                      <a:pt x="1" y="3"/>
                    </a:lnTo>
                    <a:lnTo>
                      <a:pt x="1" y="2"/>
                    </a:lnTo>
                    <a:lnTo>
                      <a:pt x="0" y="0"/>
                    </a:lnTo>
                    <a:lnTo>
                      <a:pt x="19" y="1"/>
                    </a:lnTo>
                    <a:lnTo>
                      <a:pt x="15" y="11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66" name="Freeform 188"/>
              <p:cNvSpPr>
                <a:spLocks/>
              </p:cNvSpPr>
              <p:nvPr/>
            </p:nvSpPr>
            <p:spPr bwMode="auto">
              <a:xfrm>
                <a:off x="444" y="1985"/>
                <a:ext cx="11" cy="9"/>
              </a:xfrm>
              <a:custGeom>
                <a:avLst/>
                <a:gdLst>
                  <a:gd name="T0" fmla="*/ 22 w 22"/>
                  <a:gd name="T1" fmla="*/ 17 h 20"/>
                  <a:gd name="T2" fmla="*/ 18 w 22"/>
                  <a:gd name="T3" fmla="*/ 20 h 20"/>
                  <a:gd name="T4" fmla="*/ 12 w 22"/>
                  <a:gd name="T5" fmla="*/ 20 h 20"/>
                  <a:gd name="T6" fmla="*/ 7 w 22"/>
                  <a:gd name="T7" fmla="*/ 17 h 20"/>
                  <a:gd name="T8" fmla="*/ 2 w 22"/>
                  <a:gd name="T9" fmla="*/ 17 h 20"/>
                  <a:gd name="T10" fmla="*/ 0 w 22"/>
                  <a:gd name="T11" fmla="*/ 14 h 20"/>
                  <a:gd name="T12" fmla="*/ 2 w 22"/>
                  <a:gd name="T13" fmla="*/ 9 h 20"/>
                  <a:gd name="T14" fmla="*/ 3 w 22"/>
                  <a:gd name="T15" fmla="*/ 5 h 20"/>
                  <a:gd name="T16" fmla="*/ 4 w 22"/>
                  <a:gd name="T17" fmla="*/ 0 h 20"/>
                  <a:gd name="T18" fmla="*/ 22 w 22"/>
                  <a:gd name="T19" fmla="*/ 17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2" h="20">
                    <a:moveTo>
                      <a:pt x="22" y="17"/>
                    </a:moveTo>
                    <a:lnTo>
                      <a:pt x="18" y="20"/>
                    </a:lnTo>
                    <a:lnTo>
                      <a:pt x="12" y="20"/>
                    </a:lnTo>
                    <a:lnTo>
                      <a:pt x="7" y="17"/>
                    </a:lnTo>
                    <a:lnTo>
                      <a:pt x="2" y="17"/>
                    </a:lnTo>
                    <a:lnTo>
                      <a:pt x="0" y="14"/>
                    </a:lnTo>
                    <a:lnTo>
                      <a:pt x="2" y="9"/>
                    </a:lnTo>
                    <a:lnTo>
                      <a:pt x="3" y="5"/>
                    </a:lnTo>
                    <a:lnTo>
                      <a:pt x="4" y="0"/>
                    </a:lnTo>
                    <a:lnTo>
                      <a:pt x="22" y="17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67" name="Freeform 189"/>
              <p:cNvSpPr>
                <a:spLocks/>
              </p:cNvSpPr>
              <p:nvPr/>
            </p:nvSpPr>
            <p:spPr bwMode="auto">
              <a:xfrm>
                <a:off x="522" y="1985"/>
                <a:ext cx="7" cy="31"/>
              </a:xfrm>
              <a:custGeom>
                <a:avLst/>
                <a:gdLst>
                  <a:gd name="T0" fmla="*/ 14 w 14"/>
                  <a:gd name="T1" fmla="*/ 62 h 62"/>
                  <a:gd name="T2" fmla="*/ 6 w 14"/>
                  <a:gd name="T3" fmla="*/ 49 h 62"/>
                  <a:gd name="T4" fmla="*/ 2 w 14"/>
                  <a:gd name="T5" fmla="*/ 32 h 62"/>
                  <a:gd name="T6" fmla="*/ 1 w 14"/>
                  <a:gd name="T7" fmla="*/ 16 h 62"/>
                  <a:gd name="T8" fmla="*/ 0 w 14"/>
                  <a:gd name="T9" fmla="*/ 0 h 62"/>
                  <a:gd name="T10" fmla="*/ 8 w 14"/>
                  <a:gd name="T11" fmla="*/ 14 h 62"/>
                  <a:gd name="T12" fmla="*/ 11 w 14"/>
                  <a:gd name="T13" fmla="*/ 31 h 62"/>
                  <a:gd name="T14" fmla="*/ 11 w 14"/>
                  <a:gd name="T15" fmla="*/ 49 h 62"/>
                  <a:gd name="T16" fmla="*/ 14 w 14"/>
                  <a:gd name="T17" fmla="*/ 62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4" h="62">
                    <a:moveTo>
                      <a:pt x="14" y="62"/>
                    </a:moveTo>
                    <a:lnTo>
                      <a:pt x="6" y="49"/>
                    </a:lnTo>
                    <a:lnTo>
                      <a:pt x="2" y="32"/>
                    </a:lnTo>
                    <a:lnTo>
                      <a:pt x="1" y="16"/>
                    </a:lnTo>
                    <a:lnTo>
                      <a:pt x="0" y="0"/>
                    </a:lnTo>
                    <a:lnTo>
                      <a:pt x="8" y="14"/>
                    </a:lnTo>
                    <a:lnTo>
                      <a:pt x="11" y="31"/>
                    </a:lnTo>
                    <a:lnTo>
                      <a:pt x="11" y="49"/>
                    </a:lnTo>
                    <a:lnTo>
                      <a:pt x="14" y="6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68" name="Freeform 190"/>
              <p:cNvSpPr>
                <a:spLocks/>
              </p:cNvSpPr>
              <p:nvPr/>
            </p:nvSpPr>
            <p:spPr bwMode="auto">
              <a:xfrm>
                <a:off x="488" y="1985"/>
                <a:ext cx="13" cy="8"/>
              </a:xfrm>
              <a:custGeom>
                <a:avLst/>
                <a:gdLst>
                  <a:gd name="T0" fmla="*/ 25 w 25"/>
                  <a:gd name="T1" fmla="*/ 16 h 16"/>
                  <a:gd name="T2" fmla="*/ 21 w 25"/>
                  <a:gd name="T3" fmla="*/ 15 h 16"/>
                  <a:gd name="T4" fmla="*/ 14 w 25"/>
                  <a:gd name="T5" fmla="*/ 13 h 16"/>
                  <a:gd name="T6" fmla="*/ 7 w 25"/>
                  <a:gd name="T7" fmla="*/ 12 h 16"/>
                  <a:gd name="T8" fmla="*/ 0 w 25"/>
                  <a:gd name="T9" fmla="*/ 13 h 16"/>
                  <a:gd name="T10" fmla="*/ 1 w 25"/>
                  <a:gd name="T11" fmla="*/ 8 h 16"/>
                  <a:gd name="T12" fmla="*/ 5 w 25"/>
                  <a:gd name="T13" fmla="*/ 5 h 16"/>
                  <a:gd name="T14" fmla="*/ 8 w 25"/>
                  <a:gd name="T15" fmla="*/ 2 h 16"/>
                  <a:gd name="T16" fmla="*/ 12 w 25"/>
                  <a:gd name="T17" fmla="*/ 0 h 16"/>
                  <a:gd name="T18" fmla="*/ 16 w 25"/>
                  <a:gd name="T19" fmla="*/ 3 h 16"/>
                  <a:gd name="T20" fmla="*/ 21 w 25"/>
                  <a:gd name="T21" fmla="*/ 6 h 16"/>
                  <a:gd name="T22" fmla="*/ 23 w 25"/>
                  <a:gd name="T23" fmla="*/ 12 h 16"/>
                  <a:gd name="T24" fmla="*/ 25 w 25"/>
                  <a:gd name="T25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5" h="16">
                    <a:moveTo>
                      <a:pt x="25" y="16"/>
                    </a:moveTo>
                    <a:lnTo>
                      <a:pt x="21" y="15"/>
                    </a:lnTo>
                    <a:lnTo>
                      <a:pt x="14" y="13"/>
                    </a:lnTo>
                    <a:lnTo>
                      <a:pt x="7" y="12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5" y="5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6" y="3"/>
                    </a:lnTo>
                    <a:lnTo>
                      <a:pt x="21" y="6"/>
                    </a:lnTo>
                    <a:lnTo>
                      <a:pt x="23" y="12"/>
                    </a:lnTo>
                    <a:lnTo>
                      <a:pt x="25" y="1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69" name="Freeform 191"/>
              <p:cNvSpPr>
                <a:spLocks/>
              </p:cNvSpPr>
              <p:nvPr/>
            </p:nvSpPr>
            <p:spPr bwMode="auto">
              <a:xfrm>
                <a:off x="594" y="1985"/>
                <a:ext cx="7" cy="6"/>
              </a:xfrm>
              <a:custGeom>
                <a:avLst/>
                <a:gdLst>
                  <a:gd name="T0" fmla="*/ 14 w 14"/>
                  <a:gd name="T1" fmla="*/ 12 h 13"/>
                  <a:gd name="T2" fmla="*/ 10 w 14"/>
                  <a:gd name="T3" fmla="*/ 13 h 13"/>
                  <a:gd name="T4" fmla="*/ 7 w 14"/>
                  <a:gd name="T5" fmla="*/ 13 h 13"/>
                  <a:gd name="T6" fmla="*/ 3 w 14"/>
                  <a:gd name="T7" fmla="*/ 12 h 13"/>
                  <a:gd name="T8" fmla="*/ 1 w 14"/>
                  <a:gd name="T9" fmla="*/ 7 h 13"/>
                  <a:gd name="T10" fmla="*/ 0 w 14"/>
                  <a:gd name="T11" fmla="*/ 6 h 13"/>
                  <a:gd name="T12" fmla="*/ 0 w 14"/>
                  <a:gd name="T13" fmla="*/ 4 h 13"/>
                  <a:gd name="T14" fmla="*/ 1 w 14"/>
                  <a:gd name="T15" fmla="*/ 3 h 13"/>
                  <a:gd name="T16" fmla="*/ 2 w 14"/>
                  <a:gd name="T17" fmla="*/ 1 h 13"/>
                  <a:gd name="T18" fmla="*/ 7 w 14"/>
                  <a:gd name="T19" fmla="*/ 0 h 13"/>
                  <a:gd name="T20" fmla="*/ 9 w 14"/>
                  <a:gd name="T21" fmla="*/ 4 h 13"/>
                  <a:gd name="T22" fmla="*/ 10 w 14"/>
                  <a:gd name="T23" fmla="*/ 8 h 13"/>
                  <a:gd name="T24" fmla="*/ 14 w 14"/>
                  <a:gd name="T25" fmla="*/ 12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13">
                    <a:moveTo>
                      <a:pt x="14" y="12"/>
                    </a:moveTo>
                    <a:lnTo>
                      <a:pt x="10" y="13"/>
                    </a:lnTo>
                    <a:lnTo>
                      <a:pt x="7" y="13"/>
                    </a:lnTo>
                    <a:lnTo>
                      <a:pt x="3" y="12"/>
                    </a:lnTo>
                    <a:lnTo>
                      <a:pt x="1" y="7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1" y="3"/>
                    </a:lnTo>
                    <a:lnTo>
                      <a:pt x="2" y="1"/>
                    </a:lnTo>
                    <a:lnTo>
                      <a:pt x="7" y="0"/>
                    </a:lnTo>
                    <a:lnTo>
                      <a:pt x="9" y="4"/>
                    </a:lnTo>
                    <a:lnTo>
                      <a:pt x="10" y="8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70" name="Freeform 192"/>
              <p:cNvSpPr>
                <a:spLocks/>
              </p:cNvSpPr>
              <p:nvPr/>
            </p:nvSpPr>
            <p:spPr bwMode="auto">
              <a:xfrm>
                <a:off x="665" y="1985"/>
                <a:ext cx="8" cy="6"/>
              </a:xfrm>
              <a:custGeom>
                <a:avLst/>
                <a:gdLst>
                  <a:gd name="T0" fmla="*/ 17 w 17"/>
                  <a:gd name="T1" fmla="*/ 4 h 12"/>
                  <a:gd name="T2" fmla="*/ 14 w 17"/>
                  <a:gd name="T3" fmla="*/ 8 h 12"/>
                  <a:gd name="T4" fmla="*/ 10 w 17"/>
                  <a:gd name="T5" fmla="*/ 12 h 12"/>
                  <a:gd name="T6" fmla="*/ 5 w 17"/>
                  <a:gd name="T7" fmla="*/ 12 h 12"/>
                  <a:gd name="T8" fmla="*/ 0 w 17"/>
                  <a:gd name="T9" fmla="*/ 10 h 12"/>
                  <a:gd name="T10" fmla="*/ 0 w 17"/>
                  <a:gd name="T11" fmla="*/ 7 h 12"/>
                  <a:gd name="T12" fmla="*/ 1 w 17"/>
                  <a:gd name="T13" fmla="*/ 5 h 12"/>
                  <a:gd name="T14" fmla="*/ 3 w 17"/>
                  <a:gd name="T15" fmla="*/ 3 h 12"/>
                  <a:gd name="T16" fmla="*/ 5 w 17"/>
                  <a:gd name="T17" fmla="*/ 0 h 12"/>
                  <a:gd name="T18" fmla="*/ 17 w 17"/>
                  <a:gd name="T19" fmla="*/ 4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7" h="12">
                    <a:moveTo>
                      <a:pt x="17" y="4"/>
                    </a:moveTo>
                    <a:lnTo>
                      <a:pt x="14" y="8"/>
                    </a:lnTo>
                    <a:lnTo>
                      <a:pt x="10" y="12"/>
                    </a:lnTo>
                    <a:lnTo>
                      <a:pt x="5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5"/>
                    </a:lnTo>
                    <a:lnTo>
                      <a:pt x="3" y="3"/>
                    </a:lnTo>
                    <a:lnTo>
                      <a:pt x="5" y="0"/>
                    </a:lnTo>
                    <a:lnTo>
                      <a:pt x="17" y="4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71" name="Freeform 193"/>
              <p:cNvSpPr>
                <a:spLocks/>
              </p:cNvSpPr>
              <p:nvPr/>
            </p:nvSpPr>
            <p:spPr bwMode="auto">
              <a:xfrm>
                <a:off x="1065" y="1986"/>
                <a:ext cx="5" cy="40"/>
              </a:xfrm>
              <a:custGeom>
                <a:avLst/>
                <a:gdLst>
                  <a:gd name="T0" fmla="*/ 11 w 11"/>
                  <a:gd name="T1" fmla="*/ 77 h 79"/>
                  <a:gd name="T2" fmla="*/ 8 w 11"/>
                  <a:gd name="T3" fmla="*/ 77 h 79"/>
                  <a:gd name="T4" fmla="*/ 7 w 11"/>
                  <a:gd name="T5" fmla="*/ 78 h 79"/>
                  <a:gd name="T6" fmla="*/ 5 w 11"/>
                  <a:gd name="T7" fmla="*/ 79 h 79"/>
                  <a:gd name="T8" fmla="*/ 3 w 11"/>
                  <a:gd name="T9" fmla="*/ 78 h 79"/>
                  <a:gd name="T10" fmla="*/ 2 w 11"/>
                  <a:gd name="T11" fmla="*/ 58 h 79"/>
                  <a:gd name="T12" fmla="*/ 0 w 11"/>
                  <a:gd name="T13" fmla="*/ 39 h 79"/>
                  <a:gd name="T14" fmla="*/ 2 w 11"/>
                  <a:gd name="T15" fmla="*/ 18 h 79"/>
                  <a:gd name="T16" fmla="*/ 4 w 11"/>
                  <a:gd name="T17" fmla="*/ 0 h 79"/>
                  <a:gd name="T18" fmla="*/ 10 w 11"/>
                  <a:gd name="T19" fmla="*/ 2 h 79"/>
                  <a:gd name="T20" fmla="*/ 11 w 11"/>
                  <a:gd name="T21" fmla="*/ 77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1" h="79">
                    <a:moveTo>
                      <a:pt x="11" y="77"/>
                    </a:moveTo>
                    <a:lnTo>
                      <a:pt x="8" y="77"/>
                    </a:lnTo>
                    <a:lnTo>
                      <a:pt x="7" y="78"/>
                    </a:lnTo>
                    <a:lnTo>
                      <a:pt x="5" y="79"/>
                    </a:lnTo>
                    <a:lnTo>
                      <a:pt x="3" y="78"/>
                    </a:lnTo>
                    <a:lnTo>
                      <a:pt x="2" y="58"/>
                    </a:lnTo>
                    <a:lnTo>
                      <a:pt x="0" y="39"/>
                    </a:lnTo>
                    <a:lnTo>
                      <a:pt x="2" y="18"/>
                    </a:lnTo>
                    <a:lnTo>
                      <a:pt x="4" y="0"/>
                    </a:lnTo>
                    <a:lnTo>
                      <a:pt x="10" y="2"/>
                    </a:lnTo>
                    <a:lnTo>
                      <a:pt x="11" y="77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72" name="Freeform 194"/>
              <p:cNvSpPr>
                <a:spLocks/>
              </p:cNvSpPr>
              <p:nvPr/>
            </p:nvSpPr>
            <p:spPr bwMode="auto">
              <a:xfrm>
                <a:off x="1038" y="1987"/>
                <a:ext cx="1" cy="4"/>
              </a:xfrm>
              <a:custGeom>
                <a:avLst/>
                <a:gdLst>
                  <a:gd name="T0" fmla="*/ 4 w 4"/>
                  <a:gd name="T1" fmla="*/ 7 h 7"/>
                  <a:gd name="T2" fmla="*/ 0 w 4"/>
                  <a:gd name="T3" fmla="*/ 0 h 7"/>
                  <a:gd name="T4" fmla="*/ 4 w 4"/>
                  <a:gd name="T5" fmla="*/ 0 h 7"/>
                  <a:gd name="T6" fmla="*/ 4 w 4"/>
                  <a:gd name="T7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" h="7">
                    <a:moveTo>
                      <a:pt x="4" y="7"/>
                    </a:moveTo>
                    <a:lnTo>
                      <a:pt x="0" y="0"/>
                    </a:lnTo>
                    <a:lnTo>
                      <a:pt x="4" y="0"/>
                    </a:lnTo>
                    <a:lnTo>
                      <a:pt x="4" y="7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73" name="Freeform 195"/>
              <p:cNvSpPr>
                <a:spLocks/>
              </p:cNvSpPr>
              <p:nvPr/>
            </p:nvSpPr>
            <p:spPr bwMode="auto">
              <a:xfrm>
                <a:off x="578" y="1987"/>
                <a:ext cx="7" cy="5"/>
              </a:xfrm>
              <a:custGeom>
                <a:avLst/>
                <a:gdLst>
                  <a:gd name="T0" fmla="*/ 14 w 14"/>
                  <a:gd name="T1" fmla="*/ 8 h 8"/>
                  <a:gd name="T2" fmla="*/ 10 w 14"/>
                  <a:gd name="T3" fmla="*/ 8 h 8"/>
                  <a:gd name="T4" fmla="*/ 7 w 14"/>
                  <a:gd name="T5" fmla="*/ 8 h 8"/>
                  <a:gd name="T6" fmla="*/ 2 w 14"/>
                  <a:gd name="T7" fmla="*/ 7 h 8"/>
                  <a:gd name="T8" fmla="*/ 0 w 14"/>
                  <a:gd name="T9" fmla="*/ 3 h 8"/>
                  <a:gd name="T10" fmla="*/ 0 w 14"/>
                  <a:gd name="T11" fmla="*/ 2 h 8"/>
                  <a:gd name="T12" fmla="*/ 1 w 14"/>
                  <a:gd name="T13" fmla="*/ 1 h 8"/>
                  <a:gd name="T14" fmla="*/ 2 w 14"/>
                  <a:gd name="T15" fmla="*/ 1 h 8"/>
                  <a:gd name="T16" fmla="*/ 3 w 14"/>
                  <a:gd name="T17" fmla="*/ 0 h 8"/>
                  <a:gd name="T18" fmla="*/ 8 w 14"/>
                  <a:gd name="T19" fmla="*/ 0 h 8"/>
                  <a:gd name="T20" fmla="*/ 10 w 14"/>
                  <a:gd name="T21" fmla="*/ 2 h 8"/>
                  <a:gd name="T22" fmla="*/ 11 w 14"/>
                  <a:gd name="T23" fmla="*/ 6 h 8"/>
                  <a:gd name="T24" fmla="*/ 14 w 14"/>
                  <a:gd name="T25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8">
                    <a:moveTo>
                      <a:pt x="14" y="8"/>
                    </a:moveTo>
                    <a:lnTo>
                      <a:pt x="10" y="8"/>
                    </a:lnTo>
                    <a:lnTo>
                      <a:pt x="7" y="8"/>
                    </a:lnTo>
                    <a:lnTo>
                      <a:pt x="2" y="7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1" y="1"/>
                    </a:lnTo>
                    <a:lnTo>
                      <a:pt x="2" y="1"/>
                    </a:lnTo>
                    <a:lnTo>
                      <a:pt x="3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1" y="6"/>
                    </a:lnTo>
                    <a:lnTo>
                      <a:pt x="14" y="8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74" name="Freeform 196"/>
              <p:cNvSpPr>
                <a:spLocks/>
              </p:cNvSpPr>
              <p:nvPr/>
            </p:nvSpPr>
            <p:spPr bwMode="auto">
              <a:xfrm>
                <a:off x="677" y="1989"/>
                <a:ext cx="7" cy="4"/>
              </a:xfrm>
              <a:custGeom>
                <a:avLst/>
                <a:gdLst>
                  <a:gd name="T0" fmla="*/ 14 w 14"/>
                  <a:gd name="T1" fmla="*/ 7 h 9"/>
                  <a:gd name="T2" fmla="*/ 11 w 14"/>
                  <a:gd name="T3" fmla="*/ 9 h 9"/>
                  <a:gd name="T4" fmla="*/ 8 w 14"/>
                  <a:gd name="T5" fmla="*/ 8 h 9"/>
                  <a:gd name="T6" fmla="*/ 6 w 14"/>
                  <a:gd name="T7" fmla="*/ 6 h 9"/>
                  <a:gd name="T8" fmla="*/ 2 w 14"/>
                  <a:gd name="T9" fmla="*/ 6 h 9"/>
                  <a:gd name="T10" fmla="*/ 0 w 14"/>
                  <a:gd name="T11" fmla="*/ 4 h 9"/>
                  <a:gd name="T12" fmla="*/ 2 w 14"/>
                  <a:gd name="T13" fmla="*/ 0 h 9"/>
                  <a:gd name="T14" fmla="*/ 6 w 14"/>
                  <a:gd name="T15" fmla="*/ 0 h 9"/>
                  <a:gd name="T16" fmla="*/ 9 w 14"/>
                  <a:gd name="T17" fmla="*/ 1 h 9"/>
                  <a:gd name="T18" fmla="*/ 13 w 14"/>
                  <a:gd name="T19" fmla="*/ 1 h 9"/>
                  <a:gd name="T20" fmla="*/ 14 w 14"/>
                  <a:gd name="T21" fmla="*/ 3 h 9"/>
                  <a:gd name="T22" fmla="*/ 14 w 14"/>
                  <a:gd name="T23" fmla="*/ 4 h 9"/>
                  <a:gd name="T24" fmla="*/ 14 w 14"/>
                  <a:gd name="T25" fmla="*/ 6 h 9"/>
                  <a:gd name="T26" fmla="*/ 14 w 14"/>
                  <a:gd name="T27" fmla="*/ 7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" h="9">
                    <a:moveTo>
                      <a:pt x="14" y="7"/>
                    </a:moveTo>
                    <a:lnTo>
                      <a:pt x="11" y="9"/>
                    </a:lnTo>
                    <a:lnTo>
                      <a:pt x="8" y="8"/>
                    </a:lnTo>
                    <a:lnTo>
                      <a:pt x="6" y="6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9" y="1"/>
                    </a:lnTo>
                    <a:lnTo>
                      <a:pt x="13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4" y="6"/>
                    </a:lnTo>
                    <a:lnTo>
                      <a:pt x="14" y="7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75" name="Freeform 197"/>
              <p:cNvSpPr>
                <a:spLocks/>
              </p:cNvSpPr>
              <p:nvPr/>
            </p:nvSpPr>
            <p:spPr bwMode="auto">
              <a:xfrm>
                <a:off x="567" y="1992"/>
                <a:ext cx="4" cy="2"/>
              </a:xfrm>
              <a:custGeom>
                <a:avLst/>
                <a:gdLst>
                  <a:gd name="T0" fmla="*/ 7 w 7"/>
                  <a:gd name="T1" fmla="*/ 6 h 6"/>
                  <a:gd name="T2" fmla="*/ 5 w 7"/>
                  <a:gd name="T3" fmla="*/ 6 h 6"/>
                  <a:gd name="T4" fmla="*/ 2 w 7"/>
                  <a:gd name="T5" fmla="*/ 3 h 6"/>
                  <a:gd name="T6" fmla="*/ 1 w 7"/>
                  <a:gd name="T7" fmla="*/ 1 h 6"/>
                  <a:gd name="T8" fmla="*/ 0 w 7"/>
                  <a:gd name="T9" fmla="*/ 0 h 6"/>
                  <a:gd name="T10" fmla="*/ 3 w 7"/>
                  <a:gd name="T11" fmla="*/ 0 h 6"/>
                  <a:gd name="T12" fmla="*/ 5 w 7"/>
                  <a:gd name="T13" fmla="*/ 1 h 6"/>
                  <a:gd name="T14" fmla="*/ 6 w 7"/>
                  <a:gd name="T15" fmla="*/ 3 h 6"/>
                  <a:gd name="T16" fmla="*/ 7 w 7"/>
                  <a:gd name="T17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" h="6">
                    <a:moveTo>
                      <a:pt x="7" y="6"/>
                    </a:moveTo>
                    <a:lnTo>
                      <a:pt x="5" y="6"/>
                    </a:lnTo>
                    <a:lnTo>
                      <a:pt x="2" y="3"/>
                    </a:lnTo>
                    <a:lnTo>
                      <a:pt x="1" y="1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5" y="1"/>
                    </a:lnTo>
                    <a:lnTo>
                      <a:pt x="6" y="3"/>
                    </a:lnTo>
                    <a:lnTo>
                      <a:pt x="7" y="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76" name="Freeform 198"/>
              <p:cNvSpPr>
                <a:spLocks/>
              </p:cNvSpPr>
              <p:nvPr/>
            </p:nvSpPr>
            <p:spPr bwMode="auto">
              <a:xfrm>
                <a:off x="804" y="1993"/>
                <a:ext cx="29" cy="12"/>
              </a:xfrm>
              <a:custGeom>
                <a:avLst/>
                <a:gdLst>
                  <a:gd name="T0" fmla="*/ 59 w 59"/>
                  <a:gd name="T1" fmla="*/ 12 h 24"/>
                  <a:gd name="T2" fmla="*/ 59 w 59"/>
                  <a:gd name="T3" fmla="*/ 15 h 24"/>
                  <a:gd name="T4" fmla="*/ 51 w 59"/>
                  <a:gd name="T5" fmla="*/ 11 h 24"/>
                  <a:gd name="T6" fmla="*/ 43 w 59"/>
                  <a:gd name="T7" fmla="*/ 9 h 24"/>
                  <a:gd name="T8" fmla="*/ 34 w 59"/>
                  <a:gd name="T9" fmla="*/ 9 h 24"/>
                  <a:gd name="T10" fmla="*/ 26 w 59"/>
                  <a:gd name="T11" fmla="*/ 11 h 24"/>
                  <a:gd name="T12" fmla="*/ 20 w 59"/>
                  <a:gd name="T13" fmla="*/ 15 h 24"/>
                  <a:gd name="T14" fmla="*/ 13 w 59"/>
                  <a:gd name="T15" fmla="*/ 18 h 24"/>
                  <a:gd name="T16" fmla="*/ 6 w 59"/>
                  <a:gd name="T17" fmla="*/ 19 h 24"/>
                  <a:gd name="T18" fmla="*/ 0 w 59"/>
                  <a:gd name="T19" fmla="*/ 24 h 24"/>
                  <a:gd name="T20" fmla="*/ 3 w 59"/>
                  <a:gd name="T21" fmla="*/ 18 h 24"/>
                  <a:gd name="T22" fmla="*/ 6 w 59"/>
                  <a:gd name="T23" fmla="*/ 14 h 24"/>
                  <a:gd name="T24" fmla="*/ 10 w 59"/>
                  <a:gd name="T25" fmla="*/ 10 h 24"/>
                  <a:gd name="T26" fmla="*/ 14 w 59"/>
                  <a:gd name="T27" fmla="*/ 7 h 24"/>
                  <a:gd name="T28" fmla="*/ 19 w 59"/>
                  <a:gd name="T29" fmla="*/ 5 h 24"/>
                  <a:gd name="T30" fmla="*/ 25 w 59"/>
                  <a:gd name="T31" fmla="*/ 3 h 24"/>
                  <a:gd name="T32" fmla="*/ 29 w 59"/>
                  <a:gd name="T33" fmla="*/ 2 h 24"/>
                  <a:gd name="T34" fmla="*/ 35 w 59"/>
                  <a:gd name="T35" fmla="*/ 0 h 24"/>
                  <a:gd name="T36" fmla="*/ 42 w 59"/>
                  <a:gd name="T37" fmla="*/ 0 h 24"/>
                  <a:gd name="T38" fmla="*/ 49 w 59"/>
                  <a:gd name="T39" fmla="*/ 3 h 24"/>
                  <a:gd name="T40" fmla="*/ 53 w 59"/>
                  <a:gd name="T41" fmla="*/ 7 h 24"/>
                  <a:gd name="T42" fmla="*/ 59 w 59"/>
                  <a:gd name="T43" fmla="*/ 1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9" h="24">
                    <a:moveTo>
                      <a:pt x="59" y="12"/>
                    </a:moveTo>
                    <a:lnTo>
                      <a:pt x="59" y="15"/>
                    </a:lnTo>
                    <a:lnTo>
                      <a:pt x="51" y="11"/>
                    </a:lnTo>
                    <a:lnTo>
                      <a:pt x="43" y="9"/>
                    </a:lnTo>
                    <a:lnTo>
                      <a:pt x="34" y="9"/>
                    </a:lnTo>
                    <a:lnTo>
                      <a:pt x="26" y="11"/>
                    </a:lnTo>
                    <a:lnTo>
                      <a:pt x="20" y="15"/>
                    </a:lnTo>
                    <a:lnTo>
                      <a:pt x="13" y="18"/>
                    </a:lnTo>
                    <a:lnTo>
                      <a:pt x="6" y="19"/>
                    </a:lnTo>
                    <a:lnTo>
                      <a:pt x="0" y="24"/>
                    </a:lnTo>
                    <a:lnTo>
                      <a:pt x="3" y="18"/>
                    </a:lnTo>
                    <a:lnTo>
                      <a:pt x="6" y="14"/>
                    </a:lnTo>
                    <a:lnTo>
                      <a:pt x="10" y="10"/>
                    </a:lnTo>
                    <a:lnTo>
                      <a:pt x="14" y="7"/>
                    </a:lnTo>
                    <a:lnTo>
                      <a:pt x="19" y="5"/>
                    </a:lnTo>
                    <a:lnTo>
                      <a:pt x="25" y="3"/>
                    </a:lnTo>
                    <a:lnTo>
                      <a:pt x="29" y="2"/>
                    </a:lnTo>
                    <a:lnTo>
                      <a:pt x="35" y="0"/>
                    </a:lnTo>
                    <a:lnTo>
                      <a:pt x="42" y="0"/>
                    </a:lnTo>
                    <a:lnTo>
                      <a:pt x="49" y="3"/>
                    </a:lnTo>
                    <a:lnTo>
                      <a:pt x="53" y="7"/>
                    </a:lnTo>
                    <a:lnTo>
                      <a:pt x="59" y="1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77" name="Freeform 199"/>
              <p:cNvSpPr>
                <a:spLocks/>
              </p:cNvSpPr>
              <p:nvPr/>
            </p:nvSpPr>
            <p:spPr bwMode="auto">
              <a:xfrm>
                <a:off x="452" y="1998"/>
                <a:ext cx="68" cy="38"/>
              </a:xfrm>
              <a:custGeom>
                <a:avLst/>
                <a:gdLst>
                  <a:gd name="T0" fmla="*/ 73 w 138"/>
                  <a:gd name="T1" fmla="*/ 1 h 76"/>
                  <a:gd name="T2" fmla="*/ 89 w 138"/>
                  <a:gd name="T3" fmla="*/ 11 h 76"/>
                  <a:gd name="T4" fmla="*/ 105 w 138"/>
                  <a:gd name="T5" fmla="*/ 29 h 76"/>
                  <a:gd name="T6" fmla="*/ 118 w 138"/>
                  <a:gd name="T7" fmla="*/ 54 h 76"/>
                  <a:gd name="T8" fmla="*/ 125 w 138"/>
                  <a:gd name="T9" fmla="*/ 69 h 76"/>
                  <a:gd name="T10" fmla="*/ 129 w 138"/>
                  <a:gd name="T11" fmla="*/ 70 h 76"/>
                  <a:gd name="T12" fmla="*/ 136 w 138"/>
                  <a:gd name="T13" fmla="*/ 67 h 76"/>
                  <a:gd name="T14" fmla="*/ 111 w 138"/>
                  <a:gd name="T15" fmla="*/ 70 h 76"/>
                  <a:gd name="T16" fmla="*/ 103 w 138"/>
                  <a:gd name="T17" fmla="*/ 41 h 76"/>
                  <a:gd name="T18" fmla="*/ 81 w 138"/>
                  <a:gd name="T19" fmla="*/ 21 h 76"/>
                  <a:gd name="T20" fmla="*/ 68 w 138"/>
                  <a:gd name="T21" fmla="*/ 21 h 76"/>
                  <a:gd name="T22" fmla="*/ 57 w 138"/>
                  <a:gd name="T23" fmla="*/ 23 h 76"/>
                  <a:gd name="T24" fmla="*/ 46 w 138"/>
                  <a:gd name="T25" fmla="*/ 28 h 76"/>
                  <a:gd name="T26" fmla="*/ 36 w 138"/>
                  <a:gd name="T27" fmla="*/ 33 h 76"/>
                  <a:gd name="T28" fmla="*/ 27 w 138"/>
                  <a:gd name="T29" fmla="*/ 48 h 76"/>
                  <a:gd name="T30" fmla="*/ 25 w 138"/>
                  <a:gd name="T31" fmla="*/ 66 h 76"/>
                  <a:gd name="T32" fmla="*/ 27 w 138"/>
                  <a:gd name="T33" fmla="*/ 68 h 76"/>
                  <a:gd name="T34" fmla="*/ 29 w 138"/>
                  <a:gd name="T35" fmla="*/ 66 h 76"/>
                  <a:gd name="T36" fmla="*/ 35 w 138"/>
                  <a:gd name="T37" fmla="*/ 51 h 76"/>
                  <a:gd name="T38" fmla="*/ 46 w 138"/>
                  <a:gd name="T39" fmla="*/ 42 h 76"/>
                  <a:gd name="T40" fmla="*/ 57 w 138"/>
                  <a:gd name="T41" fmla="*/ 44 h 76"/>
                  <a:gd name="T42" fmla="*/ 66 w 138"/>
                  <a:gd name="T43" fmla="*/ 46 h 76"/>
                  <a:gd name="T44" fmla="*/ 74 w 138"/>
                  <a:gd name="T45" fmla="*/ 51 h 76"/>
                  <a:gd name="T46" fmla="*/ 82 w 138"/>
                  <a:gd name="T47" fmla="*/ 56 h 76"/>
                  <a:gd name="T48" fmla="*/ 81 w 138"/>
                  <a:gd name="T49" fmla="*/ 72 h 76"/>
                  <a:gd name="T50" fmla="*/ 63 w 138"/>
                  <a:gd name="T51" fmla="*/ 72 h 76"/>
                  <a:gd name="T52" fmla="*/ 44 w 138"/>
                  <a:gd name="T53" fmla="*/ 74 h 76"/>
                  <a:gd name="T54" fmla="*/ 26 w 138"/>
                  <a:gd name="T55" fmla="*/ 75 h 76"/>
                  <a:gd name="T56" fmla="*/ 13 w 138"/>
                  <a:gd name="T57" fmla="*/ 76 h 76"/>
                  <a:gd name="T58" fmla="*/ 5 w 138"/>
                  <a:gd name="T59" fmla="*/ 75 h 76"/>
                  <a:gd name="T60" fmla="*/ 3 w 138"/>
                  <a:gd name="T61" fmla="*/ 66 h 76"/>
                  <a:gd name="T62" fmla="*/ 10 w 138"/>
                  <a:gd name="T63" fmla="*/ 44 h 76"/>
                  <a:gd name="T64" fmla="*/ 21 w 138"/>
                  <a:gd name="T65" fmla="*/ 21 h 76"/>
                  <a:gd name="T66" fmla="*/ 40 w 138"/>
                  <a:gd name="T67" fmla="*/ 4 h 76"/>
                  <a:gd name="T68" fmla="*/ 53 w 138"/>
                  <a:gd name="T69" fmla="*/ 2 h 76"/>
                  <a:gd name="T70" fmla="*/ 60 w 138"/>
                  <a:gd name="T71" fmla="*/ 0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38" h="76">
                    <a:moveTo>
                      <a:pt x="64" y="0"/>
                    </a:moveTo>
                    <a:lnTo>
                      <a:pt x="73" y="1"/>
                    </a:lnTo>
                    <a:lnTo>
                      <a:pt x="81" y="6"/>
                    </a:lnTo>
                    <a:lnTo>
                      <a:pt x="89" y="11"/>
                    </a:lnTo>
                    <a:lnTo>
                      <a:pt x="97" y="17"/>
                    </a:lnTo>
                    <a:lnTo>
                      <a:pt x="105" y="29"/>
                    </a:lnTo>
                    <a:lnTo>
                      <a:pt x="112" y="41"/>
                    </a:lnTo>
                    <a:lnTo>
                      <a:pt x="118" y="54"/>
                    </a:lnTo>
                    <a:lnTo>
                      <a:pt x="123" y="68"/>
                    </a:lnTo>
                    <a:lnTo>
                      <a:pt x="125" y="69"/>
                    </a:lnTo>
                    <a:lnTo>
                      <a:pt x="127" y="70"/>
                    </a:lnTo>
                    <a:lnTo>
                      <a:pt x="129" y="70"/>
                    </a:lnTo>
                    <a:lnTo>
                      <a:pt x="133" y="70"/>
                    </a:lnTo>
                    <a:lnTo>
                      <a:pt x="136" y="67"/>
                    </a:lnTo>
                    <a:lnTo>
                      <a:pt x="138" y="70"/>
                    </a:lnTo>
                    <a:lnTo>
                      <a:pt x="111" y="70"/>
                    </a:lnTo>
                    <a:lnTo>
                      <a:pt x="109" y="55"/>
                    </a:lnTo>
                    <a:lnTo>
                      <a:pt x="103" y="41"/>
                    </a:lnTo>
                    <a:lnTo>
                      <a:pt x="94" y="30"/>
                    </a:lnTo>
                    <a:lnTo>
                      <a:pt x="81" y="21"/>
                    </a:lnTo>
                    <a:lnTo>
                      <a:pt x="74" y="21"/>
                    </a:lnTo>
                    <a:lnTo>
                      <a:pt x="68" y="21"/>
                    </a:lnTo>
                    <a:lnTo>
                      <a:pt x="63" y="22"/>
                    </a:lnTo>
                    <a:lnTo>
                      <a:pt x="57" y="23"/>
                    </a:lnTo>
                    <a:lnTo>
                      <a:pt x="51" y="25"/>
                    </a:lnTo>
                    <a:lnTo>
                      <a:pt x="46" y="28"/>
                    </a:lnTo>
                    <a:lnTo>
                      <a:pt x="41" y="30"/>
                    </a:lnTo>
                    <a:lnTo>
                      <a:pt x="36" y="33"/>
                    </a:lnTo>
                    <a:lnTo>
                      <a:pt x="30" y="40"/>
                    </a:lnTo>
                    <a:lnTo>
                      <a:pt x="27" y="48"/>
                    </a:lnTo>
                    <a:lnTo>
                      <a:pt x="25" y="56"/>
                    </a:lnTo>
                    <a:lnTo>
                      <a:pt x="25" y="66"/>
                    </a:lnTo>
                    <a:lnTo>
                      <a:pt x="26" y="68"/>
                    </a:lnTo>
                    <a:lnTo>
                      <a:pt x="27" y="68"/>
                    </a:lnTo>
                    <a:lnTo>
                      <a:pt x="28" y="67"/>
                    </a:lnTo>
                    <a:lnTo>
                      <a:pt x="29" y="66"/>
                    </a:lnTo>
                    <a:lnTo>
                      <a:pt x="33" y="59"/>
                    </a:lnTo>
                    <a:lnTo>
                      <a:pt x="35" y="51"/>
                    </a:lnTo>
                    <a:lnTo>
                      <a:pt x="38" y="45"/>
                    </a:lnTo>
                    <a:lnTo>
                      <a:pt x="46" y="42"/>
                    </a:lnTo>
                    <a:lnTo>
                      <a:pt x="52" y="42"/>
                    </a:lnTo>
                    <a:lnTo>
                      <a:pt x="57" y="44"/>
                    </a:lnTo>
                    <a:lnTo>
                      <a:pt x="61" y="45"/>
                    </a:lnTo>
                    <a:lnTo>
                      <a:pt x="66" y="46"/>
                    </a:lnTo>
                    <a:lnTo>
                      <a:pt x="71" y="48"/>
                    </a:lnTo>
                    <a:lnTo>
                      <a:pt x="74" y="51"/>
                    </a:lnTo>
                    <a:lnTo>
                      <a:pt x="79" y="54"/>
                    </a:lnTo>
                    <a:lnTo>
                      <a:pt x="82" y="56"/>
                    </a:lnTo>
                    <a:lnTo>
                      <a:pt x="91" y="72"/>
                    </a:lnTo>
                    <a:lnTo>
                      <a:pt x="81" y="72"/>
                    </a:lnTo>
                    <a:lnTo>
                      <a:pt x="72" y="72"/>
                    </a:lnTo>
                    <a:lnTo>
                      <a:pt x="63" y="72"/>
                    </a:lnTo>
                    <a:lnTo>
                      <a:pt x="53" y="74"/>
                    </a:lnTo>
                    <a:lnTo>
                      <a:pt x="44" y="74"/>
                    </a:lnTo>
                    <a:lnTo>
                      <a:pt x="35" y="75"/>
                    </a:lnTo>
                    <a:lnTo>
                      <a:pt x="26" y="75"/>
                    </a:lnTo>
                    <a:lnTo>
                      <a:pt x="17" y="74"/>
                    </a:lnTo>
                    <a:lnTo>
                      <a:pt x="13" y="76"/>
                    </a:lnTo>
                    <a:lnTo>
                      <a:pt x="8" y="75"/>
                    </a:lnTo>
                    <a:lnTo>
                      <a:pt x="5" y="75"/>
                    </a:lnTo>
                    <a:lnTo>
                      <a:pt x="0" y="76"/>
                    </a:lnTo>
                    <a:lnTo>
                      <a:pt x="3" y="66"/>
                    </a:lnTo>
                    <a:lnTo>
                      <a:pt x="6" y="55"/>
                    </a:lnTo>
                    <a:lnTo>
                      <a:pt x="10" y="44"/>
                    </a:lnTo>
                    <a:lnTo>
                      <a:pt x="15" y="32"/>
                    </a:lnTo>
                    <a:lnTo>
                      <a:pt x="21" y="21"/>
                    </a:lnTo>
                    <a:lnTo>
                      <a:pt x="29" y="11"/>
                    </a:lnTo>
                    <a:lnTo>
                      <a:pt x="40" y="4"/>
                    </a:lnTo>
                    <a:lnTo>
                      <a:pt x="51" y="0"/>
                    </a:lnTo>
                    <a:lnTo>
                      <a:pt x="53" y="2"/>
                    </a:lnTo>
                    <a:lnTo>
                      <a:pt x="57" y="1"/>
                    </a:lnTo>
                    <a:lnTo>
                      <a:pt x="60" y="0"/>
                    </a:lnTo>
                    <a:lnTo>
                      <a:pt x="64" y="0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78" name="Freeform 200"/>
              <p:cNvSpPr>
                <a:spLocks/>
              </p:cNvSpPr>
              <p:nvPr/>
            </p:nvSpPr>
            <p:spPr bwMode="auto">
              <a:xfrm>
                <a:off x="504" y="2001"/>
                <a:ext cx="15" cy="21"/>
              </a:xfrm>
              <a:custGeom>
                <a:avLst/>
                <a:gdLst>
                  <a:gd name="T0" fmla="*/ 30 w 30"/>
                  <a:gd name="T1" fmla="*/ 36 h 43"/>
                  <a:gd name="T2" fmla="*/ 28 w 30"/>
                  <a:gd name="T3" fmla="*/ 43 h 43"/>
                  <a:gd name="T4" fmla="*/ 23 w 30"/>
                  <a:gd name="T5" fmla="*/ 32 h 43"/>
                  <a:gd name="T6" fmla="*/ 16 w 30"/>
                  <a:gd name="T7" fmla="*/ 21 h 43"/>
                  <a:gd name="T8" fmla="*/ 8 w 30"/>
                  <a:gd name="T9" fmla="*/ 11 h 43"/>
                  <a:gd name="T10" fmla="*/ 0 w 30"/>
                  <a:gd name="T11" fmla="*/ 0 h 43"/>
                  <a:gd name="T12" fmla="*/ 9 w 30"/>
                  <a:gd name="T13" fmla="*/ 7 h 43"/>
                  <a:gd name="T14" fmla="*/ 18 w 30"/>
                  <a:gd name="T15" fmla="*/ 17 h 43"/>
                  <a:gd name="T16" fmla="*/ 24 w 30"/>
                  <a:gd name="T17" fmla="*/ 26 h 43"/>
                  <a:gd name="T18" fmla="*/ 30 w 30"/>
                  <a:gd name="T19" fmla="*/ 36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0" h="43">
                    <a:moveTo>
                      <a:pt x="30" y="36"/>
                    </a:moveTo>
                    <a:lnTo>
                      <a:pt x="28" y="43"/>
                    </a:lnTo>
                    <a:lnTo>
                      <a:pt x="23" y="32"/>
                    </a:lnTo>
                    <a:lnTo>
                      <a:pt x="16" y="21"/>
                    </a:lnTo>
                    <a:lnTo>
                      <a:pt x="8" y="11"/>
                    </a:lnTo>
                    <a:lnTo>
                      <a:pt x="0" y="0"/>
                    </a:lnTo>
                    <a:lnTo>
                      <a:pt x="9" y="7"/>
                    </a:lnTo>
                    <a:lnTo>
                      <a:pt x="18" y="17"/>
                    </a:lnTo>
                    <a:lnTo>
                      <a:pt x="24" y="26"/>
                    </a:lnTo>
                    <a:lnTo>
                      <a:pt x="30" y="36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79" name="Freeform 201"/>
              <p:cNvSpPr>
                <a:spLocks/>
              </p:cNvSpPr>
              <p:nvPr/>
            </p:nvSpPr>
            <p:spPr bwMode="auto">
              <a:xfrm>
                <a:off x="359" y="2005"/>
                <a:ext cx="19" cy="83"/>
              </a:xfrm>
              <a:custGeom>
                <a:avLst/>
                <a:gdLst>
                  <a:gd name="T0" fmla="*/ 37 w 38"/>
                  <a:gd name="T1" fmla="*/ 17 h 166"/>
                  <a:gd name="T2" fmla="*/ 37 w 38"/>
                  <a:gd name="T3" fmla="*/ 23 h 166"/>
                  <a:gd name="T4" fmla="*/ 38 w 38"/>
                  <a:gd name="T5" fmla="*/ 27 h 166"/>
                  <a:gd name="T6" fmla="*/ 37 w 38"/>
                  <a:gd name="T7" fmla="*/ 33 h 166"/>
                  <a:gd name="T8" fmla="*/ 34 w 38"/>
                  <a:gd name="T9" fmla="*/ 38 h 166"/>
                  <a:gd name="T10" fmla="*/ 37 w 38"/>
                  <a:gd name="T11" fmla="*/ 47 h 166"/>
                  <a:gd name="T12" fmla="*/ 33 w 38"/>
                  <a:gd name="T13" fmla="*/ 55 h 166"/>
                  <a:gd name="T14" fmla="*/ 29 w 38"/>
                  <a:gd name="T15" fmla="*/ 63 h 166"/>
                  <a:gd name="T16" fmla="*/ 25 w 38"/>
                  <a:gd name="T17" fmla="*/ 70 h 166"/>
                  <a:gd name="T18" fmla="*/ 25 w 38"/>
                  <a:gd name="T19" fmla="*/ 92 h 166"/>
                  <a:gd name="T20" fmla="*/ 24 w 38"/>
                  <a:gd name="T21" fmla="*/ 113 h 166"/>
                  <a:gd name="T22" fmla="*/ 24 w 38"/>
                  <a:gd name="T23" fmla="*/ 133 h 166"/>
                  <a:gd name="T24" fmla="*/ 25 w 38"/>
                  <a:gd name="T25" fmla="*/ 154 h 166"/>
                  <a:gd name="T26" fmla="*/ 23 w 38"/>
                  <a:gd name="T27" fmla="*/ 158 h 166"/>
                  <a:gd name="T28" fmla="*/ 22 w 38"/>
                  <a:gd name="T29" fmla="*/ 162 h 166"/>
                  <a:gd name="T30" fmla="*/ 19 w 38"/>
                  <a:gd name="T31" fmla="*/ 166 h 166"/>
                  <a:gd name="T32" fmla="*/ 15 w 38"/>
                  <a:gd name="T33" fmla="*/ 163 h 166"/>
                  <a:gd name="T34" fmla="*/ 14 w 38"/>
                  <a:gd name="T35" fmla="*/ 148 h 166"/>
                  <a:gd name="T36" fmla="*/ 10 w 38"/>
                  <a:gd name="T37" fmla="*/ 133 h 166"/>
                  <a:gd name="T38" fmla="*/ 7 w 38"/>
                  <a:gd name="T39" fmla="*/ 118 h 166"/>
                  <a:gd name="T40" fmla="*/ 7 w 38"/>
                  <a:gd name="T41" fmla="*/ 105 h 166"/>
                  <a:gd name="T42" fmla="*/ 0 w 38"/>
                  <a:gd name="T43" fmla="*/ 83 h 166"/>
                  <a:gd name="T44" fmla="*/ 1 w 38"/>
                  <a:gd name="T45" fmla="*/ 61 h 166"/>
                  <a:gd name="T46" fmla="*/ 6 w 38"/>
                  <a:gd name="T47" fmla="*/ 39 h 166"/>
                  <a:gd name="T48" fmla="*/ 10 w 38"/>
                  <a:gd name="T49" fmla="*/ 17 h 166"/>
                  <a:gd name="T50" fmla="*/ 14 w 38"/>
                  <a:gd name="T51" fmla="*/ 11 h 166"/>
                  <a:gd name="T52" fmla="*/ 17 w 38"/>
                  <a:gd name="T53" fmla="*/ 3 h 166"/>
                  <a:gd name="T54" fmla="*/ 22 w 38"/>
                  <a:gd name="T55" fmla="*/ 0 h 166"/>
                  <a:gd name="T56" fmla="*/ 31 w 38"/>
                  <a:gd name="T57" fmla="*/ 2 h 166"/>
                  <a:gd name="T58" fmla="*/ 37 w 38"/>
                  <a:gd name="T59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8" h="166">
                    <a:moveTo>
                      <a:pt x="37" y="17"/>
                    </a:moveTo>
                    <a:lnTo>
                      <a:pt x="37" y="23"/>
                    </a:lnTo>
                    <a:lnTo>
                      <a:pt x="38" y="27"/>
                    </a:lnTo>
                    <a:lnTo>
                      <a:pt x="37" y="33"/>
                    </a:lnTo>
                    <a:lnTo>
                      <a:pt x="34" y="38"/>
                    </a:lnTo>
                    <a:lnTo>
                      <a:pt x="37" y="47"/>
                    </a:lnTo>
                    <a:lnTo>
                      <a:pt x="33" y="55"/>
                    </a:lnTo>
                    <a:lnTo>
                      <a:pt x="29" y="63"/>
                    </a:lnTo>
                    <a:lnTo>
                      <a:pt x="25" y="70"/>
                    </a:lnTo>
                    <a:lnTo>
                      <a:pt x="25" y="92"/>
                    </a:lnTo>
                    <a:lnTo>
                      <a:pt x="24" y="113"/>
                    </a:lnTo>
                    <a:lnTo>
                      <a:pt x="24" y="133"/>
                    </a:lnTo>
                    <a:lnTo>
                      <a:pt x="25" y="154"/>
                    </a:lnTo>
                    <a:lnTo>
                      <a:pt x="23" y="158"/>
                    </a:lnTo>
                    <a:lnTo>
                      <a:pt x="22" y="162"/>
                    </a:lnTo>
                    <a:lnTo>
                      <a:pt x="19" y="166"/>
                    </a:lnTo>
                    <a:lnTo>
                      <a:pt x="15" y="163"/>
                    </a:lnTo>
                    <a:lnTo>
                      <a:pt x="14" y="148"/>
                    </a:lnTo>
                    <a:lnTo>
                      <a:pt x="10" y="133"/>
                    </a:lnTo>
                    <a:lnTo>
                      <a:pt x="7" y="118"/>
                    </a:lnTo>
                    <a:lnTo>
                      <a:pt x="7" y="105"/>
                    </a:lnTo>
                    <a:lnTo>
                      <a:pt x="0" y="83"/>
                    </a:lnTo>
                    <a:lnTo>
                      <a:pt x="1" y="61"/>
                    </a:lnTo>
                    <a:lnTo>
                      <a:pt x="6" y="39"/>
                    </a:lnTo>
                    <a:lnTo>
                      <a:pt x="10" y="17"/>
                    </a:lnTo>
                    <a:lnTo>
                      <a:pt x="14" y="11"/>
                    </a:lnTo>
                    <a:lnTo>
                      <a:pt x="17" y="3"/>
                    </a:lnTo>
                    <a:lnTo>
                      <a:pt x="22" y="0"/>
                    </a:lnTo>
                    <a:lnTo>
                      <a:pt x="31" y="2"/>
                    </a:lnTo>
                    <a:lnTo>
                      <a:pt x="37" y="1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80" name="Freeform 202"/>
              <p:cNvSpPr>
                <a:spLocks/>
              </p:cNvSpPr>
              <p:nvPr/>
            </p:nvSpPr>
            <p:spPr bwMode="auto">
              <a:xfrm>
                <a:off x="572" y="2008"/>
                <a:ext cx="173" cy="178"/>
              </a:xfrm>
              <a:custGeom>
                <a:avLst/>
                <a:gdLst>
                  <a:gd name="T0" fmla="*/ 191 w 347"/>
                  <a:gd name="T1" fmla="*/ 125 h 356"/>
                  <a:gd name="T2" fmla="*/ 210 w 347"/>
                  <a:gd name="T3" fmla="*/ 175 h 356"/>
                  <a:gd name="T4" fmla="*/ 237 w 347"/>
                  <a:gd name="T5" fmla="*/ 215 h 356"/>
                  <a:gd name="T6" fmla="*/ 248 w 347"/>
                  <a:gd name="T7" fmla="*/ 270 h 356"/>
                  <a:gd name="T8" fmla="*/ 251 w 347"/>
                  <a:gd name="T9" fmla="*/ 213 h 356"/>
                  <a:gd name="T10" fmla="*/ 256 w 347"/>
                  <a:gd name="T11" fmla="*/ 159 h 356"/>
                  <a:gd name="T12" fmla="*/ 250 w 347"/>
                  <a:gd name="T13" fmla="*/ 142 h 356"/>
                  <a:gd name="T14" fmla="*/ 224 w 347"/>
                  <a:gd name="T15" fmla="*/ 94 h 356"/>
                  <a:gd name="T16" fmla="*/ 262 w 347"/>
                  <a:gd name="T17" fmla="*/ 95 h 356"/>
                  <a:gd name="T18" fmla="*/ 308 w 347"/>
                  <a:gd name="T19" fmla="*/ 119 h 356"/>
                  <a:gd name="T20" fmla="*/ 264 w 347"/>
                  <a:gd name="T21" fmla="*/ 173 h 356"/>
                  <a:gd name="T22" fmla="*/ 268 w 347"/>
                  <a:gd name="T23" fmla="*/ 228 h 356"/>
                  <a:gd name="T24" fmla="*/ 296 w 347"/>
                  <a:gd name="T25" fmla="*/ 323 h 356"/>
                  <a:gd name="T26" fmla="*/ 339 w 347"/>
                  <a:gd name="T27" fmla="*/ 353 h 356"/>
                  <a:gd name="T28" fmla="*/ 294 w 347"/>
                  <a:gd name="T29" fmla="*/ 353 h 356"/>
                  <a:gd name="T30" fmla="*/ 271 w 347"/>
                  <a:gd name="T31" fmla="*/ 336 h 356"/>
                  <a:gd name="T32" fmla="*/ 240 w 347"/>
                  <a:gd name="T33" fmla="*/ 309 h 356"/>
                  <a:gd name="T34" fmla="*/ 227 w 347"/>
                  <a:gd name="T35" fmla="*/ 319 h 356"/>
                  <a:gd name="T36" fmla="*/ 250 w 347"/>
                  <a:gd name="T37" fmla="*/ 339 h 356"/>
                  <a:gd name="T38" fmla="*/ 213 w 347"/>
                  <a:gd name="T39" fmla="*/ 342 h 356"/>
                  <a:gd name="T40" fmla="*/ 181 w 347"/>
                  <a:gd name="T41" fmla="*/ 302 h 356"/>
                  <a:gd name="T42" fmla="*/ 149 w 347"/>
                  <a:gd name="T43" fmla="*/ 308 h 356"/>
                  <a:gd name="T44" fmla="*/ 131 w 347"/>
                  <a:gd name="T45" fmla="*/ 353 h 356"/>
                  <a:gd name="T46" fmla="*/ 92 w 347"/>
                  <a:gd name="T47" fmla="*/ 349 h 356"/>
                  <a:gd name="T48" fmla="*/ 88 w 347"/>
                  <a:gd name="T49" fmla="*/ 329 h 356"/>
                  <a:gd name="T50" fmla="*/ 53 w 347"/>
                  <a:gd name="T51" fmla="*/ 294 h 356"/>
                  <a:gd name="T52" fmla="*/ 28 w 347"/>
                  <a:gd name="T53" fmla="*/ 246 h 356"/>
                  <a:gd name="T54" fmla="*/ 27 w 347"/>
                  <a:gd name="T55" fmla="*/ 213 h 356"/>
                  <a:gd name="T56" fmla="*/ 65 w 347"/>
                  <a:gd name="T57" fmla="*/ 215 h 356"/>
                  <a:gd name="T58" fmla="*/ 53 w 347"/>
                  <a:gd name="T59" fmla="*/ 262 h 356"/>
                  <a:gd name="T60" fmla="*/ 82 w 347"/>
                  <a:gd name="T61" fmla="*/ 257 h 356"/>
                  <a:gd name="T62" fmla="*/ 116 w 347"/>
                  <a:gd name="T63" fmla="*/ 265 h 356"/>
                  <a:gd name="T64" fmla="*/ 123 w 347"/>
                  <a:gd name="T65" fmla="*/ 269 h 356"/>
                  <a:gd name="T66" fmla="*/ 148 w 347"/>
                  <a:gd name="T67" fmla="*/ 264 h 356"/>
                  <a:gd name="T68" fmla="*/ 103 w 347"/>
                  <a:gd name="T69" fmla="*/ 216 h 356"/>
                  <a:gd name="T70" fmla="*/ 63 w 347"/>
                  <a:gd name="T71" fmla="*/ 178 h 356"/>
                  <a:gd name="T72" fmla="*/ 12 w 347"/>
                  <a:gd name="T73" fmla="*/ 198 h 356"/>
                  <a:gd name="T74" fmla="*/ 13 w 347"/>
                  <a:gd name="T75" fmla="*/ 179 h 356"/>
                  <a:gd name="T76" fmla="*/ 35 w 347"/>
                  <a:gd name="T77" fmla="*/ 160 h 356"/>
                  <a:gd name="T78" fmla="*/ 82 w 347"/>
                  <a:gd name="T79" fmla="*/ 156 h 356"/>
                  <a:gd name="T80" fmla="*/ 69 w 347"/>
                  <a:gd name="T81" fmla="*/ 145 h 356"/>
                  <a:gd name="T82" fmla="*/ 30 w 347"/>
                  <a:gd name="T83" fmla="*/ 142 h 356"/>
                  <a:gd name="T84" fmla="*/ 69 w 347"/>
                  <a:gd name="T85" fmla="*/ 140 h 356"/>
                  <a:gd name="T86" fmla="*/ 112 w 347"/>
                  <a:gd name="T87" fmla="*/ 136 h 356"/>
                  <a:gd name="T88" fmla="*/ 179 w 347"/>
                  <a:gd name="T89" fmla="*/ 134 h 356"/>
                  <a:gd name="T90" fmla="*/ 105 w 347"/>
                  <a:gd name="T91" fmla="*/ 126 h 356"/>
                  <a:gd name="T92" fmla="*/ 61 w 347"/>
                  <a:gd name="T93" fmla="*/ 105 h 356"/>
                  <a:gd name="T94" fmla="*/ 62 w 347"/>
                  <a:gd name="T95" fmla="*/ 60 h 356"/>
                  <a:gd name="T96" fmla="*/ 111 w 347"/>
                  <a:gd name="T97" fmla="*/ 45 h 356"/>
                  <a:gd name="T98" fmla="*/ 148 w 347"/>
                  <a:gd name="T99" fmla="*/ 44 h 356"/>
                  <a:gd name="T100" fmla="*/ 108 w 347"/>
                  <a:gd name="T101" fmla="*/ 37 h 356"/>
                  <a:gd name="T102" fmla="*/ 71 w 347"/>
                  <a:gd name="T103" fmla="*/ 34 h 356"/>
                  <a:gd name="T104" fmla="*/ 169 w 347"/>
                  <a:gd name="T105" fmla="*/ 34 h 356"/>
                  <a:gd name="T106" fmla="*/ 138 w 347"/>
                  <a:gd name="T107" fmla="*/ 21 h 356"/>
                  <a:gd name="T108" fmla="*/ 160 w 347"/>
                  <a:gd name="T109" fmla="*/ 16 h 356"/>
                  <a:gd name="T110" fmla="*/ 105 w 347"/>
                  <a:gd name="T111" fmla="*/ 6 h 356"/>
                  <a:gd name="T112" fmla="*/ 104 w 347"/>
                  <a:gd name="T113" fmla="*/ 0 h 356"/>
                  <a:gd name="T114" fmla="*/ 177 w 347"/>
                  <a:gd name="T115" fmla="*/ 6 h 3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347" h="356">
                    <a:moveTo>
                      <a:pt x="188" y="8"/>
                    </a:moveTo>
                    <a:lnTo>
                      <a:pt x="191" y="31"/>
                    </a:lnTo>
                    <a:lnTo>
                      <a:pt x="192" y="54"/>
                    </a:lnTo>
                    <a:lnTo>
                      <a:pt x="192" y="76"/>
                    </a:lnTo>
                    <a:lnTo>
                      <a:pt x="192" y="98"/>
                    </a:lnTo>
                    <a:lnTo>
                      <a:pt x="192" y="111"/>
                    </a:lnTo>
                    <a:lnTo>
                      <a:pt x="191" y="125"/>
                    </a:lnTo>
                    <a:lnTo>
                      <a:pt x="189" y="140"/>
                    </a:lnTo>
                    <a:lnTo>
                      <a:pt x="192" y="152"/>
                    </a:lnTo>
                    <a:lnTo>
                      <a:pt x="198" y="155"/>
                    </a:lnTo>
                    <a:lnTo>
                      <a:pt x="204" y="159"/>
                    </a:lnTo>
                    <a:lnTo>
                      <a:pt x="209" y="165"/>
                    </a:lnTo>
                    <a:lnTo>
                      <a:pt x="211" y="171"/>
                    </a:lnTo>
                    <a:lnTo>
                      <a:pt x="210" y="175"/>
                    </a:lnTo>
                    <a:lnTo>
                      <a:pt x="207" y="179"/>
                    </a:lnTo>
                    <a:lnTo>
                      <a:pt x="206" y="182"/>
                    </a:lnTo>
                    <a:lnTo>
                      <a:pt x="206" y="186"/>
                    </a:lnTo>
                    <a:lnTo>
                      <a:pt x="215" y="189"/>
                    </a:lnTo>
                    <a:lnTo>
                      <a:pt x="226" y="196"/>
                    </a:lnTo>
                    <a:lnTo>
                      <a:pt x="233" y="204"/>
                    </a:lnTo>
                    <a:lnTo>
                      <a:pt x="237" y="215"/>
                    </a:lnTo>
                    <a:lnTo>
                      <a:pt x="237" y="227"/>
                    </a:lnTo>
                    <a:lnTo>
                      <a:pt x="240" y="241"/>
                    </a:lnTo>
                    <a:lnTo>
                      <a:pt x="242" y="255"/>
                    </a:lnTo>
                    <a:lnTo>
                      <a:pt x="242" y="269"/>
                    </a:lnTo>
                    <a:lnTo>
                      <a:pt x="244" y="270"/>
                    </a:lnTo>
                    <a:lnTo>
                      <a:pt x="245" y="270"/>
                    </a:lnTo>
                    <a:lnTo>
                      <a:pt x="248" y="270"/>
                    </a:lnTo>
                    <a:lnTo>
                      <a:pt x="249" y="269"/>
                    </a:lnTo>
                    <a:lnTo>
                      <a:pt x="250" y="266"/>
                    </a:lnTo>
                    <a:lnTo>
                      <a:pt x="250" y="263"/>
                    </a:lnTo>
                    <a:lnTo>
                      <a:pt x="249" y="261"/>
                    </a:lnTo>
                    <a:lnTo>
                      <a:pt x="250" y="258"/>
                    </a:lnTo>
                    <a:lnTo>
                      <a:pt x="250" y="236"/>
                    </a:lnTo>
                    <a:lnTo>
                      <a:pt x="251" y="213"/>
                    </a:lnTo>
                    <a:lnTo>
                      <a:pt x="251" y="192"/>
                    </a:lnTo>
                    <a:lnTo>
                      <a:pt x="250" y="171"/>
                    </a:lnTo>
                    <a:lnTo>
                      <a:pt x="254" y="171"/>
                    </a:lnTo>
                    <a:lnTo>
                      <a:pt x="255" y="168"/>
                    </a:lnTo>
                    <a:lnTo>
                      <a:pt x="255" y="166"/>
                    </a:lnTo>
                    <a:lnTo>
                      <a:pt x="256" y="165"/>
                    </a:lnTo>
                    <a:lnTo>
                      <a:pt x="256" y="159"/>
                    </a:lnTo>
                    <a:lnTo>
                      <a:pt x="254" y="155"/>
                    </a:lnTo>
                    <a:lnTo>
                      <a:pt x="251" y="149"/>
                    </a:lnTo>
                    <a:lnTo>
                      <a:pt x="247" y="144"/>
                    </a:lnTo>
                    <a:lnTo>
                      <a:pt x="248" y="144"/>
                    </a:lnTo>
                    <a:lnTo>
                      <a:pt x="249" y="143"/>
                    </a:lnTo>
                    <a:lnTo>
                      <a:pt x="249" y="143"/>
                    </a:lnTo>
                    <a:lnTo>
                      <a:pt x="250" y="142"/>
                    </a:lnTo>
                    <a:lnTo>
                      <a:pt x="244" y="132"/>
                    </a:lnTo>
                    <a:lnTo>
                      <a:pt x="239" y="121"/>
                    </a:lnTo>
                    <a:lnTo>
                      <a:pt x="233" y="111"/>
                    </a:lnTo>
                    <a:lnTo>
                      <a:pt x="225" y="102"/>
                    </a:lnTo>
                    <a:lnTo>
                      <a:pt x="226" y="99"/>
                    </a:lnTo>
                    <a:lnTo>
                      <a:pt x="226" y="96"/>
                    </a:lnTo>
                    <a:lnTo>
                      <a:pt x="224" y="94"/>
                    </a:lnTo>
                    <a:lnTo>
                      <a:pt x="222" y="91"/>
                    </a:lnTo>
                    <a:lnTo>
                      <a:pt x="228" y="91"/>
                    </a:lnTo>
                    <a:lnTo>
                      <a:pt x="235" y="91"/>
                    </a:lnTo>
                    <a:lnTo>
                      <a:pt x="242" y="91"/>
                    </a:lnTo>
                    <a:lnTo>
                      <a:pt x="249" y="91"/>
                    </a:lnTo>
                    <a:lnTo>
                      <a:pt x="256" y="92"/>
                    </a:lnTo>
                    <a:lnTo>
                      <a:pt x="262" y="95"/>
                    </a:lnTo>
                    <a:lnTo>
                      <a:pt x="266" y="98"/>
                    </a:lnTo>
                    <a:lnTo>
                      <a:pt x="268" y="105"/>
                    </a:lnTo>
                    <a:lnTo>
                      <a:pt x="273" y="103"/>
                    </a:lnTo>
                    <a:lnTo>
                      <a:pt x="277" y="99"/>
                    </a:lnTo>
                    <a:lnTo>
                      <a:pt x="279" y="95"/>
                    </a:lnTo>
                    <a:lnTo>
                      <a:pt x="281" y="91"/>
                    </a:lnTo>
                    <a:lnTo>
                      <a:pt x="308" y="119"/>
                    </a:lnTo>
                    <a:lnTo>
                      <a:pt x="304" y="147"/>
                    </a:lnTo>
                    <a:lnTo>
                      <a:pt x="295" y="148"/>
                    </a:lnTo>
                    <a:lnTo>
                      <a:pt x="287" y="147"/>
                    </a:lnTo>
                    <a:lnTo>
                      <a:pt x="279" y="147"/>
                    </a:lnTo>
                    <a:lnTo>
                      <a:pt x="272" y="152"/>
                    </a:lnTo>
                    <a:lnTo>
                      <a:pt x="268" y="163"/>
                    </a:lnTo>
                    <a:lnTo>
                      <a:pt x="264" y="173"/>
                    </a:lnTo>
                    <a:lnTo>
                      <a:pt x="263" y="185"/>
                    </a:lnTo>
                    <a:lnTo>
                      <a:pt x="268" y="195"/>
                    </a:lnTo>
                    <a:lnTo>
                      <a:pt x="275" y="200"/>
                    </a:lnTo>
                    <a:lnTo>
                      <a:pt x="283" y="205"/>
                    </a:lnTo>
                    <a:lnTo>
                      <a:pt x="288" y="212"/>
                    </a:lnTo>
                    <a:lnTo>
                      <a:pt x="285" y="220"/>
                    </a:lnTo>
                    <a:lnTo>
                      <a:pt x="268" y="228"/>
                    </a:lnTo>
                    <a:lnTo>
                      <a:pt x="264" y="246"/>
                    </a:lnTo>
                    <a:lnTo>
                      <a:pt x="264" y="264"/>
                    </a:lnTo>
                    <a:lnTo>
                      <a:pt x="263" y="281"/>
                    </a:lnTo>
                    <a:lnTo>
                      <a:pt x="264" y="306"/>
                    </a:lnTo>
                    <a:lnTo>
                      <a:pt x="274" y="313"/>
                    </a:lnTo>
                    <a:lnTo>
                      <a:pt x="286" y="318"/>
                    </a:lnTo>
                    <a:lnTo>
                      <a:pt x="296" y="323"/>
                    </a:lnTo>
                    <a:lnTo>
                      <a:pt x="308" y="329"/>
                    </a:lnTo>
                    <a:lnTo>
                      <a:pt x="318" y="333"/>
                    </a:lnTo>
                    <a:lnTo>
                      <a:pt x="328" y="339"/>
                    </a:lnTo>
                    <a:lnTo>
                      <a:pt x="338" y="346"/>
                    </a:lnTo>
                    <a:lnTo>
                      <a:pt x="347" y="353"/>
                    </a:lnTo>
                    <a:lnTo>
                      <a:pt x="343" y="353"/>
                    </a:lnTo>
                    <a:lnTo>
                      <a:pt x="339" y="353"/>
                    </a:lnTo>
                    <a:lnTo>
                      <a:pt x="334" y="354"/>
                    </a:lnTo>
                    <a:lnTo>
                      <a:pt x="330" y="353"/>
                    </a:lnTo>
                    <a:lnTo>
                      <a:pt x="323" y="354"/>
                    </a:lnTo>
                    <a:lnTo>
                      <a:pt x="315" y="353"/>
                    </a:lnTo>
                    <a:lnTo>
                      <a:pt x="308" y="353"/>
                    </a:lnTo>
                    <a:lnTo>
                      <a:pt x="300" y="353"/>
                    </a:lnTo>
                    <a:lnTo>
                      <a:pt x="294" y="353"/>
                    </a:lnTo>
                    <a:lnTo>
                      <a:pt x="288" y="352"/>
                    </a:lnTo>
                    <a:lnTo>
                      <a:pt x="282" y="352"/>
                    </a:lnTo>
                    <a:lnTo>
                      <a:pt x="278" y="352"/>
                    </a:lnTo>
                    <a:lnTo>
                      <a:pt x="265" y="351"/>
                    </a:lnTo>
                    <a:lnTo>
                      <a:pt x="268" y="346"/>
                    </a:lnTo>
                    <a:lnTo>
                      <a:pt x="271" y="341"/>
                    </a:lnTo>
                    <a:lnTo>
                      <a:pt x="271" y="336"/>
                    </a:lnTo>
                    <a:lnTo>
                      <a:pt x="268" y="331"/>
                    </a:lnTo>
                    <a:lnTo>
                      <a:pt x="265" y="323"/>
                    </a:lnTo>
                    <a:lnTo>
                      <a:pt x="259" y="316"/>
                    </a:lnTo>
                    <a:lnTo>
                      <a:pt x="252" y="311"/>
                    </a:lnTo>
                    <a:lnTo>
                      <a:pt x="245" y="308"/>
                    </a:lnTo>
                    <a:lnTo>
                      <a:pt x="243" y="309"/>
                    </a:lnTo>
                    <a:lnTo>
                      <a:pt x="240" y="309"/>
                    </a:lnTo>
                    <a:lnTo>
                      <a:pt x="236" y="309"/>
                    </a:lnTo>
                    <a:lnTo>
                      <a:pt x="233" y="310"/>
                    </a:lnTo>
                    <a:lnTo>
                      <a:pt x="232" y="308"/>
                    </a:lnTo>
                    <a:lnTo>
                      <a:pt x="228" y="310"/>
                    </a:lnTo>
                    <a:lnTo>
                      <a:pt x="227" y="314"/>
                    </a:lnTo>
                    <a:lnTo>
                      <a:pt x="226" y="317"/>
                    </a:lnTo>
                    <a:lnTo>
                      <a:pt x="227" y="319"/>
                    </a:lnTo>
                    <a:lnTo>
                      <a:pt x="229" y="319"/>
                    </a:lnTo>
                    <a:lnTo>
                      <a:pt x="232" y="322"/>
                    </a:lnTo>
                    <a:lnTo>
                      <a:pt x="234" y="324"/>
                    </a:lnTo>
                    <a:lnTo>
                      <a:pt x="236" y="323"/>
                    </a:lnTo>
                    <a:lnTo>
                      <a:pt x="242" y="327"/>
                    </a:lnTo>
                    <a:lnTo>
                      <a:pt x="247" y="333"/>
                    </a:lnTo>
                    <a:lnTo>
                      <a:pt x="250" y="339"/>
                    </a:lnTo>
                    <a:lnTo>
                      <a:pt x="254" y="345"/>
                    </a:lnTo>
                    <a:lnTo>
                      <a:pt x="254" y="347"/>
                    </a:lnTo>
                    <a:lnTo>
                      <a:pt x="255" y="347"/>
                    </a:lnTo>
                    <a:lnTo>
                      <a:pt x="256" y="348"/>
                    </a:lnTo>
                    <a:lnTo>
                      <a:pt x="256" y="349"/>
                    </a:lnTo>
                    <a:lnTo>
                      <a:pt x="217" y="349"/>
                    </a:lnTo>
                    <a:lnTo>
                      <a:pt x="213" y="342"/>
                    </a:lnTo>
                    <a:lnTo>
                      <a:pt x="211" y="337"/>
                    </a:lnTo>
                    <a:lnTo>
                      <a:pt x="207" y="329"/>
                    </a:lnTo>
                    <a:lnTo>
                      <a:pt x="204" y="322"/>
                    </a:lnTo>
                    <a:lnTo>
                      <a:pt x="199" y="316"/>
                    </a:lnTo>
                    <a:lnTo>
                      <a:pt x="195" y="310"/>
                    </a:lnTo>
                    <a:lnTo>
                      <a:pt x="189" y="306"/>
                    </a:lnTo>
                    <a:lnTo>
                      <a:pt x="181" y="302"/>
                    </a:lnTo>
                    <a:lnTo>
                      <a:pt x="177" y="301"/>
                    </a:lnTo>
                    <a:lnTo>
                      <a:pt x="174" y="301"/>
                    </a:lnTo>
                    <a:lnTo>
                      <a:pt x="171" y="300"/>
                    </a:lnTo>
                    <a:lnTo>
                      <a:pt x="167" y="300"/>
                    </a:lnTo>
                    <a:lnTo>
                      <a:pt x="165" y="308"/>
                    </a:lnTo>
                    <a:lnTo>
                      <a:pt x="157" y="308"/>
                    </a:lnTo>
                    <a:lnTo>
                      <a:pt x="149" y="308"/>
                    </a:lnTo>
                    <a:lnTo>
                      <a:pt x="143" y="315"/>
                    </a:lnTo>
                    <a:lnTo>
                      <a:pt x="143" y="324"/>
                    </a:lnTo>
                    <a:lnTo>
                      <a:pt x="145" y="333"/>
                    </a:lnTo>
                    <a:lnTo>
                      <a:pt x="148" y="342"/>
                    </a:lnTo>
                    <a:lnTo>
                      <a:pt x="145" y="352"/>
                    </a:lnTo>
                    <a:lnTo>
                      <a:pt x="138" y="353"/>
                    </a:lnTo>
                    <a:lnTo>
                      <a:pt x="131" y="353"/>
                    </a:lnTo>
                    <a:lnTo>
                      <a:pt x="124" y="354"/>
                    </a:lnTo>
                    <a:lnTo>
                      <a:pt x="118" y="355"/>
                    </a:lnTo>
                    <a:lnTo>
                      <a:pt x="111" y="356"/>
                    </a:lnTo>
                    <a:lnTo>
                      <a:pt x="104" y="356"/>
                    </a:lnTo>
                    <a:lnTo>
                      <a:pt x="98" y="355"/>
                    </a:lnTo>
                    <a:lnTo>
                      <a:pt x="92" y="353"/>
                    </a:lnTo>
                    <a:lnTo>
                      <a:pt x="92" y="349"/>
                    </a:lnTo>
                    <a:lnTo>
                      <a:pt x="91" y="346"/>
                    </a:lnTo>
                    <a:lnTo>
                      <a:pt x="89" y="342"/>
                    </a:lnTo>
                    <a:lnTo>
                      <a:pt x="86" y="339"/>
                    </a:lnTo>
                    <a:lnTo>
                      <a:pt x="88" y="337"/>
                    </a:lnTo>
                    <a:lnTo>
                      <a:pt x="86" y="334"/>
                    </a:lnTo>
                    <a:lnTo>
                      <a:pt x="86" y="332"/>
                    </a:lnTo>
                    <a:lnTo>
                      <a:pt x="88" y="329"/>
                    </a:lnTo>
                    <a:lnTo>
                      <a:pt x="88" y="324"/>
                    </a:lnTo>
                    <a:lnTo>
                      <a:pt x="85" y="316"/>
                    </a:lnTo>
                    <a:lnTo>
                      <a:pt x="82" y="309"/>
                    </a:lnTo>
                    <a:lnTo>
                      <a:pt x="75" y="303"/>
                    </a:lnTo>
                    <a:lnTo>
                      <a:pt x="69" y="298"/>
                    </a:lnTo>
                    <a:lnTo>
                      <a:pt x="61" y="295"/>
                    </a:lnTo>
                    <a:lnTo>
                      <a:pt x="53" y="294"/>
                    </a:lnTo>
                    <a:lnTo>
                      <a:pt x="46" y="292"/>
                    </a:lnTo>
                    <a:lnTo>
                      <a:pt x="42" y="286"/>
                    </a:lnTo>
                    <a:lnTo>
                      <a:pt x="40" y="277"/>
                    </a:lnTo>
                    <a:lnTo>
                      <a:pt x="38" y="268"/>
                    </a:lnTo>
                    <a:lnTo>
                      <a:pt x="36" y="260"/>
                    </a:lnTo>
                    <a:lnTo>
                      <a:pt x="33" y="251"/>
                    </a:lnTo>
                    <a:lnTo>
                      <a:pt x="28" y="246"/>
                    </a:lnTo>
                    <a:lnTo>
                      <a:pt x="22" y="240"/>
                    </a:lnTo>
                    <a:lnTo>
                      <a:pt x="16" y="234"/>
                    </a:lnTo>
                    <a:lnTo>
                      <a:pt x="8" y="231"/>
                    </a:lnTo>
                    <a:lnTo>
                      <a:pt x="12" y="225"/>
                    </a:lnTo>
                    <a:lnTo>
                      <a:pt x="15" y="220"/>
                    </a:lnTo>
                    <a:lnTo>
                      <a:pt x="21" y="217"/>
                    </a:lnTo>
                    <a:lnTo>
                      <a:pt x="27" y="213"/>
                    </a:lnTo>
                    <a:lnTo>
                      <a:pt x="32" y="211"/>
                    </a:lnTo>
                    <a:lnTo>
                      <a:pt x="38" y="209"/>
                    </a:lnTo>
                    <a:lnTo>
                      <a:pt x="45" y="207"/>
                    </a:lnTo>
                    <a:lnTo>
                      <a:pt x="51" y="205"/>
                    </a:lnTo>
                    <a:lnTo>
                      <a:pt x="55" y="209"/>
                    </a:lnTo>
                    <a:lnTo>
                      <a:pt x="60" y="211"/>
                    </a:lnTo>
                    <a:lnTo>
                      <a:pt x="65" y="215"/>
                    </a:lnTo>
                    <a:lnTo>
                      <a:pt x="67" y="220"/>
                    </a:lnTo>
                    <a:lnTo>
                      <a:pt x="66" y="227"/>
                    </a:lnTo>
                    <a:lnTo>
                      <a:pt x="67" y="234"/>
                    </a:lnTo>
                    <a:lnTo>
                      <a:pt x="67" y="240"/>
                    </a:lnTo>
                    <a:lnTo>
                      <a:pt x="63" y="245"/>
                    </a:lnTo>
                    <a:lnTo>
                      <a:pt x="58" y="253"/>
                    </a:lnTo>
                    <a:lnTo>
                      <a:pt x="53" y="262"/>
                    </a:lnTo>
                    <a:lnTo>
                      <a:pt x="50" y="270"/>
                    </a:lnTo>
                    <a:lnTo>
                      <a:pt x="51" y="279"/>
                    </a:lnTo>
                    <a:lnTo>
                      <a:pt x="58" y="274"/>
                    </a:lnTo>
                    <a:lnTo>
                      <a:pt x="62" y="268"/>
                    </a:lnTo>
                    <a:lnTo>
                      <a:pt x="67" y="262"/>
                    </a:lnTo>
                    <a:lnTo>
                      <a:pt x="75" y="261"/>
                    </a:lnTo>
                    <a:lnTo>
                      <a:pt x="82" y="257"/>
                    </a:lnTo>
                    <a:lnTo>
                      <a:pt x="88" y="255"/>
                    </a:lnTo>
                    <a:lnTo>
                      <a:pt x="95" y="254"/>
                    </a:lnTo>
                    <a:lnTo>
                      <a:pt x="100" y="257"/>
                    </a:lnTo>
                    <a:lnTo>
                      <a:pt x="105" y="257"/>
                    </a:lnTo>
                    <a:lnTo>
                      <a:pt x="108" y="258"/>
                    </a:lnTo>
                    <a:lnTo>
                      <a:pt x="113" y="262"/>
                    </a:lnTo>
                    <a:lnTo>
                      <a:pt x="116" y="265"/>
                    </a:lnTo>
                    <a:lnTo>
                      <a:pt x="116" y="264"/>
                    </a:lnTo>
                    <a:lnTo>
                      <a:pt x="118" y="264"/>
                    </a:lnTo>
                    <a:lnTo>
                      <a:pt x="119" y="264"/>
                    </a:lnTo>
                    <a:lnTo>
                      <a:pt x="119" y="264"/>
                    </a:lnTo>
                    <a:lnTo>
                      <a:pt x="120" y="266"/>
                    </a:lnTo>
                    <a:lnTo>
                      <a:pt x="121" y="268"/>
                    </a:lnTo>
                    <a:lnTo>
                      <a:pt x="123" y="269"/>
                    </a:lnTo>
                    <a:lnTo>
                      <a:pt x="126" y="269"/>
                    </a:lnTo>
                    <a:lnTo>
                      <a:pt x="133" y="274"/>
                    </a:lnTo>
                    <a:lnTo>
                      <a:pt x="136" y="283"/>
                    </a:lnTo>
                    <a:lnTo>
                      <a:pt x="141" y="289"/>
                    </a:lnTo>
                    <a:lnTo>
                      <a:pt x="149" y="293"/>
                    </a:lnTo>
                    <a:lnTo>
                      <a:pt x="150" y="278"/>
                    </a:lnTo>
                    <a:lnTo>
                      <a:pt x="148" y="264"/>
                    </a:lnTo>
                    <a:lnTo>
                      <a:pt x="143" y="251"/>
                    </a:lnTo>
                    <a:lnTo>
                      <a:pt x="134" y="240"/>
                    </a:lnTo>
                    <a:lnTo>
                      <a:pt x="126" y="236"/>
                    </a:lnTo>
                    <a:lnTo>
                      <a:pt x="119" y="232"/>
                    </a:lnTo>
                    <a:lnTo>
                      <a:pt x="111" y="230"/>
                    </a:lnTo>
                    <a:lnTo>
                      <a:pt x="103" y="228"/>
                    </a:lnTo>
                    <a:lnTo>
                      <a:pt x="103" y="216"/>
                    </a:lnTo>
                    <a:lnTo>
                      <a:pt x="99" y="204"/>
                    </a:lnTo>
                    <a:lnTo>
                      <a:pt x="95" y="193"/>
                    </a:lnTo>
                    <a:lnTo>
                      <a:pt x="88" y="183"/>
                    </a:lnTo>
                    <a:lnTo>
                      <a:pt x="81" y="182"/>
                    </a:lnTo>
                    <a:lnTo>
                      <a:pt x="75" y="180"/>
                    </a:lnTo>
                    <a:lnTo>
                      <a:pt x="69" y="178"/>
                    </a:lnTo>
                    <a:lnTo>
                      <a:pt x="63" y="178"/>
                    </a:lnTo>
                    <a:lnTo>
                      <a:pt x="55" y="175"/>
                    </a:lnTo>
                    <a:lnTo>
                      <a:pt x="47" y="175"/>
                    </a:lnTo>
                    <a:lnTo>
                      <a:pt x="40" y="178"/>
                    </a:lnTo>
                    <a:lnTo>
                      <a:pt x="32" y="182"/>
                    </a:lnTo>
                    <a:lnTo>
                      <a:pt x="25" y="187"/>
                    </a:lnTo>
                    <a:lnTo>
                      <a:pt x="18" y="193"/>
                    </a:lnTo>
                    <a:lnTo>
                      <a:pt x="12" y="198"/>
                    </a:lnTo>
                    <a:lnTo>
                      <a:pt x="3" y="203"/>
                    </a:lnTo>
                    <a:lnTo>
                      <a:pt x="2" y="198"/>
                    </a:lnTo>
                    <a:lnTo>
                      <a:pt x="1" y="193"/>
                    </a:lnTo>
                    <a:lnTo>
                      <a:pt x="0" y="187"/>
                    </a:lnTo>
                    <a:lnTo>
                      <a:pt x="1" y="181"/>
                    </a:lnTo>
                    <a:lnTo>
                      <a:pt x="8" y="180"/>
                    </a:lnTo>
                    <a:lnTo>
                      <a:pt x="13" y="179"/>
                    </a:lnTo>
                    <a:lnTo>
                      <a:pt x="17" y="175"/>
                    </a:lnTo>
                    <a:lnTo>
                      <a:pt x="21" y="171"/>
                    </a:lnTo>
                    <a:lnTo>
                      <a:pt x="22" y="167"/>
                    </a:lnTo>
                    <a:lnTo>
                      <a:pt x="23" y="164"/>
                    </a:lnTo>
                    <a:lnTo>
                      <a:pt x="25" y="163"/>
                    </a:lnTo>
                    <a:lnTo>
                      <a:pt x="28" y="162"/>
                    </a:lnTo>
                    <a:lnTo>
                      <a:pt x="35" y="160"/>
                    </a:lnTo>
                    <a:lnTo>
                      <a:pt x="40" y="158"/>
                    </a:lnTo>
                    <a:lnTo>
                      <a:pt x="47" y="157"/>
                    </a:lnTo>
                    <a:lnTo>
                      <a:pt x="53" y="157"/>
                    </a:lnTo>
                    <a:lnTo>
                      <a:pt x="60" y="156"/>
                    </a:lnTo>
                    <a:lnTo>
                      <a:pt x="67" y="156"/>
                    </a:lnTo>
                    <a:lnTo>
                      <a:pt x="74" y="156"/>
                    </a:lnTo>
                    <a:lnTo>
                      <a:pt x="82" y="156"/>
                    </a:lnTo>
                    <a:lnTo>
                      <a:pt x="85" y="154"/>
                    </a:lnTo>
                    <a:lnTo>
                      <a:pt x="90" y="152"/>
                    </a:lnTo>
                    <a:lnTo>
                      <a:pt x="93" y="150"/>
                    </a:lnTo>
                    <a:lnTo>
                      <a:pt x="95" y="145"/>
                    </a:lnTo>
                    <a:lnTo>
                      <a:pt x="86" y="145"/>
                    </a:lnTo>
                    <a:lnTo>
                      <a:pt x="77" y="145"/>
                    </a:lnTo>
                    <a:lnTo>
                      <a:pt x="69" y="145"/>
                    </a:lnTo>
                    <a:lnTo>
                      <a:pt x="61" y="145"/>
                    </a:lnTo>
                    <a:lnTo>
                      <a:pt x="52" y="147"/>
                    </a:lnTo>
                    <a:lnTo>
                      <a:pt x="44" y="147"/>
                    </a:lnTo>
                    <a:lnTo>
                      <a:pt x="36" y="147"/>
                    </a:lnTo>
                    <a:lnTo>
                      <a:pt x="28" y="147"/>
                    </a:lnTo>
                    <a:lnTo>
                      <a:pt x="24" y="144"/>
                    </a:lnTo>
                    <a:lnTo>
                      <a:pt x="30" y="142"/>
                    </a:lnTo>
                    <a:lnTo>
                      <a:pt x="35" y="141"/>
                    </a:lnTo>
                    <a:lnTo>
                      <a:pt x="39" y="142"/>
                    </a:lnTo>
                    <a:lnTo>
                      <a:pt x="45" y="142"/>
                    </a:lnTo>
                    <a:lnTo>
                      <a:pt x="51" y="141"/>
                    </a:lnTo>
                    <a:lnTo>
                      <a:pt x="56" y="141"/>
                    </a:lnTo>
                    <a:lnTo>
                      <a:pt x="62" y="141"/>
                    </a:lnTo>
                    <a:lnTo>
                      <a:pt x="69" y="140"/>
                    </a:lnTo>
                    <a:lnTo>
                      <a:pt x="70" y="140"/>
                    </a:lnTo>
                    <a:lnTo>
                      <a:pt x="71" y="140"/>
                    </a:lnTo>
                    <a:lnTo>
                      <a:pt x="73" y="140"/>
                    </a:lnTo>
                    <a:lnTo>
                      <a:pt x="74" y="141"/>
                    </a:lnTo>
                    <a:lnTo>
                      <a:pt x="86" y="137"/>
                    </a:lnTo>
                    <a:lnTo>
                      <a:pt x="98" y="136"/>
                    </a:lnTo>
                    <a:lnTo>
                      <a:pt x="112" y="136"/>
                    </a:lnTo>
                    <a:lnTo>
                      <a:pt x="124" y="137"/>
                    </a:lnTo>
                    <a:lnTo>
                      <a:pt x="137" y="137"/>
                    </a:lnTo>
                    <a:lnTo>
                      <a:pt x="150" y="139"/>
                    </a:lnTo>
                    <a:lnTo>
                      <a:pt x="162" y="139"/>
                    </a:lnTo>
                    <a:lnTo>
                      <a:pt x="175" y="137"/>
                    </a:lnTo>
                    <a:lnTo>
                      <a:pt x="176" y="136"/>
                    </a:lnTo>
                    <a:lnTo>
                      <a:pt x="179" y="134"/>
                    </a:lnTo>
                    <a:lnTo>
                      <a:pt x="179" y="132"/>
                    </a:lnTo>
                    <a:lnTo>
                      <a:pt x="177" y="129"/>
                    </a:lnTo>
                    <a:lnTo>
                      <a:pt x="164" y="127"/>
                    </a:lnTo>
                    <a:lnTo>
                      <a:pt x="149" y="126"/>
                    </a:lnTo>
                    <a:lnTo>
                      <a:pt x="134" y="126"/>
                    </a:lnTo>
                    <a:lnTo>
                      <a:pt x="120" y="126"/>
                    </a:lnTo>
                    <a:lnTo>
                      <a:pt x="105" y="126"/>
                    </a:lnTo>
                    <a:lnTo>
                      <a:pt x="91" y="127"/>
                    </a:lnTo>
                    <a:lnTo>
                      <a:pt x="77" y="127"/>
                    </a:lnTo>
                    <a:lnTo>
                      <a:pt x="63" y="126"/>
                    </a:lnTo>
                    <a:lnTo>
                      <a:pt x="63" y="120"/>
                    </a:lnTo>
                    <a:lnTo>
                      <a:pt x="65" y="114"/>
                    </a:lnTo>
                    <a:lnTo>
                      <a:pt x="65" y="110"/>
                    </a:lnTo>
                    <a:lnTo>
                      <a:pt x="61" y="105"/>
                    </a:lnTo>
                    <a:lnTo>
                      <a:pt x="61" y="102"/>
                    </a:lnTo>
                    <a:lnTo>
                      <a:pt x="62" y="98"/>
                    </a:lnTo>
                    <a:lnTo>
                      <a:pt x="65" y="95"/>
                    </a:lnTo>
                    <a:lnTo>
                      <a:pt x="63" y="92"/>
                    </a:lnTo>
                    <a:lnTo>
                      <a:pt x="65" y="81"/>
                    </a:lnTo>
                    <a:lnTo>
                      <a:pt x="62" y="71"/>
                    </a:lnTo>
                    <a:lnTo>
                      <a:pt x="62" y="60"/>
                    </a:lnTo>
                    <a:lnTo>
                      <a:pt x="65" y="51"/>
                    </a:lnTo>
                    <a:lnTo>
                      <a:pt x="63" y="49"/>
                    </a:lnTo>
                    <a:lnTo>
                      <a:pt x="73" y="49"/>
                    </a:lnTo>
                    <a:lnTo>
                      <a:pt x="82" y="48"/>
                    </a:lnTo>
                    <a:lnTo>
                      <a:pt x="91" y="46"/>
                    </a:lnTo>
                    <a:lnTo>
                      <a:pt x="101" y="46"/>
                    </a:lnTo>
                    <a:lnTo>
                      <a:pt x="111" y="45"/>
                    </a:lnTo>
                    <a:lnTo>
                      <a:pt x="121" y="45"/>
                    </a:lnTo>
                    <a:lnTo>
                      <a:pt x="130" y="46"/>
                    </a:lnTo>
                    <a:lnTo>
                      <a:pt x="141" y="48"/>
                    </a:lnTo>
                    <a:lnTo>
                      <a:pt x="143" y="49"/>
                    </a:lnTo>
                    <a:lnTo>
                      <a:pt x="144" y="48"/>
                    </a:lnTo>
                    <a:lnTo>
                      <a:pt x="145" y="45"/>
                    </a:lnTo>
                    <a:lnTo>
                      <a:pt x="148" y="44"/>
                    </a:lnTo>
                    <a:lnTo>
                      <a:pt x="148" y="43"/>
                    </a:lnTo>
                    <a:lnTo>
                      <a:pt x="145" y="41"/>
                    </a:lnTo>
                    <a:lnTo>
                      <a:pt x="144" y="39"/>
                    </a:lnTo>
                    <a:lnTo>
                      <a:pt x="143" y="38"/>
                    </a:lnTo>
                    <a:lnTo>
                      <a:pt x="131" y="38"/>
                    </a:lnTo>
                    <a:lnTo>
                      <a:pt x="120" y="37"/>
                    </a:lnTo>
                    <a:lnTo>
                      <a:pt x="108" y="37"/>
                    </a:lnTo>
                    <a:lnTo>
                      <a:pt x="97" y="37"/>
                    </a:lnTo>
                    <a:lnTo>
                      <a:pt x="85" y="37"/>
                    </a:lnTo>
                    <a:lnTo>
                      <a:pt x="74" y="37"/>
                    </a:lnTo>
                    <a:lnTo>
                      <a:pt x="63" y="37"/>
                    </a:lnTo>
                    <a:lnTo>
                      <a:pt x="53" y="37"/>
                    </a:lnTo>
                    <a:lnTo>
                      <a:pt x="59" y="34"/>
                    </a:lnTo>
                    <a:lnTo>
                      <a:pt x="71" y="34"/>
                    </a:lnTo>
                    <a:lnTo>
                      <a:pt x="85" y="34"/>
                    </a:lnTo>
                    <a:lnTo>
                      <a:pt x="99" y="34"/>
                    </a:lnTo>
                    <a:lnTo>
                      <a:pt x="113" y="34"/>
                    </a:lnTo>
                    <a:lnTo>
                      <a:pt x="128" y="34"/>
                    </a:lnTo>
                    <a:lnTo>
                      <a:pt x="142" y="34"/>
                    </a:lnTo>
                    <a:lnTo>
                      <a:pt x="156" y="34"/>
                    </a:lnTo>
                    <a:lnTo>
                      <a:pt x="169" y="34"/>
                    </a:lnTo>
                    <a:lnTo>
                      <a:pt x="169" y="34"/>
                    </a:lnTo>
                    <a:lnTo>
                      <a:pt x="169" y="33"/>
                    </a:lnTo>
                    <a:lnTo>
                      <a:pt x="169" y="30"/>
                    </a:lnTo>
                    <a:lnTo>
                      <a:pt x="169" y="29"/>
                    </a:lnTo>
                    <a:lnTo>
                      <a:pt x="159" y="26"/>
                    </a:lnTo>
                    <a:lnTo>
                      <a:pt x="149" y="22"/>
                    </a:lnTo>
                    <a:lnTo>
                      <a:pt x="138" y="21"/>
                    </a:lnTo>
                    <a:lnTo>
                      <a:pt x="128" y="20"/>
                    </a:lnTo>
                    <a:lnTo>
                      <a:pt x="118" y="20"/>
                    </a:lnTo>
                    <a:lnTo>
                      <a:pt x="107" y="20"/>
                    </a:lnTo>
                    <a:lnTo>
                      <a:pt x="97" y="20"/>
                    </a:lnTo>
                    <a:lnTo>
                      <a:pt x="86" y="19"/>
                    </a:lnTo>
                    <a:lnTo>
                      <a:pt x="90" y="15"/>
                    </a:lnTo>
                    <a:lnTo>
                      <a:pt x="160" y="16"/>
                    </a:lnTo>
                    <a:lnTo>
                      <a:pt x="165" y="12"/>
                    </a:lnTo>
                    <a:lnTo>
                      <a:pt x="160" y="7"/>
                    </a:lnTo>
                    <a:lnTo>
                      <a:pt x="149" y="6"/>
                    </a:lnTo>
                    <a:lnTo>
                      <a:pt x="137" y="6"/>
                    </a:lnTo>
                    <a:lnTo>
                      <a:pt x="127" y="6"/>
                    </a:lnTo>
                    <a:lnTo>
                      <a:pt x="115" y="5"/>
                    </a:lnTo>
                    <a:lnTo>
                      <a:pt x="105" y="6"/>
                    </a:lnTo>
                    <a:lnTo>
                      <a:pt x="95" y="6"/>
                    </a:lnTo>
                    <a:lnTo>
                      <a:pt x="84" y="6"/>
                    </a:lnTo>
                    <a:lnTo>
                      <a:pt x="74" y="7"/>
                    </a:lnTo>
                    <a:lnTo>
                      <a:pt x="81" y="5"/>
                    </a:lnTo>
                    <a:lnTo>
                      <a:pt x="88" y="4"/>
                    </a:lnTo>
                    <a:lnTo>
                      <a:pt x="96" y="3"/>
                    </a:lnTo>
                    <a:lnTo>
                      <a:pt x="104" y="0"/>
                    </a:lnTo>
                    <a:lnTo>
                      <a:pt x="114" y="0"/>
                    </a:lnTo>
                    <a:lnTo>
                      <a:pt x="126" y="0"/>
                    </a:lnTo>
                    <a:lnTo>
                      <a:pt x="136" y="1"/>
                    </a:lnTo>
                    <a:lnTo>
                      <a:pt x="146" y="3"/>
                    </a:lnTo>
                    <a:lnTo>
                      <a:pt x="157" y="4"/>
                    </a:lnTo>
                    <a:lnTo>
                      <a:pt x="167" y="5"/>
                    </a:lnTo>
                    <a:lnTo>
                      <a:pt x="177" y="6"/>
                    </a:lnTo>
                    <a:lnTo>
                      <a:pt x="188" y="8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81" name="Freeform 203"/>
              <p:cNvSpPr>
                <a:spLocks/>
              </p:cNvSpPr>
              <p:nvPr/>
            </p:nvSpPr>
            <p:spPr bwMode="auto">
              <a:xfrm>
                <a:off x="1031" y="2009"/>
                <a:ext cx="9" cy="16"/>
              </a:xfrm>
              <a:custGeom>
                <a:avLst/>
                <a:gdLst>
                  <a:gd name="T0" fmla="*/ 3 w 20"/>
                  <a:gd name="T1" fmla="*/ 32 h 32"/>
                  <a:gd name="T2" fmla="*/ 3 w 20"/>
                  <a:gd name="T3" fmla="*/ 30 h 32"/>
                  <a:gd name="T4" fmla="*/ 3 w 20"/>
                  <a:gd name="T5" fmla="*/ 26 h 32"/>
                  <a:gd name="T6" fmla="*/ 3 w 20"/>
                  <a:gd name="T7" fmla="*/ 21 h 32"/>
                  <a:gd name="T8" fmla="*/ 0 w 20"/>
                  <a:gd name="T9" fmla="*/ 18 h 32"/>
                  <a:gd name="T10" fmla="*/ 20 w 20"/>
                  <a:gd name="T11" fmla="*/ 0 h 32"/>
                  <a:gd name="T12" fmla="*/ 20 w 20"/>
                  <a:gd name="T13" fmla="*/ 28 h 32"/>
                  <a:gd name="T14" fmla="*/ 3 w 20"/>
                  <a:gd name="T15" fmla="*/ 32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0" h="32">
                    <a:moveTo>
                      <a:pt x="3" y="32"/>
                    </a:moveTo>
                    <a:lnTo>
                      <a:pt x="3" y="30"/>
                    </a:lnTo>
                    <a:lnTo>
                      <a:pt x="3" y="26"/>
                    </a:lnTo>
                    <a:lnTo>
                      <a:pt x="3" y="21"/>
                    </a:lnTo>
                    <a:lnTo>
                      <a:pt x="0" y="18"/>
                    </a:lnTo>
                    <a:lnTo>
                      <a:pt x="20" y="0"/>
                    </a:lnTo>
                    <a:lnTo>
                      <a:pt x="20" y="28"/>
                    </a:lnTo>
                    <a:lnTo>
                      <a:pt x="3" y="32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82" name="Freeform 204"/>
              <p:cNvSpPr>
                <a:spLocks/>
              </p:cNvSpPr>
              <p:nvPr/>
            </p:nvSpPr>
            <p:spPr bwMode="auto">
              <a:xfrm>
                <a:off x="798" y="2010"/>
                <a:ext cx="25" cy="11"/>
              </a:xfrm>
              <a:custGeom>
                <a:avLst/>
                <a:gdLst>
                  <a:gd name="T0" fmla="*/ 49 w 49"/>
                  <a:gd name="T1" fmla="*/ 13 h 22"/>
                  <a:gd name="T2" fmla="*/ 48 w 49"/>
                  <a:gd name="T3" fmla="*/ 14 h 22"/>
                  <a:gd name="T4" fmla="*/ 45 w 49"/>
                  <a:gd name="T5" fmla="*/ 15 h 22"/>
                  <a:gd name="T6" fmla="*/ 41 w 49"/>
                  <a:gd name="T7" fmla="*/ 15 h 22"/>
                  <a:gd name="T8" fmla="*/ 39 w 49"/>
                  <a:gd name="T9" fmla="*/ 14 h 22"/>
                  <a:gd name="T10" fmla="*/ 34 w 49"/>
                  <a:gd name="T11" fmla="*/ 16 h 22"/>
                  <a:gd name="T12" fmla="*/ 30 w 49"/>
                  <a:gd name="T13" fmla="*/ 17 h 22"/>
                  <a:gd name="T14" fmla="*/ 25 w 49"/>
                  <a:gd name="T15" fmla="*/ 18 h 22"/>
                  <a:gd name="T16" fmla="*/ 19 w 49"/>
                  <a:gd name="T17" fmla="*/ 18 h 22"/>
                  <a:gd name="T18" fmla="*/ 15 w 49"/>
                  <a:gd name="T19" fmla="*/ 19 h 22"/>
                  <a:gd name="T20" fmla="*/ 10 w 49"/>
                  <a:gd name="T21" fmla="*/ 19 h 22"/>
                  <a:gd name="T22" fmla="*/ 4 w 49"/>
                  <a:gd name="T23" fmla="*/ 21 h 22"/>
                  <a:gd name="T24" fmla="*/ 0 w 49"/>
                  <a:gd name="T25" fmla="*/ 22 h 22"/>
                  <a:gd name="T26" fmla="*/ 3 w 49"/>
                  <a:gd name="T27" fmla="*/ 18 h 22"/>
                  <a:gd name="T28" fmla="*/ 8 w 49"/>
                  <a:gd name="T29" fmla="*/ 15 h 22"/>
                  <a:gd name="T30" fmla="*/ 12 w 49"/>
                  <a:gd name="T31" fmla="*/ 13 h 22"/>
                  <a:gd name="T32" fmla="*/ 16 w 49"/>
                  <a:gd name="T33" fmla="*/ 9 h 22"/>
                  <a:gd name="T34" fmla="*/ 21 w 49"/>
                  <a:gd name="T35" fmla="*/ 7 h 22"/>
                  <a:gd name="T36" fmla="*/ 25 w 49"/>
                  <a:gd name="T37" fmla="*/ 5 h 22"/>
                  <a:gd name="T38" fmla="*/ 30 w 49"/>
                  <a:gd name="T39" fmla="*/ 2 h 22"/>
                  <a:gd name="T40" fmla="*/ 34 w 49"/>
                  <a:gd name="T41" fmla="*/ 0 h 22"/>
                  <a:gd name="T42" fmla="*/ 49 w 49"/>
                  <a:gd name="T43" fmla="*/ 13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9" h="22">
                    <a:moveTo>
                      <a:pt x="49" y="13"/>
                    </a:moveTo>
                    <a:lnTo>
                      <a:pt x="48" y="14"/>
                    </a:lnTo>
                    <a:lnTo>
                      <a:pt x="45" y="15"/>
                    </a:lnTo>
                    <a:lnTo>
                      <a:pt x="41" y="15"/>
                    </a:lnTo>
                    <a:lnTo>
                      <a:pt x="39" y="14"/>
                    </a:lnTo>
                    <a:lnTo>
                      <a:pt x="34" y="16"/>
                    </a:lnTo>
                    <a:lnTo>
                      <a:pt x="30" y="17"/>
                    </a:lnTo>
                    <a:lnTo>
                      <a:pt x="25" y="18"/>
                    </a:lnTo>
                    <a:lnTo>
                      <a:pt x="19" y="18"/>
                    </a:lnTo>
                    <a:lnTo>
                      <a:pt x="15" y="19"/>
                    </a:lnTo>
                    <a:lnTo>
                      <a:pt x="10" y="19"/>
                    </a:lnTo>
                    <a:lnTo>
                      <a:pt x="4" y="21"/>
                    </a:lnTo>
                    <a:lnTo>
                      <a:pt x="0" y="22"/>
                    </a:lnTo>
                    <a:lnTo>
                      <a:pt x="3" y="18"/>
                    </a:lnTo>
                    <a:lnTo>
                      <a:pt x="8" y="15"/>
                    </a:lnTo>
                    <a:lnTo>
                      <a:pt x="12" y="13"/>
                    </a:lnTo>
                    <a:lnTo>
                      <a:pt x="16" y="9"/>
                    </a:lnTo>
                    <a:lnTo>
                      <a:pt x="21" y="7"/>
                    </a:lnTo>
                    <a:lnTo>
                      <a:pt x="25" y="5"/>
                    </a:lnTo>
                    <a:lnTo>
                      <a:pt x="30" y="2"/>
                    </a:lnTo>
                    <a:lnTo>
                      <a:pt x="34" y="0"/>
                    </a:lnTo>
                    <a:lnTo>
                      <a:pt x="49" y="13"/>
                    </a:lnTo>
                    <a:close/>
                  </a:path>
                </a:pathLst>
              </a:custGeom>
              <a:solidFill>
                <a:srgbClr val="DBD3E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83" name="Freeform 205"/>
              <p:cNvSpPr>
                <a:spLocks/>
              </p:cNvSpPr>
              <p:nvPr/>
            </p:nvSpPr>
            <p:spPr bwMode="auto">
              <a:xfrm>
                <a:off x="396" y="2012"/>
                <a:ext cx="41" cy="24"/>
              </a:xfrm>
              <a:custGeom>
                <a:avLst/>
                <a:gdLst>
                  <a:gd name="T0" fmla="*/ 77 w 80"/>
                  <a:gd name="T1" fmla="*/ 19 h 48"/>
                  <a:gd name="T2" fmla="*/ 77 w 80"/>
                  <a:gd name="T3" fmla="*/ 24 h 48"/>
                  <a:gd name="T4" fmla="*/ 79 w 80"/>
                  <a:gd name="T5" fmla="*/ 28 h 48"/>
                  <a:gd name="T6" fmla="*/ 80 w 80"/>
                  <a:gd name="T7" fmla="*/ 33 h 48"/>
                  <a:gd name="T8" fmla="*/ 80 w 80"/>
                  <a:gd name="T9" fmla="*/ 38 h 48"/>
                  <a:gd name="T10" fmla="*/ 71 w 80"/>
                  <a:gd name="T11" fmla="*/ 39 h 48"/>
                  <a:gd name="T12" fmla="*/ 61 w 80"/>
                  <a:gd name="T13" fmla="*/ 40 h 48"/>
                  <a:gd name="T14" fmla="*/ 52 w 80"/>
                  <a:gd name="T15" fmla="*/ 41 h 48"/>
                  <a:gd name="T16" fmla="*/ 41 w 80"/>
                  <a:gd name="T17" fmla="*/ 42 h 48"/>
                  <a:gd name="T18" fmla="*/ 31 w 80"/>
                  <a:gd name="T19" fmla="*/ 43 h 48"/>
                  <a:gd name="T20" fmla="*/ 21 w 80"/>
                  <a:gd name="T21" fmla="*/ 44 h 48"/>
                  <a:gd name="T22" fmla="*/ 10 w 80"/>
                  <a:gd name="T23" fmla="*/ 47 h 48"/>
                  <a:gd name="T24" fmla="*/ 0 w 80"/>
                  <a:gd name="T25" fmla="*/ 48 h 48"/>
                  <a:gd name="T26" fmla="*/ 1 w 80"/>
                  <a:gd name="T27" fmla="*/ 40 h 48"/>
                  <a:gd name="T28" fmla="*/ 4 w 80"/>
                  <a:gd name="T29" fmla="*/ 33 h 48"/>
                  <a:gd name="T30" fmla="*/ 7 w 80"/>
                  <a:gd name="T31" fmla="*/ 25 h 48"/>
                  <a:gd name="T32" fmla="*/ 11 w 80"/>
                  <a:gd name="T33" fmla="*/ 18 h 48"/>
                  <a:gd name="T34" fmla="*/ 16 w 80"/>
                  <a:gd name="T35" fmla="*/ 12 h 48"/>
                  <a:gd name="T36" fmla="*/ 22 w 80"/>
                  <a:gd name="T37" fmla="*/ 6 h 48"/>
                  <a:gd name="T38" fmla="*/ 29 w 80"/>
                  <a:gd name="T39" fmla="*/ 3 h 48"/>
                  <a:gd name="T40" fmla="*/ 37 w 80"/>
                  <a:gd name="T41" fmla="*/ 0 h 48"/>
                  <a:gd name="T42" fmla="*/ 42 w 80"/>
                  <a:gd name="T43" fmla="*/ 0 h 48"/>
                  <a:gd name="T44" fmla="*/ 48 w 80"/>
                  <a:gd name="T45" fmla="*/ 0 h 48"/>
                  <a:gd name="T46" fmla="*/ 54 w 80"/>
                  <a:gd name="T47" fmla="*/ 1 h 48"/>
                  <a:gd name="T48" fmla="*/ 60 w 80"/>
                  <a:gd name="T49" fmla="*/ 2 h 48"/>
                  <a:gd name="T50" fmla="*/ 65 w 80"/>
                  <a:gd name="T51" fmla="*/ 5 h 48"/>
                  <a:gd name="T52" fmla="*/ 70 w 80"/>
                  <a:gd name="T53" fmla="*/ 9 h 48"/>
                  <a:gd name="T54" fmla="*/ 74 w 80"/>
                  <a:gd name="T55" fmla="*/ 13 h 48"/>
                  <a:gd name="T56" fmla="*/ 77 w 80"/>
                  <a:gd name="T57" fmla="*/ 19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80" h="48">
                    <a:moveTo>
                      <a:pt x="77" y="19"/>
                    </a:moveTo>
                    <a:lnTo>
                      <a:pt x="77" y="24"/>
                    </a:lnTo>
                    <a:lnTo>
                      <a:pt x="79" y="28"/>
                    </a:lnTo>
                    <a:lnTo>
                      <a:pt x="80" y="33"/>
                    </a:lnTo>
                    <a:lnTo>
                      <a:pt x="80" y="38"/>
                    </a:lnTo>
                    <a:lnTo>
                      <a:pt x="71" y="39"/>
                    </a:lnTo>
                    <a:lnTo>
                      <a:pt x="61" y="40"/>
                    </a:lnTo>
                    <a:lnTo>
                      <a:pt x="52" y="41"/>
                    </a:lnTo>
                    <a:lnTo>
                      <a:pt x="41" y="42"/>
                    </a:lnTo>
                    <a:lnTo>
                      <a:pt x="31" y="43"/>
                    </a:lnTo>
                    <a:lnTo>
                      <a:pt x="21" y="44"/>
                    </a:lnTo>
                    <a:lnTo>
                      <a:pt x="10" y="47"/>
                    </a:lnTo>
                    <a:lnTo>
                      <a:pt x="0" y="48"/>
                    </a:lnTo>
                    <a:lnTo>
                      <a:pt x="1" y="40"/>
                    </a:lnTo>
                    <a:lnTo>
                      <a:pt x="4" y="33"/>
                    </a:lnTo>
                    <a:lnTo>
                      <a:pt x="7" y="25"/>
                    </a:lnTo>
                    <a:lnTo>
                      <a:pt x="11" y="18"/>
                    </a:lnTo>
                    <a:lnTo>
                      <a:pt x="16" y="12"/>
                    </a:lnTo>
                    <a:lnTo>
                      <a:pt x="22" y="6"/>
                    </a:lnTo>
                    <a:lnTo>
                      <a:pt x="29" y="3"/>
                    </a:lnTo>
                    <a:lnTo>
                      <a:pt x="37" y="0"/>
                    </a:lnTo>
                    <a:lnTo>
                      <a:pt x="42" y="0"/>
                    </a:lnTo>
                    <a:lnTo>
                      <a:pt x="48" y="0"/>
                    </a:lnTo>
                    <a:lnTo>
                      <a:pt x="54" y="1"/>
                    </a:lnTo>
                    <a:lnTo>
                      <a:pt x="60" y="2"/>
                    </a:lnTo>
                    <a:lnTo>
                      <a:pt x="65" y="5"/>
                    </a:lnTo>
                    <a:lnTo>
                      <a:pt x="70" y="9"/>
                    </a:lnTo>
                    <a:lnTo>
                      <a:pt x="74" y="13"/>
                    </a:lnTo>
                    <a:lnTo>
                      <a:pt x="77" y="1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7" name="Freeform 207"/>
            <p:cNvSpPr>
              <a:spLocks/>
            </p:cNvSpPr>
            <p:nvPr/>
          </p:nvSpPr>
          <p:spPr bwMode="auto">
            <a:xfrm>
              <a:off x="826" y="2038"/>
              <a:ext cx="15" cy="13"/>
            </a:xfrm>
            <a:custGeom>
              <a:avLst/>
              <a:gdLst>
                <a:gd name="T0" fmla="*/ 29 w 29"/>
                <a:gd name="T1" fmla="*/ 0 h 28"/>
                <a:gd name="T2" fmla="*/ 29 w 29"/>
                <a:gd name="T3" fmla="*/ 6 h 28"/>
                <a:gd name="T4" fmla="*/ 28 w 29"/>
                <a:gd name="T5" fmla="*/ 13 h 28"/>
                <a:gd name="T6" fmla="*/ 28 w 29"/>
                <a:gd name="T7" fmla="*/ 19 h 28"/>
                <a:gd name="T8" fmla="*/ 29 w 29"/>
                <a:gd name="T9" fmla="*/ 24 h 28"/>
                <a:gd name="T10" fmla="*/ 26 w 29"/>
                <a:gd name="T11" fmla="*/ 26 h 28"/>
                <a:gd name="T12" fmla="*/ 22 w 29"/>
                <a:gd name="T13" fmla="*/ 26 h 28"/>
                <a:gd name="T14" fmla="*/ 19 w 29"/>
                <a:gd name="T15" fmla="*/ 26 h 28"/>
                <a:gd name="T16" fmla="*/ 16 w 29"/>
                <a:gd name="T17" fmla="*/ 28 h 28"/>
                <a:gd name="T18" fmla="*/ 14 w 29"/>
                <a:gd name="T19" fmla="*/ 24 h 28"/>
                <a:gd name="T20" fmla="*/ 12 w 29"/>
                <a:gd name="T21" fmla="*/ 26 h 28"/>
                <a:gd name="T22" fmla="*/ 8 w 29"/>
                <a:gd name="T23" fmla="*/ 27 h 28"/>
                <a:gd name="T24" fmla="*/ 5 w 29"/>
                <a:gd name="T25" fmla="*/ 28 h 28"/>
                <a:gd name="T26" fmla="*/ 1 w 29"/>
                <a:gd name="T27" fmla="*/ 28 h 28"/>
                <a:gd name="T28" fmla="*/ 0 w 29"/>
                <a:gd name="T29" fmla="*/ 21 h 28"/>
                <a:gd name="T30" fmla="*/ 0 w 29"/>
                <a:gd name="T31" fmla="*/ 16 h 28"/>
                <a:gd name="T32" fmla="*/ 1 w 29"/>
                <a:gd name="T33" fmla="*/ 11 h 28"/>
                <a:gd name="T34" fmla="*/ 3 w 29"/>
                <a:gd name="T35" fmla="*/ 5 h 28"/>
                <a:gd name="T36" fmla="*/ 3 w 29"/>
                <a:gd name="T37" fmla="*/ 3 h 28"/>
                <a:gd name="T38" fmla="*/ 9 w 29"/>
                <a:gd name="T39" fmla="*/ 1 h 28"/>
                <a:gd name="T40" fmla="*/ 16 w 29"/>
                <a:gd name="T41" fmla="*/ 1 h 28"/>
                <a:gd name="T42" fmla="*/ 22 w 29"/>
                <a:gd name="T43" fmla="*/ 1 h 28"/>
                <a:gd name="T44" fmla="*/ 29 w 29"/>
                <a:gd name="T4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9" h="28">
                  <a:moveTo>
                    <a:pt x="29" y="0"/>
                  </a:moveTo>
                  <a:lnTo>
                    <a:pt x="29" y="6"/>
                  </a:lnTo>
                  <a:lnTo>
                    <a:pt x="28" y="13"/>
                  </a:lnTo>
                  <a:lnTo>
                    <a:pt x="28" y="19"/>
                  </a:lnTo>
                  <a:lnTo>
                    <a:pt x="29" y="24"/>
                  </a:lnTo>
                  <a:lnTo>
                    <a:pt x="26" y="26"/>
                  </a:lnTo>
                  <a:lnTo>
                    <a:pt x="22" y="26"/>
                  </a:lnTo>
                  <a:lnTo>
                    <a:pt x="19" y="26"/>
                  </a:lnTo>
                  <a:lnTo>
                    <a:pt x="16" y="28"/>
                  </a:lnTo>
                  <a:lnTo>
                    <a:pt x="14" y="24"/>
                  </a:lnTo>
                  <a:lnTo>
                    <a:pt x="12" y="26"/>
                  </a:lnTo>
                  <a:lnTo>
                    <a:pt x="8" y="27"/>
                  </a:lnTo>
                  <a:lnTo>
                    <a:pt x="5" y="28"/>
                  </a:lnTo>
                  <a:lnTo>
                    <a:pt x="1" y="28"/>
                  </a:lnTo>
                  <a:lnTo>
                    <a:pt x="0" y="21"/>
                  </a:lnTo>
                  <a:lnTo>
                    <a:pt x="0" y="16"/>
                  </a:lnTo>
                  <a:lnTo>
                    <a:pt x="1" y="11"/>
                  </a:lnTo>
                  <a:lnTo>
                    <a:pt x="3" y="5"/>
                  </a:lnTo>
                  <a:lnTo>
                    <a:pt x="3" y="3"/>
                  </a:lnTo>
                  <a:lnTo>
                    <a:pt x="9" y="1"/>
                  </a:lnTo>
                  <a:lnTo>
                    <a:pt x="16" y="1"/>
                  </a:lnTo>
                  <a:lnTo>
                    <a:pt x="22" y="1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208"/>
            <p:cNvSpPr>
              <a:spLocks/>
            </p:cNvSpPr>
            <p:nvPr/>
          </p:nvSpPr>
          <p:spPr bwMode="auto">
            <a:xfrm>
              <a:off x="650" y="2038"/>
              <a:ext cx="12" cy="28"/>
            </a:xfrm>
            <a:custGeom>
              <a:avLst/>
              <a:gdLst>
                <a:gd name="T0" fmla="*/ 23 w 23"/>
                <a:gd name="T1" fmla="*/ 27 h 57"/>
                <a:gd name="T2" fmla="*/ 22 w 23"/>
                <a:gd name="T3" fmla="*/ 45 h 57"/>
                <a:gd name="T4" fmla="*/ 22 w 23"/>
                <a:gd name="T5" fmla="*/ 45 h 57"/>
                <a:gd name="T6" fmla="*/ 23 w 23"/>
                <a:gd name="T7" fmla="*/ 46 h 57"/>
                <a:gd name="T8" fmla="*/ 23 w 23"/>
                <a:gd name="T9" fmla="*/ 49 h 57"/>
                <a:gd name="T10" fmla="*/ 21 w 23"/>
                <a:gd name="T11" fmla="*/ 52 h 57"/>
                <a:gd name="T12" fmla="*/ 19 w 23"/>
                <a:gd name="T13" fmla="*/ 55 h 57"/>
                <a:gd name="T14" fmla="*/ 14 w 23"/>
                <a:gd name="T15" fmla="*/ 57 h 57"/>
                <a:gd name="T16" fmla="*/ 11 w 23"/>
                <a:gd name="T17" fmla="*/ 55 h 57"/>
                <a:gd name="T18" fmla="*/ 8 w 23"/>
                <a:gd name="T19" fmla="*/ 54 h 57"/>
                <a:gd name="T20" fmla="*/ 3 w 23"/>
                <a:gd name="T21" fmla="*/ 53 h 57"/>
                <a:gd name="T22" fmla="*/ 1 w 23"/>
                <a:gd name="T23" fmla="*/ 43 h 57"/>
                <a:gd name="T24" fmla="*/ 0 w 23"/>
                <a:gd name="T25" fmla="*/ 32 h 57"/>
                <a:gd name="T26" fmla="*/ 0 w 23"/>
                <a:gd name="T27" fmla="*/ 22 h 57"/>
                <a:gd name="T28" fmla="*/ 0 w 23"/>
                <a:gd name="T29" fmla="*/ 13 h 57"/>
                <a:gd name="T30" fmla="*/ 1 w 23"/>
                <a:gd name="T31" fmla="*/ 8 h 57"/>
                <a:gd name="T32" fmla="*/ 2 w 23"/>
                <a:gd name="T33" fmla="*/ 5 h 57"/>
                <a:gd name="T34" fmla="*/ 4 w 23"/>
                <a:gd name="T35" fmla="*/ 3 h 57"/>
                <a:gd name="T36" fmla="*/ 8 w 23"/>
                <a:gd name="T37" fmla="*/ 0 h 57"/>
                <a:gd name="T38" fmla="*/ 18 w 23"/>
                <a:gd name="T39" fmla="*/ 0 h 57"/>
                <a:gd name="T40" fmla="*/ 22 w 23"/>
                <a:gd name="T41" fmla="*/ 7 h 57"/>
                <a:gd name="T42" fmla="*/ 22 w 23"/>
                <a:gd name="T43" fmla="*/ 17 h 57"/>
                <a:gd name="T44" fmla="*/ 23 w 23"/>
                <a:gd name="T45" fmla="*/ 27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3" h="57">
                  <a:moveTo>
                    <a:pt x="23" y="27"/>
                  </a:moveTo>
                  <a:lnTo>
                    <a:pt x="22" y="45"/>
                  </a:lnTo>
                  <a:lnTo>
                    <a:pt x="22" y="45"/>
                  </a:lnTo>
                  <a:lnTo>
                    <a:pt x="23" y="46"/>
                  </a:lnTo>
                  <a:lnTo>
                    <a:pt x="23" y="49"/>
                  </a:lnTo>
                  <a:lnTo>
                    <a:pt x="21" y="52"/>
                  </a:lnTo>
                  <a:lnTo>
                    <a:pt x="19" y="55"/>
                  </a:lnTo>
                  <a:lnTo>
                    <a:pt x="14" y="57"/>
                  </a:lnTo>
                  <a:lnTo>
                    <a:pt x="11" y="55"/>
                  </a:lnTo>
                  <a:lnTo>
                    <a:pt x="8" y="54"/>
                  </a:lnTo>
                  <a:lnTo>
                    <a:pt x="3" y="53"/>
                  </a:lnTo>
                  <a:lnTo>
                    <a:pt x="1" y="43"/>
                  </a:lnTo>
                  <a:lnTo>
                    <a:pt x="0" y="32"/>
                  </a:lnTo>
                  <a:lnTo>
                    <a:pt x="0" y="22"/>
                  </a:lnTo>
                  <a:lnTo>
                    <a:pt x="0" y="13"/>
                  </a:lnTo>
                  <a:lnTo>
                    <a:pt x="1" y="8"/>
                  </a:lnTo>
                  <a:lnTo>
                    <a:pt x="2" y="5"/>
                  </a:lnTo>
                  <a:lnTo>
                    <a:pt x="4" y="3"/>
                  </a:lnTo>
                  <a:lnTo>
                    <a:pt x="8" y="0"/>
                  </a:lnTo>
                  <a:lnTo>
                    <a:pt x="18" y="0"/>
                  </a:lnTo>
                  <a:lnTo>
                    <a:pt x="22" y="7"/>
                  </a:lnTo>
                  <a:lnTo>
                    <a:pt x="22" y="17"/>
                  </a:lnTo>
                  <a:lnTo>
                    <a:pt x="23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09"/>
            <p:cNvSpPr>
              <a:spLocks/>
            </p:cNvSpPr>
            <p:nvPr/>
          </p:nvSpPr>
          <p:spPr bwMode="auto">
            <a:xfrm>
              <a:off x="638" y="2040"/>
              <a:ext cx="5" cy="25"/>
            </a:xfrm>
            <a:custGeom>
              <a:avLst/>
              <a:gdLst>
                <a:gd name="T0" fmla="*/ 10 w 10"/>
                <a:gd name="T1" fmla="*/ 15 h 49"/>
                <a:gd name="T2" fmla="*/ 8 w 10"/>
                <a:gd name="T3" fmla="*/ 48 h 49"/>
                <a:gd name="T4" fmla="*/ 5 w 10"/>
                <a:gd name="T5" fmla="*/ 49 h 49"/>
                <a:gd name="T6" fmla="*/ 3 w 10"/>
                <a:gd name="T7" fmla="*/ 41 h 49"/>
                <a:gd name="T8" fmla="*/ 2 w 10"/>
                <a:gd name="T9" fmla="*/ 32 h 49"/>
                <a:gd name="T10" fmla="*/ 1 w 10"/>
                <a:gd name="T11" fmla="*/ 24 h 49"/>
                <a:gd name="T12" fmla="*/ 0 w 10"/>
                <a:gd name="T13" fmla="*/ 15 h 49"/>
                <a:gd name="T14" fmla="*/ 2 w 10"/>
                <a:gd name="T15" fmla="*/ 0 h 49"/>
                <a:gd name="T16" fmla="*/ 6 w 10"/>
                <a:gd name="T17" fmla="*/ 2 h 49"/>
                <a:gd name="T18" fmla="*/ 8 w 10"/>
                <a:gd name="T19" fmla="*/ 6 h 49"/>
                <a:gd name="T20" fmla="*/ 9 w 10"/>
                <a:gd name="T21" fmla="*/ 10 h 49"/>
                <a:gd name="T22" fmla="*/ 10 w 10"/>
                <a:gd name="T23" fmla="*/ 1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" h="49">
                  <a:moveTo>
                    <a:pt x="10" y="15"/>
                  </a:moveTo>
                  <a:lnTo>
                    <a:pt x="8" y="48"/>
                  </a:lnTo>
                  <a:lnTo>
                    <a:pt x="5" y="49"/>
                  </a:lnTo>
                  <a:lnTo>
                    <a:pt x="3" y="41"/>
                  </a:lnTo>
                  <a:lnTo>
                    <a:pt x="2" y="32"/>
                  </a:lnTo>
                  <a:lnTo>
                    <a:pt x="1" y="24"/>
                  </a:lnTo>
                  <a:lnTo>
                    <a:pt x="0" y="15"/>
                  </a:lnTo>
                  <a:lnTo>
                    <a:pt x="2" y="0"/>
                  </a:lnTo>
                  <a:lnTo>
                    <a:pt x="6" y="2"/>
                  </a:lnTo>
                  <a:lnTo>
                    <a:pt x="8" y="6"/>
                  </a:lnTo>
                  <a:lnTo>
                    <a:pt x="9" y="10"/>
                  </a:lnTo>
                  <a:lnTo>
                    <a:pt x="10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10"/>
            <p:cNvSpPr>
              <a:spLocks/>
            </p:cNvSpPr>
            <p:nvPr/>
          </p:nvSpPr>
          <p:spPr bwMode="auto">
            <a:xfrm>
              <a:off x="811" y="2040"/>
              <a:ext cx="9" cy="9"/>
            </a:xfrm>
            <a:custGeom>
              <a:avLst/>
              <a:gdLst>
                <a:gd name="T0" fmla="*/ 19 w 19"/>
                <a:gd name="T1" fmla="*/ 0 h 17"/>
                <a:gd name="T2" fmla="*/ 18 w 19"/>
                <a:gd name="T3" fmla="*/ 5 h 17"/>
                <a:gd name="T4" fmla="*/ 18 w 19"/>
                <a:gd name="T5" fmla="*/ 8 h 17"/>
                <a:gd name="T6" fmla="*/ 19 w 19"/>
                <a:gd name="T7" fmla="*/ 13 h 17"/>
                <a:gd name="T8" fmla="*/ 19 w 19"/>
                <a:gd name="T9" fmla="*/ 16 h 17"/>
                <a:gd name="T10" fmla="*/ 14 w 19"/>
                <a:gd name="T11" fmla="*/ 16 h 17"/>
                <a:gd name="T12" fmla="*/ 10 w 19"/>
                <a:gd name="T13" fmla="*/ 17 h 17"/>
                <a:gd name="T14" fmla="*/ 5 w 19"/>
                <a:gd name="T15" fmla="*/ 17 h 17"/>
                <a:gd name="T16" fmla="*/ 0 w 19"/>
                <a:gd name="T17" fmla="*/ 17 h 17"/>
                <a:gd name="T18" fmla="*/ 3 w 19"/>
                <a:gd name="T19" fmla="*/ 10 h 17"/>
                <a:gd name="T20" fmla="*/ 6 w 19"/>
                <a:gd name="T21" fmla="*/ 5 h 17"/>
                <a:gd name="T22" fmla="*/ 12 w 19"/>
                <a:gd name="T23" fmla="*/ 1 h 17"/>
                <a:gd name="T24" fmla="*/ 19 w 19"/>
                <a:gd name="T25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9" h="17">
                  <a:moveTo>
                    <a:pt x="19" y="0"/>
                  </a:moveTo>
                  <a:lnTo>
                    <a:pt x="18" y="5"/>
                  </a:lnTo>
                  <a:lnTo>
                    <a:pt x="18" y="8"/>
                  </a:lnTo>
                  <a:lnTo>
                    <a:pt x="19" y="13"/>
                  </a:lnTo>
                  <a:lnTo>
                    <a:pt x="19" y="16"/>
                  </a:lnTo>
                  <a:lnTo>
                    <a:pt x="14" y="16"/>
                  </a:lnTo>
                  <a:lnTo>
                    <a:pt x="10" y="17"/>
                  </a:lnTo>
                  <a:lnTo>
                    <a:pt x="5" y="17"/>
                  </a:lnTo>
                  <a:lnTo>
                    <a:pt x="0" y="17"/>
                  </a:lnTo>
                  <a:lnTo>
                    <a:pt x="3" y="10"/>
                  </a:lnTo>
                  <a:lnTo>
                    <a:pt x="6" y="5"/>
                  </a:lnTo>
                  <a:lnTo>
                    <a:pt x="12" y="1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211"/>
            <p:cNvSpPr>
              <a:spLocks/>
            </p:cNvSpPr>
            <p:nvPr/>
          </p:nvSpPr>
          <p:spPr bwMode="auto">
            <a:xfrm>
              <a:off x="452" y="2041"/>
              <a:ext cx="66" cy="8"/>
            </a:xfrm>
            <a:custGeom>
              <a:avLst/>
              <a:gdLst>
                <a:gd name="T0" fmla="*/ 131 w 131"/>
                <a:gd name="T1" fmla="*/ 1 h 15"/>
                <a:gd name="T2" fmla="*/ 124 w 131"/>
                <a:gd name="T3" fmla="*/ 4 h 15"/>
                <a:gd name="T4" fmla="*/ 119 w 131"/>
                <a:gd name="T5" fmla="*/ 10 h 15"/>
                <a:gd name="T6" fmla="*/ 116 w 131"/>
                <a:gd name="T7" fmla="*/ 15 h 15"/>
                <a:gd name="T8" fmla="*/ 108 w 131"/>
                <a:gd name="T9" fmla="*/ 13 h 15"/>
                <a:gd name="T10" fmla="*/ 104 w 131"/>
                <a:gd name="T11" fmla="*/ 12 h 15"/>
                <a:gd name="T12" fmla="*/ 100 w 131"/>
                <a:gd name="T13" fmla="*/ 13 h 15"/>
                <a:gd name="T14" fmla="*/ 95 w 131"/>
                <a:gd name="T15" fmla="*/ 13 h 15"/>
                <a:gd name="T16" fmla="*/ 89 w 131"/>
                <a:gd name="T17" fmla="*/ 14 h 15"/>
                <a:gd name="T18" fmla="*/ 85 w 131"/>
                <a:gd name="T19" fmla="*/ 14 h 15"/>
                <a:gd name="T20" fmla="*/ 80 w 131"/>
                <a:gd name="T21" fmla="*/ 13 h 15"/>
                <a:gd name="T22" fmla="*/ 76 w 131"/>
                <a:gd name="T23" fmla="*/ 12 h 15"/>
                <a:gd name="T24" fmla="*/ 71 w 131"/>
                <a:gd name="T25" fmla="*/ 8 h 15"/>
                <a:gd name="T26" fmla="*/ 64 w 131"/>
                <a:gd name="T27" fmla="*/ 8 h 15"/>
                <a:gd name="T28" fmla="*/ 57 w 131"/>
                <a:gd name="T29" fmla="*/ 8 h 15"/>
                <a:gd name="T30" fmla="*/ 51 w 131"/>
                <a:gd name="T31" fmla="*/ 8 h 15"/>
                <a:gd name="T32" fmla="*/ 46 w 131"/>
                <a:gd name="T33" fmla="*/ 8 h 15"/>
                <a:gd name="T34" fmla="*/ 39 w 131"/>
                <a:gd name="T35" fmla="*/ 8 h 15"/>
                <a:gd name="T36" fmla="*/ 33 w 131"/>
                <a:gd name="T37" fmla="*/ 9 h 15"/>
                <a:gd name="T38" fmla="*/ 26 w 131"/>
                <a:gd name="T39" fmla="*/ 9 h 15"/>
                <a:gd name="T40" fmla="*/ 19 w 131"/>
                <a:gd name="T41" fmla="*/ 9 h 15"/>
                <a:gd name="T42" fmla="*/ 19 w 131"/>
                <a:gd name="T43" fmla="*/ 8 h 15"/>
                <a:gd name="T44" fmla="*/ 0 w 131"/>
                <a:gd name="T45" fmla="*/ 10 h 15"/>
                <a:gd name="T46" fmla="*/ 0 w 131"/>
                <a:gd name="T47" fmla="*/ 8 h 15"/>
                <a:gd name="T48" fmla="*/ 12 w 131"/>
                <a:gd name="T49" fmla="*/ 6 h 15"/>
                <a:gd name="T50" fmla="*/ 25 w 131"/>
                <a:gd name="T51" fmla="*/ 5 h 15"/>
                <a:gd name="T52" fmla="*/ 39 w 131"/>
                <a:gd name="T53" fmla="*/ 4 h 15"/>
                <a:gd name="T54" fmla="*/ 53 w 131"/>
                <a:gd name="T55" fmla="*/ 2 h 15"/>
                <a:gd name="T56" fmla="*/ 65 w 131"/>
                <a:gd name="T57" fmla="*/ 2 h 15"/>
                <a:gd name="T58" fmla="*/ 79 w 131"/>
                <a:gd name="T59" fmla="*/ 2 h 15"/>
                <a:gd name="T60" fmla="*/ 92 w 131"/>
                <a:gd name="T61" fmla="*/ 2 h 15"/>
                <a:gd name="T62" fmla="*/ 104 w 131"/>
                <a:gd name="T63" fmla="*/ 4 h 15"/>
                <a:gd name="T64" fmla="*/ 110 w 131"/>
                <a:gd name="T65" fmla="*/ 1 h 15"/>
                <a:gd name="T66" fmla="*/ 117 w 131"/>
                <a:gd name="T67" fmla="*/ 0 h 15"/>
                <a:gd name="T68" fmla="*/ 124 w 131"/>
                <a:gd name="T69" fmla="*/ 1 h 15"/>
                <a:gd name="T70" fmla="*/ 131 w 131"/>
                <a:gd name="T71" fmla="*/ 1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31" h="15">
                  <a:moveTo>
                    <a:pt x="131" y="1"/>
                  </a:moveTo>
                  <a:lnTo>
                    <a:pt x="124" y="4"/>
                  </a:lnTo>
                  <a:lnTo>
                    <a:pt x="119" y="10"/>
                  </a:lnTo>
                  <a:lnTo>
                    <a:pt x="116" y="15"/>
                  </a:lnTo>
                  <a:lnTo>
                    <a:pt x="108" y="13"/>
                  </a:lnTo>
                  <a:lnTo>
                    <a:pt x="104" y="12"/>
                  </a:lnTo>
                  <a:lnTo>
                    <a:pt x="100" y="13"/>
                  </a:lnTo>
                  <a:lnTo>
                    <a:pt x="95" y="13"/>
                  </a:lnTo>
                  <a:lnTo>
                    <a:pt x="89" y="14"/>
                  </a:lnTo>
                  <a:lnTo>
                    <a:pt x="85" y="14"/>
                  </a:lnTo>
                  <a:lnTo>
                    <a:pt x="80" y="13"/>
                  </a:lnTo>
                  <a:lnTo>
                    <a:pt x="76" y="12"/>
                  </a:lnTo>
                  <a:lnTo>
                    <a:pt x="71" y="8"/>
                  </a:lnTo>
                  <a:lnTo>
                    <a:pt x="64" y="8"/>
                  </a:lnTo>
                  <a:lnTo>
                    <a:pt x="57" y="8"/>
                  </a:lnTo>
                  <a:lnTo>
                    <a:pt x="51" y="8"/>
                  </a:lnTo>
                  <a:lnTo>
                    <a:pt x="46" y="8"/>
                  </a:lnTo>
                  <a:lnTo>
                    <a:pt x="39" y="8"/>
                  </a:lnTo>
                  <a:lnTo>
                    <a:pt x="33" y="9"/>
                  </a:lnTo>
                  <a:lnTo>
                    <a:pt x="26" y="9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0" y="10"/>
                  </a:lnTo>
                  <a:lnTo>
                    <a:pt x="0" y="8"/>
                  </a:lnTo>
                  <a:lnTo>
                    <a:pt x="12" y="6"/>
                  </a:lnTo>
                  <a:lnTo>
                    <a:pt x="25" y="5"/>
                  </a:lnTo>
                  <a:lnTo>
                    <a:pt x="39" y="4"/>
                  </a:lnTo>
                  <a:lnTo>
                    <a:pt x="53" y="2"/>
                  </a:lnTo>
                  <a:lnTo>
                    <a:pt x="65" y="2"/>
                  </a:lnTo>
                  <a:lnTo>
                    <a:pt x="79" y="2"/>
                  </a:lnTo>
                  <a:lnTo>
                    <a:pt x="92" y="2"/>
                  </a:lnTo>
                  <a:lnTo>
                    <a:pt x="104" y="4"/>
                  </a:lnTo>
                  <a:lnTo>
                    <a:pt x="110" y="1"/>
                  </a:lnTo>
                  <a:lnTo>
                    <a:pt x="117" y="0"/>
                  </a:lnTo>
                  <a:lnTo>
                    <a:pt x="124" y="1"/>
                  </a:lnTo>
                  <a:lnTo>
                    <a:pt x="131" y="1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12"/>
            <p:cNvSpPr>
              <a:spLocks/>
            </p:cNvSpPr>
            <p:nvPr/>
          </p:nvSpPr>
          <p:spPr bwMode="auto">
            <a:xfrm>
              <a:off x="613" y="2041"/>
              <a:ext cx="20" cy="26"/>
            </a:xfrm>
            <a:custGeom>
              <a:avLst/>
              <a:gdLst>
                <a:gd name="T0" fmla="*/ 39 w 39"/>
                <a:gd name="T1" fmla="*/ 4 h 52"/>
                <a:gd name="T2" fmla="*/ 39 w 39"/>
                <a:gd name="T3" fmla="*/ 46 h 52"/>
                <a:gd name="T4" fmla="*/ 31 w 39"/>
                <a:gd name="T5" fmla="*/ 48 h 52"/>
                <a:gd name="T6" fmla="*/ 23 w 39"/>
                <a:gd name="T7" fmla="*/ 48 h 52"/>
                <a:gd name="T8" fmla="*/ 15 w 39"/>
                <a:gd name="T9" fmla="*/ 50 h 52"/>
                <a:gd name="T10" fmla="*/ 7 w 39"/>
                <a:gd name="T11" fmla="*/ 52 h 52"/>
                <a:gd name="T12" fmla="*/ 1 w 39"/>
                <a:gd name="T13" fmla="*/ 48 h 52"/>
                <a:gd name="T14" fmla="*/ 0 w 39"/>
                <a:gd name="T15" fmla="*/ 42 h 52"/>
                <a:gd name="T16" fmla="*/ 1 w 39"/>
                <a:gd name="T17" fmla="*/ 35 h 52"/>
                <a:gd name="T18" fmla="*/ 0 w 39"/>
                <a:gd name="T19" fmla="*/ 28 h 52"/>
                <a:gd name="T20" fmla="*/ 0 w 39"/>
                <a:gd name="T21" fmla="*/ 6 h 52"/>
                <a:gd name="T22" fmla="*/ 6 w 39"/>
                <a:gd name="T23" fmla="*/ 5 h 52"/>
                <a:gd name="T24" fmla="*/ 10 w 39"/>
                <a:gd name="T25" fmla="*/ 4 h 52"/>
                <a:gd name="T26" fmla="*/ 15 w 39"/>
                <a:gd name="T27" fmla="*/ 1 h 52"/>
                <a:gd name="T28" fmla="*/ 20 w 39"/>
                <a:gd name="T29" fmla="*/ 1 h 52"/>
                <a:gd name="T30" fmla="*/ 24 w 39"/>
                <a:gd name="T31" fmla="*/ 0 h 52"/>
                <a:gd name="T32" fmla="*/ 29 w 39"/>
                <a:gd name="T33" fmla="*/ 0 h 52"/>
                <a:gd name="T34" fmla="*/ 35 w 39"/>
                <a:gd name="T35" fmla="*/ 1 h 52"/>
                <a:gd name="T36" fmla="*/ 39 w 39"/>
                <a:gd name="T37" fmla="*/ 4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9" h="52">
                  <a:moveTo>
                    <a:pt x="39" y="4"/>
                  </a:moveTo>
                  <a:lnTo>
                    <a:pt x="39" y="46"/>
                  </a:lnTo>
                  <a:lnTo>
                    <a:pt x="31" y="48"/>
                  </a:lnTo>
                  <a:lnTo>
                    <a:pt x="23" y="48"/>
                  </a:lnTo>
                  <a:lnTo>
                    <a:pt x="15" y="50"/>
                  </a:lnTo>
                  <a:lnTo>
                    <a:pt x="7" y="52"/>
                  </a:lnTo>
                  <a:lnTo>
                    <a:pt x="1" y="48"/>
                  </a:lnTo>
                  <a:lnTo>
                    <a:pt x="0" y="42"/>
                  </a:lnTo>
                  <a:lnTo>
                    <a:pt x="1" y="35"/>
                  </a:lnTo>
                  <a:lnTo>
                    <a:pt x="0" y="28"/>
                  </a:lnTo>
                  <a:lnTo>
                    <a:pt x="0" y="6"/>
                  </a:lnTo>
                  <a:lnTo>
                    <a:pt x="6" y="5"/>
                  </a:lnTo>
                  <a:lnTo>
                    <a:pt x="10" y="4"/>
                  </a:lnTo>
                  <a:lnTo>
                    <a:pt x="15" y="1"/>
                  </a:lnTo>
                  <a:lnTo>
                    <a:pt x="20" y="1"/>
                  </a:lnTo>
                  <a:lnTo>
                    <a:pt x="24" y="0"/>
                  </a:lnTo>
                  <a:lnTo>
                    <a:pt x="29" y="0"/>
                  </a:lnTo>
                  <a:lnTo>
                    <a:pt x="35" y="1"/>
                  </a:lnTo>
                  <a:lnTo>
                    <a:pt x="39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13"/>
            <p:cNvSpPr>
              <a:spLocks/>
            </p:cNvSpPr>
            <p:nvPr/>
          </p:nvSpPr>
          <p:spPr bwMode="auto">
            <a:xfrm>
              <a:off x="995" y="2044"/>
              <a:ext cx="9" cy="31"/>
            </a:xfrm>
            <a:custGeom>
              <a:avLst/>
              <a:gdLst>
                <a:gd name="T0" fmla="*/ 15 w 17"/>
                <a:gd name="T1" fmla="*/ 4 h 62"/>
                <a:gd name="T2" fmla="*/ 16 w 17"/>
                <a:gd name="T3" fmla="*/ 18 h 62"/>
                <a:gd name="T4" fmla="*/ 17 w 17"/>
                <a:gd name="T5" fmla="*/ 32 h 62"/>
                <a:gd name="T6" fmla="*/ 17 w 17"/>
                <a:gd name="T7" fmla="*/ 45 h 62"/>
                <a:gd name="T8" fmla="*/ 16 w 17"/>
                <a:gd name="T9" fmla="*/ 59 h 62"/>
                <a:gd name="T10" fmla="*/ 13 w 17"/>
                <a:gd name="T11" fmla="*/ 60 h 62"/>
                <a:gd name="T12" fmla="*/ 9 w 17"/>
                <a:gd name="T13" fmla="*/ 61 h 62"/>
                <a:gd name="T14" fmla="*/ 6 w 17"/>
                <a:gd name="T15" fmla="*/ 62 h 62"/>
                <a:gd name="T16" fmla="*/ 2 w 17"/>
                <a:gd name="T17" fmla="*/ 61 h 62"/>
                <a:gd name="T18" fmla="*/ 0 w 17"/>
                <a:gd name="T19" fmla="*/ 55 h 62"/>
                <a:gd name="T20" fmla="*/ 1 w 17"/>
                <a:gd name="T21" fmla="*/ 49 h 62"/>
                <a:gd name="T22" fmla="*/ 2 w 17"/>
                <a:gd name="T23" fmla="*/ 44 h 62"/>
                <a:gd name="T24" fmla="*/ 1 w 17"/>
                <a:gd name="T25" fmla="*/ 38 h 62"/>
                <a:gd name="T26" fmla="*/ 2 w 17"/>
                <a:gd name="T27" fmla="*/ 33 h 62"/>
                <a:gd name="T28" fmla="*/ 2 w 17"/>
                <a:gd name="T29" fmla="*/ 29 h 62"/>
                <a:gd name="T30" fmla="*/ 2 w 17"/>
                <a:gd name="T31" fmla="*/ 24 h 62"/>
                <a:gd name="T32" fmla="*/ 0 w 17"/>
                <a:gd name="T33" fmla="*/ 19 h 62"/>
                <a:gd name="T34" fmla="*/ 1 w 17"/>
                <a:gd name="T35" fmla="*/ 13 h 62"/>
                <a:gd name="T36" fmla="*/ 2 w 17"/>
                <a:gd name="T37" fmla="*/ 4 h 62"/>
                <a:gd name="T38" fmla="*/ 7 w 17"/>
                <a:gd name="T39" fmla="*/ 0 h 62"/>
                <a:gd name="T40" fmla="*/ 15 w 17"/>
                <a:gd name="T41" fmla="*/ 4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7" h="62">
                  <a:moveTo>
                    <a:pt x="15" y="4"/>
                  </a:moveTo>
                  <a:lnTo>
                    <a:pt x="16" y="18"/>
                  </a:lnTo>
                  <a:lnTo>
                    <a:pt x="17" y="32"/>
                  </a:lnTo>
                  <a:lnTo>
                    <a:pt x="17" y="45"/>
                  </a:lnTo>
                  <a:lnTo>
                    <a:pt x="16" y="59"/>
                  </a:lnTo>
                  <a:lnTo>
                    <a:pt x="13" y="60"/>
                  </a:lnTo>
                  <a:lnTo>
                    <a:pt x="9" y="61"/>
                  </a:lnTo>
                  <a:lnTo>
                    <a:pt x="6" y="62"/>
                  </a:lnTo>
                  <a:lnTo>
                    <a:pt x="2" y="61"/>
                  </a:lnTo>
                  <a:lnTo>
                    <a:pt x="0" y="55"/>
                  </a:lnTo>
                  <a:lnTo>
                    <a:pt x="1" y="49"/>
                  </a:lnTo>
                  <a:lnTo>
                    <a:pt x="2" y="44"/>
                  </a:lnTo>
                  <a:lnTo>
                    <a:pt x="1" y="38"/>
                  </a:lnTo>
                  <a:lnTo>
                    <a:pt x="2" y="33"/>
                  </a:lnTo>
                  <a:lnTo>
                    <a:pt x="2" y="29"/>
                  </a:lnTo>
                  <a:lnTo>
                    <a:pt x="2" y="24"/>
                  </a:lnTo>
                  <a:lnTo>
                    <a:pt x="0" y="19"/>
                  </a:lnTo>
                  <a:lnTo>
                    <a:pt x="1" y="13"/>
                  </a:lnTo>
                  <a:lnTo>
                    <a:pt x="2" y="4"/>
                  </a:lnTo>
                  <a:lnTo>
                    <a:pt x="7" y="0"/>
                  </a:lnTo>
                  <a:lnTo>
                    <a:pt x="15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14"/>
            <p:cNvSpPr>
              <a:spLocks/>
            </p:cNvSpPr>
            <p:nvPr/>
          </p:nvSpPr>
          <p:spPr bwMode="auto">
            <a:xfrm>
              <a:off x="800" y="2045"/>
              <a:ext cx="5" cy="6"/>
            </a:xfrm>
            <a:custGeom>
              <a:avLst/>
              <a:gdLst>
                <a:gd name="T0" fmla="*/ 0 w 10"/>
                <a:gd name="T1" fmla="*/ 13 h 13"/>
                <a:gd name="T2" fmla="*/ 0 w 10"/>
                <a:gd name="T3" fmla="*/ 7 h 13"/>
                <a:gd name="T4" fmla="*/ 2 w 10"/>
                <a:gd name="T5" fmla="*/ 2 h 13"/>
                <a:gd name="T6" fmla="*/ 5 w 10"/>
                <a:gd name="T7" fmla="*/ 0 h 13"/>
                <a:gd name="T8" fmla="*/ 10 w 10"/>
                <a:gd name="T9" fmla="*/ 0 h 13"/>
                <a:gd name="T10" fmla="*/ 10 w 10"/>
                <a:gd name="T11" fmla="*/ 10 h 13"/>
                <a:gd name="T12" fmla="*/ 0 w 10"/>
                <a:gd name="T13" fmla="*/ 1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13">
                  <a:moveTo>
                    <a:pt x="0" y="13"/>
                  </a:moveTo>
                  <a:lnTo>
                    <a:pt x="0" y="7"/>
                  </a:lnTo>
                  <a:lnTo>
                    <a:pt x="2" y="2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0" y="1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215"/>
            <p:cNvSpPr>
              <a:spLocks/>
            </p:cNvSpPr>
            <p:nvPr/>
          </p:nvSpPr>
          <p:spPr bwMode="auto">
            <a:xfrm>
              <a:off x="970" y="2046"/>
              <a:ext cx="6" cy="30"/>
            </a:xfrm>
            <a:custGeom>
              <a:avLst/>
              <a:gdLst>
                <a:gd name="T0" fmla="*/ 10 w 12"/>
                <a:gd name="T1" fmla="*/ 3 h 60"/>
                <a:gd name="T2" fmla="*/ 11 w 12"/>
                <a:gd name="T3" fmla="*/ 15 h 60"/>
                <a:gd name="T4" fmla="*/ 12 w 12"/>
                <a:gd name="T5" fmla="*/ 29 h 60"/>
                <a:gd name="T6" fmla="*/ 12 w 12"/>
                <a:gd name="T7" fmla="*/ 43 h 60"/>
                <a:gd name="T8" fmla="*/ 10 w 12"/>
                <a:gd name="T9" fmla="*/ 58 h 60"/>
                <a:gd name="T10" fmla="*/ 8 w 12"/>
                <a:gd name="T11" fmla="*/ 59 h 60"/>
                <a:gd name="T12" fmla="*/ 7 w 12"/>
                <a:gd name="T13" fmla="*/ 59 h 60"/>
                <a:gd name="T14" fmla="*/ 5 w 12"/>
                <a:gd name="T15" fmla="*/ 60 h 60"/>
                <a:gd name="T16" fmla="*/ 4 w 12"/>
                <a:gd name="T17" fmla="*/ 60 h 60"/>
                <a:gd name="T18" fmla="*/ 0 w 12"/>
                <a:gd name="T19" fmla="*/ 54 h 60"/>
                <a:gd name="T20" fmla="*/ 0 w 12"/>
                <a:gd name="T21" fmla="*/ 43 h 60"/>
                <a:gd name="T22" fmla="*/ 1 w 12"/>
                <a:gd name="T23" fmla="*/ 31 h 60"/>
                <a:gd name="T24" fmla="*/ 1 w 12"/>
                <a:gd name="T25" fmla="*/ 19 h 60"/>
                <a:gd name="T26" fmla="*/ 0 w 12"/>
                <a:gd name="T27" fmla="*/ 8 h 60"/>
                <a:gd name="T28" fmla="*/ 4 w 12"/>
                <a:gd name="T29" fmla="*/ 0 h 60"/>
                <a:gd name="T30" fmla="*/ 10 w 12"/>
                <a:gd name="T31" fmla="*/ 3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" h="60">
                  <a:moveTo>
                    <a:pt x="10" y="3"/>
                  </a:moveTo>
                  <a:lnTo>
                    <a:pt x="11" y="15"/>
                  </a:lnTo>
                  <a:lnTo>
                    <a:pt x="12" y="29"/>
                  </a:lnTo>
                  <a:lnTo>
                    <a:pt x="12" y="43"/>
                  </a:lnTo>
                  <a:lnTo>
                    <a:pt x="10" y="58"/>
                  </a:lnTo>
                  <a:lnTo>
                    <a:pt x="8" y="59"/>
                  </a:lnTo>
                  <a:lnTo>
                    <a:pt x="7" y="59"/>
                  </a:lnTo>
                  <a:lnTo>
                    <a:pt x="5" y="60"/>
                  </a:lnTo>
                  <a:lnTo>
                    <a:pt x="4" y="60"/>
                  </a:lnTo>
                  <a:lnTo>
                    <a:pt x="0" y="54"/>
                  </a:lnTo>
                  <a:lnTo>
                    <a:pt x="0" y="43"/>
                  </a:lnTo>
                  <a:lnTo>
                    <a:pt x="1" y="31"/>
                  </a:lnTo>
                  <a:lnTo>
                    <a:pt x="1" y="19"/>
                  </a:lnTo>
                  <a:lnTo>
                    <a:pt x="0" y="8"/>
                  </a:lnTo>
                  <a:lnTo>
                    <a:pt x="4" y="0"/>
                  </a:lnTo>
                  <a:lnTo>
                    <a:pt x="10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216"/>
            <p:cNvSpPr>
              <a:spLocks/>
            </p:cNvSpPr>
            <p:nvPr/>
          </p:nvSpPr>
          <p:spPr bwMode="auto">
            <a:xfrm>
              <a:off x="582" y="2051"/>
              <a:ext cx="3" cy="21"/>
            </a:xfrm>
            <a:custGeom>
              <a:avLst/>
              <a:gdLst>
                <a:gd name="T0" fmla="*/ 3 w 6"/>
                <a:gd name="T1" fmla="*/ 14 h 42"/>
                <a:gd name="T2" fmla="*/ 5 w 6"/>
                <a:gd name="T3" fmla="*/ 41 h 42"/>
                <a:gd name="T4" fmla="*/ 6 w 6"/>
                <a:gd name="T5" fmla="*/ 41 h 42"/>
                <a:gd name="T6" fmla="*/ 6 w 6"/>
                <a:gd name="T7" fmla="*/ 41 h 42"/>
                <a:gd name="T8" fmla="*/ 6 w 6"/>
                <a:gd name="T9" fmla="*/ 41 h 42"/>
                <a:gd name="T10" fmla="*/ 6 w 6"/>
                <a:gd name="T11" fmla="*/ 41 h 42"/>
                <a:gd name="T12" fmla="*/ 0 w 6"/>
                <a:gd name="T13" fmla="*/ 42 h 42"/>
                <a:gd name="T14" fmla="*/ 0 w 6"/>
                <a:gd name="T15" fmla="*/ 32 h 42"/>
                <a:gd name="T16" fmla="*/ 0 w 6"/>
                <a:gd name="T17" fmla="*/ 20 h 42"/>
                <a:gd name="T18" fmla="*/ 0 w 6"/>
                <a:gd name="T19" fmla="*/ 10 h 42"/>
                <a:gd name="T20" fmla="*/ 1 w 6"/>
                <a:gd name="T21" fmla="*/ 0 h 42"/>
                <a:gd name="T22" fmla="*/ 1 w 6"/>
                <a:gd name="T23" fmla="*/ 3 h 42"/>
                <a:gd name="T24" fmla="*/ 5 w 6"/>
                <a:gd name="T25" fmla="*/ 7 h 42"/>
                <a:gd name="T26" fmla="*/ 6 w 6"/>
                <a:gd name="T27" fmla="*/ 10 h 42"/>
                <a:gd name="T28" fmla="*/ 3 w 6"/>
                <a:gd name="T29" fmla="*/ 14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" h="42">
                  <a:moveTo>
                    <a:pt x="3" y="14"/>
                  </a:moveTo>
                  <a:lnTo>
                    <a:pt x="5" y="41"/>
                  </a:lnTo>
                  <a:lnTo>
                    <a:pt x="6" y="41"/>
                  </a:lnTo>
                  <a:lnTo>
                    <a:pt x="6" y="41"/>
                  </a:lnTo>
                  <a:lnTo>
                    <a:pt x="6" y="41"/>
                  </a:lnTo>
                  <a:lnTo>
                    <a:pt x="6" y="41"/>
                  </a:lnTo>
                  <a:lnTo>
                    <a:pt x="0" y="42"/>
                  </a:lnTo>
                  <a:lnTo>
                    <a:pt x="0" y="32"/>
                  </a:lnTo>
                  <a:lnTo>
                    <a:pt x="0" y="20"/>
                  </a:lnTo>
                  <a:lnTo>
                    <a:pt x="0" y="10"/>
                  </a:lnTo>
                  <a:lnTo>
                    <a:pt x="1" y="0"/>
                  </a:lnTo>
                  <a:lnTo>
                    <a:pt x="1" y="3"/>
                  </a:lnTo>
                  <a:lnTo>
                    <a:pt x="5" y="7"/>
                  </a:lnTo>
                  <a:lnTo>
                    <a:pt x="6" y="10"/>
                  </a:lnTo>
                  <a:lnTo>
                    <a:pt x="3" y="14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217"/>
            <p:cNvSpPr>
              <a:spLocks/>
            </p:cNvSpPr>
            <p:nvPr/>
          </p:nvSpPr>
          <p:spPr bwMode="auto">
            <a:xfrm>
              <a:off x="674" y="2053"/>
              <a:ext cx="18" cy="40"/>
            </a:xfrm>
            <a:custGeom>
              <a:avLst/>
              <a:gdLst>
                <a:gd name="T0" fmla="*/ 16 w 36"/>
                <a:gd name="T1" fmla="*/ 36 h 80"/>
                <a:gd name="T2" fmla="*/ 9 w 36"/>
                <a:gd name="T3" fmla="*/ 37 h 80"/>
                <a:gd name="T4" fmla="*/ 12 w 36"/>
                <a:gd name="T5" fmla="*/ 50 h 80"/>
                <a:gd name="T6" fmla="*/ 20 w 36"/>
                <a:gd name="T7" fmla="*/ 59 h 80"/>
                <a:gd name="T8" fmla="*/ 29 w 36"/>
                <a:gd name="T9" fmla="*/ 69 h 80"/>
                <a:gd name="T10" fmla="*/ 36 w 36"/>
                <a:gd name="T11" fmla="*/ 80 h 80"/>
                <a:gd name="T12" fmla="*/ 35 w 36"/>
                <a:gd name="T13" fmla="*/ 80 h 80"/>
                <a:gd name="T14" fmla="*/ 0 w 36"/>
                <a:gd name="T15" fmla="*/ 45 h 80"/>
                <a:gd name="T16" fmla="*/ 2 w 36"/>
                <a:gd name="T17" fmla="*/ 34 h 80"/>
                <a:gd name="T18" fmla="*/ 4 w 36"/>
                <a:gd name="T19" fmla="*/ 22 h 80"/>
                <a:gd name="T20" fmla="*/ 2 w 36"/>
                <a:gd name="T21" fmla="*/ 11 h 80"/>
                <a:gd name="T22" fmla="*/ 2 w 36"/>
                <a:gd name="T23" fmla="*/ 0 h 80"/>
                <a:gd name="T24" fmla="*/ 6 w 36"/>
                <a:gd name="T25" fmla="*/ 10 h 80"/>
                <a:gd name="T26" fmla="*/ 9 w 36"/>
                <a:gd name="T27" fmla="*/ 18 h 80"/>
                <a:gd name="T28" fmla="*/ 14 w 36"/>
                <a:gd name="T29" fmla="*/ 27 h 80"/>
                <a:gd name="T30" fmla="*/ 16 w 36"/>
                <a:gd name="T31" fmla="*/ 36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6" h="80">
                  <a:moveTo>
                    <a:pt x="16" y="36"/>
                  </a:moveTo>
                  <a:lnTo>
                    <a:pt x="9" y="37"/>
                  </a:lnTo>
                  <a:lnTo>
                    <a:pt x="12" y="50"/>
                  </a:lnTo>
                  <a:lnTo>
                    <a:pt x="20" y="59"/>
                  </a:lnTo>
                  <a:lnTo>
                    <a:pt x="29" y="69"/>
                  </a:lnTo>
                  <a:lnTo>
                    <a:pt x="36" y="80"/>
                  </a:lnTo>
                  <a:lnTo>
                    <a:pt x="35" y="80"/>
                  </a:lnTo>
                  <a:lnTo>
                    <a:pt x="0" y="45"/>
                  </a:lnTo>
                  <a:lnTo>
                    <a:pt x="2" y="34"/>
                  </a:lnTo>
                  <a:lnTo>
                    <a:pt x="4" y="22"/>
                  </a:lnTo>
                  <a:lnTo>
                    <a:pt x="2" y="11"/>
                  </a:lnTo>
                  <a:lnTo>
                    <a:pt x="2" y="0"/>
                  </a:lnTo>
                  <a:lnTo>
                    <a:pt x="6" y="10"/>
                  </a:lnTo>
                  <a:lnTo>
                    <a:pt x="9" y="18"/>
                  </a:lnTo>
                  <a:lnTo>
                    <a:pt x="14" y="27"/>
                  </a:lnTo>
                  <a:lnTo>
                    <a:pt x="16" y="36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18"/>
            <p:cNvSpPr>
              <a:spLocks/>
            </p:cNvSpPr>
            <p:nvPr/>
          </p:nvSpPr>
          <p:spPr bwMode="auto">
            <a:xfrm>
              <a:off x="567" y="2058"/>
              <a:ext cx="6" cy="11"/>
            </a:xfrm>
            <a:custGeom>
              <a:avLst/>
              <a:gdLst>
                <a:gd name="T0" fmla="*/ 9 w 11"/>
                <a:gd name="T1" fmla="*/ 21 h 21"/>
                <a:gd name="T2" fmla="*/ 6 w 11"/>
                <a:gd name="T3" fmla="*/ 18 h 21"/>
                <a:gd name="T4" fmla="*/ 3 w 11"/>
                <a:gd name="T5" fmla="*/ 13 h 21"/>
                <a:gd name="T6" fmla="*/ 2 w 11"/>
                <a:gd name="T7" fmla="*/ 9 h 21"/>
                <a:gd name="T8" fmla="*/ 0 w 11"/>
                <a:gd name="T9" fmla="*/ 4 h 21"/>
                <a:gd name="T10" fmla="*/ 3 w 11"/>
                <a:gd name="T11" fmla="*/ 2 h 21"/>
                <a:gd name="T12" fmla="*/ 6 w 11"/>
                <a:gd name="T13" fmla="*/ 0 h 21"/>
                <a:gd name="T14" fmla="*/ 8 w 11"/>
                <a:gd name="T15" fmla="*/ 0 h 21"/>
                <a:gd name="T16" fmla="*/ 11 w 11"/>
                <a:gd name="T17" fmla="*/ 0 h 21"/>
                <a:gd name="T18" fmla="*/ 9 w 11"/>
                <a:gd name="T19" fmla="*/ 2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21">
                  <a:moveTo>
                    <a:pt x="9" y="21"/>
                  </a:moveTo>
                  <a:lnTo>
                    <a:pt x="6" y="18"/>
                  </a:lnTo>
                  <a:lnTo>
                    <a:pt x="3" y="13"/>
                  </a:lnTo>
                  <a:lnTo>
                    <a:pt x="2" y="9"/>
                  </a:lnTo>
                  <a:lnTo>
                    <a:pt x="0" y="4"/>
                  </a:lnTo>
                  <a:lnTo>
                    <a:pt x="3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1" y="0"/>
                  </a:lnTo>
                  <a:lnTo>
                    <a:pt x="9" y="21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19"/>
            <p:cNvSpPr>
              <a:spLocks/>
            </p:cNvSpPr>
            <p:nvPr/>
          </p:nvSpPr>
          <p:spPr bwMode="auto">
            <a:xfrm>
              <a:off x="691" y="2058"/>
              <a:ext cx="17" cy="18"/>
            </a:xfrm>
            <a:custGeom>
              <a:avLst/>
              <a:gdLst>
                <a:gd name="T0" fmla="*/ 33 w 33"/>
                <a:gd name="T1" fmla="*/ 31 h 36"/>
                <a:gd name="T2" fmla="*/ 32 w 33"/>
                <a:gd name="T3" fmla="*/ 34 h 36"/>
                <a:gd name="T4" fmla="*/ 30 w 33"/>
                <a:gd name="T5" fmla="*/ 35 h 36"/>
                <a:gd name="T6" fmla="*/ 27 w 33"/>
                <a:gd name="T7" fmla="*/ 35 h 36"/>
                <a:gd name="T8" fmla="*/ 24 w 33"/>
                <a:gd name="T9" fmla="*/ 36 h 36"/>
                <a:gd name="T10" fmla="*/ 22 w 33"/>
                <a:gd name="T11" fmla="*/ 35 h 36"/>
                <a:gd name="T12" fmla="*/ 19 w 33"/>
                <a:gd name="T13" fmla="*/ 35 h 36"/>
                <a:gd name="T14" fmla="*/ 16 w 33"/>
                <a:gd name="T15" fmla="*/ 33 h 36"/>
                <a:gd name="T16" fmla="*/ 14 w 33"/>
                <a:gd name="T17" fmla="*/ 31 h 36"/>
                <a:gd name="T18" fmla="*/ 8 w 33"/>
                <a:gd name="T19" fmla="*/ 24 h 36"/>
                <a:gd name="T20" fmla="*/ 2 w 33"/>
                <a:gd name="T21" fmla="*/ 16 h 36"/>
                <a:gd name="T22" fmla="*/ 0 w 33"/>
                <a:gd name="T23" fmla="*/ 8 h 36"/>
                <a:gd name="T24" fmla="*/ 1 w 33"/>
                <a:gd name="T25" fmla="*/ 0 h 36"/>
                <a:gd name="T26" fmla="*/ 12 w 33"/>
                <a:gd name="T27" fmla="*/ 3 h 36"/>
                <a:gd name="T28" fmla="*/ 20 w 33"/>
                <a:gd name="T29" fmla="*/ 11 h 36"/>
                <a:gd name="T30" fmla="*/ 26 w 33"/>
                <a:gd name="T31" fmla="*/ 21 h 36"/>
                <a:gd name="T32" fmla="*/ 33 w 33"/>
                <a:gd name="T33" fmla="*/ 31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36">
                  <a:moveTo>
                    <a:pt x="33" y="31"/>
                  </a:moveTo>
                  <a:lnTo>
                    <a:pt x="32" y="34"/>
                  </a:lnTo>
                  <a:lnTo>
                    <a:pt x="30" y="35"/>
                  </a:lnTo>
                  <a:lnTo>
                    <a:pt x="27" y="35"/>
                  </a:lnTo>
                  <a:lnTo>
                    <a:pt x="24" y="36"/>
                  </a:lnTo>
                  <a:lnTo>
                    <a:pt x="22" y="35"/>
                  </a:lnTo>
                  <a:lnTo>
                    <a:pt x="19" y="35"/>
                  </a:lnTo>
                  <a:lnTo>
                    <a:pt x="16" y="33"/>
                  </a:lnTo>
                  <a:lnTo>
                    <a:pt x="14" y="31"/>
                  </a:lnTo>
                  <a:lnTo>
                    <a:pt x="8" y="24"/>
                  </a:lnTo>
                  <a:lnTo>
                    <a:pt x="2" y="16"/>
                  </a:lnTo>
                  <a:lnTo>
                    <a:pt x="0" y="8"/>
                  </a:lnTo>
                  <a:lnTo>
                    <a:pt x="1" y="0"/>
                  </a:lnTo>
                  <a:lnTo>
                    <a:pt x="12" y="3"/>
                  </a:lnTo>
                  <a:lnTo>
                    <a:pt x="20" y="11"/>
                  </a:lnTo>
                  <a:lnTo>
                    <a:pt x="26" y="21"/>
                  </a:lnTo>
                  <a:lnTo>
                    <a:pt x="33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20"/>
            <p:cNvSpPr>
              <a:spLocks/>
            </p:cNvSpPr>
            <p:nvPr/>
          </p:nvSpPr>
          <p:spPr bwMode="auto">
            <a:xfrm>
              <a:off x="1074" y="2058"/>
              <a:ext cx="1" cy="2"/>
            </a:xfrm>
            <a:custGeom>
              <a:avLst/>
              <a:gdLst>
                <a:gd name="T0" fmla="*/ 0 w 2"/>
                <a:gd name="T1" fmla="*/ 0 h 4"/>
                <a:gd name="T2" fmla="*/ 2 w 2"/>
                <a:gd name="T3" fmla="*/ 4 h 4"/>
                <a:gd name="T4" fmla="*/ 0 w 2"/>
                <a:gd name="T5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4">
                  <a:moveTo>
                    <a:pt x="0" y="0"/>
                  </a:moveTo>
                  <a:lnTo>
                    <a:pt x="2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221"/>
            <p:cNvSpPr>
              <a:spLocks/>
            </p:cNvSpPr>
            <p:nvPr/>
          </p:nvSpPr>
          <p:spPr bwMode="auto">
            <a:xfrm>
              <a:off x="453" y="2059"/>
              <a:ext cx="7" cy="20"/>
            </a:xfrm>
            <a:custGeom>
              <a:avLst/>
              <a:gdLst>
                <a:gd name="T0" fmla="*/ 14 w 14"/>
                <a:gd name="T1" fmla="*/ 37 h 39"/>
                <a:gd name="T2" fmla="*/ 11 w 14"/>
                <a:gd name="T3" fmla="*/ 39 h 39"/>
                <a:gd name="T4" fmla="*/ 8 w 14"/>
                <a:gd name="T5" fmla="*/ 39 h 39"/>
                <a:gd name="T6" fmla="*/ 4 w 14"/>
                <a:gd name="T7" fmla="*/ 39 h 39"/>
                <a:gd name="T8" fmla="*/ 1 w 14"/>
                <a:gd name="T9" fmla="*/ 38 h 39"/>
                <a:gd name="T10" fmla="*/ 0 w 14"/>
                <a:gd name="T11" fmla="*/ 30 h 39"/>
                <a:gd name="T12" fmla="*/ 1 w 14"/>
                <a:gd name="T13" fmla="*/ 21 h 39"/>
                <a:gd name="T14" fmla="*/ 2 w 14"/>
                <a:gd name="T15" fmla="*/ 11 h 39"/>
                <a:gd name="T16" fmla="*/ 3 w 14"/>
                <a:gd name="T17" fmla="*/ 2 h 39"/>
                <a:gd name="T18" fmla="*/ 6 w 14"/>
                <a:gd name="T19" fmla="*/ 0 h 39"/>
                <a:gd name="T20" fmla="*/ 10 w 14"/>
                <a:gd name="T21" fmla="*/ 8 h 39"/>
                <a:gd name="T22" fmla="*/ 13 w 14"/>
                <a:gd name="T23" fmla="*/ 17 h 39"/>
                <a:gd name="T24" fmla="*/ 13 w 14"/>
                <a:gd name="T25" fmla="*/ 28 h 39"/>
                <a:gd name="T26" fmla="*/ 14 w 14"/>
                <a:gd name="T27" fmla="*/ 37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" h="39">
                  <a:moveTo>
                    <a:pt x="14" y="37"/>
                  </a:moveTo>
                  <a:lnTo>
                    <a:pt x="11" y="39"/>
                  </a:lnTo>
                  <a:lnTo>
                    <a:pt x="8" y="39"/>
                  </a:lnTo>
                  <a:lnTo>
                    <a:pt x="4" y="39"/>
                  </a:lnTo>
                  <a:lnTo>
                    <a:pt x="1" y="38"/>
                  </a:lnTo>
                  <a:lnTo>
                    <a:pt x="0" y="30"/>
                  </a:lnTo>
                  <a:lnTo>
                    <a:pt x="1" y="21"/>
                  </a:lnTo>
                  <a:lnTo>
                    <a:pt x="2" y="11"/>
                  </a:lnTo>
                  <a:lnTo>
                    <a:pt x="3" y="2"/>
                  </a:lnTo>
                  <a:lnTo>
                    <a:pt x="6" y="0"/>
                  </a:lnTo>
                  <a:lnTo>
                    <a:pt x="10" y="8"/>
                  </a:lnTo>
                  <a:lnTo>
                    <a:pt x="13" y="17"/>
                  </a:lnTo>
                  <a:lnTo>
                    <a:pt x="13" y="28"/>
                  </a:lnTo>
                  <a:lnTo>
                    <a:pt x="14" y="3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2"/>
            <p:cNvSpPr>
              <a:spLocks/>
            </p:cNvSpPr>
            <p:nvPr/>
          </p:nvSpPr>
          <p:spPr bwMode="auto">
            <a:xfrm>
              <a:off x="892" y="2068"/>
              <a:ext cx="21" cy="57"/>
            </a:xfrm>
            <a:custGeom>
              <a:avLst/>
              <a:gdLst>
                <a:gd name="T0" fmla="*/ 40 w 41"/>
                <a:gd name="T1" fmla="*/ 6 h 115"/>
                <a:gd name="T2" fmla="*/ 40 w 41"/>
                <a:gd name="T3" fmla="*/ 34 h 115"/>
                <a:gd name="T4" fmla="*/ 40 w 41"/>
                <a:gd name="T5" fmla="*/ 60 h 115"/>
                <a:gd name="T6" fmla="*/ 40 w 41"/>
                <a:gd name="T7" fmla="*/ 88 h 115"/>
                <a:gd name="T8" fmla="*/ 41 w 41"/>
                <a:gd name="T9" fmla="*/ 115 h 115"/>
                <a:gd name="T10" fmla="*/ 35 w 41"/>
                <a:gd name="T11" fmla="*/ 114 h 115"/>
                <a:gd name="T12" fmla="*/ 27 w 41"/>
                <a:gd name="T13" fmla="*/ 93 h 115"/>
                <a:gd name="T14" fmla="*/ 23 w 41"/>
                <a:gd name="T15" fmla="*/ 73 h 115"/>
                <a:gd name="T16" fmla="*/ 16 w 41"/>
                <a:gd name="T17" fmla="*/ 53 h 115"/>
                <a:gd name="T18" fmla="*/ 5 w 41"/>
                <a:gd name="T19" fmla="*/ 35 h 115"/>
                <a:gd name="T20" fmla="*/ 4 w 41"/>
                <a:gd name="T21" fmla="*/ 27 h 115"/>
                <a:gd name="T22" fmla="*/ 1 w 41"/>
                <a:gd name="T23" fmla="*/ 17 h 115"/>
                <a:gd name="T24" fmla="*/ 0 w 41"/>
                <a:gd name="T25" fmla="*/ 9 h 115"/>
                <a:gd name="T26" fmla="*/ 8 w 41"/>
                <a:gd name="T27" fmla="*/ 4 h 115"/>
                <a:gd name="T28" fmla="*/ 11 w 41"/>
                <a:gd name="T29" fmla="*/ 12 h 115"/>
                <a:gd name="T30" fmla="*/ 15 w 41"/>
                <a:gd name="T31" fmla="*/ 21 h 115"/>
                <a:gd name="T32" fmla="*/ 18 w 41"/>
                <a:gd name="T33" fmla="*/ 30 h 115"/>
                <a:gd name="T34" fmla="*/ 21 w 41"/>
                <a:gd name="T35" fmla="*/ 39 h 115"/>
                <a:gd name="T36" fmla="*/ 27 w 41"/>
                <a:gd name="T37" fmla="*/ 52 h 115"/>
                <a:gd name="T38" fmla="*/ 27 w 41"/>
                <a:gd name="T39" fmla="*/ 10 h 115"/>
                <a:gd name="T40" fmla="*/ 24 w 41"/>
                <a:gd name="T41" fmla="*/ 9 h 115"/>
                <a:gd name="T42" fmla="*/ 20 w 41"/>
                <a:gd name="T43" fmla="*/ 9 h 115"/>
                <a:gd name="T44" fmla="*/ 18 w 41"/>
                <a:gd name="T45" fmla="*/ 8 h 115"/>
                <a:gd name="T46" fmla="*/ 16 w 41"/>
                <a:gd name="T47" fmla="*/ 6 h 115"/>
                <a:gd name="T48" fmla="*/ 20 w 41"/>
                <a:gd name="T49" fmla="*/ 2 h 115"/>
                <a:gd name="T50" fmla="*/ 28 w 41"/>
                <a:gd name="T51" fmla="*/ 0 h 115"/>
                <a:gd name="T52" fmla="*/ 35 w 41"/>
                <a:gd name="T53" fmla="*/ 1 h 115"/>
                <a:gd name="T54" fmla="*/ 40 w 41"/>
                <a:gd name="T55" fmla="*/ 6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1" h="115">
                  <a:moveTo>
                    <a:pt x="40" y="6"/>
                  </a:moveTo>
                  <a:lnTo>
                    <a:pt x="40" y="34"/>
                  </a:lnTo>
                  <a:lnTo>
                    <a:pt x="40" y="60"/>
                  </a:lnTo>
                  <a:lnTo>
                    <a:pt x="40" y="88"/>
                  </a:lnTo>
                  <a:lnTo>
                    <a:pt x="41" y="115"/>
                  </a:lnTo>
                  <a:lnTo>
                    <a:pt x="35" y="114"/>
                  </a:lnTo>
                  <a:lnTo>
                    <a:pt x="27" y="93"/>
                  </a:lnTo>
                  <a:lnTo>
                    <a:pt x="23" y="73"/>
                  </a:lnTo>
                  <a:lnTo>
                    <a:pt x="16" y="53"/>
                  </a:lnTo>
                  <a:lnTo>
                    <a:pt x="5" y="35"/>
                  </a:lnTo>
                  <a:lnTo>
                    <a:pt x="4" y="27"/>
                  </a:lnTo>
                  <a:lnTo>
                    <a:pt x="1" y="17"/>
                  </a:lnTo>
                  <a:lnTo>
                    <a:pt x="0" y="9"/>
                  </a:lnTo>
                  <a:lnTo>
                    <a:pt x="8" y="4"/>
                  </a:lnTo>
                  <a:lnTo>
                    <a:pt x="11" y="12"/>
                  </a:lnTo>
                  <a:lnTo>
                    <a:pt x="15" y="21"/>
                  </a:lnTo>
                  <a:lnTo>
                    <a:pt x="18" y="30"/>
                  </a:lnTo>
                  <a:lnTo>
                    <a:pt x="21" y="39"/>
                  </a:lnTo>
                  <a:lnTo>
                    <a:pt x="27" y="52"/>
                  </a:lnTo>
                  <a:lnTo>
                    <a:pt x="27" y="10"/>
                  </a:lnTo>
                  <a:lnTo>
                    <a:pt x="24" y="9"/>
                  </a:lnTo>
                  <a:lnTo>
                    <a:pt x="20" y="9"/>
                  </a:lnTo>
                  <a:lnTo>
                    <a:pt x="18" y="8"/>
                  </a:lnTo>
                  <a:lnTo>
                    <a:pt x="16" y="6"/>
                  </a:lnTo>
                  <a:lnTo>
                    <a:pt x="20" y="2"/>
                  </a:lnTo>
                  <a:lnTo>
                    <a:pt x="28" y="0"/>
                  </a:lnTo>
                  <a:lnTo>
                    <a:pt x="35" y="1"/>
                  </a:lnTo>
                  <a:lnTo>
                    <a:pt x="4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23"/>
            <p:cNvSpPr>
              <a:spLocks/>
            </p:cNvSpPr>
            <p:nvPr/>
          </p:nvSpPr>
          <p:spPr bwMode="auto">
            <a:xfrm>
              <a:off x="917" y="2069"/>
              <a:ext cx="3" cy="16"/>
            </a:xfrm>
            <a:custGeom>
              <a:avLst/>
              <a:gdLst>
                <a:gd name="T0" fmla="*/ 5 w 7"/>
                <a:gd name="T1" fmla="*/ 32 h 32"/>
                <a:gd name="T2" fmla="*/ 2 w 7"/>
                <a:gd name="T3" fmla="*/ 24 h 32"/>
                <a:gd name="T4" fmla="*/ 1 w 7"/>
                <a:gd name="T5" fmla="*/ 16 h 32"/>
                <a:gd name="T6" fmla="*/ 0 w 7"/>
                <a:gd name="T7" fmla="*/ 8 h 32"/>
                <a:gd name="T8" fmla="*/ 0 w 7"/>
                <a:gd name="T9" fmla="*/ 0 h 32"/>
                <a:gd name="T10" fmla="*/ 7 w 7"/>
                <a:gd name="T11" fmla="*/ 5 h 32"/>
                <a:gd name="T12" fmla="*/ 7 w 7"/>
                <a:gd name="T13" fmla="*/ 13 h 32"/>
                <a:gd name="T14" fmla="*/ 6 w 7"/>
                <a:gd name="T15" fmla="*/ 23 h 32"/>
                <a:gd name="T16" fmla="*/ 5 w 7"/>
                <a:gd name="T17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" h="32">
                  <a:moveTo>
                    <a:pt x="5" y="32"/>
                  </a:moveTo>
                  <a:lnTo>
                    <a:pt x="2" y="24"/>
                  </a:lnTo>
                  <a:lnTo>
                    <a:pt x="1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7" y="5"/>
                  </a:lnTo>
                  <a:lnTo>
                    <a:pt x="7" y="13"/>
                  </a:lnTo>
                  <a:lnTo>
                    <a:pt x="6" y="23"/>
                  </a:lnTo>
                  <a:lnTo>
                    <a:pt x="5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4" name="Freeform 224"/>
            <p:cNvSpPr>
              <a:spLocks/>
            </p:cNvSpPr>
            <p:nvPr/>
          </p:nvSpPr>
          <p:spPr bwMode="auto">
            <a:xfrm>
              <a:off x="869" y="2073"/>
              <a:ext cx="6" cy="28"/>
            </a:xfrm>
            <a:custGeom>
              <a:avLst/>
              <a:gdLst>
                <a:gd name="T0" fmla="*/ 12 w 12"/>
                <a:gd name="T1" fmla="*/ 2 h 57"/>
                <a:gd name="T2" fmla="*/ 10 w 12"/>
                <a:gd name="T3" fmla="*/ 6 h 57"/>
                <a:gd name="T4" fmla="*/ 9 w 12"/>
                <a:gd name="T5" fmla="*/ 13 h 57"/>
                <a:gd name="T6" fmla="*/ 8 w 12"/>
                <a:gd name="T7" fmla="*/ 19 h 57"/>
                <a:gd name="T8" fmla="*/ 6 w 12"/>
                <a:gd name="T9" fmla="*/ 25 h 57"/>
                <a:gd name="T10" fmla="*/ 2 w 12"/>
                <a:gd name="T11" fmla="*/ 57 h 57"/>
                <a:gd name="T12" fmla="*/ 0 w 12"/>
                <a:gd name="T13" fmla="*/ 0 h 57"/>
                <a:gd name="T14" fmla="*/ 12 w 12"/>
                <a:gd name="T15" fmla="*/ 2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57">
                  <a:moveTo>
                    <a:pt x="12" y="2"/>
                  </a:moveTo>
                  <a:lnTo>
                    <a:pt x="10" y="6"/>
                  </a:lnTo>
                  <a:lnTo>
                    <a:pt x="9" y="13"/>
                  </a:lnTo>
                  <a:lnTo>
                    <a:pt x="8" y="19"/>
                  </a:lnTo>
                  <a:lnTo>
                    <a:pt x="6" y="25"/>
                  </a:lnTo>
                  <a:lnTo>
                    <a:pt x="2" y="57"/>
                  </a:lnTo>
                  <a:lnTo>
                    <a:pt x="0" y="0"/>
                  </a:lnTo>
                  <a:lnTo>
                    <a:pt x="12" y="2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5" name="Freeform 225"/>
            <p:cNvSpPr>
              <a:spLocks/>
            </p:cNvSpPr>
            <p:nvPr/>
          </p:nvSpPr>
          <p:spPr bwMode="auto">
            <a:xfrm>
              <a:off x="925" y="2075"/>
              <a:ext cx="13" cy="90"/>
            </a:xfrm>
            <a:custGeom>
              <a:avLst/>
              <a:gdLst>
                <a:gd name="T0" fmla="*/ 24 w 27"/>
                <a:gd name="T1" fmla="*/ 7 h 180"/>
                <a:gd name="T2" fmla="*/ 26 w 27"/>
                <a:gd name="T3" fmla="*/ 30 h 180"/>
                <a:gd name="T4" fmla="*/ 27 w 27"/>
                <a:gd name="T5" fmla="*/ 53 h 180"/>
                <a:gd name="T6" fmla="*/ 26 w 27"/>
                <a:gd name="T7" fmla="*/ 76 h 180"/>
                <a:gd name="T8" fmla="*/ 22 w 27"/>
                <a:gd name="T9" fmla="*/ 99 h 180"/>
                <a:gd name="T10" fmla="*/ 20 w 27"/>
                <a:gd name="T11" fmla="*/ 100 h 180"/>
                <a:gd name="T12" fmla="*/ 18 w 27"/>
                <a:gd name="T13" fmla="*/ 98 h 180"/>
                <a:gd name="T14" fmla="*/ 18 w 27"/>
                <a:gd name="T15" fmla="*/ 96 h 180"/>
                <a:gd name="T16" fmla="*/ 16 w 27"/>
                <a:gd name="T17" fmla="*/ 93 h 180"/>
                <a:gd name="T18" fmla="*/ 12 w 27"/>
                <a:gd name="T19" fmla="*/ 115 h 180"/>
                <a:gd name="T20" fmla="*/ 11 w 27"/>
                <a:gd name="T21" fmla="*/ 138 h 180"/>
                <a:gd name="T22" fmla="*/ 9 w 27"/>
                <a:gd name="T23" fmla="*/ 160 h 180"/>
                <a:gd name="T24" fmla="*/ 6 w 27"/>
                <a:gd name="T25" fmla="*/ 180 h 180"/>
                <a:gd name="T26" fmla="*/ 3 w 27"/>
                <a:gd name="T27" fmla="*/ 179 h 180"/>
                <a:gd name="T28" fmla="*/ 1 w 27"/>
                <a:gd name="T29" fmla="*/ 176 h 180"/>
                <a:gd name="T30" fmla="*/ 1 w 27"/>
                <a:gd name="T31" fmla="*/ 173 h 180"/>
                <a:gd name="T32" fmla="*/ 0 w 27"/>
                <a:gd name="T33" fmla="*/ 169 h 180"/>
                <a:gd name="T34" fmla="*/ 4 w 27"/>
                <a:gd name="T35" fmla="*/ 127 h 180"/>
                <a:gd name="T36" fmla="*/ 7 w 27"/>
                <a:gd name="T37" fmla="*/ 84 h 180"/>
                <a:gd name="T38" fmla="*/ 11 w 27"/>
                <a:gd name="T39" fmla="*/ 42 h 180"/>
                <a:gd name="T40" fmla="*/ 16 w 27"/>
                <a:gd name="T41" fmla="*/ 0 h 180"/>
                <a:gd name="T42" fmla="*/ 19 w 27"/>
                <a:gd name="T43" fmla="*/ 0 h 180"/>
                <a:gd name="T44" fmla="*/ 21 w 27"/>
                <a:gd name="T45" fmla="*/ 2 h 180"/>
                <a:gd name="T46" fmla="*/ 22 w 27"/>
                <a:gd name="T47" fmla="*/ 5 h 180"/>
                <a:gd name="T48" fmla="*/ 24 w 27"/>
                <a:gd name="T49" fmla="*/ 7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7" h="180">
                  <a:moveTo>
                    <a:pt x="24" y="7"/>
                  </a:moveTo>
                  <a:lnTo>
                    <a:pt x="26" y="30"/>
                  </a:lnTo>
                  <a:lnTo>
                    <a:pt x="27" y="53"/>
                  </a:lnTo>
                  <a:lnTo>
                    <a:pt x="26" y="76"/>
                  </a:lnTo>
                  <a:lnTo>
                    <a:pt x="22" y="99"/>
                  </a:lnTo>
                  <a:lnTo>
                    <a:pt x="20" y="100"/>
                  </a:lnTo>
                  <a:lnTo>
                    <a:pt x="18" y="98"/>
                  </a:lnTo>
                  <a:lnTo>
                    <a:pt x="18" y="96"/>
                  </a:lnTo>
                  <a:lnTo>
                    <a:pt x="16" y="93"/>
                  </a:lnTo>
                  <a:lnTo>
                    <a:pt x="12" y="115"/>
                  </a:lnTo>
                  <a:lnTo>
                    <a:pt x="11" y="138"/>
                  </a:lnTo>
                  <a:lnTo>
                    <a:pt x="9" y="160"/>
                  </a:lnTo>
                  <a:lnTo>
                    <a:pt x="6" y="180"/>
                  </a:lnTo>
                  <a:lnTo>
                    <a:pt x="3" y="179"/>
                  </a:lnTo>
                  <a:lnTo>
                    <a:pt x="1" y="176"/>
                  </a:lnTo>
                  <a:lnTo>
                    <a:pt x="1" y="173"/>
                  </a:lnTo>
                  <a:lnTo>
                    <a:pt x="0" y="169"/>
                  </a:lnTo>
                  <a:lnTo>
                    <a:pt x="4" y="127"/>
                  </a:lnTo>
                  <a:lnTo>
                    <a:pt x="7" y="84"/>
                  </a:lnTo>
                  <a:lnTo>
                    <a:pt x="11" y="42"/>
                  </a:lnTo>
                  <a:lnTo>
                    <a:pt x="16" y="0"/>
                  </a:lnTo>
                  <a:lnTo>
                    <a:pt x="19" y="0"/>
                  </a:lnTo>
                  <a:lnTo>
                    <a:pt x="21" y="2"/>
                  </a:lnTo>
                  <a:lnTo>
                    <a:pt x="22" y="5"/>
                  </a:lnTo>
                  <a:lnTo>
                    <a:pt x="24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7" name="Freeform 226"/>
            <p:cNvSpPr>
              <a:spLocks/>
            </p:cNvSpPr>
            <p:nvPr/>
          </p:nvSpPr>
          <p:spPr bwMode="auto">
            <a:xfrm>
              <a:off x="879" y="2077"/>
              <a:ext cx="22" cy="44"/>
            </a:xfrm>
            <a:custGeom>
              <a:avLst/>
              <a:gdLst>
                <a:gd name="T0" fmla="*/ 24 w 44"/>
                <a:gd name="T1" fmla="*/ 23 h 86"/>
                <a:gd name="T2" fmla="*/ 28 w 44"/>
                <a:gd name="T3" fmla="*/ 30 h 86"/>
                <a:gd name="T4" fmla="*/ 30 w 44"/>
                <a:gd name="T5" fmla="*/ 37 h 86"/>
                <a:gd name="T6" fmla="*/ 33 w 44"/>
                <a:gd name="T7" fmla="*/ 43 h 86"/>
                <a:gd name="T8" fmla="*/ 35 w 44"/>
                <a:gd name="T9" fmla="*/ 52 h 86"/>
                <a:gd name="T10" fmla="*/ 38 w 44"/>
                <a:gd name="T11" fmla="*/ 60 h 86"/>
                <a:gd name="T12" fmla="*/ 42 w 44"/>
                <a:gd name="T13" fmla="*/ 68 h 86"/>
                <a:gd name="T14" fmla="*/ 44 w 44"/>
                <a:gd name="T15" fmla="*/ 76 h 86"/>
                <a:gd name="T16" fmla="*/ 41 w 44"/>
                <a:gd name="T17" fmla="*/ 84 h 86"/>
                <a:gd name="T18" fmla="*/ 33 w 44"/>
                <a:gd name="T19" fmla="*/ 80 h 86"/>
                <a:gd name="T20" fmla="*/ 28 w 44"/>
                <a:gd name="T21" fmla="*/ 73 h 86"/>
                <a:gd name="T22" fmla="*/ 26 w 44"/>
                <a:gd name="T23" fmla="*/ 65 h 86"/>
                <a:gd name="T24" fmla="*/ 21 w 44"/>
                <a:gd name="T25" fmla="*/ 57 h 86"/>
                <a:gd name="T26" fmla="*/ 21 w 44"/>
                <a:gd name="T27" fmla="*/ 64 h 86"/>
                <a:gd name="T28" fmla="*/ 18 w 44"/>
                <a:gd name="T29" fmla="*/ 69 h 86"/>
                <a:gd name="T30" fmla="*/ 14 w 44"/>
                <a:gd name="T31" fmla="*/ 73 h 86"/>
                <a:gd name="T32" fmla="*/ 13 w 44"/>
                <a:gd name="T33" fmla="*/ 80 h 86"/>
                <a:gd name="T34" fmla="*/ 5 w 44"/>
                <a:gd name="T35" fmla="*/ 86 h 86"/>
                <a:gd name="T36" fmla="*/ 0 w 44"/>
                <a:gd name="T37" fmla="*/ 79 h 86"/>
                <a:gd name="T38" fmla="*/ 6 w 44"/>
                <a:gd name="T39" fmla="*/ 61 h 86"/>
                <a:gd name="T40" fmla="*/ 9 w 44"/>
                <a:gd name="T41" fmla="*/ 41 h 86"/>
                <a:gd name="T42" fmla="*/ 12 w 44"/>
                <a:gd name="T43" fmla="*/ 20 h 86"/>
                <a:gd name="T44" fmla="*/ 13 w 44"/>
                <a:gd name="T45" fmla="*/ 1 h 86"/>
                <a:gd name="T46" fmla="*/ 14 w 44"/>
                <a:gd name="T47" fmla="*/ 0 h 86"/>
                <a:gd name="T48" fmla="*/ 16 w 44"/>
                <a:gd name="T49" fmla="*/ 0 h 86"/>
                <a:gd name="T50" fmla="*/ 18 w 44"/>
                <a:gd name="T51" fmla="*/ 0 h 86"/>
                <a:gd name="T52" fmla="*/ 19 w 44"/>
                <a:gd name="T53" fmla="*/ 1 h 86"/>
                <a:gd name="T54" fmla="*/ 20 w 44"/>
                <a:gd name="T55" fmla="*/ 7 h 86"/>
                <a:gd name="T56" fmla="*/ 22 w 44"/>
                <a:gd name="T57" fmla="*/ 11 h 86"/>
                <a:gd name="T58" fmla="*/ 23 w 44"/>
                <a:gd name="T59" fmla="*/ 17 h 86"/>
                <a:gd name="T60" fmla="*/ 24 w 44"/>
                <a:gd name="T61" fmla="*/ 23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4" h="86">
                  <a:moveTo>
                    <a:pt x="24" y="23"/>
                  </a:moveTo>
                  <a:lnTo>
                    <a:pt x="28" y="30"/>
                  </a:lnTo>
                  <a:lnTo>
                    <a:pt x="30" y="37"/>
                  </a:lnTo>
                  <a:lnTo>
                    <a:pt x="33" y="43"/>
                  </a:lnTo>
                  <a:lnTo>
                    <a:pt x="35" y="52"/>
                  </a:lnTo>
                  <a:lnTo>
                    <a:pt x="38" y="60"/>
                  </a:lnTo>
                  <a:lnTo>
                    <a:pt x="42" y="68"/>
                  </a:lnTo>
                  <a:lnTo>
                    <a:pt x="44" y="76"/>
                  </a:lnTo>
                  <a:lnTo>
                    <a:pt x="41" y="84"/>
                  </a:lnTo>
                  <a:lnTo>
                    <a:pt x="33" y="80"/>
                  </a:lnTo>
                  <a:lnTo>
                    <a:pt x="28" y="73"/>
                  </a:lnTo>
                  <a:lnTo>
                    <a:pt x="26" y="65"/>
                  </a:lnTo>
                  <a:lnTo>
                    <a:pt x="21" y="57"/>
                  </a:lnTo>
                  <a:lnTo>
                    <a:pt x="21" y="64"/>
                  </a:lnTo>
                  <a:lnTo>
                    <a:pt x="18" y="69"/>
                  </a:lnTo>
                  <a:lnTo>
                    <a:pt x="14" y="73"/>
                  </a:lnTo>
                  <a:lnTo>
                    <a:pt x="13" y="80"/>
                  </a:lnTo>
                  <a:lnTo>
                    <a:pt x="5" y="86"/>
                  </a:lnTo>
                  <a:lnTo>
                    <a:pt x="0" y="79"/>
                  </a:lnTo>
                  <a:lnTo>
                    <a:pt x="6" y="61"/>
                  </a:lnTo>
                  <a:lnTo>
                    <a:pt x="9" y="41"/>
                  </a:lnTo>
                  <a:lnTo>
                    <a:pt x="12" y="20"/>
                  </a:lnTo>
                  <a:lnTo>
                    <a:pt x="13" y="1"/>
                  </a:lnTo>
                  <a:lnTo>
                    <a:pt x="14" y="0"/>
                  </a:lnTo>
                  <a:lnTo>
                    <a:pt x="16" y="0"/>
                  </a:lnTo>
                  <a:lnTo>
                    <a:pt x="18" y="0"/>
                  </a:lnTo>
                  <a:lnTo>
                    <a:pt x="19" y="1"/>
                  </a:lnTo>
                  <a:lnTo>
                    <a:pt x="20" y="7"/>
                  </a:lnTo>
                  <a:lnTo>
                    <a:pt x="22" y="11"/>
                  </a:lnTo>
                  <a:lnTo>
                    <a:pt x="23" y="17"/>
                  </a:lnTo>
                  <a:lnTo>
                    <a:pt x="24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8" name="Freeform 227"/>
            <p:cNvSpPr>
              <a:spLocks/>
            </p:cNvSpPr>
            <p:nvPr/>
          </p:nvSpPr>
          <p:spPr bwMode="auto">
            <a:xfrm>
              <a:off x="1025" y="2080"/>
              <a:ext cx="95" cy="159"/>
            </a:xfrm>
            <a:custGeom>
              <a:avLst/>
              <a:gdLst>
                <a:gd name="T0" fmla="*/ 166 w 190"/>
                <a:gd name="T1" fmla="*/ 6 h 319"/>
                <a:gd name="T2" fmla="*/ 180 w 190"/>
                <a:gd name="T3" fmla="*/ 3 h 319"/>
                <a:gd name="T4" fmla="*/ 181 w 190"/>
                <a:gd name="T5" fmla="*/ 8 h 319"/>
                <a:gd name="T6" fmla="*/ 167 w 190"/>
                <a:gd name="T7" fmla="*/ 34 h 319"/>
                <a:gd name="T8" fmla="*/ 170 w 190"/>
                <a:gd name="T9" fmla="*/ 94 h 319"/>
                <a:gd name="T10" fmla="*/ 182 w 190"/>
                <a:gd name="T11" fmla="*/ 183 h 319"/>
                <a:gd name="T12" fmla="*/ 190 w 190"/>
                <a:gd name="T13" fmla="*/ 306 h 319"/>
                <a:gd name="T14" fmla="*/ 187 w 190"/>
                <a:gd name="T15" fmla="*/ 316 h 319"/>
                <a:gd name="T16" fmla="*/ 181 w 190"/>
                <a:gd name="T17" fmla="*/ 316 h 319"/>
                <a:gd name="T18" fmla="*/ 162 w 190"/>
                <a:gd name="T19" fmla="*/ 196 h 319"/>
                <a:gd name="T20" fmla="*/ 160 w 190"/>
                <a:gd name="T21" fmla="*/ 187 h 319"/>
                <a:gd name="T22" fmla="*/ 154 w 190"/>
                <a:gd name="T23" fmla="*/ 129 h 319"/>
                <a:gd name="T24" fmla="*/ 152 w 190"/>
                <a:gd name="T25" fmla="*/ 66 h 319"/>
                <a:gd name="T26" fmla="*/ 154 w 190"/>
                <a:gd name="T27" fmla="*/ 39 h 319"/>
                <a:gd name="T28" fmla="*/ 160 w 190"/>
                <a:gd name="T29" fmla="*/ 37 h 319"/>
                <a:gd name="T30" fmla="*/ 157 w 190"/>
                <a:gd name="T31" fmla="*/ 33 h 319"/>
                <a:gd name="T32" fmla="*/ 152 w 190"/>
                <a:gd name="T33" fmla="*/ 27 h 319"/>
                <a:gd name="T34" fmla="*/ 138 w 190"/>
                <a:gd name="T35" fmla="*/ 23 h 319"/>
                <a:gd name="T36" fmla="*/ 136 w 190"/>
                <a:gd name="T37" fmla="*/ 22 h 319"/>
                <a:gd name="T38" fmla="*/ 137 w 190"/>
                <a:gd name="T39" fmla="*/ 33 h 319"/>
                <a:gd name="T40" fmla="*/ 130 w 190"/>
                <a:gd name="T41" fmla="*/ 37 h 319"/>
                <a:gd name="T42" fmla="*/ 113 w 190"/>
                <a:gd name="T43" fmla="*/ 19 h 319"/>
                <a:gd name="T44" fmla="*/ 119 w 190"/>
                <a:gd name="T45" fmla="*/ 31 h 319"/>
                <a:gd name="T46" fmla="*/ 109 w 190"/>
                <a:gd name="T47" fmla="*/ 35 h 319"/>
                <a:gd name="T48" fmla="*/ 98 w 190"/>
                <a:gd name="T49" fmla="*/ 20 h 319"/>
                <a:gd name="T50" fmla="*/ 93 w 190"/>
                <a:gd name="T51" fmla="*/ 24 h 319"/>
                <a:gd name="T52" fmla="*/ 90 w 190"/>
                <a:gd name="T53" fmla="*/ 21 h 319"/>
                <a:gd name="T54" fmla="*/ 91 w 190"/>
                <a:gd name="T55" fmla="*/ 19 h 319"/>
                <a:gd name="T56" fmla="*/ 94 w 190"/>
                <a:gd name="T57" fmla="*/ 14 h 319"/>
                <a:gd name="T58" fmla="*/ 81 w 190"/>
                <a:gd name="T59" fmla="*/ 22 h 319"/>
                <a:gd name="T60" fmla="*/ 81 w 190"/>
                <a:gd name="T61" fmla="*/ 37 h 319"/>
                <a:gd name="T62" fmla="*/ 75 w 190"/>
                <a:gd name="T63" fmla="*/ 27 h 319"/>
                <a:gd name="T64" fmla="*/ 63 w 190"/>
                <a:gd name="T65" fmla="*/ 16 h 319"/>
                <a:gd name="T66" fmla="*/ 52 w 190"/>
                <a:gd name="T67" fmla="*/ 18 h 319"/>
                <a:gd name="T68" fmla="*/ 44 w 190"/>
                <a:gd name="T69" fmla="*/ 13 h 319"/>
                <a:gd name="T70" fmla="*/ 34 w 190"/>
                <a:gd name="T71" fmla="*/ 10 h 319"/>
                <a:gd name="T72" fmla="*/ 21 w 190"/>
                <a:gd name="T73" fmla="*/ 11 h 319"/>
                <a:gd name="T74" fmla="*/ 29 w 190"/>
                <a:gd name="T75" fmla="*/ 19 h 319"/>
                <a:gd name="T76" fmla="*/ 34 w 190"/>
                <a:gd name="T77" fmla="*/ 33 h 319"/>
                <a:gd name="T78" fmla="*/ 31 w 190"/>
                <a:gd name="T79" fmla="*/ 33 h 319"/>
                <a:gd name="T80" fmla="*/ 15 w 190"/>
                <a:gd name="T81" fmla="*/ 18 h 319"/>
                <a:gd name="T82" fmla="*/ 3 w 190"/>
                <a:gd name="T83" fmla="*/ 11 h 319"/>
                <a:gd name="T84" fmla="*/ 22 w 190"/>
                <a:gd name="T85" fmla="*/ 1 h 319"/>
                <a:gd name="T86" fmla="*/ 82 w 190"/>
                <a:gd name="T87" fmla="*/ 4 h 319"/>
                <a:gd name="T88" fmla="*/ 138 w 190"/>
                <a:gd name="T89" fmla="*/ 16 h 3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0" h="319">
                  <a:moveTo>
                    <a:pt x="157" y="21"/>
                  </a:moveTo>
                  <a:lnTo>
                    <a:pt x="162" y="15"/>
                  </a:lnTo>
                  <a:lnTo>
                    <a:pt x="166" y="6"/>
                  </a:lnTo>
                  <a:lnTo>
                    <a:pt x="169" y="1"/>
                  </a:lnTo>
                  <a:lnTo>
                    <a:pt x="177" y="3"/>
                  </a:lnTo>
                  <a:lnTo>
                    <a:pt x="180" y="3"/>
                  </a:lnTo>
                  <a:lnTo>
                    <a:pt x="181" y="4"/>
                  </a:lnTo>
                  <a:lnTo>
                    <a:pt x="181" y="6"/>
                  </a:lnTo>
                  <a:lnTo>
                    <a:pt x="181" y="8"/>
                  </a:lnTo>
                  <a:lnTo>
                    <a:pt x="178" y="19"/>
                  </a:lnTo>
                  <a:lnTo>
                    <a:pt x="170" y="27"/>
                  </a:lnTo>
                  <a:lnTo>
                    <a:pt x="167" y="34"/>
                  </a:lnTo>
                  <a:lnTo>
                    <a:pt x="173" y="45"/>
                  </a:lnTo>
                  <a:lnTo>
                    <a:pt x="168" y="69"/>
                  </a:lnTo>
                  <a:lnTo>
                    <a:pt x="170" y="94"/>
                  </a:lnTo>
                  <a:lnTo>
                    <a:pt x="175" y="119"/>
                  </a:lnTo>
                  <a:lnTo>
                    <a:pt x="176" y="143"/>
                  </a:lnTo>
                  <a:lnTo>
                    <a:pt x="182" y="183"/>
                  </a:lnTo>
                  <a:lnTo>
                    <a:pt x="185" y="224"/>
                  </a:lnTo>
                  <a:lnTo>
                    <a:pt x="188" y="265"/>
                  </a:lnTo>
                  <a:lnTo>
                    <a:pt x="190" y="306"/>
                  </a:lnTo>
                  <a:lnTo>
                    <a:pt x="189" y="309"/>
                  </a:lnTo>
                  <a:lnTo>
                    <a:pt x="188" y="313"/>
                  </a:lnTo>
                  <a:lnTo>
                    <a:pt x="187" y="316"/>
                  </a:lnTo>
                  <a:lnTo>
                    <a:pt x="185" y="319"/>
                  </a:lnTo>
                  <a:lnTo>
                    <a:pt x="182" y="318"/>
                  </a:lnTo>
                  <a:lnTo>
                    <a:pt x="181" y="316"/>
                  </a:lnTo>
                  <a:lnTo>
                    <a:pt x="180" y="314"/>
                  </a:lnTo>
                  <a:lnTo>
                    <a:pt x="178" y="310"/>
                  </a:lnTo>
                  <a:lnTo>
                    <a:pt x="162" y="196"/>
                  </a:lnTo>
                  <a:lnTo>
                    <a:pt x="161" y="194"/>
                  </a:lnTo>
                  <a:lnTo>
                    <a:pt x="161" y="190"/>
                  </a:lnTo>
                  <a:lnTo>
                    <a:pt x="160" y="187"/>
                  </a:lnTo>
                  <a:lnTo>
                    <a:pt x="159" y="183"/>
                  </a:lnTo>
                  <a:lnTo>
                    <a:pt x="157" y="157"/>
                  </a:lnTo>
                  <a:lnTo>
                    <a:pt x="154" y="129"/>
                  </a:lnTo>
                  <a:lnTo>
                    <a:pt x="152" y="103"/>
                  </a:lnTo>
                  <a:lnTo>
                    <a:pt x="150" y="75"/>
                  </a:lnTo>
                  <a:lnTo>
                    <a:pt x="152" y="66"/>
                  </a:lnTo>
                  <a:lnTo>
                    <a:pt x="154" y="58"/>
                  </a:lnTo>
                  <a:lnTo>
                    <a:pt x="154" y="50"/>
                  </a:lnTo>
                  <a:lnTo>
                    <a:pt x="154" y="39"/>
                  </a:lnTo>
                  <a:lnTo>
                    <a:pt x="157" y="37"/>
                  </a:lnTo>
                  <a:lnTo>
                    <a:pt x="158" y="37"/>
                  </a:lnTo>
                  <a:lnTo>
                    <a:pt x="160" y="37"/>
                  </a:lnTo>
                  <a:lnTo>
                    <a:pt x="160" y="35"/>
                  </a:lnTo>
                  <a:lnTo>
                    <a:pt x="159" y="33"/>
                  </a:lnTo>
                  <a:lnTo>
                    <a:pt x="157" y="33"/>
                  </a:lnTo>
                  <a:lnTo>
                    <a:pt x="154" y="31"/>
                  </a:lnTo>
                  <a:lnTo>
                    <a:pt x="152" y="31"/>
                  </a:lnTo>
                  <a:lnTo>
                    <a:pt x="152" y="27"/>
                  </a:lnTo>
                  <a:lnTo>
                    <a:pt x="147" y="24"/>
                  </a:lnTo>
                  <a:lnTo>
                    <a:pt x="143" y="24"/>
                  </a:lnTo>
                  <a:lnTo>
                    <a:pt x="138" y="23"/>
                  </a:lnTo>
                  <a:lnTo>
                    <a:pt x="137" y="23"/>
                  </a:lnTo>
                  <a:lnTo>
                    <a:pt x="137" y="22"/>
                  </a:lnTo>
                  <a:lnTo>
                    <a:pt x="136" y="22"/>
                  </a:lnTo>
                  <a:lnTo>
                    <a:pt x="136" y="22"/>
                  </a:lnTo>
                  <a:lnTo>
                    <a:pt x="136" y="27"/>
                  </a:lnTo>
                  <a:lnTo>
                    <a:pt x="137" y="33"/>
                  </a:lnTo>
                  <a:lnTo>
                    <a:pt x="137" y="37"/>
                  </a:lnTo>
                  <a:lnTo>
                    <a:pt x="137" y="43"/>
                  </a:lnTo>
                  <a:lnTo>
                    <a:pt x="130" y="37"/>
                  </a:lnTo>
                  <a:lnTo>
                    <a:pt x="128" y="28"/>
                  </a:lnTo>
                  <a:lnTo>
                    <a:pt x="124" y="20"/>
                  </a:lnTo>
                  <a:lnTo>
                    <a:pt x="113" y="19"/>
                  </a:lnTo>
                  <a:lnTo>
                    <a:pt x="116" y="22"/>
                  </a:lnTo>
                  <a:lnTo>
                    <a:pt x="119" y="27"/>
                  </a:lnTo>
                  <a:lnTo>
                    <a:pt x="119" y="31"/>
                  </a:lnTo>
                  <a:lnTo>
                    <a:pt x="119" y="37"/>
                  </a:lnTo>
                  <a:lnTo>
                    <a:pt x="115" y="39"/>
                  </a:lnTo>
                  <a:lnTo>
                    <a:pt x="109" y="35"/>
                  </a:lnTo>
                  <a:lnTo>
                    <a:pt x="107" y="28"/>
                  </a:lnTo>
                  <a:lnTo>
                    <a:pt x="104" y="22"/>
                  </a:lnTo>
                  <a:lnTo>
                    <a:pt x="98" y="20"/>
                  </a:lnTo>
                  <a:lnTo>
                    <a:pt x="97" y="22"/>
                  </a:lnTo>
                  <a:lnTo>
                    <a:pt x="94" y="23"/>
                  </a:lnTo>
                  <a:lnTo>
                    <a:pt x="93" y="24"/>
                  </a:lnTo>
                  <a:lnTo>
                    <a:pt x="91" y="22"/>
                  </a:lnTo>
                  <a:lnTo>
                    <a:pt x="90" y="22"/>
                  </a:lnTo>
                  <a:lnTo>
                    <a:pt x="90" y="21"/>
                  </a:lnTo>
                  <a:lnTo>
                    <a:pt x="90" y="20"/>
                  </a:lnTo>
                  <a:lnTo>
                    <a:pt x="90" y="19"/>
                  </a:lnTo>
                  <a:lnTo>
                    <a:pt x="91" y="19"/>
                  </a:lnTo>
                  <a:lnTo>
                    <a:pt x="92" y="18"/>
                  </a:lnTo>
                  <a:lnTo>
                    <a:pt x="93" y="15"/>
                  </a:lnTo>
                  <a:lnTo>
                    <a:pt x="94" y="14"/>
                  </a:lnTo>
                  <a:lnTo>
                    <a:pt x="71" y="11"/>
                  </a:lnTo>
                  <a:lnTo>
                    <a:pt x="75" y="16"/>
                  </a:lnTo>
                  <a:lnTo>
                    <a:pt x="81" y="22"/>
                  </a:lnTo>
                  <a:lnTo>
                    <a:pt x="84" y="28"/>
                  </a:lnTo>
                  <a:lnTo>
                    <a:pt x="85" y="36"/>
                  </a:lnTo>
                  <a:lnTo>
                    <a:pt x="81" y="37"/>
                  </a:lnTo>
                  <a:lnTo>
                    <a:pt x="79" y="34"/>
                  </a:lnTo>
                  <a:lnTo>
                    <a:pt x="78" y="30"/>
                  </a:lnTo>
                  <a:lnTo>
                    <a:pt x="75" y="27"/>
                  </a:lnTo>
                  <a:lnTo>
                    <a:pt x="72" y="22"/>
                  </a:lnTo>
                  <a:lnTo>
                    <a:pt x="69" y="19"/>
                  </a:lnTo>
                  <a:lnTo>
                    <a:pt x="63" y="16"/>
                  </a:lnTo>
                  <a:lnTo>
                    <a:pt x="59" y="14"/>
                  </a:lnTo>
                  <a:lnTo>
                    <a:pt x="55" y="15"/>
                  </a:lnTo>
                  <a:lnTo>
                    <a:pt x="52" y="18"/>
                  </a:lnTo>
                  <a:lnTo>
                    <a:pt x="48" y="19"/>
                  </a:lnTo>
                  <a:lnTo>
                    <a:pt x="45" y="18"/>
                  </a:lnTo>
                  <a:lnTo>
                    <a:pt x="44" y="13"/>
                  </a:lnTo>
                  <a:lnTo>
                    <a:pt x="41" y="11"/>
                  </a:lnTo>
                  <a:lnTo>
                    <a:pt x="38" y="11"/>
                  </a:lnTo>
                  <a:lnTo>
                    <a:pt x="34" y="10"/>
                  </a:lnTo>
                  <a:lnTo>
                    <a:pt x="30" y="11"/>
                  </a:lnTo>
                  <a:lnTo>
                    <a:pt x="25" y="11"/>
                  </a:lnTo>
                  <a:lnTo>
                    <a:pt x="21" y="11"/>
                  </a:lnTo>
                  <a:lnTo>
                    <a:pt x="17" y="11"/>
                  </a:lnTo>
                  <a:lnTo>
                    <a:pt x="23" y="14"/>
                  </a:lnTo>
                  <a:lnTo>
                    <a:pt x="29" y="19"/>
                  </a:lnTo>
                  <a:lnTo>
                    <a:pt x="33" y="24"/>
                  </a:lnTo>
                  <a:lnTo>
                    <a:pt x="36" y="31"/>
                  </a:lnTo>
                  <a:lnTo>
                    <a:pt x="34" y="33"/>
                  </a:lnTo>
                  <a:lnTo>
                    <a:pt x="33" y="34"/>
                  </a:lnTo>
                  <a:lnTo>
                    <a:pt x="32" y="34"/>
                  </a:lnTo>
                  <a:lnTo>
                    <a:pt x="31" y="33"/>
                  </a:lnTo>
                  <a:lnTo>
                    <a:pt x="26" y="27"/>
                  </a:lnTo>
                  <a:lnTo>
                    <a:pt x="21" y="22"/>
                  </a:lnTo>
                  <a:lnTo>
                    <a:pt x="15" y="18"/>
                  </a:lnTo>
                  <a:lnTo>
                    <a:pt x="13" y="12"/>
                  </a:lnTo>
                  <a:lnTo>
                    <a:pt x="9" y="12"/>
                  </a:lnTo>
                  <a:lnTo>
                    <a:pt x="3" y="11"/>
                  </a:lnTo>
                  <a:lnTo>
                    <a:pt x="0" y="10"/>
                  </a:lnTo>
                  <a:lnTo>
                    <a:pt x="1" y="5"/>
                  </a:lnTo>
                  <a:lnTo>
                    <a:pt x="22" y="1"/>
                  </a:lnTo>
                  <a:lnTo>
                    <a:pt x="43" y="0"/>
                  </a:lnTo>
                  <a:lnTo>
                    <a:pt x="62" y="1"/>
                  </a:lnTo>
                  <a:lnTo>
                    <a:pt x="82" y="4"/>
                  </a:lnTo>
                  <a:lnTo>
                    <a:pt x="100" y="7"/>
                  </a:lnTo>
                  <a:lnTo>
                    <a:pt x="120" y="11"/>
                  </a:lnTo>
                  <a:lnTo>
                    <a:pt x="138" y="16"/>
                  </a:lnTo>
                  <a:lnTo>
                    <a:pt x="157" y="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9" name="Freeform 228"/>
            <p:cNvSpPr>
              <a:spLocks/>
            </p:cNvSpPr>
            <p:nvPr/>
          </p:nvSpPr>
          <p:spPr bwMode="auto">
            <a:xfrm>
              <a:off x="380" y="2085"/>
              <a:ext cx="134" cy="14"/>
            </a:xfrm>
            <a:custGeom>
              <a:avLst/>
              <a:gdLst>
                <a:gd name="T0" fmla="*/ 258 w 267"/>
                <a:gd name="T1" fmla="*/ 4 h 27"/>
                <a:gd name="T2" fmla="*/ 261 w 267"/>
                <a:gd name="T3" fmla="*/ 9 h 27"/>
                <a:gd name="T4" fmla="*/ 262 w 267"/>
                <a:gd name="T5" fmla="*/ 8 h 27"/>
                <a:gd name="T6" fmla="*/ 263 w 267"/>
                <a:gd name="T7" fmla="*/ 8 h 27"/>
                <a:gd name="T8" fmla="*/ 265 w 267"/>
                <a:gd name="T9" fmla="*/ 9 h 27"/>
                <a:gd name="T10" fmla="*/ 267 w 267"/>
                <a:gd name="T11" fmla="*/ 9 h 27"/>
                <a:gd name="T12" fmla="*/ 267 w 267"/>
                <a:gd name="T13" fmla="*/ 12 h 27"/>
                <a:gd name="T14" fmla="*/ 263 w 267"/>
                <a:gd name="T15" fmla="*/ 15 h 27"/>
                <a:gd name="T16" fmla="*/ 260 w 267"/>
                <a:gd name="T17" fmla="*/ 15 h 27"/>
                <a:gd name="T18" fmla="*/ 255 w 267"/>
                <a:gd name="T19" fmla="*/ 13 h 27"/>
                <a:gd name="T20" fmla="*/ 241 w 267"/>
                <a:gd name="T21" fmla="*/ 15 h 27"/>
                <a:gd name="T22" fmla="*/ 228 w 267"/>
                <a:gd name="T23" fmla="*/ 15 h 27"/>
                <a:gd name="T24" fmla="*/ 214 w 267"/>
                <a:gd name="T25" fmla="*/ 15 h 27"/>
                <a:gd name="T26" fmla="*/ 200 w 267"/>
                <a:gd name="T27" fmla="*/ 15 h 27"/>
                <a:gd name="T28" fmla="*/ 186 w 267"/>
                <a:gd name="T29" fmla="*/ 15 h 27"/>
                <a:gd name="T30" fmla="*/ 172 w 267"/>
                <a:gd name="T31" fmla="*/ 13 h 27"/>
                <a:gd name="T32" fmla="*/ 159 w 267"/>
                <a:gd name="T33" fmla="*/ 13 h 27"/>
                <a:gd name="T34" fmla="*/ 145 w 267"/>
                <a:gd name="T35" fmla="*/ 13 h 27"/>
                <a:gd name="T36" fmla="*/ 145 w 267"/>
                <a:gd name="T37" fmla="*/ 13 h 27"/>
                <a:gd name="T38" fmla="*/ 137 w 267"/>
                <a:gd name="T39" fmla="*/ 16 h 27"/>
                <a:gd name="T40" fmla="*/ 127 w 267"/>
                <a:gd name="T41" fmla="*/ 17 h 27"/>
                <a:gd name="T42" fmla="*/ 119 w 267"/>
                <a:gd name="T43" fmla="*/ 18 h 27"/>
                <a:gd name="T44" fmla="*/ 110 w 267"/>
                <a:gd name="T45" fmla="*/ 18 h 27"/>
                <a:gd name="T46" fmla="*/ 102 w 267"/>
                <a:gd name="T47" fmla="*/ 18 h 27"/>
                <a:gd name="T48" fmla="*/ 93 w 267"/>
                <a:gd name="T49" fmla="*/ 19 h 27"/>
                <a:gd name="T50" fmla="*/ 84 w 267"/>
                <a:gd name="T51" fmla="*/ 19 h 27"/>
                <a:gd name="T52" fmla="*/ 74 w 267"/>
                <a:gd name="T53" fmla="*/ 20 h 27"/>
                <a:gd name="T54" fmla="*/ 65 w 267"/>
                <a:gd name="T55" fmla="*/ 22 h 27"/>
                <a:gd name="T56" fmla="*/ 57 w 267"/>
                <a:gd name="T57" fmla="*/ 23 h 27"/>
                <a:gd name="T58" fmla="*/ 48 w 267"/>
                <a:gd name="T59" fmla="*/ 24 h 27"/>
                <a:gd name="T60" fmla="*/ 40 w 267"/>
                <a:gd name="T61" fmla="*/ 24 h 27"/>
                <a:gd name="T62" fmla="*/ 32 w 267"/>
                <a:gd name="T63" fmla="*/ 24 h 27"/>
                <a:gd name="T64" fmla="*/ 24 w 267"/>
                <a:gd name="T65" fmla="*/ 25 h 27"/>
                <a:gd name="T66" fmla="*/ 16 w 267"/>
                <a:gd name="T67" fmla="*/ 26 h 27"/>
                <a:gd name="T68" fmla="*/ 9 w 267"/>
                <a:gd name="T69" fmla="*/ 27 h 27"/>
                <a:gd name="T70" fmla="*/ 5 w 267"/>
                <a:gd name="T71" fmla="*/ 26 h 27"/>
                <a:gd name="T72" fmla="*/ 2 w 267"/>
                <a:gd name="T73" fmla="*/ 25 h 27"/>
                <a:gd name="T74" fmla="*/ 0 w 267"/>
                <a:gd name="T75" fmla="*/ 23 h 27"/>
                <a:gd name="T76" fmla="*/ 0 w 267"/>
                <a:gd name="T77" fmla="*/ 18 h 27"/>
                <a:gd name="T78" fmla="*/ 31 w 267"/>
                <a:gd name="T79" fmla="*/ 11 h 27"/>
                <a:gd name="T80" fmla="*/ 31 w 267"/>
                <a:gd name="T81" fmla="*/ 12 h 27"/>
                <a:gd name="T82" fmla="*/ 43 w 267"/>
                <a:gd name="T83" fmla="*/ 11 h 27"/>
                <a:gd name="T84" fmla="*/ 56 w 267"/>
                <a:gd name="T85" fmla="*/ 10 h 27"/>
                <a:gd name="T86" fmla="*/ 69 w 267"/>
                <a:gd name="T87" fmla="*/ 9 h 27"/>
                <a:gd name="T88" fmla="*/ 81 w 267"/>
                <a:gd name="T89" fmla="*/ 8 h 27"/>
                <a:gd name="T90" fmla="*/ 94 w 267"/>
                <a:gd name="T91" fmla="*/ 5 h 27"/>
                <a:gd name="T92" fmla="*/ 107 w 267"/>
                <a:gd name="T93" fmla="*/ 4 h 27"/>
                <a:gd name="T94" fmla="*/ 119 w 267"/>
                <a:gd name="T95" fmla="*/ 3 h 27"/>
                <a:gd name="T96" fmla="*/ 132 w 267"/>
                <a:gd name="T97" fmla="*/ 3 h 27"/>
                <a:gd name="T98" fmla="*/ 137 w 267"/>
                <a:gd name="T99" fmla="*/ 4 h 27"/>
                <a:gd name="T100" fmla="*/ 140 w 267"/>
                <a:gd name="T101" fmla="*/ 7 h 27"/>
                <a:gd name="T102" fmla="*/ 144 w 267"/>
                <a:gd name="T103" fmla="*/ 7 h 27"/>
                <a:gd name="T104" fmla="*/ 147 w 267"/>
                <a:gd name="T105" fmla="*/ 3 h 27"/>
                <a:gd name="T106" fmla="*/ 194 w 267"/>
                <a:gd name="T107" fmla="*/ 0 h 27"/>
                <a:gd name="T108" fmla="*/ 201 w 267"/>
                <a:gd name="T109" fmla="*/ 1 h 27"/>
                <a:gd name="T110" fmla="*/ 209 w 267"/>
                <a:gd name="T111" fmla="*/ 1 h 27"/>
                <a:gd name="T112" fmla="*/ 217 w 267"/>
                <a:gd name="T113" fmla="*/ 1 h 27"/>
                <a:gd name="T114" fmla="*/ 225 w 267"/>
                <a:gd name="T115" fmla="*/ 1 h 27"/>
                <a:gd name="T116" fmla="*/ 233 w 267"/>
                <a:gd name="T117" fmla="*/ 1 h 27"/>
                <a:gd name="T118" fmla="*/ 241 w 267"/>
                <a:gd name="T119" fmla="*/ 1 h 27"/>
                <a:gd name="T120" fmla="*/ 250 w 267"/>
                <a:gd name="T121" fmla="*/ 2 h 27"/>
                <a:gd name="T122" fmla="*/ 258 w 267"/>
                <a:gd name="T123" fmla="*/ 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67" h="27">
                  <a:moveTo>
                    <a:pt x="258" y="4"/>
                  </a:moveTo>
                  <a:lnTo>
                    <a:pt x="261" y="9"/>
                  </a:lnTo>
                  <a:lnTo>
                    <a:pt x="262" y="8"/>
                  </a:lnTo>
                  <a:lnTo>
                    <a:pt x="263" y="8"/>
                  </a:lnTo>
                  <a:lnTo>
                    <a:pt x="265" y="9"/>
                  </a:lnTo>
                  <a:lnTo>
                    <a:pt x="267" y="9"/>
                  </a:lnTo>
                  <a:lnTo>
                    <a:pt x="267" y="12"/>
                  </a:lnTo>
                  <a:lnTo>
                    <a:pt x="263" y="15"/>
                  </a:lnTo>
                  <a:lnTo>
                    <a:pt x="260" y="15"/>
                  </a:lnTo>
                  <a:lnTo>
                    <a:pt x="255" y="13"/>
                  </a:lnTo>
                  <a:lnTo>
                    <a:pt x="241" y="15"/>
                  </a:lnTo>
                  <a:lnTo>
                    <a:pt x="228" y="15"/>
                  </a:lnTo>
                  <a:lnTo>
                    <a:pt x="214" y="15"/>
                  </a:lnTo>
                  <a:lnTo>
                    <a:pt x="200" y="15"/>
                  </a:lnTo>
                  <a:lnTo>
                    <a:pt x="186" y="15"/>
                  </a:lnTo>
                  <a:lnTo>
                    <a:pt x="172" y="13"/>
                  </a:lnTo>
                  <a:lnTo>
                    <a:pt x="159" y="13"/>
                  </a:lnTo>
                  <a:lnTo>
                    <a:pt x="145" y="13"/>
                  </a:lnTo>
                  <a:lnTo>
                    <a:pt x="145" y="13"/>
                  </a:lnTo>
                  <a:lnTo>
                    <a:pt x="137" y="16"/>
                  </a:lnTo>
                  <a:lnTo>
                    <a:pt x="127" y="17"/>
                  </a:lnTo>
                  <a:lnTo>
                    <a:pt x="119" y="18"/>
                  </a:lnTo>
                  <a:lnTo>
                    <a:pt x="110" y="18"/>
                  </a:lnTo>
                  <a:lnTo>
                    <a:pt x="102" y="18"/>
                  </a:lnTo>
                  <a:lnTo>
                    <a:pt x="93" y="19"/>
                  </a:lnTo>
                  <a:lnTo>
                    <a:pt x="84" y="19"/>
                  </a:lnTo>
                  <a:lnTo>
                    <a:pt x="74" y="20"/>
                  </a:lnTo>
                  <a:lnTo>
                    <a:pt x="65" y="22"/>
                  </a:lnTo>
                  <a:lnTo>
                    <a:pt x="57" y="23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5"/>
                  </a:lnTo>
                  <a:lnTo>
                    <a:pt x="16" y="26"/>
                  </a:lnTo>
                  <a:lnTo>
                    <a:pt x="9" y="27"/>
                  </a:lnTo>
                  <a:lnTo>
                    <a:pt x="5" y="26"/>
                  </a:lnTo>
                  <a:lnTo>
                    <a:pt x="2" y="25"/>
                  </a:lnTo>
                  <a:lnTo>
                    <a:pt x="0" y="23"/>
                  </a:lnTo>
                  <a:lnTo>
                    <a:pt x="0" y="18"/>
                  </a:lnTo>
                  <a:lnTo>
                    <a:pt x="31" y="11"/>
                  </a:lnTo>
                  <a:lnTo>
                    <a:pt x="31" y="12"/>
                  </a:lnTo>
                  <a:lnTo>
                    <a:pt x="43" y="11"/>
                  </a:lnTo>
                  <a:lnTo>
                    <a:pt x="56" y="10"/>
                  </a:lnTo>
                  <a:lnTo>
                    <a:pt x="69" y="9"/>
                  </a:lnTo>
                  <a:lnTo>
                    <a:pt x="81" y="8"/>
                  </a:lnTo>
                  <a:lnTo>
                    <a:pt x="94" y="5"/>
                  </a:lnTo>
                  <a:lnTo>
                    <a:pt x="107" y="4"/>
                  </a:lnTo>
                  <a:lnTo>
                    <a:pt x="119" y="3"/>
                  </a:lnTo>
                  <a:lnTo>
                    <a:pt x="132" y="3"/>
                  </a:lnTo>
                  <a:lnTo>
                    <a:pt x="137" y="4"/>
                  </a:lnTo>
                  <a:lnTo>
                    <a:pt x="140" y="7"/>
                  </a:lnTo>
                  <a:lnTo>
                    <a:pt x="144" y="7"/>
                  </a:lnTo>
                  <a:lnTo>
                    <a:pt x="147" y="3"/>
                  </a:lnTo>
                  <a:lnTo>
                    <a:pt x="194" y="0"/>
                  </a:lnTo>
                  <a:lnTo>
                    <a:pt x="201" y="1"/>
                  </a:lnTo>
                  <a:lnTo>
                    <a:pt x="209" y="1"/>
                  </a:lnTo>
                  <a:lnTo>
                    <a:pt x="217" y="1"/>
                  </a:lnTo>
                  <a:lnTo>
                    <a:pt x="225" y="1"/>
                  </a:lnTo>
                  <a:lnTo>
                    <a:pt x="233" y="1"/>
                  </a:lnTo>
                  <a:lnTo>
                    <a:pt x="241" y="1"/>
                  </a:lnTo>
                  <a:lnTo>
                    <a:pt x="250" y="2"/>
                  </a:lnTo>
                  <a:lnTo>
                    <a:pt x="258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0" name="Freeform 229"/>
            <p:cNvSpPr>
              <a:spLocks/>
            </p:cNvSpPr>
            <p:nvPr/>
          </p:nvSpPr>
          <p:spPr bwMode="auto">
            <a:xfrm>
              <a:off x="999" y="2085"/>
              <a:ext cx="22" cy="7"/>
            </a:xfrm>
            <a:custGeom>
              <a:avLst/>
              <a:gdLst>
                <a:gd name="T0" fmla="*/ 44 w 44"/>
                <a:gd name="T1" fmla="*/ 1 h 12"/>
                <a:gd name="T2" fmla="*/ 44 w 44"/>
                <a:gd name="T3" fmla="*/ 2 h 12"/>
                <a:gd name="T4" fmla="*/ 44 w 44"/>
                <a:gd name="T5" fmla="*/ 3 h 12"/>
                <a:gd name="T6" fmla="*/ 44 w 44"/>
                <a:gd name="T7" fmla="*/ 4 h 12"/>
                <a:gd name="T8" fmla="*/ 44 w 44"/>
                <a:gd name="T9" fmla="*/ 6 h 12"/>
                <a:gd name="T10" fmla="*/ 40 w 44"/>
                <a:gd name="T11" fmla="*/ 7 h 12"/>
                <a:gd name="T12" fmla="*/ 37 w 44"/>
                <a:gd name="T13" fmla="*/ 7 h 12"/>
                <a:gd name="T14" fmla="*/ 32 w 44"/>
                <a:gd name="T15" fmla="*/ 7 h 12"/>
                <a:gd name="T16" fmla="*/ 31 w 44"/>
                <a:gd name="T17" fmla="*/ 10 h 12"/>
                <a:gd name="T18" fmla="*/ 23 w 44"/>
                <a:gd name="T19" fmla="*/ 11 h 12"/>
                <a:gd name="T20" fmla="*/ 14 w 44"/>
                <a:gd name="T21" fmla="*/ 12 h 12"/>
                <a:gd name="T22" fmla="*/ 6 w 44"/>
                <a:gd name="T23" fmla="*/ 12 h 12"/>
                <a:gd name="T24" fmla="*/ 0 w 44"/>
                <a:gd name="T25" fmla="*/ 6 h 12"/>
                <a:gd name="T26" fmla="*/ 9 w 44"/>
                <a:gd name="T27" fmla="*/ 0 h 12"/>
                <a:gd name="T28" fmla="*/ 44 w 44"/>
                <a:gd name="T29" fmla="*/ 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4" h="12">
                  <a:moveTo>
                    <a:pt x="44" y="1"/>
                  </a:moveTo>
                  <a:lnTo>
                    <a:pt x="44" y="2"/>
                  </a:lnTo>
                  <a:lnTo>
                    <a:pt x="44" y="3"/>
                  </a:lnTo>
                  <a:lnTo>
                    <a:pt x="44" y="4"/>
                  </a:lnTo>
                  <a:lnTo>
                    <a:pt x="44" y="6"/>
                  </a:lnTo>
                  <a:lnTo>
                    <a:pt x="40" y="7"/>
                  </a:lnTo>
                  <a:lnTo>
                    <a:pt x="37" y="7"/>
                  </a:lnTo>
                  <a:lnTo>
                    <a:pt x="32" y="7"/>
                  </a:lnTo>
                  <a:lnTo>
                    <a:pt x="31" y="10"/>
                  </a:lnTo>
                  <a:lnTo>
                    <a:pt x="23" y="11"/>
                  </a:lnTo>
                  <a:lnTo>
                    <a:pt x="14" y="12"/>
                  </a:lnTo>
                  <a:lnTo>
                    <a:pt x="6" y="12"/>
                  </a:lnTo>
                  <a:lnTo>
                    <a:pt x="0" y="6"/>
                  </a:lnTo>
                  <a:lnTo>
                    <a:pt x="9" y="0"/>
                  </a:lnTo>
                  <a:lnTo>
                    <a:pt x="4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1" name="Freeform 230"/>
            <p:cNvSpPr>
              <a:spLocks/>
            </p:cNvSpPr>
            <p:nvPr/>
          </p:nvSpPr>
          <p:spPr bwMode="auto">
            <a:xfrm>
              <a:off x="793" y="2087"/>
              <a:ext cx="1" cy="2"/>
            </a:xfrm>
            <a:custGeom>
              <a:avLst/>
              <a:gdLst>
                <a:gd name="T0" fmla="*/ 0 w 1"/>
                <a:gd name="T1" fmla="*/ 4 h 4"/>
                <a:gd name="T2" fmla="*/ 1 w 1"/>
                <a:gd name="T3" fmla="*/ 0 h 4"/>
                <a:gd name="T4" fmla="*/ 1 w 1"/>
                <a:gd name="T5" fmla="*/ 4 h 4"/>
                <a:gd name="T6" fmla="*/ 0 w 1"/>
                <a:gd name="T7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4">
                  <a:moveTo>
                    <a:pt x="0" y="4"/>
                  </a:moveTo>
                  <a:lnTo>
                    <a:pt x="1" y="0"/>
                  </a:lnTo>
                  <a:lnTo>
                    <a:pt x="1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2" name="Freeform 231"/>
            <p:cNvSpPr>
              <a:spLocks/>
            </p:cNvSpPr>
            <p:nvPr/>
          </p:nvSpPr>
          <p:spPr bwMode="auto">
            <a:xfrm>
              <a:off x="800" y="2089"/>
              <a:ext cx="5" cy="52"/>
            </a:xfrm>
            <a:custGeom>
              <a:avLst/>
              <a:gdLst>
                <a:gd name="T0" fmla="*/ 10 w 11"/>
                <a:gd name="T1" fmla="*/ 22 h 105"/>
                <a:gd name="T2" fmla="*/ 11 w 11"/>
                <a:gd name="T3" fmla="*/ 44 h 105"/>
                <a:gd name="T4" fmla="*/ 11 w 11"/>
                <a:gd name="T5" fmla="*/ 64 h 105"/>
                <a:gd name="T6" fmla="*/ 8 w 11"/>
                <a:gd name="T7" fmla="*/ 85 h 105"/>
                <a:gd name="T8" fmla="*/ 5 w 11"/>
                <a:gd name="T9" fmla="*/ 105 h 105"/>
                <a:gd name="T10" fmla="*/ 4 w 11"/>
                <a:gd name="T11" fmla="*/ 78 h 105"/>
                <a:gd name="T12" fmla="*/ 2 w 11"/>
                <a:gd name="T13" fmla="*/ 52 h 105"/>
                <a:gd name="T14" fmla="*/ 0 w 11"/>
                <a:gd name="T15" fmla="*/ 26 h 105"/>
                <a:gd name="T16" fmla="*/ 0 w 11"/>
                <a:gd name="T17" fmla="*/ 0 h 105"/>
                <a:gd name="T18" fmla="*/ 2 w 11"/>
                <a:gd name="T19" fmla="*/ 5 h 105"/>
                <a:gd name="T20" fmla="*/ 4 w 11"/>
                <a:gd name="T21" fmla="*/ 10 h 105"/>
                <a:gd name="T22" fmla="*/ 7 w 11"/>
                <a:gd name="T23" fmla="*/ 16 h 105"/>
                <a:gd name="T24" fmla="*/ 10 w 11"/>
                <a:gd name="T25" fmla="*/ 22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" h="105">
                  <a:moveTo>
                    <a:pt x="10" y="22"/>
                  </a:moveTo>
                  <a:lnTo>
                    <a:pt x="11" y="44"/>
                  </a:lnTo>
                  <a:lnTo>
                    <a:pt x="11" y="64"/>
                  </a:lnTo>
                  <a:lnTo>
                    <a:pt x="8" y="85"/>
                  </a:lnTo>
                  <a:lnTo>
                    <a:pt x="5" y="105"/>
                  </a:lnTo>
                  <a:lnTo>
                    <a:pt x="4" y="78"/>
                  </a:lnTo>
                  <a:lnTo>
                    <a:pt x="2" y="52"/>
                  </a:lnTo>
                  <a:lnTo>
                    <a:pt x="0" y="26"/>
                  </a:lnTo>
                  <a:lnTo>
                    <a:pt x="0" y="0"/>
                  </a:lnTo>
                  <a:lnTo>
                    <a:pt x="2" y="5"/>
                  </a:lnTo>
                  <a:lnTo>
                    <a:pt x="4" y="10"/>
                  </a:lnTo>
                  <a:lnTo>
                    <a:pt x="7" y="16"/>
                  </a:lnTo>
                  <a:lnTo>
                    <a:pt x="10" y="22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3" name="Freeform 232"/>
            <p:cNvSpPr>
              <a:spLocks/>
            </p:cNvSpPr>
            <p:nvPr/>
          </p:nvSpPr>
          <p:spPr bwMode="auto">
            <a:xfrm>
              <a:off x="791" y="2089"/>
              <a:ext cx="1" cy="4"/>
            </a:xfrm>
            <a:custGeom>
              <a:avLst/>
              <a:gdLst>
                <a:gd name="T0" fmla="*/ 1 w 1"/>
                <a:gd name="T1" fmla="*/ 0 h 8"/>
                <a:gd name="T2" fmla="*/ 0 w 1"/>
                <a:gd name="T3" fmla="*/ 8 h 8"/>
                <a:gd name="T4" fmla="*/ 1 w 1"/>
                <a:gd name="T5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8">
                  <a:moveTo>
                    <a:pt x="1" y="0"/>
                  </a:moveTo>
                  <a:lnTo>
                    <a:pt x="0" y="8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4" name="Freeform 233"/>
            <p:cNvSpPr>
              <a:spLocks/>
            </p:cNvSpPr>
            <p:nvPr/>
          </p:nvSpPr>
          <p:spPr bwMode="auto">
            <a:xfrm>
              <a:off x="626" y="2094"/>
              <a:ext cx="45" cy="48"/>
            </a:xfrm>
            <a:custGeom>
              <a:avLst/>
              <a:gdLst>
                <a:gd name="T0" fmla="*/ 70 w 89"/>
                <a:gd name="T1" fmla="*/ 8 h 96"/>
                <a:gd name="T2" fmla="*/ 78 w 89"/>
                <a:gd name="T3" fmla="*/ 21 h 96"/>
                <a:gd name="T4" fmla="*/ 82 w 89"/>
                <a:gd name="T5" fmla="*/ 34 h 96"/>
                <a:gd name="T6" fmla="*/ 85 w 89"/>
                <a:gd name="T7" fmla="*/ 47 h 96"/>
                <a:gd name="T8" fmla="*/ 85 w 89"/>
                <a:gd name="T9" fmla="*/ 61 h 96"/>
                <a:gd name="T10" fmla="*/ 86 w 89"/>
                <a:gd name="T11" fmla="*/ 62 h 96"/>
                <a:gd name="T12" fmla="*/ 88 w 89"/>
                <a:gd name="T13" fmla="*/ 63 h 96"/>
                <a:gd name="T14" fmla="*/ 89 w 89"/>
                <a:gd name="T15" fmla="*/ 66 h 96"/>
                <a:gd name="T16" fmla="*/ 89 w 89"/>
                <a:gd name="T17" fmla="*/ 68 h 96"/>
                <a:gd name="T18" fmla="*/ 85 w 89"/>
                <a:gd name="T19" fmla="*/ 69 h 96"/>
                <a:gd name="T20" fmla="*/ 79 w 89"/>
                <a:gd name="T21" fmla="*/ 70 h 96"/>
                <a:gd name="T22" fmla="*/ 74 w 89"/>
                <a:gd name="T23" fmla="*/ 72 h 96"/>
                <a:gd name="T24" fmla="*/ 70 w 89"/>
                <a:gd name="T25" fmla="*/ 73 h 96"/>
                <a:gd name="T26" fmla="*/ 62 w 89"/>
                <a:gd name="T27" fmla="*/ 77 h 96"/>
                <a:gd name="T28" fmla="*/ 57 w 89"/>
                <a:gd name="T29" fmla="*/ 84 h 96"/>
                <a:gd name="T30" fmla="*/ 52 w 89"/>
                <a:gd name="T31" fmla="*/ 91 h 96"/>
                <a:gd name="T32" fmla="*/ 44 w 89"/>
                <a:gd name="T33" fmla="*/ 96 h 96"/>
                <a:gd name="T34" fmla="*/ 49 w 89"/>
                <a:gd name="T35" fmla="*/ 83 h 96"/>
                <a:gd name="T36" fmla="*/ 58 w 89"/>
                <a:gd name="T37" fmla="*/ 73 h 96"/>
                <a:gd name="T38" fmla="*/ 65 w 89"/>
                <a:gd name="T39" fmla="*/ 62 h 96"/>
                <a:gd name="T40" fmla="*/ 65 w 89"/>
                <a:gd name="T41" fmla="*/ 47 h 96"/>
                <a:gd name="T42" fmla="*/ 63 w 89"/>
                <a:gd name="T43" fmla="*/ 39 h 96"/>
                <a:gd name="T44" fmla="*/ 59 w 89"/>
                <a:gd name="T45" fmla="*/ 30 h 96"/>
                <a:gd name="T46" fmla="*/ 53 w 89"/>
                <a:gd name="T47" fmla="*/ 22 h 96"/>
                <a:gd name="T48" fmla="*/ 44 w 89"/>
                <a:gd name="T49" fmla="*/ 17 h 96"/>
                <a:gd name="T50" fmla="*/ 39 w 89"/>
                <a:gd name="T51" fmla="*/ 16 h 96"/>
                <a:gd name="T52" fmla="*/ 33 w 89"/>
                <a:gd name="T53" fmla="*/ 16 h 96"/>
                <a:gd name="T54" fmla="*/ 27 w 89"/>
                <a:gd name="T55" fmla="*/ 15 h 96"/>
                <a:gd name="T56" fmla="*/ 22 w 89"/>
                <a:gd name="T57" fmla="*/ 16 h 96"/>
                <a:gd name="T58" fmla="*/ 17 w 89"/>
                <a:gd name="T59" fmla="*/ 17 h 96"/>
                <a:gd name="T60" fmla="*/ 12 w 89"/>
                <a:gd name="T61" fmla="*/ 19 h 96"/>
                <a:gd name="T62" fmla="*/ 7 w 89"/>
                <a:gd name="T63" fmla="*/ 22 h 96"/>
                <a:gd name="T64" fmla="*/ 4 w 89"/>
                <a:gd name="T65" fmla="*/ 27 h 96"/>
                <a:gd name="T66" fmla="*/ 0 w 89"/>
                <a:gd name="T67" fmla="*/ 27 h 96"/>
                <a:gd name="T68" fmla="*/ 2 w 89"/>
                <a:gd name="T69" fmla="*/ 20 h 96"/>
                <a:gd name="T70" fmla="*/ 5 w 89"/>
                <a:gd name="T71" fmla="*/ 14 h 96"/>
                <a:gd name="T72" fmla="*/ 11 w 89"/>
                <a:gd name="T73" fmla="*/ 9 h 96"/>
                <a:gd name="T74" fmla="*/ 17 w 89"/>
                <a:gd name="T75" fmla="*/ 4 h 96"/>
                <a:gd name="T76" fmla="*/ 26 w 89"/>
                <a:gd name="T77" fmla="*/ 0 h 96"/>
                <a:gd name="T78" fmla="*/ 26 w 89"/>
                <a:gd name="T79" fmla="*/ 2 h 96"/>
                <a:gd name="T80" fmla="*/ 30 w 89"/>
                <a:gd name="T81" fmla="*/ 2 h 96"/>
                <a:gd name="T82" fmla="*/ 36 w 89"/>
                <a:gd name="T83" fmla="*/ 1 h 96"/>
                <a:gd name="T84" fmla="*/ 42 w 89"/>
                <a:gd name="T85" fmla="*/ 0 h 96"/>
                <a:gd name="T86" fmla="*/ 48 w 89"/>
                <a:gd name="T87" fmla="*/ 0 h 96"/>
                <a:gd name="T88" fmla="*/ 55 w 89"/>
                <a:gd name="T89" fmla="*/ 0 h 96"/>
                <a:gd name="T90" fmla="*/ 60 w 89"/>
                <a:gd name="T91" fmla="*/ 1 h 96"/>
                <a:gd name="T92" fmla="*/ 65 w 89"/>
                <a:gd name="T93" fmla="*/ 4 h 96"/>
                <a:gd name="T94" fmla="*/ 70 w 89"/>
                <a:gd name="T95" fmla="*/ 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9" h="96">
                  <a:moveTo>
                    <a:pt x="70" y="8"/>
                  </a:moveTo>
                  <a:lnTo>
                    <a:pt x="78" y="21"/>
                  </a:lnTo>
                  <a:lnTo>
                    <a:pt x="82" y="34"/>
                  </a:lnTo>
                  <a:lnTo>
                    <a:pt x="85" y="47"/>
                  </a:lnTo>
                  <a:lnTo>
                    <a:pt x="85" y="61"/>
                  </a:lnTo>
                  <a:lnTo>
                    <a:pt x="86" y="62"/>
                  </a:lnTo>
                  <a:lnTo>
                    <a:pt x="88" y="63"/>
                  </a:lnTo>
                  <a:lnTo>
                    <a:pt x="89" y="66"/>
                  </a:lnTo>
                  <a:lnTo>
                    <a:pt x="89" y="68"/>
                  </a:lnTo>
                  <a:lnTo>
                    <a:pt x="85" y="69"/>
                  </a:lnTo>
                  <a:lnTo>
                    <a:pt x="79" y="70"/>
                  </a:lnTo>
                  <a:lnTo>
                    <a:pt x="74" y="72"/>
                  </a:lnTo>
                  <a:lnTo>
                    <a:pt x="70" y="73"/>
                  </a:lnTo>
                  <a:lnTo>
                    <a:pt x="62" y="77"/>
                  </a:lnTo>
                  <a:lnTo>
                    <a:pt x="57" y="84"/>
                  </a:lnTo>
                  <a:lnTo>
                    <a:pt x="52" y="91"/>
                  </a:lnTo>
                  <a:lnTo>
                    <a:pt x="44" y="96"/>
                  </a:lnTo>
                  <a:lnTo>
                    <a:pt x="49" y="83"/>
                  </a:lnTo>
                  <a:lnTo>
                    <a:pt x="58" y="73"/>
                  </a:lnTo>
                  <a:lnTo>
                    <a:pt x="65" y="62"/>
                  </a:lnTo>
                  <a:lnTo>
                    <a:pt x="65" y="47"/>
                  </a:lnTo>
                  <a:lnTo>
                    <a:pt x="63" y="39"/>
                  </a:lnTo>
                  <a:lnTo>
                    <a:pt x="59" y="30"/>
                  </a:lnTo>
                  <a:lnTo>
                    <a:pt x="53" y="22"/>
                  </a:lnTo>
                  <a:lnTo>
                    <a:pt x="44" y="17"/>
                  </a:lnTo>
                  <a:lnTo>
                    <a:pt x="39" y="16"/>
                  </a:lnTo>
                  <a:lnTo>
                    <a:pt x="33" y="16"/>
                  </a:lnTo>
                  <a:lnTo>
                    <a:pt x="27" y="15"/>
                  </a:lnTo>
                  <a:lnTo>
                    <a:pt x="22" y="16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7" y="22"/>
                  </a:lnTo>
                  <a:lnTo>
                    <a:pt x="4" y="27"/>
                  </a:lnTo>
                  <a:lnTo>
                    <a:pt x="0" y="27"/>
                  </a:lnTo>
                  <a:lnTo>
                    <a:pt x="2" y="20"/>
                  </a:lnTo>
                  <a:lnTo>
                    <a:pt x="5" y="14"/>
                  </a:lnTo>
                  <a:lnTo>
                    <a:pt x="11" y="9"/>
                  </a:lnTo>
                  <a:lnTo>
                    <a:pt x="17" y="4"/>
                  </a:lnTo>
                  <a:lnTo>
                    <a:pt x="26" y="0"/>
                  </a:lnTo>
                  <a:lnTo>
                    <a:pt x="26" y="2"/>
                  </a:lnTo>
                  <a:lnTo>
                    <a:pt x="30" y="2"/>
                  </a:lnTo>
                  <a:lnTo>
                    <a:pt x="36" y="1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55" y="0"/>
                  </a:lnTo>
                  <a:lnTo>
                    <a:pt x="60" y="1"/>
                  </a:lnTo>
                  <a:lnTo>
                    <a:pt x="65" y="4"/>
                  </a:lnTo>
                  <a:lnTo>
                    <a:pt x="7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5" name="Freeform 234"/>
            <p:cNvSpPr>
              <a:spLocks/>
            </p:cNvSpPr>
            <p:nvPr/>
          </p:nvSpPr>
          <p:spPr bwMode="auto">
            <a:xfrm>
              <a:off x="495" y="2097"/>
              <a:ext cx="30" cy="102"/>
            </a:xfrm>
            <a:custGeom>
              <a:avLst/>
              <a:gdLst>
                <a:gd name="T0" fmla="*/ 41 w 60"/>
                <a:gd name="T1" fmla="*/ 18 h 204"/>
                <a:gd name="T2" fmla="*/ 37 w 60"/>
                <a:gd name="T3" fmla="*/ 21 h 204"/>
                <a:gd name="T4" fmla="*/ 31 w 60"/>
                <a:gd name="T5" fmla="*/ 23 h 204"/>
                <a:gd name="T6" fmla="*/ 24 w 60"/>
                <a:gd name="T7" fmla="*/ 25 h 204"/>
                <a:gd name="T8" fmla="*/ 19 w 60"/>
                <a:gd name="T9" fmla="*/ 30 h 204"/>
                <a:gd name="T10" fmla="*/ 18 w 60"/>
                <a:gd name="T11" fmla="*/ 33 h 204"/>
                <a:gd name="T12" fmla="*/ 18 w 60"/>
                <a:gd name="T13" fmla="*/ 36 h 204"/>
                <a:gd name="T14" fmla="*/ 19 w 60"/>
                <a:gd name="T15" fmla="*/ 38 h 204"/>
                <a:gd name="T16" fmla="*/ 19 w 60"/>
                <a:gd name="T17" fmla="*/ 41 h 204"/>
                <a:gd name="T18" fmla="*/ 27 w 60"/>
                <a:gd name="T19" fmla="*/ 46 h 204"/>
                <a:gd name="T20" fmla="*/ 36 w 60"/>
                <a:gd name="T21" fmla="*/ 45 h 204"/>
                <a:gd name="T22" fmla="*/ 42 w 60"/>
                <a:gd name="T23" fmla="*/ 46 h 204"/>
                <a:gd name="T24" fmla="*/ 46 w 60"/>
                <a:gd name="T25" fmla="*/ 53 h 204"/>
                <a:gd name="T26" fmla="*/ 40 w 60"/>
                <a:gd name="T27" fmla="*/ 55 h 204"/>
                <a:gd name="T28" fmla="*/ 36 w 60"/>
                <a:gd name="T29" fmla="*/ 57 h 204"/>
                <a:gd name="T30" fmla="*/ 32 w 60"/>
                <a:gd name="T31" fmla="*/ 60 h 204"/>
                <a:gd name="T32" fmla="*/ 27 w 60"/>
                <a:gd name="T33" fmla="*/ 64 h 204"/>
                <a:gd name="T34" fmla="*/ 26 w 60"/>
                <a:gd name="T35" fmla="*/ 70 h 204"/>
                <a:gd name="T36" fmla="*/ 27 w 60"/>
                <a:gd name="T37" fmla="*/ 75 h 204"/>
                <a:gd name="T38" fmla="*/ 30 w 60"/>
                <a:gd name="T39" fmla="*/ 79 h 204"/>
                <a:gd name="T40" fmla="*/ 34 w 60"/>
                <a:gd name="T41" fmla="*/ 82 h 204"/>
                <a:gd name="T42" fmla="*/ 39 w 60"/>
                <a:gd name="T43" fmla="*/ 83 h 204"/>
                <a:gd name="T44" fmla="*/ 45 w 60"/>
                <a:gd name="T45" fmla="*/ 82 h 204"/>
                <a:gd name="T46" fmla="*/ 49 w 60"/>
                <a:gd name="T47" fmla="*/ 84 h 204"/>
                <a:gd name="T48" fmla="*/ 51 w 60"/>
                <a:gd name="T49" fmla="*/ 90 h 204"/>
                <a:gd name="T50" fmla="*/ 45 w 60"/>
                <a:gd name="T51" fmla="*/ 92 h 204"/>
                <a:gd name="T52" fmla="*/ 39 w 60"/>
                <a:gd name="T53" fmla="*/ 93 h 204"/>
                <a:gd name="T54" fmla="*/ 34 w 60"/>
                <a:gd name="T55" fmla="*/ 94 h 204"/>
                <a:gd name="T56" fmla="*/ 32 w 60"/>
                <a:gd name="T57" fmla="*/ 100 h 204"/>
                <a:gd name="T58" fmla="*/ 33 w 60"/>
                <a:gd name="T59" fmla="*/ 106 h 204"/>
                <a:gd name="T60" fmla="*/ 34 w 60"/>
                <a:gd name="T61" fmla="*/ 113 h 204"/>
                <a:gd name="T62" fmla="*/ 36 w 60"/>
                <a:gd name="T63" fmla="*/ 120 h 204"/>
                <a:gd name="T64" fmla="*/ 33 w 60"/>
                <a:gd name="T65" fmla="*/ 125 h 204"/>
                <a:gd name="T66" fmla="*/ 39 w 60"/>
                <a:gd name="T67" fmla="*/ 129 h 204"/>
                <a:gd name="T68" fmla="*/ 46 w 60"/>
                <a:gd name="T69" fmla="*/ 129 h 204"/>
                <a:gd name="T70" fmla="*/ 54 w 60"/>
                <a:gd name="T71" fmla="*/ 128 h 204"/>
                <a:gd name="T72" fmla="*/ 60 w 60"/>
                <a:gd name="T73" fmla="*/ 131 h 204"/>
                <a:gd name="T74" fmla="*/ 56 w 60"/>
                <a:gd name="T75" fmla="*/ 142 h 204"/>
                <a:gd name="T76" fmla="*/ 56 w 60"/>
                <a:gd name="T77" fmla="*/ 151 h 204"/>
                <a:gd name="T78" fmla="*/ 55 w 60"/>
                <a:gd name="T79" fmla="*/ 160 h 204"/>
                <a:gd name="T80" fmla="*/ 51 w 60"/>
                <a:gd name="T81" fmla="*/ 169 h 204"/>
                <a:gd name="T82" fmla="*/ 48 w 60"/>
                <a:gd name="T83" fmla="*/ 178 h 204"/>
                <a:gd name="T84" fmla="*/ 45 w 60"/>
                <a:gd name="T85" fmla="*/ 188 h 204"/>
                <a:gd name="T86" fmla="*/ 41 w 60"/>
                <a:gd name="T87" fmla="*/ 197 h 204"/>
                <a:gd name="T88" fmla="*/ 36 w 60"/>
                <a:gd name="T89" fmla="*/ 204 h 204"/>
                <a:gd name="T90" fmla="*/ 30 w 60"/>
                <a:gd name="T91" fmla="*/ 203 h 204"/>
                <a:gd name="T92" fmla="*/ 23 w 60"/>
                <a:gd name="T93" fmla="*/ 203 h 204"/>
                <a:gd name="T94" fmla="*/ 17 w 60"/>
                <a:gd name="T95" fmla="*/ 200 h 204"/>
                <a:gd name="T96" fmla="*/ 15 w 60"/>
                <a:gd name="T97" fmla="*/ 192 h 204"/>
                <a:gd name="T98" fmla="*/ 14 w 60"/>
                <a:gd name="T99" fmla="*/ 87 h 204"/>
                <a:gd name="T100" fmla="*/ 9 w 60"/>
                <a:gd name="T101" fmla="*/ 68 h 204"/>
                <a:gd name="T102" fmla="*/ 6 w 60"/>
                <a:gd name="T103" fmla="*/ 47 h 204"/>
                <a:gd name="T104" fmla="*/ 3 w 60"/>
                <a:gd name="T105" fmla="*/ 26 h 204"/>
                <a:gd name="T106" fmla="*/ 0 w 60"/>
                <a:gd name="T107" fmla="*/ 4 h 204"/>
                <a:gd name="T108" fmla="*/ 3 w 60"/>
                <a:gd name="T109" fmla="*/ 2 h 204"/>
                <a:gd name="T110" fmla="*/ 8 w 60"/>
                <a:gd name="T111" fmla="*/ 1 h 204"/>
                <a:gd name="T112" fmla="*/ 12 w 60"/>
                <a:gd name="T113" fmla="*/ 0 h 204"/>
                <a:gd name="T114" fmla="*/ 17 w 60"/>
                <a:gd name="T115" fmla="*/ 0 h 204"/>
                <a:gd name="T116" fmla="*/ 23 w 60"/>
                <a:gd name="T117" fmla="*/ 0 h 204"/>
                <a:gd name="T118" fmla="*/ 27 w 60"/>
                <a:gd name="T119" fmla="*/ 0 h 204"/>
                <a:gd name="T120" fmla="*/ 33 w 60"/>
                <a:gd name="T121" fmla="*/ 1 h 204"/>
                <a:gd name="T122" fmla="*/ 38 w 60"/>
                <a:gd name="T123" fmla="*/ 1 h 204"/>
                <a:gd name="T124" fmla="*/ 41 w 60"/>
                <a:gd name="T125" fmla="*/ 18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0" h="204">
                  <a:moveTo>
                    <a:pt x="41" y="18"/>
                  </a:moveTo>
                  <a:lnTo>
                    <a:pt x="37" y="21"/>
                  </a:lnTo>
                  <a:lnTo>
                    <a:pt x="31" y="23"/>
                  </a:lnTo>
                  <a:lnTo>
                    <a:pt x="24" y="25"/>
                  </a:lnTo>
                  <a:lnTo>
                    <a:pt x="19" y="30"/>
                  </a:lnTo>
                  <a:lnTo>
                    <a:pt x="18" y="33"/>
                  </a:lnTo>
                  <a:lnTo>
                    <a:pt x="18" y="36"/>
                  </a:lnTo>
                  <a:lnTo>
                    <a:pt x="19" y="38"/>
                  </a:lnTo>
                  <a:lnTo>
                    <a:pt x="19" y="41"/>
                  </a:lnTo>
                  <a:lnTo>
                    <a:pt x="27" y="46"/>
                  </a:lnTo>
                  <a:lnTo>
                    <a:pt x="36" y="45"/>
                  </a:lnTo>
                  <a:lnTo>
                    <a:pt x="42" y="46"/>
                  </a:lnTo>
                  <a:lnTo>
                    <a:pt x="46" y="53"/>
                  </a:lnTo>
                  <a:lnTo>
                    <a:pt x="40" y="55"/>
                  </a:lnTo>
                  <a:lnTo>
                    <a:pt x="36" y="57"/>
                  </a:lnTo>
                  <a:lnTo>
                    <a:pt x="32" y="60"/>
                  </a:lnTo>
                  <a:lnTo>
                    <a:pt x="27" y="64"/>
                  </a:lnTo>
                  <a:lnTo>
                    <a:pt x="26" y="70"/>
                  </a:lnTo>
                  <a:lnTo>
                    <a:pt x="27" y="75"/>
                  </a:lnTo>
                  <a:lnTo>
                    <a:pt x="30" y="79"/>
                  </a:lnTo>
                  <a:lnTo>
                    <a:pt x="34" y="82"/>
                  </a:lnTo>
                  <a:lnTo>
                    <a:pt x="39" y="83"/>
                  </a:lnTo>
                  <a:lnTo>
                    <a:pt x="45" y="82"/>
                  </a:lnTo>
                  <a:lnTo>
                    <a:pt x="49" y="84"/>
                  </a:lnTo>
                  <a:lnTo>
                    <a:pt x="51" y="90"/>
                  </a:lnTo>
                  <a:lnTo>
                    <a:pt x="45" y="92"/>
                  </a:lnTo>
                  <a:lnTo>
                    <a:pt x="39" y="93"/>
                  </a:lnTo>
                  <a:lnTo>
                    <a:pt x="34" y="94"/>
                  </a:lnTo>
                  <a:lnTo>
                    <a:pt x="32" y="100"/>
                  </a:lnTo>
                  <a:lnTo>
                    <a:pt x="33" y="106"/>
                  </a:lnTo>
                  <a:lnTo>
                    <a:pt x="34" y="113"/>
                  </a:lnTo>
                  <a:lnTo>
                    <a:pt x="36" y="120"/>
                  </a:lnTo>
                  <a:lnTo>
                    <a:pt x="33" y="125"/>
                  </a:lnTo>
                  <a:lnTo>
                    <a:pt x="39" y="129"/>
                  </a:lnTo>
                  <a:lnTo>
                    <a:pt x="46" y="129"/>
                  </a:lnTo>
                  <a:lnTo>
                    <a:pt x="54" y="128"/>
                  </a:lnTo>
                  <a:lnTo>
                    <a:pt x="60" y="131"/>
                  </a:lnTo>
                  <a:lnTo>
                    <a:pt x="56" y="142"/>
                  </a:lnTo>
                  <a:lnTo>
                    <a:pt x="56" y="151"/>
                  </a:lnTo>
                  <a:lnTo>
                    <a:pt x="55" y="160"/>
                  </a:lnTo>
                  <a:lnTo>
                    <a:pt x="51" y="169"/>
                  </a:lnTo>
                  <a:lnTo>
                    <a:pt x="48" y="178"/>
                  </a:lnTo>
                  <a:lnTo>
                    <a:pt x="45" y="188"/>
                  </a:lnTo>
                  <a:lnTo>
                    <a:pt x="41" y="197"/>
                  </a:lnTo>
                  <a:lnTo>
                    <a:pt x="36" y="204"/>
                  </a:lnTo>
                  <a:lnTo>
                    <a:pt x="30" y="203"/>
                  </a:lnTo>
                  <a:lnTo>
                    <a:pt x="23" y="203"/>
                  </a:lnTo>
                  <a:lnTo>
                    <a:pt x="17" y="200"/>
                  </a:lnTo>
                  <a:lnTo>
                    <a:pt x="15" y="192"/>
                  </a:lnTo>
                  <a:lnTo>
                    <a:pt x="14" y="87"/>
                  </a:lnTo>
                  <a:lnTo>
                    <a:pt x="9" y="68"/>
                  </a:lnTo>
                  <a:lnTo>
                    <a:pt x="6" y="47"/>
                  </a:lnTo>
                  <a:lnTo>
                    <a:pt x="3" y="26"/>
                  </a:lnTo>
                  <a:lnTo>
                    <a:pt x="0" y="4"/>
                  </a:lnTo>
                  <a:lnTo>
                    <a:pt x="3" y="2"/>
                  </a:lnTo>
                  <a:lnTo>
                    <a:pt x="8" y="1"/>
                  </a:lnTo>
                  <a:lnTo>
                    <a:pt x="12" y="0"/>
                  </a:lnTo>
                  <a:lnTo>
                    <a:pt x="17" y="0"/>
                  </a:lnTo>
                  <a:lnTo>
                    <a:pt x="23" y="0"/>
                  </a:lnTo>
                  <a:lnTo>
                    <a:pt x="27" y="0"/>
                  </a:lnTo>
                  <a:lnTo>
                    <a:pt x="33" y="1"/>
                  </a:lnTo>
                  <a:lnTo>
                    <a:pt x="38" y="1"/>
                  </a:lnTo>
                  <a:lnTo>
                    <a:pt x="41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6" name="Freeform 235"/>
            <p:cNvSpPr>
              <a:spLocks/>
            </p:cNvSpPr>
            <p:nvPr/>
          </p:nvSpPr>
          <p:spPr bwMode="auto">
            <a:xfrm>
              <a:off x="454" y="2098"/>
              <a:ext cx="34" cy="80"/>
            </a:xfrm>
            <a:custGeom>
              <a:avLst/>
              <a:gdLst>
                <a:gd name="T0" fmla="*/ 68 w 68"/>
                <a:gd name="T1" fmla="*/ 0 h 159"/>
                <a:gd name="T2" fmla="*/ 63 w 68"/>
                <a:gd name="T3" fmla="*/ 13 h 159"/>
                <a:gd name="T4" fmla="*/ 59 w 68"/>
                <a:gd name="T5" fmla="*/ 27 h 159"/>
                <a:gd name="T6" fmla="*/ 54 w 68"/>
                <a:gd name="T7" fmla="*/ 39 h 159"/>
                <a:gd name="T8" fmla="*/ 48 w 68"/>
                <a:gd name="T9" fmla="*/ 52 h 159"/>
                <a:gd name="T10" fmla="*/ 44 w 68"/>
                <a:gd name="T11" fmla="*/ 65 h 159"/>
                <a:gd name="T12" fmla="*/ 38 w 68"/>
                <a:gd name="T13" fmla="*/ 76 h 159"/>
                <a:gd name="T14" fmla="*/ 32 w 68"/>
                <a:gd name="T15" fmla="*/ 89 h 159"/>
                <a:gd name="T16" fmla="*/ 28 w 68"/>
                <a:gd name="T17" fmla="*/ 102 h 159"/>
                <a:gd name="T18" fmla="*/ 28 w 68"/>
                <a:gd name="T19" fmla="*/ 105 h 159"/>
                <a:gd name="T20" fmla="*/ 27 w 68"/>
                <a:gd name="T21" fmla="*/ 107 h 159"/>
                <a:gd name="T22" fmla="*/ 23 w 68"/>
                <a:gd name="T23" fmla="*/ 110 h 159"/>
                <a:gd name="T24" fmla="*/ 22 w 68"/>
                <a:gd name="T25" fmla="*/ 113 h 159"/>
                <a:gd name="T26" fmla="*/ 7 w 68"/>
                <a:gd name="T27" fmla="*/ 158 h 159"/>
                <a:gd name="T28" fmla="*/ 2 w 68"/>
                <a:gd name="T29" fmla="*/ 159 h 159"/>
                <a:gd name="T30" fmla="*/ 0 w 68"/>
                <a:gd name="T31" fmla="*/ 153 h 159"/>
                <a:gd name="T32" fmla="*/ 2 w 68"/>
                <a:gd name="T33" fmla="*/ 146 h 159"/>
                <a:gd name="T34" fmla="*/ 3 w 68"/>
                <a:gd name="T35" fmla="*/ 140 h 159"/>
                <a:gd name="T36" fmla="*/ 2 w 68"/>
                <a:gd name="T37" fmla="*/ 133 h 159"/>
                <a:gd name="T38" fmla="*/ 5 w 68"/>
                <a:gd name="T39" fmla="*/ 110 h 159"/>
                <a:gd name="T40" fmla="*/ 3 w 68"/>
                <a:gd name="T41" fmla="*/ 87 h 159"/>
                <a:gd name="T42" fmla="*/ 3 w 68"/>
                <a:gd name="T43" fmla="*/ 64 h 159"/>
                <a:gd name="T44" fmla="*/ 3 w 68"/>
                <a:gd name="T45" fmla="*/ 40 h 159"/>
                <a:gd name="T46" fmla="*/ 2 w 68"/>
                <a:gd name="T47" fmla="*/ 32 h 159"/>
                <a:gd name="T48" fmla="*/ 3 w 68"/>
                <a:gd name="T49" fmla="*/ 23 h 159"/>
                <a:gd name="T50" fmla="*/ 3 w 68"/>
                <a:gd name="T51" fmla="*/ 14 h 159"/>
                <a:gd name="T52" fmla="*/ 2 w 68"/>
                <a:gd name="T53" fmla="*/ 5 h 159"/>
                <a:gd name="T54" fmla="*/ 10 w 68"/>
                <a:gd name="T55" fmla="*/ 4 h 159"/>
                <a:gd name="T56" fmla="*/ 18 w 68"/>
                <a:gd name="T57" fmla="*/ 4 h 159"/>
                <a:gd name="T58" fmla="*/ 27 w 68"/>
                <a:gd name="T59" fmla="*/ 2 h 159"/>
                <a:gd name="T60" fmla="*/ 36 w 68"/>
                <a:gd name="T61" fmla="*/ 1 h 159"/>
                <a:gd name="T62" fmla="*/ 44 w 68"/>
                <a:gd name="T63" fmla="*/ 1 h 159"/>
                <a:gd name="T64" fmla="*/ 52 w 68"/>
                <a:gd name="T65" fmla="*/ 0 h 159"/>
                <a:gd name="T66" fmla="*/ 60 w 68"/>
                <a:gd name="T67" fmla="*/ 0 h 159"/>
                <a:gd name="T68" fmla="*/ 68 w 68"/>
                <a:gd name="T69" fmla="*/ 0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8" h="159">
                  <a:moveTo>
                    <a:pt x="68" y="0"/>
                  </a:moveTo>
                  <a:lnTo>
                    <a:pt x="63" y="13"/>
                  </a:lnTo>
                  <a:lnTo>
                    <a:pt x="59" y="27"/>
                  </a:lnTo>
                  <a:lnTo>
                    <a:pt x="54" y="39"/>
                  </a:lnTo>
                  <a:lnTo>
                    <a:pt x="48" y="52"/>
                  </a:lnTo>
                  <a:lnTo>
                    <a:pt x="44" y="65"/>
                  </a:lnTo>
                  <a:lnTo>
                    <a:pt x="38" y="76"/>
                  </a:lnTo>
                  <a:lnTo>
                    <a:pt x="32" y="89"/>
                  </a:lnTo>
                  <a:lnTo>
                    <a:pt x="28" y="102"/>
                  </a:lnTo>
                  <a:lnTo>
                    <a:pt x="28" y="105"/>
                  </a:lnTo>
                  <a:lnTo>
                    <a:pt x="27" y="107"/>
                  </a:lnTo>
                  <a:lnTo>
                    <a:pt x="23" y="110"/>
                  </a:lnTo>
                  <a:lnTo>
                    <a:pt x="22" y="113"/>
                  </a:lnTo>
                  <a:lnTo>
                    <a:pt x="7" y="158"/>
                  </a:lnTo>
                  <a:lnTo>
                    <a:pt x="2" y="159"/>
                  </a:lnTo>
                  <a:lnTo>
                    <a:pt x="0" y="153"/>
                  </a:lnTo>
                  <a:lnTo>
                    <a:pt x="2" y="146"/>
                  </a:lnTo>
                  <a:lnTo>
                    <a:pt x="3" y="140"/>
                  </a:lnTo>
                  <a:lnTo>
                    <a:pt x="2" y="133"/>
                  </a:lnTo>
                  <a:lnTo>
                    <a:pt x="5" y="110"/>
                  </a:lnTo>
                  <a:lnTo>
                    <a:pt x="3" y="87"/>
                  </a:lnTo>
                  <a:lnTo>
                    <a:pt x="3" y="64"/>
                  </a:lnTo>
                  <a:lnTo>
                    <a:pt x="3" y="40"/>
                  </a:lnTo>
                  <a:lnTo>
                    <a:pt x="2" y="32"/>
                  </a:lnTo>
                  <a:lnTo>
                    <a:pt x="3" y="23"/>
                  </a:lnTo>
                  <a:lnTo>
                    <a:pt x="3" y="14"/>
                  </a:lnTo>
                  <a:lnTo>
                    <a:pt x="2" y="5"/>
                  </a:lnTo>
                  <a:lnTo>
                    <a:pt x="10" y="4"/>
                  </a:lnTo>
                  <a:lnTo>
                    <a:pt x="18" y="4"/>
                  </a:lnTo>
                  <a:lnTo>
                    <a:pt x="27" y="2"/>
                  </a:lnTo>
                  <a:lnTo>
                    <a:pt x="36" y="1"/>
                  </a:lnTo>
                  <a:lnTo>
                    <a:pt x="44" y="1"/>
                  </a:lnTo>
                  <a:lnTo>
                    <a:pt x="52" y="0"/>
                  </a:lnTo>
                  <a:lnTo>
                    <a:pt x="60" y="0"/>
                  </a:lnTo>
                  <a:lnTo>
                    <a:pt x="6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7" name="Freeform 236"/>
            <p:cNvSpPr>
              <a:spLocks/>
            </p:cNvSpPr>
            <p:nvPr/>
          </p:nvSpPr>
          <p:spPr bwMode="auto">
            <a:xfrm>
              <a:off x="1033" y="2098"/>
              <a:ext cx="60" cy="10"/>
            </a:xfrm>
            <a:custGeom>
              <a:avLst/>
              <a:gdLst>
                <a:gd name="T0" fmla="*/ 120 w 120"/>
                <a:gd name="T1" fmla="*/ 17 h 21"/>
                <a:gd name="T2" fmla="*/ 119 w 120"/>
                <a:gd name="T3" fmla="*/ 21 h 21"/>
                <a:gd name="T4" fmla="*/ 104 w 120"/>
                <a:gd name="T5" fmla="*/ 19 h 21"/>
                <a:gd name="T6" fmla="*/ 89 w 120"/>
                <a:gd name="T7" fmla="*/ 16 h 21"/>
                <a:gd name="T8" fmla="*/ 72 w 120"/>
                <a:gd name="T9" fmla="*/ 15 h 21"/>
                <a:gd name="T10" fmla="*/ 57 w 120"/>
                <a:gd name="T11" fmla="*/ 14 h 21"/>
                <a:gd name="T12" fmla="*/ 43 w 120"/>
                <a:gd name="T13" fmla="*/ 14 h 21"/>
                <a:gd name="T14" fmla="*/ 29 w 120"/>
                <a:gd name="T15" fmla="*/ 14 h 21"/>
                <a:gd name="T16" fmla="*/ 14 w 120"/>
                <a:gd name="T17" fmla="*/ 14 h 21"/>
                <a:gd name="T18" fmla="*/ 0 w 120"/>
                <a:gd name="T19" fmla="*/ 14 h 21"/>
                <a:gd name="T20" fmla="*/ 0 w 120"/>
                <a:gd name="T21" fmla="*/ 12 h 21"/>
                <a:gd name="T22" fmla="*/ 1 w 120"/>
                <a:gd name="T23" fmla="*/ 8 h 21"/>
                <a:gd name="T24" fmla="*/ 3 w 120"/>
                <a:gd name="T25" fmla="*/ 6 h 21"/>
                <a:gd name="T26" fmla="*/ 6 w 120"/>
                <a:gd name="T27" fmla="*/ 4 h 21"/>
                <a:gd name="T28" fmla="*/ 14 w 120"/>
                <a:gd name="T29" fmla="*/ 4 h 21"/>
                <a:gd name="T30" fmla="*/ 22 w 120"/>
                <a:gd name="T31" fmla="*/ 2 h 21"/>
                <a:gd name="T32" fmla="*/ 29 w 120"/>
                <a:gd name="T33" fmla="*/ 2 h 21"/>
                <a:gd name="T34" fmla="*/ 34 w 120"/>
                <a:gd name="T35" fmla="*/ 0 h 21"/>
                <a:gd name="T36" fmla="*/ 45 w 120"/>
                <a:gd name="T37" fmla="*/ 1 h 21"/>
                <a:gd name="T38" fmla="*/ 55 w 120"/>
                <a:gd name="T39" fmla="*/ 2 h 21"/>
                <a:gd name="T40" fmla="*/ 67 w 120"/>
                <a:gd name="T41" fmla="*/ 4 h 21"/>
                <a:gd name="T42" fmla="*/ 77 w 120"/>
                <a:gd name="T43" fmla="*/ 5 h 21"/>
                <a:gd name="T44" fmla="*/ 89 w 120"/>
                <a:gd name="T45" fmla="*/ 7 h 21"/>
                <a:gd name="T46" fmla="*/ 99 w 120"/>
                <a:gd name="T47" fmla="*/ 9 h 21"/>
                <a:gd name="T48" fmla="*/ 109 w 120"/>
                <a:gd name="T49" fmla="*/ 13 h 21"/>
                <a:gd name="T50" fmla="*/ 120 w 120"/>
                <a:gd name="T51" fmla="*/ 17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0" h="21">
                  <a:moveTo>
                    <a:pt x="120" y="17"/>
                  </a:moveTo>
                  <a:lnTo>
                    <a:pt x="119" y="21"/>
                  </a:lnTo>
                  <a:lnTo>
                    <a:pt x="104" y="19"/>
                  </a:lnTo>
                  <a:lnTo>
                    <a:pt x="89" y="16"/>
                  </a:lnTo>
                  <a:lnTo>
                    <a:pt x="72" y="15"/>
                  </a:lnTo>
                  <a:lnTo>
                    <a:pt x="57" y="14"/>
                  </a:lnTo>
                  <a:lnTo>
                    <a:pt x="43" y="14"/>
                  </a:lnTo>
                  <a:lnTo>
                    <a:pt x="29" y="14"/>
                  </a:lnTo>
                  <a:lnTo>
                    <a:pt x="14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1" y="8"/>
                  </a:lnTo>
                  <a:lnTo>
                    <a:pt x="3" y="6"/>
                  </a:lnTo>
                  <a:lnTo>
                    <a:pt x="6" y="4"/>
                  </a:lnTo>
                  <a:lnTo>
                    <a:pt x="14" y="4"/>
                  </a:lnTo>
                  <a:lnTo>
                    <a:pt x="22" y="2"/>
                  </a:lnTo>
                  <a:lnTo>
                    <a:pt x="29" y="2"/>
                  </a:lnTo>
                  <a:lnTo>
                    <a:pt x="34" y="0"/>
                  </a:lnTo>
                  <a:lnTo>
                    <a:pt x="45" y="1"/>
                  </a:lnTo>
                  <a:lnTo>
                    <a:pt x="55" y="2"/>
                  </a:lnTo>
                  <a:lnTo>
                    <a:pt x="67" y="4"/>
                  </a:lnTo>
                  <a:lnTo>
                    <a:pt x="77" y="5"/>
                  </a:lnTo>
                  <a:lnTo>
                    <a:pt x="89" y="7"/>
                  </a:lnTo>
                  <a:lnTo>
                    <a:pt x="99" y="9"/>
                  </a:lnTo>
                  <a:lnTo>
                    <a:pt x="109" y="13"/>
                  </a:lnTo>
                  <a:lnTo>
                    <a:pt x="12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8" name="Freeform 237"/>
            <p:cNvSpPr>
              <a:spLocks/>
            </p:cNvSpPr>
            <p:nvPr/>
          </p:nvSpPr>
          <p:spPr bwMode="auto">
            <a:xfrm>
              <a:off x="398" y="2101"/>
              <a:ext cx="50" cy="101"/>
            </a:xfrm>
            <a:custGeom>
              <a:avLst/>
              <a:gdLst>
                <a:gd name="T0" fmla="*/ 100 w 100"/>
                <a:gd name="T1" fmla="*/ 0 h 203"/>
                <a:gd name="T2" fmla="*/ 99 w 100"/>
                <a:gd name="T3" fmla="*/ 47 h 203"/>
                <a:gd name="T4" fmla="*/ 99 w 100"/>
                <a:gd name="T5" fmla="*/ 94 h 203"/>
                <a:gd name="T6" fmla="*/ 98 w 100"/>
                <a:gd name="T7" fmla="*/ 142 h 203"/>
                <a:gd name="T8" fmla="*/ 98 w 100"/>
                <a:gd name="T9" fmla="*/ 189 h 203"/>
                <a:gd name="T10" fmla="*/ 96 w 100"/>
                <a:gd name="T11" fmla="*/ 192 h 203"/>
                <a:gd name="T12" fmla="*/ 94 w 100"/>
                <a:gd name="T13" fmla="*/ 195 h 203"/>
                <a:gd name="T14" fmla="*/ 90 w 100"/>
                <a:gd name="T15" fmla="*/ 197 h 203"/>
                <a:gd name="T16" fmla="*/ 88 w 100"/>
                <a:gd name="T17" fmla="*/ 200 h 203"/>
                <a:gd name="T18" fmla="*/ 87 w 100"/>
                <a:gd name="T19" fmla="*/ 199 h 203"/>
                <a:gd name="T20" fmla="*/ 84 w 100"/>
                <a:gd name="T21" fmla="*/ 198 h 203"/>
                <a:gd name="T22" fmla="*/ 82 w 100"/>
                <a:gd name="T23" fmla="*/ 199 h 203"/>
                <a:gd name="T24" fmla="*/ 80 w 100"/>
                <a:gd name="T25" fmla="*/ 200 h 203"/>
                <a:gd name="T26" fmla="*/ 74 w 100"/>
                <a:gd name="T27" fmla="*/ 200 h 203"/>
                <a:gd name="T28" fmla="*/ 68 w 100"/>
                <a:gd name="T29" fmla="*/ 199 h 203"/>
                <a:gd name="T30" fmla="*/ 61 w 100"/>
                <a:gd name="T31" fmla="*/ 200 h 203"/>
                <a:gd name="T32" fmla="*/ 56 w 100"/>
                <a:gd name="T33" fmla="*/ 203 h 203"/>
                <a:gd name="T34" fmla="*/ 53 w 100"/>
                <a:gd name="T35" fmla="*/ 179 h 203"/>
                <a:gd name="T36" fmla="*/ 52 w 100"/>
                <a:gd name="T37" fmla="*/ 152 h 203"/>
                <a:gd name="T38" fmla="*/ 51 w 100"/>
                <a:gd name="T39" fmla="*/ 126 h 203"/>
                <a:gd name="T40" fmla="*/ 50 w 100"/>
                <a:gd name="T41" fmla="*/ 99 h 203"/>
                <a:gd name="T42" fmla="*/ 45 w 100"/>
                <a:gd name="T43" fmla="*/ 97 h 203"/>
                <a:gd name="T44" fmla="*/ 41 w 100"/>
                <a:gd name="T45" fmla="*/ 98 h 203"/>
                <a:gd name="T46" fmla="*/ 36 w 100"/>
                <a:gd name="T47" fmla="*/ 99 h 203"/>
                <a:gd name="T48" fmla="*/ 31 w 100"/>
                <a:gd name="T49" fmla="*/ 99 h 203"/>
                <a:gd name="T50" fmla="*/ 30 w 100"/>
                <a:gd name="T51" fmla="*/ 116 h 203"/>
                <a:gd name="T52" fmla="*/ 29 w 100"/>
                <a:gd name="T53" fmla="*/ 136 h 203"/>
                <a:gd name="T54" fmla="*/ 29 w 100"/>
                <a:gd name="T55" fmla="*/ 154 h 203"/>
                <a:gd name="T56" fmla="*/ 28 w 100"/>
                <a:gd name="T57" fmla="*/ 170 h 203"/>
                <a:gd name="T58" fmla="*/ 21 w 100"/>
                <a:gd name="T59" fmla="*/ 169 h 203"/>
                <a:gd name="T60" fmla="*/ 15 w 100"/>
                <a:gd name="T61" fmla="*/ 167 h 203"/>
                <a:gd name="T62" fmla="*/ 9 w 100"/>
                <a:gd name="T63" fmla="*/ 166 h 203"/>
                <a:gd name="T64" fmla="*/ 3 w 100"/>
                <a:gd name="T65" fmla="*/ 166 h 203"/>
                <a:gd name="T66" fmla="*/ 0 w 100"/>
                <a:gd name="T67" fmla="*/ 159 h 203"/>
                <a:gd name="T68" fmla="*/ 3 w 100"/>
                <a:gd name="T69" fmla="*/ 152 h 203"/>
                <a:gd name="T70" fmla="*/ 7 w 100"/>
                <a:gd name="T71" fmla="*/ 146 h 203"/>
                <a:gd name="T72" fmla="*/ 8 w 100"/>
                <a:gd name="T73" fmla="*/ 139 h 203"/>
                <a:gd name="T74" fmla="*/ 9 w 100"/>
                <a:gd name="T75" fmla="*/ 131 h 203"/>
                <a:gd name="T76" fmla="*/ 13 w 100"/>
                <a:gd name="T77" fmla="*/ 124 h 203"/>
                <a:gd name="T78" fmla="*/ 15 w 100"/>
                <a:gd name="T79" fmla="*/ 116 h 203"/>
                <a:gd name="T80" fmla="*/ 16 w 100"/>
                <a:gd name="T81" fmla="*/ 109 h 203"/>
                <a:gd name="T82" fmla="*/ 22 w 100"/>
                <a:gd name="T83" fmla="*/ 91 h 203"/>
                <a:gd name="T84" fmla="*/ 28 w 100"/>
                <a:gd name="T85" fmla="*/ 74 h 203"/>
                <a:gd name="T86" fmla="*/ 34 w 100"/>
                <a:gd name="T87" fmla="*/ 55 h 203"/>
                <a:gd name="T88" fmla="*/ 37 w 100"/>
                <a:gd name="T89" fmla="*/ 37 h 203"/>
                <a:gd name="T90" fmla="*/ 39 w 100"/>
                <a:gd name="T91" fmla="*/ 33 h 203"/>
                <a:gd name="T92" fmla="*/ 42 w 100"/>
                <a:gd name="T93" fmla="*/ 31 h 203"/>
                <a:gd name="T94" fmla="*/ 45 w 100"/>
                <a:gd name="T95" fmla="*/ 29 h 203"/>
                <a:gd name="T96" fmla="*/ 50 w 100"/>
                <a:gd name="T97" fmla="*/ 29 h 203"/>
                <a:gd name="T98" fmla="*/ 51 w 100"/>
                <a:gd name="T99" fmla="*/ 23 h 203"/>
                <a:gd name="T100" fmla="*/ 50 w 100"/>
                <a:gd name="T101" fmla="*/ 17 h 203"/>
                <a:gd name="T102" fmla="*/ 47 w 100"/>
                <a:gd name="T103" fmla="*/ 11 h 203"/>
                <a:gd name="T104" fmla="*/ 45 w 100"/>
                <a:gd name="T105" fmla="*/ 7 h 203"/>
                <a:gd name="T106" fmla="*/ 52 w 100"/>
                <a:gd name="T107" fmla="*/ 6 h 203"/>
                <a:gd name="T108" fmla="*/ 59 w 100"/>
                <a:gd name="T109" fmla="*/ 5 h 203"/>
                <a:gd name="T110" fmla="*/ 66 w 100"/>
                <a:gd name="T111" fmla="*/ 5 h 203"/>
                <a:gd name="T112" fmla="*/ 73 w 100"/>
                <a:gd name="T113" fmla="*/ 3 h 203"/>
                <a:gd name="T114" fmla="*/ 80 w 100"/>
                <a:gd name="T115" fmla="*/ 2 h 203"/>
                <a:gd name="T116" fmla="*/ 87 w 100"/>
                <a:gd name="T117" fmla="*/ 1 h 203"/>
                <a:gd name="T118" fmla="*/ 94 w 100"/>
                <a:gd name="T119" fmla="*/ 1 h 203"/>
                <a:gd name="T120" fmla="*/ 100 w 100"/>
                <a:gd name="T121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0" h="203">
                  <a:moveTo>
                    <a:pt x="100" y="0"/>
                  </a:moveTo>
                  <a:lnTo>
                    <a:pt x="99" y="47"/>
                  </a:lnTo>
                  <a:lnTo>
                    <a:pt x="99" y="94"/>
                  </a:lnTo>
                  <a:lnTo>
                    <a:pt x="98" y="142"/>
                  </a:lnTo>
                  <a:lnTo>
                    <a:pt x="98" y="189"/>
                  </a:lnTo>
                  <a:lnTo>
                    <a:pt x="96" y="192"/>
                  </a:lnTo>
                  <a:lnTo>
                    <a:pt x="94" y="195"/>
                  </a:lnTo>
                  <a:lnTo>
                    <a:pt x="90" y="197"/>
                  </a:lnTo>
                  <a:lnTo>
                    <a:pt x="88" y="200"/>
                  </a:lnTo>
                  <a:lnTo>
                    <a:pt x="87" y="199"/>
                  </a:lnTo>
                  <a:lnTo>
                    <a:pt x="84" y="198"/>
                  </a:lnTo>
                  <a:lnTo>
                    <a:pt x="82" y="199"/>
                  </a:lnTo>
                  <a:lnTo>
                    <a:pt x="80" y="200"/>
                  </a:lnTo>
                  <a:lnTo>
                    <a:pt x="74" y="200"/>
                  </a:lnTo>
                  <a:lnTo>
                    <a:pt x="68" y="199"/>
                  </a:lnTo>
                  <a:lnTo>
                    <a:pt x="61" y="200"/>
                  </a:lnTo>
                  <a:lnTo>
                    <a:pt x="56" y="203"/>
                  </a:lnTo>
                  <a:lnTo>
                    <a:pt x="53" y="179"/>
                  </a:lnTo>
                  <a:lnTo>
                    <a:pt x="52" y="152"/>
                  </a:lnTo>
                  <a:lnTo>
                    <a:pt x="51" y="126"/>
                  </a:lnTo>
                  <a:lnTo>
                    <a:pt x="50" y="99"/>
                  </a:lnTo>
                  <a:lnTo>
                    <a:pt x="45" y="97"/>
                  </a:lnTo>
                  <a:lnTo>
                    <a:pt x="41" y="98"/>
                  </a:lnTo>
                  <a:lnTo>
                    <a:pt x="36" y="99"/>
                  </a:lnTo>
                  <a:lnTo>
                    <a:pt x="31" y="99"/>
                  </a:lnTo>
                  <a:lnTo>
                    <a:pt x="30" y="116"/>
                  </a:lnTo>
                  <a:lnTo>
                    <a:pt x="29" y="136"/>
                  </a:lnTo>
                  <a:lnTo>
                    <a:pt x="29" y="154"/>
                  </a:lnTo>
                  <a:lnTo>
                    <a:pt x="28" y="170"/>
                  </a:lnTo>
                  <a:lnTo>
                    <a:pt x="21" y="169"/>
                  </a:lnTo>
                  <a:lnTo>
                    <a:pt x="15" y="167"/>
                  </a:lnTo>
                  <a:lnTo>
                    <a:pt x="9" y="166"/>
                  </a:lnTo>
                  <a:lnTo>
                    <a:pt x="3" y="166"/>
                  </a:lnTo>
                  <a:lnTo>
                    <a:pt x="0" y="159"/>
                  </a:lnTo>
                  <a:lnTo>
                    <a:pt x="3" y="152"/>
                  </a:lnTo>
                  <a:lnTo>
                    <a:pt x="7" y="146"/>
                  </a:lnTo>
                  <a:lnTo>
                    <a:pt x="8" y="139"/>
                  </a:lnTo>
                  <a:lnTo>
                    <a:pt x="9" y="131"/>
                  </a:lnTo>
                  <a:lnTo>
                    <a:pt x="13" y="124"/>
                  </a:lnTo>
                  <a:lnTo>
                    <a:pt x="15" y="116"/>
                  </a:lnTo>
                  <a:lnTo>
                    <a:pt x="16" y="109"/>
                  </a:lnTo>
                  <a:lnTo>
                    <a:pt x="22" y="91"/>
                  </a:lnTo>
                  <a:lnTo>
                    <a:pt x="28" y="74"/>
                  </a:lnTo>
                  <a:lnTo>
                    <a:pt x="34" y="55"/>
                  </a:lnTo>
                  <a:lnTo>
                    <a:pt x="37" y="37"/>
                  </a:lnTo>
                  <a:lnTo>
                    <a:pt x="39" y="33"/>
                  </a:lnTo>
                  <a:lnTo>
                    <a:pt x="42" y="31"/>
                  </a:lnTo>
                  <a:lnTo>
                    <a:pt x="45" y="29"/>
                  </a:lnTo>
                  <a:lnTo>
                    <a:pt x="50" y="29"/>
                  </a:lnTo>
                  <a:lnTo>
                    <a:pt x="51" y="23"/>
                  </a:lnTo>
                  <a:lnTo>
                    <a:pt x="50" y="17"/>
                  </a:lnTo>
                  <a:lnTo>
                    <a:pt x="47" y="11"/>
                  </a:lnTo>
                  <a:lnTo>
                    <a:pt x="45" y="7"/>
                  </a:lnTo>
                  <a:lnTo>
                    <a:pt x="52" y="6"/>
                  </a:lnTo>
                  <a:lnTo>
                    <a:pt x="59" y="5"/>
                  </a:lnTo>
                  <a:lnTo>
                    <a:pt x="66" y="5"/>
                  </a:lnTo>
                  <a:lnTo>
                    <a:pt x="73" y="3"/>
                  </a:lnTo>
                  <a:lnTo>
                    <a:pt x="80" y="2"/>
                  </a:lnTo>
                  <a:lnTo>
                    <a:pt x="87" y="1"/>
                  </a:lnTo>
                  <a:lnTo>
                    <a:pt x="94" y="1"/>
                  </a:lnTo>
                  <a:lnTo>
                    <a:pt x="10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9" name="Freeform 238"/>
            <p:cNvSpPr>
              <a:spLocks/>
            </p:cNvSpPr>
            <p:nvPr/>
          </p:nvSpPr>
          <p:spPr bwMode="auto">
            <a:xfrm>
              <a:off x="785" y="2102"/>
              <a:ext cx="2" cy="9"/>
            </a:xfrm>
            <a:custGeom>
              <a:avLst/>
              <a:gdLst>
                <a:gd name="T0" fmla="*/ 4 w 5"/>
                <a:gd name="T1" fmla="*/ 20 h 20"/>
                <a:gd name="T2" fmla="*/ 1 w 5"/>
                <a:gd name="T3" fmla="*/ 19 h 20"/>
                <a:gd name="T4" fmla="*/ 0 w 5"/>
                <a:gd name="T5" fmla="*/ 15 h 20"/>
                <a:gd name="T6" fmla="*/ 0 w 5"/>
                <a:gd name="T7" fmla="*/ 10 h 20"/>
                <a:gd name="T8" fmla="*/ 0 w 5"/>
                <a:gd name="T9" fmla="*/ 6 h 20"/>
                <a:gd name="T10" fmla="*/ 3 w 5"/>
                <a:gd name="T11" fmla="*/ 0 h 20"/>
                <a:gd name="T12" fmla="*/ 3 w 5"/>
                <a:gd name="T13" fmla="*/ 5 h 20"/>
                <a:gd name="T14" fmla="*/ 4 w 5"/>
                <a:gd name="T15" fmla="*/ 9 h 20"/>
                <a:gd name="T16" fmla="*/ 5 w 5"/>
                <a:gd name="T17" fmla="*/ 15 h 20"/>
                <a:gd name="T18" fmla="*/ 4 w 5"/>
                <a:gd name="T19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" h="20">
                  <a:moveTo>
                    <a:pt x="4" y="20"/>
                  </a:moveTo>
                  <a:lnTo>
                    <a:pt x="1" y="19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0" y="6"/>
                  </a:lnTo>
                  <a:lnTo>
                    <a:pt x="3" y="0"/>
                  </a:lnTo>
                  <a:lnTo>
                    <a:pt x="3" y="5"/>
                  </a:lnTo>
                  <a:lnTo>
                    <a:pt x="4" y="9"/>
                  </a:lnTo>
                  <a:lnTo>
                    <a:pt x="5" y="15"/>
                  </a:lnTo>
                  <a:lnTo>
                    <a:pt x="4" y="20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0" name="Freeform 239"/>
            <p:cNvSpPr>
              <a:spLocks/>
            </p:cNvSpPr>
            <p:nvPr/>
          </p:nvSpPr>
          <p:spPr bwMode="auto">
            <a:xfrm>
              <a:off x="994" y="2103"/>
              <a:ext cx="38" cy="26"/>
            </a:xfrm>
            <a:custGeom>
              <a:avLst/>
              <a:gdLst>
                <a:gd name="T0" fmla="*/ 77 w 77"/>
                <a:gd name="T1" fmla="*/ 49 h 50"/>
                <a:gd name="T2" fmla="*/ 71 w 77"/>
                <a:gd name="T3" fmla="*/ 50 h 50"/>
                <a:gd name="T4" fmla="*/ 68 w 77"/>
                <a:gd name="T5" fmla="*/ 47 h 50"/>
                <a:gd name="T6" fmla="*/ 64 w 77"/>
                <a:gd name="T7" fmla="*/ 42 h 50"/>
                <a:gd name="T8" fmla="*/ 59 w 77"/>
                <a:gd name="T9" fmla="*/ 39 h 50"/>
                <a:gd name="T10" fmla="*/ 54 w 77"/>
                <a:gd name="T11" fmla="*/ 33 h 50"/>
                <a:gd name="T12" fmla="*/ 47 w 77"/>
                <a:gd name="T13" fmla="*/ 29 h 50"/>
                <a:gd name="T14" fmla="*/ 40 w 77"/>
                <a:gd name="T15" fmla="*/ 26 h 50"/>
                <a:gd name="T16" fmla="*/ 34 w 77"/>
                <a:gd name="T17" fmla="*/ 25 h 50"/>
                <a:gd name="T18" fmla="*/ 31 w 77"/>
                <a:gd name="T19" fmla="*/ 21 h 50"/>
                <a:gd name="T20" fmla="*/ 25 w 77"/>
                <a:gd name="T21" fmla="*/ 20 h 50"/>
                <a:gd name="T22" fmla="*/ 20 w 77"/>
                <a:gd name="T23" fmla="*/ 20 h 50"/>
                <a:gd name="T24" fmla="*/ 16 w 77"/>
                <a:gd name="T25" fmla="*/ 20 h 50"/>
                <a:gd name="T26" fmla="*/ 11 w 77"/>
                <a:gd name="T27" fmla="*/ 24 h 50"/>
                <a:gd name="T28" fmla="*/ 8 w 77"/>
                <a:gd name="T29" fmla="*/ 27 h 50"/>
                <a:gd name="T30" fmla="*/ 4 w 77"/>
                <a:gd name="T31" fmla="*/ 31 h 50"/>
                <a:gd name="T32" fmla="*/ 0 w 77"/>
                <a:gd name="T33" fmla="*/ 32 h 50"/>
                <a:gd name="T34" fmla="*/ 0 w 77"/>
                <a:gd name="T35" fmla="*/ 25 h 50"/>
                <a:gd name="T36" fmla="*/ 3 w 77"/>
                <a:gd name="T37" fmla="*/ 20 h 50"/>
                <a:gd name="T38" fmla="*/ 8 w 77"/>
                <a:gd name="T39" fmla="*/ 16 h 50"/>
                <a:gd name="T40" fmla="*/ 10 w 77"/>
                <a:gd name="T41" fmla="*/ 11 h 50"/>
                <a:gd name="T42" fmla="*/ 16 w 77"/>
                <a:gd name="T43" fmla="*/ 9 h 50"/>
                <a:gd name="T44" fmla="*/ 23 w 77"/>
                <a:gd name="T45" fmla="*/ 5 h 50"/>
                <a:gd name="T46" fmla="*/ 29 w 77"/>
                <a:gd name="T47" fmla="*/ 3 h 50"/>
                <a:gd name="T48" fmla="*/ 36 w 77"/>
                <a:gd name="T49" fmla="*/ 1 h 50"/>
                <a:gd name="T50" fmla="*/ 43 w 77"/>
                <a:gd name="T51" fmla="*/ 0 h 50"/>
                <a:gd name="T52" fmla="*/ 49 w 77"/>
                <a:gd name="T53" fmla="*/ 1 h 50"/>
                <a:gd name="T54" fmla="*/ 56 w 77"/>
                <a:gd name="T55" fmla="*/ 3 h 50"/>
                <a:gd name="T56" fmla="*/ 62 w 77"/>
                <a:gd name="T57" fmla="*/ 8 h 50"/>
                <a:gd name="T58" fmla="*/ 68 w 77"/>
                <a:gd name="T59" fmla="*/ 17 h 50"/>
                <a:gd name="T60" fmla="*/ 71 w 77"/>
                <a:gd name="T61" fmla="*/ 27 h 50"/>
                <a:gd name="T62" fmla="*/ 74 w 77"/>
                <a:gd name="T63" fmla="*/ 38 h 50"/>
                <a:gd name="T64" fmla="*/ 77 w 77"/>
                <a:gd name="T65" fmla="*/ 49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7" h="50">
                  <a:moveTo>
                    <a:pt x="77" y="49"/>
                  </a:moveTo>
                  <a:lnTo>
                    <a:pt x="71" y="50"/>
                  </a:lnTo>
                  <a:lnTo>
                    <a:pt x="68" y="47"/>
                  </a:lnTo>
                  <a:lnTo>
                    <a:pt x="64" y="42"/>
                  </a:lnTo>
                  <a:lnTo>
                    <a:pt x="59" y="39"/>
                  </a:lnTo>
                  <a:lnTo>
                    <a:pt x="54" y="33"/>
                  </a:lnTo>
                  <a:lnTo>
                    <a:pt x="47" y="29"/>
                  </a:lnTo>
                  <a:lnTo>
                    <a:pt x="40" y="26"/>
                  </a:lnTo>
                  <a:lnTo>
                    <a:pt x="34" y="25"/>
                  </a:lnTo>
                  <a:lnTo>
                    <a:pt x="31" y="21"/>
                  </a:lnTo>
                  <a:lnTo>
                    <a:pt x="25" y="20"/>
                  </a:lnTo>
                  <a:lnTo>
                    <a:pt x="20" y="20"/>
                  </a:lnTo>
                  <a:lnTo>
                    <a:pt x="16" y="20"/>
                  </a:lnTo>
                  <a:lnTo>
                    <a:pt x="11" y="24"/>
                  </a:lnTo>
                  <a:lnTo>
                    <a:pt x="8" y="27"/>
                  </a:lnTo>
                  <a:lnTo>
                    <a:pt x="4" y="31"/>
                  </a:lnTo>
                  <a:lnTo>
                    <a:pt x="0" y="32"/>
                  </a:lnTo>
                  <a:lnTo>
                    <a:pt x="0" y="25"/>
                  </a:lnTo>
                  <a:lnTo>
                    <a:pt x="3" y="20"/>
                  </a:lnTo>
                  <a:lnTo>
                    <a:pt x="8" y="16"/>
                  </a:lnTo>
                  <a:lnTo>
                    <a:pt x="10" y="11"/>
                  </a:lnTo>
                  <a:lnTo>
                    <a:pt x="16" y="9"/>
                  </a:lnTo>
                  <a:lnTo>
                    <a:pt x="23" y="5"/>
                  </a:lnTo>
                  <a:lnTo>
                    <a:pt x="29" y="3"/>
                  </a:lnTo>
                  <a:lnTo>
                    <a:pt x="36" y="1"/>
                  </a:lnTo>
                  <a:lnTo>
                    <a:pt x="43" y="0"/>
                  </a:lnTo>
                  <a:lnTo>
                    <a:pt x="49" y="1"/>
                  </a:lnTo>
                  <a:lnTo>
                    <a:pt x="56" y="3"/>
                  </a:lnTo>
                  <a:lnTo>
                    <a:pt x="62" y="8"/>
                  </a:lnTo>
                  <a:lnTo>
                    <a:pt x="68" y="17"/>
                  </a:lnTo>
                  <a:lnTo>
                    <a:pt x="71" y="27"/>
                  </a:lnTo>
                  <a:lnTo>
                    <a:pt x="74" y="38"/>
                  </a:lnTo>
                  <a:lnTo>
                    <a:pt x="77" y="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1" name="Freeform 240"/>
            <p:cNvSpPr>
              <a:spLocks/>
            </p:cNvSpPr>
            <p:nvPr/>
          </p:nvSpPr>
          <p:spPr bwMode="auto">
            <a:xfrm>
              <a:off x="394" y="2105"/>
              <a:ext cx="22" cy="42"/>
            </a:xfrm>
            <a:custGeom>
              <a:avLst/>
              <a:gdLst>
                <a:gd name="T0" fmla="*/ 44 w 44"/>
                <a:gd name="T1" fmla="*/ 0 h 84"/>
                <a:gd name="T2" fmla="*/ 36 w 44"/>
                <a:gd name="T3" fmla="*/ 22 h 84"/>
                <a:gd name="T4" fmla="*/ 28 w 44"/>
                <a:gd name="T5" fmla="*/ 44 h 84"/>
                <a:gd name="T6" fmla="*/ 20 w 44"/>
                <a:gd name="T7" fmla="*/ 65 h 84"/>
                <a:gd name="T8" fmla="*/ 12 w 44"/>
                <a:gd name="T9" fmla="*/ 84 h 84"/>
                <a:gd name="T10" fmla="*/ 4 w 44"/>
                <a:gd name="T11" fmla="*/ 67 h 84"/>
                <a:gd name="T12" fmla="*/ 5 w 44"/>
                <a:gd name="T13" fmla="*/ 47 h 84"/>
                <a:gd name="T14" fmla="*/ 7 w 44"/>
                <a:gd name="T15" fmla="*/ 28 h 84"/>
                <a:gd name="T16" fmla="*/ 0 w 44"/>
                <a:gd name="T17" fmla="*/ 7 h 84"/>
                <a:gd name="T18" fmla="*/ 6 w 44"/>
                <a:gd name="T19" fmla="*/ 6 h 84"/>
                <a:gd name="T20" fmla="*/ 11 w 44"/>
                <a:gd name="T21" fmla="*/ 6 h 84"/>
                <a:gd name="T22" fmla="*/ 16 w 44"/>
                <a:gd name="T23" fmla="*/ 5 h 84"/>
                <a:gd name="T24" fmla="*/ 22 w 44"/>
                <a:gd name="T25" fmla="*/ 3 h 84"/>
                <a:gd name="T26" fmla="*/ 27 w 44"/>
                <a:gd name="T27" fmla="*/ 2 h 84"/>
                <a:gd name="T28" fmla="*/ 32 w 44"/>
                <a:gd name="T29" fmla="*/ 1 h 84"/>
                <a:gd name="T30" fmla="*/ 38 w 44"/>
                <a:gd name="T31" fmla="*/ 0 h 84"/>
                <a:gd name="T32" fmla="*/ 44 w 44"/>
                <a:gd name="T33" fmla="*/ 0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4" h="84">
                  <a:moveTo>
                    <a:pt x="44" y="0"/>
                  </a:moveTo>
                  <a:lnTo>
                    <a:pt x="36" y="22"/>
                  </a:lnTo>
                  <a:lnTo>
                    <a:pt x="28" y="44"/>
                  </a:lnTo>
                  <a:lnTo>
                    <a:pt x="20" y="65"/>
                  </a:lnTo>
                  <a:lnTo>
                    <a:pt x="12" y="84"/>
                  </a:lnTo>
                  <a:lnTo>
                    <a:pt x="4" y="67"/>
                  </a:lnTo>
                  <a:lnTo>
                    <a:pt x="5" y="47"/>
                  </a:lnTo>
                  <a:lnTo>
                    <a:pt x="7" y="28"/>
                  </a:lnTo>
                  <a:lnTo>
                    <a:pt x="0" y="7"/>
                  </a:lnTo>
                  <a:lnTo>
                    <a:pt x="6" y="6"/>
                  </a:lnTo>
                  <a:lnTo>
                    <a:pt x="11" y="6"/>
                  </a:lnTo>
                  <a:lnTo>
                    <a:pt x="16" y="5"/>
                  </a:lnTo>
                  <a:lnTo>
                    <a:pt x="22" y="3"/>
                  </a:lnTo>
                  <a:lnTo>
                    <a:pt x="27" y="2"/>
                  </a:lnTo>
                  <a:lnTo>
                    <a:pt x="32" y="1"/>
                  </a:lnTo>
                  <a:lnTo>
                    <a:pt x="38" y="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2" name="Freeform 241"/>
            <p:cNvSpPr>
              <a:spLocks/>
            </p:cNvSpPr>
            <p:nvPr/>
          </p:nvSpPr>
          <p:spPr bwMode="auto">
            <a:xfrm>
              <a:off x="793" y="2106"/>
              <a:ext cx="3" cy="21"/>
            </a:xfrm>
            <a:custGeom>
              <a:avLst/>
              <a:gdLst>
                <a:gd name="T0" fmla="*/ 3 w 7"/>
                <a:gd name="T1" fmla="*/ 43 h 43"/>
                <a:gd name="T2" fmla="*/ 2 w 7"/>
                <a:gd name="T3" fmla="*/ 33 h 43"/>
                <a:gd name="T4" fmla="*/ 0 w 7"/>
                <a:gd name="T5" fmla="*/ 21 h 43"/>
                <a:gd name="T6" fmla="*/ 2 w 7"/>
                <a:gd name="T7" fmla="*/ 10 h 43"/>
                <a:gd name="T8" fmla="*/ 7 w 7"/>
                <a:gd name="T9" fmla="*/ 0 h 43"/>
                <a:gd name="T10" fmla="*/ 7 w 7"/>
                <a:gd name="T11" fmla="*/ 12 h 43"/>
                <a:gd name="T12" fmla="*/ 7 w 7"/>
                <a:gd name="T13" fmla="*/ 23 h 43"/>
                <a:gd name="T14" fmla="*/ 6 w 7"/>
                <a:gd name="T15" fmla="*/ 35 h 43"/>
                <a:gd name="T16" fmla="*/ 3 w 7"/>
                <a:gd name="T17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" h="43">
                  <a:moveTo>
                    <a:pt x="3" y="43"/>
                  </a:moveTo>
                  <a:lnTo>
                    <a:pt x="2" y="33"/>
                  </a:lnTo>
                  <a:lnTo>
                    <a:pt x="0" y="21"/>
                  </a:lnTo>
                  <a:lnTo>
                    <a:pt x="2" y="10"/>
                  </a:lnTo>
                  <a:lnTo>
                    <a:pt x="7" y="0"/>
                  </a:lnTo>
                  <a:lnTo>
                    <a:pt x="7" y="12"/>
                  </a:lnTo>
                  <a:lnTo>
                    <a:pt x="7" y="23"/>
                  </a:lnTo>
                  <a:lnTo>
                    <a:pt x="6" y="35"/>
                  </a:lnTo>
                  <a:lnTo>
                    <a:pt x="3" y="43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3" name="Freeform 242"/>
            <p:cNvSpPr>
              <a:spLocks/>
            </p:cNvSpPr>
            <p:nvPr/>
          </p:nvSpPr>
          <p:spPr bwMode="auto">
            <a:xfrm>
              <a:off x="478" y="2109"/>
              <a:ext cx="17" cy="34"/>
            </a:xfrm>
            <a:custGeom>
              <a:avLst/>
              <a:gdLst>
                <a:gd name="T0" fmla="*/ 36 w 36"/>
                <a:gd name="T1" fmla="*/ 66 h 68"/>
                <a:gd name="T2" fmla="*/ 34 w 36"/>
                <a:gd name="T3" fmla="*/ 66 h 68"/>
                <a:gd name="T4" fmla="*/ 31 w 36"/>
                <a:gd name="T5" fmla="*/ 66 h 68"/>
                <a:gd name="T6" fmla="*/ 29 w 36"/>
                <a:gd name="T7" fmla="*/ 66 h 68"/>
                <a:gd name="T8" fmla="*/ 28 w 36"/>
                <a:gd name="T9" fmla="*/ 63 h 68"/>
                <a:gd name="T10" fmla="*/ 22 w 36"/>
                <a:gd name="T11" fmla="*/ 65 h 68"/>
                <a:gd name="T12" fmla="*/ 15 w 36"/>
                <a:gd name="T13" fmla="*/ 67 h 68"/>
                <a:gd name="T14" fmla="*/ 8 w 36"/>
                <a:gd name="T15" fmla="*/ 68 h 68"/>
                <a:gd name="T16" fmla="*/ 1 w 36"/>
                <a:gd name="T17" fmla="*/ 68 h 68"/>
                <a:gd name="T18" fmla="*/ 0 w 36"/>
                <a:gd name="T19" fmla="*/ 62 h 68"/>
                <a:gd name="T20" fmla="*/ 1 w 36"/>
                <a:gd name="T21" fmla="*/ 58 h 68"/>
                <a:gd name="T22" fmla="*/ 4 w 36"/>
                <a:gd name="T23" fmla="*/ 52 h 68"/>
                <a:gd name="T24" fmla="*/ 5 w 36"/>
                <a:gd name="T25" fmla="*/ 47 h 68"/>
                <a:gd name="T26" fmla="*/ 9 w 36"/>
                <a:gd name="T27" fmla="*/ 36 h 68"/>
                <a:gd name="T28" fmla="*/ 14 w 36"/>
                <a:gd name="T29" fmla="*/ 23 h 68"/>
                <a:gd name="T30" fmla="*/ 19 w 36"/>
                <a:gd name="T31" fmla="*/ 12 h 68"/>
                <a:gd name="T32" fmla="*/ 26 w 36"/>
                <a:gd name="T33" fmla="*/ 0 h 68"/>
                <a:gd name="T34" fmla="*/ 30 w 36"/>
                <a:gd name="T35" fmla="*/ 6 h 68"/>
                <a:gd name="T36" fmla="*/ 36 w 36"/>
                <a:gd name="T37" fmla="*/ 66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6" h="68">
                  <a:moveTo>
                    <a:pt x="36" y="66"/>
                  </a:moveTo>
                  <a:lnTo>
                    <a:pt x="34" y="66"/>
                  </a:lnTo>
                  <a:lnTo>
                    <a:pt x="31" y="66"/>
                  </a:lnTo>
                  <a:lnTo>
                    <a:pt x="29" y="66"/>
                  </a:lnTo>
                  <a:lnTo>
                    <a:pt x="28" y="63"/>
                  </a:lnTo>
                  <a:lnTo>
                    <a:pt x="22" y="65"/>
                  </a:lnTo>
                  <a:lnTo>
                    <a:pt x="15" y="67"/>
                  </a:lnTo>
                  <a:lnTo>
                    <a:pt x="8" y="68"/>
                  </a:lnTo>
                  <a:lnTo>
                    <a:pt x="1" y="68"/>
                  </a:lnTo>
                  <a:lnTo>
                    <a:pt x="0" y="62"/>
                  </a:lnTo>
                  <a:lnTo>
                    <a:pt x="1" y="58"/>
                  </a:lnTo>
                  <a:lnTo>
                    <a:pt x="4" y="52"/>
                  </a:lnTo>
                  <a:lnTo>
                    <a:pt x="5" y="47"/>
                  </a:lnTo>
                  <a:lnTo>
                    <a:pt x="9" y="36"/>
                  </a:lnTo>
                  <a:lnTo>
                    <a:pt x="14" y="23"/>
                  </a:lnTo>
                  <a:lnTo>
                    <a:pt x="19" y="12"/>
                  </a:lnTo>
                  <a:lnTo>
                    <a:pt x="26" y="0"/>
                  </a:lnTo>
                  <a:lnTo>
                    <a:pt x="30" y="6"/>
                  </a:lnTo>
                  <a:lnTo>
                    <a:pt x="36" y="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4" name="Freeform 243"/>
            <p:cNvSpPr>
              <a:spLocks/>
            </p:cNvSpPr>
            <p:nvPr/>
          </p:nvSpPr>
          <p:spPr bwMode="auto">
            <a:xfrm>
              <a:off x="1033" y="2110"/>
              <a:ext cx="59" cy="60"/>
            </a:xfrm>
            <a:custGeom>
              <a:avLst/>
              <a:gdLst>
                <a:gd name="T0" fmla="*/ 87 w 119"/>
                <a:gd name="T1" fmla="*/ 3 h 120"/>
                <a:gd name="T2" fmla="*/ 97 w 119"/>
                <a:gd name="T3" fmla="*/ 4 h 120"/>
                <a:gd name="T4" fmla="*/ 105 w 119"/>
                <a:gd name="T5" fmla="*/ 6 h 120"/>
                <a:gd name="T6" fmla="*/ 114 w 119"/>
                <a:gd name="T7" fmla="*/ 8 h 120"/>
                <a:gd name="T8" fmla="*/ 119 w 119"/>
                <a:gd name="T9" fmla="*/ 14 h 120"/>
                <a:gd name="T10" fmla="*/ 112 w 119"/>
                <a:gd name="T11" fmla="*/ 14 h 120"/>
                <a:gd name="T12" fmla="*/ 105 w 119"/>
                <a:gd name="T13" fmla="*/ 15 h 120"/>
                <a:gd name="T14" fmla="*/ 101 w 119"/>
                <a:gd name="T15" fmla="*/ 19 h 120"/>
                <a:gd name="T16" fmla="*/ 104 w 119"/>
                <a:gd name="T17" fmla="*/ 36 h 120"/>
                <a:gd name="T18" fmla="*/ 104 w 119"/>
                <a:gd name="T19" fmla="*/ 64 h 120"/>
                <a:gd name="T20" fmla="*/ 106 w 119"/>
                <a:gd name="T21" fmla="*/ 99 h 120"/>
                <a:gd name="T22" fmla="*/ 104 w 119"/>
                <a:gd name="T23" fmla="*/ 118 h 120"/>
                <a:gd name="T24" fmla="*/ 102 w 119"/>
                <a:gd name="T25" fmla="*/ 120 h 120"/>
                <a:gd name="T26" fmla="*/ 98 w 119"/>
                <a:gd name="T27" fmla="*/ 101 h 120"/>
                <a:gd name="T28" fmla="*/ 94 w 119"/>
                <a:gd name="T29" fmla="*/ 63 h 120"/>
                <a:gd name="T30" fmla="*/ 93 w 119"/>
                <a:gd name="T31" fmla="*/ 41 h 120"/>
                <a:gd name="T32" fmla="*/ 93 w 119"/>
                <a:gd name="T33" fmla="*/ 35 h 120"/>
                <a:gd name="T34" fmla="*/ 92 w 119"/>
                <a:gd name="T35" fmla="*/ 13 h 120"/>
                <a:gd name="T36" fmla="*/ 78 w 119"/>
                <a:gd name="T37" fmla="*/ 11 h 120"/>
                <a:gd name="T38" fmla="*/ 66 w 119"/>
                <a:gd name="T39" fmla="*/ 11 h 120"/>
                <a:gd name="T40" fmla="*/ 53 w 119"/>
                <a:gd name="T41" fmla="*/ 12 h 120"/>
                <a:gd name="T42" fmla="*/ 40 w 119"/>
                <a:gd name="T43" fmla="*/ 12 h 120"/>
                <a:gd name="T44" fmla="*/ 63 w 119"/>
                <a:gd name="T45" fmla="*/ 69 h 120"/>
                <a:gd name="T46" fmla="*/ 60 w 119"/>
                <a:gd name="T47" fmla="*/ 72 h 120"/>
                <a:gd name="T48" fmla="*/ 56 w 119"/>
                <a:gd name="T49" fmla="*/ 72 h 120"/>
                <a:gd name="T50" fmla="*/ 45 w 119"/>
                <a:gd name="T51" fmla="*/ 43 h 120"/>
                <a:gd name="T52" fmla="*/ 23 w 119"/>
                <a:gd name="T53" fmla="*/ 21 h 120"/>
                <a:gd name="T54" fmla="*/ 11 w 119"/>
                <a:gd name="T55" fmla="*/ 19 h 120"/>
                <a:gd name="T56" fmla="*/ 10 w 119"/>
                <a:gd name="T57" fmla="*/ 19 h 120"/>
                <a:gd name="T58" fmla="*/ 8 w 119"/>
                <a:gd name="T59" fmla="*/ 21 h 120"/>
                <a:gd name="T60" fmla="*/ 2 w 119"/>
                <a:gd name="T61" fmla="*/ 23 h 120"/>
                <a:gd name="T62" fmla="*/ 3 w 119"/>
                <a:gd name="T63" fmla="*/ 15 h 120"/>
                <a:gd name="T64" fmla="*/ 17 w 119"/>
                <a:gd name="T65" fmla="*/ 7 h 120"/>
                <a:gd name="T66" fmla="*/ 33 w 119"/>
                <a:gd name="T67" fmla="*/ 5 h 120"/>
                <a:gd name="T68" fmla="*/ 48 w 119"/>
                <a:gd name="T69" fmla="*/ 3 h 120"/>
                <a:gd name="T70" fmla="*/ 62 w 119"/>
                <a:gd name="T71" fmla="*/ 2 h 120"/>
                <a:gd name="T72" fmla="*/ 76 w 119"/>
                <a:gd name="T73" fmla="*/ 2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19" h="120">
                  <a:moveTo>
                    <a:pt x="83" y="3"/>
                  </a:moveTo>
                  <a:lnTo>
                    <a:pt x="87" y="3"/>
                  </a:lnTo>
                  <a:lnTo>
                    <a:pt x="92" y="4"/>
                  </a:lnTo>
                  <a:lnTo>
                    <a:pt x="97" y="4"/>
                  </a:lnTo>
                  <a:lnTo>
                    <a:pt x="101" y="5"/>
                  </a:lnTo>
                  <a:lnTo>
                    <a:pt x="105" y="6"/>
                  </a:lnTo>
                  <a:lnTo>
                    <a:pt x="109" y="7"/>
                  </a:lnTo>
                  <a:lnTo>
                    <a:pt x="114" y="8"/>
                  </a:lnTo>
                  <a:lnTo>
                    <a:pt x="119" y="10"/>
                  </a:lnTo>
                  <a:lnTo>
                    <a:pt x="119" y="14"/>
                  </a:lnTo>
                  <a:lnTo>
                    <a:pt x="115" y="14"/>
                  </a:lnTo>
                  <a:lnTo>
                    <a:pt x="112" y="14"/>
                  </a:lnTo>
                  <a:lnTo>
                    <a:pt x="108" y="14"/>
                  </a:lnTo>
                  <a:lnTo>
                    <a:pt x="105" y="15"/>
                  </a:lnTo>
                  <a:lnTo>
                    <a:pt x="102" y="12"/>
                  </a:lnTo>
                  <a:lnTo>
                    <a:pt x="101" y="19"/>
                  </a:lnTo>
                  <a:lnTo>
                    <a:pt x="102" y="28"/>
                  </a:lnTo>
                  <a:lnTo>
                    <a:pt x="104" y="36"/>
                  </a:lnTo>
                  <a:lnTo>
                    <a:pt x="101" y="45"/>
                  </a:lnTo>
                  <a:lnTo>
                    <a:pt x="104" y="64"/>
                  </a:lnTo>
                  <a:lnTo>
                    <a:pt x="105" y="81"/>
                  </a:lnTo>
                  <a:lnTo>
                    <a:pt x="106" y="99"/>
                  </a:lnTo>
                  <a:lnTo>
                    <a:pt x="105" y="118"/>
                  </a:lnTo>
                  <a:lnTo>
                    <a:pt x="104" y="118"/>
                  </a:lnTo>
                  <a:lnTo>
                    <a:pt x="102" y="119"/>
                  </a:lnTo>
                  <a:lnTo>
                    <a:pt x="102" y="120"/>
                  </a:lnTo>
                  <a:lnTo>
                    <a:pt x="100" y="120"/>
                  </a:lnTo>
                  <a:lnTo>
                    <a:pt x="98" y="101"/>
                  </a:lnTo>
                  <a:lnTo>
                    <a:pt x="97" y="82"/>
                  </a:lnTo>
                  <a:lnTo>
                    <a:pt x="94" y="63"/>
                  </a:lnTo>
                  <a:lnTo>
                    <a:pt x="92" y="44"/>
                  </a:lnTo>
                  <a:lnTo>
                    <a:pt x="93" y="41"/>
                  </a:lnTo>
                  <a:lnTo>
                    <a:pt x="93" y="37"/>
                  </a:lnTo>
                  <a:lnTo>
                    <a:pt x="93" y="35"/>
                  </a:lnTo>
                  <a:lnTo>
                    <a:pt x="93" y="31"/>
                  </a:lnTo>
                  <a:lnTo>
                    <a:pt x="92" y="13"/>
                  </a:lnTo>
                  <a:lnTo>
                    <a:pt x="85" y="12"/>
                  </a:lnTo>
                  <a:lnTo>
                    <a:pt x="78" y="11"/>
                  </a:lnTo>
                  <a:lnTo>
                    <a:pt x="72" y="11"/>
                  </a:lnTo>
                  <a:lnTo>
                    <a:pt x="66" y="11"/>
                  </a:lnTo>
                  <a:lnTo>
                    <a:pt x="60" y="11"/>
                  </a:lnTo>
                  <a:lnTo>
                    <a:pt x="53" y="12"/>
                  </a:lnTo>
                  <a:lnTo>
                    <a:pt x="47" y="12"/>
                  </a:lnTo>
                  <a:lnTo>
                    <a:pt x="40" y="12"/>
                  </a:lnTo>
                  <a:lnTo>
                    <a:pt x="57" y="31"/>
                  </a:lnTo>
                  <a:lnTo>
                    <a:pt x="63" y="69"/>
                  </a:lnTo>
                  <a:lnTo>
                    <a:pt x="62" y="71"/>
                  </a:lnTo>
                  <a:lnTo>
                    <a:pt x="60" y="72"/>
                  </a:lnTo>
                  <a:lnTo>
                    <a:pt x="59" y="73"/>
                  </a:lnTo>
                  <a:lnTo>
                    <a:pt x="56" y="72"/>
                  </a:lnTo>
                  <a:lnTo>
                    <a:pt x="52" y="57"/>
                  </a:lnTo>
                  <a:lnTo>
                    <a:pt x="45" y="43"/>
                  </a:lnTo>
                  <a:lnTo>
                    <a:pt x="36" y="30"/>
                  </a:lnTo>
                  <a:lnTo>
                    <a:pt x="23" y="21"/>
                  </a:lnTo>
                  <a:lnTo>
                    <a:pt x="11" y="20"/>
                  </a:lnTo>
                  <a:lnTo>
                    <a:pt x="11" y="19"/>
                  </a:lnTo>
                  <a:lnTo>
                    <a:pt x="11" y="1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8" y="21"/>
                  </a:lnTo>
                  <a:lnTo>
                    <a:pt x="6" y="22"/>
                  </a:lnTo>
                  <a:lnTo>
                    <a:pt x="2" y="23"/>
                  </a:lnTo>
                  <a:lnTo>
                    <a:pt x="0" y="23"/>
                  </a:lnTo>
                  <a:lnTo>
                    <a:pt x="3" y="15"/>
                  </a:lnTo>
                  <a:lnTo>
                    <a:pt x="9" y="11"/>
                  </a:lnTo>
                  <a:lnTo>
                    <a:pt x="17" y="7"/>
                  </a:lnTo>
                  <a:lnTo>
                    <a:pt x="24" y="6"/>
                  </a:lnTo>
                  <a:lnTo>
                    <a:pt x="33" y="5"/>
                  </a:lnTo>
                  <a:lnTo>
                    <a:pt x="41" y="4"/>
                  </a:lnTo>
                  <a:lnTo>
                    <a:pt x="48" y="3"/>
                  </a:lnTo>
                  <a:lnTo>
                    <a:pt x="55" y="0"/>
                  </a:lnTo>
                  <a:lnTo>
                    <a:pt x="62" y="2"/>
                  </a:lnTo>
                  <a:lnTo>
                    <a:pt x="69" y="2"/>
                  </a:lnTo>
                  <a:lnTo>
                    <a:pt x="76" y="2"/>
                  </a:lnTo>
                  <a:lnTo>
                    <a:pt x="83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5" name="Freeform 244"/>
            <p:cNvSpPr>
              <a:spLocks/>
            </p:cNvSpPr>
            <p:nvPr/>
          </p:nvSpPr>
          <p:spPr bwMode="auto">
            <a:xfrm>
              <a:off x="883" y="2123"/>
              <a:ext cx="16" cy="47"/>
            </a:xfrm>
            <a:custGeom>
              <a:avLst/>
              <a:gdLst>
                <a:gd name="T0" fmla="*/ 27 w 34"/>
                <a:gd name="T1" fmla="*/ 10 h 92"/>
                <a:gd name="T2" fmla="*/ 34 w 34"/>
                <a:gd name="T3" fmla="*/ 83 h 92"/>
                <a:gd name="T4" fmla="*/ 31 w 34"/>
                <a:gd name="T5" fmla="*/ 91 h 92"/>
                <a:gd name="T6" fmla="*/ 24 w 34"/>
                <a:gd name="T7" fmla="*/ 92 h 92"/>
                <a:gd name="T8" fmla="*/ 16 w 34"/>
                <a:gd name="T9" fmla="*/ 91 h 92"/>
                <a:gd name="T10" fmla="*/ 8 w 34"/>
                <a:gd name="T11" fmla="*/ 92 h 92"/>
                <a:gd name="T12" fmla="*/ 5 w 34"/>
                <a:gd name="T13" fmla="*/ 92 h 92"/>
                <a:gd name="T14" fmla="*/ 2 w 34"/>
                <a:gd name="T15" fmla="*/ 69 h 92"/>
                <a:gd name="T16" fmla="*/ 1 w 34"/>
                <a:gd name="T17" fmla="*/ 47 h 92"/>
                <a:gd name="T18" fmla="*/ 0 w 34"/>
                <a:gd name="T19" fmla="*/ 25 h 92"/>
                <a:gd name="T20" fmla="*/ 1 w 34"/>
                <a:gd name="T21" fmla="*/ 2 h 92"/>
                <a:gd name="T22" fmla="*/ 9 w 34"/>
                <a:gd name="T23" fmla="*/ 0 h 92"/>
                <a:gd name="T24" fmla="*/ 17 w 34"/>
                <a:gd name="T25" fmla="*/ 0 h 92"/>
                <a:gd name="T26" fmla="*/ 24 w 34"/>
                <a:gd name="T27" fmla="*/ 3 h 92"/>
                <a:gd name="T28" fmla="*/ 27 w 34"/>
                <a:gd name="T29" fmla="*/ 1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4" h="92">
                  <a:moveTo>
                    <a:pt x="27" y="10"/>
                  </a:moveTo>
                  <a:lnTo>
                    <a:pt x="34" y="83"/>
                  </a:lnTo>
                  <a:lnTo>
                    <a:pt x="31" y="91"/>
                  </a:lnTo>
                  <a:lnTo>
                    <a:pt x="24" y="92"/>
                  </a:lnTo>
                  <a:lnTo>
                    <a:pt x="16" y="91"/>
                  </a:lnTo>
                  <a:lnTo>
                    <a:pt x="8" y="92"/>
                  </a:lnTo>
                  <a:lnTo>
                    <a:pt x="5" y="92"/>
                  </a:lnTo>
                  <a:lnTo>
                    <a:pt x="2" y="69"/>
                  </a:lnTo>
                  <a:lnTo>
                    <a:pt x="1" y="47"/>
                  </a:lnTo>
                  <a:lnTo>
                    <a:pt x="0" y="25"/>
                  </a:lnTo>
                  <a:lnTo>
                    <a:pt x="1" y="2"/>
                  </a:lnTo>
                  <a:lnTo>
                    <a:pt x="9" y="0"/>
                  </a:lnTo>
                  <a:lnTo>
                    <a:pt x="17" y="0"/>
                  </a:lnTo>
                  <a:lnTo>
                    <a:pt x="24" y="3"/>
                  </a:lnTo>
                  <a:lnTo>
                    <a:pt x="27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6" name="Freeform 245"/>
            <p:cNvSpPr>
              <a:spLocks/>
            </p:cNvSpPr>
            <p:nvPr/>
          </p:nvSpPr>
          <p:spPr bwMode="auto">
            <a:xfrm>
              <a:off x="425" y="2123"/>
              <a:ext cx="16" cy="51"/>
            </a:xfrm>
            <a:custGeom>
              <a:avLst/>
              <a:gdLst>
                <a:gd name="T0" fmla="*/ 33 w 34"/>
                <a:gd name="T1" fmla="*/ 72 h 101"/>
                <a:gd name="T2" fmla="*/ 34 w 34"/>
                <a:gd name="T3" fmla="*/ 101 h 101"/>
                <a:gd name="T4" fmla="*/ 28 w 34"/>
                <a:gd name="T5" fmla="*/ 91 h 101"/>
                <a:gd name="T6" fmla="*/ 26 w 34"/>
                <a:gd name="T7" fmla="*/ 79 h 101"/>
                <a:gd name="T8" fmla="*/ 23 w 34"/>
                <a:gd name="T9" fmla="*/ 68 h 101"/>
                <a:gd name="T10" fmla="*/ 18 w 34"/>
                <a:gd name="T11" fmla="*/ 57 h 101"/>
                <a:gd name="T12" fmla="*/ 18 w 34"/>
                <a:gd name="T13" fmla="*/ 52 h 101"/>
                <a:gd name="T14" fmla="*/ 18 w 34"/>
                <a:gd name="T15" fmla="*/ 44 h 101"/>
                <a:gd name="T16" fmla="*/ 15 w 34"/>
                <a:gd name="T17" fmla="*/ 37 h 101"/>
                <a:gd name="T18" fmla="*/ 11 w 34"/>
                <a:gd name="T19" fmla="*/ 32 h 101"/>
                <a:gd name="T20" fmla="*/ 9 w 34"/>
                <a:gd name="T21" fmla="*/ 24 h 101"/>
                <a:gd name="T22" fmla="*/ 6 w 34"/>
                <a:gd name="T23" fmla="*/ 16 h 101"/>
                <a:gd name="T24" fmla="*/ 3 w 34"/>
                <a:gd name="T25" fmla="*/ 8 h 101"/>
                <a:gd name="T26" fmla="*/ 0 w 34"/>
                <a:gd name="T27" fmla="*/ 0 h 101"/>
                <a:gd name="T28" fmla="*/ 9 w 34"/>
                <a:gd name="T29" fmla="*/ 17 h 101"/>
                <a:gd name="T30" fmla="*/ 19 w 34"/>
                <a:gd name="T31" fmla="*/ 36 h 101"/>
                <a:gd name="T32" fmla="*/ 26 w 34"/>
                <a:gd name="T33" fmla="*/ 54 h 101"/>
                <a:gd name="T34" fmla="*/ 33 w 34"/>
                <a:gd name="T35" fmla="*/ 7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4" h="101">
                  <a:moveTo>
                    <a:pt x="33" y="72"/>
                  </a:moveTo>
                  <a:lnTo>
                    <a:pt x="34" y="101"/>
                  </a:lnTo>
                  <a:lnTo>
                    <a:pt x="28" y="91"/>
                  </a:lnTo>
                  <a:lnTo>
                    <a:pt x="26" y="79"/>
                  </a:lnTo>
                  <a:lnTo>
                    <a:pt x="23" y="68"/>
                  </a:lnTo>
                  <a:lnTo>
                    <a:pt x="18" y="57"/>
                  </a:lnTo>
                  <a:lnTo>
                    <a:pt x="18" y="52"/>
                  </a:lnTo>
                  <a:lnTo>
                    <a:pt x="18" y="44"/>
                  </a:lnTo>
                  <a:lnTo>
                    <a:pt x="15" y="37"/>
                  </a:lnTo>
                  <a:lnTo>
                    <a:pt x="11" y="32"/>
                  </a:lnTo>
                  <a:lnTo>
                    <a:pt x="9" y="24"/>
                  </a:lnTo>
                  <a:lnTo>
                    <a:pt x="6" y="16"/>
                  </a:lnTo>
                  <a:lnTo>
                    <a:pt x="3" y="8"/>
                  </a:lnTo>
                  <a:lnTo>
                    <a:pt x="0" y="0"/>
                  </a:lnTo>
                  <a:lnTo>
                    <a:pt x="9" y="17"/>
                  </a:lnTo>
                  <a:lnTo>
                    <a:pt x="19" y="36"/>
                  </a:lnTo>
                  <a:lnTo>
                    <a:pt x="26" y="54"/>
                  </a:lnTo>
                  <a:lnTo>
                    <a:pt x="33" y="72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7" name="Freeform 246"/>
            <p:cNvSpPr>
              <a:spLocks/>
            </p:cNvSpPr>
            <p:nvPr/>
          </p:nvSpPr>
          <p:spPr bwMode="auto">
            <a:xfrm>
              <a:off x="822" y="2129"/>
              <a:ext cx="16" cy="41"/>
            </a:xfrm>
            <a:custGeom>
              <a:avLst/>
              <a:gdLst>
                <a:gd name="T0" fmla="*/ 27 w 32"/>
                <a:gd name="T1" fmla="*/ 5 h 82"/>
                <a:gd name="T2" fmla="*/ 29 w 32"/>
                <a:gd name="T3" fmla="*/ 18 h 82"/>
                <a:gd name="T4" fmla="*/ 29 w 32"/>
                <a:gd name="T5" fmla="*/ 30 h 82"/>
                <a:gd name="T6" fmla="*/ 30 w 32"/>
                <a:gd name="T7" fmla="*/ 44 h 82"/>
                <a:gd name="T8" fmla="*/ 30 w 32"/>
                <a:gd name="T9" fmla="*/ 58 h 82"/>
                <a:gd name="T10" fmla="*/ 31 w 32"/>
                <a:gd name="T11" fmla="*/ 64 h 82"/>
                <a:gd name="T12" fmla="*/ 32 w 32"/>
                <a:gd name="T13" fmla="*/ 71 h 82"/>
                <a:gd name="T14" fmla="*/ 32 w 32"/>
                <a:gd name="T15" fmla="*/ 76 h 82"/>
                <a:gd name="T16" fmla="*/ 30 w 32"/>
                <a:gd name="T17" fmla="*/ 81 h 82"/>
                <a:gd name="T18" fmla="*/ 21 w 32"/>
                <a:gd name="T19" fmla="*/ 82 h 82"/>
                <a:gd name="T20" fmla="*/ 12 w 32"/>
                <a:gd name="T21" fmla="*/ 82 h 82"/>
                <a:gd name="T22" fmla="*/ 5 w 32"/>
                <a:gd name="T23" fmla="*/ 81 h 82"/>
                <a:gd name="T24" fmla="*/ 1 w 32"/>
                <a:gd name="T25" fmla="*/ 74 h 82"/>
                <a:gd name="T26" fmla="*/ 0 w 32"/>
                <a:gd name="T27" fmla="*/ 5 h 82"/>
                <a:gd name="T28" fmla="*/ 6 w 32"/>
                <a:gd name="T29" fmla="*/ 1 h 82"/>
                <a:gd name="T30" fmla="*/ 13 w 32"/>
                <a:gd name="T31" fmla="*/ 0 h 82"/>
                <a:gd name="T32" fmla="*/ 20 w 32"/>
                <a:gd name="T33" fmla="*/ 0 h 82"/>
                <a:gd name="T34" fmla="*/ 27 w 32"/>
                <a:gd name="T35" fmla="*/ 5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2" h="82">
                  <a:moveTo>
                    <a:pt x="27" y="5"/>
                  </a:moveTo>
                  <a:lnTo>
                    <a:pt x="29" y="18"/>
                  </a:lnTo>
                  <a:lnTo>
                    <a:pt x="29" y="30"/>
                  </a:lnTo>
                  <a:lnTo>
                    <a:pt x="30" y="44"/>
                  </a:lnTo>
                  <a:lnTo>
                    <a:pt x="30" y="58"/>
                  </a:lnTo>
                  <a:lnTo>
                    <a:pt x="31" y="64"/>
                  </a:lnTo>
                  <a:lnTo>
                    <a:pt x="32" y="71"/>
                  </a:lnTo>
                  <a:lnTo>
                    <a:pt x="32" y="76"/>
                  </a:lnTo>
                  <a:lnTo>
                    <a:pt x="30" y="81"/>
                  </a:lnTo>
                  <a:lnTo>
                    <a:pt x="21" y="82"/>
                  </a:lnTo>
                  <a:lnTo>
                    <a:pt x="12" y="82"/>
                  </a:lnTo>
                  <a:lnTo>
                    <a:pt x="5" y="81"/>
                  </a:lnTo>
                  <a:lnTo>
                    <a:pt x="1" y="74"/>
                  </a:lnTo>
                  <a:lnTo>
                    <a:pt x="0" y="5"/>
                  </a:lnTo>
                  <a:lnTo>
                    <a:pt x="6" y="1"/>
                  </a:lnTo>
                  <a:lnTo>
                    <a:pt x="13" y="0"/>
                  </a:lnTo>
                  <a:lnTo>
                    <a:pt x="20" y="0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8" name="Freeform 247"/>
            <p:cNvSpPr>
              <a:spLocks/>
            </p:cNvSpPr>
            <p:nvPr/>
          </p:nvSpPr>
          <p:spPr bwMode="auto">
            <a:xfrm>
              <a:off x="788" y="2129"/>
              <a:ext cx="3" cy="20"/>
            </a:xfrm>
            <a:custGeom>
              <a:avLst/>
              <a:gdLst>
                <a:gd name="T0" fmla="*/ 7 w 7"/>
                <a:gd name="T1" fmla="*/ 42 h 42"/>
                <a:gd name="T2" fmla="*/ 4 w 7"/>
                <a:gd name="T3" fmla="*/ 32 h 42"/>
                <a:gd name="T4" fmla="*/ 0 w 7"/>
                <a:gd name="T5" fmla="*/ 22 h 42"/>
                <a:gd name="T6" fmla="*/ 0 w 7"/>
                <a:gd name="T7" fmla="*/ 11 h 42"/>
                <a:gd name="T8" fmla="*/ 2 w 7"/>
                <a:gd name="T9" fmla="*/ 0 h 42"/>
                <a:gd name="T10" fmla="*/ 4 w 7"/>
                <a:gd name="T11" fmla="*/ 12 h 42"/>
                <a:gd name="T12" fmla="*/ 5 w 7"/>
                <a:gd name="T13" fmla="*/ 22 h 42"/>
                <a:gd name="T14" fmla="*/ 5 w 7"/>
                <a:gd name="T15" fmla="*/ 32 h 42"/>
                <a:gd name="T16" fmla="*/ 7 w 7"/>
                <a:gd name="T17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" h="42">
                  <a:moveTo>
                    <a:pt x="7" y="42"/>
                  </a:moveTo>
                  <a:lnTo>
                    <a:pt x="4" y="32"/>
                  </a:lnTo>
                  <a:lnTo>
                    <a:pt x="0" y="22"/>
                  </a:lnTo>
                  <a:lnTo>
                    <a:pt x="0" y="11"/>
                  </a:lnTo>
                  <a:lnTo>
                    <a:pt x="2" y="0"/>
                  </a:lnTo>
                  <a:lnTo>
                    <a:pt x="4" y="12"/>
                  </a:lnTo>
                  <a:lnTo>
                    <a:pt x="5" y="22"/>
                  </a:lnTo>
                  <a:lnTo>
                    <a:pt x="5" y="32"/>
                  </a:lnTo>
                  <a:lnTo>
                    <a:pt x="7" y="42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9" name="Freeform 248"/>
            <p:cNvSpPr>
              <a:spLocks/>
            </p:cNvSpPr>
            <p:nvPr/>
          </p:nvSpPr>
          <p:spPr bwMode="auto">
            <a:xfrm>
              <a:off x="806" y="2130"/>
              <a:ext cx="11" cy="42"/>
            </a:xfrm>
            <a:custGeom>
              <a:avLst/>
              <a:gdLst>
                <a:gd name="T0" fmla="*/ 23 w 23"/>
                <a:gd name="T1" fmla="*/ 4 h 84"/>
                <a:gd name="T2" fmla="*/ 22 w 23"/>
                <a:gd name="T3" fmla="*/ 24 h 84"/>
                <a:gd name="T4" fmla="*/ 22 w 23"/>
                <a:gd name="T5" fmla="*/ 43 h 84"/>
                <a:gd name="T6" fmla="*/ 22 w 23"/>
                <a:gd name="T7" fmla="*/ 62 h 84"/>
                <a:gd name="T8" fmla="*/ 23 w 23"/>
                <a:gd name="T9" fmla="*/ 80 h 84"/>
                <a:gd name="T10" fmla="*/ 18 w 23"/>
                <a:gd name="T11" fmla="*/ 82 h 84"/>
                <a:gd name="T12" fmla="*/ 13 w 23"/>
                <a:gd name="T13" fmla="*/ 84 h 84"/>
                <a:gd name="T14" fmla="*/ 6 w 23"/>
                <a:gd name="T15" fmla="*/ 84 h 84"/>
                <a:gd name="T16" fmla="*/ 0 w 23"/>
                <a:gd name="T17" fmla="*/ 84 h 84"/>
                <a:gd name="T18" fmla="*/ 0 w 23"/>
                <a:gd name="T19" fmla="*/ 72 h 84"/>
                <a:gd name="T20" fmla="*/ 2 w 23"/>
                <a:gd name="T21" fmla="*/ 62 h 84"/>
                <a:gd name="T22" fmla="*/ 6 w 23"/>
                <a:gd name="T23" fmla="*/ 51 h 84"/>
                <a:gd name="T24" fmla="*/ 9 w 23"/>
                <a:gd name="T25" fmla="*/ 41 h 84"/>
                <a:gd name="T26" fmla="*/ 11 w 23"/>
                <a:gd name="T27" fmla="*/ 31 h 84"/>
                <a:gd name="T28" fmla="*/ 14 w 23"/>
                <a:gd name="T29" fmla="*/ 20 h 84"/>
                <a:gd name="T30" fmla="*/ 17 w 23"/>
                <a:gd name="T31" fmla="*/ 10 h 84"/>
                <a:gd name="T32" fmla="*/ 18 w 23"/>
                <a:gd name="T33" fmla="*/ 0 h 84"/>
                <a:gd name="T34" fmla="*/ 21 w 23"/>
                <a:gd name="T35" fmla="*/ 0 h 84"/>
                <a:gd name="T36" fmla="*/ 22 w 23"/>
                <a:gd name="T37" fmla="*/ 1 h 84"/>
                <a:gd name="T38" fmla="*/ 22 w 23"/>
                <a:gd name="T39" fmla="*/ 3 h 84"/>
                <a:gd name="T40" fmla="*/ 23 w 23"/>
                <a:gd name="T41" fmla="*/ 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" h="84">
                  <a:moveTo>
                    <a:pt x="23" y="4"/>
                  </a:moveTo>
                  <a:lnTo>
                    <a:pt x="22" y="24"/>
                  </a:lnTo>
                  <a:lnTo>
                    <a:pt x="22" y="43"/>
                  </a:lnTo>
                  <a:lnTo>
                    <a:pt x="22" y="62"/>
                  </a:lnTo>
                  <a:lnTo>
                    <a:pt x="23" y="80"/>
                  </a:lnTo>
                  <a:lnTo>
                    <a:pt x="18" y="82"/>
                  </a:lnTo>
                  <a:lnTo>
                    <a:pt x="13" y="84"/>
                  </a:lnTo>
                  <a:lnTo>
                    <a:pt x="6" y="84"/>
                  </a:lnTo>
                  <a:lnTo>
                    <a:pt x="0" y="84"/>
                  </a:lnTo>
                  <a:lnTo>
                    <a:pt x="0" y="72"/>
                  </a:lnTo>
                  <a:lnTo>
                    <a:pt x="2" y="62"/>
                  </a:lnTo>
                  <a:lnTo>
                    <a:pt x="6" y="51"/>
                  </a:lnTo>
                  <a:lnTo>
                    <a:pt x="9" y="41"/>
                  </a:lnTo>
                  <a:lnTo>
                    <a:pt x="11" y="31"/>
                  </a:lnTo>
                  <a:lnTo>
                    <a:pt x="14" y="20"/>
                  </a:lnTo>
                  <a:lnTo>
                    <a:pt x="17" y="10"/>
                  </a:lnTo>
                  <a:lnTo>
                    <a:pt x="18" y="0"/>
                  </a:lnTo>
                  <a:lnTo>
                    <a:pt x="21" y="0"/>
                  </a:lnTo>
                  <a:lnTo>
                    <a:pt x="22" y="1"/>
                  </a:lnTo>
                  <a:lnTo>
                    <a:pt x="22" y="3"/>
                  </a:lnTo>
                  <a:lnTo>
                    <a:pt x="23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0" name="Freeform 249"/>
            <p:cNvSpPr>
              <a:spLocks/>
            </p:cNvSpPr>
            <p:nvPr/>
          </p:nvSpPr>
          <p:spPr bwMode="auto">
            <a:xfrm>
              <a:off x="674" y="2132"/>
              <a:ext cx="14" cy="25"/>
            </a:xfrm>
            <a:custGeom>
              <a:avLst/>
              <a:gdLst>
                <a:gd name="T0" fmla="*/ 28 w 28"/>
                <a:gd name="T1" fmla="*/ 27 h 50"/>
                <a:gd name="T2" fmla="*/ 28 w 28"/>
                <a:gd name="T3" fmla="*/ 32 h 50"/>
                <a:gd name="T4" fmla="*/ 28 w 28"/>
                <a:gd name="T5" fmla="*/ 37 h 50"/>
                <a:gd name="T6" fmla="*/ 27 w 28"/>
                <a:gd name="T7" fmla="*/ 42 h 50"/>
                <a:gd name="T8" fmla="*/ 24 w 28"/>
                <a:gd name="T9" fmla="*/ 46 h 50"/>
                <a:gd name="T10" fmla="*/ 22 w 28"/>
                <a:gd name="T11" fmla="*/ 47 h 50"/>
                <a:gd name="T12" fmla="*/ 20 w 28"/>
                <a:gd name="T13" fmla="*/ 49 h 50"/>
                <a:gd name="T14" fmla="*/ 17 w 28"/>
                <a:gd name="T15" fmla="*/ 50 h 50"/>
                <a:gd name="T16" fmla="*/ 15 w 28"/>
                <a:gd name="T17" fmla="*/ 47 h 50"/>
                <a:gd name="T18" fmla="*/ 15 w 28"/>
                <a:gd name="T19" fmla="*/ 37 h 50"/>
                <a:gd name="T20" fmla="*/ 13 w 28"/>
                <a:gd name="T21" fmla="*/ 28 h 50"/>
                <a:gd name="T22" fmla="*/ 9 w 28"/>
                <a:gd name="T23" fmla="*/ 19 h 50"/>
                <a:gd name="T24" fmla="*/ 6 w 28"/>
                <a:gd name="T25" fmla="*/ 11 h 50"/>
                <a:gd name="T26" fmla="*/ 4 w 28"/>
                <a:gd name="T27" fmla="*/ 8 h 50"/>
                <a:gd name="T28" fmla="*/ 1 w 28"/>
                <a:gd name="T29" fmla="*/ 6 h 50"/>
                <a:gd name="T30" fmla="*/ 0 w 28"/>
                <a:gd name="T31" fmla="*/ 2 h 50"/>
                <a:gd name="T32" fmla="*/ 1 w 28"/>
                <a:gd name="T33" fmla="*/ 0 h 50"/>
                <a:gd name="T34" fmla="*/ 9 w 28"/>
                <a:gd name="T35" fmla="*/ 5 h 50"/>
                <a:gd name="T36" fmla="*/ 16 w 28"/>
                <a:gd name="T37" fmla="*/ 12 h 50"/>
                <a:gd name="T38" fmla="*/ 22 w 28"/>
                <a:gd name="T39" fmla="*/ 19 h 50"/>
                <a:gd name="T40" fmla="*/ 28 w 28"/>
                <a:gd name="T41" fmla="*/ 27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8" h="50">
                  <a:moveTo>
                    <a:pt x="28" y="27"/>
                  </a:moveTo>
                  <a:lnTo>
                    <a:pt x="28" y="32"/>
                  </a:lnTo>
                  <a:lnTo>
                    <a:pt x="28" y="37"/>
                  </a:lnTo>
                  <a:lnTo>
                    <a:pt x="27" y="42"/>
                  </a:lnTo>
                  <a:lnTo>
                    <a:pt x="24" y="46"/>
                  </a:lnTo>
                  <a:lnTo>
                    <a:pt x="22" y="47"/>
                  </a:lnTo>
                  <a:lnTo>
                    <a:pt x="20" y="49"/>
                  </a:lnTo>
                  <a:lnTo>
                    <a:pt x="17" y="50"/>
                  </a:lnTo>
                  <a:lnTo>
                    <a:pt x="15" y="47"/>
                  </a:lnTo>
                  <a:lnTo>
                    <a:pt x="15" y="37"/>
                  </a:lnTo>
                  <a:lnTo>
                    <a:pt x="13" y="28"/>
                  </a:lnTo>
                  <a:lnTo>
                    <a:pt x="9" y="19"/>
                  </a:lnTo>
                  <a:lnTo>
                    <a:pt x="6" y="11"/>
                  </a:lnTo>
                  <a:lnTo>
                    <a:pt x="4" y="8"/>
                  </a:lnTo>
                  <a:lnTo>
                    <a:pt x="1" y="6"/>
                  </a:lnTo>
                  <a:lnTo>
                    <a:pt x="0" y="2"/>
                  </a:lnTo>
                  <a:lnTo>
                    <a:pt x="1" y="0"/>
                  </a:lnTo>
                  <a:lnTo>
                    <a:pt x="9" y="5"/>
                  </a:lnTo>
                  <a:lnTo>
                    <a:pt x="16" y="12"/>
                  </a:lnTo>
                  <a:lnTo>
                    <a:pt x="22" y="19"/>
                  </a:lnTo>
                  <a:lnTo>
                    <a:pt x="28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1" name="Freeform 250"/>
            <p:cNvSpPr>
              <a:spLocks/>
            </p:cNvSpPr>
            <p:nvPr/>
          </p:nvSpPr>
          <p:spPr bwMode="auto">
            <a:xfrm>
              <a:off x="959" y="2133"/>
              <a:ext cx="7" cy="13"/>
            </a:xfrm>
            <a:custGeom>
              <a:avLst/>
              <a:gdLst>
                <a:gd name="T0" fmla="*/ 15 w 15"/>
                <a:gd name="T1" fmla="*/ 7 h 27"/>
                <a:gd name="T2" fmla="*/ 1 w 15"/>
                <a:gd name="T3" fmla="*/ 27 h 27"/>
                <a:gd name="T4" fmla="*/ 0 w 15"/>
                <a:gd name="T5" fmla="*/ 21 h 27"/>
                <a:gd name="T6" fmla="*/ 0 w 15"/>
                <a:gd name="T7" fmla="*/ 14 h 27"/>
                <a:gd name="T8" fmla="*/ 0 w 15"/>
                <a:gd name="T9" fmla="*/ 8 h 27"/>
                <a:gd name="T10" fmla="*/ 0 w 15"/>
                <a:gd name="T11" fmla="*/ 1 h 27"/>
                <a:gd name="T12" fmla="*/ 5 w 15"/>
                <a:gd name="T13" fmla="*/ 0 h 27"/>
                <a:gd name="T14" fmla="*/ 8 w 15"/>
                <a:gd name="T15" fmla="*/ 0 h 27"/>
                <a:gd name="T16" fmla="*/ 12 w 15"/>
                <a:gd name="T17" fmla="*/ 4 h 27"/>
                <a:gd name="T18" fmla="*/ 15 w 15"/>
                <a:gd name="T19" fmla="*/ 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" h="27">
                  <a:moveTo>
                    <a:pt x="15" y="7"/>
                  </a:moveTo>
                  <a:lnTo>
                    <a:pt x="1" y="27"/>
                  </a:lnTo>
                  <a:lnTo>
                    <a:pt x="0" y="21"/>
                  </a:lnTo>
                  <a:lnTo>
                    <a:pt x="0" y="14"/>
                  </a:lnTo>
                  <a:lnTo>
                    <a:pt x="0" y="8"/>
                  </a:lnTo>
                  <a:lnTo>
                    <a:pt x="0" y="1"/>
                  </a:lnTo>
                  <a:lnTo>
                    <a:pt x="5" y="0"/>
                  </a:lnTo>
                  <a:lnTo>
                    <a:pt x="8" y="0"/>
                  </a:lnTo>
                  <a:lnTo>
                    <a:pt x="12" y="4"/>
                  </a:lnTo>
                  <a:lnTo>
                    <a:pt x="15" y="7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2" name="Freeform 251"/>
            <p:cNvSpPr>
              <a:spLocks/>
            </p:cNvSpPr>
            <p:nvPr/>
          </p:nvSpPr>
          <p:spPr bwMode="auto">
            <a:xfrm>
              <a:off x="826" y="2133"/>
              <a:ext cx="9" cy="33"/>
            </a:xfrm>
            <a:custGeom>
              <a:avLst/>
              <a:gdLst>
                <a:gd name="T0" fmla="*/ 18 w 18"/>
                <a:gd name="T1" fmla="*/ 63 h 67"/>
                <a:gd name="T2" fmla="*/ 5 w 18"/>
                <a:gd name="T3" fmla="*/ 67 h 67"/>
                <a:gd name="T4" fmla="*/ 1 w 18"/>
                <a:gd name="T5" fmla="*/ 58 h 67"/>
                <a:gd name="T6" fmla="*/ 0 w 18"/>
                <a:gd name="T7" fmla="*/ 48 h 67"/>
                <a:gd name="T8" fmla="*/ 0 w 18"/>
                <a:gd name="T9" fmla="*/ 38 h 67"/>
                <a:gd name="T10" fmla="*/ 0 w 18"/>
                <a:gd name="T11" fmla="*/ 28 h 67"/>
                <a:gd name="T12" fmla="*/ 0 w 18"/>
                <a:gd name="T13" fmla="*/ 1 h 67"/>
                <a:gd name="T14" fmla="*/ 3 w 18"/>
                <a:gd name="T15" fmla="*/ 0 h 67"/>
                <a:gd name="T16" fmla="*/ 6 w 18"/>
                <a:gd name="T17" fmla="*/ 1 h 67"/>
                <a:gd name="T18" fmla="*/ 8 w 18"/>
                <a:gd name="T19" fmla="*/ 1 h 67"/>
                <a:gd name="T20" fmla="*/ 11 w 18"/>
                <a:gd name="T21" fmla="*/ 1 h 67"/>
                <a:gd name="T22" fmla="*/ 18 w 18"/>
                <a:gd name="T23" fmla="*/ 63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8" h="67">
                  <a:moveTo>
                    <a:pt x="18" y="63"/>
                  </a:moveTo>
                  <a:lnTo>
                    <a:pt x="5" y="67"/>
                  </a:lnTo>
                  <a:lnTo>
                    <a:pt x="1" y="58"/>
                  </a:lnTo>
                  <a:lnTo>
                    <a:pt x="0" y="48"/>
                  </a:lnTo>
                  <a:lnTo>
                    <a:pt x="0" y="38"/>
                  </a:lnTo>
                  <a:lnTo>
                    <a:pt x="0" y="28"/>
                  </a:lnTo>
                  <a:lnTo>
                    <a:pt x="0" y="1"/>
                  </a:lnTo>
                  <a:lnTo>
                    <a:pt x="3" y="0"/>
                  </a:lnTo>
                  <a:lnTo>
                    <a:pt x="6" y="1"/>
                  </a:lnTo>
                  <a:lnTo>
                    <a:pt x="8" y="1"/>
                  </a:lnTo>
                  <a:lnTo>
                    <a:pt x="11" y="1"/>
                  </a:lnTo>
                  <a:lnTo>
                    <a:pt x="18" y="63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3" name="Freeform 252"/>
            <p:cNvSpPr>
              <a:spLocks/>
            </p:cNvSpPr>
            <p:nvPr/>
          </p:nvSpPr>
          <p:spPr bwMode="auto">
            <a:xfrm>
              <a:off x="906" y="2133"/>
              <a:ext cx="6" cy="34"/>
            </a:xfrm>
            <a:custGeom>
              <a:avLst/>
              <a:gdLst>
                <a:gd name="T0" fmla="*/ 11 w 12"/>
                <a:gd name="T1" fmla="*/ 19 h 68"/>
                <a:gd name="T2" fmla="*/ 11 w 12"/>
                <a:gd name="T3" fmla="*/ 30 h 68"/>
                <a:gd name="T4" fmla="*/ 12 w 12"/>
                <a:gd name="T5" fmla="*/ 43 h 68"/>
                <a:gd name="T6" fmla="*/ 12 w 12"/>
                <a:gd name="T7" fmla="*/ 54 h 68"/>
                <a:gd name="T8" fmla="*/ 12 w 12"/>
                <a:gd name="T9" fmla="*/ 66 h 68"/>
                <a:gd name="T10" fmla="*/ 11 w 12"/>
                <a:gd name="T11" fmla="*/ 66 h 68"/>
                <a:gd name="T12" fmla="*/ 10 w 12"/>
                <a:gd name="T13" fmla="*/ 65 h 68"/>
                <a:gd name="T14" fmla="*/ 8 w 12"/>
                <a:gd name="T15" fmla="*/ 64 h 68"/>
                <a:gd name="T16" fmla="*/ 7 w 12"/>
                <a:gd name="T17" fmla="*/ 65 h 68"/>
                <a:gd name="T18" fmla="*/ 5 w 12"/>
                <a:gd name="T19" fmla="*/ 68 h 68"/>
                <a:gd name="T20" fmla="*/ 0 w 12"/>
                <a:gd name="T21" fmla="*/ 64 h 68"/>
                <a:gd name="T22" fmla="*/ 2 w 12"/>
                <a:gd name="T23" fmla="*/ 48 h 68"/>
                <a:gd name="T24" fmla="*/ 2 w 12"/>
                <a:gd name="T25" fmla="*/ 34 h 68"/>
                <a:gd name="T26" fmla="*/ 2 w 12"/>
                <a:gd name="T27" fmla="*/ 21 h 68"/>
                <a:gd name="T28" fmla="*/ 0 w 12"/>
                <a:gd name="T29" fmla="*/ 6 h 68"/>
                <a:gd name="T30" fmla="*/ 5 w 12"/>
                <a:gd name="T31" fmla="*/ 0 h 68"/>
                <a:gd name="T32" fmla="*/ 7 w 12"/>
                <a:gd name="T33" fmla="*/ 4 h 68"/>
                <a:gd name="T34" fmla="*/ 8 w 12"/>
                <a:gd name="T35" fmla="*/ 13 h 68"/>
                <a:gd name="T36" fmla="*/ 11 w 12"/>
                <a:gd name="T37" fmla="*/ 19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" h="68">
                  <a:moveTo>
                    <a:pt x="11" y="19"/>
                  </a:moveTo>
                  <a:lnTo>
                    <a:pt x="11" y="30"/>
                  </a:lnTo>
                  <a:lnTo>
                    <a:pt x="12" y="43"/>
                  </a:lnTo>
                  <a:lnTo>
                    <a:pt x="12" y="54"/>
                  </a:lnTo>
                  <a:lnTo>
                    <a:pt x="12" y="66"/>
                  </a:lnTo>
                  <a:lnTo>
                    <a:pt x="11" y="66"/>
                  </a:lnTo>
                  <a:lnTo>
                    <a:pt x="10" y="65"/>
                  </a:lnTo>
                  <a:lnTo>
                    <a:pt x="8" y="64"/>
                  </a:lnTo>
                  <a:lnTo>
                    <a:pt x="7" y="65"/>
                  </a:lnTo>
                  <a:lnTo>
                    <a:pt x="5" y="68"/>
                  </a:lnTo>
                  <a:lnTo>
                    <a:pt x="0" y="64"/>
                  </a:lnTo>
                  <a:lnTo>
                    <a:pt x="2" y="48"/>
                  </a:lnTo>
                  <a:lnTo>
                    <a:pt x="2" y="34"/>
                  </a:lnTo>
                  <a:lnTo>
                    <a:pt x="2" y="21"/>
                  </a:lnTo>
                  <a:lnTo>
                    <a:pt x="0" y="6"/>
                  </a:lnTo>
                  <a:lnTo>
                    <a:pt x="5" y="0"/>
                  </a:lnTo>
                  <a:lnTo>
                    <a:pt x="7" y="4"/>
                  </a:lnTo>
                  <a:lnTo>
                    <a:pt x="8" y="13"/>
                  </a:lnTo>
                  <a:lnTo>
                    <a:pt x="11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4" name="Freeform 253"/>
            <p:cNvSpPr>
              <a:spLocks/>
            </p:cNvSpPr>
            <p:nvPr/>
          </p:nvSpPr>
          <p:spPr bwMode="auto">
            <a:xfrm>
              <a:off x="1022" y="2133"/>
              <a:ext cx="50" cy="56"/>
            </a:xfrm>
            <a:custGeom>
              <a:avLst/>
              <a:gdLst>
                <a:gd name="T0" fmla="*/ 43 w 99"/>
                <a:gd name="T1" fmla="*/ 3 h 112"/>
                <a:gd name="T2" fmla="*/ 54 w 99"/>
                <a:gd name="T3" fmla="*/ 10 h 112"/>
                <a:gd name="T4" fmla="*/ 61 w 99"/>
                <a:gd name="T5" fmla="*/ 21 h 112"/>
                <a:gd name="T6" fmla="*/ 65 w 99"/>
                <a:gd name="T7" fmla="*/ 34 h 112"/>
                <a:gd name="T8" fmla="*/ 69 w 99"/>
                <a:gd name="T9" fmla="*/ 46 h 112"/>
                <a:gd name="T10" fmla="*/ 77 w 99"/>
                <a:gd name="T11" fmla="*/ 51 h 112"/>
                <a:gd name="T12" fmla="*/ 85 w 99"/>
                <a:gd name="T13" fmla="*/ 58 h 112"/>
                <a:gd name="T14" fmla="*/ 93 w 99"/>
                <a:gd name="T15" fmla="*/ 66 h 112"/>
                <a:gd name="T16" fmla="*/ 99 w 99"/>
                <a:gd name="T17" fmla="*/ 76 h 112"/>
                <a:gd name="T18" fmla="*/ 98 w 99"/>
                <a:gd name="T19" fmla="*/ 86 h 112"/>
                <a:gd name="T20" fmla="*/ 97 w 99"/>
                <a:gd name="T21" fmla="*/ 96 h 112"/>
                <a:gd name="T22" fmla="*/ 94 w 99"/>
                <a:gd name="T23" fmla="*/ 104 h 112"/>
                <a:gd name="T24" fmla="*/ 90 w 99"/>
                <a:gd name="T25" fmla="*/ 112 h 112"/>
                <a:gd name="T26" fmla="*/ 86 w 99"/>
                <a:gd name="T27" fmla="*/ 107 h 112"/>
                <a:gd name="T28" fmla="*/ 85 w 99"/>
                <a:gd name="T29" fmla="*/ 103 h 112"/>
                <a:gd name="T30" fmla="*/ 85 w 99"/>
                <a:gd name="T31" fmla="*/ 97 h 112"/>
                <a:gd name="T32" fmla="*/ 83 w 99"/>
                <a:gd name="T33" fmla="*/ 91 h 112"/>
                <a:gd name="T34" fmla="*/ 82 w 99"/>
                <a:gd name="T35" fmla="*/ 81 h 112"/>
                <a:gd name="T36" fmla="*/ 79 w 99"/>
                <a:gd name="T37" fmla="*/ 69 h 112"/>
                <a:gd name="T38" fmla="*/ 74 w 99"/>
                <a:gd name="T39" fmla="*/ 60 h 112"/>
                <a:gd name="T40" fmla="*/ 66 w 99"/>
                <a:gd name="T41" fmla="*/ 54 h 112"/>
                <a:gd name="T42" fmla="*/ 63 w 99"/>
                <a:gd name="T43" fmla="*/ 57 h 112"/>
                <a:gd name="T44" fmla="*/ 61 w 99"/>
                <a:gd name="T45" fmla="*/ 60 h 112"/>
                <a:gd name="T46" fmla="*/ 59 w 99"/>
                <a:gd name="T47" fmla="*/ 63 h 112"/>
                <a:gd name="T48" fmla="*/ 54 w 99"/>
                <a:gd name="T49" fmla="*/ 63 h 112"/>
                <a:gd name="T50" fmla="*/ 53 w 99"/>
                <a:gd name="T51" fmla="*/ 52 h 112"/>
                <a:gd name="T52" fmla="*/ 50 w 99"/>
                <a:gd name="T53" fmla="*/ 42 h 112"/>
                <a:gd name="T54" fmla="*/ 45 w 99"/>
                <a:gd name="T55" fmla="*/ 33 h 112"/>
                <a:gd name="T56" fmla="*/ 39 w 99"/>
                <a:gd name="T57" fmla="*/ 23 h 112"/>
                <a:gd name="T58" fmla="*/ 36 w 99"/>
                <a:gd name="T59" fmla="*/ 21 h 112"/>
                <a:gd name="T60" fmla="*/ 32 w 99"/>
                <a:gd name="T61" fmla="*/ 19 h 112"/>
                <a:gd name="T62" fmla="*/ 28 w 99"/>
                <a:gd name="T63" fmla="*/ 18 h 112"/>
                <a:gd name="T64" fmla="*/ 24 w 99"/>
                <a:gd name="T65" fmla="*/ 19 h 112"/>
                <a:gd name="T66" fmla="*/ 22 w 99"/>
                <a:gd name="T67" fmla="*/ 15 h 112"/>
                <a:gd name="T68" fmla="*/ 17 w 99"/>
                <a:gd name="T69" fmla="*/ 13 h 112"/>
                <a:gd name="T70" fmla="*/ 13 w 99"/>
                <a:gd name="T71" fmla="*/ 12 h 112"/>
                <a:gd name="T72" fmla="*/ 8 w 99"/>
                <a:gd name="T73" fmla="*/ 13 h 112"/>
                <a:gd name="T74" fmla="*/ 6 w 99"/>
                <a:gd name="T75" fmla="*/ 14 h 112"/>
                <a:gd name="T76" fmla="*/ 5 w 99"/>
                <a:gd name="T77" fmla="*/ 15 h 112"/>
                <a:gd name="T78" fmla="*/ 2 w 99"/>
                <a:gd name="T79" fmla="*/ 15 h 112"/>
                <a:gd name="T80" fmla="*/ 0 w 99"/>
                <a:gd name="T81" fmla="*/ 16 h 112"/>
                <a:gd name="T82" fmla="*/ 2 w 99"/>
                <a:gd name="T83" fmla="*/ 11 h 112"/>
                <a:gd name="T84" fmla="*/ 7 w 99"/>
                <a:gd name="T85" fmla="*/ 6 h 112"/>
                <a:gd name="T86" fmla="*/ 13 w 99"/>
                <a:gd name="T87" fmla="*/ 3 h 112"/>
                <a:gd name="T88" fmla="*/ 20 w 99"/>
                <a:gd name="T89" fmla="*/ 0 h 112"/>
                <a:gd name="T90" fmla="*/ 24 w 99"/>
                <a:gd name="T91" fmla="*/ 1 h 112"/>
                <a:gd name="T92" fmla="*/ 30 w 99"/>
                <a:gd name="T93" fmla="*/ 1 h 112"/>
                <a:gd name="T94" fmla="*/ 36 w 99"/>
                <a:gd name="T95" fmla="*/ 1 h 112"/>
                <a:gd name="T96" fmla="*/ 43 w 99"/>
                <a:gd name="T97" fmla="*/ 3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9" h="112">
                  <a:moveTo>
                    <a:pt x="43" y="3"/>
                  </a:moveTo>
                  <a:lnTo>
                    <a:pt x="54" y="10"/>
                  </a:lnTo>
                  <a:lnTo>
                    <a:pt x="61" y="21"/>
                  </a:lnTo>
                  <a:lnTo>
                    <a:pt x="65" y="34"/>
                  </a:lnTo>
                  <a:lnTo>
                    <a:pt x="69" y="46"/>
                  </a:lnTo>
                  <a:lnTo>
                    <a:pt x="77" y="51"/>
                  </a:lnTo>
                  <a:lnTo>
                    <a:pt x="85" y="58"/>
                  </a:lnTo>
                  <a:lnTo>
                    <a:pt x="93" y="66"/>
                  </a:lnTo>
                  <a:lnTo>
                    <a:pt x="99" y="76"/>
                  </a:lnTo>
                  <a:lnTo>
                    <a:pt x="98" y="86"/>
                  </a:lnTo>
                  <a:lnTo>
                    <a:pt x="97" y="96"/>
                  </a:lnTo>
                  <a:lnTo>
                    <a:pt x="94" y="104"/>
                  </a:lnTo>
                  <a:lnTo>
                    <a:pt x="90" y="112"/>
                  </a:lnTo>
                  <a:lnTo>
                    <a:pt x="86" y="107"/>
                  </a:lnTo>
                  <a:lnTo>
                    <a:pt x="85" y="103"/>
                  </a:lnTo>
                  <a:lnTo>
                    <a:pt x="85" y="97"/>
                  </a:lnTo>
                  <a:lnTo>
                    <a:pt x="83" y="91"/>
                  </a:lnTo>
                  <a:lnTo>
                    <a:pt x="82" y="81"/>
                  </a:lnTo>
                  <a:lnTo>
                    <a:pt x="79" y="69"/>
                  </a:lnTo>
                  <a:lnTo>
                    <a:pt x="74" y="60"/>
                  </a:lnTo>
                  <a:lnTo>
                    <a:pt x="66" y="54"/>
                  </a:lnTo>
                  <a:lnTo>
                    <a:pt x="63" y="57"/>
                  </a:lnTo>
                  <a:lnTo>
                    <a:pt x="61" y="60"/>
                  </a:lnTo>
                  <a:lnTo>
                    <a:pt x="59" y="63"/>
                  </a:lnTo>
                  <a:lnTo>
                    <a:pt x="54" y="63"/>
                  </a:lnTo>
                  <a:lnTo>
                    <a:pt x="53" y="52"/>
                  </a:lnTo>
                  <a:lnTo>
                    <a:pt x="50" y="42"/>
                  </a:lnTo>
                  <a:lnTo>
                    <a:pt x="45" y="33"/>
                  </a:lnTo>
                  <a:lnTo>
                    <a:pt x="39" y="23"/>
                  </a:lnTo>
                  <a:lnTo>
                    <a:pt x="36" y="21"/>
                  </a:lnTo>
                  <a:lnTo>
                    <a:pt x="32" y="19"/>
                  </a:lnTo>
                  <a:lnTo>
                    <a:pt x="28" y="18"/>
                  </a:lnTo>
                  <a:lnTo>
                    <a:pt x="24" y="19"/>
                  </a:lnTo>
                  <a:lnTo>
                    <a:pt x="22" y="15"/>
                  </a:lnTo>
                  <a:lnTo>
                    <a:pt x="17" y="13"/>
                  </a:lnTo>
                  <a:lnTo>
                    <a:pt x="13" y="12"/>
                  </a:lnTo>
                  <a:lnTo>
                    <a:pt x="8" y="13"/>
                  </a:lnTo>
                  <a:lnTo>
                    <a:pt x="6" y="14"/>
                  </a:lnTo>
                  <a:lnTo>
                    <a:pt x="5" y="15"/>
                  </a:lnTo>
                  <a:lnTo>
                    <a:pt x="2" y="15"/>
                  </a:lnTo>
                  <a:lnTo>
                    <a:pt x="0" y="16"/>
                  </a:lnTo>
                  <a:lnTo>
                    <a:pt x="2" y="11"/>
                  </a:lnTo>
                  <a:lnTo>
                    <a:pt x="7" y="6"/>
                  </a:lnTo>
                  <a:lnTo>
                    <a:pt x="13" y="3"/>
                  </a:lnTo>
                  <a:lnTo>
                    <a:pt x="20" y="0"/>
                  </a:lnTo>
                  <a:lnTo>
                    <a:pt x="24" y="1"/>
                  </a:lnTo>
                  <a:lnTo>
                    <a:pt x="30" y="1"/>
                  </a:lnTo>
                  <a:lnTo>
                    <a:pt x="36" y="1"/>
                  </a:lnTo>
                  <a:lnTo>
                    <a:pt x="43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5" name="Freeform 254"/>
            <p:cNvSpPr>
              <a:spLocks/>
            </p:cNvSpPr>
            <p:nvPr/>
          </p:nvSpPr>
          <p:spPr bwMode="auto">
            <a:xfrm>
              <a:off x="869" y="2133"/>
              <a:ext cx="10" cy="37"/>
            </a:xfrm>
            <a:custGeom>
              <a:avLst/>
              <a:gdLst>
                <a:gd name="T0" fmla="*/ 13 w 19"/>
                <a:gd name="T1" fmla="*/ 0 h 74"/>
                <a:gd name="T2" fmla="*/ 15 w 19"/>
                <a:gd name="T3" fmla="*/ 15 h 74"/>
                <a:gd name="T4" fmla="*/ 16 w 19"/>
                <a:gd name="T5" fmla="*/ 29 h 74"/>
                <a:gd name="T6" fmla="*/ 17 w 19"/>
                <a:gd name="T7" fmla="*/ 43 h 74"/>
                <a:gd name="T8" fmla="*/ 17 w 19"/>
                <a:gd name="T9" fmla="*/ 57 h 74"/>
                <a:gd name="T10" fmla="*/ 19 w 19"/>
                <a:gd name="T11" fmla="*/ 60 h 74"/>
                <a:gd name="T12" fmla="*/ 18 w 19"/>
                <a:gd name="T13" fmla="*/ 64 h 74"/>
                <a:gd name="T14" fmla="*/ 17 w 19"/>
                <a:gd name="T15" fmla="*/ 68 h 74"/>
                <a:gd name="T16" fmla="*/ 18 w 19"/>
                <a:gd name="T17" fmla="*/ 72 h 74"/>
                <a:gd name="T18" fmla="*/ 13 w 19"/>
                <a:gd name="T19" fmla="*/ 74 h 74"/>
                <a:gd name="T20" fmla="*/ 9 w 19"/>
                <a:gd name="T21" fmla="*/ 73 h 74"/>
                <a:gd name="T22" fmla="*/ 3 w 19"/>
                <a:gd name="T23" fmla="*/ 72 h 74"/>
                <a:gd name="T24" fmla="*/ 0 w 19"/>
                <a:gd name="T25" fmla="*/ 71 h 74"/>
                <a:gd name="T26" fmla="*/ 2 w 19"/>
                <a:gd name="T27" fmla="*/ 55 h 74"/>
                <a:gd name="T28" fmla="*/ 3 w 19"/>
                <a:gd name="T29" fmla="*/ 37 h 74"/>
                <a:gd name="T30" fmla="*/ 5 w 19"/>
                <a:gd name="T31" fmla="*/ 20 h 74"/>
                <a:gd name="T32" fmla="*/ 8 w 19"/>
                <a:gd name="T33" fmla="*/ 4 h 74"/>
                <a:gd name="T34" fmla="*/ 10 w 19"/>
                <a:gd name="T35" fmla="*/ 3 h 74"/>
                <a:gd name="T36" fmla="*/ 11 w 19"/>
                <a:gd name="T37" fmla="*/ 2 h 74"/>
                <a:gd name="T38" fmla="*/ 11 w 19"/>
                <a:gd name="T39" fmla="*/ 0 h 74"/>
                <a:gd name="T40" fmla="*/ 13 w 19"/>
                <a:gd name="T41" fmla="*/ 0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9" h="74">
                  <a:moveTo>
                    <a:pt x="13" y="0"/>
                  </a:moveTo>
                  <a:lnTo>
                    <a:pt x="15" y="15"/>
                  </a:lnTo>
                  <a:lnTo>
                    <a:pt x="16" y="29"/>
                  </a:lnTo>
                  <a:lnTo>
                    <a:pt x="17" y="43"/>
                  </a:lnTo>
                  <a:lnTo>
                    <a:pt x="17" y="57"/>
                  </a:lnTo>
                  <a:lnTo>
                    <a:pt x="19" y="60"/>
                  </a:lnTo>
                  <a:lnTo>
                    <a:pt x="18" y="64"/>
                  </a:lnTo>
                  <a:lnTo>
                    <a:pt x="17" y="68"/>
                  </a:lnTo>
                  <a:lnTo>
                    <a:pt x="18" y="72"/>
                  </a:lnTo>
                  <a:lnTo>
                    <a:pt x="13" y="74"/>
                  </a:lnTo>
                  <a:lnTo>
                    <a:pt x="9" y="73"/>
                  </a:lnTo>
                  <a:lnTo>
                    <a:pt x="3" y="72"/>
                  </a:lnTo>
                  <a:lnTo>
                    <a:pt x="0" y="71"/>
                  </a:lnTo>
                  <a:lnTo>
                    <a:pt x="2" y="55"/>
                  </a:lnTo>
                  <a:lnTo>
                    <a:pt x="3" y="37"/>
                  </a:lnTo>
                  <a:lnTo>
                    <a:pt x="5" y="20"/>
                  </a:lnTo>
                  <a:lnTo>
                    <a:pt x="8" y="4"/>
                  </a:lnTo>
                  <a:lnTo>
                    <a:pt x="10" y="3"/>
                  </a:lnTo>
                  <a:lnTo>
                    <a:pt x="11" y="2"/>
                  </a:lnTo>
                  <a:lnTo>
                    <a:pt x="11" y="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6" name="Freeform 255"/>
            <p:cNvSpPr>
              <a:spLocks/>
            </p:cNvSpPr>
            <p:nvPr/>
          </p:nvSpPr>
          <p:spPr bwMode="auto">
            <a:xfrm>
              <a:off x="940" y="2141"/>
              <a:ext cx="10" cy="32"/>
            </a:xfrm>
            <a:custGeom>
              <a:avLst/>
              <a:gdLst>
                <a:gd name="T0" fmla="*/ 19 w 21"/>
                <a:gd name="T1" fmla="*/ 25 h 63"/>
                <a:gd name="T2" fmla="*/ 18 w 21"/>
                <a:gd name="T3" fmla="*/ 33 h 63"/>
                <a:gd name="T4" fmla="*/ 19 w 21"/>
                <a:gd name="T5" fmla="*/ 42 h 63"/>
                <a:gd name="T6" fmla="*/ 20 w 21"/>
                <a:gd name="T7" fmla="*/ 51 h 63"/>
                <a:gd name="T8" fmla="*/ 21 w 21"/>
                <a:gd name="T9" fmla="*/ 61 h 63"/>
                <a:gd name="T10" fmla="*/ 19 w 21"/>
                <a:gd name="T11" fmla="*/ 62 h 63"/>
                <a:gd name="T12" fmla="*/ 18 w 21"/>
                <a:gd name="T13" fmla="*/ 63 h 63"/>
                <a:gd name="T14" fmla="*/ 15 w 21"/>
                <a:gd name="T15" fmla="*/ 63 h 63"/>
                <a:gd name="T16" fmla="*/ 13 w 21"/>
                <a:gd name="T17" fmla="*/ 62 h 63"/>
                <a:gd name="T18" fmla="*/ 7 w 21"/>
                <a:gd name="T19" fmla="*/ 50 h 63"/>
                <a:gd name="T20" fmla="*/ 5 w 21"/>
                <a:gd name="T21" fmla="*/ 39 h 63"/>
                <a:gd name="T22" fmla="*/ 4 w 21"/>
                <a:gd name="T23" fmla="*/ 27 h 63"/>
                <a:gd name="T24" fmla="*/ 0 w 21"/>
                <a:gd name="T25" fmla="*/ 15 h 63"/>
                <a:gd name="T26" fmla="*/ 3 w 21"/>
                <a:gd name="T27" fmla="*/ 10 h 63"/>
                <a:gd name="T28" fmla="*/ 4 w 21"/>
                <a:gd name="T29" fmla="*/ 5 h 63"/>
                <a:gd name="T30" fmla="*/ 7 w 21"/>
                <a:gd name="T31" fmla="*/ 2 h 63"/>
                <a:gd name="T32" fmla="*/ 11 w 21"/>
                <a:gd name="T33" fmla="*/ 0 h 63"/>
                <a:gd name="T34" fmla="*/ 14 w 21"/>
                <a:gd name="T35" fmla="*/ 5 h 63"/>
                <a:gd name="T36" fmla="*/ 16 w 21"/>
                <a:gd name="T37" fmla="*/ 12 h 63"/>
                <a:gd name="T38" fmla="*/ 18 w 21"/>
                <a:gd name="T39" fmla="*/ 18 h 63"/>
                <a:gd name="T40" fmla="*/ 19 w 21"/>
                <a:gd name="T41" fmla="*/ 25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1" h="63">
                  <a:moveTo>
                    <a:pt x="19" y="25"/>
                  </a:moveTo>
                  <a:lnTo>
                    <a:pt x="18" y="33"/>
                  </a:lnTo>
                  <a:lnTo>
                    <a:pt x="19" y="42"/>
                  </a:lnTo>
                  <a:lnTo>
                    <a:pt x="20" y="51"/>
                  </a:lnTo>
                  <a:lnTo>
                    <a:pt x="21" y="61"/>
                  </a:lnTo>
                  <a:lnTo>
                    <a:pt x="19" y="62"/>
                  </a:lnTo>
                  <a:lnTo>
                    <a:pt x="18" y="63"/>
                  </a:lnTo>
                  <a:lnTo>
                    <a:pt x="15" y="63"/>
                  </a:lnTo>
                  <a:lnTo>
                    <a:pt x="13" y="62"/>
                  </a:lnTo>
                  <a:lnTo>
                    <a:pt x="7" y="50"/>
                  </a:lnTo>
                  <a:lnTo>
                    <a:pt x="5" y="39"/>
                  </a:lnTo>
                  <a:lnTo>
                    <a:pt x="4" y="27"/>
                  </a:lnTo>
                  <a:lnTo>
                    <a:pt x="0" y="15"/>
                  </a:lnTo>
                  <a:lnTo>
                    <a:pt x="3" y="10"/>
                  </a:lnTo>
                  <a:lnTo>
                    <a:pt x="4" y="5"/>
                  </a:lnTo>
                  <a:lnTo>
                    <a:pt x="7" y="2"/>
                  </a:lnTo>
                  <a:lnTo>
                    <a:pt x="11" y="0"/>
                  </a:lnTo>
                  <a:lnTo>
                    <a:pt x="14" y="5"/>
                  </a:lnTo>
                  <a:lnTo>
                    <a:pt x="16" y="12"/>
                  </a:lnTo>
                  <a:lnTo>
                    <a:pt x="18" y="18"/>
                  </a:lnTo>
                  <a:lnTo>
                    <a:pt x="19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7" name="Freeform 256"/>
            <p:cNvSpPr>
              <a:spLocks/>
            </p:cNvSpPr>
            <p:nvPr/>
          </p:nvSpPr>
          <p:spPr bwMode="auto">
            <a:xfrm>
              <a:off x="1069" y="2142"/>
              <a:ext cx="10" cy="45"/>
            </a:xfrm>
            <a:custGeom>
              <a:avLst/>
              <a:gdLst>
                <a:gd name="T0" fmla="*/ 21 w 21"/>
                <a:gd name="T1" fmla="*/ 87 h 89"/>
                <a:gd name="T2" fmla="*/ 18 w 21"/>
                <a:gd name="T3" fmla="*/ 89 h 89"/>
                <a:gd name="T4" fmla="*/ 15 w 21"/>
                <a:gd name="T5" fmla="*/ 87 h 89"/>
                <a:gd name="T6" fmla="*/ 13 w 21"/>
                <a:gd name="T7" fmla="*/ 85 h 89"/>
                <a:gd name="T8" fmla="*/ 13 w 21"/>
                <a:gd name="T9" fmla="*/ 82 h 89"/>
                <a:gd name="T10" fmla="*/ 14 w 21"/>
                <a:gd name="T11" fmla="*/ 78 h 89"/>
                <a:gd name="T12" fmla="*/ 13 w 21"/>
                <a:gd name="T13" fmla="*/ 74 h 89"/>
                <a:gd name="T14" fmla="*/ 12 w 21"/>
                <a:gd name="T15" fmla="*/ 69 h 89"/>
                <a:gd name="T16" fmla="*/ 12 w 21"/>
                <a:gd name="T17" fmla="*/ 64 h 89"/>
                <a:gd name="T18" fmla="*/ 13 w 21"/>
                <a:gd name="T19" fmla="*/ 60 h 89"/>
                <a:gd name="T20" fmla="*/ 12 w 21"/>
                <a:gd name="T21" fmla="*/ 56 h 89"/>
                <a:gd name="T22" fmla="*/ 10 w 21"/>
                <a:gd name="T23" fmla="*/ 53 h 89"/>
                <a:gd name="T24" fmla="*/ 11 w 21"/>
                <a:gd name="T25" fmla="*/ 48 h 89"/>
                <a:gd name="T26" fmla="*/ 10 w 21"/>
                <a:gd name="T27" fmla="*/ 39 h 89"/>
                <a:gd name="T28" fmla="*/ 8 w 21"/>
                <a:gd name="T29" fmla="*/ 28 h 89"/>
                <a:gd name="T30" fmla="*/ 6 w 21"/>
                <a:gd name="T31" fmla="*/ 17 h 89"/>
                <a:gd name="T32" fmla="*/ 0 w 21"/>
                <a:gd name="T33" fmla="*/ 9 h 89"/>
                <a:gd name="T34" fmla="*/ 0 w 21"/>
                <a:gd name="T35" fmla="*/ 7 h 89"/>
                <a:gd name="T36" fmla="*/ 1 w 21"/>
                <a:gd name="T37" fmla="*/ 3 h 89"/>
                <a:gd name="T38" fmla="*/ 3 w 21"/>
                <a:gd name="T39" fmla="*/ 1 h 89"/>
                <a:gd name="T40" fmla="*/ 6 w 21"/>
                <a:gd name="T41" fmla="*/ 0 h 89"/>
                <a:gd name="T42" fmla="*/ 14 w 21"/>
                <a:gd name="T43" fmla="*/ 21 h 89"/>
                <a:gd name="T44" fmla="*/ 19 w 21"/>
                <a:gd name="T45" fmla="*/ 43 h 89"/>
                <a:gd name="T46" fmla="*/ 21 w 21"/>
                <a:gd name="T47" fmla="*/ 64 h 89"/>
                <a:gd name="T48" fmla="*/ 21 w 21"/>
                <a:gd name="T49" fmla="*/ 87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1" h="89">
                  <a:moveTo>
                    <a:pt x="21" y="87"/>
                  </a:moveTo>
                  <a:lnTo>
                    <a:pt x="18" y="89"/>
                  </a:lnTo>
                  <a:lnTo>
                    <a:pt x="15" y="87"/>
                  </a:lnTo>
                  <a:lnTo>
                    <a:pt x="13" y="85"/>
                  </a:lnTo>
                  <a:lnTo>
                    <a:pt x="13" y="82"/>
                  </a:lnTo>
                  <a:lnTo>
                    <a:pt x="14" y="78"/>
                  </a:lnTo>
                  <a:lnTo>
                    <a:pt x="13" y="74"/>
                  </a:lnTo>
                  <a:lnTo>
                    <a:pt x="12" y="69"/>
                  </a:lnTo>
                  <a:lnTo>
                    <a:pt x="12" y="64"/>
                  </a:lnTo>
                  <a:lnTo>
                    <a:pt x="13" y="60"/>
                  </a:lnTo>
                  <a:lnTo>
                    <a:pt x="12" y="56"/>
                  </a:lnTo>
                  <a:lnTo>
                    <a:pt x="10" y="53"/>
                  </a:lnTo>
                  <a:lnTo>
                    <a:pt x="11" y="48"/>
                  </a:lnTo>
                  <a:lnTo>
                    <a:pt x="10" y="39"/>
                  </a:lnTo>
                  <a:lnTo>
                    <a:pt x="8" y="28"/>
                  </a:lnTo>
                  <a:lnTo>
                    <a:pt x="6" y="17"/>
                  </a:lnTo>
                  <a:lnTo>
                    <a:pt x="0" y="9"/>
                  </a:lnTo>
                  <a:lnTo>
                    <a:pt x="0" y="7"/>
                  </a:lnTo>
                  <a:lnTo>
                    <a:pt x="1" y="3"/>
                  </a:lnTo>
                  <a:lnTo>
                    <a:pt x="3" y="1"/>
                  </a:lnTo>
                  <a:lnTo>
                    <a:pt x="6" y="0"/>
                  </a:lnTo>
                  <a:lnTo>
                    <a:pt x="14" y="21"/>
                  </a:lnTo>
                  <a:lnTo>
                    <a:pt x="19" y="43"/>
                  </a:lnTo>
                  <a:lnTo>
                    <a:pt x="21" y="64"/>
                  </a:lnTo>
                  <a:lnTo>
                    <a:pt x="21" y="8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8" name="Freeform 257"/>
            <p:cNvSpPr>
              <a:spLocks/>
            </p:cNvSpPr>
            <p:nvPr/>
          </p:nvSpPr>
          <p:spPr bwMode="auto">
            <a:xfrm>
              <a:off x="478" y="2154"/>
              <a:ext cx="15" cy="43"/>
            </a:xfrm>
            <a:custGeom>
              <a:avLst/>
              <a:gdLst>
                <a:gd name="T0" fmla="*/ 30 w 30"/>
                <a:gd name="T1" fmla="*/ 16 h 86"/>
                <a:gd name="T2" fmla="*/ 29 w 30"/>
                <a:gd name="T3" fmla="*/ 33 h 86"/>
                <a:gd name="T4" fmla="*/ 30 w 30"/>
                <a:gd name="T5" fmla="*/ 51 h 86"/>
                <a:gd name="T6" fmla="*/ 30 w 30"/>
                <a:gd name="T7" fmla="*/ 68 h 86"/>
                <a:gd name="T8" fmla="*/ 27 w 30"/>
                <a:gd name="T9" fmla="*/ 84 h 86"/>
                <a:gd name="T10" fmla="*/ 21 w 30"/>
                <a:gd name="T11" fmla="*/ 85 h 86"/>
                <a:gd name="T12" fmla="*/ 14 w 30"/>
                <a:gd name="T13" fmla="*/ 86 h 86"/>
                <a:gd name="T14" fmla="*/ 7 w 30"/>
                <a:gd name="T15" fmla="*/ 86 h 86"/>
                <a:gd name="T16" fmla="*/ 0 w 30"/>
                <a:gd name="T17" fmla="*/ 86 h 86"/>
                <a:gd name="T18" fmla="*/ 0 w 30"/>
                <a:gd name="T19" fmla="*/ 66 h 86"/>
                <a:gd name="T20" fmla="*/ 0 w 30"/>
                <a:gd name="T21" fmla="*/ 44 h 86"/>
                <a:gd name="T22" fmla="*/ 0 w 30"/>
                <a:gd name="T23" fmla="*/ 22 h 86"/>
                <a:gd name="T24" fmla="*/ 2 w 30"/>
                <a:gd name="T25" fmla="*/ 0 h 86"/>
                <a:gd name="T26" fmla="*/ 10 w 30"/>
                <a:gd name="T27" fmla="*/ 3 h 86"/>
                <a:gd name="T28" fmla="*/ 20 w 30"/>
                <a:gd name="T29" fmla="*/ 3 h 86"/>
                <a:gd name="T30" fmla="*/ 28 w 30"/>
                <a:gd name="T31" fmla="*/ 6 h 86"/>
                <a:gd name="T32" fmla="*/ 30 w 30"/>
                <a:gd name="T33" fmla="*/ 16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86">
                  <a:moveTo>
                    <a:pt x="30" y="16"/>
                  </a:moveTo>
                  <a:lnTo>
                    <a:pt x="29" y="33"/>
                  </a:lnTo>
                  <a:lnTo>
                    <a:pt x="30" y="51"/>
                  </a:lnTo>
                  <a:lnTo>
                    <a:pt x="30" y="68"/>
                  </a:lnTo>
                  <a:lnTo>
                    <a:pt x="27" y="84"/>
                  </a:lnTo>
                  <a:lnTo>
                    <a:pt x="21" y="85"/>
                  </a:lnTo>
                  <a:lnTo>
                    <a:pt x="14" y="86"/>
                  </a:lnTo>
                  <a:lnTo>
                    <a:pt x="7" y="86"/>
                  </a:lnTo>
                  <a:lnTo>
                    <a:pt x="0" y="86"/>
                  </a:lnTo>
                  <a:lnTo>
                    <a:pt x="0" y="66"/>
                  </a:lnTo>
                  <a:lnTo>
                    <a:pt x="0" y="44"/>
                  </a:lnTo>
                  <a:lnTo>
                    <a:pt x="0" y="22"/>
                  </a:lnTo>
                  <a:lnTo>
                    <a:pt x="2" y="0"/>
                  </a:lnTo>
                  <a:lnTo>
                    <a:pt x="10" y="3"/>
                  </a:lnTo>
                  <a:lnTo>
                    <a:pt x="20" y="3"/>
                  </a:lnTo>
                  <a:lnTo>
                    <a:pt x="28" y="6"/>
                  </a:lnTo>
                  <a:lnTo>
                    <a:pt x="3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9" name="Freeform 258"/>
            <p:cNvSpPr>
              <a:spLocks/>
            </p:cNvSpPr>
            <p:nvPr/>
          </p:nvSpPr>
          <p:spPr bwMode="auto">
            <a:xfrm>
              <a:off x="514" y="2160"/>
              <a:ext cx="25" cy="97"/>
            </a:xfrm>
            <a:custGeom>
              <a:avLst/>
              <a:gdLst>
                <a:gd name="T0" fmla="*/ 51 w 51"/>
                <a:gd name="T1" fmla="*/ 2 h 193"/>
                <a:gd name="T2" fmla="*/ 49 w 51"/>
                <a:gd name="T3" fmla="*/ 48 h 193"/>
                <a:gd name="T4" fmla="*/ 46 w 51"/>
                <a:gd name="T5" fmla="*/ 93 h 193"/>
                <a:gd name="T6" fmla="*/ 44 w 51"/>
                <a:gd name="T7" fmla="*/ 139 h 193"/>
                <a:gd name="T8" fmla="*/ 47 w 51"/>
                <a:gd name="T9" fmla="*/ 185 h 193"/>
                <a:gd name="T10" fmla="*/ 46 w 51"/>
                <a:gd name="T11" fmla="*/ 187 h 193"/>
                <a:gd name="T12" fmla="*/ 45 w 51"/>
                <a:gd name="T13" fmla="*/ 190 h 193"/>
                <a:gd name="T14" fmla="*/ 41 w 51"/>
                <a:gd name="T15" fmla="*/ 191 h 193"/>
                <a:gd name="T16" fmla="*/ 39 w 51"/>
                <a:gd name="T17" fmla="*/ 193 h 193"/>
                <a:gd name="T18" fmla="*/ 34 w 51"/>
                <a:gd name="T19" fmla="*/ 192 h 193"/>
                <a:gd name="T20" fmla="*/ 29 w 51"/>
                <a:gd name="T21" fmla="*/ 192 h 193"/>
                <a:gd name="T22" fmla="*/ 24 w 51"/>
                <a:gd name="T23" fmla="*/ 192 h 193"/>
                <a:gd name="T24" fmla="*/ 19 w 51"/>
                <a:gd name="T25" fmla="*/ 192 h 193"/>
                <a:gd name="T26" fmla="*/ 14 w 51"/>
                <a:gd name="T27" fmla="*/ 193 h 193"/>
                <a:gd name="T28" fmla="*/ 9 w 51"/>
                <a:gd name="T29" fmla="*/ 193 h 193"/>
                <a:gd name="T30" fmla="*/ 4 w 51"/>
                <a:gd name="T31" fmla="*/ 193 h 193"/>
                <a:gd name="T32" fmla="*/ 0 w 51"/>
                <a:gd name="T33" fmla="*/ 192 h 193"/>
                <a:gd name="T34" fmla="*/ 6 w 51"/>
                <a:gd name="T35" fmla="*/ 171 h 193"/>
                <a:gd name="T36" fmla="*/ 11 w 51"/>
                <a:gd name="T37" fmla="*/ 152 h 193"/>
                <a:gd name="T38" fmla="*/ 16 w 51"/>
                <a:gd name="T39" fmla="*/ 131 h 193"/>
                <a:gd name="T40" fmla="*/ 21 w 51"/>
                <a:gd name="T41" fmla="*/ 111 h 193"/>
                <a:gd name="T42" fmla="*/ 25 w 51"/>
                <a:gd name="T43" fmla="*/ 91 h 193"/>
                <a:gd name="T44" fmla="*/ 30 w 51"/>
                <a:gd name="T45" fmla="*/ 71 h 193"/>
                <a:gd name="T46" fmla="*/ 34 w 51"/>
                <a:gd name="T47" fmla="*/ 49 h 193"/>
                <a:gd name="T48" fmla="*/ 38 w 51"/>
                <a:gd name="T49" fmla="*/ 28 h 193"/>
                <a:gd name="T50" fmla="*/ 41 w 51"/>
                <a:gd name="T51" fmla="*/ 21 h 193"/>
                <a:gd name="T52" fmla="*/ 42 w 51"/>
                <a:gd name="T53" fmla="*/ 13 h 193"/>
                <a:gd name="T54" fmla="*/ 44 w 51"/>
                <a:gd name="T55" fmla="*/ 5 h 193"/>
                <a:gd name="T56" fmla="*/ 47 w 51"/>
                <a:gd name="T57" fmla="*/ 0 h 193"/>
                <a:gd name="T58" fmla="*/ 51 w 51"/>
                <a:gd name="T59" fmla="*/ 2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1" h="193">
                  <a:moveTo>
                    <a:pt x="51" y="2"/>
                  </a:moveTo>
                  <a:lnTo>
                    <a:pt x="49" y="48"/>
                  </a:lnTo>
                  <a:lnTo>
                    <a:pt x="46" y="93"/>
                  </a:lnTo>
                  <a:lnTo>
                    <a:pt x="44" y="139"/>
                  </a:lnTo>
                  <a:lnTo>
                    <a:pt x="47" y="185"/>
                  </a:lnTo>
                  <a:lnTo>
                    <a:pt x="46" y="187"/>
                  </a:lnTo>
                  <a:lnTo>
                    <a:pt x="45" y="190"/>
                  </a:lnTo>
                  <a:lnTo>
                    <a:pt x="41" y="191"/>
                  </a:lnTo>
                  <a:lnTo>
                    <a:pt x="39" y="193"/>
                  </a:lnTo>
                  <a:lnTo>
                    <a:pt x="34" y="192"/>
                  </a:lnTo>
                  <a:lnTo>
                    <a:pt x="29" y="192"/>
                  </a:lnTo>
                  <a:lnTo>
                    <a:pt x="24" y="192"/>
                  </a:lnTo>
                  <a:lnTo>
                    <a:pt x="19" y="192"/>
                  </a:lnTo>
                  <a:lnTo>
                    <a:pt x="14" y="193"/>
                  </a:lnTo>
                  <a:lnTo>
                    <a:pt x="9" y="193"/>
                  </a:lnTo>
                  <a:lnTo>
                    <a:pt x="4" y="193"/>
                  </a:lnTo>
                  <a:lnTo>
                    <a:pt x="0" y="192"/>
                  </a:lnTo>
                  <a:lnTo>
                    <a:pt x="6" y="171"/>
                  </a:lnTo>
                  <a:lnTo>
                    <a:pt x="11" y="152"/>
                  </a:lnTo>
                  <a:lnTo>
                    <a:pt x="16" y="131"/>
                  </a:lnTo>
                  <a:lnTo>
                    <a:pt x="21" y="111"/>
                  </a:lnTo>
                  <a:lnTo>
                    <a:pt x="25" y="91"/>
                  </a:lnTo>
                  <a:lnTo>
                    <a:pt x="30" y="71"/>
                  </a:lnTo>
                  <a:lnTo>
                    <a:pt x="34" y="49"/>
                  </a:lnTo>
                  <a:lnTo>
                    <a:pt x="38" y="28"/>
                  </a:lnTo>
                  <a:lnTo>
                    <a:pt x="41" y="21"/>
                  </a:lnTo>
                  <a:lnTo>
                    <a:pt x="42" y="13"/>
                  </a:lnTo>
                  <a:lnTo>
                    <a:pt x="44" y="5"/>
                  </a:lnTo>
                  <a:lnTo>
                    <a:pt x="47" y="0"/>
                  </a:lnTo>
                  <a:lnTo>
                    <a:pt x="51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0" name="Freeform 259"/>
            <p:cNvSpPr>
              <a:spLocks/>
            </p:cNvSpPr>
            <p:nvPr/>
          </p:nvSpPr>
          <p:spPr bwMode="auto">
            <a:xfrm>
              <a:off x="618" y="2160"/>
              <a:ext cx="15" cy="18"/>
            </a:xfrm>
            <a:custGeom>
              <a:avLst/>
              <a:gdLst>
                <a:gd name="T0" fmla="*/ 30 w 30"/>
                <a:gd name="T1" fmla="*/ 3 h 35"/>
                <a:gd name="T2" fmla="*/ 30 w 30"/>
                <a:gd name="T3" fmla="*/ 7 h 35"/>
                <a:gd name="T4" fmla="*/ 30 w 30"/>
                <a:gd name="T5" fmla="*/ 8 h 35"/>
                <a:gd name="T6" fmla="*/ 28 w 30"/>
                <a:gd name="T7" fmla="*/ 8 h 35"/>
                <a:gd name="T8" fmla="*/ 26 w 30"/>
                <a:gd name="T9" fmla="*/ 9 h 35"/>
                <a:gd name="T10" fmla="*/ 19 w 30"/>
                <a:gd name="T11" fmla="*/ 16 h 35"/>
                <a:gd name="T12" fmla="*/ 14 w 30"/>
                <a:gd name="T13" fmla="*/ 25 h 35"/>
                <a:gd name="T14" fmla="*/ 8 w 30"/>
                <a:gd name="T15" fmla="*/ 32 h 35"/>
                <a:gd name="T16" fmla="*/ 0 w 30"/>
                <a:gd name="T17" fmla="*/ 35 h 35"/>
                <a:gd name="T18" fmla="*/ 1 w 30"/>
                <a:gd name="T19" fmla="*/ 24 h 35"/>
                <a:gd name="T20" fmla="*/ 8 w 30"/>
                <a:gd name="T21" fmla="*/ 15 h 35"/>
                <a:gd name="T22" fmla="*/ 17 w 30"/>
                <a:gd name="T23" fmla="*/ 8 h 35"/>
                <a:gd name="T24" fmla="*/ 27 w 30"/>
                <a:gd name="T25" fmla="*/ 0 h 35"/>
                <a:gd name="T26" fmla="*/ 28 w 30"/>
                <a:gd name="T27" fmla="*/ 0 h 35"/>
                <a:gd name="T28" fmla="*/ 29 w 30"/>
                <a:gd name="T29" fmla="*/ 1 h 35"/>
                <a:gd name="T30" fmla="*/ 30 w 30"/>
                <a:gd name="T31" fmla="*/ 1 h 35"/>
                <a:gd name="T32" fmla="*/ 30 w 30"/>
                <a:gd name="T33" fmla="*/ 3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35">
                  <a:moveTo>
                    <a:pt x="30" y="3"/>
                  </a:moveTo>
                  <a:lnTo>
                    <a:pt x="30" y="7"/>
                  </a:lnTo>
                  <a:lnTo>
                    <a:pt x="30" y="8"/>
                  </a:lnTo>
                  <a:lnTo>
                    <a:pt x="28" y="8"/>
                  </a:lnTo>
                  <a:lnTo>
                    <a:pt x="26" y="9"/>
                  </a:lnTo>
                  <a:lnTo>
                    <a:pt x="19" y="16"/>
                  </a:lnTo>
                  <a:lnTo>
                    <a:pt x="14" y="25"/>
                  </a:lnTo>
                  <a:lnTo>
                    <a:pt x="8" y="32"/>
                  </a:lnTo>
                  <a:lnTo>
                    <a:pt x="0" y="35"/>
                  </a:lnTo>
                  <a:lnTo>
                    <a:pt x="1" y="24"/>
                  </a:lnTo>
                  <a:lnTo>
                    <a:pt x="8" y="15"/>
                  </a:lnTo>
                  <a:lnTo>
                    <a:pt x="17" y="8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1" name="Freeform 260"/>
            <p:cNvSpPr>
              <a:spLocks/>
            </p:cNvSpPr>
            <p:nvPr/>
          </p:nvSpPr>
          <p:spPr bwMode="auto">
            <a:xfrm>
              <a:off x="542" y="2161"/>
              <a:ext cx="26" cy="95"/>
            </a:xfrm>
            <a:custGeom>
              <a:avLst/>
              <a:gdLst>
                <a:gd name="T0" fmla="*/ 5 w 52"/>
                <a:gd name="T1" fmla="*/ 1 h 190"/>
                <a:gd name="T2" fmla="*/ 12 w 52"/>
                <a:gd name="T3" fmla="*/ 27 h 190"/>
                <a:gd name="T4" fmla="*/ 16 w 52"/>
                <a:gd name="T5" fmla="*/ 53 h 190"/>
                <a:gd name="T6" fmla="*/ 23 w 52"/>
                <a:gd name="T7" fmla="*/ 78 h 190"/>
                <a:gd name="T8" fmla="*/ 34 w 52"/>
                <a:gd name="T9" fmla="*/ 102 h 190"/>
                <a:gd name="T10" fmla="*/ 37 w 52"/>
                <a:gd name="T11" fmla="*/ 121 h 190"/>
                <a:gd name="T12" fmla="*/ 42 w 52"/>
                <a:gd name="T13" fmla="*/ 140 h 190"/>
                <a:gd name="T14" fmla="*/ 48 w 52"/>
                <a:gd name="T15" fmla="*/ 159 h 190"/>
                <a:gd name="T16" fmla="*/ 52 w 52"/>
                <a:gd name="T17" fmla="*/ 178 h 190"/>
                <a:gd name="T18" fmla="*/ 50 w 52"/>
                <a:gd name="T19" fmla="*/ 184 h 190"/>
                <a:gd name="T20" fmla="*/ 46 w 52"/>
                <a:gd name="T21" fmla="*/ 189 h 190"/>
                <a:gd name="T22" fmla="*/ 41 w 52"/>
                <a:gd name="T23" fmla="*/ 190 h 190"/>
                <a:gd name="T24" fmla="*/ 35 w 52"/>
                <a:gd name="T25" fmla="*/ 190 h 190"/>
                <a:gd name="T26" fmla="*/ 28 w 52"/>
                <a:gd name="T27" fmla="*/ 190 h 190"/>
                <a:gd name="T28" fmla="*/ 21 w 52"/>
                <a:gd name="T29" fmla="*/ 189 h 190"/>
                <a:gd name="T30" fmla="*/ 14 w 52"/>
                <a:gd name="T31" fmla="*/ 189 h 190"/>
                <a:gd name="T32" fmla="*/ 7 w 52"/>
                <a:gd name="T33" fmla="*/ 190 h 190"/>
                <a:gd name="T34" fmla="*/ 3 w 52"/>
                <a:gd name="T35" fmla="*/ 184 h 190"/>
                <a:gd name="T36" fmla="*/ 4 w 52"/>
                <a:gd name="T37" fmla="*/ 138 h 190"/>
                <a:gd name="T38" fmla="*/ 4 w 52"/>
                <a:gd name="T39" fmla="*/ 93 h 190"/>
                <a:gd name="T40" fmla="*/ 4 w 52"/>
                <a:gd name="T41" fmla="*/ 48 h 190"/>
                <a:gd name="T42" fmla="*/ 0 w 52"/>
                <a:gd name="T43" fmla="*/ 2 h 190"/>
                <a:gd name="T44" fmla="*/ 1 w 52"/>
                <a:gd name="T45" fmla="*/ 1 h 190"/>
                <a:gd name="T46" fmla="*/ 3 w 52"/>
                <a:gd name="T47" fmla="*/ 0 h 190"/>
                <a:gd name="T48" fmla="*/ 5 w 52"/>
                <a:gd name="T49" fmla="*/ 0 h 190"/>
                <a:gd name="T50" fmla="*/ 5 w 52"/>
                <a:gd name="T51" fmla="*/ 1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52" h="190">
                  <a:moveTo>
                    <a:pt x="5" y="1"/>
                  </a:moveTo>
                  <a:lnTo>
                    <a:pt x="12" y="27"/>
                  </a:lnTo>
                  <a:lnTo>
                    <a:pt x="16" y="53"/>
                  </a:lnTo>
                  <a:lnTo>
                    <a:pt x="23" y="78"/>
                  </a:lnTo>
                  <a:lnTo>
                    <a:pt x="34" y="102"/>
                  </a:lnTo>
                  <a:lnTo>
                    <a:pt x="37" y="121"/>
                  </a:lnTo>
                  <a:lnTo>
                    <a:pt x="42" y="140"/>
                  </a:lnTo>
                  <a:lnTo>
                    <a:pt x="48" y="159"/>
                  </a:lnTo>
                  <a:lnTo>
                    <a:pt x="52" y="178"/>
                  </a:lnTo>
                  <a:lnTo>
                    <a:pt x="50" y="184"/>
                  </a:lnTo>
                  <a:lnTo>
                    <a:pt x="46" y="189"/>
                  </a:lnTo>
                  <a:lnTo>
                    <a:pt x="41" y="190"/>
                  </a:lnTo>
                  <a:lnTo>
                    <a:pt x="35" y="190"/>
                  </a:lnTo>
                  <a:lnTo>
                    <a:pt x="28" y="190"/>
                  </a:lnTo>
                  <a:lnTo>
                    <a:pt x="21" y="189"/>
                  </a:lnTo>
                  <a:lnTo>
                    <a:pt x="14" y="189"/>
                  </a:lnTo>
                  <a:lnTo>
                    <a:pt x="7" y="190"/>
                  </a:lnTo>
                  <a:lnTo>
                    <a:pt x="3" y="184"/>
                  </a:lnTo>
                  <a:lnTo>
                    <a:pt x="4" y="138"/>
                  </a:lnTo>
                  <a:lnTo>
                    <a:pt x="4" y="93"/>
                  </a:lnTo>
                  <a:lnTo>
                    <a:pt x="4" y="48"/>
                  </a:lnTo>
                  <a:lnTo>
                    <a:pt x="0" y="2"/>
                  </a:lnTo>
                  <a:lnTo>
                    <a:pt x="1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5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2" name="Freeform 261"/>
            <p:cNvSpPr>
              <a:spLocks/>
            </p:cNvSpPr>
            <p:nvPr/>
          </p:nvSpPr>
          <p:spPr bwMode="auto">
            <a:xfrm>
              <a:off x="459" y="2162"/>
              <a:ext cx="13" cy="35"/>
            </a:xfrm>
            <a:custGeom>
              <a:avLst/>
              <a:gdLst>
                <a:gd name="T0" fmla="*/ 23 w 27"/>
                <a:gd name="T1" fmla="*/ 1 h 70"/>
                <a:gd name="T2" fmla="*/ 22 w 27"/>
                <a:gd name="T3" fmla="*/ 16 h 70"/>
                <a:gd name="T4" fmla="*/ 23 w 27"/>
                <a:gd name="T5" fmla="*/ 31 h 70"/>
                <a:gd name="T6" fmla="*/ 26 w 27"/>
                <a:gd name="T7" fmla="*/ 47 h 70"/>
                <a:gd name="T8" fmla="*/ 27 w 27"/>
                <a:gd name="T9" fmla="*/ 61 h 70"/>
                <a:gd name="T10" fmla="*/ 25 w 27"/>
                <a:gd name="T11" fmla="*/ 65 h 70"/>
                <a:gd name="T12" fmla="*/ 23 w 27"/>
                <a:gd name="T13" fmla="*/ 67 h 70"/>
                <a:gd name="T14" fmla="*/ 22 w 27"/>
                <a:gd name="T15" fmla="*/ 69 h 70"/>
                <a:gd name="T16" fmla="*/ 19 w 27"/>
                <a:gd name="T17" fmla="*/ 70 h 70"/>
                <a:gd name="T18" fmla="*/ 15 w 27"/>
                <a:gd name="T19" fmla="*/ 69 h 70"/>
                <a:gd name="T20" fmla="*/ 13 w 27"/>
                <a:gd name="T21" fmla="*/ 67 h 70"/>
                <a:gd name="T22" fmla="*/ 10 w 27"/>
                <a:gd name="T23" fmla="*/ 66 h 70"/>
                <a:gd name="T24" fmla="*/ 6 w 27"/>
                <a:gd name="T25" fmla="*/ 68 h 70"/>
                <a:gd name="T26" fmla="*/ 2 w 27"/>
                <a:gd name="T27" fmla="*/ 65 h 70"/>
                <a:gd name="T28" fmla="*/ 0 w 27"/>
                <a:gd name="T29" fmla="*/ 59 h 70"/>
                <a:gd name="T30" fmla="*/ 2 w 27"/>
                <a:gd name="T31" fmla="*/ 53 h 70"/>
                <a:gd name="T32" fmla="*/ 3 w 27"/>
                <a:gd name="T33" fmla="*/ 48 h 70"/>
                <a:gd name="T34" fmla="*/ 8 w 27"/>
                <a:gd name="T35" fmla="*/ 36 h 70"/>
                <a:gd name="T36" fmla="*/ 12 w 27"/>
                <a:gd name="T37" fmla="*/ 24 h 70"/>
                <a:gd name="T38" fmla="*/ 14 w 27"/>
                <a:gd name="T39" fmla="*/ 12 h 70"/>
                <a:gd name="T40" fmla="*/ 20 w 27"/>
                <a:gd name="T41" fmla="*/ 0 h 70"/>
                <a:gd name="T42" fmla="*/ 23 w 27"/>
                <a:gd name="T43" fmla="*/ 1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7" h="70">
                  <a:moveTo>
                    <a:pt x="23" y="1"/>
                  </a:moveTo>
                  <a:lnTo>
                    <a:pt x="22" y="16"/>
                  </a:lnTo>
                  <a:lnTo>
                    <a:pt x="23" y="31"/>
                  </a:lnTo>
                  <a:lnTo>
                    <a:pt x="26" y="47"/>
                  </a:lnTo>
                  <a:lnTo>
                    <a:pt x="27" y="61"/>
                  </a:lnTo>
                  <a:lnTo>
                    <a:pt x="25" y="65"/>
                  </a:lnTo>
                  <a:lnTo>
                    <a:pt x="23" y="67"/>
                  </a:lnTo>
                  <a:lnTo>
                    <a:pt x="22" y="69"/>
                  </a:lnTo>
                  <a:lnTo>
                    <a:pt x="19" y="70"/>
                  </a:lnTo>
                  <a:lnTo>
                    <a:pt x="15" y="69"/>
                  </a:lnTo>
                  <a:lnTo>
                    <a:pt x="13" y="67"/>
                  </a:lnTo>
                  <a:lnTo>
                    <a:pt x="10" y="66"/>
                  </a:lnTo>
                  <a:lnTo>
                    <a:pt x="6" y="68"/>
                  </a:lnTo>
                  <a:lnTo>
                    <a:pt x="2" y="65"/>
                  </a:lnTo>
                  <a:lnTo>
                    <a:pt x="0" y="59"/>
                  </a:lnTo>
                  <a:lnTo>
                    <a:pt x="2" y="53"/>
                  </a:lnTo>
                  <a:lnTo>
                    <a:pt x="3" y="48"/>
                  </a:lnTo>
                  <a:lnTo>
                    <a:pt x="8" y="36"/>
                  </a:lnTo>
                  <a:lnTo>
                    <a:pt x="12" y="24"/>
                  </a:lnTo>
                  <a:lnTo>
                    <a:pt x="14" y="12"/>
                  </a:lnTo>
                  <a:lnTo>
                    <a:pt x="20" y="0"/>
                  </a:lnTo>
                  <a:lnTo>
                    <a:pt x="23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3" name="Freeform 262"/>
            <p:cNvSpPr>
              <a:spLocks/>
            </p:cNvSpPr>
            <p:nvPr/>
          </p:nvSpPr>
          <p:spPr bwMode="auto">
            <a:xfrm>
              <a:off x="654" y="2167"/>
              <a:ext cx="17" cy="15"/>
            </a:xfrm>
            <a:custGeom>
              <a:avLst/>
              <a:gdLst>
                <a:gd name="T0" fmla="*/ 23 w 33"/>
                <a:gd name="T1" fmla="*/ 15 h 31"/>
                <a:gd name="T2" fmla="*/ 26 w 33"/>
                <a:gd name="T3" fmla="*/ 15 h 31"/>
                <a:gd name="T4" fmla="*/ 29 w 33"/>
                <a:gd name="T5" fmla="*/ 18 h 31"/>
                <a:gd name="T6" fmla="*/ 30 w 33"/>
                <a:gd name="T7" fmla="*/ 22 h 31"/>
                <a:gd name="T8" fmla="*/ 32 w 33"/>
                <a:gd name="T9" fmla="*/ 24 h 31"/>
                <a:gd name="T10" fmla="*/ 33 w 33"/>
                <a:gd name="T11" fmla="*/ 31 h 31"/>
                <a:gd name="T12" fmla="*/ 2 w 33"/>
                <a:gd name="T13" fmla="*/ 31 h 31"/>
                <a:gd name="T14" fmla="*/ 2 w 33"/>
                <a:gd name="T15" fmla="*/ 23 h 31"/>
                <a:gd name="T16" fmla="*/ 2 w 33"/>
                <a:gd name="T17" fmla="*/ 15 h 31"/>
                <a:gd name="T18" fmla="*/ 1 w 33"/>
                <a:gd name="T19" fmla="*/ 7 h 31"/>
                <a:gd name="T20" fmla="*/ 0 w 33"/>
                <a:gd name="T21" fmla="*/ 0 h 31"/>
                <a:gd name="T22" fmla="*/ 7 w 33"/>
                <a:gd name="T23" fmla="*/ 3 h 31"/>
                <a:gd name="T24" fmla="*/ 12 w 33"/>
                <a:gd name="T25" fmla="*/ 6 h 31"/>
                <a:gd name="T26" fmla="*/ 18 w 33"/>
                <a:gd name="T27" fmla="*/ 9 h 31"/>
                <a:gd name="T28" fmla="*/ 23 w 33"/>
                <a:gd name="T29" fmla="*/ 1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3" h="31">
                  <a:moveTo>
                    <a:pt x="23" y="15"/>
                  </a:moveTo>
                  <a:lnTo>
                    <a:pt x="26" y="15"/>
                  </a:lnTo>
                  <a:lnTo>
                    <a:pt x="29" y="18"/>
                  </a:lnTo>
                  <a:lnTo>
                    <a:pt x="30" y="22"/>
                  </a:lnTo>
                  <a:lnTo>
                    <a:pt x="32" y="24"/>
                  </a:lnTo>
                  <a:lnTo>
                    <a:pt x="33" y="31"/>
                  </a:lnTo>
                  <a:lnTo>
                    <a:pt x="2" y="31"/>
                  </a:lnTo>
                  <a:lnTo>
                    <a:pt x="2" y="23"/>
                  </a:lnTo>
                  <a:lnTo>
                    <a:pt x="2" y="15"/>
                  </a:lnTo>
                  <a:lnTo>
                    <a:pt x="1" y="7"/>
                  </a:lnTo>
                  <a:lnTo>
                    <a:pt x="0" y="0"/>
                  </a:lnTo>
                  <a:lnTo>
                    <a:pt x="7" y="3"/>
                  </a:lnTo>
                  <a:lnTo>
                    <a:pt x="12" y="6"/>
                  </a:lnTo>
                  <a:lnTo>
                    <a:pt x="18" y="9"/>
                  </a:lnTo>
                  <a:lnTo>
                    <a:pt x="23" y="15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4" name="Freeform 263"/>
            <p:cNvSpPr>
              <a:spLocks/>
            </p:cNvSpPr>
            <p:nvPr/>
          </p:nvSpPr>
          <p:spPr bwMode="auto">
            <a:xfrm>
              <a:off x="574" y="2168"/>
              <a:ext cx="22" cy="16"/>
            </a:xfrm>
            <a:custGeom>
              <a:avLst/>
              <a:gdLst>
                <a:gd name="T0" fmla="*/ 40 w 45"/>
                <a:gd name="T1" fmla="*/ 10 h 33"/>
                <a:gd name="T2" fmla="*/ 42 w 45"/>
                <a:gd name="T3" fmla="*/ 15 h 33"/>
                <a:gd name="T4" fmla="*/ 43 w 45"/>
                <a:gd name="T5" fmla="*/ 20 h 33"/>
                <a:gd name="T6" fmla="*/ 45 w 45"/>
                <a:gd name="T7" fmla="*/ 25 h 33"/>
                <a:gd name="T8" fmla="*/ 43 w 45"/>
                <a:gd name="T9" fmla="*/ 30 h 33"/>
                <a:gd name="T10" fmla="*/ 38 w 45"/>
                <a:gd name="T11" fmla="*/ 30 h 33"/>
                <a:gd name="T12" fmla="*/ 33 w 45"/>
                <a:gd name="T13" fmla="*/ 30 h 33"/>
                <a:gd name="T14" fmla="*/ 27 w 45"/>
                <a:gd name="T15" fmla="*/ 30 h 33"/>
                <a:gd name="T16" fmla="*/ 22 w 45"/>
                <a:gd name="T17" fmla="*/ 30 h 33"/>
                <a:gd name="T18" fmla="*/ 16 w 45"/>
                <a:gd name="T19" fmla="*/ 31 h 33"/>
                <a:gd name="T20" fmla="*/ 11 w 45"/>
                <a:gd name="T21" fmla="*/ 31 h 33"/>
                <a:gd name="T22" fmla="*/ 5 w 45"/>
                <a:gd name="T23" fmla="*/ 32 h 33"/>
                <a:gd name="T24" fmla="*/ 1 w 45"/>
                <a:gd name="T25" fmla="*/ 33 h 33"/>
                <a:gd name="T26" fmla="*/ 0 w 45"/>
                <a:gd name="T27" fmla="*/ 26 h 33"/>
                <a:gd name="T28" fmla="*/ 2 w 45"/>
                <a:gd name="T29" fmla="*/ 19 h 33"/>
                <a:gd name="T30" fmla="*/ 5 w 45"/>
                <a:gd name="T31" fmla="*/ 12 h 33"/>
                <a:gd name="T32" fmla="*/ 7 w 45"/>
                <a:gd name="T33" fmla="*/ 5 h 33"/>
                <a:gd name="T34" fmla="*/ 16 w 45"/>
                <a:gd name="T35" fmla="*/ 1 h 33"/>
                <a:gd name="T36" fmla="*/ 25 w 45"/>
                <a:gd name="T37" fmla="*/ 0 h 33"/>
                <a:gd name="T38" fmla="*/ 34 w 45"/>
                <a:gd name="T39" fmla="*/ 3 h 33"/>
                <a:gd name="T40" fmla="*/ 40 w 45"/>
                <a:gd name="T41" fmla="*/ 1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33">
                  <a:moveTo>
                    <a:pt x="40" y="10"/>
                  </a:moveTo>
                  <a:lnTo>
                    <a:pt x="42" y="15"/>
                  </a:lnTo>
                  <a:lnTo>
                    <a:pt x="43" y="20"/>
                  </a:lnTo>
                  <a:lnTo>
                    <a:pt x="45" y="25"/>
                  </a:lnTo>
                  <a:lnTo>
                    <a:pt x="43" y="30"/>
                  </a:lnTo>
                  <a:lnTo>
                    <a:pt x="38" y="30"/>
                  </a:lnTo>
                  <a:lnTo>
                    <a:pt x="33" y="30"/>
                  </a:lnTo>
                  <a:lnTo>
                    <a:pt x="27" y="30"/>
                  </a:lnTo>
                  <a:lnTo>
                    <a:pt x="22" y="30"/>
                  </a:lnTo>
                  <a:lnTo>
                    <a:pt x="16" y="31"/>
                  </a:lnTo>
                  <a:lnTo>
                    <a:pt x="11" y="31"/>
                  </a:lnTo>
                  <a:lnTo>
                    <a:pt x="5" y="32"/>
                  </a:lnTo>
                  <a:lnTo>
                    <a:pt x="1" y="33"/>
                  </a:lnTo>
                  <a:lnTo>
                    <a:pt x="0" y="26"/>
                  </a:lnTo>
                  <a:lnTo>
                    <a:pt x="2" y="19"/>
                  </a:lnTo>
                  <a:lnTo>
                    <a:pt x="5" y="12"/>
                  </a:lnTo>
                  <a:lnTo>
                    <a:pt x="7" y="5"/>
                  </a:lnTo>
                  <a:lnTo>
                    <a:pt x="16" y="1"/>
                  </a:lnTo>
                  <a:lnTo>
                    <a:pt x="25" y="0"/>
                  </a:lnTo>
                  <a:lnTo>
                    <a:pt x="34" y="3"/>
                  </a:lnTo>
                  <a:lnTo>
                    <a:pt x="40" y="10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5" name="Freeform 264"/>
            <p:cNvSpPr>
              <a:spLocks/>
            </p:cNvSpPr>
            <p:nvPr/>
          </p:nvSpPr>
          <p:spPr bwMode="auto">
            <a:xfrm>
              <a:off x="797" y="2173"/>
              <a:ext cx="146" cy="13"/>
            </a:xfrm>
            <a:custGeom>
              <a:avLst/>
              <a:gdLst>
                <a:gd name="T0" fmla="*/ 275 w 291"/>
                <a:gd name="T1" fmla="*/ 9 h 26"/>
                <a:gd name="T2" fmla="*/ 280 w 291"/>
                <a:gd name="T3" fmla="*/ 9 h 26"/>
                <a:gd name="T4" fmla="*/ 284 w 291"/>
                <a:gd name="T5" fmla="*/ 9 h 26"/>
                <a:gd name="T6" fmla="*/ 289 w 291"/>
                <a:gd name="T7" fmla="*/ 9 h 26"/>
                <a:gd name="T8" fmla="*/ 291 w 291"/>
                <a:gd name="T9" fmla="*/ 10 h 26"/>
                <a:gd name="T10" fmla="*/ 290 w 291"/>
                <a:gd name="T11" fmla="*/ 17 h 26"/>
                <a:gd name="T12" fmla="*/ 269 w 291"/>
                <a:gd name="T13" fmla="*/ 16 h 26"/>
                <a:gd name="T14" fmla="*/ 250 w 291"/>
                <a:gd name="T15" fmla="*/ 15 h 26"/>
                <a:gd name="T16" fmla="*/ 230 w 291"/>
                <a:gd name="T17" fmla="*/ 14 h 26"/>
                <a:gd name="T18" fmla="*/ 210 w 291"/>
                <a:gd name="T19" fmla="*/ 15 h 26"/>
                <a:gd name="T20" fmla="*/ 192 w 291"/>
                <a:gd name="T21" fmla="*/ 15 h 26"/>
                <a:gd name="T22" fmla="*/ 174 w 291"/>
                <a:gd name="T23" fmla="*/ 15 h 26"/>
                <a:gd name="T24" fmla="*/ 154 w 291"/>
                <a:gd name="T25" fmla="*/ 16 h 26"/>
                <a:gd name="T26" fmla="*/ 134 w 291"/>
                <a:gd name="T27" fmla="*/ 16 h 26"/>
                <a:gd name="T28" fmla="*/ 132 w 291"/>
                <a:gd name="T29" fmla="*/ 17 h 26"/>
                <a:gd name="T30" fmla="*/ 130 w 291"/>
                <a:gd name="T31" fmla="*/ 17 h 26"/>
                <a:gd name="T32" fmla="*/ 126 w 291"/>
                <a:gd name="T33" fmla="*/ 17 h 26"/>
                <a:gd name="T34" fmla="*/ 124 w 291"/>
                <a:gd name="T35" fmla="*/ 18 h 26"/>
                <a:gd name="T36" fmla="*/ 117 w 291"/>
                <a:gd name="T37" fmla="*/ 18 h 26"/>
                <a:gd name="T38" fmla="*/ 109 w 291"/>
                <a:gd name="T39" fmla="*/ 20 h 26"/>
                <a:gd name="T40" fmla="*/ 101 w 291"/>
                <a:gd name="T41" fmla="*/ 21 h 26"/>
                <a:gd name="T42" fmla="*/ 93 w 291"/>
                <a:gd name="T43" fmla="*/ 18 h 26"/>
                <a:gd name="T44" fmla="*/ 88 w 291"/>
                <a:gd name="T45" fmla="*/ 21 h 26"/>
                <a:gd name="T46" fmla="*/ 84 w 291"/>
                <a:gd name="T47" fmla="*/ 22 h 26"/>
                <a:gd name="T48" fmla="*/ 79 w 291"/>
                <a:gd name="T49" fmla="*/ 23 h 26"/>
                <a:gd name="T50" fmla="*/ 75 w 291"/>
                <a:gd name="T51" fmla="*/ 25 h 26"/>
                <a:gd name="T52" fmla="*/ 64 w 291"/>
                <a:gd name="T53" fmla="*/ 25 h 26"/>
                <a:gd name="T54" fmla="*/ 55 w 291"/>
                <a:gd name="T55" fmla="*/ 25 h 26"/>
                <a:gd name="T56" fmla="*/ 46 w 291"/>
                <a:gd name="T57" fmla="*/ 25 h 26"/>
                <a:gd name="T58" fmla="*/ 37 w 291"/>
                <a:gd name="T59" fmla="*/ 25 h 26"/>
                <a:gd name="T60" fmla="*/ 27 w 291"/>
                <a:gd name="T61" fmla="*/ 25 h 26"/>
                <a:gd name="T62" fmla="*/ 18 w 291"/>
                <a:gd name="T63" fmla="*/ 26 h 26"/>
                <a:gd name="T64" fmla="*/ 9 w 291"/>
                <a:gd name="T65" fmla="*/ 26 h 26"/>
                <a:gd name="T66" fmla="*/ 0 w 291"/>
                <a:gd name="T67" fmla="*/ 26 h 26"/>
                <a:gd name="T68" fmla="*/ 0 w 291"/>
                <a:gd name="T69" fmla="*/ 23 h 26"/>
                <a:gd name="T70" fmla="*/ 1 w 291"/>
                <a:gd name="T71" fmla="*/ 20 h 26"/>
                <a:gd name="T72" fmla="*/ 3 w 291"/>
                <a:gd name="T73" fmla="*/ 16 h 26"/>
                <a:gd name="T74" fmla="*/ 7 w 291"/>
                <a:gd name="T75" fmla="*/ 14 h 26"/>
                <a:gd name="T76" fmla="*/ 20 w 291"/>
                <a:gd name="T77" fmla="*/ 10 h 26"/>
                <a:gd name="T78" fmla="*/ 34 w 291"/>
                <a:gd name="T79" fmla="*/ 8 h 26"/>
                <a:gd name="T80" fmla="*/ 48 w 291"/>
                <a:gd name="T81" fmla="*/ 6 h 26"/>
                <a:gd name="T82" fmla="*/ 62 w 291"/>
                <a:gd name="T83" fmla="*/ 3 h 26"/>
                <a:gd name="T84" fmla="*/ 76 w 291"/>
                <a:gd name="T85" fmla="*/ 2 h 26"/>
                <a:gd name="T86" fmla="*/ 90 w 291"/>
                <a:gd name="T87" fmla="*/ 2 h 26"/>
                <a:gd name="T88" fmla="*/ 103 w 291"/>
                <a:gd name="T89" fmla="*/ 2 h 26"/>
                <a:gd name="T90" fmla="*/ 116 w 291"/>
                <a:gd name="T91" fmla="*/ 1 h 26"/>
                <a:gd name="T92" fmla="*/ 130 w 291"/>
                <a:gd name="T93" fmla="*/ 2 h 26"/>
                <a:gd name="T94" fmla="*/ 144 w 291"/>
                <a:gd name="T95" fmla="*/ 2 h 26"/>
                <a:gd name="T96" fmla="*/ 158 w 291"/>
                <a:gd name="T97" fmla="*/ 2 h 26"/>
                <a:gd name="T98" fmla="*/ 171 w 291"/>
                <a:gd name="T99" fmla="*/ 2 h 26"/>
                <a:gd name="T100" fmla="*/ 185 w 291"/>
                <a:gd name="T101" fmla="*/ 2 h 26"/>
                <a:gd name="T102" fmla="*/ 199 w 291"/>
                <a:gd name="T103" fmla="*/ 1 h 26"/>
                <a:gd name="T104" fmla="*/ 213 w 291"/>
                <a:gd name="T105" fmla="*/ 1 h 26"/>
                <a:gd name="T106" fmla="*/ 228 w 291"/>
                <a:gd name="T107" fmla="*/ 0 h 26"/>
                <a:gd name="T108" fmla="*/ 234 w 291"/>
                <a:gd name="T109" fmla="*/ 1 h 26"/>
                <a:gd name="T110" fmla="*/ 240 w 291"/>
                <a:gd name="T111" fmla="*/ 1 h 26"/>
                <a:gd name="T112" fmla="*/ 246 w 291"/>
                <a:gd name="T113" fmla="*/ 1 h 26"/>
                <a:gd name="T114" fmla="*/ 253 w 291"/>
                <a:gd name="T115" fmla="*/ 1 h 26"/>
                <a:gd name="T116" fmla="*/ 259 w 291"/>
                <a:gd name="T117" fmla="*/ 1 h 26"/>
                <a:gd name="T118" fmla="*/ 265 w 291"/>
                <a:gd name="T119" fmla="*/ 3 h 26"/>
                <a:gd name="T120" fmla="*/ 270 w 291"/>
                <a:gd name="T121" fmla="*/ 6 h 26"/>
                <a:gd name="T122" fmla="*/ 275 w 291"/>
                <a:gd name="T123" fmla="*/ 9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91" h="26">
                  <a:moveTo>
                    <a:pt x="275" y="9"/>
                  </a:moveTo>
                  <a:lnTo>
                    <a:pt x="280" y="9"/>
                  </a:lnTo>
                  <a:lnTo>
                    <a:pt x="284" y="9"/>
                  </a:lnTo>
                  <a:lnTo>
                    <a:pt x="289" y="9"/>
                  </a:lnTo>
                  <a:lnTo>
                    <a:pt x="291" y="10"/>
                  </a:lnTo>
                  <a:lnTo>
                    <a:pt x="290" y="17"/>
                  </a:lnTo>
                  <a:lnTo>
                    <a:pt x="269" y="16"/>
                  </a:lnTo>
                  <a:lnTo>
                    <a:pt x="250" y="15"/>
                  </a:lnTo>
                  <a:lnTo>
                    <a:pt x="230" y="14"/>
                  </a:lnTo>
                  <a:lnTo>
                    <a:pt x="210" y="15"/>
                  </a:lnTo>
                  <a:lnTo>
                    <a:pt x="192" y="15"/>
                  </a:lnTo>
                  <a:lnTo>
                    <a:pt x="174" y="15"/>
                  </a:lnTo>
                  <a:lnTo>
                    <a:pt x="154" y="16"/>
                  </a:lnTo>
                  <a:lnTo>
                    <a:pt x="134" y="16"/>
                  </a:lnTo>
                  <a:lnTo>
                    <a:pt x="132" y="17"/>
                  </a:lnTo>
                  <a:lnTo>
                    <a:pt x="130" y="17"/>
                  </a:lnTo>
                  <a:lnTo>
                    <a:pt x="126" y="17"/>
                  </a:lnTo>
                  <a:lnTo>
                    <a:pt x="124" y="18"/>
                  </a:lnTo>
                  <a:lnTo>
                    <a:pt x="117" y="18"/>
                  </a:lnTo>
                  <a:lnTo>
                    <a:pt x="109" y="20"/>
                  </a:lnTo>
                  <a:lnTo>
                    <a:pt x="101" y="21"/>
                  </a:lnTo>
                  <a:lnTo>
                    <a:pt x="93" y="18"/>
                  </a:lnTo>
                  <a:lnTo>
                    <a:pt x="88" y="21"/>
                  </a:lnTo>
                  <a:lnTo>
                    <a:pt x="84" y="22"/>
                  </a:lnTo>
                  <a:lnTo>
                    <a:pt x="79" y="23"/>
                  </a:lnTo>
                  <a:lnTo>
                    <a:pt x="75" y="25"/>
                  </a:lnTo>
                  <a:lnTo>
                    <a:pt x="64" y="25"/>
                  </a:lnTo>
                  <a:lnTo>
                    <a:pt x="55" y="25"/>
                  </a:lnTo>
                  <a:lnTo>
                    <a:pt x="46" y="25"/>
                  </a:lnTo>
                  <a:lnTo>
                    <a:pt x="37" y="25"/>
                  </a:lnTo>
                  <a:lnTo>
                    <a:pt x="27" y="25"/>
                  </a:lnTo>
                  <a:lnTo>
                    <a:pt x="18" y="26"/>
                  </a:lnTo>
                  <a:lnTo>
                    <a:pt x="9" y="26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1" y="20"/>
                  </a:lnTo>
                  <a:lnTo>
                    <a:pt x="3" y="16"/>
                  </a:lnTo>
                  <a:lnTo>
                    <a:pt x="7" y="14"/>
                  </a:lnTo>
                  <a:lnTo>
                    <a:pt x="20" y="10"/>
                  </a:lnTo>
                  <a:lnTo>
                    <a:pt x="34" y="8"/>
                  </a:lnTo>
                  <a:lnTo>
                    <a:pt x="48" y="6"/>
                  </a:lnTo>
                  <a:lnTo>
                    <a:pt x="62" y="3"/>
                  </a:lnTo>
                  <a:lnTo>
                    <a:pt x="76" y="2"/>
                  </a:lnTo>
                  <a:lnTo>
                    <a:pt x="90" y="2"/>
                  </a:lnTo>
                  <a:lnTo>
                    <a:pt x="103" y="2"/>
                  </a:lnTo>
                  <a:lnTo>
                    <a:pt x="116" y="1"/>
                  </a:lnTo>
                  <a:lnTo>
                    <a:pt x="130" y="2"/>
                  </a:lnTo>
                  <a:lnTo>
                    <a:pt x="144" y="2"/>
                  </a:lnTo>
                  <a:lnTo>
                    <a:pt x="158" y="2"/>
                  </a:lnTo>
                  <a:lnTo>
                    <a:pt x="171" y="2"/>
                  </a:lnTo>
                  <a:lnTo>
                    <a:pt x="185" y="2"/>
                  </a:lnTo>
                  <a:lnTo>
                    <a:pt x="199" y="1"/>
                  </a:lnTo>
                  <a:lnTo>
                    <a:pt x="213" y="1"/>
                  </a:lnTo>
                  <a:lnTo>
                    <a:pt x="228" y="0"/>
                  </a:lnTo>
                  <a:lnTo>
                    <a:pt x="234" y="1"/>
                  </a:lnTo>
                  <a:lnTo>
                    <a:pt x="240" y="1"/>
                  </a:lnTo>
                  <a:lnTo>
                    <a:pt x="246" y="1"/>
                  </a:lnTo>
                  <a:lnTo>
                    <a:pt x="253" y="1"/>
                  </a:lnTo>
                  <a:lnTo>
                    <a:pt x="259" y="1"/>
                  </a:lnTo>
                  <a:lnTo>
                    <a:pt x="265" y="3"/>
                  </a:lnTo>
                  <a:lnTo>
                    <a:pt x="270" y="6"/>
                  </a:lnTo>
                  <a:lnTo>
                    <a:pt x="275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6" name="Freeform 265"/>
            <p:cNvSpPr>
              <a:spLocks/>
            </p:cNvSpPr>
            <p:nvPr/>
          </p:nvSpPr>
          <p:spPr bwMode="auto">
            <a:xfrm>
              <a:off x="497" y="2177"/>
              <a:ext cx="34" cy="93"/>
            </a:xfrm>
            <a:custGeom>
              <a:avLst/>
              <a:gdLst>
                <a:gd name="T0" fmla="*/ 67 w 67"/>
                <a:gd name="T1" fmla="*/ 6 h 186"/>
                <a:gd name="T2" fmla="*/ 61 w 67"/>
                <a:gd name="T3" fmla="*/ 28 h 186"/>
                <a:gd name="T4" fmla="*/ 55 w 67"/>
                <a:gd name="T5" fmla="*/ 48 h 186"/>
                <a:gd name="T6" fmla="*/ 49 w 67"/>
                <a:gd name="T7" fmla="*/ 69 h 186"/>
                <a:gd name="T8" fmla="*/ 42 w 67"/>
                <a:gd name="T9" fmla="*/ 90 h 186"/>
                <a:gd name="T10" fmla="*/ 35 w 67"/>
                <a:gd name="T11" fmla="*/ 111 h 186"/>
                <a:gd name="T12" fmla="*/ 29 w 67"/>
                <a:gd name="T13" fmla="*/ 131 h 186"/>
                <a:gd name="T14" fmla="*/ 23 w 67"/>
                <a:gd name="T15" fmla="*/ 152 h 186"/>
                <a:gd name="T16" fmla="*/ 18 w 67"/>
                <a:gd name="T17" fmla="*/ 174 h 186"/>
                <a:gd name="T18" fmla="*/ 14 w 67"/>
                <a:gd name="T19" fmla="*/ 177 h 186"/>
                <a:gd name="T20" fmla="*/ 12 w 67"/>
                <a:gd name="T21" fmla="*/ 182 h 186"/>
                <a:gd name="T22" fmla="*/ 8 w 67"/>
                <a:gd name="T23" fmla="*/ 186 h 186"/>
                <a:gd name="T24" fmla="*/ 4 w 67"/>
                <a:gd name="T25" fmla="*/ 183 h 186"/>
                <a:gd name="T26" fmla="*/ 0 w 67"/>
                <a:gd name="T27" fmla="*/ 176 h 186"/>
                <a:gd name="T28" fmla="*/ 3 w 67"/>
                <a:gd name="T29" fmla="*/ 154 h 186"/>
                <a:gd name="T30" fmla="*/ 11 w 67"/>
                <a:gd name="T31" fmla="*/ 134 h 186"/>
                <a:gd name="T32" fmla="*/ 19 w 67"/>
                <a:gd name="T33" fmla="*/ 115 h 186"/>
                <a:gd name="T34" fmla="*/ 28 w 67"/>
                <a:gd name="T35" fmla="*/ 96 h 186"/>
                <a:gd name="T36" fmla="*/ 33 w 67"/>
                <a:gd name="T37" fmla="*/ 84 h 186"/>
                <a:gd name="T38" fmla="*/ 36 w 67"/>
                <a:gd name="T39" fmla="*/ 71 h 186"/>
                <a:gd name="T40" fmla="*/ 41 w 67"/>
                <a:gd name="T41" fmla="*/ 60 h 186"/>
                <a:gd name="T42" fmla="*/ 45 w 67"/>
                <a:gd name="T43" fmla="*/ 47 h 186"/>
                <a:gd name="T44" fmla="*/ 49 w 67"/>
                <a:gd name="T45" fmla="*/ 36 h 186"/>
                <a:gd name="T46" fmla="*/ 53 w 67"/>
                <a:gd name="T47" fmla="*/ 23 h 186"/>
                <a:gd name="T48" fmla="*/ 58 w 67"/>
                <a:gd name="T49" fmla="*/ 12 h 186"/>
                <a:gd name="T50" fmla="*/ 63 w 67"/>
                <a:gd name="T51" fmla="*/ 0 h 186"/>
                <a:gd name="T52" fmla="*/ 67 w 67"/>
                <a:gd name="T53" fmla="*/ 6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7" h="186">
                  <a:moveTo>
                    <a:pt x="67" y="6"/>
                  </a:moveTo>
                  <a:lnTo>
                    <a:pt x="61" y="28"/>
                  </a:lnTo>
                  <a:lnTo>
                    <a:pt x="55" y="48"/>
                  </a:lnTo>
                  <a:lnTo>
                    <a:pt x="49" y="69"/>
                  </a:lnTo>
                  <a:lnTo>
                    <a:pt x="42" y="90"/>
                  </a:lnTo>
                  <a:lnTo>
                    <a:pt x="35" y="111"/>
                  </a:lnTo>
                  <a:lnTo>
                    <a:pt x="29" y="131"/>
                  </a:lnTo>
                  <a:lnTo>
                    <a:pt x="23" y="152"/>
                  </a:lnTo>
                  <a:lnTo>
                    <a:pt x="18" y="174"/>
                  </a:lnTo>
                  <a:lnTo>
                    <a:pt x="14" y="177"/>
                  </a:lnTo>
                  <a:lnTo>
                    <a:pt x="12" y="182"/>
                  </a:lnTo>
                  <a:lnTo>
                    <a:pt x="8" y="186"/>
                  </a:lnTo>
                  <a:lnTo>
                    <a:pt x="4" y="183"/>
                  </a:lnTo>
                  <a:lnTo>
                    <a:pt x="0" y="176"/>
                  </a:lnTo>
                  <a:lnTo>
                    <a:pt x="3" y="154"/>
                  </a:lnTo>
                  <a:lnTo>
                    <a:pt x="11" y="134"/>
                  </a:lnTo>
                  <a:lnTo>
                    <a:pt x="19" y="115"/>
                  </a:lnTo>
                  <a:lnTo>
                    <a:pt x="28" y="96"/>
                  </a:lnTo>
                  <a:lnTo>
                    <a:pt x="33" y="84"/>
                  </a:lnTo>
                  <a:lnTo>
                    <a:pt x="36" y="71"/>
                  </a:lnTo>
                  <a:lnTo>
                    <a:pt x="41" y="60"/>
                  </a:lnTo>
                  <a:lnTo>
                    <a:pt x="45" y="47"/>
                  </a:lnTo>
                  <a:lnTo>
                    <a:pt x="49" y="36"/>
                  </a:lnTo>
                  <a:lnTo>
                    <a:pt x="53" y="23"/>
                  </a:lnTo>
                  <a:lnTo>
                    <a:pt x="58" y="12"/>
                  </a:lnTo>
                  <a:lnTo>
                    <a:pt x="63" y="0"/>
                  </a:lnTo>
                  <a:lnTo>
                    <a:pt x="67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7" name="Freeform 266"/>
            <p:cNvSpPr>
              <a:spLocks/>
            </p:cNvSpPr>
            <p:nvPr/>
          </p:nvSpPr>
          <p:spPr bwMode="auto">
            <a:xfrm>
              <a:off x="1092" y="2178"/>
              <a:ext cx="6" cy="19"/>
            </a:xfrm>
            <a:custGeom>
              <a:avLst/>
              <a:gdLst>
                <a:gd name="T0" fmla="*/ 13 w 13"/>
                <a:gd name="T1" fmla="*/ 21 h 38"/>
                <a:gd name="T2" fmla="*/ 12 w 13"/>
                <a:gd name="T3" fmla="*/ 26 h 38"/>
                <a:gd name="T4" fmla="*/ 12 w 13"/>
                <a:gd name="T5" fmla="*/ 31 h 38"/>
                <a:gd name="T6" fmla="*/ 10 w 13"/>
                <a:gd name="T7" fmla="*/ 36 h 38"/>
                <a:gd name="T8" fmla="*/ 6 w 13"/>
                <a:gd name="T9" fmla="*/ 38 h 38"/>
                <a:gd name="T10" fmla="*/ 3 w 13"/>
                <a:gd name="T11" fmla="*/ 29 h 38"/>
                <a:gd name="T12" fmla="*/ 2 w 13"/>
                <a:gd name="T13" fmla="*/ 21 h 38"/>
                <a:gd name="T14" fmla="*/ 0 w 13"/>
                <a:gd name="T15" fmla="*/ 12 h 38"/>
                <a:gd name="T16" fmla="*/ 0 w 13"/>
                <a:gd name="T17" fmla="*/ 1 h 38"/>
                <a:gd name="T18" fmla="*/ 6 w 13"/>
                <a:gd name="T19" fmla="*/ 0 h 38"/>
                <a:gd name="T20" fmla="*/ 10 w 13"/>
                <a:gd name="T21" fmla="*/ 6 h 38"/>
                <a:gd name="T22" fmla="*/ 12 w 13"/>
                <a:gd name="T23" fmla="*/ 14 h 38"/>
                <a:gd name="T24" fmla="*/ 13 w 13"/>
                <a:gd name="T25" fmla="*/ 2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" h="38">
                  <a:moveTo>
                    <a:pt x="13" y="21"/>
                  </a:moveTo>
                  <a:lnTo>
                    <a:pt x="12" y="26"/>
                  </a:lnTo>
                  <a:lnTo>
                    <a:pt x="12" y="31"/>
                  </a:lnTo>
                  <a:lnTo>
                    <a:pt x="10" y="36"/>
                  </a:lnTo>
                  <a:lnTo>
                    <a:pt x="6" y="38"/>
                  </a:lnTo>
                  <a:lnTo>
                    <a:pt x="3" y="29"/>
                  </a:lnTo>
                  <a:lnTo>
                    <a:pt x="2" y="21"/>
                  </a:lnTo>
                  <a:lnTo>
                    <a:pt x="0" y="12"/>
                  </a:lnTo>
                  <a:lnTo>
                    <a:pt x="0" y="1"/>
                  </a:lnTo>
                  <a:lnTo>
                    <a:pt x="6" y="0"/>
                  </a:lnTo>
                  <a:lnTo>
                    <a:pt x="10" y="6"/>
                  </a:lnTo>
                  <a:lnTo>
                    <a:pt x="12" y="14"/>
                  </a:lnTo>
                  <a:lnTo>
                    <a:pt x="13" y="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8" name="Freeform 267"/>
            <p:cNvSpPr>
              <a:spLocks/>
            </p:cNvSpPr>
            <p:nvPr/>
          </p:nvSpPr>
          <p:spPr bwMode="auto">
            <a:xfrm>
              <a:off x="577" y="2190"/>
              <a:ext cx="20" cy="7"/>
            </a:xfrm>
            <a:custGeom>
              <a:avLst/>
              <a:gdLst>
                <a:gd name="T0" fmla="*/ 36 w 41"/>
                <a:gd name="T1" fmla="*/ 11 h 13"/>
                <a:gd name="T2" fmla="*/ 36 w 41"/>
                <a:gd name="T3" fmla="*/ 10 h 13"/>
                <a:gd name="T4" fmla="*/ 36 w 41"/>
                <a:gd name="T5" fmla="*/ 10 h 13"/>
                <a:gd name="T6" fmla="*/ 35 w 41"/>
                <a:gd name="T7" fmla="*/ 10 h 13"/>
                <a:gd name="T8" fmla="*/ 35 w 41"/>
                <a:gd name="T9" fmla="*/ 10 h 13"/>
                <a:gd name="T10" fmla="*/ 28 w 41"/>
                <a:gd name="T11" fmla="*/ 12 h 13"/>
                <a:gd name="T12" fmla="*/ 21 w 41"/>
                <a:gd name="T13" fmla="*/ 13 h 13"/>
                <a:gd name="T14" fmla="*/ 13 w 41"/>
                <a:gd name="T15" fmla="*/ 13 h 13"/>
                <a:gd name="T16" fmla="*/ 6 w 41"/>
                <a:gd name="T17" fmla="*/ 13 h 13"/>
                <a:gd name="T18" fmla="*/ 3 w 41"/>
                <a:gd name="T19" fmla="*/ 11 h 13"/>
                <a:gd name="T20" fmla="*/ 2 w 41"/>
                <a:gd name="T21" fmla="*/ 8 h 13"/>
                <a:gd name="T22" fmla="*/ 2 w 41"/>
                <a:gd name="T23" fmla="*/ 3 h 13"/>
                <a:gd name="T24" fmla="*/ 0 w 41"/>
                <a:gd name="T25" fmla="*/ 0 h 13"/>
                <a:gd name="T26" fmla="*/ 5 w 41"/>
                <a:gd name="T27" fmla="*/ 0 h 13"/>
                <a:gd name="T28" fmla="*/ 10 w 41"/>
                <a:gd name="T29" fmla="*/ 0 h 13"/>
                <a:gd name="T30" fmla="*/ 15 w 41"/>
                <a:gd name="T31" fmla="*/ 0 h 13"/>
                <a:gd name="T32" fmla="*/ 21 w 41"/>
                <a:gd name="T33" fmla="*/ 0 h 13"/>
                <a:gd name="T34" fmla="*/ 26 w 41"/>
                <a:gd name="T35" fmla="*/ 0 h 13"/>
                <a:gd name="T36" fmla="*/ 32 w 41"/>
                <a:gd name="T37" fmla="*/ 0 h 13"/>
                <a:gd name="T38" fmla="*/ 36 w 41"/>
                <a:gd name="T39" fmla="*/ 0 h 13"/>
                <a:gd name="T40" fmla="*/ 41 w 41"/>
                <a:gd name="T41" fmla="*/ 0 h 13"/>
                <a:gd name="T42" fmla="*/ 36 w 41"/>
                <a:gd name="T43" fmla="*/ 11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1" h="13">
                  <a:moveTo>
                    <a:pt x="36" y="11"/>
                  </a:moveTo>
                  <a:lnTo>
                    <a:pt x="36" y="10"/>
                  </a:lnTo>
                  <a:lnTo>
                    <a:pt x="36" y="10"/>
                  </a:lnTo>
                  <a:lnTo>
                    <a:pt x="35" y="10"/>
                  </a:lnTo>
                  <a:lnTo>
                    <a:pt x="35" y="10"/>
                  </a:lnTo>
                  <a:lnTo>
                    <a:pt x="28" y="12"/>
                  </a:lnTo>
                  <a:lnTo>
                    <a:pt x="21" y="13"/>
                  </a:lnTo>
                  <a:lnTo>
                    <a:pt x="13" y="13"/>
                  </a:lnTo>
                  <a:lnTo>
                    <a:pt x="6" y="13"/>
                  </a:lnTo>
                  <a:lnTo>
                    <a:pt x="3" y="11"/>
                  </a:lnTo>
                  <a:lnTo>
                    <a:pt x="2" y="8"/>
                  </a:lnTo>
                  <a:lnTo>
                    <a:pt x="2" y="3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5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6" y="0"/>
                  </a:lnTo>
                  <a:lnTo>
                    <a:pt x="41" y="0"/>
                  </a:lnTo>
                  <a:lnTo>
                    <a:pt x="36" y="11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9" name="Freeform 268"/>
            <p:cNvSpPr>
              <a:spLocks/>
            </p:cNvSpPr>
            <p:nvPr/>
          </p:nvSpPr>
          <p:spPr bwMode="auto">
            <a:xfrm>
              <a:off x="622" y="2191"/>
              <a:ext cx="127" cy="8"/>
            </a:xfrm>
            <a:custGeom>
              <a:avLst/>
              <a:gdLst>
                <a:gd name="T0" fmla="*/ 179 w 254"/>
                <a:gd name="T1" fmla="*/ 3 h 17"/>
                <a:gd name="T2" fmla="*/ 187 w 254"/>
                <a:gd name="T3" fmla="*/ 3 h 17"/>
                <a:gd name="T4" fmla="*/ 195 w 254"/>
                <a:gd name="T5" fmla="*/ 2 h 17"/>
                <a:gd name="T6" fmla="*/ 204 w 254"/>
                <a:gd name="T7" fmla="*/ 2 h 17"/>
                <a:gd name="T8" fmla="*/ 212 w 254"/>
                <a:gd name="T9" fmla="*/ 1 h 17"/>
                <a:gd name="T10" fmla="*/ 222 w 254"/>
                <a:gd name="T11" fmla="*/ 1 h 17"/>
                <a:gd name="T12" fmla="*/ 230 w 254"/>
                <a:gd name="T13" fmla="*/ 1 h 17"/>
                <a:gd name="T14" fmla="*/ 238 w 254"/>
                <a:gd name="T15" fmla="*/ 2 h 17"/>
                <a:gd name="T16" fmla="*/ 246 w 254"/>
                <a:gd name="T17" fmla="*/ 3 h 17"/>
                <a:gd name="T18" fmla="*/ 248 w 254"/>
                <a:gd name="T19" fmla="*/ 2 h 17"/>
                <a:gd name="T20" fmla="*/ 249 w 254"/>
                <a:gd name="T21" fmla="*/ 1 h 17"/>
                <a:gd name="T22" fmla="*/ 252 w 254"/>
                <a:gd name="T23" fmla="*/ 1 h 17"/>
                <a:gd name="T24" fmla="*/ 254 w 254"/>
                <a:gd name="T25" fmla="*/ 1 h 17"/>
                <a:gd name="T26" fmla="*/ 250 w 254"/>
                <a:gd name="T27" fmla="*/ 7 h 17"/>
                <a:gd name="T28" fmla="*/ 246 w 254"/>
                <a:gd name="T29" fmla="*/ 11 h 17"/>
                <a:gd name="T30" fmla="*/ 239 w 254"/>
                <a:gd name="T31" fmla="*/ 13 h 17"/>
                <a:gd name="T32" fmla="*/ 233 w 254"/>
                <a:gd name="T33" fmla="*/ 17 h 17"/>
                <a:gd name="T34" fmla="*/ 217 w 254"/>
                <a:gd name="T35" fmla="*/ 17 h 17"/>
                <a:gd name="T36" fmla="*/ 201 w 254"/>
                <a:gd name="T37" fmla="*/ 17 h 17"/>
                <a:gd name="T38" fmla="*/ 184 w 254"/>
                <a:gd name="T39" fmla="*/ 17 h 17"/>
                <a:gd name="T40" fmla="*/ 166 w 254"/>
                <a:gd name="T41" fmla="*/ 16 h 17"/>
                <a:gd name="T42" fmla="*/ 150 w 254"/>
                <a:gd name="T43" fmla="*/ 16 h 17"/>
                <a:gd name="T44" fmla="*/ 133 w 254"/>
                <a:gd name="T45" fmla="*/ 15 h 17"/>
                <a:gd name="T46" fmla="*/ 117 w 254"/>
                <a:gd name="T47" fmla="*/ 13 h 17"/>
                <a:gd name="T48" fmla="*/ 102 w 254"/>
                <a:gd name="T49" fmla="*/ 12 h 17"/>
                <a:gd name="T50" fmla="*/ 90 w 254"/>
                <a:gd name="T51" fmla="*/ 15 h 17"/>
                <a:gd name="T52" fmla="*/ 78 w 254"/>
                <a:gd name="T53" fmla="*/ 15 h 17"/>
                <a:gd name="T54" fmla="*/ 65 w 254"/>
                <a:gd name="T55" fmla="*/ 16 h 17"/>
                <a:gd name="T56" fmla="*/ 53 w 254"/>
                <a:gd name="T57" fmla="*/ 15 h 17"/>
                <a:gd name="T58" fmla="*/ 41 w 254"/>
                <a:gd name="T59" fmla="*/ 15 h 17"/>
                <a:gd name="T60" fmla="*/ 28 w 254"/>
                <a:gd name="T61" fmla="*/ 15 h 17"/>
                <a:gd name="T62" fmla="*/ 17 w 254"/>
                <a:gd name="T63" fmla="*/ 16 h 17"/>
                <a:gd name="T64" fmla="*/ 5 w 254"/>
                <a:gd name="T65" fmla="*/ 17 h 17"/>
                <a:gd name="T66" fmla="*/ 0 w 254"/>
                <a:gd name="T67" fmla="*/ 7 h 17"/>
                <a:gd name="T68" fmla="*/ 6 w 254"/>
                <a:gd name="T69" fmla="*/ 4 h 17"/>
                <a:gd name="T70" fmla="*/ 13 w 254"/>
                <a:gd name="T71" fmla="*/ 3 h 17"/>
                <a:gd name="T72" fmla="*/ 19 w 254"/>
                <a:gd name="T73" fmla="*/ 2 h 17"/>
                <a:gd name="T74" fmla="*/ 26 w 254"/>
                <a:gd name="T75" fmla="*/ 2 h 17"/>
                <a:gd name="T76" fmla="*/ 33 w 254"/>
                <a:gd name="T77" fmla="*/ 2 h 17"/>
                <a:gd name="T78" fmla="*/ 40 w 254"/>
                <a:gd name="T79" fmla="*/ 2 h 17"/>
                <a:gd name="T80" fmla="*/ 47 w 254"/>
                <a:gd name="T81" fmla="*/ 2 h 17"/>
                <a:gd name="T82" fmla="*/ 52 w 254"/>
                <a:gd name="T83" fmla="*/ 0 h 17"/>
                <a:gd name="T84" fmla="*/ 68 w 254"/>
                <a:gd name="T85" fmla="*/ 0 h 17"/>
                <a:gd name="T86" fmla="*/ 83 w 254"/>
                <a:gd name="T87" fmla="*/ 0 h 17"/>
                <a:gd name="T88" fmla="*/ 100 w 254"/>
                <a:gd name="T89" fmla="*/ 1 h 17"/>
                <a:gd name="T90" fmla="*/ 116 w 254"/>
                <a:gd name="T91" fmla="*/ 1 h 17"/>
                <a:gd name="T92" fmla="*/ 131 w 254"/>
                <a:gd name="T93" fmla="*/ 2 h 17"/>
                <a:gd name="T94" fmla="*/ 147 w 254"/>
                <a:gd name="T95" fmla="*/ 3 h 17"/>
                <a:gd name="T96" fmla="*/ 163 w 254"/>
                <a:gd name="T97" fmla="*/ 3 h 17"/>
                <a:gd name="T98" fmla="*/ 179 w 254"/>
                <a:gd name="T99" fmla="*/ 3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54" h="17">
                  <a:moveTo>
                    <a:pt x="179" y="3"/>
                  </a:moveTo>
                  <a:lnTo>
                    <a:pt x="187" y="3"/>
                  </a:lnTo>
                  <a:lnTo>
                    <a:pt x="195" y="2"/>
                  </a:lnTo>
                  <a:lnTo>
                    <a:pt x="204" y="2"/>
                  </a:lnTo>
                  <a:lnTo>
                    <a:pt x="212" y="1"/>
                  </a:lnTo>
                  <a:lnTo>
                    <a:pt x="222" y="1"/>
                  </a:lnTo>
                  <a:lnTo>
                    <a:pt x="230" y="1"/>
                  </a:lnTo>
                  <a:lnTo>
                    <a:pt x="238" y="2"/>
                  </a:lnTo>
                  <a:lnTo>
                    <a:pt x="246" y="3"/>
                  </a:lnTo>
                  <a:lnTo>
                    <a:pt x="248" y="2"/>
                  </a:lnTo>
                  <a:lnTo>
                    <a:pt x="249" y="1"/>
                  </a:lnTo>
                  <a:lnTo>
                    <a:pt x="252" y="1"/>
                  </a:lnTo>
                  <a:lnTo>
                    <a:pt x="254" y="1"/>
                  </a:lnTo>
                  <a:lnTo>
                    <a:pt x="250" y="7"/>
                  </a:lnTo>
                  <a:lnTo>
                    <a:pt x="246" y="11"/>
                  </a:lnTo>
                  <a:lnTo>
                    <a:pt x="239" y="13"/>
                  </a:lnTo>
                  <a:lnTo>
                    <a:pt x="233" y="17"/>
                  </a:lnTo>
                  <a:lnTo>
                    <a:pt x="217" y="17"/>
                  </a:lnTo>
                  <a:lnTo>
                    <a:pt x="201" y="17"/>
                  </a:lnTo>
                  <a:lnTo>
                    <a:pt x="184" y="17"/>
                  </a:lnTo>
                  <a:lnTo>
                    <a:pt x="166" y="16"/>
                  </a:lnTo>
                  <a:lnTo>
                    <a:pt x="150" y="16"/>
                  </a:lnTo>
                  <a:lnTo>
                    <a:pt x="133" y="15"/>
                  </a:lnTo>
                  <a:lnTo>
                    <a:pt x="117" y="13"/>
                  </a:lnTo>
                  <a:lnTo>
                    <a:pt x="102" y="12"/>
                  </a:lnTo>
                  <a:lnTo>
                    <a:pt x="90" y="15"/>
                  </a:lnTo>
                  <a:lnTo>
                    <a:pt x="78" y="15"/>
                  </a:lnTo>
                  <a:lnTo>
                    <a:pt x="65" y="16"/>
                  </a:lnTo>
                  <a:lnTo>
                    <a:pt x="53" y="15"/>
                  </a:lnTo>
                  <a:lnTo>
                    <a:pt x="41" y="15"/>
                  </a:lnTo>
                  <a:lnTo>
                    <a:pt x="28" y="15"/>
                  </a:lnTo>
                  <a:lnTo>
                    <a:pt x="17" y="16"/>
                  </a:lnTo>
                  <a:lnTo>
                    <a:pt x="5" y="17"/>
                  </a:lnTo>
                  <a:lnTo>
                    <a:pt x="0" y="7"/>
                  </a:lnTo>
                  <a:lnTo>
                    <a:pt x="6" y="4"/>
                  </a:lnTo>
                  <a:lnTo>
                    <a:pt x="13" y="3"/>
                  </a:lnTo>
                  <a:lnTo>
                    <a:pt x="19" y="2"/>
                  </a:lnTo>
                  <a:lnTo>
                    <a:pt x="26" y="2"/>
                  </a:lnTo>
                  <a:lnTo>
                    <a:pt x="33" y="2"/>
                  </a:lnTo>
                  <a:lnTo>
                    <a:pt x="40" y="2"/>
                  </a:lnTo>
                  <a:lnTo>
                    <a:pt x="47" y="2"/>
                  </a:lnTo>
                  <a:lnTo>
                    <a:pt x="52" y="0"/>
                  </a:lnTo>
                  <a:lnTo>
                    <a:pt x="68" y="0"/>
                  </a:lnTo>
                  <a:lnTo>
                    <a:pt x="83" y="0"/>
                  </a:lnTo>
                  <a:lnTo>
                    <a:pt x="100" y="1"/>
                  </a:lnTo>
                  <a:lnTo>
                    <a:pt x="116" y="1"/>
                  </a:lnTo>
                  <a:lnTo>
                    <a:pt x="131" y="2"/>
                  </a:lnTo>
                  <a:lnTo>
                    <a:pt x="147" y="3"/>
                  </a:lnTo>
                  <a:lnTo>
                    <a:pt x="163" y="3"/>
                  </a:lnTo>
                  <a:lnTo>
                    <a:pt x="179" y="3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0" name="Freeform 269"/>
            <p:cNvSpPr>
              <a:spLocks/>
            </p:cNvSpPr>
            <p:nvPr/>
          </p:nvSpPr>
          <p:spPr bwMode="auto">
            <a:xfrm>
              <a:off x="968" y="2197"/>
              <a:ext cx="140" cy="30"/>
            </a:xfrm>
            <a:custGeom>
              <a:avLst/>
              <a:gdLst>
                <a:gd name="T0" fmla="*/ 236 w 280"/>
                <a:gd name="T1" fmla="*/ 12 h 60"/>
                <a:gd name="T2" fmla="*/ 244 w 280"/>
                <a:gd name="T3" fmla="*/ 15 h 60"/>
                <a:gd name="T4" fmla="*/ 251 w 280"/>
                <a:gd name="T5" fmla="*/ 19 h 60"/>
                <a:gd name="T6" fmla="*/ 257 w 280"/>
                <a:gd name="T7" fmla="*/ 23 h 60"/>
                <a:gd name="T8" fmla="*/ 264 w 280"/>
                <a:gd name="T9" fmla="*/ 28 h 60"/>
                <a:gd name="T10" fmla="*/ 268 w 280"/>
                <a:gd name="T11" fmla="*/ 34 h 60"/>
                <a:gd name="T12" fmla="*/ 273 w 280"/>
                <a:gd name="T13" fmla="*/ 39 h 60"/>
                <a:gd name="T14" fmla="*/ 276 w 280"/>
                <a:gd name="T15" fmla="*/ 46 h 60"/>
                <a:gd name="T16" fmla="*/ 280 w 280"/>
                <a:gd name="T17" fmla="*/ 53 h 60"/>
                <a:gd name="T18" fmla="*/ 278 w 280"/>
                <a:gd name="T19" fmla="*/ 55 h 60"/>
                <a:gd name="T20" fmla="*/ 276 w 280"/>
                <a:gd name="T21" fmla="*/ 59 h 60"/>
                <a:gd name="T22" fmla="*/ 275 w 280"/>
                <a:gd name="T23" fmla="*/ 60 h 60"/>
                <a:gd name="T24" fmla="*/ 272 w 280"/>
                <a:gd name="T25" fmla="*/ 60 h 60"/>
                <a:gd name="T26" fmla="*/ 259 w 280"/>
                <a:gd name="T27" fmla="*/ 49 h 60"/>
                <a:gd name="T28" fmla="*/ 243 w 280"/>
                <a:gd name="T29" fmla="*/ 42 h 60"/>
                <a:gd name="T30" fmla="*/ 227 w 280"/>
                <a:gd name="T31" fmla="*/ 38 h 60"/>
                <a:gd name="T32" fmla="*/ 209 w 280"/>
                <a:gd name="T33" fmla="*/ 37 h 60"/>
                <a:gd name="T34" fmla="*/ 191 w 280"/>
                <a:gd name="T35" fmla="*/ 37 h 60"/>
                <a:gd name="T36" fmla="*/ 173 w 280"/>
                <a:gd name="T37" fmla="*/ 37 h 60"/>
                <a:gd name="T38" fmla="*/ 155 w 280"/>
                <a:gd name="T39" fmla="*/ 36 h 60"/>
                <a:gd name="T40" fmla="*/ 138 w 280"/>
                <a:gd name="T41" fmla="*/ 32 h 60"/>
                <a:gd name="T42" fmla="*/ 122 w 280"/>
                <a:gd name="T43" fmla="*/ 32 h 60"/>
                <a:gd name="T44" fmla="*/ 105 w 280"/>
                <a:gd name="T45" fmla="*/ 32 h 60"/>
                <a:gd name="T46" fmla="*/ 87 w 280"/>
                <a:gd name="T47" fmla="*/ 31 h 60"/>
                <a:gd name="T48" fmla="*/ 70 w 280"/>
                <a:gd name="T49" fmla="*/ 31 h 60"/>
                <a:gd name="T50" fmla="*/ 53 w 280"/>
                <a:gd name="T51" fmla="*/ 30 h 60"/>
                <a:gd name="T52" fmla="*/ 37 w 280"/>
                <a:gd name="T53" fmla="*/ 29 h 60"/>
                <a:gd name="T54" fmla="*/ 19 w 280"/>
                <a:gd name="T55" fmla="*/ 28 h 60"/>
                <a:gd name="T56" fmla="*/ 3 w 280"/>
                <a:gd name="T57" fmla="*/ 27 h 60"/>
                <a:gd name="T58" fmla="*/ 2 w 280"/>
                <a:gd name="T59" fmla="*/ 21 h 60"/>
                <a:gd name="T60" fmla="*/ 0 w 280"/>
                <a:gd name="T61" fmla="*/ 15 h 60"/>
                <a:gd name="T62" fmla="*/ 0 w 280"/>
                <a:gd name="T63" fmla="*/ 11 h 60"/>
                <a:gd name="T64" fmla="*/ 0 w 280"/>
                <a:gd name="T65" fmla="*/ 5 h 60"/>
                <a:gd name="T66" fmla="*/ 7 w 280"/>
                <a:gd name="T67" fmla="*/ 1 h 60"/>
                <a:gd name="T68" fmla="*/ 15 w 280"/>
                <a:gd name="T69" fmla="*/ 0 h 60"/>
                <a:gd name="T70" fmla="*/ 23 w 280"/>
                <a:gd name="T71" fmla="*/ 1 h 60"/>
                <a:gd name="T72" fmla="*/ 31 w 280"/>
                <a:gd name="T73" fmla="*/ 1 h 60"/>
                <a:gd name="T74" fmla="*/ 43 w 280"/>
                <a:gd name="T75" fmla="*/ 1 h 60"/>
                <a:gd name="T76" fmla="*/ 56 w 280"/>
                <a:gd name="T77" fmla="*/ 2 h 60"/>
                <a:gd name="T78" fmla="*/ 69 w 280"/>
                <a:gd name="T79" fmla="*/ 2 h 60"/>
                <a:gd name="T80" fmla="*/ 81 w 280"/>
                <a:gd name="T81" fmla="*/ 4 h 60"/>
                <a:gd name="T82" fmla="*/ 95 w 280"/>
                <a:gd name="T83" fmla="*/ 5 h 60"/>
                <a:gd name="T84" fmla="*/ 108 w 280"/>
                <a:gd name="T85" fmla="*/ 5 h 60"/>
                <a:gd name="T86" fmla="*/ 121 w 280"/>
                <a:gd name="T87" fmla="*/ 6 h 60"/>
                <a:gd name="T88" fmla="*/ 134 w 280"/>
                <a:gd name="T89" fmla="*/ 7 h 60"/>
                <a:gd name="T90" fmla="*/ 147 w 280"/>
                <a:gd name="T91" fmla="*/ 8 h 60"/>
                <a:gd name="T92" fmla="*/ 160 w 280"/>
                <a:gd name="T93" fmla="*/ 8 h 60"/>
                <a:gd name="T94" fmla="*/ 174 w 280"/>
                <a:gd name="T95" fmla="*/ 9 h 60"/>
                <a:gd name="T96" fmla="*/ 186 w 280"/>
                <a:gd name="T97" fmla="*/ 9 h 60"/>
                <a:gd name="T98" fmla="*/ 199 w 280"/>
                <a:gd name="T99" fmla="*/ 11 h 60"/>
                <a:gd name="T100" fmla="*/ 212 w 280"/>
                <a:gd name="T101" fmla="*/ 11 h 60"/>
                <a:gd name="T102" fmla="*/ 223 w 280"/>
                <a:gd name="T103" fmla="*/ 12 h 60"/>
                <a:gd name="T104" fmla="*/ 236 w 280"/>
                <a:gd name="T105" fmla="*/ 1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80" h="60">
                  <a:moveTo>
                    <a:pt x="236" y="12"/>
                  </a:moveTo>
                  <a:lnTo>
                    <a:pt x="244" y="15"/>
                  </a:lnTo>
                  <a:lnTo>
                    <a:pt x="251" y="19"/>
                  </a:lnTo>
                  <a:lnTo>
                    <a:pt x="257" y="23"/>
                  </a:lnTo>
                  <a:lnTo>
                    <a:pt x="264" y="28"/>
                  </a:lnTo>
                  <a:lnTo>
                    <a:pt x="268" y="34"/>
                  </a:lnTo>
                  <a:lnTo>
                    <a:pt x="273" y="39"/>
                  </a:lnTo>
                  <a:lnTo>
                    <a:pt x="276" y="46"/>
                  </a:lnTo>
                  <a:lnTo>
                    <a:pt x="280" y="53"/>
                  </a:lnTo>
                  <a:lnTo>
                    <a:pt x="278" y="55"/>
                  </a:lnTo>
                  <a:lnTo>
                    <a:pt x="276" y="59"/>
                  </a:lnTo>
                  <a:lnTo>
                    <a:pt x="275" y="60"/>
                  </a:lnTo>
                  <a:lnTo>
                    <a:pt x="272" y="60"/>
                  </a:lnTo>
                  <a:lnTo>
                    <a:pt x="259" y="49"/>
                  </a:lnTo>
                  <a:lnTo>
                    <a:pt x="243" y="42"/>
                  </a:lnTo>
                  <a:lnTo>
                    <a:pt x="227" y="38"/>
                  </a:lnTo>
                  <a:lnTo>
                    <a:pt x="209" y="37"/>
                  </a:lnTo>
                  <a:lnTo>
                    <a:pt x="191" y="37"/>
                  </a:lnTo>
                  <a:lnTo>
                    <a:pt x="173" y="37"/>
                  </a:lnTo>
                  <a:lnTo>
                    <a:pt x="155" y="36"/>
                  </a:lnTo>
                  <a:lnTo>
                    <a:pt x="138" y="32"/>
                  </a:lnTo>
                  <a:lnTo>
                    <a:pt x="122" y="32"/>
                  </a:lnTo>
                  <a:lnTo>
                    <a:pt x="105" y="32"/>
                  </a:lnTo>
                  <a:lnTo>
                    <a:pt x="87" y="31"/>
                  </a:lnTo>
                  <a:lnTo>
                    <a:pt x="70" y="31"/>
                  </a:lnTo>
                  <a:lnTo>
                    <a:pt x="53" y="30"/>
                  </a:lnTo>
                  <a:lnTo>
                    <a:pt x="37" y="29"/>
                  </a:lnTo>
                  <a:lnTo>
                    <a:pt x="19" y="28"/>
                  </a:lnTo>
                  <a:lnTo>
                    <a:pt x="3" y="27"/>
                  </a:lnTo>
                  <a:lnTo>
                    <a:pt x="2" y="21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0" y="5"/>
                  </a:lnTo>
                  <a:lnTo>
                    <a:pt x="7" y="1"/>
                  </a:lnTo>
                  <a:lnTo>
                    <a:pt x="15" y="0"/>
                  </a:lnTo>
                  <a:lnTo>
                    <a:pt x="23" y="1"/>
                  </a:lnTo>
                  <a:lnTo>
                    <a:pt x="31" y="1"/>
                  </a:lnTo>
                  <a:lnTo>
                    <a:pt x="43" y="1"/>
                  </a:lnTo>
                  <a:lnTo>
                    <a:pt x="56" y="2"/>
                  </a:lnTo>
                  <a:lnTo>
                    <a:pt x="69" y="2"/>
                  </a:lnTo>
                  <a:lnTo>
                    <a:pt x="81" y="4"/>
                  </a:lnTo>
                  <a:lnTo>
                    <a:pt x="95" y="5"/>
                  </a:lnTo>
                  <a:lnTo>
                    <a:pt x="108" y="5"/>
                  </a:lnTo>
                  <a:lnTo>
                    <a:pt x="121" y="6"/>
                  </a:lnTo>
                  <a:lnTo>
                    <a:pt x="134" y="7"/>
                  </a:lnTo>
                  <a:lnTo>
                    <a:pt x="147" y="8"/>
                  </a:lnTo>
                  <a:lnTo>
                    <a:pt x="160" y="8"/>
                  </a:lnTo>
                  <a:lnTo>
                    <a:pt x="174" y="9"/>
                  </a:lnTo>
                  <a:lnTo>
                    <a:pt x="186" y="9"/>
                  </a:lnTo>
                  <a:lnTo>
                    <a:pt x="199" y="11"/>
                  </a:lnTo>
                  <a:lnTo>
                    <a:pt x="212" y="11"/>
                  </a:lnTo>
                  <a:lnTo>
                    <a:pt x="223" y="12"/>
                  </a:lnTo>
                  <a:lnTo>
                    <a:pt x="236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1" name="Freeform 270"/>
            <p:cNvSpPr>
              <a:spLocks/>
            </p:cNvSpPr>
            <p:nvPr/>
          </p:nvSpPr>
          <p:spPr bwMode="auto">
            <a:xfrm>
              <a:off x="978" y="2220"/>
              <a:ext cx="62" cy="7"/>
            </a:xfrm>
            <a:custGeom>
              <a:avLst/>
              <a:gdLst>
                <a:gd name="T0" fmla="*/ 123 w 125"/>
                <a:gd name="T1" fmla="*/ 7 h 15"/>
                <a:gd name="T2" fmla="*/ 124 w 125"/>
                <a:gd name="T3" fmla="*/ 9 h 15"/>
                <a:gd name="T4" fmla="*/ 125 w 125"/>
                <a:gd name="T5" fmla="*/ 12 h 15"/>
                <a:gd name="T6" fmla="*/ 125 w 125"/>
                <a:gd name="T7" fmla="*/ 13 h 15"/>
                <a:gd name="T8" fmla="*/ 123 w 125"/>
                <a:gd name="T9" fmla="*/ 15 h 15"/>
                <a:gd name="T10" fmla="*/ 106 w 125"/>
                <a:gd name="T11" fmla="*/ 15 h 15"/>
                <a:gd name="T12" fmla="*/ 91 w 125"/>
                <a:gd name="T13" fmla="*/ 15 h 15"/>
                <a:gd name="T14" fmla="*/ 78 w 125"/>
                <a:gd name="T15" fmla="*/ 15 h 15"/>
                <a:gd name="T16" fmla="*/ 63 w 125"/>
                <a:gd name="T17" fmla="*/ 15 h 15"/>
                <a:gd name="T18" fmla="*/ 49 w 125"/>
                <a:gd name="T19" fmla="*/ 14 h 15"/>
                <a:gd name="T20" fmla="*/ 34 w 125"/>
                <a:gd name="T21" fmla="*/ 14 h 15"/>
                <a:gd name="T22" fmla="*/ 19 w 125"/>
                <a:gd name="T23" fmla="*/ 13 h 15"/>
                <a:gd name="T24" fmla="*/ 3 w 125"/>
                <a:gd name="T25" fmla="*/ 12 h 15"/>
                <a:gd name="T26" fmla="*/ 0 w 125"/>
                <a:gd name="T27" fmla="*/ 8 h 15"/>
                <a:gd name="T28" fmla="*/ 2 w 125"/>
                <a:gd name="T29" fmla="*/ 6 h 15"/>
                <a:gd name="T30" fmla="*/ 4 w 125"/>
                <a:gd name="T31" fmla="*/ 4 h 15"/>
                <a:gd name="T32" fmla="*/ 5 w 125"/>
                <a:gd name="T33" fmla="*/ 0 h 15"/>
                <a:gd name="T34" fmla="*/ 20 w 125"/>
                <a:gd name="T35" fmla="*/ 3 h 15"/>
                <a:gd name="T36" fmla="*/ 35 w 125"/>
                <a:gd name="T37" fmla="*/ 4 h 15"/>
                <a:gd name="T38" fmla="*/ 50 w 125"/>
                <a:gd name="T39" fmla="*/ 4 h 15"/>
                <a:gd name="T40" fmla="*/ 65 w 125"/>
                <a:gd name="T41" fmla="*/ 4 h 15"/>
                <a:gd name="T42" fmla="*/ 79 w 125"/>
                <a:gd name="T43" fmla="*/ 4 h 15"/>
                <a:gd name="T44" fmla="*/ 94 w 125"/>
                <a:gd name="T45" fmla="*/ 4 h 15"/>
                <a:gd name="T46" fmla="*/ 108 w 125"/>
                <a:gd name="T47" fmla="*/ 5 h 15"/>
                <a:gd name="T48" fmla="*/ 123 w 125"/>
                <a:gd name="T49" fmla="*/ 7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5" h="15">
                  <a:moveTo>
                    <a:pt x="123" y="7"/>
                  </a:moveTo>
                  <a:lnTo>
                    <a:pt x="124" y="9"/>
                  </a:lnTo>
                  <a:lnTo>
                    <a:pt x="125" y="12"/>
                  </a:lnTo>
                  <a:lnTo>
                    <a:pt x="125" y="13"/>
                  </a:lnTo>
                  <a:lnTo>
                    <a:pt x="123" y="15"/>
                  </a:lnTo>
                  <a:lnTo>
                    <a:pt x="106" y="15"/>
                  </a:lnTo>
                  <a:lnTo>
                    <a:pt x="91" y="15"/>
                  </a:lnTo>
                  <a:lnTo>
                    <a:pt x="78" y="15"/>
                  </a:lnTo>
                  <a:lnTo>
                    <a:pt x="63" y="15"/>
                  </a:lnTo>
                  <a:lnTo>
                    <a:pt x="49" y="14"/>
                  </a:lnTo>
                  <a:lnTo>
                    <a:pt x="34" y="14"/>
                  </a:lnTo>
                  <a:lnTo>
                    <a:pt x="19" y="13"/>
                  </a:lnTo>
                  <a:lnTo>
                    <a:pt x="3" y="12"/>
                  </a:lnTo>
                  <a:lnTo>
                    <a:pt x="0" y="8"/>
                  </a:lnTo>
                  <a:lnTo>
                    <a:pt x="2" y="6"/>
                  </a:lnTo>
                  <a:lnTo>
                    <a:pt x="4" y="4"/>
                  </a:lnTo>
                  <a:lnTo>
                    <a:pt x="5" y="0"/>
                  </a:lnTo>
                  <a:lnTo>
                    <a:pt x="20" y="3"/>
                  </a:lnTo>
                  <a:lnTo>
                    <a:pt x="35" y="4"/>
                  </a:lnTo>
                  <a:lnTo>
                    <a:pt x="50" y="4"/>
                  </a:lnTo>
                  <a:lnTo>
                    <a:pt x="65" y="4"/>
                  </a:lnTo>
                  <a:lnTo>
                    <a:pt x="79" y="4"/>
                  </a:lnTo>
                  <a:lnTo>
                    <a:pt x="94" y="4"/>
                  </a:lnTo>
                  <a:lnTo>
                    <a:pt x="108" y="5"/>
                  </a:lnTo>
                  <a:lnTo>
                    <a:pt x="123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2" name="Freeform 271"/>
            <p:cNvSpPr>
              <a:spLocks/>
            </p:cNvSpPr>
            <p:nvPr/>
          </p:nvSpPr>
          <p:spPr bwMode="auto">
            <a:xfrm>
              <a:off x="829" y="2235"/>
              <a:ext cx="20" cy="9"/>
            </a:xfrm>
            <a:custGeom>
              <a:avLst/>
              <a:gdLst>
                <a:gd name="T0" fmla="*/ 39 w 39"/>
                <a:gd name="T1" fmla="*/ 0 h 19"/>
                <a:gd name="T2" fmla="*/ 33 w 39"/>
                <a:gd name="T3" fmla="*/ 6 h 19"/>
                <a:gd name="T4" fmla="*/ 29 w 39"/>
                <a:gd name="T5" fmla="*/ 13 h 19"/>
                <a:gd name="T6" fmla="*/ 23 w 39"/>
                <a:gd name="T7" fmla="*/ 19 h 19"/>
                <a:gd name="T8" fmla="*/ 14 w 39"/>
                <a:gd name="T9" fmla="*/ 19 h 19"/>
                <a:gd name="T10" fmla="*/ 0 w 39"/>
                <a:gd name="T11" fmla="*/ 19 h 19"/>
                <a:gd name="T12" fmla="*/ 2 w 39"/>
                <a:gd name="T13" fmla="*/ 14 h 19"/>
                <a:gd name="T14" fmla="*/ 5 w 39"/>
                <a:gd name="T15" fmla="*/ 10 h 19"/>
                <a:gd name="T16" fmla="*/ 7 w 39"/>
                <a:gd name="T17" fmla="*/ 5 h 19"/>
                <a:gd name="T18" fmla="*/ 10 w 39"/>
                <a:gd name="T19" fmla="*/ 0 h 19"/>
                <a:gd name="T20" fmla="*/ 17 w 39"/>
                <a:gd name="T21" fmla="*/ 2 h 19"/>
                <a:gd name="T22" fmla="*/ 24 w 39"/>
                <a:gd name="T23" fmla="*/ 0 h 19"/>
                <a:gd name="T24" fmla="*/ 31 w 39"/>
                <a:gd name="T25" fmla="*/ 0 h 19"/>
                <a:gd name="T26" fmla="*/ 39 w 39"/>
                <a:gd name="T27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9" h="19">
                  <a:moveTo>
                    <a:pt x="39" y="0"/>
                  </a:moveTo>
                  <a:lnTo>
                    <a:pt x="33" y="6"/>
                  </a:lnTo>
                  <a:lnTo>
                    <a:pt x="29" y="13"/>
                  </a:lnTo>
                  <a:lnTo>
                    <a:pt x="23" y="19"/>
                  </a:lnTo>
                  <a:lnTo>
                    <a:pt x="14" y="19"/>
                  </a:lnTo>
                  <a:lnTo>
                    <a:pt x="0" y="19"/>
                  </a:lnTo>
                  <a:lnTo>
                    <a:pt x="2" y="14"/>
                  </a:lnTo>
                  <a:lnTo>
                    <a:pt x="5" y="10"/>
                  </a:lnTo>
                  <a:lnTo>
                    <a:pt x="7" y="5"/>
                  </a:lnTo>
                  <a:lnTo>
                    <a:pt x="10" y="0"/>
                  </a:lnTo>
                  <a:lnTo>
                    <a:pt x="17" y="2"/>
                  </a:lnTo>
                  <a:lnTo>
                    <a:pt x="24" y="0"/>
                  </a:lnTo>
                  <a:lnTo>
                    <a:pt x="31" y="0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3" name="Freeform 272"/>
            <p:cNvSpPr>
              <a:spLocks/>
            </p:cNvSpPr>
            <p:nvPr/>
          </p:nvSpPr>
          <p:spPr bwMode="auto">
            <a:xfrm>
              <a:off x="812" y="2236"/>
              <a:ext cx="13" cy="10"/>
            </a:xfrm>
            <a:custGeom>
              <a:avLst/>
              <a:gdLst>
                <a:gd name="T0" fmla="*/ 15 w 25"/>
                <a:gd name="T1" fmla="*/ 17 h 19"/>
                <a:gd name="T2" fmla="*/ 0 w 25"/>
                <a:gd name="T3" fmla="*/ 19 h 19"/>
                <a:gd name="T4" fmla="*/ 2 w 25"/>
                <a:gd name="T5" fmla="*/ 1 h 19"/>
                <a:gd name="T6" fmla="*/ 8 w 25"/>
                <a:gd name="T7" fmla="*/ 0 h 19"/>
                <a:gd name="T8" fmla="*/ 13 w 25"/>
                <a:gd name="T9" fmla="*/ 1 h 19"/>
                <a:gd name="T10" fmla="*/ 19 w 25"/>
                <a:gd name="T11" fmla="*/ 1 h 19"/>
                <a:gd name="T12" fmla="*/ 25 w 25"/>
                <a:gd name="T13" fmla="*/ 1 h 19"/>
                <a:gd name="T14" fmla="*/ 15 w 25"/>
                <a:gd name="T15" fmla="*/ 17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" h="19">
                  <a:moveTo>
                    <a:pt x="15" y="17"/>
                  </a:moveTo>
                  <a:lnTo>
                    <a:pt x="0" y="19"/>
                  </a:lnTo>
                  <a:lnTo>
                    <a:pt x="2" y="1"/>
                  </a:lnTo>
                  <a:lnTo>
                    <a:pt x="8" y="0"/>
                  </a:lnTo>
                  <a:lnTo>
                    <a:pt x="13" y="1"/>
                  </a:lnTo>
                  <a:lnTo>
                    <a:pt x="19" y="1"/>
                  </a:lnTo>
                  <a:lnTo>
                    <a:pt x="25" y="1"/>
                  </a:lnTo>
                  <a:lnTo>
                    <a:pt x="15" y="17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4" name="Freeform 273"/>
            <p:cNvSpPr>
              <a:spLocks/>
            </p:cNvSpPr>
            <p:nvPr/>
          </p:nvSpPr>
          <p:spPr bwMode="auto">
            <a:xfrm>
              <a:off x="966" y="2237"/>
              <a:ext cx="60" cy="15"/>
            </a:xfrm>
            <a:custGeom>
              <a:avLst/>
              <a:gdLst>
                <a:gd name="T0" fmla="*/ 121 w 121"/>
                <a:gd name="T1" fmla="*/ 5 h 29"/>
                <a:gd name="T2" fmla="*/ 119 w 121"/>
                <a:gd name="T3" fmla="*/ 9 h 29"/>
                <a:gd name="T4" fmla="*/ 114 w 121"/>
                <a:gd name="T5" fmla="*/ 10 h 29"/>
                <a:gd name="T6" fmla="*/ 108 w 121"/>
                <a:gd name="T7" fmla="*/ 10 h 29"/>
                <a:gd name="T8" fmla="*/ 104 w 121"/>
                <a:gd name="T9" fmla="*/ 13 h 29"/>
                <a:gd name="T10" fmla="*/ 99 w 121"/>
                <a:gd name="T11" fmla="*/ 12 h 29"/>
                <a:gd name="T12" fmla="*/ 95 w 121"/>
                <a:gd name="T13" fmla="*/ 13 h 29"/>
                <a:gd name="T14" fmla="*/ 89 w 121"/>
                <a:gd name="T15" fmla="*/ 14 h 29"/>
                <a:gd name="T16" fmla="*/ 85 w 121"/>
                <a:gd name="T17" fmla="*/ 13 h 29"/>
                <a:gd name="T18" fmla="*/ 84 w 121"/>
                <a:gd name="T19" fmla="*/ 15 h 29"/>
                <a:gd name="T20" fmla="*/ 84 w 121"/>
                <a:gd name="T21" fmla="*/ 17 h 29"/>
                <a:gd name="T22" fmla="*/ 83 w 121"/>
                <a:gd name="T23" fmla="*/ 20 h 29"/>
                <a:gd name="T24" fmla="*/ 82 w 121"/>
                <a:gd name="T25" fmla="*/ 21 h 29"/>
                <a:gd name="T26" fmla="*/ 78 w 121"/>
                <a:gd name="T27" fmla="*/ 22 h 29"/>
                <a:gd name="T28" fmla="*/ 76 w 121"/>
                <a:gd name="T29" fmla="*/ 23 h 29"/>
                <a:gd name="T30" fmla="*/ 75 w 121"/>
                <a:gd name="T31" fmla="*/ 25 h 29"/>
                <a:gd name="T32" fmla="*/ 73 w 121"/>
                <a:gd name="T33" fmla="*/ 28 h 29"/>
                <a:gd name="T34" fmla="*/ 65 w 121"/>
                <a:gd name="T35" fmla="*/ 28 h 29"/>
                <a:gd name="T36" fmla="*/ 58 w 121"/>
                <a:gd name="T37" fmla="*/ 28 h 29"/>
                <a:gd name="T38" fmla="*/ 51 w 121"/>
                <a:gd name="T39" fmla="*/ 28 h 29"/>
                <a:gd name="T40" fmla="*/ 43 w 121"/>
                <a:gd name="T41" fmla="*/ 29 h 29"/>
                <a:gd name="T42" fmla="*/ 38 w 121"/>
                <a:gd name="T43" fmla="*/ 26 h 29"/>
                <a:gd name="T44" fmla="*/ 32 w 121"/>
                <a:gd name="T45" fmla="*/ 25 h 29"/>
                <a:gd name="T46" fmla="*/ 28 w 121"/>
                <a:gd name="T47" fmla="*/ 25 h 29"/>
                <a:gd name="T48" fmla="*/ 22 w 121"/>
                <a:gd name="T49" fmla="*/ 25 h 29"/>
                <a:gd name="T50" fmla="*/ 16 w 121"/>
                <a:gd name="T51" fmla="*/ 25 h 29"/>
                <a:gd name="T52" fmla="*/ 12 w 121"/>
                <a:gd name="T53" fmla="*/ 25 h 29"/>
                <a:gd name="T54" fmla="*/ 6 w 121"/>
                <a:gd name="T55" fmla="*/ 24 h 29"/>
                <a:gd name="T56" fmla="*/ 1 w 121"/>
                <a:gd name="T57" fmla="*/ 22 h 29"/>
                <a:gd name="T58" fmla="*/ 0 w 121"/>
                <a:gd name="T59" fmla="*/ 15 h 29"/>
                <a:gd name="T60" fmla="*/ 0 w 121"/>
                <a:gd name="T61" fmla="*/ 9 h 29"/>
                <a:gd name="T62" fmla="*/ 1 w 121"/>
                <a:gd name="T63" fmla="*/ 3 h 29"/>
                <a:gd name="T64" fmla="*/ 6 w 121"/>
                <a:gd name="T65" fmla="*/ 0 h 29"/>
                <a:gd name="T66" fmla="*/ 21 w 121"/>
                <a:gd name="T67" fmla="*/ 0 h 29"/>
                <a:gd name="T68" fmla="*/ 35 w 121"/>
                <a:gd name="T69" fmla="*/ 0 h 29"/>
                <a:gd name="T70" fmla="*/ 50 w 121"/>
                <a:gd name="T71" fmla="*/ 1 h 29"/>
                <a:gd name="T72" fmla="*/ 63 w 121"/>
                <a:gd name="T73" fmla="*/ 1 h 29"/>
                <a:gd name="T74" fmla="*/ 77 w 121"/>
                <a:gd name="T75" fmla="*/ 1 h 29"/>
                <a:gd name="T76" fmla="*/ 91 w 121"/>
                <a:gd name="T77" fmla="*/ 2 h 29"/>
                <a:gd name="T78" fmla="*/ 106 w 121"/>
                <a:gd name="T79" fmla="*/ 3 h 29"/>
                <a:gd name="T80" fmla="*/ 121 w 121"/>
                <a:gd name="T81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1" h="29">
                  <a:moveTo>
                    <a:pt x="121" y="5"/>
                  </a:moveTo>
                  <a:lnTo>
                    <a:pt x="119" y="9"/>
                  </a:lnTo>
                  <a:lnTo>
                    <a:pt x="114" y="10"/>
                  </a:lnTo>
                  <a:lnTo>
                    <a:pt x="108" y="10"/>
                  </a:lnTo>
                  <a:lnTo>
                    <a:pt x="104" y="13"/>
                  </a:lnTo>
                  <a:lnTo>
                    <a:pt x="99" y="12"/>
                  </a:lnTo>
                  <a:lnTo>
                    <a:pt x="95" y="13"/>
                  </a:lnTo>
                  <a:lnTo>
                    <a:pt x="89" y="14"/>
                  </a:lnTo>
                  <a:lnTo>
                    <a:pt x="85" y="13"/>
                  </a:lnTo>
                  <a:lnTo>
                    <a:pt x="84" y="15"/>
                  </a:lnTo>
                  <a:lnTo>
                    <a:pt x="84" y="17"/>
                  </a:lnTo>
                  <a:lnTo>
                    <a:pt x="83" y="20"/>
                  </a:lnTo>
                  <a:lnTo>
                    <a:pt x="82" y="21"/>
                  </a:lnTo>
                  <a:lnTo>
                    <a:pt x="78" y="22"/>
                  </a:lnTo>
                  <a:lnTo>
                    <a:pt x="76" y="23"/>
                  </a:lnTo>
                  <a:lnTo>
                    <a:pt x="75" y="25"/>
                  </a:lnTo>
                  <a:lnTo>
                    <a:pt x="73" y="28"/>
                  </a:lnTo>
                  <a:lnTo>
                    <a:pt x="65" y="28"/>
                  </a:lnTo>
                  <a:lnTo>
                    <a:pt x="58" y="28"/>
                  </a:lnTo>
                  <a:lnTo>
                    <a:pt x="51" y="28"/>
                  </a:lnTo>
                  <a:lnTo>
                    <a:pt x="43" y="29"/>
                  </a:lnTo>
                  <a:lnTo>
                    <a:pt x="38" y="26"/>
                  </a:lnTo>
                  <a:lnTo>
                    <a:pt x="32" y="25"/>
                  </a:lnTo>
                  <a:lnTo>
                    <a:pt x="28" y="25"/>
                  </a:lnTo>
                  <a:lnTo>
                    <a:pt x="22" y="25"/>
                  </a:lnTo>
                  <a:lnTo>
                    <a:pt x="16" y="25"/>
                  </a:lnTo>
                  <a:lnTo>
                    <a:pt x="12" y="25"/>
                  </a:lnTo>
                  <a:lnTo>
                    <a:pt x="6" y="24"/>
                  </a:lnTo>
                  <a:lnTo>
                    <a:pt x="1" y="22"/>
                  </a:lnTo>
                  <a:lnTo>
                    <a:pt x="0" y="15"/>
                  </a:lnTo>
                  <a:lnTo>
                    <a:pt x="0" y="9"/>
                  </a:lnTo>
                  <a:lnTo>
                    <a:pt x="1" y="3"/>
                  </a:lnTo>
                  <a:lnTo>
                    <a:pt x="6" y="0"/>
                  </a:lnTo>
                  <a:lnTo>
                    <a:pt x="21" y="0"/>
                  </a:lnTo>
                  <a:lnTo>
                    <a:pt x="35" y="0"/>
                  </a:lnTo>
                  <a:lnTo>
                    <a:pt x="50" y="1"/>
                  </a:lnTo>
                  <a:lnTo>
                    <a:pt x="63" y="1"/>
                  </a:lnTo>
                  <a:lnTo>
                    <a:pt x="77" y="1"/>
                  </a:lnTo>
                  <a:lnTo>
                    <a:pt x="91" y="2"/>
                  </a:lnTo>
                  <a:lnTo>
                    <a:pt x="106" y="3"/>
                  </a:lnTo>
                  <a:lnTo>
                    <a:pt x="12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5" name="Freeform 274"/>
            <p:cNvSpPr>
              <a:spLocks/>
            </p:cNvSpPr>
            <p:nvPr/>
          </p:nvSpPr>
          <p:spPr bwMode="auto">
            <a:xfrm>
              <a:off x="907" y="2271"/>
              <a:ext cx="10" cy="18"/>
            </a:xfrm>
            <a:custGeom>
              <a:avLst/>
              <a:gdLst>
                <a:gd name="T0" fmla="*/ 20 w 20"/>
                <a:gd name="T1" fmla="*/ 1 h 36"/>
                <a:gd name="T2" fmla="*/ 18 w 20"/>
                <a:gd name="T3" fmla="*/ 9 h 36"/>
                <a:gd name="T4" fmla="*/ 18 w 20"/>
                <a:gd name="T5" fmla="*/ 17 h 36"/>
                <a:gd name="T6" fmla="*/ 18 w 20"/>
                <a:gd name="T7" fmla="*/ 26 h 36"/>
                <a:gd name="T8" fmla="*/ 16 w 20"/>
                <a:gd name="T9" fmla="*/ 36 h 36"/>
                <a:gd name="T10" fmla="*/ 0 w 20"/>
                <a:gd name="T11" fmla="*/ 36 h 36"/>
                <a:gd name="T12" fmla="*/ 0 w 20"/>
                <a:gd name="T13" fmla="*/ 26 h 36"/>
                <a:gd name="T14" fmla="*/ 0 w 20"/>
                <a:gd name="T15" fmla="*/ 17 h 36"/>
                <a:gd name="T16" fmla="*/ 0 w 20"/>
                <a:gd name="T17" fmla="*/ 8 h 36"/>
                <a:gd name="T18" fmla="*/ 0 w 20"/>
                <a:gd name="T19" fmla="*/ 0 h 36"/>
                <a:gd name="T20" fmla="*/ 20 w 20"/>
                <a:gd name="T21" fmla="*/ 1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0" h="36">
                  <a:moveTo>
                    <a:pt x="20" y="1"/>
                  </a:moveTo>
                  <a:lnTo>
                    <a:pt x="18" y="9"/>
                  </a:lnTo>
                  <a:lnTo>
                    <a:pt x="18" y="17"/>
                  </a:lnTo>
                  <a:lnTo>
                    <a:pt x="18" y="26"/>
                  </a:lnTo>
                  <a:lnTo>
                    <a:pt x="16" y="36"/>
                  </a:lnTo>
                  <a:lnTo>
                    <a:pt x="0" y="36"/>
                  </a:lnTo>
                  <a:lnTo>
                    <a:pt x="0" y="26"/>
                  </a:lnTo>
                  <a:lnTo>
                    <a:pt x="0" y="17"/>
                  </a:lnTo>
                  <a:lnTo>
                    <a:pt x="0" y="8"/>
                  </a:lnTo>
                  <a:lnTo>
                    <a:pt x="0" y="0"/>
                  </a:lnTo>
                  <a:lnTo>
                    <a:pt x="20" y="1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6" name="Freeform 275"/>
            <p:cNvSpPr>
              <a:spLocks/>
            </p:cNvSpPr>
            <p:nvPr/>
          </p:nvSpPr>
          <p:spPr bwMode="auto">
            <a:xfrm>
              <a:off x="860" y="2272"/>
              <a:ext cx="24" cy="17"/>
            </a:xfrm>
            <a:custGeom>
              <a:avLst/>
              <a:gdLst>
                <a:gd name="T0" fmla="*/ 48 w 48"/>
                <a:gd name="T1" fmla="*/ 0 h 34"/>
                <a:gd name="T2" fmla="*/ 48 w 48"/>
                <a:gd name="T3" fmla="*/ 7 h 34"/>
                <a:gd name="T4" fmla="*/ 48 w 48"/>
                <a:gd name="T5" fmla="*/ 16 h 34"/>
                <a:gd name="T6" fmla="*/ 47 w 48"/>
                <a:gd name="T7" fmla="*/ 25 h 34"/>
                <a:gd name="T8" fmla="*/ 45 w 48"/>
                <a:gd name="T9" fmla="*/ 34 h 34"/>
                <a:gd name="T10" fmla="*/ 40 w 48"/>
                <a:gd name="T11" fmla="*/ 34 h 34"/>
                <a:gd name="T12" fmla="*/ 35 w 48"/>
                <a:gd name="T13" fmla="*/ 34 h 34"/>
                <a:gd name="T14" fmla="*/ 29 w 48"/>
                <a:gd name="T15" fmla="*/ 34 h 34"/>
                <a:gd name="T16" fmla="*/ 23 w 48"/>
                <a:gd name="T17" fmla="*/ 32 h 34"/>
                <a:gd name="T18" fmla="*/ 17 w 48"/>
                <a:gd name="T19" fmla="*/ 32 h 34"/>
                <a:gd name="T20" fmla="*/ 12 w 48"/>
                <a:gd name="T21" fmla="*/ 31 h 34"/>
                <a:gd name="T22" fmla="*/ 6 w 48"/>
                <a:gd name="T23" fmla="*/ 30 h 34"/>
                <a:gd name="T24" fmla="*/ 0 w 48"/>
                <a:gd name="T25" fmla="*/ 29 h 34"/>
                <a:gd name="T26" fmla="*/ 0 w 48"/>
                <a:gd name="T27" fmla="*/ 2 h 34"/>
                <a:gd name="T28" fmla="*/ 6 w 48"/>
                <a:gd name="T29" fmla="*/ 0 h 34"/>
                <a:gd name="T30" fmla="*/ 13 w 48"/>
                <a:gd name="T31" fmla="*/ 1 h 34"/>
                <a:gd name="T32" fmla="*/ 20 w 48"/>
                <a:gd name="T33" fmla="*/ 1 h 34"/>
                <a:gd name="T34" fmla="*/ 27 w 48"/>
                <a:gd name="T35" fmla="*/ 0 h 34"/>
                <a:gd name="T36" fmla="*/ 48 w 48"/>
                <a:gd name="T37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8" h="34">
                  <a:moveTo>
                    <a:pt x="48" y="0"/>
                  </a:moveTo>
                  <a:lnTo>
                    <a:pt x="48" y="7"/>
                  </a:lnTo>
                  <a:lnTo>
                    <a:pt x="48" y="16"/>
                  </a:lnTo>
                  <a:lnTo>
                    <a:pt x="47" y="25"/>
                  </a:lnTo>
                  <a:lnTo>
                    <a:pt x="45" y="34"/>
                  </a:lnTo>
                  <a:lnTo>
                    <a:pt x="40" y="34"/>
                  </a:lnTo>
                  <a:lnTo>
                    <a:pt x="35" y="34"/>
                  </a:lnTo>
                  <a:lnTo>
                    <a:pt x="29" y="34"/>
                  </a:lnTo>
                  <a:lnTo>
                    <a:pt x="23" y="32"/>
                  </a:lnTo>
                  <a:lnTo>
                    <a:pt x="17" y="32"/>
                  </a:lnTo>
                  <a:lnTo>
                    <a:pt x="12" y="31"/>
                  </a:lnTo>
                  <a:lnTo>
                    <a:pt x="6" y="30"/>
                  </a:lnTo>
                  <a:lnTo>
                    <a:pt x="0" y="29"/>
                  </a:lnTo>
                  <a:lnTo>
                    <a:pt x="0" y="2"/>
                  </a:lnTo>
                  <a:lnTo>
                    <a:pt x="6" y="0"/>
                  </a:lnTo>
                  <a:lnTo>
                    <a:pt x="13" y="1"/>
                  </a:lnTo>
                  <a:lnTo>
                    <a:pt x="20" y="1"/>
                  </a:lnTo>
                  <a:lnTo>
                    <a:pt x="27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7" name="Freeform 276"/>
            <p:cNvSpPr>
              <a:spLocks/>
            </p:cNvSpPr>
            <p:nvPr/>
          </p:nvSpPr>
          <p:spPr bwMode="auto">
            <a:xfrm>
              <a:off x="827" y="2272"/>
              <a:ext cx="9" cy="20"/>
            </a:xfrm>
            <a:custGeom>
              <a:avLst/>
              <a:gdLst>
                <a:gd name="T0" fmla="*/ 18 w 19"/>
                <a:gd name="T1" fmla="*/ 0 h 39"/>
                <a:gd name="T2" fmla="*/ 17 w 19"/>
                <a:gd name="T3" fmla="*/ 9 h 39"/>
                <a:gd name="T4" fmla="*/ 17 w 19"/>
                <a:gd name="T5" fmla="*/ 19 h 39"/>
                <a:gd name="T6" fmla="*/ 18 w 19"/>
                <a:gd name="T7" fmla="*/ 28 h 39"/>
                <a:gd name="T8" fmla="*/ 19 w 19"/>
                <a:gd name="T9" fmla="*/ 37 h 39"/>
                <a:gd name="T10" fmla="*/ 0 w 19"/>
                <a:gd name="T11" fmla="*/ 39 h 39"/>
                <a:gd name="T12" fmla="*/ 2 w 19"/>
                <a:gd name="T13" fmla="*/ 30 h 39"/>
                <a:gd name="T14" fmla="*/ 3 w 19"/>
                <a:gd name="T15" fmla="*/ 21 h 39"/>
                <a:gd name="T16" fmla="*/ 2 w 19"/>
                <a:gd name="T17" fmla="*/ 12 h 39"/>
                <a:gd name="T18" fmla="*/ 0 w 19"/>
                <a:gd name="T19" fmla="*/ 2 h 39"/>
                <a:gd name="T20" fmla="*/ 11 w 19"/>
                <a:gd name="T21" fmla="*/ 1 h 39"/>
                <a:gd name="T22" fmla="*/ 11 w 19"/>
                <a:gd name="T23" fmla="*/ 0 h 39"/>
                <a:gd name="T24" fmla="*/ 18 w 19"/>
                <a:gd name="T25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9" h="39">
                  <a:moveTo>
                    <a:pt x="18" y="0"/>
                  </a:moveTo>
                  <a:lnTo>
                    <a:pt x="17" y="9"/>
                  </a:lnTo>
                  <a:lnTo>
                    <a:pt x="17" y="19"/>
                  </a:lnTo>
                  <a:lnTo>
                    <a:pt x="18" y="28"/>
                  </a:lnTo>
                  <a:lnTo>
                    <a:pt x="19" y="37"/>
                  </a:lnTo>
                  <a:lnTo>
                    <a:pt x="0" y="39"/>
                  </a:lnTo>
                  <a:lnTo>
                    <a:pt x="2" y="30"/>
                  </a:lnTo>
                  <a:lnTo>
                    <a:pt x="3" y="21"/>
                  </a:lnTo>
                  <a:lnTo>
                    <a:pt x="2" y="12"/>
                  </a:lnTo>
                  <a:lnTo>
                    <a:pt x="0" y="2"/>
                  </a:lnTo>
                  <a:lnTo>
                    <a:pt x="11" y="1"/>
                  </a:lnTo>
                  <a:lnTo>
                    <a:pt x="11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DBD3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8" name="Freeform 277"/>
            <p:cNvSpPr>
              <a:spLocks/>
            </p:cNvSpPr>
            <p:nvPr/>
          </p:nvSpPr>
          <p:spPr bwMode="auto">
            <a:xfrm>
              <a:off x="575" y="2295"/>
              <a:ext cx="88" cy="8"/>
            </a:xfrm>
            <a:custGeom>
              <a:avLst/>
              <a:gdLst>
                <a:gd name="T0" fmla="*/ 175 w 175"/>
                <a:gd name="T1" fmla="*/ 9 h 16"/>
                <a:gd name="T2" fmla="*/ 169 w 175"/>
                <a:gd name="T3" fmla="*/ 13 h 16"/>
                <a:gd name="T4" fmla="*/ 164 w 175"/>
                <a:gd name="T5" fmla="*/ 13 h 16"/>
                <a:gd name="T6" fmla="*/ 157 w 175"/>
                <a:gd name="T7" fmla="*/ 13 h 16"/>
                <a:gd name="T8" fmla="*/ 149 w 175"/>
                <a:gd name="T9" fmla="*/ 14 h 16"/>
                <a:gd name="T10" fmla="*/ 146 w 175"/>
                <a:gd name="T11" fmla="*/ 12 h 16"/>
                <a:gd name="T12" fmla="*/ 143 w 175"/>
                <a:gd name="T13" fmla="*/ 14 h 16"/>
                <a:gd name="T14" fmla="*/ 137 w 175"/>
                <a:gd name="T15" fmla="*/ 13 h 16"/>
                <a:gd name="T16" fmla="*/ 132 w 175"/>
                <a:gd name="T17" fmla="*/ 13 h 16"/>
                <a:gd name="T18" fmla="*/ 127 w 175"/>
                <a:gd name="T19" fmla="*/ 14 h 16"/>
                <a:gd name="T20" fmla="*/ 112 w 175"/>
                <a:gd name="T21" fmla="*/ 13 h 16"/>
                <a:gd name="T22" fmla="*/ 96 w 175"/>
                <a:gd name="T23" fmla="*/ 13 h 16"/>
                <a:gd name="T24" fmla="*/ 81 w 175"/>
                <a:gd name="T25" fmla="*/ 12 h 16"/>
                <a:gd name="T26" fmla="*/ 66 w 175"/>
                <a:gd name="T27" fmla="*/ 12 h 16"/>
                <a:gd name="T28" fmla="*/ 51 w 175"/>
                <a:gd name="T29" fmla="*/ 12 h 16"/>
                <a:gd name="T30" fmla="*/ 35 w 175"/>
                <a:gd name="T31" fmla="*/ 12 h 16"/>
                <a:gd name="T32" fmla="*/ 18 w 175"/>
                <a:gd name="T33" fmla="*/ 14 h 16"/>
                <a:gd name="T34" fmla="*/ 2 w 175"/>
                <a:gd name="T35" fmla="*/ 16 h 16"/>
                <a:gd name="T36" fmla="*/ 1 w 175"/>
                <a:gd name="T37" fmla="*/ 15 h 16"/>
                <a:gd name="T38" fmla="*/ 0 w 175"/>
                <a:gd name="T39" fmla="*/ 13 h 16"/>
                <a:gd name="T40" fmla="*/ 0 w 175"/>
                <a:gd name="T41" fmla="*/ 12 h 16"/>
                <a:gd name="T42" fmla="*/ 0 w 175"/>
                <a:gd name="T43" fmla="*/ 9 h 16"/>
                <a:gd name="T44" fmla="*/ 22 w 175"/>
                <a:gd name="T45" fmla="*/ 6 h 16"/>
                <a:gd name="T46" fmla="*/ 44 w 175"/>
                <a:gd name="T47" fmla="*/ 3 h 16"/>
                <a:gd name="T48" fmla="*/ 66 w 175"/>
                <a:gd name="T49" fmla="*/ 1 h 16"/>
                <a:gd name="T50" fmla="*/ 88 w 175"/>
                <a:gd name="T51" fmla="*/ 0 h 16"/>
                <a:gd name="T52" fmla="*/ 109 w 175"/>
                <a:gd name="T53" fmla="*/ 0 h 16"/>
                <a:gd name="T54" fmla="*/ 131 w 175"/>
                <a:gd name="T55" fmla="*/ 1 h 16"/>
                <a:gd name="T56" fmla="*/ 153 w 175"/>
                <a:gd name="T57" fmla="*/ 5 h 16"/>
                <a:gd name="T58" fmla="*/ 175 w 175"/>
                <a:gd name="T59" fmla="*/ 9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75" h="16">
                  <a:moveTo>
                    <a:pt x="175" y="9"/>
                  </a:moveTo>
                  <a:lnTo>
                    <a:pt x="169" y="13"/>
                  </a:lnTo>
                  <a:lnTo>
                    <a:pt x="164" y="13"/>
                  </a:lnTo>
                  <a:lnTo>
                    <a:pt x="157" y="13"/>
                  </a:lnTo>
                  <a:lnTo>
                    <a:pt x="149" y="14"/>
                  </a:lnTo>
                  <a:lnTo>
                    <a:pt x="146" y="12"/>
                  </a:lnTo>
                  <a:lnTo>
                    <a:pt x="143" y="14"/>
                  </a:lnTo>
                  <a:lnTo>
                    <a:pt x="137" y="13"/>
                  </a:lnTo>
                  <a:lnTo>
                    <a:pt x="132" y="13"/>
                  </a:lnTo>
                  <a:lnTo>
                    <a:pt x="127" y="14"/>
                  </a:lnTo>
                  <a:lnTo>
                    <a:pt x="112" y="13"/>
                  </a:lnTo>
                  <a:lnTo>
                    <a:pt x="96" y="13"/>
                  </a:lnTo>
                  <a:lnTo>
                    <a:pt x="81" y="12"/>
                  </a:lnTo>
                  <a:lnTo>
                    <a:pt x="66" y="12"/>
                  </a:lnTo>
                  <a:lnTo>
                    <a:pt x="51" y="12"/>
                  </a:lnTo>
                  <a:lnTo>
                    <a:pt x="35" y="12"/>
                  </a:lnTo>
                  <a:lnTo>
                    <a:pt x="18" y="14"/>
                  </a:lnTo>
                  <a:lnTo>
                    <a:pt x="2" y="16"/>
                  </a:lnTo>
                  <a:lnTo>
                    <a:pt x="1" y="15"/>
                  </a:lnTo>
                  <a:lnTo>
                    <a:pt x="0" y="13"/>
                  </a:lnTo>
                  <a:lnTo>
                    <a:pt x="0" y="12"/>
                  </a:lnTo>
                  <a:lnTo>
                    <a:pt x="0" y="9"/>
                  </a:lnTo>
                  <a:lnTo>
                    <a:pt x="22" y="6"/>
                  </a:lnTo>
                  <a:lnTo>
                    <a:pt x="44" y="3"/>
                  </a:lnTo>
                  <a:lnTo>
                    <a:pt x="66" y="1"/>
                  </a:lnTo>
                  <a:lnTo>
                    <a:pt x="88" y="0"/>
                  </a:lnTo>
                  <a:lnTo>
                    <a:pt x="109" y="0"/>
                  </a:lnTo>
                  <a:lnTo>
                    <a:pt x="131" y="1"/>
                  </a:lnTo>
                  <a:lnTo>
                    <a:pt x="153" y="5"/>
                  </a:lnTo>
                  <a:lnTo>
                    <a:pt x="175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9" name="Freeform 278"/>
            <p:cNvSpPr>
              <a:spLocks/>
            </p:cNvSpPr>
            <p:nvPr/>
          </p:nvSpPr>
          <p:spPr bwMode="auto">
            <a:xfrm>
              <a:off x="865" y="2298"/>
              <a:ext cx="5" cy="12"/>
            </a:xfrm>
            <a:custGeom>
              <a:avLst/>
              <a:gdLst>
                <a:gd name="T0" fmla="*/ 11 w 11"/>
                <a:gd name="T1" fmla="*/ 22 h 24"/>
                <a:gd name="T2" fmla="*/ 9 w 11"/>
                <a:gd name="T3" fmla="*/ 24 h 24"/>
                <a:gd name="T4" fmla="*/ 7 w 11"/>
                <a:gd name="T5" fmla="*/ 24 h 24"/>
                <a:gd name="T6" fmla="*/ 5 w 11"/>
                <a:gd name="T7" fmla="*/ 24 h 24"/>
                <a:gd name="T8" fmla="*/ 3 w 11"/>
                <a:gd name="T9" fmla="*/ 23 h 24"/>
                <a:gd name="T10" fmla="*/ 2 w 11"/>
                <a:gd name="T11" fmla="*/ 17 h 24"/>
                <a:gd name="T12" fmla="*/ 0 w 11"/>
                <a:gd name="T13" fmla="*/ 11 h 24"/>
                <a:gd name="T14" fmla="*/ 0 w 11"/>
                <a:gd name="T15" fmla="*/ 6 h 24"/>
                <a:gd name="T16" fmla="*/ 3 w 11"/>
                <a:gd name="T17" fmla="*/ 0 h 24"/>
                <a:gd name="T18" fmla="*/ 7 w 11"/>
                <a:gd name="T19" fmla="*/ 3 h 24"/>
                <a:gd name="T20" fmla="*/ 9 w 11"/>
                <a:gd name="T21" fmla="*/ 9 h 24"/>
                <a:gd name="T22" fmla="*/ 10 w 11"/>
                <a:gd name="T23" fmla="*/ 15 h 24"/>
                <a:gd name="T24" fmla="*/ 11 w 11"/>
                <a:gd name="T25" fmla="*/ 22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" h="24">
                  <a:moveTo>
                    <a:pt x="11" y="22"/>
                  </a:moveTo>
                  <a:lnTo>
                    <a:pt x="9" y="24"/>
                  </a:lnTo>
                  <a:lnTo>
                    <a:pt x="7" y="24"/>
                  </a:lnTo>
                  <a:lnTo>
                    <a:pt x="5" y="24"/>
                  </a:lnTo>
                  <a:lnTo>
                    <a:pt x="3" y="23"/>
                  </a:lnTo>
                  <a:lnTo>
                    <a:pt x="2" y="17"/>
                  </a:lnTo>
                  <a:lnTo>
                    <a:pt x="0" y="11"/>
                  </a:lnTo>
                  <a:lnTo>
                    <a:pt x="0" y="6"/>
                  </a:lnTo>
                  <a:lnTo>
                    <a:pt x="3" y="0"/>
                  </a:lnTo>
                  <a:lnTo>
                    <a:pt x="7" y="3"/>
                  </a:lnTo>
                  <a:lnTo>
                    <a:pt x="9" y="9"/>
                  </a:lnTo>
                  <a:lnTo>
                    <a:pt x="10" y="15"/>
                  </a:lnTo>
                  <a:lnTo>
                    <a:pt x="11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0" name="Freeform 279"/>
            <p:cNvSpPr>
              <a:spLocks/>
            </p:cNvSpPr>
            <p:nvPr/>
          </p:nvSpPr>
          <p:spPr bwMode="auto">
            <a:xfrm>
              <a:off x="854" y="2299"/>
              <a:ext cx="6" cy="11"/>
            </a:xfrm>
            <a:custGeom>
              <a:avLst/>
              <a:gdLst>
                <a:gd name="T0" fmla="*/ 10 w 10"/>
                <a:gd name="T1" fmla="*/ 22 h 22"/>
                <a:gd name="T2" fmla="*/ 5 w 10"/>
                <a:gd name="T3" fmla="*/ 21 h 22"/>
                <a:gd name="T4" fmla="*/ 3 w 10"/>
                <a:gd name="T5" fmla="*/ 19 h 22"/>
                <a:gd name="T6" fmla="*/ 1 w 10"/>
                <a:gd name="T7" fmla="*/ 15 h 22"/>
                <a:gd name="T8" fmla="*/ 0 w 10"/>
                <a:gd name="T9" fmla="*/ 11 h 22"/>
                <a:gd name="T10" fmla="*/ 3 w 10"/>
                <a:gd name="T11" fmla="*/ 0 h 22"/>
                <a:gd name="T12" fmla="*/ 8 w 10"/>
                <a:gd name="T13" fmla="*/ 4 h 22"/>
                <a:gd name="T14" fmla="*/ 9 w 10"/>
                <a:gd name="T15" fmla="*/ 9 h 22"/>
                <a:gd name="T16" fmla="*/ 9 w 10"/>
                <a:gd name="T17" fmla="*/ 15 h 22"/>
                <a:gd name="T18" fmla="*/ 10 w 10"/>
                <a:gd name="T19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" h="22">
                  <a:moveTo>
                    <a:pt x="10" y="22"/>
                  </a:moveTo>
                  <a:lnTo>
                    <a:pt x="5" y="21"/>
                  </a:lnTo>
                  <a:lnTo>
                    <a:pt x="3" y="19"/>
                  </a:lnTo>
                  <a:lnTo>
                    <a:pt x="1" y="15"/>
                  </a:lnTo>
                  <a:lnTo>
                    <a:pt x="0" y="11"/>
                  </a:lnTo>
                  <a:lnTo>
                    <a:pt x="3" y="0"/>
                  </a:lnTo>
                  <a:lnTo>
                    <a:pt x="8" y="4"/>
                  </a:lnTo>
                  <a:lnTo>
                    <a:pt x="9" y="9"/>
                  </a:lnTo>
                  <a:lnTo>
                    <a:pt x="9" y="15"/>
                  </a:lnTo>
                  <a:lnTo>
                    <a:pt x="1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1" name="Freeform 280"/>
            <p:cNvSpPr>
              <a:spLocks/>
            </p:cNvSpPr>
            <p:nvPr/>
          </p:nvSpPr>
          <p:spPr bwMode="auto">
            <a:xfrm>
              <a:off x="886" y="2299"/>
              <a:ext cx="5" cy="12"/>
            </a:xfrm>
            <a:custGeom>
              <a:avLst/>
              <a:gdLst>
                <a:gd name="T0" fmla="*/ 9 w 9"/>
                <a:gd name="T1" fmla="*/ 23 h 24"/>
                <a:gd name="T2" fmla="*/ 5 w 9"/>
                <a:gd name="T3" fmla="*/ 24 h 24"/>
                <a:gd name="T4" fmla="*/ 2 w 9"/>
                <a:gd name="T5" fmla="*/ 22 h 24"/>
                <a:gd name="T6" fmla="*/ 1 w 9"/>
                <a:gd name="T7" fmla="*/ 19 h 24"/>
                <a:gd name="T8" fmla="*/ 0 w 9"/>
                <a:gd name="T9" fmla="*/ 14 h 24"/>
                <a:gd name="T10" fmla="*/ 0 w 9"/>
                <a:gd name="T11" fmla="*/ 9 h 24"/>
                <a:gd name="T12" fmla="*/ 0 w 9"/>
                <a:gd name="T13" fmla="*/ 6 h 24"/>
                <a:gd name="T14" fmla="*/ 0 w 9"/>
                <a:gd name="T15" fmla="*/ 3 h 24"/>
                <a:gd name="T16" fmla="*/ 4 w 9"/>
                <a:gd name="T17" fmla="*/ 0 h 24"/>
                <a:gd name="T18" fmla="*/ 8 w 9"/>
                <a:gd name="T19" fmla="*/ 5 h 24"/>
                <a:gd name="T20" fmla="*/ 9 w 9"/>
                <a:gd name="T21" fmla="*/ 11 h 24"/>
                <a:gd name="T22" fmla="*/ 9 w 9"/>
                <a:gd name="T23" fmla="*/ 18 h 24"/>
                <a:gd name="T24" fmla="*/ 9 w 9"/>
                <a:gd name="T25" fmla="*/ 23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" h="24">
                  <a:moveTo>
                    <a:pt x="9" y="23"/>
                  </a:moveTo>
                  <a:lnTo>
                    <a:pt x="5" y="24"/>
                  </a:lnTo>
                  <a:lnTo>
                    <a:pt x="2" y="22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0" y="9"/>
                  </a:lnTo>
                  <a:lnTo>
                    <a:pt x="0" y="6"/>
                  </a:lnTo>
                  <a:lnTo>
                    <a:pt x="0" y="3"/>
                  </a:lnTo>
                  <a:lnTo>
                    <a:pt x="4" y="0"/>
                  </a:lnTo>
                  <a:lnTo>
                    <a:pt x="8" y="5"/>
                  </a:lnTo>
                  <a:lnTo>
                    <a:pt x="9" y="11"/>
                  </a:lnTo>
                  <a:lnTo>
                    <a:pt x="9" y="18"/>
                  </a:lnTo>
                  <a:lnTo>
                    <a:pt x="9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2" name="Freeform 281"/>
            <p:cNvSpPr>
              <a:spLocks/>
            </p:cNvSpPr>
            <p:nvPr/>
          </p:nvSpPr>
          <p:spPr bwMode="auto">
            <a:xfrm>
              <a:off x="594" y="2304"/>
              <a:ext cx="41" cy="6"/>
            </a:xfrm>
            <a:custGeom>
              <a:avLst/>
              <a:gdLst>
                <a:gd name="T0" fmla="*/ 79 w 83"/>
                <a:gd name="T1" fmla="*/ 1 h 11"/>
                <a:gd name="T2" fmla="*/ 81 w 83"/>
                <a:gd name="T3" fmla="*/ 1 h 11"/>
                <a:gd name="T4" fmla="*/ 81 w 83"/>
                <a:gd name="T5" fmla="*/ 1 h 11"/>
                <a:gd name="T6" fmla="*/ 82 w 83"/>
                <a:gd name="T7" fmla="*/ 1 h 11"/>
                <a:gd name="T8" fmla="*/ 82 w 83"/>
                <a:gd name="T9" fmla="*/ 0 h 11"/>
                <a:gd name="T10" fmla="*/ 83 w 83"/>
                <a:gd name="T11" fmla="*/ 2 h 11"/>
                <a:gd name="T12" fmla="*/ 83 w 83"/>
                <a:gd name="T13" fmla="*/ 4 h 11"/>
                <a:gd name="T14" fmla="*/ 82 w 83"/>
                <a:gd name="T15" fmla="*/ 5 h 11"/>
                <a:gd name="T16" fmla="*/ 81 w 83"/>
                <a:gd name="T17" fmla="*/ 8 h 11"/>
                <a:gd name="T18" fmla="*/ 76 w 83"/>
                <a:gd name="T19" fmla="*/ 10 h 11"/>
                <a:gd name="T20" fmla="*/ 67 w 83"/>
                <a:gd name="T21" fmla="*/ 10 h 11"/>
                <a:gd name="T22" fmla="*/ 58 w 83"/>
                <a:gd name="T23" fmla="*/ 11 h 11"/>
                <a:gd name="T24" fmla="*/ 48 w 83"/>
                <a:gd name="T25" fmla="*/ 11 h 11"/>
                <a:gd name="T26" fmla="*/ 39 w 83"/>
                <a:gd name="T27" fmla="*/ 11 h 11"/>
                <a:gd name="T28" fmla="*/ 29 w 83"/>
                <a:gd name="T29" fmla="*/ 11 h 11"/>
                <a:gd name="T30" fmla="*/ 20 w 83"/>
                <a:gd name="T31" fmla="*/ 11 h 11"/>
                <a:gd name="T32" fmla="*/ 10 w 83"/>
                <a:gd name="T33" fmla="*/ 11 h 11"/>
                <a:gd name="T34" fmla="*/ 1 w 83"/>
                <a:gd name="T35" fmla="*/ 11 h 11"/>
                <a:gd name="T36" fmla="*/ 1 w 83"/>
                <a:gd name="T37" fmla="*/ 10 h 11"/>
                <a:gd name="T38" fmla="*/ 1 w 83"/>
                <a:gd name="T39" fmla="*/ 8 h 11"/>
                <a:gd name="T40" fmla="*/ 0 w 83"/>
                <a:gd name="T41" fmla="*/ 7 h 11"/>
                <a:gd name="T42" fmla="*/ 0 w 83"/>
                <a:gd name="T43" fmla="*/ 5 h 11"/>
                <a:gd name="T44" fmla="*/ 9 w 83"/>
                <a:gd name="T45" fmla="*/ 3 h 11"/>
                <a:gd name="T46" fmla="*/ 8 w 83"/>
                <a:gd name="T47" fmla="*/ 1 h 11"/>
                <a:gd name="T48" fmla="*/ 14 w 83"/>
                <a:gd name="T49" fmla="*/ 0 h 11"/>
                <a:gd name="T50" fmla="*/ 21 w 83"/>
                <a:gd name="T51" fmla="*/ 1 h 11"/>
                <a:gd name="T52" fmla="*/ 26 w 83"/>
                <a:gd name="T53" fmla="*/ 1 h 11"/>
                <a:gd name="T54" fmla="*/ 32 w 83"/>
                <a:gd name="T55" fmla="*/ 1 h 11"/>
                <a:gd name="T56" fmla="*/ 38 w 83"/>
                <a:gd name="T57" fmla="*/ 1 h 11"/>
                <a:gd name="T58" fmla="*/ 44 w 83"/>
                <a:gd name="T59" fmla="*/ 1 h 11"/>
                <a:gd name="T60" fmla="*/ 50 w 83"/>
                <a:gd name="T61" fmla="*/ 1 h 11"/>
                <a:gd name="T62" fmla="*/ 56 w 83"/>
                <a:gd name="T63" fmla="*/ 1 h 11"/>
                <a:gd name="T64" fmla="*/ 62 w 83"/>
                <a:gd name="T65" fmla="*/ 1 h 11"/>
                <a:gd name="T66" fmla="*/ 68 w 83"/>
                <a:gd name="T67" fmla="*/ 1 h 11"/>
                <a:gd name="T68" fmla="*/ 74 w 83"/>
                <a:gd name="T69" fmla="*/ 1 h 11"/>
                <a:gd name="T70" fmla="*/ 79 w 83"/>
                <a:gd name="T71" fmla="*/ 1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83" h="11">
                  <a:moveTo>
                    <a:pt x="79" y="1"/>
                  </a:moveTo>
                  <a:lnTo>
                    <a:pt x="81" y="1"/>
                  </a:lnTo>
                  <a:lnTo>
                    <a:pt x="81" y="1"/>
                  </a:lnTo>
                  <a:lnTo>
                    <a:pt x="82" y="1"/>
                  </a:lnTo>
                  <a:lnTo>
                    <a:pt x="82" y="0"/>
                  </a:lnTo>
                  <a:lnTo>
                    <a:pt x="83" y="2"/>
                  </a:lnTo>
                  <a:lnTo>
                    <a:pt x="83" y="4"/>
                  </a:lnTo>
                  <a:lnTo>
                    <a:pt x="82" y="5"/>
                  </a:lnTo>
                  <a:lnTo>
                    <a:pt x="81" y="8"/>
                  </a:lnTo>
                  <a:lnTo>
                    <a:pt x="76" y="10"/>
                  </a:lnTo>
                  <a:lnTo>
                    <a:pt x="67" y="10"/>
                  </a:lnTo>
                  <a:lnTo>
                    <a:pt x="58" y="11"/>
                  </a:lnTo>
                  <a:lnTo>
                    <a:pt x="48" y="11"/>
                  </a:lnTo>
                  <a:lnTo>
                    <a:pt x="39" y="11"/>
                  </a:lnTo>
                  <a:lnTo>
                    <a:pt x="29" y="11"/>
                  </a:lnTo>
                  <a:lnTo>
                    <a:pt x="20" y="11"/>
                  </a:lnTo>
                  <a:lnTo>
                    <a:pt x="10" y="11"/>
                  </a:lnTo>
                  <a:lnTo>
                    <a:pt x="1" y="11"/>
                  </a:lnTo>
                  <a:lnTo>
                    <a:pt x="1" y="10"/>
                  </a:lnTo>
                  <a:lnTo>
                    <a:pt x="1" y="8"/>
                  </a:lnTo>
                  <a:lnTo>
                    <a:pt x="0" y="7"/>
                  </a:lnTo>
                  <a:lnTo>
                    <a:pt x="0" y="5"/>
                  </a:lnTo>
                  <a:lnTo>
                    <a:pt x="9" y="3"/>
                  </a:lnTo>
                  <a:lnTo>
                    <a:pt x="8" y="1"/>
                  </a:lnTo>
                  <a:lnTo>
                    <a:pt x="14" y="0"/>
                  </a:lnTo>
                  <a:lnTo>
                    <a:pt x="21" y="1"/>
                  </a:lnTo>
                  <a:lnTo>
                    <a:pt x="26" y="1"/>
                  </a:lnTo>
                  <a:lnTo>
                    <a:pt x="32" y="1"/>
                  </a:lnTo>
                  <a:lnTo>
                    <a:pt x="38" y="1"/>
                  </a:lnTo>
                  <a:lnTo>
                    <a:pt x="44" y="1"/>
                  </a:lnTo>
                  <a:lnTo>
                    <a:pt x="50" y="1"/>
                  </a:lnTo>
                  <a:lnTo>
                    <a:pt x="56" y="1"/>
                  </a:lnTo>
                  <a:lnTo>
                    <a:pt x="62" y="1"/>
                  </a:lnTo>
                  <a:lnTo>
                    <a:pt x="68" y="1"/>
                  </a:lnTo>
                  <a:lnTo>
                    <a:pt x="74" y="1"/>
                  </a:lnTo>
                  <a:lnTo>
                    <a:pt x="7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3" name="Freeform 282"/>
            <p:cNvSpPr>
              <a:spLocks/>
            </p:cNvSpPr>
            <p:nvPr/>
          </p:nvSpPr>
          <p:spPr bwMode="auto">
            <a:xfrm>
              <a:off x="853" y="2316"/>
              <a:ext cx="47" cy="8"/>
            </a:xfrm>
            <a:custGeom>
              <a:avLst/>
              <a:gdLst>
                <a:gd name="T0" fmla="*/ 45 w 95"/>
                <a:gd name="T1" fmla="*/ 1 h 15"/>
                <a:gd name="T2" fmla="*/ 51 w 95"/>
                <a:gd name="T3" fmla="*/ 2 h 15"/>
                <a:gd name="T4" fmla="*/ 58 w 95"/>
                <a:gd name="T5" fmla="*/ 2 h 15"/>
                <a:gd name="T6" fmla="*/ 64 w 95"/>
                <a:gd name="T7" fmla="*/ 3 h 15"/>
                <a:gd name="T8" fmla="*/ 70 w 95"/>
                <a:gd name="T9" fmla="*/ 3 h 15"/>
                <a:gd name="T10" fmla="*/ 75 w 95"/>
                <a:gd name="T11" fmla="*/ 3 h 15"/>
                <a:gd name="T12" fmla="*/ 82 w 95"/>
                <a:gd name="T13" fmla="*/ 3 h 15"/>
                <a:gd name="T14" fmla="*/ 88 w 95"/>
                <a:gd name="T15" fmla="*/ 3 h 15"/>
                <a:gd name="T16" fmla="*/ 94 w 95"/>
                <a:gd name="T17" fmla="*/ 3 h 15"/>
                <a:gd name="T18" fmla="*/ 95 w 95"/>
                <a:gd name="T19" fmla="*/ 6 h 15"/>
                <a:gd name="T20" fmla="*/ 95 w 95"/>
                <a:gd name="T21" fmla="*/ 8 h 15"/>
                <a:gd name="T22" fmla="*/ 93 w 95"/>
                <a:gd name="T23" fmla="*/ 10 h 15"/>
                <a:gd name="T24" fmla="*/ 91 w 95"/>
                <a:gd name="T25" fmla="*/ 11 h 15"/>
                <a:gd name="T26" fmla="*/ 83 w 95"/>
                <a:gd name="T27" fmla="*/ 13 h 15"/>
                <a:gd name="T28" fmla="*/ 74 w 95"/>
                <a:gd name="T29" fmla="*/ 11 h 15"/>
                <a:gd name="T30" fmla="*/ 67 w 95"/>
                <a:gd name="T31" fmla="*/ 11 h 15"/>
                <a:gd name="T32" fmla="*/ 60 w 95"/>
                <a:gd name="T33" fmla="*/ 14 h 15"/>
                <a:gd name="T34" fmla="*/ 52 w 95"/>
                <a:gd name="T35" fmla="*/ 13 h 15"/>
                <a:gd name="T36" fmla="*/ 45 w 95"/>
                <a:gd name="T37" fmla="*/ 14 h 15"/>
                <a:gd name="T38" fmla="*/ 37 w 95"/>
                <a:gd name="T39" fmla="*/ 15 h 15"/>
                <a:gd name="T40" fmla="*/ 30 w 95"/>
                <a:gd name="T41" fmla="*/ 14 h 15"/>
                <a:gd name="T42" fmla="*/ 2 w 95"/>
                <a:gd name="T43" fmla="*/ 10 h 15"/>
                <a:gd name="T44" fmla="*/ 0 w 95"/>
                <a:gd name="T45" fmla="*/ 7 h 15"/>
                <a:gd name="T46" fmla="*/ 6 w 95"/>
                <a:gd name="T47" fmla="*/ 6 h 15"/>
                <a:gd name="T48" fmla="*/ 14 w 95"/>
                <a:gd name="T49" fmla="*/ 3 h 15"/>
                <a:gd name="T50" fmla="*/ 22 w 95"/>
                <a:gd name="T51" fmla="*/ 2 h 15"/>
                <a:gd name="T52" fmla="*/ 30 w 95"/>
                <a:gd name="T53" fmla="*/ 1 h 15"/>
                <a:gd name="T54" fmla="*/ 32 w 95"/>
                <a:gd name="T55" fmla="*/ 0 h 15"/>
                <a:gd name="T56" fmla="*/ 35 w 95"/>
                <a:gd name="T57" fmla="*/ 2 h 15"/>
                <a:gd name="T58" fmla="*/ 38 w 95"/>
                <a:gd name="T59" fmla="*/ 2 h 15"/>
                <a:gd name="T60" fmla="*/ 42 w 95"/>
                <a:gd name="T61" fmla="*/ 1 h 15"/>
                <a:gd name="T62" fmla="*/ 45 w 95"/>
                <a:gd name="T63" fmla="*/ 1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5" h="15">
                  <a:moveTo>
                    <a:pt x="45" y="1"/>
                  </a:moveTo>
                  <a:lnTo>
                    <a:pt x="51" y="2"/>
                  </a:lnTo>
                  <a:lnTo>
                    <a:pt x="58" y="2"/>
                  </a:lnTo>
                  <a:lnTo>
                    <a:pt x="64" y="3"/>
                  </a:lnTo>
                  <a:lnTo>
                    <a:pt x="70" y="3"/>
                  </a:lnTo>
                  <a:lnTo>
                    <a:pt x="75" y="3"/>
                  </a:lnTo>
                  <a:lnTo>
                    <a:pt x="82" y="3"/>
                  </a:lnTo>
                  <a:lnTo>
                    <a:pt x="88" y="3"/>
                  </a:lnTo>
                  <a:lnTo>
                    <a:pt x="94" y="3"/>
                  </a:lnTo>
                  <a:lnTo>
                    <a:pt x="95" y="6"/>
                  </a:lnTo>
                  <a:lnTo>
                    <a:pt x="95" y="8"/>
                  </a:lnTo>
                  <a:lnTo>
                    <a:pt x="93" y="10"/>
                  </a:lnTo>
                  <a:lnTo>
                    <a:pt x="91" y="11"/>
                  </a:lnTo>
                  <a:lnTo>
                    <a:pt x="83" y="13"/>
                  </a:lnTo>
                  <a:lnTo>
                    <a:pt x="74" y="11"/>
                  </a:lnTo>
                  <a:lnTo>
                    <a:pt x="67" y="11"/>
                  </a:lnTo>
                  <a:lnTo>
                    <a:pt x="60" y="14"/>
                  </a:lnTo>
                  <a:lnTo>
                    <a:pt x="52" y="13"/>
                  </a:lnTo>
                  <a:lnTo>
                    <a:pt x="45" y="14"/>
                  </a:lnTo>
                  <a:lnTo>
                    <a:pt x="37" y="15"/>
                  </a:lnTo>
                  <a:lnTo>
                    <a:pt x="30" y="14"/>
                  </a:lnTo>
                  <a:lnTo>
                    <a:pt x="2" y="10"/>
                  </a:lnTo>
                  <a:lnTo>
                    <a:pt x="0" y="7"/>
                  </a:lnTo>
                  <a:lnTo>
                    <a:pt x="6" y="6"/>
                  </a:lnTo>
                  <a:lnTo>
                    <a:pt x="14" y="3"/>
                  </a:lnTo>
                  <a:lnTo>
                    <a:pt x="22" y="2"/>
                  </a:lnTo>
                  <a:lnTo>
                    <a:pt x="30" y="1"/>
                  </a:lnTo>
                  <a:lnTo>
                    <a:pt x="32" y="0"/>
                  </a:lnTo>
                  <a:lnTo>
                    <a:pt x="35" y="2"/>
                  </a:lnTo>
                  <a:lnTo>
                    <a:pt x="38" y="2"/>
                  </a:lnTo>
                  <a:lnTo>
                    <a:pt x="42" y="1"/>
                  </a:lnTo>
                  <a:lnTo>
                    <a:pt x="45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About Myself</a:t>
            </a:r>
            <a:endParaRPr lang="en-US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905000"/>
            <a:ext cx="2299896" cy="2908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362200" y="1676400"/>
            <a:ext cx="676023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http://budiu.info/work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Senior Researcher at Microsoft Research</a:t>
            </a:r>
            <a:br>
              <a:rPr lang="en-US" sz="2800" dirty="0" smtClean="0"/>
            </a:br>
            <a:r>
              <a:rPr lang="en-US" sz="2800" dirty="0" smtClean="0"/>
              <a:t> in Mountain View, California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Ph.D. in Computer Science from </a:t>
            </a:r>
            <a:br>
              <a:rPr lang="en-US" sz="2800" dirty="0" smtClean="0"/>
            </a:br>
            <a:r>
              <a:rPr lang="en-US" sz="2800" dirty="0" smtClean="0"/>
              <a:t>Carnegie Mellon, 2004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Worked on reconfigurable hardware, compilers, security, cloud computing, performance analysis, data visualization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189508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Lessons to remember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851030" y="2133600"/>
            <a:ext cx="5867400" cy="1981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Will use this symbol throughout the presentation to point out fundamental concepts and ideas.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8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030" y="2286000"/>
            <a:ext cx="1676400" cy="1676400"/>
          </a:xfrm>
          <a:prstGeom prst="rect">
            <a:avLst/>
          </a:prstGeom>
          <a:noFill/>
        </p:spPr>
      </p:pic>
      <p:sp>
        <p:nvSpPr>
          <p:cNvPr id="7" name="Content Placeholder 5"/>
          <p:cNvSpPr txBox="1">
            <a:spLocks/>
          </p:cNvSpPr>
          <p:nvPr/>
        </p:nvSpPr>
        <p:spPr>
          <a:xfrm>
            <a:off x="533400" y="4724400"/>
            <a:ext cx="8001000" cy="16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i="1" dirty="0" smtClean="0"/>
              <a:t>This talk is not about specific software artifacts. It is a talk about principles, illustrated with some existing implementations.</a:t>
            </a:r>
          </a:p>
          <a:p>
            <a:pPr marL="0" indent="0">
              <a:buFont typeface="Arial" pitchFamily="34" charset="0"/>
              <a:buNone/>
            </a:pP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7777038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mbudiu\AppData\Local\Microsoft\Windows\Temporary Internet Files\Content.IE5\2GJ666VQ\MP9004116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99" y="838200"/>
            <a:ext cx="6513583" cy="434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82246" y="5038725"/>
            <a:ext cx="7772400" cy="13620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b="1" cap="all" dirty="0" smtClean="0"/>
              <a:t>Big Data</a:t>
            </a:r>
            <a:endParaRPr lang="en-US" b="1" cap="all" dirty="0"/>
          </a:p>
        </p:txBody>
      </p:sp>
      <p:pic>
        <p:nvPicPr>
          <p:cNvPr id="7" name="Picture 7" descr="C:\Users\mbudiu\AppData\Local\Microsoft\Windows\Temporary Internet Files\Content.IE5\E9CM70IO\MP9004305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800" b="100000" l="9836" r="93443">
                        <a14:foregroundMark x1="62842" y1="96400" x2="62842" y2="96400"/>
                        <a14:foregroundMark x1="76503" y1="97200" x2="76503" y2="972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4139237"/>
            <a:ext cx="762000" cy="1038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09153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US" dirty="0" smtClean="0"/>
              <a:t>500 Years Ago</a:t>
            </a:r>
            <a:endParaRPr lang="en-US" dirty="0"/>
          </a:p>
        </p:txBody>
      </p:sp>
      <p:pic>
        <p:nvPicPr>
          <p:cNvPr id="5122" name="Picture 2" descr="http://upload.wikimedia.org/wikipedia/commons/thumb/2/2b/Tycho_Brahe.JPG/250px-Tycho_Brahe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27" y="1007014"/>
            <a:ext cx="3311346" cy="4914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5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285160" y="5867400"/>
            <a:ext cx="17105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err="1" smtClean="0"/>
              <a:t>Tycho</a:t>
            </a:r>
            <a:r>
              <a:rPr lang="en-US" sz="2400" dirty="0" smtClean="0"/>
              <a:t> Brahe</a:t>
            </a:r>
            <a:br>
              <a:rPr lang="en-US" sz="2400" dirty="0" smtClean="0"/>
            </a:br>
            <a:r>
              <a:rPr lang="en-US" sz="2400" dirty="0" smtClean="0"/>
              <a:t>(1546-1601)</a:t>
            </a:r>
            <a:endParaRPr lang="en-US" sz="2400" dirty="0"/>
          </a:p>
        </p:txBody>
      </p:sp>
      <p:pic>
        <p:nvPicPr>
          <p:cNvPr id="7" name="Picture 2" descr="File:Johannes Kepler 161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1" y="990600"/>
            <a:ext cx="3552952" cy="488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770418" y="5867400"/>
            <a:ext cx="22229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Johannes Kepler</a:t>
            </a:r>
          </a:p>
          <a:p>
            <a:pPr algn="ctr"/>
            <a:r>
              <a:rPr lang="en-US" sz="2400" dirty="0" smtClean="0"/>
              <a:t>(1571-1630)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0873592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le:Kepler laws diagram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57400"/>
            <a:ext cx="4222750" cy="361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Laws of Planetary Motion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6</a:t>
            </a:fld>
            <a:endParaRPr lang="en-US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37" y="1752600"/>
            <a:ext cx="3556271" cy="418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13594" y="5945469"/>
            <a:ext cx="30248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 smtClean="0"/>
              <a:t>Tycho’s</a:t>
            </a:r>
            <a:r>
              <a:rPr lang="en-US" sz="2400" dirty="0" smtClean="0"/>
              <a:t> measurements</a:t>
            </a:r>
            <a:endParaRPr lang="en-US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5971394" y="5945469"/>
            <a:ext cx="1801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 smtClean="0"/>
              <a:t>Kepler’s</a:t>
            </a:r>
            <a:r>
              <a:rPr lang="en-US" sz="2400" dirty="0" smtClean="0"/>
              <a:t> laws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7205998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7" name="Picture 9" descr="http://www.nature.com/news/2011/110119/images/469282a-i5.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3" t="14820" r="5084" b="1686"/>
          <a:stretch/>
        </p:blipFill>
        <p:spPr bwMode="auto">
          <a:xfrm>
            <a:off x="3443920" y="2350806"/>
            <a:ext cx="5700080" cy="317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72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The Large Hadron Collider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7</a:t>
            </a:fld>
            <a:endParaRPr lang="en-US"/>
          </a:p>
        </p:txBody>
      </p:sp>
      <p:pic>
        <p:nvPicPr>
          <p:cNvPr id="7170" name="Picture 2" descr="File:Construction of LHC at CER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676400"/>
            <a:ext cx="32004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25161" y="6019800"/>
            <a:ext cx="15530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25 PB/year</a:t>
            </a:r>
            <a:endParaRPr lang="en-US" sz="2400" dirty="0"/>
          </a:p>
        </p:txBody>
      </p:sp>
      <p:sp>
        <p:nvSpPr>
          <p:cNvPr id="12" name="Rectangle 11"/>
          <p:cNvSpPr/>
          <p:nvPr/>
        </p:nvSpPr>
        <p:spPr>
          <a:xfrm>
            <a:off x="5219911" y="5867400"/>
            <a:ext cx="295350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WLHC Grid: </a:t>
            </a:r>
            <a:br>
              <a:rPr lang="en-US" sz="2400" dirty="0" smtClean="0"/>
            </a:br>
            <a:r>
              <a:rPr lang="en-US" sz="2400" dirty="0" smtClean="0"/>
              <a:t>200K computing cores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067919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/>
          <a:lstStyle/>
          <a:p>
            <a:r>
              <a:rPr lang="en-US" dirty="0" smtClean="0"/>
              <a:t>Genetic Code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8</a:t>
            </a:fld>
            <a:endParaRPr lang="en-US"/>
          </a:p>
        </p:txBody>
      </p:sp>
      <p:pic>
        <p:nvPicPr>
          <p:cNvPr id="8197" name="Picture 5" descr="File:Genome Size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143000"/>
            <a:ext cx="7620000" cy="539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69586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655638"/>
            <a:ext cx="8269816" cy="620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Astronomy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6754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938325"/>
            <a:ext cx="7467600" cy="5849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Weather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4425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The Webs</a:t>
            </a:r>
            <a:endParaRPr lang="en-US" dirty="0"/>
          </a:p>
        </p:txBody>
      </p:sp>
      <p:pic>
        <p:nvPicPr>
          <p:cNvPr id="10244" name="Picture 4" descr="http://r1.3crowd.com/blyon/opte/maps/static/1069646562.LGL.2D.4096x4096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19400"/>
            <a:ext cx="3306763" cy="3306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11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364348" y="6248400"/>
            <a:ext cx="11978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Internet</a:t>
            </a:r>
            <a:endParaRPr lang="en-US" sz="2400" dirty="0"/>
          </a:p>
        </p:txBody>
      </p:sp>
      <p:pic>
        <p:nvPicPr>
          <p:cNvPr id="10246" name="Picture 6" descr="http://1.bp.blogspot.com/_P3kw8FQvTAU/TRCJ_vh8WzI/AAAAAAAAAFM/Wp1lD76CaEk/s1600/facebook_social_graph_connections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123952"/>
            <a:ext cx="6403767" cy="3189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4483565" y="4355068"/>
            <a:ext cx="30987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Facebook friends graph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318553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23" name="Picture 27" descr="C:\Users\mbudiu\AppData\Local\Microsoft\Windows\Temporary Internet Files\Content.IE5\4RTJG1K4\MC9002390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448" y="5257800"/>
            <a:ext cx="771152" cy="63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Big Data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12</a:t>
            </a:fld>
            <a:endParaRPr lang="en-US"/>
          </a:p>
        </p:txBody>
      </p:sp>
      <p:pic>
        <p:nvPicPr>
          <p:cNvPr id="4098" name="Picture 2" descr="C:\Users\mbudiu\AppData\Local\Microsoft\Windows\Temporary Internet Files\Content.IE5\2GJ666VQ\MP9004116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99" y="1676400"/>
            <a:ext cx="6513583" cy="434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budiu\AppData\Local\Microsoft\Windows\Temporary Internet Files\Content.IE5\E9CM70IO\MP9004305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800" b="100000" l="9836" r="93443">
                        <a14:foregroundMark x1="62842" y1="96400" x2="62842" y2="96400"/>
                        <a14:foregroundMark x1="76503" y1="97200" x2="76503" y2="972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4977437"/>
            <a:ext cx="762000" cy="1038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mbudiu\AppData\Local\Microsoft\Windows\Temporary Internet Files\Content.IE5\2TXM5NTJ\MC9003182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205" y="2146244"/>
            <a:ext cx="1831543" cy="1022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mbudiu\AppData\Local\Microsoft\Windows\Temporary Internet Files\Content.IE5\2GJ666VQ\MC9003182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05000"/>
            <a:ext cx="2092106" cy="106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mbudiu\AppData\Local\Microsoft\Windows\Temporary Internet Files\Content.IE5\002IN0QG\MC9004125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4778613"/>
            <a:ext cx="1286948" cy="912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mbudiu\AppData\Local\Microsoft\Windows\Temporary Internet Files\Content.IE5\E9CM70IO\MP90039017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904016"/>
            <a:ext cx="1046053" cy="74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Users\mbudiu\AppData\Local\Microsoft\Windows\Temporary Internet Files\Content.IE5\E9CM70IO\MC90009024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614154"/>
            <a:ext cx="1136965" cy="116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2" name="Picture 26" descr="C:\Users\mbudiu\AppData\Local\Microsoft\Windows\Temporary Internet Files\Content.IE5\2GJ666VQ\MC90032016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196" y="2967533"/>
            <a:ext cx="1293314" cy="10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1357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Big Computers</a:t>
            </a:r>
            <a:endParaRPr lang="en-US" dirty="0"/>
          </a:p>
        </p:txBody>
      </p:sp>
      <p:pic>
        <p:nvPicPr>
          <p:cNvPr id="11266" name="Picture 2" descr="http://www.microsoft.com/presspass/images/features/2010/07-14Datacenter_lg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6398" y="1600200"/>
            <a:ext cx="6311204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13</a:t>
            </a:fld>
            <a:endParaRPr lang="en-US"/>
          </a:p>
        </p:txBody>
      </p:sp>
      <p:cxnSp>
        <p:nvCxnSpPr>
          <p:cNvPr id="42" name="Straight Arrow Connector 41"/>
          <p:cNvCxnSpPr/>
          <p:nvPr/>
        </p:nvCxnSpPr>
        <p:spPr>
          <a:xfrm flipH="1" flipV="1">
            <a:off x="2743200" y="4044462"/>
            <a:ext cx="2057402" cy="160433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 flipV="1">
            <a:off x="1808668" y="4225606"/>
            <a:ext cx="2991932" cy="142318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 flipH="1" flipV="1">
            <a:off x="3428534" y="3991708"/>
            <a:ext cx="1372066" cy="165708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H="1" flipV="1">
            <a:off x="3657600" y="3956703"/>
            <a:ext cx="1143000" cy="1692090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flipH="1" flipV="1">
            <a:off x="3777241" y="3956703"/>
            <a:ext cx="1023360" cy="1692088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 flipH="1" flipV="1">
            <a:off x="4016523" y="3922520"/>
            <a:ext cx="784078" cy="172627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 flipH="1" flipV="1">
            <a:off x="3896882" y="3922520"/>
            <a:ext cx="903718" cy="172627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 flipH="1" flipV="1">
            <a:off x="3161944" y="4033615"/>
            <a:ext cx="1638656" cy="161517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V="1">
            <a:off x="5006411" y="4191000"/>
            <a:ext cx="1371600" cy="149316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5006411" y="4374239"/>
            <a:ext cx="2209800" cy="130992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5006411" y="4114800"/>
            <a:ext cx="1013389" cy="1569360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5006411" y="4044462"/>
            <a:ext cx="708589" cy="1639699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5006411" y="4026877"/>
            <a:ext cx="497574" cy="1657284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5006411" y="4000500"/>
            <a:ext cx="268974" cy="1683661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5006411" y="3991708"/>
            <a:ext cx="356897" cy="1692453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5006411" y="4018085"/>
            <a:ext cx="189843" cy="166607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16" descr="C:\Users\mbudiu\AppData\Local\Microsoft\Windows\Temporary Internet Files\Content.IE5\0W1FB6JX\MMj0178124000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3267" y="4648200"/>
            <a:ext cx="1735016" cy="17634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29425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Presentation Structure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1600200"/>
            <a:ext cx="8839200" cy="45259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Friday</a:t>
            </a:r>
          </a:p>
          <a:p>
            <a:pPr lvl="1"/>
            <a:r>
              <a:rPr lang="en-US" dirty="0" smtClean="0">
                <a:solidFill>
                  <a:schemeClr val="bg1">
                    <a:lumMod val="65000"/>
                  </a:schemeClr>
                </a:solidFill>
              </a:rPr>
              <a:t>Introduction</a:t>
            </a:r>
          </a:p>
          <a:p>
            <a:pPr lvl="1"/>
            <a:r>
              <a:rPr lang="en-US" dirty="0" smtClean="0"/>
              <a:t>LINQ: a language for data manipulation; homework</a:t>
            </a:r>
          </a:p>
          <a:p>
            <a:pPr lvl="1"/>
            <a:r>
              <a:rPr lang="en-US" dirty="0" smtClean="0"/>
              <a:t>A Software Stack for Data-Intensive Manipulation (Part 1)</a:t>
            </a:r>
          </a:p>
          <a:p>
            <a:pPr lvl="2"/>
            <a:r>
              <a:rPr lang="en-US" dirty="0" smtClean="0"/>
              <a:t>Hardware, Management, Cluster, Storage, Execution</a:t>
            </a:r>
          </a:p>
          <a:p>
            <a:r>
              <a:rPr lang="en-US" dirty="0" smtClean="0"/>
              <a:t>Tuesday</a:t>
            </a:r>
          </a:p>
          <a:p>
            <a:pPr lvl="1"/>
            <a:r>
              <a:rPr lang="en-US" dirty="0" smtClean="0"/>
              <a:t>Thinking in Parallel</a:t>
            </a:r>
          </a:p>
          <a:p>
            <a:pPr lvl="1"/>
            <a:r>
              <a:rPr lang="en-US" dirty="0"/>
              <a:t>A Software Stack for Data-Intensive Manipulation (Part </a:t>
            </a:r>
            <a:r>
              <a:rPr lang="en-US" dirty="0" smtClean="0"/>
              <a:t>2)</a:t>
            </a:r>
            <a:endParaRPr lang="en-US" dirty="0"/>
          </a:p>
          <a:p>
            <a:pPr lvl="2"/>
            <a:r>
              <a:rPr lang="en-US" dirty="0" smtClean="0"/>
              <a:t>Language, Application</a:t>
            </a:r>
          </a:p>
          <a:p>
            <a:pPr lvl="1"/>
            <a:r>
              <a:rPr lang="en-US" dirty="0" smtClean="0"/>
              <a:t>Conclusions</a:t>
            </a:r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5" name="Right Arrow 4"/>
          <p:cNvSpPr/>
          <p:nvPr/>
        </p:nvSpPr>
        <p:spPr>
          <a:xfrm>
            <a:off x="228600" y="2514600"/>
            <a:ext cx="381000" cy="457200"/>
          </a:xfrm>
          <a:prstGeom prst="rightArrow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8360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LINQ: Language-Integrated Query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7" name="Picture 2" descr="C:\Users\mbudiu\AppData\Local\Microsoft\Windows\Temporary Internet Files\Content.IE5\NX1BFHWO\MP9003866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0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29466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LINQ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Language extensions to </a:t>
            </a:r>
            <a:r>
              <a:rPr lang="en-US" dirty="0" err="1" smtClean="0"/>
              <a:t>.Net</a:t>
            </a:r>
            <a:endParaRPr lang="en-US" dirty="0"/>
          </a:p>
          <a:p>
            <a:pPr lvl="1"/>
            <a:r>
              <a:rPr lang="en-US" dirty="0" smtClean="0"/>
              <a:t>(We will use C#)</a:t>
            </a:r>
            <a:endParaRPr lang="en-US" dirty="0"/>
          </a:p>
          <a:p>
            <a:r>
              <a:rPr lang="en-US" dirty="0" smtClean="0"/>
              <a:t>Strongly typed query language</a:t>
            </a:r>
            <a:endParaRPr lang="en-US" dirty="0"/>
          </a:p>
          <a:p>
            <a:pPr lvl="1"/>
            <a:r>
              <a:rPr lang="en-US" dirty="0" smtClean="0"/>
              <a:t>Higher-order query operators</a:t>
            </a:r>
          </a:p>
          <a:p>
            <a:pPr lvl="1"/>
            <a:r>
              <a:rPr lang="en-US" dirty="0" smtClean="0"/>
              <a:t>User-defined functions</a:t>
            </a:r>
          </a:p>
          <a:p>
            <a:pPr lvl="1"/>
            <a:r>
              <a:rPr lang="en-US" dirty="0" smtClean="0"/>
              <a:t>Arbitrary </a:t>
            </a:r>
            <a:r>
              <a:rPr lang="en-US" dirty="0" err="1" smtClean="0"/>
              <a:t>.Net</a:t>
            </a:r>
            <a:r>
              <a:rPr lang="en-US" dirty="0" smtClean="0"/>
              <a:t> data types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8" name="Picture 7" descr="C:\Program Files\Microsoft Resource DVD Artwork\DVD_ART\BoxShots_Logos\Visual Studio 2008 Professional Edition MSDN Premium\Visual Studio 2008 Professional Edition with MSDN Premium Subscription Angl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0799" y="1905000"/>
            <a:ext cx="2076959" cy="2819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326378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LINQ Availability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55"/>
          </a:xfrm>
        </p:spPr>
        <p:txBody>
          <a:bodyPr>
            <a:normAutofit/>
          </a:bodyPr>
          <a:lstStyle/>
          <a:p>
            <a:r>
              <a:rPr lang="en-US" dirty="0" smtClean="0"/>
              <a:t>On Windows: Visual Studio 2008 and later, including VS Express (free)</a:t>
            </a:r>
          </a:p>
          <a:p>
            <a:pPr lvl="1"/>
            <a:r>
              <a:rPr lang="en-US" dirty="0"/>
              <a:t>http://</a:t>
            </a:r>
            <a:r>
              <a:rPr lang="en-US" dirty="0" smtClean="0"/>
              <a:t>www.microsoft.com/</a:t>
            </a:r>
            <a:br>
              <a:rPr lang="en-US" dirty="0" smtClean="0"/>
            </a:br>
            <a:r>
              <a:rPr lang="en-US" dirty="0" err="1" smtClean="0"/>
              <a:t>visualstudio</a:t>
            </a:r>
            <a:r>
              <a:rPr lang="en-US" dirty="0" smtClean="0"/>
              <a:t>/</a:t>
            </a:r>
            <a:r>
              <a:rPr lang="en-US" dirty="0" err="1" smtClean="0"/>
              <a:t>eng</a:t>
            </a:r>
            <a:r>
              <a:rPr lang="en-US" dirty="0" smtClean="0"/>
              <a:t>/downloads#d-2012-editions</a:t>
            </a:r>
          </a:p>
          <a:p>
            <a:r>
              <a:rPr lang="en-US" dirty="0" smtClean="0"/>
              <a:t>On other platforms: open-source</a:t>
            </a:r>
          </a:p>
          <a:p>
            <a:endParaRPr lang="en-US" dirty="0"/>
          </a:p>
          <a:p>
            <a:endParaRPr lang="en-US" dirty="0" smtClean="0"/>
          </a:p>
          <a:p>
            <a:pPr lvl="1"/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mono-project.com/Main_Page</a:t>
            </a:r>
            <a:endParaRPr lang="en-US" dirty="0" smtClean="0"/>
          </a:p>
          <a:p>
            <a:r>
              <a:rPr lang="en-US" sz="3000" dirty="0" smtClean="0"/>
              <a:t>Java </a:t>
            </a:r>
            <a:r>
              <a:rPr lang="en-US" sz="3000" dirty="0"/>
              <a:t>Streams --- planned in Java 8 --- are </a:t>
            </a:r>
            <a:r>
              <a:rPr lang="en-US" sz="3000" dirty="0" smtClean="0"/>
              <a:t>similar</a:t>
            </a:r>
            <a:endParaRPr lang="en-US" sz="3000" dirty="0"/>
          </a:p>
          <a:p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4181475"/>
            <a:ext cx="3743325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3590925"/>
            <a:ext cx="1857375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83518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3400" y="228600"/>
            <a:ext cx="8229600" cy="944562"/>
          </a:xfrm>
        </p:spPr>
        <p:txBody>
          <a:bodyPr/>
          <a:lstStyle/>
          <a:p>
            <a:r>
              <a:rPr lang="en-US" dirty="0" smtClean="0"/>
              <a:t>Collections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3052643" y="2120813"/>
            <a:ext cx="251328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2800" dirty="0" smtClean="0">
                <a:latin typeface="Calibri" pitchFamily="34" charset="0"/>
              </a:rPr>
              <a:t>List&lt;T&gt;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2819400" y="3206498"/>
            <a:ext cx="3352800" cy="761999"/>
            <a:chOff x="1143000" y="1524000"/>
            <a:chExt cx="3352800" cy="1349145"/>
          </a:xfrm>
        </p:grpSpPr>
        <p:sp>
          <p:nvSpPr>
            <p:cNvPr id="5" name="Rounded Rectangle 4"/>
            <p:cNvSpPr/>
            <p:nvPr/>
          </p:nvSpPr>
          <p:spPr>
            <a:xfrm>
              <a:off x="1143000" y="1524000"/>
              <a:ext cx="3352800" cy="1349145"/>
            </a:xfrm>
            <a:prstGeom prst="roundRect">
              <a:avLst/>
            </a:prstGeom>
            <a:solidFill>
              <a:srgbClr val="FFCCFF"/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370811" y="1673904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1750493" y="1673904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2130177" y="1673904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509861" y="1673904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2889545" y="1673904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3276600" y="1676400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3656284" y="1676400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035968" y="1676400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</p:grpSp>
      <p:sp>
        <p:nvSpPr>
          <p:cNvPr id="16" name="Down Arrow 15"/>
          <p:cNvSpPr/>
          <p:nvPr/>
        </p:nvSpPr>
        <p:spPr>
          <a:xfrm flipV="1">
            <a:off x="3332592" y="3900153"/>
            <a:ext cx="381000" cy="609600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/>
          <p:cNvSpPr txBox="1"/>
          <p:nvPr/>
        </p:nvSpPr>
        <p:spPr>
          <a:xfrm>
            <a:off x="5066905" y="4509753"/>
            <a:ext cx="2512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Elements of type T</a:t>
            </a:r>
            <a:endParaRPr lang="en-US" sz="2400" i="1" dirty="0"/>
          </a:p>
        </p:txBody>
      </p:sp>
      <p:cxnSp>
        <p:nvCxnSpPr>
          <p:cNvPr id="20" name="Straight Arrow Connector 19"/>
          <p:cNvCxnSpPr>
            <a:stCxn id="18" idx="0"/>
            <a:endCxn id="11" idx="2"/>
          </p:cNvCxnSpPr>
          <p:nvPr/>
        </p:nvCxnSpPr>
        <p:spPr>
          <a:xfrm flipH="1" flipV="1">
            <a:off x="5066906" y="3885240"/>
            <a:ext cx="1256273" cy="6245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2228584" y="4503003"/>
            <a:ext cx="23966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 smtClean="0"/>
              <a:t>Iterator</a:t>
            </a:r>
          </a:p>
          <a:p>
            <a:pPr algn="ctr"/>
            <a:r>
              <a:rPr lang="en-US" sz="2400" i="1" dirty="0" smtClean="0"/>
              <a:t>(current element)</a:t>
            </a:r>
            <a:endParaRPr lang="en-US" sz="2400" i="1" dirty="0"/>
          </a:p>
        </p:txBody>
      </p:sp>
      <p:cxnSp>
        <p:nvCxnSpPr>
          <p:cNvPr id="24" name="Straight Arrow Connector 23"/>
          <p:cNvCxnSpPr>
            <a:endCxn id="5" idx="0"/>
          </p:cNvCxnSpPr>
          <p:nvPr/>
        </p:nvCxnSpPr>
        <p:spPr>
          <a:xfrm>
            <a:off x="3806577" y="2520697"/>
            <a:ext cx="689223" cy="68580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8" idx="0"/>
            <a:endCxn id="13" idx="2"/>
          </p:cNvCxnSpPr>
          <p:nvPr/>
        </p:nvCxnSpPr>
        <p:spPr>
          <a:xfrm flipH="1" flipV="1">
            <a:off x="5826274" y="3885240"/>
            <a:ext cx="496905" cy="6245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/>
          <p:cNvSpPr/>
          <p:nvPr/>
        </p:nvSpPr>
        <p:spPr>
          <a:xfrm>
            <a:off x="3654704" y="2153823"/>
            <a:ext cx="511629" cy="45720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4625202" y="1600200"/>
            <a:ext cx="4424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>
                <a:solidFill>
                  <a:srgbClr val="FF0000"/>
                </a:solidFill>
              </a:rPr>
              <a:t>Generic type (parameterized)</a:t>
            </a:r>
            <a:endParaRPr lang="en-US" sz="2800" i="1" dirty="0">
              <a:solidFill>
                <a:srgbClr val="FF0000"/>
              </a:solidFill>
            </a:endParaRPr>
          </a:p>
        </p:txBody>
      </p:sp>
      <p:cxnSp>
        <p:nvCxnSpPr>
          <p:cNvPr id="19" name="Straight Arrow Connector 18"/>
          <p:cNvCxnSpPr>
            <a:stCxn id="15" idx="1"/>
            <a:endCxn id="22" idx="3"/>
          </p:cNvCxnSpPr>
          <p:nvPr/>
        </p:nvCxnSpPr>
        <p:spPr>
          <a:xfrm flipH="1">
            <a:off x="4166333" y="1861810"/>
            <a:ext cx="458869" cy="52061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/>
          <p:cNvSpPr/>
          <p:nvPr/>
        </p:nvSpPr>
        <p:spPr>
          <a:xfrm>
            <a:off x="7239000" y="4503003"/>
            <a:ext cx="328802" cy="45720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8973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/>
      <p:bldP spid="21" grpId="0"/>
      <p:bldP spid="22" grpId="0" animBg="1"/>
      <p:bldP spid="15" grpId="0"/>
      <p:bldP spid="2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76200" y="1722437"/>
            <a:ext cx="8991600" cy="48006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228600" y="4160837"/>
            <a:ext cx="8686800" cy="2133600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>
            <a:off x="304800" y="4618037"/>
            <a:ext cx="1752600" cy="53340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214021" name="Title 1"/>
          <p:cNvSpPr>
            <a:spLocks noGrp="1"/>
          </p:cNvSpPr>
          <p:nvPr>
            <p:ph type="title" idx="4294967295"/>
          </p:nvPr>
        </p:nvSpPr>
        <p:spPr>
          <a:xfrm>
            <a:off x="0" y="228600"/>
            <a:ext cx="8229600" cy="1143000"/>
          </a:xfrm>
        </p:spPr>
        <p:txBody>
          <a:bodyPr/>
          <a:lstStyle/>
          <a:p>
            <a:r>
              <a:rPr lang="en-US" dirty="0" smtClean="0"/>
              <a:t>LINQ = </a:t>
            </a:r>
            <a:r>
              <a:rPr lang="en-US" dirty="0" err="1" smtClean="0"/>
              <a:t>.Net</a:t>
            </a:r>
            <a:r>
              <a:rPr lang="en-US" dirty="0" smtClean="0"/>
              <a:t>+ Queries</a:t>
            </a:r>
            <a:endParaRPr lang="en-US" dirty="0"/>
          </a:p>
        </p:txBody>
      </p:sp>
      <p:sp>
        <p:nvSpPr>
          <p:cNvPr id="11" name="Rounded Rectangle 10"/>
          <p:cNvSpPr/>
          <p:nvPr/>
        </p:nvSpPr>
        <p:spPr>
          <a:xfrm>
            <a:off x="228600" y="2255837"/>
            <a:ext cx="8686800" cy="53340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28600" y="2865437"/>
            <a:ext cx="8686800" cy="1219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14024" name="Content Placeholder 2"/>
          <p:cNvSpPr txBox="1">
            <a:spLocks/>
          </p:cNvSpPr>
          <p:nvPr/>
        </p:nvSpPr>
        <p:spPr bwMode="auto">
          <a:xfrm>
            <a:off x="228600" y="2255837"/>
            <a:ext cx="8686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Collection&lt;T&gt; collection;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bool</a:t>
            </a:r>
            <a:r>
              <a:rPr lang="en-US" sz="3200" dirty="0">
                <a:latin typeface="Calibri" pitchFamily="34" charset="0"/>
              </a:rPr>
              <a:t> </a:t>
            </a:r>
            <a:r>
              <a:rPr lang="en-US" sz="3200" dirty="0" err="1">
                <a:latin typeface="Calibri" pitchFamily="34" charset="0"/>
              </a:rPr>
              <a:t>IsLegal</a:t>
            </a:r>
            <a:r>
              <a:rPr lang="en-US" sz="3200" dirty="0">
                <a:latin typeface="Calibri" pitchFamily="34" charset="0"/>
              </a:rPr>
              <a:t>(Key);	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string Hash(Key);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endParaRPr lang="en-US" sz="32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var</a:t>
            </a:r>
            <a:r>
              <a:rPr lang="en-US" sz="3200" dirty="0">
                <a:latin typeface="Calibri" pitchFamily="34" charset="0"/>
              </a:rPr>
              <a:t> results = </a:t>
            </a:r>
            <a:r>
              <a:rPr lang="en-US" sz="3200" dirty="0" smtClean="0">
                <a:latin typeface="Calibri" pitchFamily="34" charset="0"/>
              </a:rPr>
              <a:t>collection.</a:t>
            </a:r>
            <a:r>
              <a:rPr lang="en-US" sz="3200" dirty="0">
                <a:latin typeface="Calibri" pitchFamily="34" charset="0"/>
              </a:rPr>
              <a:t/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>
                <a:latin typeface="Calibri" pitchFamily="34" charset="0"/>
              </a:rPr>
              <a:t>		</a:t>
            </a:r>
            <a:r>
              <a:rPr lang="en-US" sz="3200" dirty="0" smtClean="0">
                <a:latin typeface="Calibri" pitchFamily="34" charset="0"/>
              </a:rPr>
              <a:t>Where(c =&gt; </a:t>
            </a:r>
            <a:r>
              <a:rPr lang="en-US" sz="3200" dirty="0" err="1" smtClean="0">
                <a:latin typeface="Calibri" pitchFamily="34" charset="0"/>
              </a:rPr>
              <a:t>IsLegal</a:t>
            </a:r>
            <a:r>
              <a:rPr lang="en-US" sz="3200" dirty="0" smtClean="0">
                <a:latin typeface="Calibri" pitchFamily="34" charset="0"/>
              </a:rPr>
              <a:t>(</a:t>
            </a:r>
            <a:r>
              <a:rPr lang="en-US" sz="3200" dirty="0" err="1" smtClean="0">
                <a:latin typeface="Calibri" pitchFamily="34" charset="0"/>
              </a:rPr>
              <a:t>c.key</a:t>
            </a:r>
            <a:r>
              <a:rPr lang="en-US" sz="3200" dirty="0" smtClean="0">
                <a:latin typeface="Calibri" pitchFamily="34" charset="0"/>
              </a:rPr>
              <a:t>)).</a:t>
            </a:r>
            <a:r>
              <a:rPr lang="en-US" sz="3200" dirty="0">
                <a:latin typeface="Calibri" pitchFamily="34" charset="0"/>
              </a:rPr>
              <a:t/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>
                <a:latin typeface="Calibri" pitchFamily="34" charset="0"/>
              </a:rPr>
              <a:t>		</a:t>
            </a:r>
            <a:r>
              <a:rPr lang="en-US" sz="3200" dirty="0" smtClean="0">
                <a:latin typeface="Calibri" pitchFamily="34" charset="0"/>
              </a:rPr>
              <a:t>Select(c =&gt; new </a:t>
            </a:r>
            <a:r>
              <a:rPr lang="en-US" sz="3200" dirty="0">
                <a:latin typeface="Calibri" pitchFamily="34" charset="0"/>
              </a:rPr>
              <a:t>{ Hash(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), </a:t>
            </a:r>
            <a:r>
              <a:rPr lang="en-US" sz="3200" dirty="0" err="1">
                <a:latin typeface="Calibri" pitchFamily="34" charset="0"/>
              </a:rPr>
              <a:t>c.value</a:t>
            </a:r>
            <a:r>
              <a:rPr lang="en-US" sz="3200" dirty="0" smtClean="0">
                <a:latin typeface="Calibri" pitchFamily="34" charset="0"/>
              </a:rPr>
              <a:t>});</a:t>
            </a:r>
            <a:endParaRPr lang="en-US" sz="32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8561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4" grpId="0" animBg="1"/>
      <p:bldP spid="11" grpId="0" animBg="1"/>
      <p:bldP spid="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/>
          <p:cNvSpPr/>
          <p:nvPr/>
        </p:nvSpPr>
        <p:spPr>
          <a:xfrm>
            <a:off x="0" y="3203927"/>
            <a:ext cx="9144000" cy="7058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/>
          <p:cNvSpPr/>
          <p:nvPr/>
        </p:nvSpPr>
        <p:spPr>
          <a:xfrm>
            <a:off x="0" y="4560096"/>
            <a:ext cx="9144000" cy="7058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/>
          <p:cNvSpPr/>
          <p:nvPr/>
        </p:nvSpPr>
        <p:spPr>
          <a:xfrm>
            <a:off x="0" y="5946910"/>
            <a:ext cx="9144000" cy="7058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0" y="1406371"/>
            <a:ext cx="9144000" cy="7058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Essential LINQ Summary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20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533400" y="2498087"/>
            <a:ext cx="3415166" cy="43140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US" sz="3600" dirty="0" smtClean="0"/>
              <a:t>Where      (filter)</a:t>
            </a:r>
          </a:p>
          <a:p>
            <a:pPr>
              <a:spcBef>
                <a:spcPts val="1200"/>
              </a:spcBef>
            </a:pPr>
            <a:r>
              <a:rPr lang="en-US" sz="3600" dirty="0" smtClean="0"/>
              <a:t>Select        (map)</a:t>
            </a:r>
          </a:p>
          <a:p>
            <a:pPr>
              <a:spcBef>
                <a:spcPts val="1200"/>
              </a:spcBef>
            </a:pPr>
            <a:r>
              <a:rPr lang="en-US" sz="3600" dirty="0" err="1" smtClean="0"/>
              <a:t>GroupBy</a:t>
            </a:r>
            <a:endParaRPr lang="en-US" sz="3600" dirty="0" smtClean="0"/>
          </a:p>
          <a:p>
            <a:pPr>
              <a:spcBef>
                <a:spcPts val="1200"/>
              </a:spcBef>
            </a:pPr>
            <a:r>
              <a:rPr lang="en-US" sz="3600" dirty="0" smtClean="0"/>
              <a:t>OrderBy    (sort)</a:t>
            </a:r>
          </a:p>
          <a:p>
            <a:pPr>
              <a:spcBef>
                <a:spcPts val="1200"/>
              </a:spcBef>
            </a:pPr>
            <a:r>
              <a:rPr lang="en-US" sz="3600" dirty="0" smtClean="0"/>
              <a:t>Aggregate (fold)</a:t>
            </a:r>
          </a:p>
          <a:p>
            <a:pPr>
              <a:spcBef>
                <a:spcPts val="1200"/>
              </a:spcBef>
            </a:pPr>
            <a:r>
              <a:rPr lang="en-US" sz="3600" dirty="0" smtClean="0"/>
              <a:t>Join</a:t>
            </a:r>
          </a:p>
        </p:txBody>
      </p:sp>
      <p:sp>
        <p:nvSpPr>
          <p:cNvPr id="162" name="Rounded Rectangle 161"/>
          <p:cNvSpPr/>
          <p:nvPr/>
        </p:nvSpPr>
        <p:spPr>
          <a:xfrm>
            <a:off x="6069309" y="3321582"/>
            <a:ext cx="2462007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1" name="Rounded Rectangle 140"/>
          <p:cNvSpPr/>
          <p:nvPr/>
        </p:nvSpPr>
        <p:spPr>
          <a:xfrm>
            <a:off x="6120381" y="2646299"/>
            <a:ext cx="2410935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" name="Rounded Rectangle 13"/>
          <p:cNvSpPr/>
          <p:nvPr/>
        </p:nvSpPr>
        <p:spPr>
          <a:xfrm>
            <a:off x="6120381" y="1488670"/>
            <a:ext cx="2410935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04" name="Rounded Rectangle 203"/>
          <p:cNvSpPr/>
          <p:nvPr/>
        </p:nvSpPr>
        <p:spPr>
          <a:xfrm>
            <a:off x="6023912" y="4672149"/>
            <a:ext cx="2507404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83" name="Rounded Rectangle 182"/>
          <p:cNvSpPr/>
          <p:nvPr/>
        </p:nvSpPr>
        <p:spPr>
          <a:xfrm>
            <a:off x="5927443" y="3996865"/>
            <a:ext cx="2700342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5" name="Rounded Rectangle 304"/>
          <p:cNvSpPr/>
          <p:nvPr/>
        </p:nvSpPr>
        <p:spPr>
          <a:xfrm>
            <a:off x="7470948" y="4046909"/>
            <a:ext cx="1076864" cy="372353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0" name="Rounded Rectangle 299"/>
          <p:cNvSpPr/>
          <p:nvPr/>
        </p:nvSpPr>
        <p:spPr>
          <a:xfrm>
            <a:off x="6038344" y="4046909"/>
            <a:ext cx="832520" cy="372353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3" name="Rounded Rectangle 302"/>
          <p:cNvSpPr/>
          <p:nvPr/>
        </p:nvSpPr>
        <p:spPr>
          <a:xfrm>
            <a:off x="6908845" y="4041592"/>
            <a:ext cx="465634" cy="372353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" name="Rectangle 8"/>
          <p:cNvSpPr/>
          <p:nvPr/>
        </p:nvSpPr>
        <p:spPr>
          <a:xfrm>
            <a:off x="6205417" y="1542195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459560" y="1542195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6713704" y="1542195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6967848" y="1542195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7221992" y="1542195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7463913" y="1542195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7718057" y="1542195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7972201" y="1542195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ectangle 17"/>
          <p:cNvSpPr/>
          <p:nvPr/>
        </p:nvSpPr>
        <p:spPr>
          <a:xfrm>
            <a:off x="8226346" y="1542195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6" name="Rectangle 135"/>
          <p:cNvSpPr/>
          <p:nvPr/>
        </p:nvSpPr>
        <p:spPr>
          <a:xfrm>
            <a:off x="6170154" y="269982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38" name="Rectangle 137"/>
          <p:cNvSpPr/>
          <p:nvPr/>
        </p:nvSpPr>
        <p:spPr>
          <a:xfrm>
            <a:off x="6678440" y="269982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9" name="Rectangle 138"/>
          <p:cNvSpPr/>
          <p:nvPr/>
        </p:nvSpPr>
        <p:spPr>
          <a:xfrm>
            <a:off x="6932585" y="269982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3" name="Rectangle 142"/>
          <p:cNvSpPr/>
          <p:nvPr/>
        </p:nvSpPr>
        <p:spPr>
          <a:xfrm>
            <a:off x="7718057" y="269982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4" name="Rectangle 143"/>
          <p:cNvSpPr/>
          <p:nvPr/>
        </p:nvSpPr>
        <p:spPr>
          <a:xfrm>
            <a:off x="7972201" y="269982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5" name="Rectangle 144"/>
          <p:cNvSpPr/>
          <p:nvPr/>
        </p:nvSpPr>
        <p:spPr>
          <a:xfrm>
            <a:off x="8226346" y="269982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7" name="Rectangle 156"/>
          <p:cNvSpPr/>
          <p:nvPr/>
        </p:nvSpPr>
        <p:spPr>
          <a:xfrm>
            <a:off x="6149523" y="3487086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58" name="Rectangle 157"/>
          <p:cNvSpPr/>
          <p:nvPr/>
        </p:nvSpPr>
        <p:spPr>
          <a:xfrm>
            <a:off x="6403666" y="3487086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9" name="Rectangle 158"/>
          <p:cNvSpPr/>
          <p:nvPr/>
        </p:nvSpPr>
        <p:spPr>
          <a:xfrm>
            <a:off x="6657810" y="3487086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0" name="Rectangle 159"/>
          <p:cNvSpPr/>
          <p:nvPr/>
        </p:nvSpPr>
        <p:spPr>
          <a:xfrm>
            <a:off x="6911954" y="3487086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1" name="Rectangle 160"/>
          <p:cNvSpPr/>
          <p:nvPr/>
        </p:nvSpPr>
        <p:spPr>
          <a:xfrm>
            <a:off x="7166098" y="3487086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3" name="Rectangle 162"/>
          <p:cNvSpPr/>
          <p:nvPr/>
        </p:nvSpPr>
        <p:spPr>
          <a:xfrm>
            <a:off x="7435966" y="3487086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4" name="Rectangle 163"/>
          <p:cNvSpPr/>
          <p:nvPr/>
        </p:nvSpPr>
        <p:spPr>
          <a:xfrm>
            <a:off x="7690110" y="3487086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5" name="Rectangle 164"/>
          <p:cNvSpPr/>
          <p:nvPr/>
        </p:nvSpPr>
        <p:spPr>
          <a:xfrm>
            <a:off x="7944254" y="3487086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6" name="Rectangle 165"/>
          <p:cNvSpPr/>
          <p:nvPr/>
        </p:nvSpPr>
        <p:spPr>
          <a:xfrm>
            <a:off x="8198399" y="3487086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8" name="Rectangle 177"/>
          <p:cNvSpPr/>
          <p:nvPr/>
        </p:nvSpPr>
        <p:spPr>
          <a:xfrm>
            <a:off x="6136553" y="4125149"/>
            <a:ext cx="145653" cy="225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79" name="Rectangle 178"/>
          <p:cNvSpPr/>
          <p:nvPr/>
        </p:nvSpPr>
        <p:spPr>
          <a:xfrm>
            <a:off x="6390696" y="4125149"/>
            <a:ext cx="145653" cy="225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0" name="Rectangle 179"/>
          <p:cNvSpPr/>
          <p:nvPr/>
        </p:nvSpPr>
        <p:spPr>
          <a:xfrm>
            <a:off x="6644840" y="4125149"/>
            <a:ext cx="145653" cy="225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1" name="Rectangle 180"/>
          <p:cNvSpPr/>
          <p:nvPr/>
        </p:nvSpPr>
        <p:spPr>
          <a:xfrm>
            <a:off x="6956130" y="4125149"/>
            <a:ext cx="145653" cy="22516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2" name="Rectangle 181"/>
          <p:cNvSpPr/>
          <p:nvPr/>
        </p:nvSpPr>
        <p:spPr>
          <a:xfrm>
            <a:off x="7173660" y="4125149"/>
            <a:ext cx="145653" cy="22516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5" name="Rectangle 184"/>
          <p:cNvSpPr/>
          <p:nvPr/>
        </p:nvSpPr>
        <p:spPr>
          <a:xfrm>
            <a:off x="7817943" y="4125149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6" name="Rectangle 185"/>
          <p:cNvSpPr/>
          <p:nvPr/>
        </p:nvSpPr>
        <p:spPr>
          <a:xfrm>
            <a:off x="8072087" y="4125149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7" name="Rectangle 186"/>
          <p:cNvSpPr/>
          <p:nvPr/>
        </p:nvSpPr>
        <p:spPr>
          <a:xfrm>
            <a:off x="8326232" y="4125149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9" name="Rectangle 198"/>
          <p:cNvSpPr/>
          <p:nvPr/>
        </p:nvSpPr>
        <p:spPr>
          <a:xfrm>
            <a:off x="6178669" y="5042477"/>
            <a:ext cx="143972" cy="57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00" name="Rectangle 199"/>
          <p:cNvSpPr/>
          <p:nvPr/>
        </p:nvSpPr>
        <p:spPr>
          <a:xfrm>
            <a:off x="6429443" y="5034341"/>
            <a:ext cx="147341" cy="660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1" name="Rectangle 200"/>
          <p:cNvSpPr/>
          <p:nvPr/>
        </p:nvSpPr>
        <p:spPr>
          <a:xfrm>
            <a:off x="6675801" y="5007912"/>
            <a:ext cx="155128" cy="92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2" name="Rectangle 201"/>
          <p:cNvSpPr/>
          <p:nvPr/>
        </p:nvSpPr>
        <p:spPr>
          <a:xfrm>
            <a:off x="6922157" y="5007912"/>
            <a:ext cx="162915" cy="92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3" name="Rectangle 202"/>
          <p:cNvSpPr/>
          <p:nvPr/>
        </p:nvSpPr>
        <p:spPr>
          <a:xfrm>
            <a:off x="7181541" y="4999103"/>
            <a:ext cx="153031" cy="1012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5" name="Rectangle 204"/>
          <p:cNvSpPr/>
          <p:nvPr/>
        </p:nvSpPr>
        <p:spPr>
          <a:xfrm>
            <a:off x="7456515" y="4954630"/>
            <a:ext cx="159884" cy="1457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6" name="Rectangle 205"/>
          <p:cNvSpPr/>
          <p:nvPr/>
        </p:nvSpPr>
        <p:spPr>
          <a:xfrm>
            <a:off x="7711740" y="4936399"/>
            <a:ext cx="158803" cy="1639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7" name="Rectangle 206"/>
          <p:cNvSpPr/>
          <p:nvPr/>
        </p:nvSpPr>
        <p:spPr>
          <a:xfrm>
            <a:off x="7957852" y="4890823"/>
            <a:ext cx="166836" cy="2095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8" name="Rectangle 207"/>
          <p:cNvSpPr/>
          <p:nvPr/>
        </p:nvSpPr>
        <p:spPr>
          <a:xfrm>
            <a:off x="8226518" y="4845247"/>
            <a:ext cx="152313" cy="255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9" name="Rounded Rectangle 218"/>
          <p:cNvSpPr/>
          <p:nvPr/>
        </p:nvSpPr>
        <p:spPr>
          <a:xfrm>
            <a:off x="6672198" y="6071464"/>
            <a:ext cx="1474033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20" name="Rectangle 219"/>
          <p:cNvSpPr/>
          <p:nvPr/>
        </p:nvSpPr>
        <p:spPr>
          <a:xfrm>
            <a:off x="6824685" y="612498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21" name="Rectangle 220"/>
          <p:cNvSpPr/>
          <p:nvPr/>
        </p:nvSpPr>
        <p:spPr>
          <a:xfrm>
            <a:off x="7078828" y="612498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2" name="Rectangle 221"/>
          <p:cNvSpPr/>
          <p:nvPr/>
        </p:nvSpPr>
        <p:spPr>
          <a:xfrm>
            <a:off x="7332972" y="612498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3" name="Rectangle 222"/>
          <p:cNvSpPr/>
          <p:nvPr/>
        </p:nvSpPr>
        <p:spPr>
          <a:xfrm>
            <a:off x="7587116" y="612498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4" name="Rectangle 223"/>
          <p:cNvSpPr/>
          <p:nvPr/>
        </p:nvSpPr>
        <p:spPr>
          <a:xfrm>
            <a:off x="7841260" y="612498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46" name="Rounded Rectangle 245"/>
          <p:cNvSpPr/>
          <p:nvPr/>
        </p:nvSpPr>
        <p:spPr>
          <a:xfrm>
            <a:off x="7125129" y="5392769"/>
            <a:ext cx="448928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47" name="Rectangle 246"/>
          <p:cNvSpPr/>
          <p:nvPr/>
        </p:nvSpPr>
        <p:spPr>
          <a:xfrm>
            <a:off x="7277613" y="544629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0" name="Down Arrow 309"/>
          <p:cNvSpPr/>
          <p:nvPr/>
        </p:nvSpPr>
        <p:spPr>
          <a:xfrm>
            <a:off x="7085071" y="2112211"/>
            <a:ext cx="578814" cy="385876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5" name="Rounded Rectangle 314"/>
          <p:cNvSpPr/>
          <p:nvPr/>
        </p:nvSpPr>
        <p:spPr>
          <a:xfrm>
            <a:off x="4191000" y="6067442"/>
            <a:ext cx="921993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16" name="Rectangle 315"/>
          <p:cNvSpPr/>
          <p:nvPr/>
        </p:nvSpPr>
        <p:spPr>
          <a:xfrm>
            <a:off x="4343484" y="6120967"/>
            <a:ext cx="152487" cy="3746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7" name="Rectangle 316"/>
          <p:cNvSpPr/>
          <p:nvPr/>
        </p:nvSpPr>
        <p:spPr>
          <a:xfrm>
            <a:off x="4597628" y="6120967"/>
            <a:ext cx="152487" cy="3746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8" name="Rectangle 317"/>
          <p:cNvSpPr/>
          <p:nvPr/>
        </p:nvSpPr>
        <p:spPr>
          <a:xfrm>
            <a:off x="4851772" y="6120967"/>
            <a:ext cx="152487" cy="3746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5" name="Down Arrow 324"/>
          <p:cNvSpPr/>
          <p:nvPr/>
        </p:nvSpPr>
        <p:spPr>
          <a:xfrm rot="16200000">
            <a:off x="5445098" y="6067442"/>
            <a:ext cx="578814" cy="385876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6" name="Rectangle 325"/>
          <p:cNvSpPr/>
          <p:nvPr/>
        </p:nvSpPr>
        <p:spPr>
          <a:xfrm>
            <a:off x="6826915" y="6325962"/>
            <a:ext cx="144019" cy="17610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27" name="Rectangle 326"/>
          <p:cNvSpPr/>
          <p:nvPr/>
        </p:nvSpPr>
        <p:spPr>
          <a:xfrm>
            <a:off x="7081058" y="6325962"/>
            <a:ext cx="144019" cy="17610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8" name="Rectangle 327"/>
          <p:cNvSpPr/>
          <p:nvPr/>
        </p:nvSpPr>
        <p:spPr>
          <a:xfrm>
            <a:off x="7335202" y="6325962"/>
            <a:ext cx="144019" cy="17610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9" name="Rectangle 328"/>
          <p:cNvSpPr/>
          <p:nvPr/>
        </p:nvSpPr>
        <p:spPr>
          <a:xfrm>
            <a:off x="7589346" y="6325962"/>
            <a:ext cx="144019" cy="17610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0" name="Rectangle 329"/>
          <p:cNvSpPr/>
          <p:nvPr/>
        </p:nvSpPr>
        <p:spPr>
          <a:xfrm>
            <a:off x="7843490" y="6325962"/>
            <a:ext cx="144019" cy="17610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1" name="Rectangle 150"/>
          <p:cNvSpPr/>
          <p:nvPr/>
        </p:nvSpPr>
        <p:spPr>
          <a:xfrm>
            <a:off x="7590957" y="4125149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2" name="Rectangle 151"/>
          <p:cNvSpPr/>
          <p:nvPr/>
        </p:nvSpPr>
        <p:spPr>
          <a:xfrm>
            <a:off x="585186" y="1406371"/>
            <a:ext cx="11817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smtClean="0"/>
              <a:t>Input</a:t>
            </a:r>
          </a:p>
        </p:txBody>
      </p:sp>
      <p:pic>
        <p:nvPicPr>
          <p:cNvPr id="80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" y="38443"/>
            <a:ext cx="1351813" cy="13518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550607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" grpId="0" animBg="1"/>
      <p:bldP spid="141" grpId="0" animBg="1"/>
      <p:bldP spid="204" grpId="0" animBg="1"/>
      <p:bldP spid="183" grpId="0" animBg="1"/>
      <p:bldP spid="305" grpId="0" animBg="1"/>
      <p:bldP spid="300" grpId="0" animBg="1"/>
      <p:bldP spid="303" grpId="0" animBg="1"/>
      <p:bldP spid="136" grpId="0" animBg="1"/>
      <p:bldP spid="138" grpId="0" animBg="1"/>
      <p:bldP spid="139" grpId="0" animBg="1"/>
      <p:bldP spid="143" grpId="0" animBg="1"/>
      <p:bldP spid="144" grpId="0" animBg="1"/>
      <p:bldP spid="145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3" grpId="0" animBg="1"/>
      <p:bldP spid="164" grpId="0" animBg="1"/>
      <p:bldP spid="165" grpId="0" animBg="1"/>
      <p:bldP spid="166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5" grpId="0" animBg="1"/>
      <p:bldP spid="186" grpId="0" animBg="1"/>
      <p:bldP spid="187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5" grpId="0" animBg="1"/>
      <p:bldP spid="206" grpId="0" animBg="1"/>
      <p:bldP spid="207" grpId="0" animBg="1"/>
      <p:bldP spid="20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46" grpId="0" animBg="1"/>
      <p:bldP spid="247" grpId="0" animBg="1"/>
      <p:bldP spid="315" grpId="0" animBg="1"/>
      <p:bldP spid="316" grpId="0" animBg="1"/>
      <p:bldP spid="317" grpId="0" animBg="1"/>
      <p:bldP spid="318" grpId="0" animBg="1"/>
      <p:bldP spid="325" grpId="0" animBg="1"/>
      <p:bldP spid="326" grpId="0" animBg="1"/>
      <p:bldP spid="327" grpId="0" animBg="1"/>
      <p:bldP spid="328" grpId="0" animBg="1"/>
      <p:bldP spid="329" grpId="0" animBg="1"/>
      <p:bldP spid="330" grpId="0" animBg="1"/>
      <p:bldP spid="15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mbudiu\AppData\Local\Microsoft\Windows\Temporary Internet Files\Content.IE5\1JGYAN4B\MP9003846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133600"/>
            <a:ext cx="6400800" cy="3389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Tutorial Scope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We only discuss essential LINQ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We do not discuss in detail</a:t>
            </a:r>
          </a:p>
          <a:p>
            <a:pPr lvl="1"/>
            <a:r>
              <a:rPr lang="en-US" dirty="0" smtClean="0"/>
              <a:t>most operators (&gt; 100 of them, including variants)</a:t>
            </a:r>
          </a:p>
          <a:p>
            <a:pPr lvl="1"/>
            <a:r>
              <a:rPr lang="en-US" dirty="0" smtClean="0"/>
              <a:t>lazy evaluation</a:t>
            </a:r>
          </a:p>
          <a:p>
            <a:pPr lvl="1"/>
            <a:r>
              <a:rPr lang="en-US" dirty="0" smtClean="0"/>
              <a:t>yield </a:t>
            </a:r>
          </a:p>
          <a:p>
            <a:pPr lvl="1"/>
            <a:r>
              <a:rPr lang="en-US" dirty="0" smtClean="0"/>
              <a:t>Infinite streams</a:t>
            </a:r>
          </a:p>
          <a:p>
            <a:pPr lvl="1"/>
            <a:r>
              <a:rPr lang="en-US" dirty="0" smtClean="0"/>
              <a:t>IQueryable, </a:t>
            </a:r>
            <a:r>
              <a:rPr lang="en-US" dirty="0" err="1" smtClean="0"/>
              <a:t>IObservable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6577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Running the Code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5029200"/>
          </a:xfrm>
        </p:spPr>
        <p:txBody>
          <a:bodyPr>
            <a:normAutofit/>
          </a:bodyPr>
          <a:lstStyle/>
          <a:p>
            <a:r>
              <a:rPr lang="en-US" dirty="0" smtClean="0"/>
              <a:t>Code can be downloaded at </a:t>
            </a:r>
            <a:br>
              <a:rPr lang="en-US" dirty="0" smtClean="0"/>
            </a:br>
            <a:r>
              <a:rPr lang="en-US" dirty="0" smtClean="0">
                <a:hlinkClick r:id="rId2"/>
              </a:rPr>
              <a:t>http://budiu.info/almada-code.zip</a:t>
            </a:r>
            <a:endParaRPr lang="en-US" dirty="0" smtClean="0"/>
          </a:p>
          <a:p>
            <a:r>
              <a:rPr lang="en-US" dirty="0" smtClean="0"/>
              <a:t>Includes the code on all the following slides </a:t>
            </a:r>
            <a:br>
              <a:rPr lang="en-US" dirty="0" smtClean="0"/>
            </a:br>
            <a:r>
              <a:rPr lang="en-US" dirty="0" smtClean="0"/>
              <a:t>(file </a:t>
            </a:r>
            <a:r>
              <a:rPr lang="en-US" dirty="0" err="1" smtClean="0"/>
              <a:t>Slides.cs</a:t>
            </a:r>
            <a:r>
              <a:rPr lang="en-US" dirty="0" smtClean="0"/>
              <a:t>)</a:t>
            </a:r>
          </a:p>
          <a:p>
            <a:r>
              <a:rPr lang="en-US" dirty="0" smtClean="0"/>
              <a:t>Includes the homework exercises (details later)</a:t>
            </a:r>
          </a:p>
          <a:p>
            <a:r>
              <a:rPr lang="en-US" dirty="0" smtClean="0"/>
              <a:t>Includes testing data for the homework</a:t>
            </a:r>
          </a:p>
          <a:p>
            <a:r>
              <a:rPr lang="en-US" dirty="0" smtClean="0"/>
              <a:t>Contains a Visual Studio Solution file TeachingLinq.sln</a:t>
            </a:r>
          </a:p>
          <a:p>
            <a:r>
              <a:rPr lang="en-US" dirty="0" smtClean="0"/>
              <a:t>compileMono.bat can be used for Mono</a:t>
            </a:r>
          </a:p>
          <a:p>
            <a:pPr lvl="1"/>
            <a:endParaRPr lang="en-US" dirty="0" smtClean="0"/>
          </a:p>
          <a:p>
            <a:pPr lvl="1"/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22</a:t>
            </a:fld>
            <a:endParaRPr lang="en-US"/>
          </a:p>
        </p:txBody>
      </p:sp>
      <p:pic>
        <p:nvPicPr>
          <p:cNvPr id="1026" name="Picture 2" descr="C:\Users\mbudiu\AppData\Local\Microsoft\Windows\Temporary Internet Files\Content.IE5\LWD3G02Z\MP9003413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8964" y="0"/>
            <a:ext cx="1685036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79026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Useful </a:t>
            </a:r>
            <a:r>
              <a:rPr lang="en-US" dirty="0" err="1" smtClean="0"/>
              <a:t>.Net</a:t>
            </a:r>
            <a:r>
              <a:rPr lang="en-US" dirty="0" smtClean="0"/>
              <a:t> Constructs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23</a:t>
            </a:fld>
            <a:endParaRPr lang="en-US"/>
          </a:p>
        </p:txBody>
      </p:sp>
      <p:pic>
        <p:nvPicPr>
          <p:cNvPr id="5122" name="Picture 2" descr="C:\Users\mbudiu\AppData\Local\Microsoft\Windows\Temporary Internet Files\Content.IE5\LWD3G02Z\MC9002321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799" y="1665776"/>
            <a:ext cx="3200402" cy="352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37925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Tuples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2B91AF"/>
                </a:solidFill>
                <a:latin typeface="Consolas"/>
              </a:rPr>
              <a:t>Tuple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&lt;</a:t>
            </a:r>
            <a:r>
              <a:rPr lang="en-US" dirty="0" err="1">
                <a:solidFill>
                  <a:srgbClr val="0000FF"/>
                </a:solidFill>
                <a:latin typeface="Consolas"/>
              </a:rPr>
              <a:t>int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</a:t>
            </a:r>
            <a:r>
              <a:rPr lang="en-US" dirty="0" err="1">
                <a:solidFill>
                  <a:srgbClr val="0000FF"/>
                </a:solidFill>
                <a:latin typeface="Consolas"/>
              </a:rPr>
              <a:t>int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&gt; pair = </a:t>
            </a:r>
            <a:r>
              <a:rPr lang="en-US" dirty="0">
                <a:solidFill>
                  <a:srgbClr val="0000FF"/>
                </a:solidFill>
                <a:latin typeface="Consolas"/>
              </a:rPr>
              <a:t>new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/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	</a:t>
            </a:r>
            <a:r>
              <a:rPr lang="en-US" dirty="0" smtClean="0">
                <a:solidFill>
                  <a:srgbClr val="2B91AF"/>
                </a:solidFill>
                <a:latin typeface="Consolas"/>
              </a:rPr>
              <a:t>Tuple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&lt;</a:t>
            </a:r>
            <a:r>
              <a:rPr lang="en-US" dirty="0" err="1" smtClean="0">
                <a:solidFill>
                  <a:srgbClr val="0000FF"/>
                </a:solidFill>
                <a:latin typeface="Consolas"/>
              </a:rPr>
              <a:t>int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</a:t>
            </a:r>
            <a:r>
              <a:rPr lang="en-US" dirty="0" err="1">
                <a:solidFill>
                  <a:srgbClr val="0000FF"/>
                </a:solidFill>
                <a:latin typeface="Consolas"/>
              </a:rPr>
              <a:t>int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&gt;(5, 3);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2B91AF"/>
                </a:solidFill>
                <a:latin typeface="Consolas"/>
              </a:rPr>
              <a:t>Tuple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&lt;</a:t>
            </a:r>
            <a:r>
              <a:rPr lang="en-US" dirty="0" err="1" smtClean="0">
                <a:solidFill>
                  <a:srgbClr val="0000FF"/>
                </a:solidFill>
                <a:latin typeface="Consolas"/>
              </a:rPr>
              <a:t>int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</a:t>
            </a:r>
            <a:r>
              <a:rPr lang="en-US" dirty="0">
                <a:solidFill>
                  <a:srgbClr val="0000FF"/>
                </a:solidFill>
                <a:latin typeface="Consolas"/>
              </a:rPr>
              <a:t>string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</a:t>
            </a:r>
            <a:r>
              <a:rPr lang="en-US" dirty="0">
                <a:solidFill>
                  <a:srgbClr val="0000FF"/>
                </a:solidFill>
                <a:latin typeface="Consolas"/>
              </a:rPr>
              <a:t>double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&gt; triple =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/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</a:t>
            </a:r>
            <a:r>
              <a:rPr lang="en-US" dirty="0" err="1" smtClean="0">
                <a:solidFill>
                  <a:srgbClr val="2B91AF"/>
                </a:solidFill>
                <a:latin typeface="Consolas"/>
              </a:rPr>
              <a:t>Tuple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.Create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(1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"hi"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3.14);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               </a:t>
            </a:r>
            <a:r>
              <a:rPr lang="en-US" dirty="0" err="1">
                <a:solidFill>
                  <a:srgbClr val="2B91AF"/>
                </a:solidFill>
                <a:latin typeface="Consolas"/>
              </a:rPr>
              <a:t>Console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.WriteLine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"</a:t>
            </a:r>
            <a:r>
              <a:rPr lang="en-US" dirty="0">
                <a:solidFill>
                  <a:srgbClr val="3CB371"/>
                </a:solidFill>
                <a:latin typeface="Consolas"/>
              </a:rPr>
              <a:t>{0}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 </a:t>
            </a:r>
            <a:r>
              <a:rPr lang="en-US" dirty="0">
                <a:solidFill>
                  <a:srgbClr val="3CB371"/>
                </a:solidFill>
                <a:latin typeface="Consolas"/>
              </a:rPr>
              <a:t>{1</a:t>
            </a:r>
            <a:r>
              <a:rPr lang="en-US" dirty="0" smtClean="0">
                <a:solidFill>
                  <a:srgbClr val="3CB371"/>
                </a:solidFill>
                <a:latin typeface="Consolas"/>
              </a:rPr>
              <a:t>} {2}</a:t>
            </a:r>
            <a:r>
              <a:rPr lang="en-US" dirty="0" smtClean="0">
                <a:solidFill>
                  <a:srgbClr val="A31515"/>
                </a:solidFill>
                <a:latin typeface="Consolas"/>
              </a:rPr>
              <a:t>"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, 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     pair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triple, pair.Item1);</a:t>
            </a:r>
            <a:endParaRPr lang="en-US" dirty="0">
              <a:solidFill>
                <a:prstClr val="black"/>
              </a:solidFill>
              <a:latin typeface="Consola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2971800" y="5715000"/>
            <a:ext cx="3451009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fi-FI" sz="2400" dirty="0" smtClean="0"/>
              <a:t>Result: (5</a:t>
            </a:r>
            <a:r>
              <a:rPr lang="fi-FI" sz="2400" dirty="0"/>
              <a:t>, 3) (1, hi, 3.14</a:t>
            </a:r>
            <a:r>
              <a:rPr lang="fi-FI" sz="2400" dirty="0" smtClean="0"/>
              <a:t>) 5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325947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Anonymous Functions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Func&lt;I, O&gt; </a:t>
            </a:r>
          </a:p>
          <a:p>
            <a:pPr lvl="1"/>
            <a:r>
              <a:rPr lang="en-US" dirty="0" smtClean="0"/>
              <a:t> Type of function with</a:t>
            </a:r>
          </a:p>
          <a:p>
            <a:pPr lvl="2"/>
            <a:r>
              <a:rPr lang="en-US" dirty="0" smtClean="0"/>
              <a:t>input type I </a:t>
            </a:r>
          </a:p>
          <a:p>
            <a:pPr lvl="2"/>
            <a:r>
              <a:rPr lang="en-US" dirty="0" smtClean="0"/>
              <a:t>output type O</a:t>
            </a:r>
          </a:p>
          <a:p>
            <a:r>
              <a:rPr lang="en-US" dirty="0" smtClean="0"/>
              <a:t>x =&gt; x + 1</a:t>
            </a:r>
          </a:p>
          <a:p>
            <a:pPr lvl="1"/>
            <a:r>
              <a:rPr lang="en-US" dirty="0" smtClean="0"/>
              <a:t>Lambda expression</a:t>
            </a:r>
          </a:p>
          <a:p>
            <a:pPr lvl="1"/>
            <a:r>
              <a:rPr lang="en-US" dirty="0" smtClean="0"/>
              <a:t>Function with argument x, which computes x+1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25</a:t>
            </a:fld>
            <a:endParaRPr lang="en-US"/>
          </a:p>
        </p:txBody>
      </p:sp>
      <p:pic>
        <p:nvPicPr>
          <p:cNvPr id="4098" name="Picture 2" descr="Oxford; with Michael Isard and Ollie William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152400"/>
            <a:ext cx="142875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23836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Using Anonymous Functions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819400"/>
            <a:ext cx="8229600" cy="3306763"/>
          </a:xfrm>
        </p:spPr>
        <p:txBody>
          <a:bodyPr/>
          <a:lstStyle/>
          <a:p>
            <a:pPr marL="0" indent="0">
              <a:buNone/>
            </a:pPr>
            <a:r>
              <a:rPr lang="fr-FR" dirty="0" smtClean="0">
                <a:solidFill>
                  <a:srgbClr val="2B91AF"/>
                </a:solidFill>
                <a:latin typeface="Consolas"/>
              </a:rPr>
              <a:t>Func</a:t>
            </a:r>
            <a:r>
              <a:rPr lang="fr-FR" dirty="0" smtClean="0">
                <a:solidFill>
                  <a:prstClr val="black"/>
                </a:solidFill>
                <a:latin typeface="Consolas"/>
              </a:rPr>
              <a:t>&lt;</a:t>
            </a:r>
            <a:r>
              <a:rPr lang="fr-FR" dirty="0" err="1" smtClean="0">
                <a:solidFill>
                  <a:srgbClr val="0000FF"/>
                </a:solidFill>
                <a:latin typeface="Consolas"/>
              </a:rPr>
              <a:t>int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, </a:t>
            </a:r>
            <a:r>
              <a:rPr lang="fr-FR" dirty="0" err="1">
                <a:solidFill>
                  <a:srgbClr val="0000FF"/>
                </a:solidFill>
                <a:latin typeface="Consolas"/>
              </a:rPr>
              <a:t>int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&gt; </a:t>
            </a:r>
            <a:r>
              <a:rPr lang="fr-FR" dirty="0" err="1">
                <a:solidFill>
                  <a:prstClr val="black"/>
                </a:solidFill>
                <a:latin typeface="Consolas"/>
              </a:rPr>
              <a:t>inc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 = x =&gt; x + 1</a:t>
            </a:r>
            <a:r>
              <a:rPr lang="fr-FR" dirty="0" smtClean="0">
                <a:solidFill>
                  <a:prstClr val="black"/>
                </a:solidFill>
                <a:latin typeface="Consolas"/>
              </a:rPr>
              <a:t>;</a:t>
            </a:r>
          </a:p>
          <a:p>
            <a:pPr marL="0" indent="0">
              <a:buNone/>
            </a:pPr>
            <a:r>
              <a:rPr lang="en-US" dirty="0" err="1" smtClean="0">
                <a:solidFill>
                  <a:srgbClr val="2B91AF"/>
                </a:solidFill>
                <a:latin typeface="Consolas"/>
              </a:rPr>
              <a:t>Console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.WriteLine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inc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(10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));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505200" y="4953000"/>
            <a:ext cx="224029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sz="4000" dirty="0" smtClean="0"/>
              <a:t>Result: 11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8066036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Functions as First-Order Values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fr-FR" dirty="0" err="1">
                <a:solidFill>
                  <a:srgbClr val="0000FF"/>
                </a:solidFill>
                <a:latin typeface="Consolas"/>
              </a:rPr>
              <a:t>static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 T </a:t>
            </a:r>
            <a:r>
              <a:rPr lang="fr-FR" dirty="0" err="1">
                <a:solidFill>
                  <a:prstClr val="black"/>
                </a:solidFill>
                <a:latin typeface="Consolas"/>
              </a:rPr>
              <a:t>Apply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&lt;T</a:t>
            </a:r>
            <a:r>
              <a:rPr lang="fr-FR" dirty="0" smtClean="0">
                <a:solidFill>
                  <a:prstClr val="black"/>
                </a:solidFill>
                <a:latin typeface="Consolas"/>
              </a:rPr>
              <a:t>&gt;(</a:t>
            </a:r>
            <a:br>
              <a:rPr lang="fr-FR" dirty="0" smtClean="0">
                <a:solidFill>
                  <a:prstClr val="black"/>
                </a:solidFill>
                <a:latin typeface="Consolas"/>
              </a:rPr>
            </a:br>
            <a:r>
              <a:rPr lang="fr-FR" dirty="0" smtClean="0">
                <a:solidFill>
                  <a:prstClr val="black"/>
                </a:solidFill>
                <a:latin typeface="Consolas"/>
              </a:rPr>
              <a:t>    T argument,  </a:t>
            </a:r>
            <a:br>
              <a:rPr lang="fr-FR" dirty="0" smtClean="0">
                <a:solidFill>
                  <a:prstClr val="black"/>
                </a:solidFill>
                <a:latin typeface="Consolas"/>
              </a:rPr>
            </a:br>
            <a:r>
              <a:rPr lang="fr-FR" dirty="0" smtClean="0">
                <a:solidFill>
                  <a:prstClr val="black"/>
                </a:solidFill>
                <a:latin typeface="Consolas"/>
              </a:rPr>
              <a:t>    </a:t>
            </a:r>
            <a:r>
              <a:rPr lang="fr-FR" dirty="0" smtClean="0">
                <a:solidFill>
                  <a:srgbClr val="2B91AF"/>
                </a:solidFill>
                <a:latin typeface="Consolas"/>
              </a:rPr>
              <a:t>Func</a:t>
            </a:r>
            <a:r>
              <a:rPr lang="fr-FR" dirty="0" smtClean="0">
                <a:solidFill>
                  <a:prstClr val="black"/>
                </a:solidFill>
                <a:latin typeface="Consolas"/>
              </a:rPr>
              <a:t>&lt;T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, T&gt; </a:t>
            </a:r>
            <a:r>
              <a:rPr lang="fr-FR" dirty="0" err="1">
                <a:solidFill>
                  <a:prstClr val="black"/>
                </a:solidFill>
                <a:latin typeface="Consolas"/>
              </a:rPr>
              <a:t>operation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)</a:t>
            </a:r>
          </a:p>
          <a:p>
            <a:pPr mar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{</a:t>
            </a:r>
            <a:endParaRPr lang="en-US" dirty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  </a:t>
            </a:r>
            <a:r>
              <a:rPr lang="en-US" dirty="0">
                <a:solidFill>
                  <a:srgbClr val="0000FF"/>
                </a:solidFill>
                <a:latin typeface="Consolas"/>
              </a:rPr>
              <a:t>return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operation(argument);</a:t>
            </a:r>
          </a:p>
          <a:p>
            <a:pPr mar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}</a:t>
            </a:r>
          </a:p>
          <a:p>
            <a:pPr marL="0" indent="0">
              <a:buNone/>
            </a:pPr>
            <a:endParaRPr lang="en-US" dirty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r>
              <a:rPr lang="fr-FR" dirty="0" smtClean="0">
                <a:solidFill>
                  <a:srgbClr val="2B91AF"/>
                </a:solidFill>
                <a:latin typeface="Consolas"/>
              </a:rPr>
              <a:t>Func</a:t>
            </a:r>
            <a:r>
              <a:rPr lang="fr-FR" dirty="0" smtClean="0">
                <a:solidFill>
                  <a:prstClr val="black"/>
                </a:solidFill>
                <a:latin typeface="Consolas"/>
              </a:rPr>
              <a:t>&lt;</a:t>
            </a:r>
            <a:r>
              <a:rPr lang="fr-FR" dirty="0" err="1" smtClean="0">
                <a:solidFill>
                  <a:srgbClr val="0000FF"/>
                </a:solidFill>
                <a:latin typeface="Consolas"/>
              </a:rPr>
              <a:t>int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, </a:t>
            </a:r>
            <a:r>
              <a:rPr lang="fr-FR" dirty="0" err="1">
                <a:solidFill>
                  <a:srgbClr val="0000FF"/>
                </a:solidFill>
                <a:latin typeface="Consolas"/>
              </a:rPr>
              <a:t>int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&gt; </a:t>
            </a:r>
            <a:r>
              <a:rPr lang="fr-FR" dirty="0" err="1">
                <a:solidFill>
                  <a:prstClr val="black"/>
                </a:solidFill>
                <a:latin typeface="Consolas"/>
              </a:rPr>
              <a:t>inc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 = x =&gt; x + </a:t>
            </a:r>
            <a:r>
              <a:rPr lang="fr-FR" dirty="0" smtClean="0">
                <a:solidFill>
                  <a:prstClr val="black"/>
                </a:solidFill>
                <a:latin typeface="Consolas"/>
              </a:rPr>
              <a:t>1;</a:t>
            </a:r>
          </a:p>
          <a:p>
            <a:pPr marL="0" indent="0">
              <a:buNone/>
            </a:pPr>
            <a:r>
              <a:rPr lang="en-US" dirty="0" err="1" smtClean="0">
                <a:solidFill>
                  <a:srgbClr val="2B91AF"/>
                </a:solidFill>
                <a:latin typeface="Consolas"/>
              </a:rPr>
              <a:t>Console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.WriteLine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(Apply(10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inc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));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505200" y="6019800"/>
            <a:ext cx="224029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sz="4000" dirty="0" smtClean="0"/>
              <a:t>Result: 11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036428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Multiple Arguments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r-FR" dirty="0">
                <a:solidFill>
                  <a:srgbClr val="2B91AF"/>
                </a:solidFill>
                <a:latin typeface="Consolas"/>
              </a:rPr>
              <a:t>Func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&lt;</a:t>
            </a:r>
            <a:r>
              <a:rPr lang="fr-FR" dirty="0" err="1">
                <a:solidFill>
                  <a:srgbClr val="0000FF"/>
                </a:solidFill>
                <a:latin typeface="Consolas"/>
              </a:rPr>
              <a:t>int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, </a:t>
            </a:r>
            <a:r>
              <a:rPr lang="fr-FR" dirty="0" err="1">
                <a:solidFill>
                  <a:srgbClr val="0000FF"/>
                </a:solidFill>
                <a:latin typeface="Consolas"/>
              </a:rPr>
              <a:t>int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, </a:t>
            </a:r>
            <a:r>
              <a:rPr lang="fr-FR" dirty="0" err="1">
                <a:solidFill>
                  <a:srgbClr val="0000FF"/>
                </a:solidFill>
                <a:latin typeface="Consolas"/>
              </a:rPr>
              <a:t>int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&gt; </a:t>
            </a:r>
            <a:r>
              <a:rPr lang="fr-FR" dirty="0" err="1">
                <a:solidFill>
                  <a:prstClr val="black"/>
                </a:solidFill>
                <a:latin typeface="Consolas"/>
              </a:rPr>
              <a:t>add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 = </a:t>
            </a:r>
            <a:r>
              <a:rPr lang="fr-FR" dirty="0" smtClean="0">
                <a:solidFill>
                  <a:prstClr val="black"/>
                </a:solidFill>
                <a:latin typeface="Consolas"/>
              </a:rPr>
              <a:t/>
            </a:r>
            <a:br>
              <a:rPr lang="fr-FR" dirty="0" smtClean="0">
                <a:solidFill>
                  <a:prstClr val="black"/>
                </a:solidFill>
                <a:latin typeface="Consolas"/>
              </a:rPr>
            </a:br>
            <a:r>
              <a:rPr lang="fr-FR" dirty="0" smtClean="0">
                <a:solidFill>
                  <a:prstClr val="black"/>
                </a:solidFill>
                <a:latin typeface="Consolas"/>
              </a:rPr>
              <a:t>       (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x, y) =&gt; x + y</a:t>
            </a:r>
            <a:r>
              <a:rPr lang="fr-FR" dirty="0" smtClean="0">
                <a:solidFill>
                  <a:prstClr val="black"/>
                </a:solidFill>
                <a:latin typeface="Consolas"/>
              </a:rPr>
              <a:t>;</a:t>
            </a:r>
          </a:p>
          <a:p>
            <a:pPr marL="0" indent="0">
              <a:buNone/>
            </a:pPr>
            <a:endParaRPr lang="fr-FR" dirty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r>
              <a:rPr lang="en-US" dirty="0" err="1">
                <a:solidFill>
                  <a:srgbClr val="2B91AF"/>
                </a:solidFill>
                <a:latin typeface="Consolas"/>
              </a:rPr>
              <a:t>Console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.WriteLine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(add(3,2));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505200" y="4953000"/>
            <a:ext cx="198060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sz="4000" dirty="0" smtClean="0"/>
              <a:t>Result: 5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5209349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5291" y="421595"/>
            <a:ext cx="6113418" cy="849086"/>
          </a:xfrm>
        </p:spPr>
        <p:txBody>
          <a:bodyPr/>
          <a:lstStyle/>
          <a:p>
            <a:r>
              <a:rPr lang="en-US" dirty="0" smtClean="0"/>
              <a:t>Collections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29</a:t>
            </a:fld>
            <a:endParaRPr lang="en-US"/>
          </a:p>
        </p:txBody>
      </p:sp>
      <p:pic>
        <p:nvPicPr>
          <p:cNvPr id="6146" name="Picture 2" descr="C:\Users\mbudiu\AppData\Local\Microsoft\Windows\Temporary Internet Files\Content.IE5\6WXEB6DF\MP9004391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1447800"/>
            <a:ext cx="4648200" cy="464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1478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IEnumerable&lt;T&gt;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>
                <a:solidFill>
                  <a:srgbClr val="2B91AF"/>
                </a:solidFill>
                <a:latin typeface="Consolas"/>
              </a:rPr>
              <a:t>IEnumerable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&lt;</a:t>
            </a:r>
            <a:r>
              <a:rPr lang="en-US" dirty="0" err="1" smtClean="0">
                <a:solidFill>
                  <a:srgbClr val="0000FF"/>
                </a:solidFill>
                <a:latin typeface="Consolas"/>
              </a:rPr>
              <a:t>int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&gt;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data = 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   </a:t>
            </a:r>
            <a:r>
              <a:rPr lang="en-US" dirty="0" err="1" smtClean="0">
                <a:solidFill>
                  <a:srgbClr val="2B91AF"/>
                </a:solidFill>
                <a:latin typeface="Consolas"/>
              </a:rPr>
              <a:t>Enumerable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.Range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(0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10);</a:t>
            </a:r>
          </a:p>
          <a:p>
            <a:pPr marL="0" indent="0">
              <a:buNone/>
            </a:pPr>
            <a:r>
              <a:rPr lang="en-US" dirty="0" err="1" smtClean="0">
                <a:solidFill>
                  <a:srgbClr val="0000FF"/>
                </a:solidFill>
                <a:latin typeface="Consolas"/>
              </a:rPr>
              <a:t>foreach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</a:t>
            </a:r>
            <a:r>
              <a:rPr lang="en-US" dirty="0" err="1">
                <a:solidFill>
                  <a:srgbClr val="0000FF"/>
                </a:solidFill>
                <a:latin typeface="Consolas"/>
              </a:rPr>
              <a:t>int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n </a:t>
            </a:r>
            <a:r>
              <a:rPr lang="en-US" dirty="0">
                <a:solidFill>
                  <a:srgbClr val="0000FF"/>
                </a:solidFill>
                <a:latin typeface="Consolas"/>
              </a:rPr>
              <a:t>in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data)</a:t>
            </a:r>
            <a:endParaRPr lang="en-US" dirty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    </a:t>
            </a:r>
            <a:r>
              <a:rPr lang="en-US" dirty="0" err="1" smtClean="0">
                <a:solidFill>
                  <a:srgbClr val="2B91AF"/>
                </a:solidFill>
                <a:latin typeface="Consolas"/>
              </a:rPr>
              <a:t>Console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.WriteLine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(n);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/>
            </a:r>
            <a:br>
              <a:rPr lang="en-US" dirty="0">
                <a:solidFill>
                  <a:prstClr val="black"/>
                </a:solidFill>
                <a:latin typeface="Consolas"/>
              </a:rPr>
            </a:br>
            <a:endParaRPr lang="en-US" dirty="0" smtClean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r>
              <a:rPr lang="en-US" dirty="0" err="1">
                <a:solidFill>
                  <a:srgbClr val="2B91AF"/>
                </a:solidFill>
                <a:latin typeface="Consolas"/>
              </a:rPr>
              <a:t>Program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.Show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(data);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917940" y="5867400"/>
            <a:ext cx="547194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sz="4000" dirty="0" smtClean="0"/>
              <a:t>Result: 0,1,2,3,4,5,6,7,8,9</a:t>
            </a:r>
            <a:endParaRPr lang="en-US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5410200" y="4648200"/>
            <a:ext cx="360803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Helper function I wrote </a:t>
            </a:r>
            <a:br>
              <a:rPr lang="en-US" sz="2800" i="1" dirty="0" smtClean="0"/>
            </a:br>
            <a:r>
              <a:rPr lang="en-US" sz="2800" i="1" dirty="0" smtClean="0"/>
              <a:t>to help you debug.</a:t>
            </a:r>
            <a:endParaRPr lang="en-US" sz="2800" i="1" dirty="0"/>
          </a:p>
        </p:txBody>
      </p:sp>
      <p:sp>
        <p:nvSpPr>
          <p:cNvPr id="7" name="Left Arrow 6"/>
          <p:cNvSpPr/>
          <p:nvPr/>
        </p:nvSpPr>
        <p:spPr>
          <a:xfrm>
            <a:off x="4941498" y="4896653"/>
            <a:ext cx="457200" cy="457200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5800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/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IEnumerables</a:t>
            </a:r>
            <a:r>
              <a:rPr lang="en-US" dirty="0"/>
              <a:t> </a:t>
            </a:r>
            <a:r>
              <a:rPr lang="en-US" dirty="0" smtClean="0"/>
              <a:t>everywhere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/>
          </a:bodyPr>
          <a:lstStyle/>
          <a:p>
            <a:r>
              <a:rPr lang="en-US" dirty="0" smtClean="0"/>
              <a:t>List&lt;T&gt; : IEnumerable&lt;T&gt;</a:t>
            </a:r>
          </a:p>
          <a:p>
            <a:r>
              <a:rPr lang="en-US" dirty="0" smtClean="0"/>
              <a:t>T[] : IEnumerable&lt;T&gt;</a:t>
            </a:r>
          </a:p>
          <a:p>
            <a:r>
              <a:rPr lang="en-US" dirty="0" smtClean="0"/>
              <a:t>string : IEnumerable&lt;char&gt;</a:t>
            </a:r>
          </a:p>
          <a:p>
            <a:r>
              <a:rPr lang="en-US" dirty="0" smtClean="0"/>
              <a:t>Dictionary&lt;K,V&gt; : IEnumerable&lt;</a:t>
            </a:r>
            <a:r>
              <a:rPr lang="en-US" dirty="0" err="1" smtClean="0"/>
              <a:t>KeyValuePair</a:t>
            </a:r>
            <a:r>
              <a:rPr lang="en-US" dirty="0" smtClean="0"/>
              <a:t>&lt;K,V&gt;&gt;</a:t>
            </a:r>
          </a:p>
          <a:p>
            <a:r>
              <a:rPr lang="en-US" dirty="0" err="1" smtClean="0"/>
              <a:t>ICollection</a:t>
            </a:r>
            <a:r>
              <a:rPr lang="en-US" dirty="0" smtClean="0"/>
              <a:t>&lt;T&gt; : IEnumerable&lt;T&gt;</a:t>
            </a:r>
          </a:p>
          <a:p>
            <a:r>
              <a:rPr lang="en-US" dirty="0" smtClean="0"/>
              <a:t>Infinite streams</a:t>
            </a:r>
          </a:p>
          <a:p>
            <a:r>
              <a:rPr lang="en-US" dirty="0" smtClean="0"/>
              <a:t>User-defined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31</a:t>
            </a:fld>
            <a:endParaRPr lang="en-US"/>
          </a:p>
        </p:txBody>
      </p:sp>
      <p:pic>
        <p:nvPicPr>
          <p:cNvPr id="7170" name="Picture 2" descr="C:\Users\mbudiu\AppData\Local\Microsoft\Windows\Temporary Internet Files\Content.IE5\1JGYAN4B\MP900438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219200"/>
            <a:ext cx="217678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132657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Printing a Collection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fr-FR" dirty="0" err="1">
                <a:solidFill>
                  <a:srgbClr val="0000FF"/>
                </a:solidFill>
                <a:latin typeface="Consolas"/>
              </a:rPr>
              <a:t>static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 </a:t>
            </a:r>
            <a:r>
              <a:rPr lang="fr-FR" dirty="0" err="1">
                <a:solidFill>
                  <a:srgbClr val="0000FF"/>
                </a:solidFill>
                <a:latin typeface="Consolas"/>
              </a:rPr>
              <a:t>void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 </a:t>
            </a:r>
            <a:r>
              <a:rPr lang="fr-FR" dirty="0" err="1" smtClean="0">
                <a:solidFill>
                  <a:prstClr val="black"/>
                </a:solidFill>
                <a:latin typeface="Consolas"/>
              </a:rPr>
              <a:t>Print</a:t>
            </a:r>
            <a:r>
              <a:rPr lang="fr-FR" dirty="0" smtClean="0">
                <a:solidFill>
                  <a:prstClr val="black"/>
                </a:solidFill>
                <a:latin typeface="Consolas"/>
              </a:rPr>
              <a:t>&lt;T&gt;(</a:t>
            </a:r>
            <a:br>
              <a:rPr lang="fr-FR" dirty="0" smtClean="0">
                <a:solidFill>
                  <a:prstClr val="black"/>
                </a:solidFill>
                <a:latin typeface="Consolas"/>
              </a:rPr>
            </a:br>
            <a:r>
              <a:rPr lang="fr-FR" dirty="0" smtClean="0">
                <a:solidFill>
                  <a:prstClr val="black"/>
                </a:solidFill>
                <a:latin typeface="Consolas"/>
              </a:rPr>
              <a:t>    </a:t>
            </a:r>
            <a:r>
              <a:rPr lang="fr-FR" dirty="0" smtClean="0">
                <a:solidFill>
                  <a:srgbClr val="2B91AF"/>
                </a:solidFill>
                <a:latin typeface="Consolas"/>
              </a:rPr>
              <a:t>IEnumerable</a:t>
            </a:r>
            <a:r>
              <a:rPr lang="fr-FR" dirty="0" smtClean="0">
                <a:solidFill>
                  <a:prstClr val="black"/>
                </a:solidFill>
                <a:latin typeface="Consolas"/>
              </a:rPr>
              <a:t>&lt;T</a:t>
            </a:r>
            <a:r>
              <a:rPr lang="fr-FR" dirty="0">
                <a:solidFill>
                  <a:prstClr val="black"/>
                </a:solidFill>
                <a:latin typeface="Consolas"/>
              </a:rPr>
              <a:t>&gt; data)</a:t>
            </a:r>
          </a:p>
          <a:p>
            <a:pPr mar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{</a:t>
            </a:r>
            <a:endParaRPr lang="en-US" dirty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   </a:t>
            </a:r>
            <a:r>
              <a:rPr lang="en-US" dirty="0" err="1">
                <a:solidFill>
                  <a:srgbClr val="0000FF"/>
                </a:solidFill>
                <a:latin typeface="Consolas"/>
              </a:rPr>
              <a:t>foreach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(</a:t>
            </a:r>
            <a:r>
              <a:rPr lang="en-US" dirty="0" err="1">
                <a:solidFill>
                  <a:srgbClr val="0000FF"/>
                </a:solidFill>
                <a:latin typeface="Consolas"/>
              </a:rPr>
              <a:t>var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v </a:t>
            </a:r>
            <a:r>
              <a:rPr lang="en-US" dirty="0">
                <a:solidFill>
                  <a:srgbClr val="0000FF"/>
                </a:solidFill>
                <a:latin typeface="Consolas"/>
              </a:rPr>
              <a:t>in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data)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      </a:t>
            </a:r>
            <a:r>
              <a:rPr lang="en-US" dirty="0" err="1" smtClean="0">
                <a:solidFill>
                  <a:srgbClr val="2B91AF"/>
                </a:solidFill>
                <a:latin typeface="Consolas"/>
              </a:rPr>
              <a:t>Console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.Write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"</a:t>
            </a:r>
            <a:r>
              <a:rPr lang="en-US" dirty="0">
                <a:solidFill>
                  <a:srgbClr val="3CB371"/>
                </a:solidFill>
                <a:latin typeface="Consolas"/>
              </a:rPr>
              <a:t>{0}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 "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v);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  </a:t>
            </a:r>
            <a:r>
              <a:rPr lang="en-US" dirty="0" err="1" smtClean="0">
                <a:solidFill>
                  <a:srgbClr val="2B91AF"/>
                </a:solidFill>
                <a:latin typeface="Consolas"/>
              </a:rPr>
              <a:t>Console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.WriteLine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();</a:t>
            </a:r>
          </a:p>
          <a:p>
            <a:pPr mar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}</a:t>
            </a:r>
          </a:p>
          <a:p>
            <a:pPr marL="0" indent="0">
              <a:buNone/>
            </a:pPr>
            <a:endParaRPr lang="en-US" dirty="0">
              <a:solidFill>
                <a:prstClr val="black"/>
              </a:solidFill>
              <a:latin typeface="Consola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32</a:t>
            </a:fld>
            <a:endParaRPr lang="en-US"/>
          </a:p>
        </p:txBody>
      </p:sp>
      <p:grpSp>
        <p:nvGrpSpPr>
          <p:cNvPr id="7" name="Group 4"/>
          <p:cNvGrpSpPr>
            <a:grpSpLocks noChangeAspect="1"/>
          </p:cNvGrpSpPr>
          <p:nvPr/>
        </p:nvGrpSpPr>
        <p:grpSpPr bwMode="auto">
          <a:xfrm>
            <a:off x="6638925" y="1371600"/>
            <a:ext cx="2133600" cy="1925638"/>
            <a:chOff x="4416" y="0"/>
            <a:chExt cx="1344" cy="1213"/>
          </a:xfrm>
        </p:grpSpPr>
        <p:sp>
          <p:nvSpPr>
            <p:cNvPr id="8" name="AutoShape 3"/>
            <p:cNvSpPr>
              <a:spLocks noChangeAspect="1" noChangeArrowheads="1" noTextEdit="1"/>
            </p:cNvSpPr>
            <p:nvPr/>
          </p:nvSpPr>
          <p:spPr bwMode="auto">
            <a:xfrm>
              <a:off x="4416" y="0"/>
              <a:ext cx="1344" cy="1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8"/>
            <p:cNvSpPr>
              <a:spLocks/>
            </p:cNvSpPr>
            <p:nvPr/>
          </p:nvSpPr>
          <p:spPr bwMode="auto">
            <a:xfrm>
              <a:off x="4416" y="110"/>
              <a:ext cx="1340" cy="1103"/>
            </a:xfrm>
            <a:custGeom>
              <a:avLst/>
              <a:gdLst>
                <a:gd name="T0" fmla="*/ 2661 w 2680"/>
                <a:gd name="T1" fmla="*/ 738 h 2207"/>
                <a:gd name="T2" fmla="*/ 2458 w 2680"/>
                <a:gd name="T3" fmla="*/ 677 h 2207"/>
                <a:gd name="T4" fmla="*/ 2436 w 2680"/>
                <a:gd name="T5" fmla="*/ 416 h 2207"/>
                <a:gd name="T6" fmla="*/ 2381 w 2680"/>
                <a:gd name="T7" fmla="*/ 251 h 2207"/>
                <a:gd name="T8" fmla="*/ 2334 w 2680"/>
                <a:gd name="T9" fmla="*/ 140 h 2207"/>
                <a:gd name="T10" fmla="*/ 2165 w 2680"/>
                <a:gd name="T11" fmla="*/ 131 h 2207"/>
                <a:gd name="T12" fmla="*/ 2076 w 2680"/>
                <a:gd name="T13" fmla="*/ 244 h 2207"/>
                <a:gd name="T14" fmla="*/ 2143 w 2680"/>
                <a:gd name="T15" fmla="*/ 287 h 2207"/>
                <a:gd name="T16" fmla="*/ 2155 w 2680"/>
                <a:gd name="T17" fmla="*/ 391 h 2207"/>
                <a:gd name="T18" fmla="*/ 2130 w 2680"/>
                <a:gd name="T19" fmla="*/ 483 h 2207"/>
                <a:gd name="T20" fmla="*/ 2046 w 2680"/>
                <a:gd name="T21" fmla="*/ 617 h 2207"/>
                <a:gd name="T22" fmla="*/ 2083 w 2680"/>
                <a:gd name="T23" fmla="*/ 556 h 2207"/>
                <a:gd name="T24" fmla="*/ 1955 w 2680"/>
                <a:gd name="T25" fmla="*/ 629 h 2207"/>
                <a:gd name="T26" fmla="*/ 1879 w 2680"/>
                <a:gd name="T27" fmla="*/ 591 h 2207"/>
                <a:gd name="T28" fmla="*/ 1925 w 2680"/>
                <a:gd name="T29" fmla="*/ 497 h 2207"/>
                <a:gd name="T30" fmla="*/ 1824 w 2680"/>
                <a:gd name="T31" fmla="*/ 490 h 2207"/>
                <a:gd name="T32" fmla="*/ 1871 w 2680"/>
                <a:gd name="T33" fmla="*/ 361 h 2207"/>
                <a:gd name="T34" fmla="*/ 1745 w 2680"/>
                <a:gd name="T35" fmla="*/ 100 h 2207"/>
                <a:gd name="T36" fmla="*/ 1515 w 2680"/>
                <a:gd name="T37" fmla="*/ 160 h 2207"/>
                <a:gd name="T38" fmla="*/ 1320 w 2680"/>
                <a:gd name="T39" fmla="*/ 220 h 2207"/>
                <a:gd name="T40" fmla="*/ 1509 w 2680"/>
                <a:gd name="T41" fmla="*/ 625 h 2207"/>
                <a:gd name="T42" fmla="*/ 1223 w 2680"/>
                <a:gd name="T43" fmla="*/ 649 h 2207"/>
                <a:gd name="T44" fmla="*/ 1200 w 2680"/>
                <a:gd name="T45" fmla="*/ 443 h 2207"/>
                <a:gd name="T46" fmla="*/ 1232 w 2680"/>
                <a:gd name="T47" fmla="*/ 201 h 2207"/>
                <a:gd name="T48" fmla="*/ 1059 w 2680"/>
                <a:gd name="T49" fmla="*/ 339 h 2207"/>
                <a:gd name="T50" fmla="*/ 1055 w 2680"/>
                <a:gd name="T51" fmla="*/ 477 h 2207"/>
                <a:gd name="T52" fmla="*/ 1033 w 2680"/>
                <a:gd name="T53" fmla="*/ 533 h 2207"/>
                <a:gd name="T54" fmla="*/ 998 w 2680"/>
                <a:gd name="T55" fmla="*/ 701 h 2207"/>
                <a:gd name="T56" fmla="*/ 948 w 2680"/>
                <a:gd name="T57" fmla="*/ 129 h 2207"/>
                <a:gd name="T58" fmla="*/ 798 w 2680"/>
                <a:gd name="T59" fmla="*/ 25 h 2207"/>
                <a:gd name="T60" fmla="*/ 669 w 2680"/>
                <a:gd name="T61" fmla="*/ 14 h 2207"/>
                <a:gd name="T62" fmla="*/ 662 w 2680"/>
                <a:gd name="T63" fmla="*/ 852 h 2207"/>
                <a:gd name="T64" fmla="*/ 708 w 2680"/>
                <a:gd name="T65" fmla="*/ 907 h 2207"/>
                <a:gd name="T66" fmla="*/ 108 w 2680"/>
                <a:gd name="T67" fmla="*/ 1291 h 2207"/>
                <a:gd name="T68" fmla="*/ 560 w 2680"/>
                <a:gd name="T69" fmla="*/ 1498 h 2207"/>
                <a:gd name="T70" fmla="*/ 218 w 2680"/>
                <a:gd name="T71" fmla="*/ 1534 h 2207"/>
                <a:gd name="T72" fmla="*/ 96 w 2680"/>
                <a:gd name="T73" fmla="*/ 1818 h 2207"/>
                <a:gd name="T74" fmla="*/ 206 w 2680"/>
                <a:gd name="T75" fmla="*/ 1842 h 2207"/>
                <a:gd name="T76" fmla="*/ 674 w 2680"/>
                <a:gd name="T77" fmla="*/ 1630 h 2207"/>
                <a:gd name="T78" fmla="*/ 795 w 2680"/>
                <a:gd name="T79" fmla="*/ 1630 h 2207"/>
                <a:gd name="T80" fmla="*/ 874 w 2680"/>
                <a:gd name="T81" fmla="*/ 1684 h 2207"/>
                <a:gd name="T82" fmla="*/ 1449 w 2680"/>
                <a:gd name="T83" fmla="*/ 1371 h 2207"/>
                <a:gd name="T84" fmla="*/ 1250 w 2680"/>
                <a:gd name="T85" fmla="*/ 1806 h 2207"/>
                <a:gd name="T86" fmla="*/ 889 w 2680"/>
                <a:gd name="T87" fmla="*/ 1974 h 2207"/>
                <a:gd name="T88" fmla="*/ 798 w 2680"/>
                <a:gd name="T89" fmla="*/ 2172 h 2207"/>
                <a:gd name="T90" fmla="*/ 1080 w 2680"/>
                <a:gd name="T91" fmla="*/ 2117 h 2207"/>
                <a:gd name="T92" fmla="*/ 1727 w 2680"/>
                <a:gd name="T93" fmla="*/ 1795 h 2207"/>
                <a:gd name="T94" fmla="*/ 1955 w 2680"/>
                <a:gd name="T95" fmla="*/ 1680 h 2207"/>
                <a:gd name="T96" fmla="*/ 1940 w 2680"/>
                <a:gd name="T97" fmla="*/ 1797 h 2207"/>
                <a:gd name="T98" fmla="*/ 2118 w 2680"/>
                <a:gd name="T99" fmla="*/ 1731 h 2207"/>
                <a:gd name="T100" fmla="*/ 2110 w 2680"/>
                <a:gd name="T101" fmla="*/ 1568 h 2207"/>
                <a:gd name="T102" fmla="*/ 1992 w 2680"/>
                <a:gd name="T103" fmla="*/ 1526 h 2207"/>
                <a:gd name="T104" fmla="*/ 1861 w 2680"/>
                <a:gd name="T105" fmla="*/ 1217 h 2207"/>
                <a:gd name="T106" fmla="*/ 1994 w 2680"/>
                <a:gd name="T107" fmla="*/ 1390 h 2207"/>
                <a:gd name="T108" fmla="*/ 2150 w 2680"/>
                <a:gd name="T109" fmla="*/ 1439 h 2207"/>
                <a:gd name="T110" fmla="*/ 2194 w 2680"/>
                <a:gd name="T111" fmla="*/ 1382 h 2207"/>
                <a:gd name="T112" fmla="*/ 2302 w 2680"/>
                <a:gd name="T113" fmla="*/ 1509 h 2207"/>
                <a:gd name="T114" fmla="*/ 2349 w 2680"/>
                <a:gd name="T115" fmla="*/ 1666 h 2207"/>
                <a:gd name="T116" fmla="*/ 2410 w 2680"/>
                <a:gd name="T117" fmla="*/ 1885 h 2207"/>
                <a:gd name="T118" fmla="*/ 2566 w 2680"/>
                <a:gd name="T119" fmla="*/ 1883 h 2207"/>
                <a:gd name="T120" fmla="*/ 2454 w 2680"/>
                <a:gd name="T121" fmla="*/ 1580 h 2207"/>
                <a:gd name="T122" fmla="*/ 2450 w 2680"/>
                <a:gd name="T123" fmla="*/ 1381 h 2207"/>
                <a:gd name="T124" fmla="*/ 2401 w 2680"/>
                <a:gd name="T125" fmla="*/ 1178 h 2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680" h="2207">
                  <a:moveTo>
                    <a:pt x="2478" y="961"/>
                  </a:moveTo>
                  <a:lnTo>
                    <a:pt x="2502" y="946"/>
                  </a:lnTo>
                  <a:lnTo>
                    <a:pt x="2527" y="931"/>
                  </a:lnTo>
                  <a:lnTo>
                    <a:pt x="2549" y="919"/>
                  </a:lnTo>
                  <a:lnTo>
                    <a:pt x="2574" y="907"/>
                  </a:lnTo>
                  <a:lnTo>
                    <a:pt x="2597" y="896"/>
                  </a:lnTo>
                  <a:lnTo>
                    <a:pt x="2619" y="886"/>
                  </a:lnTo>
                  <a:lnTo>
                    <a:pt x="2644" y="876"/>
                  </a:lnTo>
                  <a:lnTo>
                    <a:pt x="2668" y="866"/>
                  </a:lnTo>
                  <a:lnTo>
                    <a:pt x="2672" y="848"/>
                  </a:lnTo>
                  <a:lnTo>
                    <a:pt x="2676" y="810"/>
                  </a:lnTo>
                  <a:lnTo>
                    <a:pt x="2680" y="771"/>
                  </a:lnTo>
                  <a:lnTo>
                    <a:pt x="2679" y="750"/>
                  </a:lnTo>
                  <a:lnTo>
                    <a:pt x="2672" y="743"/>
                  </a:lnTo>
                  <a:lnTo>
                    <a:pt x="2661" y="738"/>
                  </a:lnTo>
                  <a:lnTo>
                    <a:pt x="2650" y="731"/>
                  </a:lnTo>
                  <a:lnTo>
                    <a:pt x="2637" y="727"/>
                  </a:lnTo>
                  <a:lnTo>
                    <a:pt x="2622" y="722"/>
                  </a:lnTo>
                  <a:lnTo>
                    <a:pt x="2606" y="717"/>
                  </a:lnTo>
                  <a:lnTo>
                    <a:pt x="2590" y="712"/>
                  </a:lnTo>
                  <a:lnTo>
                    <a:pt x="2574" y="708"/>
                  </a:lnTo>
                  <a:lnTo>
                    <a:pt x="2556" y="705"/>
                  </a:lnTo>
                  <a:lnTo>
                    <a:pt x="2539" y="701"/>
                  </a:lnTo>
                  <a:lnTo>
                    <a:pt x="2523" y="697"/>
                  </a:lnTo>
                  <a:lnTo>
                    <a:pt x="2508" y="695"/>
                  </a:lnTo>
                  <a:lnTo>
                    <a:pt x="2493" y="691"/>
                  </a:lnTo>
                  <a:lnTo>
                    <a:pt x="2479" y="687"/>
                  </a:lnTo>
                  <a:lnTo>
                    <a:pt x="2469" y="684"/>
                  </a:lnTo>
                  <a:lnTo>
                    <a:pt x="2459" y="680"/>
                  </a:lnTo>
                  <a:lnTo>
                    <a:pt x="2458" y="677"/>
                  </a:lnTo>
                  <a:lnTo>
                    <a:pt x="2455" y="673"/>
                  </a:lnTo>
                  <a:lnTo>
                    <a:pt x="2454" y="669"/>
                  </a:lnTo>
                  <a:lnTo>
                    <a:pt x="2454" y="662"/>
                  </a:lnTo>
                  <a:lnTo>
                    <a:pt x="2458" y="641"/>
                  </a:lnTo>
                  <a:lnTo>
                    <a:pt x="2466" y="600"/>
                  </a:lnTo>
                  <a:lnTo>
                    <a:pt x="2474" y="560"/>
                  </a:lnTo>
                  <a:lnTo>
                    <a:pt x="2478" y="537"/>
                  </a:lnTo>
                  <a:lnTo>
                    <a:pt x="2477" y="524"/>
                  </a:lnTo>
                  <a:lnTo>
                    <a:pt x="2475" y="509"/>
                  </a:lnTo>
                  <a:lnTo>
                    <a:pt x="2471" y="494"/>
                  </a:lnTo>
                  <a:lnTo>
                    <a:pt x="2466" y="478"/>
                  </a:lnTo>
                  <a:lnTo>
                    <a:pt x="2461" y="463"/>
                  </a:lnTo>
                  <a:lnTo>
                    <a:pt x="2453" y="447"/>
                  </a:lnTo>
                  <a:lnTo>
                    <a:pt x="2446" y="432"/>
                  </a:lnTo>
                  <a:lnTo>
                    <a:pt x="2436" y="416"/>
                  </a:lnTo>
                  <a:lnTo>
                    <a:pt x="2431" y="407"/>
                  </a:lnTo>
                  <a:lnTo>
                    <a:pt x="2423" y="397"/>
                  </a:lnTo>
                  <a:lnTo>
                    <a:pt x="2415" y="386"/>
                  </a:lnTo>
                  <a:lnTo>
                    <a:pt x="2407" y="377"/>
                  </a:lnTo>
                  <a:lnTo>
                    <a:pt x="2400" y="368"/>
                  </a:lnTo>
                  <a:lnTo>
                    <a:pt x="2393" y="361"/>
                  </a:lnTo>
                  <a:lnTo>
                    <a:pt x="2389" y="354"/>
                  </a:lnTo>
                  <a:lnTo>
                    <a:pt x="2388" y="350"/>
                  </a:lnTo>
                  <a:lnTo>
                    <a:pt x="2391" y="341"/>
                  </a:lnTo>
                  <a:lnTo>
                    <a:pt x="2396" y="329"/>
                  </a:lnTo>
                  <a:lnTo>
                    <a:pt x="2400" y="318"/>
                  </a:lnTo>
                  <a:lnTo>
                    <a:pt x="2403" y="308"/>
                  </a:lnTo>
                  <a:lnTo>
                    <a:pt x="2399" y="295"/>
                  </a:lnTo>
                  <a:lnTo>
                    <a:pt x="2391" y="272"/>
                  </a:lnTo>
                  <a:lnTo>
                    <a:pt x="2381" y="251"/>
                  </a:lnTo>
                  <a:lnTo>
                    <a:pt x="2377" y="237"/>
                  </a:lnTo>
                  <a:lnTo>
                    <a:pt x="2381" y="228"/>
                  </a:lnTo>
                  <a:lnTo>
                    <a:pt x="2388" y="214"/>
                  </a:lnTo>
                  <a:lnTo>
                    <a:pt x="2396" y="201"/>
                  </a:lnTo>
                  <a:lnTo>
                    <a:pt x="2399" y="190"/>
                  </a:lnTo>
                  <a:lnTo>
                    <a:pt x="2397" y="181"/>
                  </a:lnTo>
                  <a:lnTo>
                    <a:pt x="2396" y="171"/>
                  </a:lnTo>
                  <a:lnTo>
                    <a:pt x="2392" y="162"/>
                  </a:lnTo>
                  <a:lnTo>
                    <a:pt x="2387" y="154"/>
                  </a:lnTo>
                  <a:lnTo>
                    <a:pt x="2380" y="147"/>
                  </a:lnTo>
                  <a:lnTo>
                    <a:pt x="2370" y="142"/>
                  </a:lnTo>
                  <a:lnTo>
                    <a:pt x="2360" y="139"/>
                  </a:lnTo>
                  <a:lnTo>
                    <a:pt x="2346" y="138"/>
                  </a:lnTo>
                  <a:lnTo>
                    <a:pt x="2341" y="138"/>
                  </a:lnTo>
                  <a:lnTo>
                    <a:pt x="2334" y="140"/>
                  </a:lnTo>
                  <a:lnTo>
                    <a:pt x="2323" y="142"/>
                  </a:lnTo>
                  <a:lnTo>
                    <a:pt x="2313" y="144"/>
                  </a:lnTo>
                  <a:lnTo>
                    <a:pt x="2302" y="148"/>
                  </a:lnTo>
                  <a:lnTo>
                    <a:pt x="2292" y="150"/>
                  </a:lnTo>
                  <a:lnTo>
                    <a:pt x="2284" y="152"/>
                  </a:lnTo>
                  <a:lnTo>
                    <a:pt x="2279" y="152"/>
                  </a:lnTo>
                  <a:lnTo>
                    <a:pt x="2237" y="152"/>
                  </a:lnTo>
                  <a:lnTo>
                    <a:pt x="2232" y="151"/>
                  </a:lnTo>
                  <a:lnTo>
                    <a:pt x="2223" y="148"/>
                  </a:lnTo>
                  <a:lnTo>
                    <a:pt x="2212" y="146"/>
                  </a:lnTo>
                  <a:lnTo>
                    <a:pt x="2201" y="142"/>
                  </a:lnTo>
                  <a:lnTo>
                    <a:pt x="2189" y="138"/>
                  </a:lnTo>
                  <a:lnTo>
                    <a:pt x="2178" y="134"/>
                  </a:lnTo>
                  <a:lnTo>
                    <a:pt x="2170" y="132"/>
                  </a:lnTo>
                  <a:lnTo>
                    <a:pt x="2165" y="131"/>
                  </a:lnTo>
                  <a:lnTo>
                    <a:pt x="2149" y="134"/>
                  </a:lnTo>
                  <a:lnTo>
                    <a:pt x="2138" y="142"/>
                  </a:lnTo>
                  <a:lnTo>
                    <a:pt x="2130" y="154"/>
                  </a:lnTo>
                  <a:lnTo>
                    <a:pt x="2124" y="169"/>
                  </a:lnTo>
                  <a:lnTo>
                    <a:pt x="2122" y="183"/>
                  </a:lnTo>
                  <a:lnTo>
                    <a:pt x="2122" y="197"/>
                  </a:lnTo>
                  <a:lnTo>
                    <a:pt x="2122" y="209"/>
                  </a:lnTo>
                  <a:lnTo>
                    <a:pt x="2123" y="217"/>
                  </a:lnTo>
                  <a:lnTo>
                    <a:pt x="2118" y="220"/>
                  </a:lnTo>
                  <a:lnTo>
                    <a:pt x="2111" y="224"/>
                  </a:lnTo>
                  <a:lnTo>
                    <a:pt x="2104" y="226"/>
                  </a:lnTo>
                  <a:lnTo>
                    <a:pt x="2097" y="230"/>
                  </a:lnTo>
                  <a:lnTo>
                    <a:pt x="2089" y="234"/>
                  </a:lnTo>
                  <a:lnTo>
                    <a:pt x="2083" y="238"/>
                  </a:lnTo>
                  <a:lnTo>
                    <a:pt x="2076" y="244"/>
                  </a:lnTo>
                  <a:lnTo>
                    <a:pt x="2070" y="249"/>
                  </a:lnTo>
                  <a:lnTo>
                    <a:pt x="2076" y="259"/>
                  </a:lnTo>
                  <a:lnTo>
                    <a:pt x="2085" y="267"/>
                  </a:lnTo>
                  <a:lnTo>
                    <a:pt x="2093" y="271"/>
                  </a:lnTo>
                  <a:lnTo>
                    <a:pt x="2099" y="272"/>
                  </a:lnTo>
                  <a:lnTo>
                    <a:pt x="2110" y="272"/>
                  </a:lnTo>
                  <a:lnTo>
                    <a:pt x="2119" y="272"/>
                  </a:lnTo>
                  <a:lnTo>
                    <a:pt x="2126" y="272"/>
                  </a:lnTo>
                  <a:lnTo>
                    <a:pt x="2130" y="272"/>
                  </a:lnTo>
                  <a:lnTo>
                    <a:pt x="2134" y="272"/>
                  </a:lnTo>
                  <a:lnTo>
                    <a:pt x="2136" y="272"/>
                  </a:lnTo>
                  <a:lnTo>
                    <a:pt x="2138" y="272"/>
                  </a:lnTo>
                  <a:lnTo>
                    <a:pt x="2139" y="273"/>
                  </a:lnTo>
                  <a:lnTo>
                    <a:pt x="2140" y="280"/>
                  </a:lnTo>
                  <a:lnTo>
                    <a:pt x="2143" y="287"/>
                  </a:lnTo>
                  <a:lnTo>
                    <a:pt x="2144" y="294"/>
                  </a:lnTo>
                  <a:lnTo>
                    <a:pt x="2146" y="300"/>
                  </a:lnTo>
                  <a:lnTo>
                    <a:pt x="2143" y="308"/>
                  </a:lnTo>
                  <a:lnTo>
                    <a:pt x="2138" y="321"/>
                  </a:lnTo>
                  <a:lnTo>
                    <a:pt x="2131" y="335"/>
                  </a:lnTo>
                  <a:lnTo>
                    <a:pt x="2128" y="352"/>
                  </a:lnTo>
                  <a:lnTo>
                    <a:pt x="2128" y="358"/>
                  </a:lnTo>
                  <a:lnTo>
                    <a:pt x="2128" y="364"/>
                  </a:lnTo>
                  <a:lnTo>
                    <a:pt x="2130" y="370"/>
                  </a:lnTo>
                  <a:lnTo>
                    <a:pt x="2132" y="376"/>
                  </a:lnTo>
                  <a:lnTo>
                    <a:pt x="2138" y="377"/>
                  </a:lnTo>
                  <a:lnTo>
                    <a:pt x="2143" y="378"/>
                  </a:lnTo>
                  <a:lnTo>
                    <a:pt x="2149" y="380"/>
                  </a:lnTo>
                  <a:lnTo>
                    <a:pt x="2153" y="382"/>
                  </a:lnTo>
                  <a:lnTo>
                    <a:pt x="2155" y="391"/>
                  </a:lnTo>
                  <a:lnTo>
                    <a:pt x="2158" y="399"/>
                  </a:lnTo>
                  <a:lnTo>
                    <a:pt x="2159" y="405"/>
                  </a:lnTo>
                  <a:lnTo>
                    <a:pt x="2162" y="411"/>
                  </a:lnTo>
                  <a:lnTo>
                    <a:pt x="2166" y="417"/>
                  </a:lnTo>
                  <a:lnTo>
                    <a:pt x="2171" y="421"/>
                  </a:lnTo>
                  <a:lnTo>
                    <a:pt x="2175" y="427"/>
                  </a:lnTo>
                  <a:lnTo>
                    <a:pt x="2179" y="430"/>
                  </a:lnTo>
                  <a:lnTo>
                    <a:pt x="2171" y="432"/>
                  </a:lnTo>
                  <a:lnTo>
                    <a:pt x="2163" y="439"/>
                  </a:lnTo>
                  <a:lnTo>
                    <a:pt x="2155" y="446"/>
                  </a:lnTo>
                  <a:lnTo>
                    <a:pt x="2149" y="454"/>
                  </a:lnTo>
                  <a:lnTo>
                    <a:pt x="2142" y="462"/>
                  </a:lnTo>
                  <a:lnTo>
                    <a:pt x="2136" y="471"/>
                  </a:lnTo>
                  <a:lnTo>
                    <a:pt x="2132" y="478"/>
                  </a:lnTo>
                  <a:lnTo>
                    <a:pt x="2130" y="483"/>
                  </a:lnTo>
                  <a:lnTo>
                    <a:pt x="2122" y="501"/>
                  </a:lnTo>
                  <a:lnTo>
                    <a:pt x="2114" y="521"/>
                  </a:lnTo>
                  <a:lnTo>
                    <a:pt x="2104" y="541"/>
                  </a:lnTo>
                  <a:lnTo>
                    <a:pt x="2096" y="561"/>
                  </a:lnTo>
                  <a:lnTo>
                    <a:pt x="2088" y="580"/>
                  </a:lnTo>
                  <a:lnTo>
                    <a:pt x="2083" y="595"/>
                  </a:lnTo>
                  <a:lnTo>
                    <a:pt x="2079" y="607"/>
                  </a:lnTo>
                  <a:lnTo>
                    <a:pt x="2077" y="614"/>
                  </a:lnTo>
                  <a:lnTo>
                    <a:pt x="2077" y="619"/>
                  </a:lnTo>
                  <a:lnTo>
                    <a:pt x="2077" y="623"/>
                  </a:lnTo>
                  <a:lnTo>
                    <a:pt x="2077" y="626"/>
                  </a:lnTo>
                  <a:lnTo>
                    <a:pt x="2076" y="630"/>
                  </a:lnTo>
                  <a:lnTo>
                    <a:pt x="2066" y="623"/>
                  </a:lnTo>
                  <a:lnTo>
                    <a:pt x="2057" y="619"/>
                  </a:lnTo>
                  <a:lnTo>
                    <a:pt x="2046" y="617"/>
                  </a:lnTo>
                  <a:lnTo>
                    <a:pt x="2036" y="614"/>
                  </a:lnTo>
                  <a:lnTo>
                    <a:pt x="2026" y="609"/>
                  </a:lnTo>
                  <a:lnTo>
                    <a:pt x="2015" y="602"/>
                  </a:lnTo>
                  <a:lnTo>
                    <a:pt x="2007" y="591"/>
                  </a:lnTo>
                  <a:lnTo>
                    <a:pt x="2001" y="575"/>
                  </a:lnTo>
                  <a:lnTo>
                    <a:pt x="2010" y="575"/>
                  </a:lnTo>
                  <a:lnTo>
                    <a:pt x="2019" y="575"/>
                  </a:lnTo>
                  <a:lnTo>
                    <a:pt x="2029" y="575"/>
                  </a:lnTo>
                  <a:lnTo>
                    <a:pt x="2040" y="574"/>
                  </a:lnTo>
                  <a:lnTo>
                    <a:pt x="2049" y="574"/>
                  </a:lnTo>
                  <a:lnTo>
                    <a:pt x="2060" y="572"/>
                  </a:lnTo>
                  <a:lnTo>
                    <a:pt x="2069" y="571"/>
                  </a:lnTo>
                  <a:lnTo>
                    <a:pt x="2080" y="571"/>
                  </a:lnTo>
                  <a:lnTo>
                    <a:pt x="2081" y="564"/>
                  </a:lnTo>
                  <a:lnTo>
                    <a:pt x="2083" y="556"/>
                  </a:lnTo>
                  <a:lnTo>
                    <a:pt x="2084" y="548"/>
                  </a:lnTo>
                  <a:lnTo>
                    <a:pt x="2084" y="541"/>
                  </a:lnTo>
                  <a:lnTo>
                    <a:pt x="2083" y="534"/>
                  </a:lnTo>
                  <a:lnTo>
                    <a:pt x="2081" y="529"/>
                  </a:lnTo>
                  <a:lnTo>
                    <a:pt x="2077" y="524"/>
                  </a:lnTo>
                  <a:lnTo>
                    <a:pt x="2072" y="518"/>
                  </a:lnTo>
                  <a:lnTo>
                    <a:pt x="1971" y="518"/>
                  </a:lnTo>
                  <a:lnTo>
                    <a:pt x="1964" y="513"/>
                  </a:lnTo>
                  <a:lnTo>
                    <a:pt x="1953" y="506"/>
                  </a:lnTo>
                  <a:lnTo>
                    <a:pt x="1943" y="502"/>
                  </a:lnTo>
                  <a:lnTo>
                    <a:pt x="1933" y="498"/>
                  </a:lnTo>
                  <a:lnTo>
                    <a:pt x="1933" y="604"/>
                  </a:lnTo>
                  <a:lnTo>
                    <a:pt x="1940" y="611"/>
                  </a:lnTo>
                  <a:lnTo>
                    <a:pt x="1948" y="619"/>
                  </a:lnTo>
                  <a:lnTo>
                    <a:pt x="1955" y="629"/>
                  </a:lnTo>
                  <a:lnTo>
                    <a:pt x="1959" y="637"/>
                  </a:lnTo>
                  <a:lnTo>
                    <a:pt x="1962" y="643"/>
                  </a:lnTo>
                  <a:lnTo>
                    <a:pt x="1967" y="649"/>
                  </a:lnTo>
                  <a:lnTo>
                    <a:pt x="1972" y="656"/>
                  </a:lnTo>
                  <a:lnTo>
                    <a:pt x="1975" y="665"/>
                  </a:lnTo>
                  <a:lnTo>
                    <a:pt x="1949" y="654"/>
                  </a:lnTo>
                  <a:lnTo>
                    <a:pt x="1944" y="654"/>
                  </a:lnTo>
                  <a:lnTo>
                    <a:pt x="1940" y="654"/>
                  </a:lnTo>
                  <a:lnTo>
                    <a:pt x="1936" y="654"/>
                  </a:lnTo>
                  <a:lnTo>
                    <a:pt x="1932" y="653"/>
                  </a:lnTo>
                  <a:lnTo>
                    <a:pt x="1927" y="652"/>
                  </a:lnTo>
                  <a:lnTo>
                    <a:pt x="1918" y="649"/>
                  </a:lnTo>
                  <a:lnTo>
                    <a:pt x="1909" y="646"/>
                  </a:lnTo>
                  <a:lnTo>
                    <a:pt x="1896" y="641"/>
                  </a:lnTo>
                  <a:lnTo>
                    <a:pt x="1879" y="591"/>
                  </a:lnTo>
                  <a:lnTo>
                    <a:pt x="1885" y="590"/>
                  </a:lnTo>
                  <a:lnTo>
                    <a:pt x="1889" y="588"/>
                  </a:lnTo>
                  <a:lnTo>
                    <a:pt x="1894" y="587"/>
                  </a:lnTo>
                  <a:lnTo>
                    <a:pt x="1900" y="587"/>
                  </a:lnTo>
                  <a:lnTo>
                    <a:pt x="1905" y="588"/>
                  </a:lnTo>
                  <a:lnTo>
                    <a:pt x="1909" y="591"/>
                  </a:lnTo>
                  <a:lnTo>
                    <a:pt x="1912" y="594"/>
                  </a:lnTo>
                  <a:lnTo>
                    <a:pt x="1916" y="596"/>
                  </a:lnTo>
                  <a:lnTo>
                    <a:pt x="1921" y="598"/>
                  </a:lnTo>
                  <a:lnTo>
                    <a:pt x="1925" y="600"/>
                  </a:lnTo>
                  <a:lnTo>
                    <a:pt x="1929" y="602"/>
                  </a:lnTo>
                  <a:lnTo>
                    <a:pt x="1933" y="604"/>
                  </a:lnTo>
                  <a:lnTo>
                    <a:pt x="1933" y="498"/>
                  </a:lnTo>
                  <a:lnTo>
                    <a:pt x="1929" y="497"/>
                  </a:lnTo>
                  <a:lnTo>
                    <a:pt x="1925" y="497"/>
                  </a:lnTo>
                  <a:lnTo>
                    <a:pt x="1921" y="497"/>
                  </a:lnTo>
                  <a:lnTo>
                    <a:pt x="1918" y="497"/>
                  </a:lnTo>
                  <a:lnTo>
                    <a:pt x="1908" y="498"/>
                  </a:lnTo>
                  <a:lnTo>
                    <a:pt x="1896" y="501"/>
                  </a:lnTo>
                  <a:lnTo>
                    <a:pt x="1886" y="506"/>
                  </a:lnTo>
                  <a:lnTo>
                    <a:pt x="1875" y="510"/>
                  </a:lnTo>
                  <a:lnTo>
                    <a:pt x="1867" y="516"/>
                  </a:lnTo>
                  <a:lnTo>
                    <a:pt x="1858" y="521"/>
                  </a:lnTo>
                  <a:lnTo>
                    <a:pt x="1851" y="524"/>
                  </a:lnTo>
                  <a:lnTo>
                    <a:pt x="1844" y="525"/>
                  </a:lnTo>
                  <a:lnTo>
                    <a:pt x="1838" y="525"/>
                  </a:lnTo>
                  <a:lnTo>
                    <a:pt x="1832" y="522"/>
                  </a:lnTo>
                  <a:lnTo>
                    <a:pt x="1828" y="521"/>
                  </a:lnTo>
                  <a:lnTo>
                    <a:pt x="1824" y="517"/>
                  </a:lnTo>
                  <a:lnTo>
                    <a:pt x="1824" y="490"/>
                  </a:lnTo>
                  <a:lnTo>
                    <a:pt x="1823" y="473"/>
                  </a:lnTo>
                  <a:lnTo>
                    <a:pt x="1820" y="463"/>
                  </a:lnTo>
                  <a:lnTo>
                    <a:pt x="1820" y="456"/>
                  </a:lnTo>
                  <a:lnTo>
                    <a:pt x="1822" y="450"/>
                  </a:lnTo>
                  <a:lnTo>
                    <a:pt x="1827" y="446"/>
                  </a:lnTo>
                  <a:lnTo>
                    <a:pt x="1834" y="442"/>
                  </a:lnTo>
                  <a:lnTo>
                    <a:pt x="1842" y="439"/>
                  </a:lnTo>
                  <a:lnTo>
                    <a:pt x="1850" y="436"/>
                  </a:lnTo>
                  <a:lnTo>
                    <a:pt x="1858" y="434"/>
                  </a:lnTo>
                  <a:lnTo>
                    <a:pt x="1863" y="430"/>
                  </a:lnTo>
                  <a:lnTo>
                    <a:pt x="1867" y="424"/>
                  </a:lnTo>
                  <a:lnTo>
                    <a:pt x="1867" y="396"/>
                  </a:lnTo>
                  <a:lnTo>
                    <a:pt x="1870" y="378"/>
                  </a:lnTo>
                  <a:lnTo>
                    <a:pt x="1871" y="368"/>
                  </a:lnTo>
                  <a:lnTo>
                    <a:pt x="1871" y="361"/>
                  </a:lnTo>
                  <a:lnTo>
                    <a:pt x="1869" y="350"/>
                  </a:lnTo>
                  <a:lnTo>
                    <a:pt x="1863" y="343"/>
                  </a:lnTo>
                  <a:lnTo>
                    <a:pt x="1854" y="341"/>
                  </a:lnTo>
                  <a:lnTo>
                    <a:pt x="1844" y="338"/>
                  </a:lnTo>
                  <a:lnTo>
                    <a:pt x="1834" y="335"/>
                  </a:lnTo>
                  <a:lnTo>
                    <a:pt x="1824" y="330"/>
                  </a:lnTo>
                  <a:lnTo>
                    <a:pt x="1819" y="323"/>
                  </a:lnTo>
                  <a:lnTo>
                    <a:pt x="1816" y="311"/>
                  </a:lnTo>
                  <a:lnTo>
                    <a:pt x="1824" y="136"/>
                  </a:lnTo>
                  <a:lnTo>
                    <a:pt x="1820" y="125"/>
                  </a:lnTo>
                  <a:lnTo>
                    <a:pt x="1811" y="117"/>
                  </a:lnTo>
                  <a:lnTo>
                    <a:pt x="1796" y="111"/>
                  </a:lnTo>
                  <a:lnTo>
                    <a:pt x="1780" y="107"/>
                  </a:lnTo>
                  <a:lnTo>
                    <a:pt x="1761" y="103"/>
                  </a:lnTo>
                  <a:lnTo>
                    <a:pt x="1745" y="100"/>
                  </a:lnTo>
                  <a:lnTo>
                    <a:pt x="1730" y="99"/>
                  </a:lnTo>
                  <a:lnTo>
                    <a:pt x="1719" y="99"/>
                  </a:lnTo>
                  <a:lnTo>
                    <a:pt x="1699" y="100"/>
                  </a:lnTo>
                  <a:lnTo>
                    <a:pt x="1679" y="103"/>
                  </a:lnTo>
                  <a:lnTo>
                    <a:pt x="1657" y="107"/>
                  </a:lnTo>
                  <a:lnTo>
                    <a:pt x="1636" y="112"/>
                  </a:lnTo>
                  <a:lnTo>
                    <a:pt x="1613" y="119"/>
                  </a:lnTo>
                  <a:lnTo>
                    <a:pt x="1592" y="125"/>
                  </a:lnTo>
                  <a:lnTo>
                    <a:pt x="1570" y="132"/>
                  </a:lnTo>
                  <a:lnTo>
                    <a:pt x="1548" y="139"/>
                  </a:lnTo>
                  <a:lnTo>
                    <a:pt x="1539" y="143"/>
                  </a:lnTo>
                  <a:lnTo>
                    <a:pt x="1532" y="147"/>
                  </a:lnTo>
                  <a:lnTo>
                    <a:pt x="1524" y="151"/>
                  </a:lnTo>
                  <a:lnTo>
                    <a:pt x="1519" y="155"/>
                  </a:lnTo>
                  <a:lnTo>
                    <a:pt x="1515" y="160"/>
                  </a:lnTo>
                  <a:lnTo>
                    <a:pt x="1514" y="167"/>
                  </a:lnTo>
                  <a:lnTo>
                    <a:pt x="1511" y="174"/>
                  </a:lnTo>
                  <a:lnTo>
                    <a:pt x="1511" y="181"/>
                  </a:lnTo>
                  <a:lnTo>
                    <a:pt x="1511" y="240"/>
                  </a:lnTo>
                  <a:lnTo>
                    <a:pt x="1511" y="247"/>
                  </a:lnTo>
                  <a:lnTo>
                    <a:pt x="1509" y="252"/>
                  </a:lnTo>
                  <a:lnTo>
                    <a:pt x="1507" y="256"/>
                  </a:lnTo>
                  <a:lnTo>
                    <a:pt x="1503" y="261"/>
                  </a:lnTo>
                  <a:lnTo>
                    <a:pt x="1477" y="256"/>
                  </a:lnTo>
                  <a:lnTo>
                    <a:pt x="1452" y="249"/>
                  </a:lnTo>
                  <a:lnTo>
                    <a:pt x="1426" y="244"/>
                  </a:lnTo>
                  <a:lnTo>
                    <a:pt x="1399" y="237"/>
                  </a:lnTo>
                  <a:lnTo>
                    <a:pt x="1372" y="232"/>
                  </a:lnTo>
                  <a:lnTo>
                    <a:pt x="1345" y="226"/>
                  </a:lnTo>
                  <a:lnTo>
                    <a:pt x="1320" y="220"/>
                  </a:lnTo>
                  <a:lnTo>
                    <a:pt x="1294" y="214"/>
                  </a:lnTo>
                  <a:lnTo>
                    <a:pt x="1294" y="405"/>
                  </a:lnTo>
                  <a:lnTo>
                    <a:pt x="1509" y="462"/>
                  </a:lnTo>
                  <a:lnTo>
                    <a:pt x="1508" y="491"/>
                  </a:lnTo>
                  <a:lnTo>
                    <a:pt x="1508" y="510"/>
                  </a:lnTo>
                  <a:lnTo>
                    <a:pt x="1508" y="522"/>
                  </a:lnTo>
                  <a:lnTo>
                    <a:pt x="1511" y="533"/>
                  </a:lnTo>
                  <a:lnTo>
                    <a:pt x="1507" y="537"/>
                  </a:lnTo>
                  <a:lnTo>
                    <a:pt x="1501" y="540"/>
                  </a:lnTo>
                  <a:lnTo>
                    <a:pt x="1495" y="543"/>
                  </a:lnTo>
                  <a:lnTo>
                    <a:pt x="1489" y="544"/>
                  </a:lnTo>
                  <a:lnTo>
                    <a:pt x="1275" y="555"/>
                  </a:lnTo>
                  <a:lnTo>
                    <a:pt x="1275" y="618"/>
                  </a:lnTo>
                  <a:lnTo>
                    <a:pt x="1509" y="606"/>
                  </a:lnTo>
                  <a:lnTo>
                    <a:pt x="1509" y="625"/>
                  </a:lnTo>
                  <a:lnTo>
                    <a:pt x="1222" y="728"/>
                  </a:lnTo>
                  <a:lnTo>
                    <a:pt x="1215" y="726"/>
                  </a:lnTo>
                  <a:lnTo>
                    <a:pt x="1208" y="724"/>
                  </a:lnTo>
                  <a:lnTo>
                    <a:pt x="1201" y="724"/>
                  </a:lnTo>
                  <a:lnTo>
                    <a:pt x="1195" y="724"/>
                  </a:lnTo>
                  <a:lnTo>
                    <a:pt x="1192" y="722"/>
                  </a:lnTo>
                  <a:lnTo>
                    <a:pt x="1191" y="719"/>
                  </a:lnTo>
                  <a:lnTo>
                    <a:pt x="1189" y="715"/>
                  </a:lnTo>
                  <a:lnTo>
                    <a:pt x="1189" y="709"/>
                  </a:lnTo>
                  <a:lnTo>
                    <a:pt x="1192" y="703"/>
                  </a:lnTo>
                  <a:lnTo>
                    <a:pt x="1199" y="695"/>
                  </a:lnTo>
                  <a:lnTo>
                    <a:pt x="1207" y="687"/>
                  </a:lnTo>
                  <a:lnTo>
                    <a:pt x="1214" y="678"/>
                  </a:lnTo>
                  <a:lnTo>
                    <a:pt x="1220" y="664"/>
                  </a:lnTo>
                  <a:lnTo>
                    <a:pt x="1223" y="649"/>
                  </a:lnTo>
                  <a:lnTo>
                    <a:pt x="1227" y="633"/>
                  </a:lnTo>
                  <a:lnTo>
                    <a:pt x="1231" y="619"/>
                  </a:lnTo>
                  <a:lnTo>
                    <a:pt x="1275" y="618"/>
                  </a:lnTo>
                  <a:lnTo>
                    <a:pt x="1275" y="555"/>
                  </a:lnTo>
                  <a:lnTo>
                    <a:pt x="1227" y="557"/>
                  </a:lnTo>
                  <a:lnTo>
                    <a:pt x="1216" y="539"/>
                  </a:lnTo>
                  <a:lnTo>
                    <a:pt x="1205" y="518"/>
                  </a:lnTo>
                  <a:lnTo>
                    <a:pt x="1196" y="501"/>
                  </a:lnTo>
                  <a:lnTo>
                    <a:pt x="1192" y="489"/>
                  </a:lnTo>
                  <a:lnTo>
                    <a:pt x="1193" y="481"/>
                  </a:lnTo>
                  <a:lnTo>
                    <a:pt x="1199" y="473"/>
                  </a:lnTo>
                  <a:lnTo>
                    <a:pt x="1203" y="465"/>
                  </a:lnTo>
                  <a:lnTo>
                    <a:pt x="1204" y="456"/>
                  </a:lnTo>
                  <a:lnTo>
                    <a:pt x="1203" y="450"/>
                  </a:lnTo>
                  <a:lnTo>
                    <a:pt x="1200" y="443"/>
                  </a:lnTo>
                  <a:lnTo>
                    <a:pt x="1197" y="436"/>
                  </a:lnTo>
                  <a:lnTo>
                    <a:pt x="1196" y="430"/>
                  </a:lnTo>
                  <a:lnTo>
                    <a:pt x="1197" y="423"/>
                  </a:lnTo>
                  <a:lnTo>
                    <a:pt x="1200" y="416"/>
                  </a:lnTo>
                  <a:lnTo>
                    <a:pt x="1203" y="411"/>
                  </a:lnTo>
                  <a:lnTo>
                    <a:pt x="1204" y="404"/>
                  </a:lnTo>
                  <a:lnTo>
                    <a:pt x="1203" y="397"/>
                  </a:lnTo>
                  <a:lnTo>
                    <a:pt x="1200" y="392"/>
                  </a:lnTo>
                  <a:lnTo>
                    <a:pt x="1196" y="385"/>
                  </a:lnTo>
                  <a:lnTo>
                    <a:pt x="1193" y="378"/>
                  </a:lnTo>
                  <a:lnTo>
                    <a:pt x="1294" y="405"/>
                  </a:lnTo>
                  <a:lnTo>
                    <a:pt x="1294" y="214"/>
                  </a:lnTo>
                  <a:lnTo>
                    <a:pt x="1274" y="210"/>
                  </a:lnTo>
                  <a:lnTo>
                    <a:pt x="1254" y="205"/>
                  </a:lnTo>
                  <a:lnTo>
                    <a:pt x="1232" y="201"/>
                  </a:lnTo>
                  <a:lnTo>
                    <a:pt x="1212" y="195"/>
                  </a:lnTo>
                  <a:lnTo>
                    <a:pt x="1191" y="190"/>
                  </a:lnTo>
                  <a:lnTo>
                    <a:pt x="1170" y="186"/>
                  </a:lnTo>
                  <a:lnTo>
                    <a:pt x="1149" y="181"/>
                  </a:lnTo>
                  <a:lnTo>
                    <a:pt x="1129" y="175"/>
                  </a:lnTo>
                  <a:lnTo>
                    <a:pt x="1107" y="170"/>
                  </a:lnTo>
                  <a:lnTo>
                    <a:pt x="1086" y="164"/>
                  </a:lnTo>
                  <a:lnTo>
                    <a:pt x="1066" y="160"/>
                  </a:lnTo>
                  <a:lnTo>
                    <a:pt x="1045" y="155"/>
                  </a:lnTo>
                  <a:lnTo>
                    <a:pt x="1024" y="150"/>
                  </a:lnTo>
                  <a:lnTo>
                    <a:pt x="1004" y="144"/>
                  </a:lnTo>
                  <a:lnTo>
                    <a:pt x="983" y="139"/>
                  </a:lnTo>
                  <a:lnTo>
                    <a:pt x="963" y="134"/>
                  </a:lnTo>
                  <a:lnTo>
                    <a:pt x="963" y="311"/>
                  </a:lnTo>
                  <a:lnTo>
                    <a:pt x="1059" y="339"/>
                  </a:lnTo>
                  <a:lnTo>
                    <a:pt x="1053" y="357"/>
                  </a:lnTo>
                  <a:lnTo>
                    <a:pt x="1048" y="372"/>
                  </a:lnTo>
                  <a:lnTo>
                    <a:pt x="1045" y="384"/>
                  </a:lnTo>
                  <a:lnTo>
                    <a:pt x="1044" y="393"/>
                  </a:lnTo>
                  <a:lnTo>
                    <a:pt x="1045" y="399"/>
                  </a:lnTo>
                  <a:lnTo>
                    <a:pt x="1049" y="404"/>
                  </a:lnTo>
                  <a:lnTo>
                    <a:pt x="1053" y="409"/>
                  </a:lnTo>
                  <a:lnTo>
                    <a:pt x="1055" y="415"/>
                  </a:lnTo>
                  <a:lnTo>
                    <a:pt x="1053" y="421"/>
                  </a:lnTo>
                  <a:lnTo>
                    <a:pt x="1049" y="428"/>
                  </a:lnTo>
                  <a:lnTo>
                    <a:pt x="1045" y="435"/>
                  </a:lnTo>
                  <a:lnTo>
                    <a:pt x="1044" y="442"/>
                  </a:lnTo>
                  <a:lnTo>
                    <a:pt x="1045" y="458"/>
                  </a:lnTo>
                  <a:lnTo>
                    <a:pt x="1049" y="470"/>
                  </a:lnTo>
                  <a:lnTo>
                    <a:pt x="1055" y="477"/>
                  </a:lnTo>
                  <a:lnTo>
                    <a:pt x="1060" y="481"/>
                  </a:lnTo>
                  <a:lnTo>
                    <a:pt x="1063" y="481"/>
                  </a:lnTo>
                  <a:lnTo>
                    <a:pt x="1064" y="481"/>
                  </a:lnTo>
                  <a:lnTo>
                    <a:pt x="1067" y="481"/>
                  </a:lnTo>
                  <a:lnTo>
                    <a:pt x="1068" y="481"/>
                  </a:lnTo>
                  <a:lnTo>
                    <a:pt x="1068" y="482"/>
                  </a:lnTo>
                  <a:lnTo>
                    <a:pt x="1067" y="482"/>
                  </a:lnTo>
                  <a:lnTo>
                    <a:pt x="1064" y="482"/>
                  </a:lnTo>
                  <a:lnTo>
                    <a:pt x="1060" y="481"/>
                  </a:lnTo>
                  <a:lnTo>
                    <a:pt x="1049" y="485"/>
                  </a:lnTo>
                  <a:lnTo>
                    <a:pt x="1044" y="493"/>
                  </a:lnTo>
                  <a:lnTo>
                    <a:pt x="1040" y="502"/>
                  </a:lnTo>
                  <a:lnTo>
                    <a:pt x="1037" y="513"/>
                  </a:lnTo>
                  <a:lnTo>
                    <a:pt x="1036" y="524"/>
                  </a:lnTo>
                  <a:lnTo>
                    <a:pt x="1033" y="533"/>
                  </a:lnTo>
                  <a:lnTo>
                    <a:pt x="1028" y="540"/>
                  </a:lnTo>
                  <a:lnTo>
                    <a:pt x="1018" y="543"/>
                  </a:lnTo>
                  <a:lnTo>
                    <a:pt x="1018" y="588"/>
                  </a:lnTo>
                  <a:lnTo>
                    <a:pt x="1017" y="617"/>
                  </a:lnTo>
                  <a:lnTo>
                    <a:pt x="1016" y="633"/>
                  </a:lnTo>
                  <a:lnTo>
                    <a:pt x="1016" y="641"/>
                  </a:lnTo>
                  <a:lnTo>
                    <a:pt x="1016" y="652"/>
                  </a:lnTo>
                  <a:lnTo>
                    <a:pt x="1018" y="661"/>
                  </a:lnTo>
                  <a:lnTo>
                    <a:pt x="1024" y="672"/>
                  </a:lnTo>
                  <a:lnTo>
                    <a:pt x="1037" y="684"/>
                  </a:lnTo>
                  <a:lnTo>
                    <a:pt x="1029" y="692"/>
                  </a:lnTo>
                  <a:lnTo>
                    <a:pt x="1020" y="699"/>
                  </a:lnTo>
                  <a:lnTo>
                    <a:pt x="1009" y="703"/>
                  </a:lnTo>
                  <a:lnTo>
                    <a:pt x="998" y="705"/>
                  </a:lnTo>
                  <a:lnTo>
                    <a:pt x="998" y="701"/>
                  </a:lnTo>
                  <a:lnTo>
                    <a:pt x="997" y="699"/>
                  </a:lnTo>
                  <a:lnTo>
                    <a:pt x="997" y="697"/>
                  </a:lnTo>
                  <a:lnTo>
                    <a:pt x="996" y="696"/>
                  </a:lnTo>
                  <a:lnTo>
                    <a:pt x="978" y="688"/>
                  </a:lnTo>
                  <a:lnTo>
                    <a:pt x="959" y="678"/>
                  </a:lnTo>
                  <a:lnTo>
                    <a:pt x="942" y="670"/>
                  </a:lnTo>
                  <a:lnTo>
                    <a:pt x="923" y="662"/>
                  </a:lnTo>
                  <a:lnTo>
                    <a:pt x="904" y="656"/>
                  </a:lnTo>
                  <a:lnTo>
                    <a:pt x="885" y="648"/>
                  </a:lnTo>
                  <a:lnTo>
                    <a:pt x="866" y="639"/>
                  </a:lnTo>
                  <a:lnTo>
                    <a:pt x="846" y="633"/>
                  </a:lnTo>
                  <a:lnTo>
                    <a:pt x="846" y="276"/>
                  </a:lnTo>
                  <a:lnTo>
                    <a:pt x="963" y="311"/>
                  </a:lnTo>
                  <a:lnTo>
                    <a:pt x="963" y="134"/>
                  </a:lnTo>
                  <a:lnTo>
                    <a:pt x="948" y="129"/>
                  </a:lnTo>
                  <a:lnTo>
                    <a:pt x="934" y="125"/>
                  </a:lnTo>
                  <a:lnTo>
                    <a:pt x="919" y="121"/>
                  </a:lnTo>
                  <a:lnTo>
                    <a:pt x="905" y="117"/>
                  </a:lnTo>
                  <a:lnTo>
                    <a:pt x="891" y="113"/>
                  </a:lnTo>
                  <a:lnTo>
                    <a:pt x="876" y="109"/>
                  </a:lnTo>
                  <a:lnTo>
                    <a:pt x="861" y="105"/>
                  </a:lnTo>
                  <a:lnTo>
                    <a:pt x="846" y="101"/>
                  </a:lnTo>
                  <a:lnTo>
                    <a:pt x="844" y="80"/>
                  </a:lnTo>
                  <a:lnTo>
                    <a:pt x="841" y="62"/>
                  </a:lnTo>
                  <a:lnTo>
                    <a:pt x="837" y="45"/>
                  </a:lnTo>
                  <a:lnTo>
                    <a:pt x="826" y="27"/>
                  </a:lnTo>
                  <a:lnTo>
                    <a:pt x="818" y="27"/>
                  </a:lnTo>
                  <a:lnTo>
                    <a:pt x="811" y="26"/>
                  </a:lnTo>
                  <a:lnTo>
                    <a:pt x="805" y="25"/>
                  </a:lnTo>
                  <a:lnTo>
                    <a:pt x="798" y="25"/>
                  </a:lnTo>
                  <a:lnTo>
                    <a:pt x="791" y="23"/>
                  </a:lnTo>
                  <a:lnTo>
                    <a:pt x="784" y="22"/>
                  </a:lnTo>
                  <a:lnTo>
                    <a:pt x="778" y="19"/>
                  </a:lnTo>
                  <a:lnTo>
                    <a:pt x="771" y="18"/>
                  </a:lnTo>
                  <a:lnTo>
                    <a:pt x="766" y="16"/>
                  </a:lnTo>
                  <a:lnTo>
                    <a:pt x="759" y="14"/>
                  </a:lnTo>
                  <a:lnTo>
                    <a:pt x="753" y="11"/>
                  </a:lnTo>
                  <a:lnTo>
                    <a:pt x="748" y="7"/>
                  </a:lnTo>
                  <a:lnTo>
                    <a:pt x="741" y="4"/>
                  </a:lnTo>
                  <a:lnTo>
                    <a:pt x="736" y="3"/>
                  </a:lnTo>
                  <a:lnTo>
                    <a:pt x="732" y="0"/>
                  </a:lnTo>
                  <a:lnTo>
                    <a:pt x="728" y="0"/>
                  </a:lnTo>
                  <a:lnTo>
                    <a:pt x="714" y="2"/>
                  </a:lnTo>
                  <a:lnTo>
                    <a:pt x="694" y="7"/>
                  </a:lnTo>
                  <a:lnTo>
                    <a:pt x="669" y="14"/>
                  </a:lnTo>
                  <a:lnTo>
                    <a:pt x="639" y="22"/>
                  </a:lnTo>
                  <a:lnTo>
                    <a:pt x="611" y="31"/>
                  </a:lnTo>
                  <a:lnTo>
                    <a:pt x="585" y="38"/>
                  </a:lnTo>
                  <a:lnTo>
                    <a:pt x="566" y="43"/>
                  </a:lnTo>
                  <a:lnTo>
                    <a:pt x="554" y="45"/>
                  </a:lnTo>
                  <a:lnTo>
                    <a:pt x="550" y="47"/>
                  </a:lnTo>
                  <a:lnTo>
                    <a:pt x="546" y="51"/>
                  </a:lnTo>
                  <a:lnTo>
                    <a:pt x="544" y="55"/>
                  </a:lnTo>
                  <a:lnTo>
                    <a:pt x="542" y="62"/>
                  </a:lnTo>
                  <a:lnTo>
                    <a:pt x="544" y="72"/>
                  </a:lnTo>
                  <a:lnTo>
                    <a:pt x="546" y="86"/>
                  </a:lnTo>
                  <a:lnTo>
                    <a:pt x="549" y="101"/>
                  </a:lnTo>
                  <a:lnTo>
                    <a:pt x="553" y="113"/>
                  </a:lnTo>
                  <a:lnTo>
                    <a:pt x="546" y="852"/>
                  </a:lnTo>
                  <a:lnTo>
                    <a:pt x="662" y="852"/>
                  </a:lnTo>
                  <a:lnTo>
                    <a:pt x="662" y="786"/>
                  </a:lnTo>
                  <a:lnTo>
                    <a:pt x="683" y="793"/>
                  </a:lnTo>
                  <a:lnTo>
                    <a:pt x="705" y="801"/>
                  </a:lnTo>
                  <a:lnTo>
                    <a:pt x="726" y="810"/>
                  </a:lnTo>
                  <a:lnTo>
                    <a:pt x="748" y="818"/>
                  </a:lnTo>
                  <a:lnTo>
                    <a:pt x="770" y="828"/>
                  </a:lnTo>
                  <a:lnTo>
                    <a:pt x="791" y="837"/>
                  </a:lnTo>
                  <a:lnTo>
                    <a:pt x="813" y="845"/>
                  </a:lnTo>
                  <a:lnTo>
                    <a:pt x="834" y="853"/>
                  </a:lnTo>
                  <a:lnTo>
                    <a:pt x="815" y="864"/>
                  </a:lnTo>
                  <a:lnTo>
                    <a:pt x="796" y="874"/>
                  </a:lnTo>
                  <a:lnTo>
                    <a:pt x="775" y="883"/>
                  </a:lnTo>
                  <a:lnTo>
                    <a:pt x="753" y="891"/>
                  </a:lnTo>
                  <a:lnTo>
                    <a:pt x="731" y="899"/>
                  </a:lnTo>
                  <a:lnTo>
                    <a:pt x="708" y="907"/>
                  </a:lnTo>
                  <a:lnTo>
                    <a:pt x="685" y="914"/>
                  </a:lnTo>
                  <a:lnTo>
                    <a:pt x="662" y="922"/>
                  </a:lnTo>
                  <a:lnTo>
                    <a:pt x="662" y="852"/>
                  </a:lnTo>
                  <a:lnTo>
                    <a:pt x="546" y="852"/>
                  </a:lnTo>
                  <a:lnTo>
                    <a:pt x="545" y="909"/>
                  </a:lnTo>
                  <a:lnTo>
                    <a:pt x="548" y="922"/>
                  </a:lnTo>
                  <a:lnTo>
                    <a:pt x="552" y="935"/>
                  </a:lnTo>
                  <a:lnTo>
                    <a:pt x="554" y="948"/>
                  </a:lnTo>
                  <a:lnTo>
                    <a:pt x="557" y="957"/>
                  </a:lnTo>
                  <a:lnTo>
                    <a:pt x="0" y="1171"/>
                  </a:lnTo>
                  <a:lnTo>
                    <a:pt x="0" y="1236"/>
                  </a:lnTo>
                  <a:lnTo>
                    <a:pt x="27" y="1250"/>
                  </a:lnTo>
                  <a:lnTo>
                    <a:pt x="54" y="1265"/>
                  </a:lnTo>
                  <a:lnTo>
                    <a:pt x="81" y="1277"/>
                  </a:lnTo>
                  <a:lnTo>
                    <a:pt x="108" y="1291"/>
                  </a:lnTo>
                  <a:lnTo>
                    <a:pt x="135" y="1303"/>
                  </a:lnTo>
                  <a:lnTo>
                    <a:pt x="159" y="1314"/>
                  </a:lnTo>
                  <a:lnTo>
                    <a:pt x="182" y="1326"/>
                  </a:lnTo>
                  <a:lnTo>
                    <a:pt x="202" y="1338"/>
                  </a:lnTo>
                  <a:lnTo>
                    <a:pt x="204" y="1361"/>
                  </a:lnTo>
                  <a:lnTo>
                    <a:pt x="207" y="1396"/>
                  </a:lnTo>
                  <a:lnTo>
                    <a:pt x="211" y="1440"/>
                  </a:lnTo>
                  <a:lnTo>
                    <a:pt x="214" y="1487"/>
                  </a:lnTo>
                  <a:lnTo>
                    <a:pt x="422" y="1487"/>
                  </a:lnTo>
                  <a:lnTo>
                    <a:pt x="422" y="1476"/>
                  </a:lnTo>
                  <a:lnTo>
                    <a:pt x="422" y="1464"/>
                  </a:lnTo>
                  <a:lnTo>
                    <a:pt x="422" y="1451"/>
                  </a:lnTo>
                  <a:lnTo>
                    <a:pt x="424" y="1437"/>
                  </a:lnTo>
                  <a:lnTo>
                    <a:pt x="439" y="1437"/>
                  </a:lnTo>
                  <a:lnTo>
                    <a:pt x="560" y="1498"/>
                  </a:lnTo>
                  <a:lnTo>
                    <a:pt x="545" y="1506"/>
                  </a:lnTo>
                  <a:lnTo>
                    <a:pt x="531" y="1513"/>
                  </a:lnTo>
                  <a:lnTo>
                    <a:pt x="517" y="1519"/>
                  </a:lnTo>
                  <a:lnTo>
                    <a:pt x="502" y="1526"/>
                  </a:lnTo>
                  <a:lnTo>
                    <a:pt x="487" y="1533"/>
                  </a:lnTo>
                  <a:lnTo>
                    <a:pt x="471" y="1540"/>
                  </a:lnTo>
                  <a:lnTo>
                    <a:pt x="456" y="1545"/>
                  </a:lnTo>
                  <a:lnTo>
                    <a:pt x="441" y="1552"/>
                  </a:lnTo>
                  <a:lnTo>
                    <a:pt x="424" y="1552"/>
                  </a:lnTo>
                  <a:lnTo>
                    <a:pt x="422" y="1542"/>
                  </a:lnTo>
                  <a:lnTo>
                    <a:pt x="422" y="1528"/>
                  </a:lnTo>
                  <a:lnTo>
                    <a:pt x="422" y="1507"/>
                  </a:lnTo>
                  <a:lnTo>
                    <a:pt x="422" y="1487"/>
                  </a:lnTo>
                  <a:lnTo>
                    <a:pt x="214" y="1487"/>
                  </a:lnTo>
                  <a:lnTo>
                    <a:pt x="218" y="1534"/>
                  </a:lnTo>
                  <a:lnTo>
                    <a:pt x="221" y="1577"/>
                  </a:lnTo>
                  <a:lnTo>
                    <a:pt x="222" y="1608"/>
                  </a:lnTo>
                  <a:lnTo>
                    <a:pt x="223" y="1623"/>
                  </a:lnTo>
                  <a:lnTo>
                    <a:pt x="217" y="1638"/>
                  </a:lnTo>
                  <a:lnTo>
                    <a:pt x="200" y="1650"/>
                  </a:lnTo>
                  <a:lnTo>
                    <a:pt x="176" y="1661"/>
                  </a:lnTo>
                  <a:lnTo>
                    <a:pt x="149" y="1671"/>
                  </a:lnTo>
                  <a:lnTo>
                    <a:pt x="122" y="1685"/>
                  </a:lnTo>
                  <a:lnTo>
                    <a:pt x="98" y="1701"/>
                  </a:lnTo>
                  <a:lnTo>
                    <a:pt x="82" y="1725"/>
                  </a:lnTo>
                  <a:lnTo>
                    <a:pt x="75" y="1756"/>
                  </a:lnTo>
                  <a:lnTo>
                    <a:pt x="78" y="1767"/>
                  </a:lnTo>
                  <a:lnTo>
                    <a:pt x="82" y="1787"/>
                  </a:lnTo>
                  <a:lnTo>
                    <a:pt x="89" y="1806"/>
                  </a:lnTo>
                  <a:lnTo>
                    <a:pt x="96" y="1818"/>
                  </a:lnTo>
                  <a:lnTo>
                    <a:pt x="100" y="1819"/>
                  </a:lnTo>
                  <a:lnTo>
                    <a:pt x="105" y="1819"/>
                  </a:lnTo>
                  <a:lnTo>
                    <a:pt x="109" y="1819"/>
                  </a:lnTo>
                  <a:lnTo>
                    <a:pt x="112" y="1818"/>
                  </a:lnTo>
                  <a:lnTo>
                    <a:pt x="120" y="1824"/>
                  </a:lnTo>
                  <a:lnTo>
                    <a:pt x="129" y="1829"/>
                  </a:lnTo>
                  <a:lnTo>
                    <a:pt x="140" y="1834"/>
                  </a:lnTo>
                  <a:lnTo>
                    <a:pt x="151" y="1840"/>
                  </a:lnTo>
                  <a:lnTo>
                    <a:pt x="160" y="1845"/>
                  </a:lnTo>
                  <a:lnTo>
                    <a:pt x="170" y="1849"/>
                  </a:lnTo>
                  <a:lnTo>
                    <a:pt x="176" y="1852"/>
                  </a:lnTo>
                  <a:lnTo>
                    <a:pt x="182" y="1853"/>
                  </a:lnTo>
                  <a:lnTo>
                    <a:pt x="190" y="1852"/>
                  </a:lnTo>
                  <a:lnTo>
                    <a:pt x="198" y="1848"/>
                  </a:lnTo>
                  <a:lnTo>
                    <a:pt x="206" y="1842"/>
                  </a:lnTo>
                  <a:lnTo>
                    <a:pt x="214" y="1838"/>
                  </a:lnTo>
                  <a:lnTo>
                    <a:pt x="246" y="1826"/>
                  </a:lnTo>
                  <a:lnTo>
                    <a:pt x="277" y="1813"/>
                  </a:lnTo>
                  <a:lnTo>
                    <a:pt x="311" y="1801"/>
                  </a:lnTo>
                  <a:lnTo>
                    <a:pt x="343" y="1786"/>
                  </a:lnTo>
                  <a:lnTo>
                    <a:pt x="375" y="1772"/>
                  </a:lnTo>
                  <a:lnTo>
                    <a:pt x="409" y="1758"/>
                  </a:lnTo>
                  <a:lnTo>
                    <a:pt x="443" y="1741"/>
                  </a:lnTo>
                  <a:lnTo>
                    <a:pt x="476" y="1727"/>
                  </a:lnTo>
                  <a:lnTo>
                    <a:pt x="509" y="1710"/>
                  </a:lnTo>
                  <a:lnTo>
                    <a:pt x="542" y="1694"/>
                  </a:lnTo>
                  <a:lnTo>
                    <a:pt x="576" y="1678"/>
                  </a:lnTo>
                  <a:lnTo>
                    <a:pt x="608" y="1662"/>
                  </a:lnTo>
                  <a:lnTo>
                    <a:pt x="642" y="1646"/>
                  </a:lnTo>
                  <a:lnTo>
                    <a:pt x="674" y="1630"/>
                  </a:lnTo>
                  <a:lnTo>
                    <a:pt x="706" y="1614"/>
                  </a:lnTo>
                  <a:lnTo>
                    <a:pt x="739" y="1597"/>
                  </a:lnTo>
                  <a:lnTo>
                    <a:pt x="741" y="1595"/>
                  </a:lnTo>
                  <a:lnTo>
                    <a:pt x="744" y="1591"/>
                  </a:lnTo>
                  <a:lnTo>
                    <a:pt x="747" y="1588"/>
                  </a:lnTo>
                  <a:lnTo>
                    <a:pt x="748" y="1585"/>
                  </a:lnTo>
                  <a:lnTo>
                    <a:pt x="757" y="1589"/>
                  </a:lnTo>
                  <a:lnTo>
                    <a:pt x="768" y="1595"/>
                  </a:lnTo>
                  <a:lnTo>
                    <a:pt x="776" y="1600"/>
                  </a:lnTo>
                  <a:lnTo>
                    <a:pt x="783" y="1608"/>
                  </a:lnTo>
                  <a:lnTo>
                    <a:pt x="786" y="1614"/>
                  </a:lnTo>
                  <a:lnTo>
                    <a:pt x="787" y="1619"/>
                  </a:lnTo>
                  <a:lnTo>
                    <a:pt x="788" y="1623"/>
                  </a:lnTo>
                  <a:lnTo>
                    <a:pt x="790" y="1626"/>
                  </a:lnTo>
                  <a:lnTo>
                    <a:pt x="795" y="1630"/>
                  </a:lnTo>
                  <a:lnTo>
                    <a:pt x="799" y="1632"/>
                  </a:lnTo>
                  <a:lnTo>
                    <a:pt x="805" y="1634"/>
                  </a:lnTo>
                  <a:lnTo>
                    <a:pt x="811" y="1635"/>
                  </a:lnTo>
                  <a:lnTo>
                    <a:pt x="815" y="1635"/>
                  </a:lnTo>
                  <a:lnTo>
                    <a:pt x="822" y="1634"/>
                  </a:lnTo>
                  <a:lnTo>
                    <a:pt x="830" y="1631"/>
                  </a:lnTo>
                  <a:lnTo>
                    <a:pt x="839" y="1628"/>
                  </a:lnTo>
                  <a:lnTo>
                    <a:pt x="849" y="1626"/>
                  </a:lnTo>
                  <a:lnTo>
                    <a:pt x="858" y="1623"/>
                  </a:lnTo>
                  <a:lnTo>
                    <a:pt x="866" y="1620"/>
                  </a:lnTo>
                  <a:lnTo>
                    <a:pt x="874" y="1618"/>
                  </a:lnTo>
                  <a:lnTo>
                    <a:pt x="874" y="1627"/>
                  </a:lnTo>
                  <a:lnTo>
                    <a:pt x="874" y="1642"/>
                  </a:lnTo>
                  <a:lnTo>
                    <a:pt x="874" y="1661"/>
                  </a:lnTo>
                  <a:lnTo>
                    <a:pt x="874" y="1684"/>
                  </a:lnTo>
                  <a:lnTo>
                    <a:pt x="1115" y="1684"/>
                  </a:lnTo>
                  <a:lnTo>
                    <a:pt x="1106" y="1514"/>
                  </a:lnTo>
                  <a:lnTo>
                    <a:pt x="1131" y="1501"/>
                  </a:lnTo>
                  <a:lnTo>
                    <a:pt x="1158" y="1488"/>
                  </a:lnTo>
                  <a:lnTo>
                    <a:pt x="1185" y="1476"/>
                  </a:lnTo>
                  <a:lnTo>
                    <a:pt x="1212" y="1464"/>
                  </a:lnTo>
                  <a:lnTo>
                    <a:pt x="1239" y="1454"/>
                  </a:lnTo>
                  <a:lnTo>
                    <a:pt x="1266" y="1441"/>
                  </a:lnTo>
                  <a:lnTo>
                    <a:pt x="1293" y="1431"/>
                  </a:lnTo>
                  <a:lnTo>
                    <a:pt x="1320" y="1420"/>
                  </a:lnTo>
                  <a:lnTo>
                    <a:pt x="1347" y="1410"/>
                  </a:lnTo>
                  <a:lnTo>
                    <a:pt x="1374" y="1400"/>
                  </a:lnTo>
                  <a:lnTo>
                    <a:pt x="1399" y="1390"/>
                  </a:lnTo>
                  <a:lnTo>
                    <a:pt x="1425" y="1381"/>
                  </a:lnTo>
                  <a:lnTo>
                    <a:pt x="1449" y="1371"/>
                  </a:lnTo>
                  <a:lnTo>
                    <a:pt x="1473" y="1362"/>
                  </a:lnTo>
                  <a:lnTo>
                    <a:pt x="1496" y="1353"/>
                  </a:lnTo>
                  <a:lnTo>
                    <a:pt x="1518" y="1343"/>
                  </a:lnTo>
                  <a:lnTo>
                    <a:pt x="1518" y="1670"/>
                  </a:lnTo>
                  <a:lnTo>
                    <a:pt x="1493" y="1682"/>
                  </a:lnTo>
                  <a:lnTo>
                    <a:pt x="1470" y="1694"/>
                  </a:lnTo>
                  <a:lnTo>
                    <a:pt x="1446" y="1706"/>
                  </a:lnTo>
                  <a:lnTo>
                    <a:pt x="1422" y="1719"/>
                  </a:lnTo>
                  <a:lnTo>
                    <a:pt x="1398" y="1731"/>
                  </a:lnTo>
                  <a:lnTo>
                    <a:pt x="1372" y="1744"/>
                  </a:lnTo>
                  <a:lnTo>
                    <a:pt x="1348" y="1756"/>
                  </a:lnTo>
                  <a:lnTo>
                    <a:pt x="1324" y="1770"/>
                  </a:lnTo>
                  <a:lnTo>
                    <a:pt x="1300" y="1782"/>
                  </a:lnTo>
                  <a:lnTo>
                    <a:pt x="1274" y="1794"/>
                  </a:lnTo>
                  <a:lnTo>
                    <a:pt x="1250" y="1806"/>
                  </a:lnTo>
                  <a:lnTo>
                    <a:pt x="1226" y="1818"/>
                  </a:lnTo>
                  <a:lnTo>
                    <a:pt x="1200" y="1829"/>
                  </a:lnTo>
                  <a:lnTo>
                    <a:pt x="1176" y="1840"/>
                  </a:lnTo>
                  <a:lnTo>
                    <a:pt x="1150" y="1850"/>
                  </a:lnTo>
                  <a:lnTo>
                    <a:pt x="1126" y="1860"/>
                  </a:lnTo>
                  <a:lnTo>
                    <a:pt x="1115" y="1684"/>
                  </a:lnTo>
                  <a:lnTo>
                    <a:pt x="874" y="1684"/>
                  </a:lnTo>
                  <a:lnTo>
                    <a:pt x="876" y="1744"/>
                  </a:lnTo>
                  <a:lnTo>
                    <a:pt x="876" y="1805"/>
                  </a:lnTo>
                  <a:lnTo>
                    <a:pt x="876" y="1852"/>
                  </a:lnTo>
                  <a:lnTo>
                    <a:pt x="876" y="1871"/>
                  </a:lnTo>
                  <a:lnTo>
                    <a:pt x="880" y="1911"/>
                  </a:lnTo>
                  <a:lnTo>
                    <a:pt x="885" y="1942"/>
                  </a:lnTo>
                  <a:lnTo>
                    <a:pt x="888" y="1962"/>
                  </a:lnTo>
                  <a:lnTo>
                    <a:pt x="889" y="1974"/>
                  </a:lnTo>
                  <a:lnTo>
                    <a:pt x="884" y="1985"/>
                  </a:lnTo>
                  <a:lnTo>
                    <a:pt x="870" y="1994"/>
                  </a:lnTo>
                  <a:lnTo>
                    <a:pt x="852" y="2004"/>
                  </a:lnTo>
                  <a:lnTo>
                    <a:pt x="830" y="2016"/>
                  </a:lnTo>
                  <a:lnTo>
                    <a:pt x="807" y="2031"/>
                  </a:lnTo>
                  <a:lnTo>
                    <a:pt x="788" y="2052"/>
                  </a:lnTo>
                  <a:lnTo>
                    <a:pt x="775" y="2079"/>
                  </a:lnTo>
                  <a:lnTo>
                    <a:pt x="770" y="2117"/>
                  </a:lnTo>
                  <a:lnTo>
                    <a:pt x="770" y="2125"/>
                  </a:lnTo>
                  <a:lnTo>
                    <a:pt x="770" y="2134"/>
                  </a:lnTo>
                  <a:lnTo>
                    <a:pt x="771" y="2144"/>
                  </a:lnTo>
                  <a:lnTo>
                    <a:pt x="775" y="2152"/>
                  </a:lnTo>
                  <a:lnTo>
                    <a:pt x="782" y="2159"/>
                  </a:lnTo>
                  <a:lnTo>
                    <a:pt x="790" y="2165"/>
                  </a:lnTo>
                  <a:lnTo>
                    <a:pt x="798" y="2172"/>
                  </a:lnTo>
                  <a:lnTo>
                    <a:pt x="805" y="2176"/>
                  </a:lnTo>
                  <a:lnTo>
                    <a:pt x="814" y="2181"/>
                  </a:lnTo>
                  <a:lnTo>
                    <a:pt x="826" y="2187"/>
                  </a:lnTo>
                  <a:lnTo>
                    <a:pt x="838" y="2192"/>
                  </a:lnTo>
                  <a:lnTo>
                    <a:pt x="850" y="2196"/>
                  </a:lnTo>
                  <a:lnTo>
                    <a:pt x="862" y="2200"/>
                  </a:lnTo>
                  <a:lnTo>
                    <a:pt x="872" y="2204"/>
                  </a:lnTo>
                  <a:lnTo>
                    <a:pt x="880" y="2206"/>
                  </a:lnTo>
                  <a:lnTo>
                    <a:pt x="885" y="2207"/>
                  </a:lnTo>
                  <a:lnTo>
                    <a:pt x="896" y="2204"/>
                  </a:lnTo>
                  <a:lnTo>
                    <a:pt x="916" y="2195"/>
                  </a:lnTo>
                  <a:lnTo>
                    <a:pt x="946" y="2181"/>
                  </a:lnTo>
                  <a:lnTo>
                    <a:pt x="985" y="2164"/>
                  </a:lnTo>
                  <a:lnTo>
                    <a:pt x="1029" y="2142"/>
                  </a:lnTo>
                  <a:lnTo>
                    <a:pt x="1080" y="2117"/>
                  </a:lnTo>
                  <a:lnTo>
                    <a:pt x="1135" y="2090"/>
                  </a:lnTo>
                  <a:lnTo>
                    <a:pt x="1193" y="2062"/>
                  </a:lnTo>
                  <a:lnTo>
                    <a:pt x="1254" y="2032"/>
                  </a:lnTo>
                  <a:lnTo>
                    <a:pt x="1314" y="2001"/>
                  </a:lnTo>
                  <a:lnTo>
                    <a:pt x="1375" y="1972"/>
                  </a:lnTo>
                  <a:lnTo>
                    <a:pt x="1434" y="1942"/>
                  </a:lnTo>
                  <a:lnTo>
                    <a:pt x="1489" y="1914"/>
                  </a:lnTo>
                  <a:lnTo>
                    <a:pt x="1540" y="1888"/>
                  </a:lnTo>
                  <a:lnTo>
                    <a:pt x="1588" y="1865"/>
                  </a:lnTo>
                  <a:lnTo>
                    <a:pt x="1627" y="1846"/>
                  </a:lnTo>
                  <a:lnTo>
                    <a:pt x="1647" y="1837"/>
                  </a:lnTo>
                  <a:lnTo>
                    <a:pt x="1667" y="1826"/>
                  </a:lnTo>
                  <a:lnTo>
                    <a:pt x="1687" y="1817"/>
                  </a:lnTo>
                  <a:lnTo>
                    <a:pt x="1707" y="1806"/>
                  </a:lnTo>
                  <a:lnTo>
                    <a:pt x="1727" y="1795"/>
                  </a:lnTo>
                  <a:lnTo>
                    <a:pt x="1749" y="1786"/>
                  </a:lnTo>
                  <a:lnTo>
                    <a:pt x="1769" y="1775"/>
                  </a:lnTo>
                  <a:lnTo>
                    <a:pt x="1789" y="1764"/>
                  </a:lnTo>
                  <a:lnTo>
                    <a:pt x="1809" y="1754"/>
                  </a:lnTo>
                  <a:lnTo>
                    <a:pt x="1830" y="1743"/>
                  </a:lnTo>
                  <a:lnTo>
                    <a:pt x="1851" y="1733"/>
                  </a:lnTo>
                  <a:lnTo>
                    <a:pt x="1871" y="1723"/>
                  </a:lnTo>
                  <a:lnTo>
                    <a:pt x="1892" y="1712"/>
                  </a:lnTo>
                  <a:lnTo>
                    <a:pt x="1912" y="1701"/>
                  </a:lnTo>
                  <a:lnTo>
                    <a:pt x="1932" y="1690"/>
                  </a:lnTo>
                  <a:lnTo>
                    <a:pt x="1952" y="1680"/>
                  </a:lnTo>
                  <a:lnTo>
                    <a:pt x="1953" y="1680"/>
                  </a:lnTo>
                  <a:lnTo>
                    <a:pt x="1955" y="1680"/>
                  </a:lnTo>
                  <a:lnTo>
                    <a:pt x="1955" y="1680"/>
                  </a:lnTo>
                  <a:lnTo>
                    <a:pt x="1955" y="1680"/>
                  </a:lnTo>
                  <a:lnTo>
                    <a:pt x="1948" y="1686"/>
                  </a:lnTo>
                  <a:lnTo>
                    <a:pt x="1939" y="1693"/>
                  </a:lnTo>
                  <a:lnTo>
                    <a:pt x="1928" y="1701"/>
                  </a:lnTo>
                  <a:lnTo>
                    <a:pt x="1916" y="1709"/>
                  </a:lnTo>
                  <a:lnTo>
                    <a:pt x="1905" y="1719"/>
                  </a:lnTo>
                  <a:lnTo>
                    <a:pt x="1896" y="1727"/>
                  </a:lnTo>
                  <a:lnTo>
                    <a:pt x="1889" y="1736"/>
                  </a:lnTo>
                  <a:lnTo>
                    <a:pt x="1886" y="1745"/>
                  </a:lnTo>
                  <a:lnTo>
                    <a:pt x="1888" y="1752"/>
                  </a:lnTo>
                  <a:lnTo>
                    <a:pt x="1893" y="1759"/>
                  </a:lnTo>
                  <a:lnTo>
                    <a:pt x="1900" y="1768"/>
                  </a:lnTo>
                  <a:lnTo>
                    <a:pt x="1909" y="1776"/>
                  </a:lnTo>
                  <a:lnTo>
                    <a:pt x="1920" y="1785"/>
                  </a:lnTo>
                  <a:lnTo>
                    <a:pt x="1929" y="1791"/>
                  </a:lnTo>
                  <a:lnTo>
                    <a:pt x="1940" y="1797"/>
                  </a:lnTo>
                  <a:lnTo>
                    <a:pt x="1949" y="1798"/>
                  </a:lnTo>
                  <a:lnTo>
                    <a:pt x="1955" y="1797"/>
                  </a:lnTo>
                  <a:lnTo>
                    <a:pt x="1967" y="1791"/>
                  </a:lnTo>
                  <a:lnTo>
                    <a:pt x="1982" y="1783"/>
                  </a:lnTo>
                  <a:lnTo>
                    <a:pt x="2001" y="1774"/>
                  </a:lnTo>
                  <a:lnTo>
                    <a:pt x="2019" y="1764"/>
                  </a:lnTo>
                  <a:lnTo>
                    <a:pt x="2041" y="1754"/>
                  </a:lnTo>
                  <a:lnTo>
                    <a:pt x="2060" y="1744"/>
                  </a:lnTo>
                  <a:lnTo>
                    <a:pt x="2079" y="1737"/>
                  </a:lnTo>
                  <a:lnTo>
                    <a:pt x="2085" y="1736"/>
                  </a:lnTo>
                  <a:lnTo>
                    <a:pt x="2091" y="1735"/>
                  </a:lnTo>
                  <a:lnTo>
                    <a:pt x="2097" y="1733"/>
                  </a:lnTo>
                  <a:lnTo>
                    <a:pt x="2104" y="1732"/>
                  </a:lnTo>
                  <a:lnTo>
                    <a:pt x="2111" y="1732"/>
                  </a:lnTo>
                  <a:lnTo>
                    <a:pt x="2118" y="1731"/>
                  </a:lnTo>
                  <a:lnTo>
                    <a:pt x="2123" y="1729"/>
                  </a:lnTo>
                  <a:lnTo>
                    <a:pt x="2128" y="1728"/>
                  </a:lnTo>
                  <a:lnTo>
                    <a:pt x="2138" y="1713"/>
                  </a:lnTo>
                  <a:lnTo>
                    <a:pt x="2146" y="1697"/>
                  </a:lnTo>
                  <a:lnTo>
                    <a:pt x="2153" y="1680"/>
                  </a:lnTo>
                  <a:lnTo>
                    <a:pt x="2161" y="1659"/>
                  </a:lnTo>
                  <a:lnTo>
                    <a:pt x="2157" y="1655"/>
                  </a:lnTo>
                  <a:lnTo>
                    <a:pt x="2149" y="1649"/>
                  </a:lnTo>
                  <a:lnTo>
                    <a:pt x="2140" y="1638"/>
                  </a:lnTo>
                  <a:lnTo>
                    <a:pt x="2131" y="1627"/>
                  </a:lnTo>
                  <a:lnTo>
                    <a:pt x="2122" y="1615"/>
                  </a:lnTo>
                  <a:lnTo>
                    <a:pt x="2114" y="1602"/>
                  </a:lnTo>
                  <a:lnTo>
                    <a:pt x="2108" y="1591"/>
                  </a:lnTo>
                  <a:lnTo>
                    <a:pt x="2107" y="1580"/>
                  </a:lnTo>
                  <a:lnTo>
                    <a:pt x="2110" y="1568"/>
                  </a:lnTo>
                  <a:lnTo>
                    <a:pt x="2116" y="1550"/>
                  </a:lnTo>
                  <a:lnTo>
                    <a:pt x="2123" y="1529"/>
                  </a:lnTo>
                  <a:lnTo>
                    <a:pt x="2130" y="1510"/>
                  </a:lnTo>
                  <a:lnTo>
                    <a:pt x="2132" y="1501"/>
                  </a:lnTo>
                  <a:lnTo>
                    <a:pt x="2135" y="1487"/>
                  </a:lnTo>
                  <a:lnTo>
                    <a:pt x="2136" y="1474"/>
                  </a:lnTo>
                  <a:lnTo>
                    <a:pt x="2138" y="1463"/>
                  </a:lnTo>
                  <a:lnTo>
                    <a:pt x="2034" y="1463"/>
                  </a:lnTo>
                  <a:lnTo>
                    <a:pt x="2034" y="1487"/>
                  </a:lnTo>
                  <a:lnTo>
                    <a:pt x="2034" y="1513"/>
                  </a:lnTo>
                  <a:lnTo>
                    <a:pt x="2033" y="1537"/>
                  </a:lnTo>
                  <a:lnTo>
                    <a:pt x="2031" y="1556"/>
                  </a:lnTo>
                  <a:lnTo>
                    <a:pt x="2018" y="1544"/>
                  </a:lnTo>
                  <a:lnTo>
                    <a:pt x="2006" y="1534"/>
                  </a:lnTo>
                  <a:lnTo>
                    <a:pt x="1992" y="1526"/>
                  </a:lnTo>
                  <a:lnTo>
                    <a:pt x="1980" y="1521"/>
                  </a:lnTo>
                  <a:lnTo>
                    <a:pt x="1968" y="1517"/>
                  </a:lnTo>
                  <a:lnTo>
                    <a:pt x="1956" y="1514"/>
                  </a:lnTo>
                  <a:lnTo>
                    <a:pt x="1945" y="1513"/>
                  </a:lnTo>
                  <a:lnTo>
                    <a:pt x="1935" y="1513"/>
                  </a:lnTo>
                  <a:lnTo>
                    <a:pt x="1929" y="1513"/>
                  </a:lnTo>
                  <a:lnTo>
                    <a:pt x="1922" y="1514"/>
                  </a:lnTo>
                  <a:lnTo>
                    <a:pt x="1913" y="1515"/>
                  </a:lnTo>
                  <a:lnTo>
                    <a:pt x="1901" y="1517"/>
                  </a:lnTo>
                  <a:lnTo>
                    <a:pt x="1888" y="1519"/>
                  </a:lnTo>
                  <a:lnTo>
                    <a:pt x="1874" y="1521"/>
                  </a:lnTo>
                  <a:lnTo>
                    <a:pt x="1858" y="1523"/>
                  </a:lnTo>
                  <a:lnTo>
                    <a:pt x="1842" y="1526"/>
                  </a:lnTo>
                  <a:lnTo>
                    <a:pt x="1842" y="1229"/>
                  </a:lnTo>
                  <a:lnTo>
                    <a:pt x="1861" y="1217"/>
                  </a:lnTo>
                  <a:lnTo>
                    <a:pt x="1881" y="1205"/>
                  </a:lnTo>
                  <a:lnTo>
                    <a:pt x="1902" y="1191"/>
                  </a:lnTo>
                  <a:lnTo>
                    <a:pt x="1924" y="1180"/>
                  </a:lnTo>
                  <a:lnTo>
                    <a:pt x="1947" y="1168"/>
                  </a:lnTo>
                  <a:lnTo>
                    <a:pt x="1970" y="1159"/>
                  </a:lnTo>
                  <a:lnTo>
                    <a:pt x="1991" y="1151"/>
                  </a:lnTo>
                  <a:lnTo>
                    <a:pt x="2014" y="1144"/>
                  </a:lnTo>
                  <a:lnTo>
                    <a:pt x="2014" y="1174"/>
                  </a:lnTo>
                  <a:lnTo>
                    <a:pt x="2013" y="1210"/>
                  </a:lnTo>
                  <a:lnTo>
                    <a:pt x="2011" y="1254"/>
                  </a:lnTo>
                  <a:lnTo>
                    <a:pt x="2009" y="1307"/>
                  </a:lnTo>
                  <a:lnTo>
                    <a:pt x="2006" y="1330"/>
                  </a:lnTo>
                  <a:lnTo>
                    <a:pt x="2001" y="1354"/>
                  </a:lnTo>
                  <a:lnTo>
                    <a:pt x="1996" y="1377"/>
                  </a:lnTo>
                  <a:lnTo>
                    <a:pt x="1994" y="1390"/>
                  </a:lnTo>
                  <a:lnTo>
                    <a:pt x="1998" y="1400"/>
                  </a:lnTo>
                  <a:lnTo>
                    <a:pt x="2009" y="1406"/>
                  </a:lnTo>
                  <a:lnTo>
                    <a:pt x="2019" y="1412"/>
                  </a:lnTo>
                  <a:lnTo>
                    <a:pt x="2030" y="1417"/>
                  </a:lnTo>
                  <a:lnTo>
                    <a:pt x="2031" y="1427"/>
                  </a:lnTo>
                  <a:lnTo>
                    <a:pt x="2033" y="1437"/>
                  </a:lnTo>
                  <a:lnTo>
                    <a:pt x="2033" y="1449"/>
                  </a:lnTo>
                  <a:lnTo>
                    <a:pt x="2034" y="1463"/>
                  </a:lnTo>
                  <a:lnTo>
                    <a:pt x="2138" y="1463"/>
                  </a:lnTo>
                  <a:lnTo>
                    <a:pt x="2138" y="1458"/>
                  </a:lnTo>
                  <a:lnTo>
                    <a:pt x="2138" y="1452"/>
                  </a:lnTo>
                  <a:lnTo>
                    <a:pt x="2138" y="1447"/>
                  </a:lnTo>
                  <a:lnTo>
                    <a:pt x="2138" y="1441"/>
                  </a:lnTo>
                  <a:lnTo>
                    <a:pt x="2143" y="1440"/>
                  </a:lnTo>
                  <a:lnTo>
                    <a:pt x="2150" y="1439"/>
                  </a:lnTo>
                  <a:lnTo>
                    <a:pt x="2157" y="1437"/>
                  </a:lnTo>
                  <a:lnTo>
                    <a:pt x="2163" y="1437"/>
                  </a:lnTo>
                  <a:lnTo>
                    <a:pt x="2169" y="1436"/>
                  </a:lnTo>
                  <a:lnTo>
                    <a:pt x="2174" y="1432"/>
                  </a:lnTo>
                  <a:lnTo>
                    <a:pt x="2177" y="1428"/>
                  </a:lnTo>
                  <a:lnTo>
                    <a:pt x="2178" y="1420"/>
                  </a:lnTo>
                  <a:lnTo>
                    <a:pt x="2175" y="1413"/>
                  </a:lnTo>
                  <a:lnTo>
                    <a:pt x="2171" y="1408"/>
                  </a:lnTo>
                  <a:lnTo>
                    <a:pt x="2167" y="1401"/>
                  </a:lnTo>
                  <a:lnTo>
                    <a:pt x="2165" y="1396"/>
                  </a:lnTo>
                  <a:lnTo>
                    <a:pt x="2166" y="1388"/>
                  </a:lnTo>
                  <a:lnTo>
                    <a:pt x="2170" y="1384"/>
                  </a:lnTo>
                  <a:lnTo>
                    <a:pt x="2177" y="1382"/>
                  </a:lnTo>
                  <a:lnTo>
                    <a:pt x="2188" y="1382"/>
                  </a:lnTo>
                  <a:lnTo>
                    <a:pt x="2194" y="1382"/>
                  </a:lnTo>
                  <a:lnTo>
                    <a:pt x="2204" y="1384"/>
                  </a:lnTo>
                  <a:lnTo>
                    <a:pt x="2214" y="1386"/>
                  </a:lnTo>
                  <a:lnTo>
                    <a:pt x="2225" y="1389"/>
                  </a:lnTo>
                  <a:lnTo>
                    <a:pt x="2235" y="1393"/>
                  </a:lnTo>
                  <a:lnTo>
                    <a:pt x="2244" y="1397"/>
                  </a:lnTo>
                  <a:lnTo>
                    <a:pt x="2249" y="1402"/>
                  </a:lnTo>
                  <a:lnTo>
                    <a:pt x="2253" y="1409"/>
                  </a:lnTo>
                  <a:lnTo>
                    <a:pt x="2256" y="1428"/>
                  </a:lnTo>
                  <a:lnTo>
                    <a:pt x="2259" y="1447"/>
                  </a:lnTo>
                  <a:lnTo>
                    <a:pt x="2262" y="1466"/>
                  </a:lnTo>
                  <a:lnTo>
                    <a:pt x="2267" y="1482"/>
                  </a:lnTo>
                  <a:lnTo>
                    <a:pt x="2274" y="1491"/>
                  </a:lnTo>
                  <a:lnTo>
                    <a:pt x="2283" y="1499"/>
                  </a:lnTo>
                  <a:lnTo>
                    <a:pt x="2294" y="1505"/>
                  </a:lnTo>
                  <a:lnTo>
                    <a:pt x="2302" y="1509"/>
                  </a:lnTo>
                  <a:lnTo>
                    <a:pt x="2299" y="1509"/>
                  </a:lnTo>
                  <a:lnTo>
                    <a:pt x="2295" y="1510"/>
                  </a:lnTo>
                  <a:lnTo>
                    <a:pt x="2292" y="1511"/>
                  </a:lnTo>
                  <a:lnTo>
                    <a:pt x="2291" y="1517"/>
                  </a:lnTo>
                  <a:lnTo>
                    <a:pt x="2292" y="1522"/>
                  </a:lnTo>
                  <a:lnTo>
                    <a:pt x="2297" y="1529"/>
                  </a:lnTo>
                  <a:lnTo>
                    <a:pt x="2301" y="1534"/>
                  </a:lnTo>
                  <a:lnTo>
                    <a:pt x="2302" y="1541"/>
                  </a:lnTo>
                  <a:lnTo>
                    <a:pt x="2302" y="1600"/>
                  </a:lnTo>
                  <a:lnTo>
                    <a:pt x="2305" y="1611"/>
                  </a:lnTo>
                  <a:lnTo>
                    <a:pt x="2310" y="1622"/>
                  </a:lnTo>
                  <a:lnTo>
                    <a:pt x="2318" y="1632"/>
                  </a:lnTo>
                  <a:lnTo>
                    <a:pt x="2327" y="1643"/>
                  </a:lnTo>
                  <a:lnTo>
                    <a:pt x="2338" y="1655"/>
                  </a:lnTo>
                  <a:lnTo>
                    <a:pt x="2349" y="1666"/>
                  </a:lnTo>
                  <a:lnTo>
                    <a:pt x="2358" y="1677"/>
                  </a:lnTo>
                  <a:lnTo>
                    <a:pt x="2365" y="1688"/>
                  </a:lnTo>
                  <a:lnTo>
                    <a:pt x="2377" y="1713"/>
                  </a:lnTo>
                  <a:lnTo>
                    <a:pt x="2388" y="1743"/>
                  </a:lnTo>
                  <a:lnTo>
                    <a:pt x="2396" y="1767"/>
                  </a:lnTo>
                  <a:lnTo>
                    <a:pt x="2399" y="1782"/>
                  </a:lnTo>
                  <a:lnTo>
                    <a:pt x="2399" y="1789"/>
                  </a:lnTo>
                  <a:lnTo>
                    <a:pt x="2397" y="1793"/>
                  </a:lnTo>
                  <a:lnTo>
                    <a:pt x="2396" y="1798"/>
                  </a:lnTo>
                  <a:lnTo>
                    <a:pt x="2396" y="1802"/>
                  </a:lnTo>
                  <a:lnTo>
                    <a:pt x="2399" y="1810"/>
                  </a:lnTo>
                  <a:lnTo>
                    <a:pt x="2404" y="1817"/>
                  </a:lnTo>
                  <a:lnTo>
                    <a:pt x="2408" y="1824"/>
                  </a:lnTo>
                  <a:lnTo>
                    <a:pt x="2410" y="1830"/>
                  </a:lnTo>
                  <a:lnTo>
                    <a:pt x="2410" y="1885"/>
                  </a:lnTo>
                  <a:lnTo>
                    <a:pt x="2412" y="1899"/>
                  </a:lnTo>
                  <a:lnTo>
                    <a:pt x="2420" y="1911"/>
                  </a:lnTo>
                  <a:lnTo>
                    <a:pt x="2431" y="1923"/>
                  </a:lnTo>
                  <a:lnTo>
                    <a:pt x="2444" y="1933"/>
                  </a:lnTo>
                  <a:lnTo>
                    <a:pt x="2459" y="1941"/>
                  </a:lnTo>
                  <a:lnTo>
                    <a:pt x="2474" y="1946"/>
                  </a:lnTo>
                  <a:lnTo>
                    <a:pt x="2489" y="1950"/>
                  </a:lnTo>
                  <a:lnTo>
                    <a:pt x="2501" y="1950"/>
                  </a:lnTo>
                  <a:lnTo>
                    <a:pt x="2525" y="1946"/>
                  </a:lnTo>
                  <a:lnTo>
                    <a:pt x="2541" y="1938"/>
                  </a:lnTo>
                  <a:lnTo>
                    <a:pt x="2553" y="1927"/>
                  </a:lnTo>
                  <a:lnTo>
                    <a:pt x="2560" y="1915"/>
                  </a:lnTo>
                  <a:lnTo>
                    <a:pt x="2564" y="1903"/>
                  </a:lnTo>
                  <a:lnTo>
                    <a:pt x="2566" y="1892"/>
                  </a:lnTo>
                  <a:lnTo>
                    <a:pt x="2566" y="1883"/>
                  </a:lnTo>
                  <a:lnTo>
                    <a:pt x="2566" y="1877"/>
                  </a:lnTo>
                  <a:lnTo>
                    <a:pt x="2564" y="1864"/>
                  </a:lnTo>
                  <a:lnTo>
                    <a:pt x="2560" y="1849"/>
                  </a:lnTo>
                  <a:lnTo>
                    <a:pt x="2553" y="1832"/>
                  </a:lnTo>
                  <a:lnTo>
                    <a:pt x="2544" y="1814"/>
                  </a:lnTo>
                  <a:lnTo>
                    <a:pt x="2532" y="1798"/>
                  </a:lnTo>
                  <a:lnTo>
                    <a:pt x="2518" y="1783"/>
                  </a:lnTo>
                  <a:lnTo>
                    <a:pt x="2504" y="1772"/>
                  </a:lnTo>
                  <a:lnTo>
                    <a:pt x="2486" y="1764"/>
                  </a:lnTo>
                  <a:lnTo>
                    <a:pt x="2482" y="1741"/>
                  </a:lnTo>
                  <a:lnTo>
                    <a:pt x="2473" y="1724"/>
                  </a:lnTo>
                  <a:lnTo>
                    <a:pt x="2462" y="1706"/>
                  </a:lnTo>
                  <a:lnTo>
                    <a:pt x="2457" y="1689"/>
                  </a:lnTo>
                  <a:lnTo>
                    <a:pt x="2457" y="1596"/>
                  </a:lnTo>
                  <a:lnTo>
                    <a:pt x="2454" y="1580"/>
                  </a:lnTo>
                  <a:lnTo>
                    <a:pt x="2449" y="1554"/>
                  </a:lnTo>
                  <a:lnTo>
                    <a:pt x="2442" y="1529"/>
                  </a:lnTo>
                  <a:lnTo>
                    <a:pt x="2439" y="1513"/>
                  </a:lnTo>
                  <a:lnTo>
                    <a:pt x="2440" y="1505"/>
                  </a:lnTo>
                  <a:lnTo>
                    <a:pt x="2444" y="1494"/>
                  </a:lnTo>
                  <a:lnTo>
                    <a:pt x="2449" y="1483"/>
                  </a:lnTo>
                  <a:lnTo>
                    <a:pt x="2450" y="1475"/>
                  </a:lnTo>
                  <a:lnTo>
                    <a:pt x="2449" y="1467"/>
                  </a:lnTo>
                  <a:lnTo>
                    <a:pt x="2447" y="1456"/>
                  </a:lnTo>
                  <a:lnTo>
                    <a:pt x="2444" y="1447"/>
                  </a:lnTo>
                  <a:lnTo>
                    <a:pt x="2443" y="1439"/>
                  </a:lnTo>
                  <a:lnTo>
                    <a:pt x="2444" y="1427"/>
                  </a:lnTo>
                  <a:lnTo>
                    <a:pt x="2447" y="1409"/>
                  </a:lnTo>
                  <a:lnTo>
                    <a:pt x="2449" y="1393"/>
                  </a:lnTo>
                  <a:lnTo>
                    <a:pt x="2450" y="1381"/>
                  </a:lnTo>
                  <a:lnTo>
                    <a:pt x="2447" y="1366"/>
                  </a:lnTo>
                  <a:lnTo>
                    <a:pt x="2440" y="1342"/>
                  </a:lnTo>
                  <a:lnTo>
                    <a:pt x="2432" y="1315"/>
                  </a:lnTo>
                  <a:lnTo>
                    <a:pt x="2423" y="1291"/>
                  </a:lnTo>
                  <a:lnTo>
                    <a:pt x="2420" y="1285"/>
                  </a:lnTo>
                  <a:lnTo>
                    <a:pt x="2415" y="1281"/>
                  </a:lnTo>
                  <a:lnTo>
                    <a:pt x="2411" y="1277"/>
                  </a:lnTo>
                  <a:lnTo>
                    <a:pt x="2410" y="1272"/>
                  </a:lnTo>
                  <a:lnTo>
                    <a:pt x="2411" y="1262"/>
                  </a:lnTo>
                  <a:lnTo>
                    <a:pt x="2414" y="1252"/>
                  </a:lnTo>
                  <a:lnTo>
                    <a:pt x="2416" y="1241"/>
                  </a:lnTo>
                  <a:lnTo>
                    <a:pt x="2418" y="1233"/>
                  </a:lnTo>
                  <a:lnTo>
                    <a:pt x="2415" y="1219"/>
                  </a:lnTo>
                  <a:lnTo>
                    <a:pt x="2408" y="1198"/>
                  </a:lnTo>
                  <a:lnTo>
                    <a:pt x="2401" y="1178"/>
                  </a:lnTo>
                  <a:lnTo>
                    <a:pt x="2399" y="1164"/>
                  </a:lnTo>
                  <a:lnTo>
                    <a:pt x="2403" y="1152"/>
                  </a:lnTo>
                  <a:lnTo>
                    <a:pt x="2411" y="1136"/>
                  </a:lnTo>
                  <a:lnTo>
                    <a:pt x="2424" y="1114"/>
                  </a:lnTo>
                  <a:lnTo>
                    <a:pt x="2439" y="1092"/>
                  </a:lnTo>
                  <a:lnTo>
                    <a:pt x="2453" y="1069"/>
                  </a:lnTo>
                  <a:lnTo>
                    <a:pt x="2466" y="1046"/>
                  </a:lnTo>
                  <a:lnTo>
                    <a:pt x="2474" y="1026"/>
                  </a:lnTo>
                  <a:lnTo>
                    <a:pt x="2478" y="1009"/>
                  </a:lnTo>
                  <a:lnTo>
                    <a:pt x="2478" y="9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9"/>
            <p:cNvSpPr>
              <a:spLocks/>
            </p:cNvSpPr>
            <p:nvPr/>
          </p:nvSpPr>
          <p:spPr bwMode="auto">
            <a:xfrm>
              <a:off x="4714" y="120"/>
              <a:ext cx="90" cy="26"/>
            </a:xfrm>
            <a:custGeom>
              <a:avLst/>
              <a:gdLst>
                <a:gd name="T0" fmla="*/ 132 w 180"/>
                <a:gd name="T1" fmla="*/ 0 h 51"/>
                <a:gd name="T2" fmla="*/ 136 w 180"/>
                <a:gd name="T3" fmla="*/ 0 h 51"/>
                <a:gd name="T4" fmla="*/ 141 w 180"/>
                <a:gd name="T5" fmla="*/ 1 h 51"/>
                <a:gd name="T6" fmla="*/ 147 w 180"/>
                <a:gd name="T7" fmla="*/ 3 h 51"/>
                <a:gd name="T8" fmla="*/ 153 w 180"/>
                <a:gd name="T9" fmla="*/ 5 h 51"/>
                <a:gd name="T10" fmla="*/ 160 w 180"/>
                <a:gd name="T11" fmla="*/ 7 h 51"/>
                <a:gd name="T12" fmla="*/ 167 w 180"/>
                <a:gd name="T13" fmla="*/ 9 h 51"/>
                <a:gd name="T14" fmla="*/ 174 w 180"/>
                <a:gd name="T15" fmla="*/ 12 h 51"/>
                <a:gd name="T16" fmla="*/ 180 w 180"/>
                <a:gd name="T17" fmla="*/ 15 h 51"/>
                <a:gd name="T18" fmla="*/ 163 w 180"/>
                <a:gd name="T19" fmla="*/ 20 h 51"/>
                <a:gd name="T20" fmla="*/ 145 w 180"/>
                <a:gd name="T21" fmla="*/ 27 h 51"/>
                <a:gd name="T22" fmla="*/ 125 w 180"/>
                <a:gd name="T23" fmla="*/ 32 h 51"/>
                <a:gd name="T24" fmla="*/ 108 w 180"/>
                <a:gd name="T25" fmla="*/ 39 h 51"/>
                <a:gd name="T26" fmla="*/ 90 w 180"/>
                <a:gd name="T27" fmla="*/ 43 h 51"/>
                <a:gd name="T28" fmla="*/ 75 w 180"/>
                <a:gd name="T29" fmla="*/ 47 h 51"/>
                <a:gd name="T30" fmla="*/ 65 w 180"/>
                <a:gd name="T31" fmla="*/ 50 h 51"/>
                <a:gd name="T32" fmla="*/ 58 w 180"/>
                <a:gd name="T33" fmla="*/ 51 h 51"/>
                <a:gd name="T34" fmla="*/ 54 w 180"/>
                <a:gd name="T35" fmla="*/ 51 h 51"/>
                <a:gd name="T36" fmla="*/ 47 w 180"/>
                <a:gd name="T37" fmla="*/ 50 h 51"/>
                <a:gd name="T38" fmla="*/ 39 w 180"/>
                <a:gd name="T39" fmla="*/ 50 h 51"/>
                <a:gd name="T40" fmla="*/ 31 w 180"/>
                <a:gd name="T41" fmla="*/ 48 h 51"/>
                <a:gd name="T42" fmla="*/ 22 w 180"/>
                <a:gd name="T43" fmla="*/ 47 h 51"/>
                <a:gd name="T44" fmla="*/ 13 w 180"/>
                <a:gd name="T45" fmla="*/ 44 h 51"/>
                <a:gd name="T46" fmla="*/ 5 w 180"/>
                <a:gd name="T47" fmla="*/ 43 h 51"/>
                <a:gd name="T48" fmla="*/ 0 w 180"/>
                <a:gd name="T49" fmla="*/ 40 h 51"/>
                <a:gd name="T50" fmla="*/ 19 w 180"/>
                <a:gd name="T51" fmla="*/ 35 h 51"/>
                <a:gd name="T52" fmla="*/ 39 w 180"/>
                <a:gd name="T53" fmla="*/ 28 h 51"/>
                <a:gd name="T54" fmla="*/ 59 w 180"/>
                <a:gd name="T55" fmla="*/ 21 h 51"/>
                <a:gd name="T56" fmla="*/ 79 w 180"/>
                <a:gd name="T57" fmla="*/ 15 h 51"/>
                <a:gd name="T58" fmla="*/ 98 w 180"/>
                <a:gd name="T59" fmla="*/ 9 h 51"/>
                <a:gd name="T60" fmla="*/ 114 w 180"/>
                <a:gd name="T61" fmla="*/ 4 h 51"/>
                <a:gd name="T62" fmla="*/ 125 w 180"/>
                <a:gd name="T63" fmla="*/ 1 h 51"/>
                <a:gd name="T64" fmla="*/ 132 w 180"/>
                <a:gd name="T65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0" h="51">
                  <a:moveTo>
                    <a:pt x="132" y="0"/>
                  </a:moveTo>
                  <a:lnTo>
                    <a:pt x="136" y="0"/>
                  </a:lnTo>
                  <a:lnTo>
                    <a:pt x="141" y="1"/>
                  </a:lnTo>
                  <a:lnTo>
                    <a:pt x="147" y="3"/>
                  </a:lnTo>
                  <a:lnTo>
                    <a:pt x="153" y="5"/>
                  </a:lnTo>
                  <a:lnTo>
                    <a:pt x="160" y="7"/>
                  </a:lnTo>
                  <a:lnTo>
                    <a:pt x="167" y="9"/>
                  </a:lnTo>
                  <a:lnTo>
                    <a:pt x="174" y="12"/>
                  </a:lnTo>
                  <a:lnTo>
                    <a:pt x="180" y="15"/>
                  </a:lnTo>
                  <a:lnTo>
                    <a:pt x="163" y="20"/>
                  </a:lnTo>
                  <a:lnTo>
                    <a:pt x="145" y="27"/>
                  </a:lnTo>
                  <a:lnTo>
                    <a:pt x="125" y="32"/>
                  </a:lnTo>
                  <a:lnTo>
                    <a:pt x="108" y="39"/>
                  </a:lnTo>
                  <a:lnTo>
                    <a:pt x="90" y="43"/>
                  </a:lnTo>
                  <a:lnTo>
                    <a:pt x="75" y="47"/>
                  </a:lnTo>
                  <a:lnTo>
                    <a:pt x="65" y="50"/>
                  </a:lnTo>
                  <a:lnTo>
                    <a:pt x="58" y="51"/>
                  </a:lnTo>
                  <a:lnTo>
                    <a:pt x="54" y="51"/>
                  </a:lnTo>
                  <a:lnTo>
                    <a:pt x="47" y="50"/>
                  </a:lnTo>
                  <a:lnTo>
                    <a:pt x="39" y="50"/>
                  </a:lnTo>
                  <a:lnTo>
                    <a:pt x="31" y="48"/>
                  </a:lnTo>
                  <a:lnTo>
                    <a:pt x="22" y="47"/>
                  </a:lnTo>
                  <a:lnTo>
                    <a:pt x="13" y="44"/>
                  </a:lnTo>
                  <a:lnTo>
                    <a:pt x="5" y="43"/>
                  </a:lnTo>
                  <a:lnTo>
                    <a:pt x="0" y="40"/>
                  </a:lnTo>
                  <a:lnTo>
                    <a:pt x="19" y="35"/>
                  </a:lnTo>
                  <a:lnTo>
                    <a:pt x="39" y="28"/>
                  </a:lnTo>
                  <a:lnTo>
                    <a:pt x="59" y="21"/>
                  </a:lnTo>
                  <a:lnTo>
                    <a:pt x="79" y="15"/>
                  </a:lnTo>
                  <a:lnTo>
                    <a:pt x="98" y="9"/>
                  </a:lnTo>
                  <a:lnTo>
                    <a:pt x="114" y="4"/>
                  </a:lnTo>
                  <a:lnTo>
                    <a:pt x="125" y="1"/>
                  </a:lnTo>
                  <a:lnTo>
                    <a:pt x="132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10"/>
            <p:cNvSpPr>
              <a:spLocks/>
            </p:cNvSpPr>
            <p:nvPr/>
          </p:nvSpPr>
          <p:spPr bwMode="auto">
            <a:xfrm>
              <a:off x="4741" y="132"/>
              <a:ext cx="88" cy="48"/>
            </a:xfrm>
            <a:custGeom>
              <a:avLst/>
              <a:gdLst>
                <a:gd name="T0" fmla="*/ 152 w 176"/>
                <a:gd name="T1" fmla="*/ 0 h 97"/>
                <a:gd name="T2" fmla="*/ 176 w 176"/>
                <a:gd name="T3" fmla="*/ 1 h 97"/>
                <a:gd name="T4" fmla="*/ 175 w 176"/>
                <a:gd name="T5" fmla="*/ 6 h 97"/>
                <a:gd name="T6" fmla="*/ 176 w 176"/>
                <a:gd name="T7" fmla="*/ 13 h 97"/>
                <a:gd name="T8" fmla="*/ 176 w 176"/>
                <a:gd name="T9" fmla="*/ 27 h 97"/>
                <a:gd name="T10" fmla="*/ 176 w 176"/>
                <a:gd name="T11" fmla="*/ 48 h 97"/>
                <a:gd name="T12" fmla="*/ 155 w 176"/>
                <a:gd name="T13" fmla="*/ 55 h 97"/>
                <a:gd name="T14" fmla="*/ 134 w 176"/>
                <a:gd name="T15" fmla="*/ 62 h 97"/>
                <a:gd name="T16" fmla="*/ 113 w 176"/>
                <a:gd name="T17" fmla="*/ 68 h 97"/>
                <a:gd name="T18" fmla="*/ 91 w 176"/>
                <a:gd name="T19" fmla="*/ 74 h 97"/>
                <a:gd name="T20" fmla="*/ 70 w 176"/>
                <a:gd name="T21" fmla="*/ 80 h 97"/>
                <a:gd name="T22" fmla="*/ 48 w 176"/>
                <a:gd name="T23" fmla="*/ 87 h 97"/>
                <a:gd name="T24" fmla="*/ 27 w 176"/>
                <a:gd name="T25" fmla="*/ 93 h 97"/>
                <a:gd name="T26" fmla="*/ 5 w 176"/>
                <a:gd name="T27" fmla="*/ 97 h 97"/>
                <a:gd name="T28" fmla="*/ 2 w 176"/>
                <a:gd name="T29" fmla="*/ 90 h 97"/>
                <a:gd name="T30" fmla="*/ 1 w 176"/>
                <a:gd name="T31" fmla="*/ 84 h 97"/>
                <a:gd name="T32" fmla="*/ 0 w 176"/>
                <a:gd name="T33" fmla="*/ 79 h 97"/>
                <a:gd name="T34" fmla="*/ 0 w 176"/>
                <a:gd name="T35" fmla="*/ 74 h 97"/>
                <a:gd name="T36" fmla="*/ 1 w 176"/>
                <a:gd name="T37" fmla="*/ 67 h 97"/>
                <a:gd name="T38" fmla="*/ 4 w 176"/>
                <a:gd name="T39" fmla="*/ 59 h 97"/>
                <a:gd name="T40" fmla="*/ 7 w 176"/>
                <a:gd name="T41" fmla="*/ 51 h 97"/>
                <a:gd name="T42" fmla="*/ 9 w 176"/>
                <a:gd name="T43" fmla="*/ 41 h 97"/>
                <a:gd name="T44" fmla="*/ 29 w 176"/>
                <a:gd name="T45" fmla="*/ 36 h 97"/>
                <a:gd name="T46" fmla="*/ 51 w 176"/>
                <a:gd name="T47" fmla="*/ 29 h 97"/>
                <a:gd name="T48" fmla="*/ 74 w 176"/>
                <a:gd name="T49" fmla="*/ 23 h 97"/>
                <a:gd name="T50" fmla="*/ 95 w 176"/>
                <a:gd name="T51" fmla="*/ 16 h 97"/>
                <a:gd name="T52" fmla="*/ 116 w 176"/>
                <a:gd name="T53" fmla="*/ 9 h 97"/>
                <a:gd name="T54" fmla="*/ 133 w 176"/>
                <a:gd name="T55" fmla="*/ 4 h 97"/>
                <a:gd name="T56" fmla="*/ 145 w 176"/>
                <a:gd name="T57" fmla="*/ 1 h 97"/>
                <a:gd name="T58" fmla="*/ 152 w 176"/>
                <a:gd name="T59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76" h="97">
                  <a:moveTo>
                    <a:pt x="152" y="0"/>
                  </a:moveTo>
                  <a:lnTo>
                    <a:pt x="176" y="1"/>
                  </a:lnTo>
                  <a:lnTo>
                    <a:pt x="175" y="6"/>
                  </a:lnTo>
                  <a:lnTo>
                    <a:pt x="176" y="13"/>
                  </a:lnTo>
                  <a:lnTo>
                    <a:pt x="176" y="27"/>
                  </a:lnTo>
                  <a:lnTo>
                    <a:pt x="176" y="48"/>
                  </a:lnTo>
                  <a:lnTo>
                    <a:pt x="155" y="55"/>
                  </a:lnTo>
                  <a:lnTo>
                    <a:pt x="134" y="62"/>
                  </a:lnTo>
                  <a:lnTo>
                    <a:pt x="113" y="68"/>
                  </a:lnTo>
                  <a:lnTo>
                    <a:pt x="91" y="74"/>
                  </a:lnTo>
                  <a:lnTo>
                    <a:pt x="70" y="80"/>
                  </a:lnTo>
                  <a:lnTo>
                    <a:pt x="48" y="87"/>
                  </a:lnTo>
                  <a:lnTo>
                    <a:pt x="27" y="93"/>
                  </a:lnTo>
                  <a:lnTo>
                    <a:pt x="5" y="97"/>
                  </a:lnTo>
                  <a:lnTo>
                    <a:pt x="2" y="90"/>
                  </a:lnTo>
                  <a:lnTo>
                    <a:pt x="1" y="84"/>
                  </a:lnTo>
                  <a:lnTo>
                    <a:pt x="0" y="79"/>
                  </a:lnTo>
                  <a:lnTo>
                    <a:pt x="0" y="74"/>
                  </a:lnTo>
                  <a:lnTo>
                    <a:pt x="1" y="67"/>
                  </a:lnTo>
                  <a:lnTo>
                    <a:pt x="4" y="59"/>
                  </a:lnTo>
                  <a:lnTo>
                    <a:pt x="7" y="51"/>
                  </a:lnTo>
                  <a:lnTo>
                    <a:pt x="9" y="41"/>
                  </a:lnTo>
                  <a:lnTo>
                    <a:pt x="29" y="36"/>
                  </a:lnTo>
                  <a:lnTo>
                    <a:pt x="51" y="29"/>
                  </a:lnTo>
                  <a:lnTo>
                    <a:pt x="74" y="23"/>
                  </a:lnTo>
                  <a:lnTo>
                    <a:pt x="95" y="16"/>
                  </a:lnTo>
                  <a:lnTo>
                    <a:pt x="116" y="9"/>
                  </a:lnTo>
                  <a:lnTo>
                    <a:pt x="133" y="4"/>
                  </a:lnTo>
                  <a:lnTo>
                    <a:pt x="145" y="1"/>
                  </a:lnTo>
                  <a:lnTo>
                    <a:pt x="152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1"/>
            <p:cNvSpPr>
              <a:spLocks/>
            </p:cNvSpPr>
            <p:nvPr/>
          </p:nvSpPr>
          <p:spPr bwMode="auto">
            <a:xfrm>
              <a:off x="4702" y="150"/>
              <a:ext cx="473" cy="506"/>
            </a:xfrm>
            <a:custGeom>
              <a:avLst/>
              <a:gdLst>
                <a:gd name="T0" fmla="*/ 20 w 946"/>
                <a:gd name="T1" fmla="*/ 0 h 1012"/>
                <a:gd name="T2" fmla="*/ 39 w 946"/>
                <a:gd name="T3" fmla="*/ 4 h 1012"/>
                <a:gd name="T4" fmla="*/ 60 w 946"/>
                <a:gd name="T5" fmla="*/ 12 h 1012"/>
                <a:gd name="T6" fmla="*/ 66 w 946"/>
                <a:gd name="T7" fmla="*/ 39 h 1012"/>
                <a:gd name="T8" fmla="*/ 62 w 946"/>
                <a:gd name="T9" fmla="*/ 550 h 1012"/>
                <a:gd name="T10" fmla="*/ 68 w 946"/>
                <a:gd name="T11" fmla="*/ 610 h 1012"/>
                <a:gd name="T12" fmla="*/ 74 w 946"/>
                <a:gd name="T13" fmla="*/ 638 h 1012"/>
                <a:gd name="T14" fmla="*/ 80 w 946"/>
                <a:gd name="T15" fmla="*/ 642 h 1012"/>
                <a:gd name="T16" fmla="*/ 91 w 946"/>
                <a:gd name="T17" fmla="*/ 636 h 1012"/>
                <a:gd name="T18" fmla="*/ 120 w 946"/>
                <a:gd name="T19" fmla="*/ 649 h 1012"/>
                <a:gd name="T20" fmla="*/ 168 w 946"/>
                <a:gd name="T21" fmla="*/ 674 h 1012"/>
                <a:gd name="T22" fmla="*/ 218 w 946"/>
                <a:gd name="T23" fmla="*/ 697 h 1012"/>
                <a:gd name="T24" fmla="*/ 282 w 946"/>
                <a:gd name="T25" fmla="*/ 720 h 1012"/>
                <a:gd name="T26" fmla="*/ 344 w 946"/>
                <a:gd name="T27" fmla="*/ 745 h 1012"/>
                <a:gd name="T28" fmla="*/ 370 w 946"/>
                <a:gd name="T29" fmla="*/ 744 h 1012"/>
                <a:gd name="T30" fmla="*/ 371 w 946"/>
                <a:gd name="T31" fmla="*/ 704 h 1012"/>
                <a:gd name="T32" fmla="*/ 372 w 946"/>
                <a:gd name="T33" fmla="*/ 655 h 1012"/>
                <a:gd name="T34" fmla="*/ 403 w 946"/>
                <a:gd name="T35" fmla="*/ 666 h 1012"/>
                <a:gd name="T36" fmla="*/ 433 w 946"/>
                <a:gd name="T37" fmla="*/ 680 h 1012"/>
                <a:gd name="T38" fmla="*/ 472 w 946"/>
                <a:gd name="T39" fmla="*/ 697 h 1012"/>
                <a:gd name="T40" fmla="*/ 533 w 946"/>
                <a:gd name="T41" fmla="*/ 720 h 1012"/>
                <a:gd name="T42" fmla="*/ 596 w 946"/>
                <a:gd name="T43" fmla="*/ 743 h 1012"/>
                <a:gd name="T44" fmla="*/ 613 w 946"/>
                <a:gd name="T45" fmla="*/ 766 h 1012"/>
                <a:gd name="T46" fmla="*/ 596 w 946"/>
                <a:gd name="T47" fmla="*/ 809 h 1012"/>
                <a:gd name="T48" fmla="*/ 549 w 946"/>
                <a:gd name="T49" fmla="*/ 793 h 1012"/>
                <a:gd name="T50" fmla="*/ 507 w 946"/>
                <a:gd name="T51" fmla="*/ 779 h 1012"/>
                <a:gd name="T52" fmla="*/ 465 w 946"/>
                <a:gd name="T53" fmla="*/ 767 h 1012"/>
                <a:gd name="T54" fmla="*/ 425 w 946"/>
                <a:gd name="T55" fmla="*/ 756 h 1012"/>
                <a:gd name="T56" fmla="*/ 385 w 946"/>
                <a:gd name="T57" fmla="*/ 744 h 1012"/>
                <a:gd name="T58" fmla="*/ 413 w 946"/>
                <a:gd name="T59" fmla="*/ 759 h 1012"/>
                <a:gd name="T60" fmla="*/ 457 w 946"/>
                <a:gd name="T61" fmla="*/ 776 h 1012"/>
                <a:gd name="T62" fmla="*/ 502 w 946"/>
                <a:gd name="T63" fmla="*/ 793 h 1012"/>
                <a:gd name="T64" fmla="*/ 546 w 946"/>
                <a:gd name="T65" fmla="*/ 810 h 1012"/>
                <a:gd name="T66" fmla="*/ 592 w 946"/>
                <a:gd name="T67" fmla="*/ 826 h 1012"/>
                <a:gd name="T68" fmla="*/ 629 w 946"/>
                <a:gd name="T69" fmla="*/ 838 h 1012"/>
                <a:gd name="T70" fmla="*/ 655 w 946"/>
                <a:gd name="T71" fmla="*/ 844 h 1012"/>
                <a:gd name="T72" fmla="*/ 706 w 946"/>
                <a:gd name="T73" fmla="*/ 868 h 1012"/>
                <a:gd name="T74" fmla="*/ 760 w 946"/>
                <a:gd name="T75" fmla="*/ 891 h 1012"/>
                <a:gd name="T76" fmla="*/ 815 w 946"/>
                <a:gd name="T77" fmla="*/ 914 h 1012"/>
                <a:gd name="T78" fmla="*/ 870 w 946"/>
                <a:gd name="T79" fmla="*/ 933 h 1012"/>
                <a:gd name="T80" fmla="*/ 925 w 946"/>
                <a:gd name="T81" fmla="*/ 950 h 1012"/>
                <a:gd name="T82" fmla="*/ 946 w 946"/>
                <a:gd name="T83" fmla="*/ 984 h 1012"/>
                <a:gd name="T84" fmla="*/ 901 w 946"/>
                <a:gd name="T85" fmla="*/ 996 h 1012"/>
                <a:gd name="T86" fmla="*/ 777 w 946"/>
                <a:gd name="T87" fmla="*/ 949 h 1012"/>
                <a:gd name="T88" fmla="*/ 655 w 946"/>
                <a:gd name="T89" fmla="*/ 900 h 1012"/>
                <a:gd name="T90" fmla="*/ 531 w 946"/>
                <a:gd name="T91" fmla="*/ 850 h 1012"/>
                <a:gd name="T92" fmla="*/ 407 w 946"/>
                <a:gd name="T93" fmla="*/ 802 h 1012"/>
                <a:gd name="T94" fmla="*/ 284 w 946"/>
                <a:gd name="T95" fmla="*/ 754 h 1012"/>
                <a:gd name="T96" fmla="*/ 214 w 946"/>
                <a:gd name="T97" fmla="*/ 727 h 1012"/>
                <a:gd name="T98" fmla="*/ 141 w 946"/>
                <a:gd name="T99" fmla="*/ 701 h 1012"/>
                <a:gd name="T100" fmla="*/ 90 w 946"/>
                <a:gd name="T101" fmla="*/ 686 h 1012"/>
                <a:gd name="T102" fmla="*/ 86 w 946"/>
                <a:gd name="T103" fmla="*/ 670 h 1012"/>
                <a:gd name="T104" fmla="*/ 76 w 946"/>
                <a:gd name="T105" fmla="*/ 666 h 1012"/>
                <a:gd name="T106" fmla="*/ 74 w 946"/>
                <a:gd name="T107" fmla="*/ 848 h 1012"/>
                <a:gd name="T108" fmla="*/ 52 w 946"/>
                <a:gd name="T109" fmla="*/ 857 h 1012"/>
                <a:gd name="T110" fmla="*/ 31 w 946"/>
                <a:gd name="T111" fmla="*/ 865 h 1012"/>
                <a:gd name="T112" fmla="*/ 0 w 946"/>
                <a:gd name="T113" fmla="*/ 871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46" h="1012">
                  <a:moveTo>
                    <a:pt x="0" y="0"/>
                  </a:moveTo>
                  <a:lnTo>
                    <a:pt x="16" y="0"/>
                  </a:lnTo>
                  <a:lnTo>
                    <a:pt x="20" y="0"/>
                  </a:lnTo>
                  <a:lnTo>
                    <a:pt x="25" y="0"/>
                  </a:lnTo>
                  <a:lnTo>
                    <a:pt x="32" y="1"/>
                  </a:lnTo>
                  <a:lnTo>
                    <a:pt x="39" y="4"/>
                  </a:lnTo>
                  <a:lnTo>
                    <a:pt x="46" y="7"/>
                  </a:lnTo>
                  <a:lnTo>
                    <a:pt x="54" y="9"/>
                  </a:lnTo>
                  <a:lnTo>
                    <a:pt x="60" y="12"/>
                  </a:lnTo>
                  <a:lnTo>
                    <a:pt x="66" y="15"/>
                  </a:lnTo>
                  <a:lnTo>
                    <a:pt x="67" y="27"/>
                  </a:lnTo>
                  <a:lnTo>
                    <a:pt x="66" y="39"/>
                  </a:lnTo>
                  <a:lnTo>
                    <a:pt x="64" y="50"/>
                  </a:lnTo>
                  <a:lnTo>
                    <a:pt x="62" y="61"/>
                  </a:lnTo>
                  <a:lnTo>
                    <a:pt x="62" y="550"/>
                  </a:lnTo>
                  <a:lnTo>
                    <a:pt x="62" y="564"/>
                  </a:lnTo>
                  <a:lnTo>
                    <a:pt x="64" y="585"/>
                  </a:lnTo>
                  <a:lnTo>
                    <a:pt x="68" y="610"/>
                  </a:lnTo>
                  <a:lnTo>
                    <a:pt x="71" y="632"/>
                  </a:lnTo>
                  <a:lnTo>
                    <a:pt x="72" y="635"/>
                  </a:lnTo>
                  <a:lnTo>
                    <a:pt x="74" y="638"/>
                  </a:lnTo>
                  <a:lnTo>
                    <a:pt x="76" y="641"/>
                  </a:lnTo>
                  <a:lnTo>
                    <a:pt x="79" y="643"/>
                  </a:lnTo>
                  <a:lnTo>
                    <a:pt x="80" y="642"/>
                  </a:lnTo>
                  <a:lnTo>
                    <a:pt x="83" y="639"/>
                  </a:lnTo>
                  <a:lnTo>
                    <a:pt x="86" y="638"/>
                  </a:lnTo>
                  <a:lnTo>
                    <a:pt x="91" y="636"/>
                  </a:lnTo>
                  <a:lnTo>
                    <a:pt x="97" y="638"/>
                  </a:lnTo>
                  <a:lnTo>
                    <a:pt x="106" y="642"/>
                  </a:lnTo>
                  <a:lnTo>
                    <a:pt x="120" y="649"/>
                  </a:lnTo>
                  <a:lnTo>
                    <a:pt x="134" y="657"/>
                  </a:lnTo>
                  <a:lnTo>
                    <a:pt x="150" y="665"/>
                  </a:lnTo>
                  <a:lnTo>
                    <a:pt x="168" y="674"/>
                  </a:lnTo>
                  <a:lnTo>
                    <a:pt x="184" y="682"/>
                  </a:lnTo>
                  <a:lnTo>
                    <a:pt x="199" y="689"/>
                  </a:lnTo>
                  <a:lnTo>
                    <a:pt x="218" y="697"/>
                  </a:lnTo>
                  <a:lnTo>
                    <a:pt x="239" y="704"/>
                  </a:lnTo>
                  <a:lnTo>
                    <a:pt x="261" y="712"/>
                  </a:lnTo>
                  <a:lnTo>
                    <a:pt x="282" y="720"/>
                  </a:lnTo>
                  <a:lnTo>
                    <a:pt x="304" y="727"/>
                  </a:lnTo>
                  <a:lnTo>
                    <a:pt x="324" y="736"/>
                  </a:lnTo>
                  <a:lnTo>
                    <a:pt x="344" y="745"/>
                  </a:lnTo>
                  <a:lnTo>
                    <a:pt x="363" y="755"/>
                  </a:lnTo>
                  <a:lnTo>
                    <a:pt x="367" y="751"/>
                  </a:lnTo>
                  <a:lnTo>
                    <a:pt x="370" y="744"/>
                  </a:lnTo>
                  <a:lnTo>
                    <a:pt x="371" y="739"/>
                  </a:lnTo>
                  <a:lnTo>
                    <a:pt x="371" y="733"/>
                  </a:lnTo>
                  <a:lnTo>
                    <a:pt x="371" y="704"/>
                  </a:lnTo>
                  <a:lnTo>
                    <a:pt x="372" y="684"/>
                  </a:lnTo>
                  <a:lnTo>
                    <a:pt x="374" y="669"/>
                  </a:lnTo>
                  <a:lnTo>
                    <a:pt x="372" y="655"/>
                  </a:lnTo>
                  <a:lnTo>
                    <a:pt x="383" y="658"/>
                  </a:lnTo>
                  <a:lnTo>
                    <a:pt x="393" y="661"/>
                  </a:lnTo>
                  <a:lnTo>
                    <a:pt x="403" y="666"/>
                  </a:lnTo>
                  <a:lnTo>
                    <a:pt x="413" y="670"/>
                  </a:lnTo>
                  <a:lnTo>
                    <a:pt x="424" y="676"/>
                  </a:lnTo>
                  <a:lnTo>
                    <a:pt x="433" y="680"/>
                  </a:lnTo>
                  <a:lnTo>
                    <a:pt x="442" y="685"/>
                  </a:lnTo>
                  <a:lnTo>
                    <a:pt x="452" y="689"/>
                  </a:lnTo>
                  <a:lnTo>
                    <a:pt x="472" y="697"/>
                  </a:lnTo>
                  <a:lnTo>
                    <a:pt x="492" y="705"/>
                  </a:lnTo>
                  <a:lnTo>
                    <a:pt x="512" y="713"/>
                  </a:lnTo>
                  <a:lnTo>
                    <a:pt x="533" y="720"/>
                  </a:lnTo>
                  <a:lnTo>
                    <a:pt x="554" y="728"/>
                  </a:lnTo>
                  <a:lnTo>
                    <a:pt x="576" y="736"/>
                  </a:lnTo>
                  <a:lnTo>
                    <a:pt x="596" y="743"/>
                  </a:lnTo>
                  <a:lnTo>
                    <a:pt x="617" y="751"/>
                  </a:lnTo>
                  <a:lnTo>
                    <a:pt x="615" y="756"/>
                  </a:lnTo>
                  <a:lnTo>
                    <a:pt x="613" y="766"/>
                  </a:lnTo>
                  <a:lnTo>
                    <a:pt x="612" y="785"/>
                  </a:lnTo>
                  <a:lnTo>
                    <a:pt x="612" y="815"/>
                  </a:lnTo>
                  <a:lnTo>
                    <a:pt x="596" y="809"/>
                  </a:lnTo>
                  <a:lnTo>
                    <a:pt x="580" y="803"/>
                  </a:lnTo>
                  <a:lnTo>
                    <a:pt x="565" y="798"/>
                  </a:lnTo>
                  <a:lnTo>
                    <a:pt x="549" y="793"/>
                  </a:lnTo>
                  <a:lnTo>
                    <a:pt x="535" y="789"/>
                  </a:lnTo>
                  <a:lnTo>
                    <a:pt x="520" y="783"/>
                  </a:lnTo>
                  <a:lnTo>
                    <a:pt x="507" y="779"/>
                  </a:lnTo>
                  <a:lnTo>
                    <a:pt x="492" y="775"/>
                  </a:lnTo>
                  <a:lnTo>
                    <a:pt x="479" y="771"/>
                  </a:lnTo>
                  <a:lnTo>
                    <a:pt x="465" y="767"/>
                  </a:lnTo>
                  <a:lnTo>
                    <a:pt x="452" y="763"/>
                  </a:lnTo>
                  <a:lnTo>
                    <a:pt x="438" y="760"/>
                  </a:lnTo>
                  <a:lnTo>
                    <a:pt x="425" y="756"/>
                  </a:lnTo>
                  <a:lnTo>
                    <a:pt x="411" y="752"/>
                  </a:lnTo>
                  <a:lnTo>
                    <a:pt x="398" y="748"/>
                  </a:lnTo>
                  <a:lnTo>
                    <a:pt x="385" y="744"/>
                  </a:lnTo>
                  <a:lnTo>
                    <a:pt x="385" y="748"/>
                  </a:lnTo>
                  <a:lnTo>
                    <a:pt x="399" y="754"/>
                  </a:lnTo>
                  <a:lnTo>
                    <a:pt x="413" y="759"/>
                  </a:lnTo>
                  <a:lnTo>
                    <a:pt x="428" y="764"/>
                  </a:lnTo>
                  <a:lnTo>
                    <a:pt x="442" y="771"/>
                  </a:lnTo>
                  <a:lnTo>
                    <a:pt x="457" y="776"/>
                  </a:lnTo>
                  <a:lnTo>
                    <a:pt x="472" y="782"/>
                  </a:lnTo>
                  <a:lnTo>
                    <a:pt x="487" y="787"/>
                  </a:lnTo>
                  <a:lnTo>
                    <a:pt x="502" y="793"/>
                  </a:lnTo>
                  <a:lnTo>
                    <a:pt x="516" y="799"/>
                  </a:lnTo>
                  <a:lnTo>
                    <a:pt x="531" y="805"/>
                  </a:lnTo>
                  <a:lnTo>
                    <a:pt x="546" y="810"/>
                  </a:lnTo>
                  <a:lnTo>
                    <a:pt x="561" y="815"/>
                  </a:lnTo>
                  <a:lnTo>
                    <a:pt x="577" y="821"/>
                  </a:lnTo>
                  <a:lnTo>
                    <a:pt x="592" y="826"/>
                  </a:lnTo>
                  <a:lnTo>
                    <a:pt x="607" y="832"/>
                  </a:lnTo>
                  <a:lnTo>
                    <a:pt x="621" y="837"/>
                  </a:lnTo>
                  <a:lnTo>
                    <a:pt x="629" y="838"/>
                  </a:lnTo>
                  <a:lnTo>
                    <a:pt x="639" y="840"/>
                  </a:lnTo>
                  <a:lnTo>
                    <a:pt x="647" y="841"/>
                  </a:lnTo>
                  <a:lnTo>
                    <a:pt x="655" y="844"/>
                  </a:lnTo>
                  <a:lnTo>
                    <a:pt x="672" y="852"/>
                  </a:lnTo>
                  <a:lnTo>
                    <a:pt x="689" y="860"/>
                  </a:lnTo>
                  <a:lnTo>
                    <a:pt x="706" y="868"/>
                  </a:lnTo>
                  <a:lnTo>
                    <a:pt x="725" y="876"/>
                  </a:lnTo>
                  <a:lnTo>
                    <a:pt x="742" y="884"/>
                  </a:lnTo>
                  <a:lnTo>
                    <a:pt x="760" y="891"/>
                  </a:lnTo>
                  <a:lnTo>
                    <a:pt x="779" y="899"/>
                  </a:lnTo>
                  <a:lnTo>
                    <a:pt x="796" y="906"/>
                  </a:lnTo>
                  <a:lnTo>
                    <a:pt x="815" y="914"/>
                  </a:lnTo>
                  <a:lnTo>
                    <a:pt x="834" y="920"/>
                  </a:lnTo>
                  <a:lnTo>
                    <a:pt x="851" y="927"/>
                  </a:lnTo>
                  <a:lnTo>
                    <a:pt x="870" y="933"/>
                  </a:lnTo>
                  <a:lnTo>
                    <a:pt x="889" y="939"/>
                  </a:lnTo>
                  <a:lnTo>
                    <a:pt x="908" y="945"/>
                  </a:lnTo>
                  <a:lnTo>
                    <a:pt x="925" y="950"/>
                  </a:lnTo>
                  <a:lnTo>
                    <a:pt x="944" y="955"/>
                  </a:lnTo>
                  <a:lnTo>
                    <a:pt x="944" y="966"/>
                  </a:lnTo>
                  <a:lnTo>
                    <a:pt x="946" y="984"/>
                  </a:lnTo>
                  <a:lnTo>
                    <a:pt x="944" y="1002"/>
                  </a:lnTo>
                  <a:lnTo>
                    <a:pt x="942" y="1012"/>
                  </a:lnTo>
                  <a:lnTo>
                    <a:pt x="901" y="996"/>
                  </a:lnTo>
                  <a:lnTo>
                    <a:pt x="859" y="981"/>
                  </a:lnTo>
                  <a:lnTo>
                    <a:pt x="819" y="965"/>
                  </a:lnTo>
                  <a:lnTo>
                    <a:pt x="777" y="949"/>
                  </a:lnTo>
                  <a:lnTo>
                    <a:pt x="737" y="933"/>
                  </a:lnTo>
                  <a:lnTo>
                    <a:pt x="695" y="916"/>
                  </a:lnTo>
                  <a:lnTo>
                    <a:pt x="655" y="900"/>
                  </a:lnTo>
                  <a:lnTo>
                    <a:pt x="613" y="883"/>
                  </a:lnTo>
                  <a:lnTo>
                    <a:pt x="573" y="867"/>
                  </a:lnTo>
                  <a:lnTo>
                    <a:pt x="531" y="850"/>
                  </a:lnTo>
                  <a:lnTo>
                    <a:pt x="489" y="834"/>
                  </a:lnTo>
                  <a:lnTo>
                    <a:pt x="449" y="818"/>
                  </a:lnTo>
                  <a:lnTo>
                    <a:pt x="407" y="802"/>
                  </a:lnTo>
                  <a:lnTo>
                    <a:pt x="366" y="786"/>
                  </a:lnTo>
                  <a:lnTo>
                    <a:pt x="325" y="770"/>
                  </a:lnTo>
                  <a:lnTo>
                    <a:pt x="284" y="754"/>
                  </a:lnTo>
                  <a:lnTo>
                    <a:pt x="262" y="745"/>
                  </a:lnTo>
                  <a:lnTo>
                    <a:pt x="238" y="736"/>
                  </a:lnTo>
                  <a:lnTo>
                    <a:pt x="214" y="727"/>
                  </a:lnTo>
                  <a:lnTo>
                    <a:pt x="189" y="717"/>
                  </a:lnTo>
                  <a:lnTo>
                    <a:pt x="165" y="709"/>
                  </a:lnTo>
                  <a:lnTo>
                    <a:pt x="141" y="701"/>
                  </a:lnTo>
                  <a:lnTo>
                    <a:pt x="117" y="694"/>
                  </a:lnTo>
                  <a:lnTo>
                    <a:pt x="95" y="689"/>
                  </a:lnTo>
                  <a:lnTo>
                    <a:pt x="90" y="686"/>
                  </a:lnTo>
                  <a:lnTo>
                    <a:pt x="87" y="681"/>
                  </a:lnTo>
                  <a:lnTo>
                    <a:pt x="86" y="676"/>
                  </a:lnTo>
                  <a:lnTo>
                    <a:pt x="86" y="670"/>
                  </a:lnTo>
                  <a:lnTo>
                    <a:pt x="79" y="665"/>
                  </a:lnTo>
                  <a:lnTo>
                    <a:pt x="78" y="665"/>
                  </a:lnTo>
                  <a:lnTo>
                    <a:pt x="76" y="666"/>
                  </a:lnTo>
                  <a:lnTo>
                    <a:pt x="75" y="669"/>
                  </a:lnTo>
                  <a:lnTo>
                    <a:pt x="74" y="670"/>
                  </a:lnTo>
                  <a:lnTo>
                    <a:pt x="74" y="848"/>
                  </a:lnTo>
                  <a:lnTo>
                    <a:pt x="66" y="850"/>
                  </a:lnTo>
                  <a:lnTo>
                    <a:pt x="59" y="853"/>
                  </a:lnTo>
                  <a:lnTo>
                    <a:pt x="52" y="857"/>
                  </a:lnTo>
                  <a:lnTo>
                    <a:pt x="46" y="860"/>
                  </a:lnTo>
                  <a:lnTo>
                    <a:pt x="37" y="863"/>
                  </a:lnTo>
                  <a:lnTo>
                    <a:pt x="31" y="865"/>
                  </a:lnTo>
                  <a:lnTo>
                    <a:pt x="24" y="868"/>
                  </a:lnTo>
                  <a:lnTo>
                    <a:pt x="17" y="871"/>
                  </a:lnTo>
                  <a:lnTo>
                    <a:pt x="0" y="87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12"/>
            <p:cNvSpPr>
              <a:spLocks/>
            </p:cNvSpPr>
            <p:nvPr/>
          </p:nvSpPr>
          <p:spPr bwMode="auto">
            <a:xfrm>
              <a:off x="4761" y="166"/>
              <a:ext cx="408" cy="130"/>
            </a:xfrm>
            <a:custGeom>
              <a:avLst/>
              <a:gdLst>
                <a:gd name="T0" fmla="*/ 133 w 815"/>
                <a:gd name="T1" fmla="*/ 0 h 260"/>
                <a:gd name="T2" fmla="*/ 815 w 815"/>
                <a:gd name="T3" fmla="*/ 175 h 260"/>
                <a:gd name="T4" fmla="*/ 815 w 815"/>
                <a:gd name="T5" fmla="*/ 260 h 260"/>
                <a:gd name="T6" fmla="*/ 0 w 815"/>
                <a:gd name="T7" fmla="*/ 43 h 260"/>
                <a:gd name="T8" fmla="*/ 18 w 815"/>
                <a:gd name="T9" fmla="*/ 37 h 260"/>
                <a:gd name="T10" fmla="*/ 34 w 815"/>
                <a:gd name="T11" fmla="*/ 31 h 260"/>
                <a:gd name="T12" fmla="*/ 51 w 815"/>
                <a:gd name="T13" fmla="*/ 26 h 260"/>
                <a:gd name="T14" fmla="*/ 67 w 815"/>
                <a:gd name="T15" fmla="*/ 21 h 260"/>
                <a:gd name="T16" fmla="*/ 84 w 815"/>
                <a:gd name="T17" fmla="*/ 16 h 260"/>
                <a:gd name="T18" fmla="*/ 100 w 815"/>
                <a:gd name="T19" fmla="*/ 11 h 260"/>
                <a:gd name="T20" fmla="*/ 117 w 815"/>
                <a:gd name="T21" fmla="*/ 6 h 260"/>
                <a:gd name="T22" fmla="*/ 133 w 815"/>
                <a:gd name="T23" fmla="*/ 0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15" h="260">
                  <a:moveTo>
                    <a:pt x="133" y="0"/>
                  </a:moveTo>
                  <a:lnTo>
                    <a:pt x="815" y="175"/>
                  </a:lnTo>
                  <a:lnTo>
                    <a:pt x="815" y="260"/>
                  </a:lnTo>
                  <a:lnTo>
                    <a:pt x="0" y="43"/>
                  </a:lnTo>
                  <a:lnTo>
                    <a:pt x="18" y="37"/>
                  </a:lnTo>
                  <a:lnTo>
                    <a:pt x="34" y="31"/>
                  </a:lnTo>
                  <a:lnTo>
                    <a:pt x="51" y="26"/>
                  </a:lnTo>
                  <a:lnTo>
                    <a:pt x="67" y="21"/>
                  </a:lnTo>
                  <a:lnTo>
                    <a:pt x="84" y="16"/>
                  </a:lnTo>
                  <a:lnTo>
                    <a:pt x="100" y="11"/>
                  </a:lnTo>
                  <a:lnTo>
                    <a:pt x="117" y="6"/>
                  </a:lnTo>
                  <a:lnTo>
                    <a:pt x="133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3"/>
            <p:cNvSpPr>
              <a:spLocks/>
            </p:cNvSpPr>
            <p:nvPr/>
          </p:nvSpPr>
          <p:spPr bwMode="auto">
            <a:xfrm>
              <a:off x="5296" y="170"/>
              <a:ext cx="17" cy="6"/>
            </a:xfrm>
            <a:custGeom>
              <a:avLst/>
              <a:gdLst>
                <a:gd name="T0" fmla="*/ 0 w 35"/>
                <a:gd name="T1" fmla="*/ 0 h 13"/>
                <a:gd name="T2" fmla="*/ 8 w 35"/>
                <a:gd name="T3" fmla="*/ 2 h 13"/>
                <a:gd name="T4" fmla="*/ 17 w 35"/>
                <a:gd name="T5" fmla="*/ 3 h 13"/>
                <a:gd name="T6" fmla="*/ 25 w 35"/>
                <a:gd name="T7" fmla="*/ 6 h 13"/>
                <a:gd name="T8" fmla="*/ 35 w 35"/>
                <a:gd name="T9" fmla="*/ 11 h 13"/>
                <a:gd name="T10" fmla="*/ 25 w 35"/>
                <a:gd name="T11" fmla="*/ 13 h 13"/>
                <a:gd name="T12" fmla="*/ 17 w 35"/>
                <a:gd name="T13" fmla="*/ 11 h 13"/>
                <a:gd name="T14" fmla="*/ 8 w 35"/>
                <a:gd name="T15" fmla="*/ 7 h 13"/>
                <a:gd name="T16" fmla="*/ 0 w 35"/>
                <a:gd name="T1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5" h="13">
                  <a:moveTo>
                    <a:pt x="0" y="0"/>
                  </a:moveTo>
                  <a:lnTo>
                    <a:pt x="8" y="2"/>
                  </a:lnTo>
                  <a:lnTo>
                    <a:pt x="17" y="3"/>
                  </a:lnTo>
                  <a:lnTo>
                    <a:pt x="25" y="6"/>
                  </a:lnTo>
                  <a:lnTo>
                    <a:pt x="35" y="11"/>
                  </a:lnTo>
                  <a:lnTo>
                    <a:pt x="25" y="13"/>
                  </a:lnTo>
                  <a:lnTo>
                    <a:pt x="17" y="11"/>
                  </a:lnTo>
                  <a:lnTo>
                    <a:pt x="8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FE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4"/>
            <p:cNvSpPr>
              <a:spLocks/>
            </p:cNvSpPr>
            <p:nvPr/>
          </p:nvSpPr>
          <p:spPr bwMode="auto">
            <a:xfrm>
              <a:off x="5265" y="172"/>
              <a:ext cx="32" cy="10"/>
            </a:xfrm>
            <a:custGeom>
              <a:avLst/>
              <a:gdLst>
                <a:gd name="T0" fmla="*/ 25 w 64"/>
                <a:gd name="T1" fmla="*/ 0 h 22"/>
                <a:gd name="T2" fmla="*/ 33 w 64"/>
                <a:gd name="T3" fmla="*/ 1 h 22"/>
                <a:gd name="T4" fmla="*/ 43 w 64"/>
                <a:gd name="T5" fmla="*/ 3 h 22"/>
                <a:gd name="T6" fmla="*/ 54 w 64"/>
                <a:gd name="T7" fmla="*/ 7 h 22"/>
                <a:gd name="T8" fmla="*/ 64 w 64"/>
                <a:gd name="T9" fmla="*/ 11 h 22"/>
                <a:gd name="T10" fmla="*/ 56 w 64"/>
                <a:gd name="T11" fmla="*/ 15 h 22"/>
                <a:gd name="T12" fmla="*/ 50 w 64"/>
                <a:gd name="T13" fmla="*/ 19 h 22"/>
                <a:gd name="T14" fmla="*/ 42 w 64"/>
                <a:gd name="T15" fmla="*/ 20 h 22"/>
                <a:gd name="T16" fmla="*/ 33 w 64"/>
                <a:gd name="T17" fmla="*/ 22 h 22"/>
                <a:gd name="T18" fmla="*/ 31 w 64"/>
                <a:gd name="T19" fmla="*/ 20 h 22"/>
                <a:gd name="T20" fmla="*/ 25 w 64"/>
                <a:gd name="T21" fmla="*/ 16 h 22"/>
                <a:gd name="T22" fmla="*/ 15 w 64"/>
                <a:gd name="T23" fmla="*/ 11 h 22"/>
                <a:gd name="T24" fmla="*/ 0 w 64"/>
                <a:gd name="T25" fmla="*/ 7 h 22"/>
                <a:gd name="T26" fmla="*/ 5 w 64"/>
                <a:gd name="T27" fmla="*/ 4 h 22"/>
                <a:gd name="T28" fmla="*/ 12 w 64"/>
                <a:gd name="T29" fmla="*/ 1 h 22"/>
                <a:gd name="T30" fmla="*/ 19 w 64"/>
                <a:gd name="T31" fmla="*/ 0 h 22"/>
                <a:gd name="T32" fmla="*/ 25 w 64"/>
                <a:gd name="T33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22">
                  <a:moveTo>
                    <a:pt x="25" y="0"/>
                  </a:moveTo>
                  <a:lnTo>
                    <a:pt x="33" y="1"/>
                  </a:lnTo>
                  <a:lnTo>
                    <a:pt x="43" y="3"/>
                  </a:lnTo>
                  <a:lnTo>
                    <a:pt x="54" y="7"/>
                  </a:lnTo>
                  <a:lnTo>
                    <a:pt x="64" y="11"/>
                  </a:lnTo>
                  <a:lnTo>
                    <a:pt x="56" y="15"/>
                  </a:lnTo>
                  <a:lnTo>
                    <a:pt x="50" y="19"/>
                  </a:lnTo>
                  <a:lnTo>
                    <a:pt x="42" y="20"/>
                  </a:lnTo>
                  <a:lnTo>
                    <a:pt x="33" y="22"/>
                  </a:lnTo>
                  <a:lnTo>
                    <a:pt x="31" y="20"/>
                  </a:lnTo>
                  <a:lnTo>
                    <a:pt x="25" y="16"/>
                  </a:lnTo>
                  <a:lnTo>
                    <a:pt x="15" y="11"/>
                  </a:lnTo>
                  <a:lnTo>
                    <a:pt x="0" y="7"/>
                  </a:lnTo>
                  <a:lnTo>
                    <a:pt x="5" y="4"/>
                  </a:lnTo>
                  <a:lnTo>
                    <a:pt x="12" y="1"/>
                  </a:lnTo>
                  <a:lnTo>
                    <a:pt x="19" y="0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EFE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5"/>
            <p:cNvSpPr>
              <a:spLocks/>
            </p:cNvSpPr>
            <p:nvPr/>
          </p:nvSpPr>
          <p:spPr bwMode="auto">
            <a:xfrm>
              <a:off x="5233" y="175"/>
              <a:ext cx="30" cy="23"/>
            </a:xfrm>
            <a:custGeom>
              <a:avLst/>
              <a:gdLst>
                <a:gd name="T0" fmla="*/ 35 w 59"/>
                <a:gd name="T1" fmla="*/ 0 h 47"/>
                <a:gd name="T2" fmla="*/ 59 w 59"/>
                <a:gd name="T3" fmla="*/ 3 h 47"/>
                <a:gd name="T4" fmla="*/ 51 w 59"/>
                <a:gd name="T5" fmla="*/ 9 h 47"/>
                <a:gd name="T6" fmla="*/ 44 w 59"/>
                <a:gd name="T7" fmla="*/ 15 h 47"/>
                <a:gd name="T8" fmla="*/ 37 w 59"/>
                <a:gd name="T9" fmla="*/ 21 h 47"/>
                <a:gd name="T10" fmla="*/ 32 w 59"/>
                <a:gd name="T11" fmla="*/ 27 h 47"/>
                <a:gd name="T12" fmla="*/ 25 w 59"/>
                <a:gd name="T13" fmla="*/ 32 h 47"/>
                <a:gd name="T14" fmla="*/ 18 w 59"/>
                <a:gd name="T15" fmla="*/ 38 h 47"/>
                <a:gd name="T16" fmla="*/ 10 w 59"/>
                <a:gd name="T17" fmla="*/ 43 h 47"/>
                <a:gd name="T18" fmla="*/ 0 w 59"/>
                <a:gd name="T19" fmla="*/ 47 h 47"/>
                <a:gd name="T20" fmla="*/ 2 w 59"/>
                <a:gd name="T21" fmla="*/ 36 h 47"/>
                <a:gd name="T22" fmla="*/ 10 w 59"/>
                <a:gd name="T23" fmla="*/ 21 h 47"/>
                <a:gd name="T24" fmla="*/ 22 w 59"/>
                <a:gd name="T25" fmla="*/ 7 h 47"/>
                <a:gd name="T26" fmla="*/ 35 w 59"/>
                <a:gd name="T2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9" h="47">
                  <a:moveTo>
                    <a:pt x="35" y="0"/>
                  </a:moveTo>
                  <a:lnTo>
                    <a:pt x="59" y="3"/>
                  </a:lnTo>
                  <a:lnTo>
                    <a:pt x="51" y="9"/>
                  </a:lnTo>
                  <a:lnTo>
                    <a:pt x="44" y="15"/>
                  </a:lnTo>
                  <a:lnTo>
                    <a:pt x="37" y="21"/>
                  </a:lnTo>
                  <a:lnTo>
                    <a:pt x="32" y="27"/>
                  </a:lnTo>
                  <a:lnTo>
                    <a:pt x="25" y="32"/>
                  </a:lnTo>
                  <a:lnTo>
                    <a:pt x="18" y="38"/>
                  </a:lnTo>
                  <a:lnTo>
                    <a:pt x="10" y="43"/>
                  </a:lnTo>
                  <a:lnTo>
                    <a:pt x="0" y="47"/>
                  </a:lnTo>
                  <a:lnTo>
                    <a:pt x="2" y="36"/>
                  </a:lnTo>
                  <a:lnTo>
                    <a:pt x="10" y="21"/>
                  </a:lnTo>
                  <a:lnTo>
                    <a:pt x="22" y="7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EFE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6"/>
            <p:cNvSpPr>
              <a:spLocks/>
            </p:cNvSpPr>
            <p:nvPr/>
          </p:nvSpPr>
          <p:spPr bwMode="auto">
            <a:xfrm>
              <a:off x="5214" y="181"/>
              <a:ext cx="17" cy="19"/>
            </a:xfrm>
            <a:custGeom>
              <a:avLst/>
              <a:gdLst>
                <a:gd name="T0" fmla="*/ 34 w 34"/>
                <a:gd name="T1" fmla="*/ 0 h 39"/>
                <a:gd name="T2" fmla="*/ 34 w 34"/>
                <a:gd name="T3" fmla="*/ 7 h 39"/>
                <a:gd name="T4" fmla="*/ 34 w 34"/>
                <a:gd name="T5" fmla="*/ 16 h 39"/>
                <a:gd name="T6" fmla="*/ 32 w 34"/>
                <a:gd name="T7" fmla="*/ 26 h 39"/>
                <a:gd name="T8" fmla="*/ 31 w 34"/>
                <a:gd name="T9" fmla="*/ 38 h 39"/>
                <a:gd name="T10" fmla="*/ 23 w 34"/>
                <a:gd name="T11" fmla="*/ 39 h 39"/>
                <a:gd name="T12" fmla="*/ 15 w 34"/>
                <a:gd name="T13" fmla="*/ 39 h 39"/>
                <a:gd name="T14" fmla="*/ 7 w 34"/>
                <a:gd name="T15" fmla="*/ 39 h 39"/>
                <a:gd name="T16" fmla="*/ 0 w 34"/>
                <a:gd name="T17" fmla="*/ 36 h 39"/>
                <a:gd name="T18" fmla="*/ 5 w 34"/>
                <a:gd name="T19" fmla="*/ 23 h 39"/>
                <a:gd name="T20" fmla="*/ 12 w 34"/>
                <a:gd name="T21" fmla="*/ 13 h 39"/>
                <a:gd name="T22" fmla="*/ 20 w 34"/>
                <a:gd name="T23" fmla="*/ 5 h 39"/>
                <a:gd name="T24" fmla="*/ 34 w 34"/>
                <a:gd name="T25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9">
                  <a:moveTo>
                    <a:pt x="34" y="0"/>
                  </a:moveTo>
                  <a:lnTo>
                    <a:pt x="34" y="7"/>
                  </a:lnTo>
                  <a:lnTo>
                    <a:pt x="34" y="16"/>
                  </a:lnTo>
                  <a:lnTo>
                    <a:pt x="32" y="26"/>
                  </a:lnTo>
                  <a:lnTo>
                    <a:pt x="31" y="38"/>
                  </a:lnTo>
                  <a:lnTo>
                    <a:pt x="23" y="39"/>
                  </a:lnTo>
                  <a:lnTo>
                    <a:pt x="15" y="39"/>
                  </a:lnTo>
                  <a:lnTo>
                    <a:pt x="7" y="39"/>
                  </a:lnTo>
                  <a:lnTo>
                    <a:pt x="0" y="36"/>
                  </a:lnTo>
                  <a:lnTo>
                    <a:pt x="5" y="23"/>
                  </a:lnTo>
                  <a:lnTo>
                    <a:pt x="12" y="13"/>
                  </a:lnTo>
                  <a:lnTo>
                    <a:pt x="20" y="5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EFE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7"/>
            <p:cNvSpPr>
              <a:spLocks/>
            </p:cNvSpPr>
            <p:nvPr/>
          </p:nvSpPr>
          <p:spPr bwMode="auto">
            <a:xfrm>
              <a:off x="5309" y="183"/>
              <a:ext cx="8" cy="17"/>
            </a:xfrm>
            <a:custGeom>
              <a:avLst/>
              <a:gdLst>
                <a:gd name="T0" fmla="*/ 18 w 18"/>
                <a:gd name="T1" fmla="*/ 5 h 35"/>
                <a:gd name="T2" fmla="*/ 15 w 18"/>
                <a:gd name="T3" fmla="*/ 12 h 35"/>
                <a:gd name="T4" fmla="*/ 12 w 18"/>
                <a:gd name="T5" fmla="*/ 20 h 35"/>
                <a:gd name="T6" fmla="*/ 10 w 18"/>
                <a:gd name="T7" fmla="*/ 27 h 35"/>
                <a:gd name="T8" fmla="*/ 7 w 18"/>
                <a:gd name="T9" fmla="*/ 35 h 35"/>
                <a:gd name="T10" fmla="*/ 4 w 18"/>
                <a:gd name="T11" fmla="*/ 31 h 35"/>
                <a:gd name="T12" fmla="*/ 2 w 18"/>
                <a:gd name="T13" fmla="*/ 26 h 35"/>
                <a:gd name="T14" fmla="*/ 0 w 18"/>
                <a:gd name="T15" fmla="*/ 15 h 35"/>
                <a:gd name="T16" fmla="*/ 0 w 18"/>
                <a:gd name="T17" fmla="*/ 0 h 35"/>
                <a:gd name="T18" fmla="*/ 6 w 18"/>
                <a:gd name="T19" fmla="*/ 0 h 35"/>
                <a:gd name="T20" fmla="*/ 10 w 18"/>
                <a:gd name="T21" fmla="*/ 0 h 35"/>
                <a:gd name="T22" fmla="*/ 14 w 18"/>
                <a:gd name="T23" fmla="*/ 3 h 35"/>
                <a:gd name="T24" fmla="*/ 18 w 18"/>
                <a:gd name="T25" fmla="*/ 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8" h="35">
                  <a:moveTo>
                    <a:pt x="18" y="5"/>
                  </a:moveTo>
                  <a:lnTo>
                    <a:pt x="15" y="12"/>
                  </a:lnTo>
                  <a:lnTo>
                    <a:pt x="12" y="20"/>
                  </a:lnTo>
                  <a:lnTo>
                    <a:pt x="10" y="27"/>
                  </a:lnTo>
                  <a:lnTo>
                    <a:pt x="7" y="35"/>
                  </a:lnTo>
                  <a:lnTo>
                    <a:pt x="4" y="31"/>
                  </a:lnTo>
                  <a:lnTo>
                    <a:pt x="2" y="26"/>
                  </a:lnTo>
                  <a:lnTo>
                    <a:pt x="0" y="15"/>
                  </a:lnTo>
                  <a:lnTo>
                    <a:pt x="0" y="0"/>
                  </a:lnTo>
                  <a:lnTo>
                    <a:pt x="6" y="0"/>
                  </a:lnTo>
                  <a:lnTo>
                    <a:pt x="10" y="0"/>
                  </a:lnTo>
                  <a:lnTo>
                    <a:pt x="14" y="3"/>
                  </a:lnTo>
                  <a:lnTo>
                    <a:pt x="18" y="5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8"/>
            <p:cNvSpPr>
              <a:spLocks/>
            </p:cNvSpPr>
            <p:nvPr/>
          </p:nvSpPr>
          <p:spPr bwMode="auto">
            <a:xfrm>
              <a:off x="5486" y="184"/>
              <a:ext cx="121" cy="38"/>
            </a:xfrm>
            <a:custGeom>
              <a:avLst/>
              <a:gdLst>
                <a:gd name="T0" fmla="*/ 26 w 242"/>
                <a:gd name="T1" fmla="*/ 0 h 75"/>
                <a:gd name="T2" fmla="*/ 31 w 242"/>
                <a:gd name="T3" fmla="*/ 1 h 75"/>
                <a:gd name="T4" fmla="*/ 39 w 242"/>
                <a:gd name="T5" fmla="*/ 2 h 75"/>
                <a:gd name="T6" fmla="*/ 50 w 242"/>
                <a:gd name="T7" fmla="*/ 5 h 75"/>
                <a:gd name="T8" fmla="*/ 62 w 242"/>
                <a:gd name="T9" fmla="*/ 8 h 75"/>
                <a:gd name="T10" fmla="*/ 73 w 242"/>
                <a:gd name="T11" fmla="*/ 12 h 75"/>
                <a:gd name="T12" fmla="*/ 84 w 242"/>
                <a:gd name="T13" fmla="*/ 14 h 75"/>
                <a:gd name="T14" fmla="*/ 93 w 242"/>
                <a:gd name="T15" fmla="*/ 16 h 75"/>
                <a:gd name="T16" fmla="*/ 98 w 242"/>
                <a:gd name="T17" fmla="*/ 17 h 75"/>
                <a:gd name="T18" fmla="*/ 160 w 242"/>
                <a:gd name="T19" fmla="*/ 17 h 75"/>
                <a:gd name="T20" fmla="*/ 164 w 242"/>
                <a:gd name="T21" fmla="*/ 17 h 75"/>
                <a:gd name="T22" fmla="*/ 166 w 242"/>
                <a:gd name="T23" fmla="*/ 16 h 75"/>
                <a:gd name="T24" fmla="*/ 166 w 242"/>
                <a:gd name="T25" fmla="*/ 13 h 75"/>
                <a:gd name="T26" fmla="*/ 168 w 242"/>
                <a:gd name="T27" fmla="*/ 10 h 75"/>
                <a:gd name="T28" fmla="*/ 213 w 242"/>
                <a:gd name="T29" fmla="*/ 10 h 75"/>
                <a:gd name="T30" fmla="*/ 221 w 242"/>
                <a:gd name="T31" fmla="*/ 12 h 75"/>
                <a:gd name="T32" fmla="*/ 227 w 242"/>
                <a:gd name="T33" fmla="*/ 16 h 75"/>
                <a:gd name="T34" fmla="*/ 236 w 242"/>
                <a:gd name="T35" fmla="*/ 21 h 75"/>
                <a:gd name="T36" fmla="*/ 242 w 242"/>
                <a:gd name="T37" fmla="*/ 27 h 75"/>
                <a:gd name="T38" fmla="*/ 241 w 242"/>
                <a:gd name="T39" fmla="*/ 35 h 75"/>
                <a:gd name="T40" fmla="*/ 237 w 242"/>
                <a:gd name="T41" fmla="*/ 43 h 75"/>
                <a:gd name="T42" fmla="*/ 231 w 242"/>
                <a:gd name="T43" fmla="*/ 51 h 75"/>
                <a:gd name="T44" fmla="*/ 226 w 242"/>
                <a:gd name="T45" fmla="*/ 59 h 75"/>
                <a:gd name="T46" fmla="*/ 219 w 242"/>
                <a:gd name="T47" fmla="*/ 66 h 75"/>
                <a:gd name="T48" fmla="*/ 213 w 242"/>
                <a:gd name="T49" fmla="*/ 70 h 75"/>
                <a:gd name="T50" fmla="*/ 206 w 242"/>
                <a:gd name="T51" fmla="*/ 74 h 75"/>
                <a:gd name="T52" fmla="*/ 201 w 242"/>
                <a:gd name="T53" fmla="*/ 75 h 75"/>
                <a:gd name="T54" fmla="*/ 192 w 242"/>
                <a:gd name="T55" fmla="*/ 74 h 75"/>
                <a:gd name="T56" fmla="*/ 184 w 242"/>
                <a:gd name="T57" fmla="*/ 71 h 75"/>
                <a:gd name="T58" fmla="*/ 175 w 242"/>
                <a:gd name="T59" fmla="*/ 70 h 75"/>
                <a:gd name="T60" fmla="*/ 166 w 242"/>
                <a:gd name="T61" fmla="*/ 68 h 75"/>
                <a:gd name="T62" fmla="*/ 123 w 242"/>
                <a:gd name="T63" fmla="*/ 66 h 75"/>
                <a:gd name="T64" fmla="*/ 88 w 242"/>
                <a:gd name="T65" fmla="*/ 64 h 75"/>
                <a:gd name="T66" fmla="*/ 62 w 242"/>
                <a:gd name="T67" fmla="*/ 63 h 75"/>
                <a:gd name="T68" fmla="*/ 43 w 242"/>
                <a:gd name="T69" fmla="*/ 62 h 75"/>
                <a:gd name="T70" fmla="*/ 30 w 242"/>
                <a:gd name="T71" fmla="*/ 62 h 75"/>
                <a:gd name="T72" fmla="*/ 20 w 242"/>
                <a:gd name="T73" fmla="*/ 62 h 75"/>
                <a:gd name="T74" fmla="*/ 14 w 242"/>
                <a:gd name="T75" fmla="*/ 62 h 75"/>
                <a:gd name="T76" fmla="*/ 8 w 242"/>
                <a:gd name="T77" fmla="*/ 63 h 75"/>
                <a:gd name="T78" fmla="*/ 0 w 242"/>
                <a:gd name="T79" fmla="*/ 67 h 75"/>
                <a:gd name="T80" fmla="*/ 0 w 242"/>
                <a:gd name="T81" fmla="*/ 20 h 75"/>
                <a:gd name="T82" fmla="*/ 4 w 242"/>
                <a:gd name="T83" fmla="*/ 13 h 75"/>
                <a:gd name="T84" fmla="*/ 11 w 242"/>
                <a:gd name="T85" fmla="*/ 6 h 75"/>
                <a:gd name="T86" fmla="*/ 19 w 242"/>
                <a:gd name="T87" fmla="*/ 1 h 75"/>
                <a:gd name="T88" fmla="*/ 26 w 242"/>
                <a:gd name="T89" fmla="*/ 0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42" h="75">
                  <a:moveTo>
                    <a:pt x="26" y="0"/>
                  </a:moveTo>
                  <a:lnTo>
                    <a:pt x="31" y="1"/>
                  </a:lnTo>
                  <a:lnTo>
                    <a:pt x="39" y="2"/>
                  </a:lnTo>
                  <a:lnTo>
                    <a:pt x="50" y="5"/>
                  </a:lnTo>
                  <a:lnTo>
                    <a:pt x="62" y="8"/>
                  </a:lnTo>
                  <a:lnTo>
                    <a:pt x="73" y="12"/>
                  </a:lnTo>
                  <a:lnTo>
                    <a:pt x="84" y="14"/>
                  </a:lnTo>
                  <a:lnTo>
                    <a:pt x="93" y="16"/>
                  </a:lnTo>
                  <a:lnTo>
                    <a:pt x="98" y="17"/>
                  </a:lnTo>
                  <a:lnTo>
                    <a:pt x="160" y="17"/>
                  </a:lnTo>
                  <a:lnTo>
                    <a:pt x="164" y="17"/>
                  </a:lnTo>
                  <a:lnTo>
                    <a:pt x="166" y="16"/>
                  </a:lnTo>
                  <a:lnTo>
                    <a:pt x="166" y="13"/>
                  </a:lnTo>
                  <a:lnTo>
                    <a:pt x="168" y="10"/>
                  </a:lnTo>
                  <a:lnTo>
                    <a:pt x="213" y="10"/>
                  </a:lnTo>
                  <a:lnTo>
                    <a:pt x="221" y="12"/>
                  </a:lnTo>
                  <a:lnTo>
                    <a:pt x="227" y="16"/>
                  </a:lnTo>
                  <a:lnTo>
                    <a:pt x="236" y="21"/>
                  </a:lnTo>
                  <a:lnTo>
                    <a:pt x="242" y="27"/>
                  </a:lnTo>
                  <a:lnTo>
                    <a:pt x="241" y="35"/>
                  </a:lnTo>
                  <a:lnTo>
                    <a:pt x="237" y="43"/>
                  </a:lnTo>
                  <a:lnTo>
                    <a:pt x="231" y="51"/>
                  </a:lnTo>
                  <a:lnTo>
                    <a:pt x="226" y="59"/>
                  </a:lnTo>
                  <a:lnTo>
                    <a:pt x="219" y="66"/>
                  </a:lnTo>
                  <a:lnTo>
                    <a:pt x="213" y="70"/>
                  </a:lnTo>
                  <a:lnTo>
                    <a:pt x="206" y="74"/>
                  </a:lnTo>
                  <a:lnTo>
                    <a:pt x="201" y="75"/>
                  </a:lnTo>
                  <a:lnTo>
                    <a:pt x="192" y="74"/>
                  </a:lnTo>
                  <a:lnTo>
                    <a:pt x="184" y="71"/>
                  </a:lnTo>
                  <a:lnTo>
                    <a:pt x="175" y="70"/>
                  </a:lnTo>
                  <a:lnTo>
                    <a:pt x="166" y="68"/>
                  </a:lnTo>
                  <a:lnTo>
                    <a:pt x="123" y="66"/>
                  </a:lnTo>
                  <a:lnTo>
                    <a:pt x="88" y="64"/>
                  </a:lnTo>
                  <a:lnTo>
                    <a:pt x="62" y="63"/>
                  </a:lnTo>
                  <a:lnTo>
                    <a:pt x="43" y="62"/>
                  </a:lnTo>
                  <a:lnTo>
                    <a:pt x="30" y="62"/>
                  </a:lnTo>
                  <a:lnTo>
                    <a:pt x="20" y="62"/>
                  </a:lnTo>
                  <a:lnTo>
                    <a:pt x="14" y="62"/>
                  </a:lnTo>
                  <a:lnTo>
                    <a:pt x="8" y="63"/>
                  </a:lnTo>
                  <a:lnTo>
                    <a:pt x="0" y="67"/>
                  </a:lnTo>
                  <a:lnTo>
                    <a:pt x="0" y="20"/>
                  </a:lnTo>
                  <a:lnTo>
                    <a:pt x="4" y="13"/>
                  </a:lnTo>
                  <a:lnTo>
                    <a:pt x="11" y="6"/>
                  </a:lnTo>
                  <a:lnTo>
                    <a:pt x="19" y="1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7C7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9"/>
            <p:cNvSpPr>
              <a:spLocks/>
            </p:cNvSpPr>
            <p:nvPr/>
          </p:nvSpPr>
          <p:spPr bwMode="auto">
            <a:xfrm>
              <a:off x="5192" y="186"/>
              <a:ext cx="22" cy="12"/>
            </a:xfrm>
            <a:custGeom>
              <a:avLst/>
              <a:gdLst>
                <a:gd name="T0" fmla="*/ 43 w 43"/>
                <a:gd name="T1" fmla="*/ 0 h 24"/>
                <a:gd name="T2" fmla="*/ 43 w 43"/>
                <a:gd name="T3" fmla="*/ 5 h 24"/>
                <a:gd name="T4" fmla="*/ 41 w 43"/>
                <a:gd name="T5" fmla="*/ 10 h 24"/>
                <a:gd name="T6" fmla="*/ 40 w 43"/>
                <a:gd name="T7" fmla="*/ 17 h 24"/>
                <a:gd name="T8" fmla="*/ 39 w 43"/>
                <a:gd name="T9" fmla="*/ 24 h 24"/>
                <a:gd name="T10" fmla="*/ 28 w 43"/>
                <a:gd name="T11" fmla="*/ 21 h 24"/>
                <a:gd name="T12" fmla="*/ 18 w 43"/>
                <a:gd name="T13" fmla="*/ 19 h 24"/>
                <a:gd name="T14" fmla="*/ 9 w 43"/>
                <a:gd name="T15" fmla="*/ 15 h 24"/>
                <a:gd name="T16" fmla="*/ 0 w 43"/>
                <a:gd name="T17" fmla="*/ 9 h 24"/>
                <a:gd name="T18" fmla="*/ 4 w 43"/>
                <a:gd name="T19" fmla="*/ 6 h 24"/>
                <a:gd name="T20" fmla="*/ 8 w 43"/>
                <a:gd name="T21" fmla="*/ 5 h 24"/>
                <a:gd name="T22" fmla="*/ 12 w 43"/>
                <a:gd name="T23" fmla="*/ 4 h 24"/>
                <a:gd name="T24" fmla="*/ 17 w 43"/>
                <a:gd name="T25" fmla="*/ 2 h 24"/>
                <a:gd name="T26" fmla="*/ 22 w 43"/>
                <a:gd name="T27" fmla="*/ 2 h 24"/>
                <a:gd name="T28" fmla="*/ 28 w 43"/>
                <a:gd name="T29" fmla="*/ 1 h 24"/>
                <a:gd name="T30" fmla="*/ 35 w 43"/>
                <a:gd name="T31" fmla="*/ 1 h 24"/>
                <a:gd name="T32" fmla="*/ 43 w 43"/>
                <a:gd name="T33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3" h="24">
                  <a:moveTo>
                    <a:pt x="43" y="0"/>
                  </a:moveTo>
                  <a:lnTo>
                    <a:pt x="43" y="5"/>
                  </a:lnTo>
                  <a:lnTo>
                    <a:pt x="41" y="10"/>
                  </a:lnTo>
                  <a:lnTo>
                    <a:pt x="40" y="17"/>
                  </a:lnTo>
                  <a:lnTo>
                    <a:pt x="39" y="24"/>
                  </a:lnTo>
                  <a:lnTo>
                    <a:pt x="28" y="21"/>
                  </a:lnTo>
                  <a:lnTo>
                    <a:pt x="18" y="19"/>
                  </a:lnTo>
                  <a:lnTo>
                    <a:pt x="9" y="15"/>
                  </a:lnTo>
                  <a:lnTo>
                    <a:pt x="0" y="9"/>
                  </a:lnTo>
                  <a:lnTo>
                    <a:pt x="4" y="6"/>
                  </a:lnTo>
                  <a:lnTo>
                    <a:pt x="8" y="5"/>
                  </a:lnTo>
                  <a:lnTo>
                    <a:pt x="12" y="4"/>
                  </a:lnTo>
                  <a:lnTo>
                    <a:pt x="17" y="2"/>
                  </a:lnTo>
                  <a:lnTo>
                    <a:pt x="22" y="2"/>
                  </a:lnTo>
                  <a:lnTo>
                    <a:pt x="28" y="1"/>
                  </a:lnTo>
                  <a:lnTo>
                    <a:pt x="35" y="1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EFE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20"/>
            <p:cNvSpPr>
              <a:spLocks/>
            </p:cNvSpPr>
            <p:nvPr/>
          </p:nvSpPr>
          <p:spPr bwMode="auto">
            <a:xfrm>
              <a:off x="5296" y="188"/>
              <a:ext cx="16" cy="81"/>
            </a:xfrm>
            <a:custGeom>
              <a:avLst/>
              <a:gdLst>
                <a:gd name="T0" fmla="*/ 20 w 32"/>
                <a:gd name="T1" fmla="*/ 0 h 161"/>
                <a:gd name="T2" fmla="*/ 21 w 32"/>
                <a:gd name="T3" fmla="*/ 39 h 161"/>
                <a:gd name="T4" fmla="*/ 25 w 32"/>
                <a:gd name="T5" fmla="*/ 79 h 161"/>
                <a:gd name="T6" fmla="*/ 28 w 32"/>
                <a:gd name="T7" fmla="*/ 120 h 161"/>
                <a:gd name="T8" fmla="*/ 32 w 32"/>
                <a:gd name="T9" fmla="*/ 161 h 161"/>
                <a:gd name="T10" fmla="*/ 0 w 32"/>
                <a:gd name="T11" fmla="*/ 8 h 161"/>
                <a:gd name="T12" fmla="*/ 4 w 32"/>
                <a:gd name="T13" fmla="*/ 4 h 161"/>
                <a:gd name="T14" fmla="*/ 9 w 32"/>
                <a:gd name="T15" fmla="*/ 1 h 161"/>
                <a:gd name="T16" fmla="*/ 15 w 32"/>
                <a:gd name="T17" fmla="*/ 0 h 161"/>
                <a:gd name="T18" fmla="*/ 20 w 32"/>
                <a:gd name="T19" fmla="*/ 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2" h="161">
                  <a:moveTo>
                    <a:pt x="20" y="0"/>
                  </a:moveTo>
                  <a:lnTo>
                    <a:pt x="21" y="39"/>
                  </a:lnTo>
                  <a:lnTo>
                    <a:pt x="25" y="79"/>
                  </a:lnTo>
                  <a:lnTo>
                    <a:pt x="28" y="120"/>
                  </a:lnTo>
                  <a:lnTo>
                    <a:pt x="32" y="161"/>
                  </a:lnTo>
                  <a:lnTo>
                    <a:pt x="0" y="8"/>
                  </a:lnTo>
                  <a:lnTo>
                    <a:pt x="4" y="4"/>
                  </a:lnTo>
                  <a:lnTo>
                    <a:pt x="9" y="1"/>
                  </a:lnTo>
                  <a:lnTo>
                    <a:pt x="15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21"/>
            <p:cNvSpPr>
              <a:spLocks/>
            </p:cNvSpPr>
            <p:nvPr/>
          </p:nvSpPr>
          <p:spPr bwMode="auto">
            <a:xfrm>
              <a:off x="4745" y="194"/>
              <a:ext cx="423" cy="132"/>
            </a:xfrm>
            <a:custGeom>
              <a:avLst/>
              <a:gdLst>
                <a:gd name="T0" fmla="*/ 0 w 846"/>
                <a:gd name="T1" fmla="*/ 0 h 265"/>
                <a:gd name="T2" fmla="*/ 846 w 846"/>
                <a:gd name="T3" fmla="*/ 227 h 265"/>
                <a:gd name="T4" fmla="*/ 846 w 846"/>
                <a:gd name="T5" fmla="*/ 265 h 265"/>
                <a:gd name="T6" fmla="*/ 819 w 846"/>
                <a:gd name="T7" fmla="*/ 257 h 265"/>
                <a:gd name="T8" fmla="*/ 791 w 846"/>
                <a:gd name="T9" fmla="*/ 248 h 265"/>
                <a:gd name="T10" fmla="*/ 764 w 846"/>
                <a:gd name="T11" fmla="*/ 242 h 265"/>
                <a:gd name="T12" fmla="*/ 737 w 846"/>
                <a:gd name="T13" fmla="*/ 234 h 265"/>
                <a:gd name="T14" fmla="*/ 709 w 846"/>
                <a:gd name="T15" fmla="*/ 226 h 265"/>
                <a:gd name="T16" fmla="*/ 682 w 846"/>
                <a:gd name="T17" fmla="*/ 217 h 265"/>
                <a:gd name="T18" fmla="*/ 655 w 846"/>
                <a:gd name="T19" fmla="*/ 211 h 265"/>
                <a:gd name="T20" fmla="*/ 628 w 846"/>
                <a:gd name="T21" fmla="*/ 203 h 265"/>
                <a:gd name="T22" fmla="*/ 603 w 846"/>
                <a:gd name="T23" fmla="*/ 196 h 265"/>
                <a:gd name="T24" fmla="*/ 576 w 846"/>
                <a:gd name="T25" fmla="*/ 188 h 265"/>
                <a:gd name="T26" fmla="*/ 550 w 846"/>
                <a:gd name="T27" fmla="*/ 181 h 265"/>
                <a:gd name="T28" fmla="*/ 523 w 846"/>
                <a:gd name="T29" fmla="*/ 174 h 265"/>
                <a:gd name="T30" fmla="*/ 498 w 846"/>
                <a:gd name="T31" fmla="*/ 168 h 265"/>
                <a:gd name="T32" fmla="*/ 472 w 846"/>
                <a:gd name="T33" fmla="*/ 161 h 265"/>
                <a:gd name="T34" fmla="*/ 447 w 846"/>
                <a:gd name="T35" fmla="*/ 154 h 265"/>
                <a:gd name="T36" fmla="*/ 422 w 846"/>
                <a:gd name="T37" fmla="*/ 149 h 265"/>
                <a:gd name="T38" fmla="*/ 408 w 846"/>
                <a:gd name="T39" fmla="*/ 145 h 265"/>
                <a:gd name="T40" fmla="*/ 393 w 846"/>
                <a:gd name="T41" fmla="*/ 142 h 265"/>
                <a:gd name="T42" fmla="*/ 378 w 846"/>
                <a:gd name="T43" fmla="*/ 138 h 265"/>
                <a:gd name="T44" fmla="*/ 362 w 846"/>
                <a:gd name="T45" fmla="*/ 134 h 265"/>
                <a:gd name="T46" fmla="*/ 347 w 846"/>
                <a:gd name="T47" fmla="*/ 130 h 265"/>
                <a:gd name="T48" fmla="*/ 331 w 846"/>
                <a:gd name="T49" fmla="*/ 127 h 265"/>
                <a:gd name="T50" fmla="*/ 315 w 846"/>
                <a:gd name="T51" fmla="*/ 123 h 265"/>
                <a:gd name="T52" fmla="*/ 300 w 846"/>
                <a:gd name="T53" fmla="*/ 118 h 265"/>
                <a:gd name="T54" fmla="*/ 284 w 846"/>
                <a:gd name="T55" fmla="*/ 114 h 265"/>
                <a:gd name="T56" fmla="*/ 269 w 846"/>
                <a:gd name="T57" fmla="*/ 110 h 265"/>
                <a:gd name="T58" fmla="*/ 253 w 846"/>
                <a:gd name="T59" fmla="*/ 104 h 265"/>
                <a:gd name="T60" fmla="*/ 238 w 846"/>
                <a:gd name="T61" fmla="*/ 99 h 265"/>
                <a:gd name="T62" fmla="*/ 223 w 846"/>
                <a:gd name="T63" fmla="*/ 94 h 265"/>
                <a:gd name="T64" fmla="*/ 207 w 846"/>
                <a:gd name="T65" fmla="*/ 88 h 265"/>
                <a:gd name="T66" fmla="*/ 194 w 846"/>
                <a:gd name="T67" fmla="*/ 82 h 265"/>
                <a:gd name="T68" fmla="*/ 179 w 846"/>
                <a:gd name="T69" fmla="*/ 75 h 265"/>
                <a:gd name="T70" fmla="*/ 157 w 846"/>
                <a:gd name="T71" fmla="*/ 71 h 265"/>
                <a:gd name="T72" fmla="*/ 134 w 846"/>
                <a:gd name="T73" fmla="*/ 65 h 265"/>
                <a:gd name="T74" fmla="*/ 113 w 846"/>
                <a:gd name="T75" fmla="*/ 60 h 265"/>
                <a:gd name="T76" fmla="*/ 90 w 846"/>
                <a:gd name="T77" fmla="*/ 56 h 265"/>
                <a:gd name="T78" fmla="*/ 68 w 846"/>
                <a:gd name="T79" fmla="*/ 51 h 265"/>
                <a:gd name="T80" fmla="*/ 46 w 846"/>
                <a:gd name="T81" fmla="*/ 45 h 265"/>
                <a:gd name="T82" fmla="*/ 23 w 846"/>
                <a:gd name="T83" fmla="*/ 39 h 265"/>
                <a:gd name="T84" fmla="*/ 0 w 846"/>
                <a:gd name="T85" fmla="*/ 33 h 265"/>
                <a:gd name="T86" fmla="*/ 0 w 846"/>
                <a:gd name="T87" fmla="*/ 26 h 265"/>
                <a:gd name="T88" fmla="*/ 0 w 846"/>
                <a:gd name="T89" fmla="*/ 18 h 265"/>
                <a:gd name="T90" fmla="*/ 0 w 846"/>
                <a:gd name="T91" fmla="*/ 10 h 265"/>
                <a:gd name="T92" fmla="*/ 0 w 846"/>
                <a:gd name="T93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846" h="265">
                  <a:moveTo>
                    <a:pt x="0" y="0"/>
                  </a:moveTo>
                  <a:lnTo>
                    <a:pt x="846" y="227"/>
                  </a:lnTo>
                  <a:lnTo>
                    <a:pt x="846" y="265"/>
                  </a:lnTo>
                  <a:lnTo>
                    <a:pt x="819" y="257"/>
                  </a:lnTo>
                  <a:lnTo>
                    <a:pt x="791" y="248"/>
                  </a:lnTo>
                  <a:lnTo>
                    <a:pt x="764" y="242"/>
                  </a:lnTo>
                  <a:lnTo>
                    <a:pt x="737" y="234"/>
                  </a:lnTo>
                  <a:lnTo>
                    <a:pt x="709" y="226"/>
                  </a:lnTo>
                  <a:lnTo>
                    <a:pt x="682" y="217"/>
                  </a:lnTo>
                  <a:lnTo>
                    <a:pt x="655" y="211"/>
                  </a:lnTo>
                  <a:lnTo>
                    <a:pt x="628" y="203"/>
                  </a:lnTo>
                  <a:lnTo>
                    <a:pt x="603" y="196"/>
                  </a:lnTo>
                  <a:lnTo>
                    <a:pt x="576" y="188"/>
                  </a:lnTo>
                  <a:lnTo>
                    <a:pt x="550" y="181"/>
                  </a:lnTo>
                  <a:lnTo>
                    <a:pt x="523" y="174"/>
                  </a:lnTo>
                  <a:lnTo>
                    <a:pt x="498" y="168"/>
                  </a:lnTo>
                  <a:lnTo>
                    <a:pt x="472" y="161"/>
                  </a:lnTo>
                  <a:lnTo>
                    <a:pt x="447" y="154"/>
                  </a:lnTo>
                  <a:lnTo>
                    <a:pt x="422" y="149"/>
                  </a:lnTo>
                  <a:lnTo>
                    <a:pt x="408" y="145"/>
                  </a:lnTo>
                  <a:lnTo>
                    <a:pt x="393" y="142"/>
                  </a:lnTo>
                  <a:lnTo>
                    <a:pt x="378" y="138"/>
                  </a:lnTo>
                  <a:lnTo>
                    <a:pt x="362" y="134"/>
                  </a:lnTo>
                  <a:lnTo>
                    <a:pt x="347" y="130"/>
                  </a:lnTo>
                  <a:lnTo>
                    <a:pt x="331" y="127"/>
                  </a:lnTo>
                  <a:lnTo>
                    <a:pt x="315" y="123"/>
                  </a:lnTo>
                  <a:lnTo>
                    <a:pt x="300" y="118"/>
                  </a:lnTo>
                  <a:lnTo>
                    <a:pt x="284" y="114"/>
                  </a:lnTo>
                  <a:lnTo>
                    <a:pt x="269" y="110"/>
                  </a:lnTo>
                  <a:lnTo>
                    <a:pt x="253" y="104"/>
                  </a:lnTo>
                  <a:lnTo>
                    <a:pt x="238" y="99"/>
                  </a:lnTo>
                  <a:lnTo>
                    <a:pt x="223" y="94"/>
                  </a:lnTo>
                  <a:lnTo>
                    <a:pt x="207" y="88"/>
                  </a:lnTo>
                  <a:lnTo>
                    <a:pt x="194" y="82"/>
                  </a:lnTo>
                  <a:lnTo>
                    <a:pt x="179" y="75"/>
                  </a:lnTo>
                  <a:lnTo>
                    <a:pt x="157" y="71"/>
                  </a:lnTo>
                  <a:lnTo>
                    <a:pt x="134" y="65"/>
                  </a:lnTo>
                  <a:lnTo>
                    <a:pt x="113" y="60"/>
                  </a:lnTo>
                  <a:lnTo>
                    <a:pt x="90" y="56"/>
                  </a:lnTo>
                  <a:lnTo>
                    <a:pt x="68" y="51"/>
                  </a:lnTo>
                  <a:lnTo>
                    <a:pt x="46" y="45"/>
                  </a:lnTo>
                  <a:lnTo>
                    <a:pt x="23" y="39"/>
                  </a:lnTo>
                  <a:lnTo>
                    <a:pt x="0" y="33"/>
                  </a:lnTo>
                  <a:lnTo>
                    <a:pt x="0" y="26"/>
                  </a:lnTo>
                  <a:lnTo>
                    <a:pt x="0" y="18"/>
                  </a:lnTo>
                  <a:lnTo>
                    <a:pt x="0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22"/>
            <p:cNvSpPr>
              <a:spLocks/>
            </p:cNvSpPr>
            <p:nvPr/>
          </p:nvSpPr>
          <p:spPr bwMode="auto">
            <a:xfrm>
              <a:off x="5283" y="195"/>
              <a:ext cx="20" cy="76"/>
            </a:xfrm>
            <a:custGeom>
              <a:avLst/>
              <a:gdLst>
                <a:gd name="T0" fmla="*/ 16 w 41"/>
                <a:gd name="T1" fmla="*/ 0 h 152"/>
                <a:gd name="T2" fmla="*/ 24 w 41"/>
                <a:gd name="T3" fmla="*/ 34 h 152"/>
                <a:gd name="T4" fmla="*/ 31 w 41"/>
                <a:gd name="T5" fmla="*/ 69 h 152"/>
                <a:gd name="T6" fmla="*/ 38 w 41"/>
                <a:gd name="T7" fmla="*/ 108 h 152"/>
                <a:gd name="T8" fmla="*/ 41 w 41"/>
                <a:gd name="T9" fmla="*/ 152 h 152"/>
                <a:gd name="T10" fmla="*/ 34 w 41"/>
                <a:gd name="T11" fmla="*/ 133 h 152"/>
                <a:gd name="T12" fmla="*/ 28 w 41"/>
                <a:gd name="T13" fmla="*/ 116 h 152"/>
                <a:gd name="T14" fmla="*/ 23 w 41"/>
                <a:gd name="T15" fmla="*/ 97 h 152"/>
                <a:gd name="T16" fmla="*/ 19 w 41"/>
                <a:gd name="T17" fmla="*/ 78 h 152"/>
                <a:gd name="T18" fmla="*/ 15 w 41"/>
                <a:gd name="T19" fmla="*/ 61 h 152"/>
                <a:gd name="T20" fmla="*/ 10 w 41"/>
                <a:gd name="T21" fmla="*/ 42 h 152"/>
                <a:gd name="T22" fmla="*/ 6 w 41"/>
                <a:gd name="T23" fmla="*/ 24 h 152"/>
                <a:gd name="T24" fmla="*/ 0 w 41"/>
                <a:gd name="T25" fmla="*/ 6 h 152"/>
                <a:gd name="T26" fmla="*/ 4 w 41"/>
                <a:gd name="T27" fmla="*/ 3 h 152"/>
                <a:gd name="T28" fmla="*/ 8 w 41"/>
                <a:gd name="T29" fmla="*/ 0 h 152"/>
                <a:gd name="T30" fmla="*/ 12 w 41"/>
                <a:gd name="T31" fmla="*/ 0 h 152"/>
                <a:gd name="T32" fmla="*/ 16 w 41"/>
                <a:gd name="T33" fmla="*/ 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1" h="152">
                  <a:moveTo>
                    <a:pt x="16" y="0"/>
                  </a:moveTo>
                  <a:lnTo>
                    <a:pt x="24" y="34"/>
                  </a:lnTo>
                  <a:lnTo>
                    <a:pt x="31" y="69"/>
                  </a:lnTo>
                  <a:lnTo>
                    <a:pt x="38" y="108"/>
                  </a:lnTo>
                  <a:lnTo>
                    <a:pt x="41" y="152"/>
                  </a:lnTo>
                  <a:lnTo>
                    <a:pt x="34" y="133"/>
                  </a:lnTo>
                  <a:lnTo>
                    <a:pt x="28" y="116"/>
                  </a:lnTo>
                  <a:lnTo>
                    <a:pt x="23" y="97"/>
                  </a:lnTo>
                  <a:lnTo>
                    <a:pt x="19" y="78"/>
                  </a:lnTo>
                  <a:lnTo>
                    <a:pt x="15" y="61"/>
                  </a:lnTo>
                  <a:lnTo>
                    <a:pt x="10" y="42"/>
                  </a:lnTo>
                  <a:lnTo>
                    <a:pt x="6" y="24"/>
                  </a:lnTo>
                  <a:lnTo>
                    <a:pt x="0" y="6"/>
                  </a:lnTo>
                  <a:lnTo>
                    <a:pt x="4" y="3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3"/>
            <p:cNvSpPr>
              <a:spLocks/>
            </p:cNvSpPr>
            <p:nvPr/>
          </p:nvSpPr>
          <p:spPr bwMode="auto">
            <a:xfrm>
              <a:off x="5177" y="199"/>
              <a:ext cx="43" cy="656"/>
            </a:xfrm>
            <a:custGeom>
              <a:avLst/>
              <a:gdLst>
                <a:gd name="T0" fmla="*/ 78 w 86"/>
                <a:gd name="T1" fmla="*/ 69 h 1312"/>
                <a:gd name="T2" fmla="*/ 86 w 86"/>
                <a:gd name="T3" fmla="*/ 1312 h 1312"/>
                <a:gd name="T4" fmla="*/ 79 w 86"/>
                <a:gd name="T5" fmla="*/ 1296 h 1312"/>
                <a:gd name="T6" fmla="*/ 72 w 86"/>
                <a:gd name="T7" fmla="*/ 1281 h 1312"/>
                <a:gd name="T8" fmla="*/ 67 w 86"/>
                <a:gd name="T9" fmla="*/ 1268 h 1312"/>
                <a:gd name="T10" fmla="*/ 61 w 86"/>
                <a:gd name="T11" fmla="*/ 1252 h 1312"/>
                <a:gd name="T12" fmla="*/ 67 w 86"/>
                <a:gd name="T13" fmla="*/ 1256 h 1312"/>
                <a:gd name="T14" fmla="*/ 74 w 86"/>
                <a:gd name="T15" fmla="*/ 1260 h 1312"/>
                <a:gd name="T16" fmla="*/ 78 w 86"/>
                <a:gd name="T17" fmla="*/ 1265 h 1312"/>
                <a:gd name="T18" fmla="*/ 82 w 86"/>
                <a:gd name="T19" fmla="*/ 1272 h 1312"/>
                <a:gd name="T20" fmla="*/ 82 w 86"/>
                <a:gd name="T21" fmla="*/ 1272 h 1312"/>
                <a:gd name="T22" fmla="*/ 82 w 86"/>
                <a:gd name="T23" fmla="*/ 1272 h 1312"/>
                <a:gd name="T24" fmla="*/ 82 w 86"/>
                <a:gd name="T25" fmla="*/ 1270 h 1312"/>
                <a:gd name="T26" fmla="*/ 82 w 86"/>
                <a:gd name="T27" fmla="*/ 1266 h 1312"/>
                <a:gd name="T28" fmla="*/ 79 w 86"/>
                <a:gd name="T29" fmla="*/ 1256 h 1312"/>
                <a:gd name="T30" fmla="*/ 71 w 86"/>
                <a:gd name="T31" fmla="*/ 1238 h 1312"/>
                <a:gd name="T32" fmla="*/ 61 w 86"/>
                <a:gd name="T33" fmla="*/ 1219 h 1312"/>
                <a:gd name="T34" fmla="*/ 53 w 86"/>
                <a:gd name="T35" fmla="*/ 1200 h 1312"/>
                <a:gd name="T36" fmla="*/ 45 w 86"/>
                <a:gd name="T37" fmla="*/ 1176 h 1312"/>
                <a:gd name="T38" fmla="*/ 40 w 86"/>
                <a:gd name="T39" fmla="*/ 1151 h 1312"/>
                <a:gd name="T40" fmla="*/ 33 w 86"/>
                <a:gd name="T41" fmla="*/ 1125 h 1312"/>
                <a:gd name="T42" fmla="*/ 29 w 86"/>
                <a:gd name="T43" fmla="*/ 1100 h 1312"/>
                <a:gd name="T44" fmla="*/ 28 w 86"/>
                <a:gd name="T45" fmla="*/ 1097 h 1312"/>
                <a:gd name="T46" fmla="*/ 28 w 86"/>
                <a:gd name="T47" fmla="*/ 1094 h 1312"/>
                <a:gd name="T48" fmla="*/ 28 w 86"/>
                <a:gd name="T49" fmla="*/ 1090 h 1312"/>
                <a:gd name="T50" fmla="*/ 28 w 86"/>
                <a:gd name="T51" fmla="*/ 1087 h 1312"/>
                <a:gd name="T52" fmla="*/ 9 w 86"/>
                <a:gd name="T53" fmla="*/ 94 h 1312"/>
                <a:gd name="T54" fmla="*/ 8 w 86"/>
                <a:gd name="T55" fmla="*/ 82 h 1312"/>
                <a:gd name="T56" fmla="*/ 6 w 86"/>
                <a:gd name="T57" fmla="*/ 61 h 1312"/>
                <a:gd name="T58" fmla="*/ 4 w 86"/>
                <a:gd name="T59" fmla="*/ 33 h 1312"/>
                <a:gd name="T60" fmla="*/ 0 w 86"/>
                <a:gd name="T61" fmla="*/ 0 h 1312"/>
                <a:gd name="T62" fmla="*/ 14 w 86"/>
                <a:gd name="T63" fmla="*/ 4 h 1312"/>
                <a:gd name="T64" fmla="*/ 31 w 86"/>
                <a:gd name="T65" fmla="*/ 7 h 1312"/>
                <a:gd name="T66" fmla="*/ 48 w 86"/>
                <a:gd name="T67" fmla="*/ 11 h 1312"/>
                <a:gd name="T68" fmla="*/ 63 w 86"/>
                <a:gd name="T69" fmla="*/ 16 h 1312"/>
                <a:gd name="T70" fmla="*/ 76 w 86"/>
                <a:gd name="T71" fmla="*/ 24 h 1312"/>
                <a:gd name="T72" fmla="*/ 83 w 86"/>
                <a:gd name="T73" fmla="*/ 35 h 1312"/>
                <a:gd name="T74" fmla="*/ 84 w 86"/>
                <a:gd name="T75" fmla="*/ 50 h 1312"/>
                <a:gd name="T76" fmla="*/ 78 w 86"/>
                <a:gd name="T77" fmla="*/ 69 h 1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86" h="1312">
                  <a:moveTo>
                    <a:pt x="78" y="69"/>
                  </a:moveTo>
                  <a:lnTo>
                    <a:pt x="86" y="1312"/>
                  </a:lnTo>
                  <a:lnTo>
                    <a:pt x="79" y="1296"/>
                  </a:lnTo>
                  <a:lnTo>
                    <a:pt x="72" y="1281"/>
                  </a:lnTo>
                  <a:lnTo>
                    <a:pt x="67" y="1268"/>
                  </a:lnTo>
                  <a:lnTo>
                    <a:pt x="61" y="1252"/>
                  </a:lnTo>
                  <a:lnTo>
                    <a:pt x="67" y="1256"/>
                  </a:lnTo>
                  <a:lnTo>
                    <a:pt x="74" y="1260"/>
                  </a:lnTo>
                  <a:lnTo>
                    <a:pt x="78" y="1265"/>
                  </a:lnTo>
                  <a:lnTo>
                    <a:pt x="82" y="1272"/>
                  </a:lnTo>
                  <a:lnTo>
                    <a:pt x="82" y="1272"/>
                  </a:lnTo>
                  <a:lnTo>
                    <a:pt x="82" y="1272"/>
                  </a:lnTo>
                  <a:lnTo>
                    <a:pt x="82" y="1270"/>
                  </a:lnTo>
                  <a:lnTo>
                    <a:pt x="82" y="1266"/>
                  </a:lnTo>
                  <a:lnTo>
                    <a:pt x="79" y="1256"/>
                  </a:lnTo>
                  <a:lnTo>
                    <a:pt x="71" y="1238"/>
                  </a:lnTo>
                  <a:lnTo>
                    <a:pt x="61" y="1219"/>
                  </a:lnTo>
                  <a:lnTo>
                    <a:pt x="53" y="1200"/>
                  </a:lnTo>
                  <a:lnTo>
                    <a:pt x="45" y="1176"/>
                  </a:lnTo>
                  <a:lnTo>
                    <a:pt x="40" y="1151"/>
                  </a:lnTo>
                  <a:lnTo>
                    <a:pt x="33" y="1125"/>
                  </a:lnTo>
                  <a:lnTo>
                    <a:pt x="29" y="1100"/>
                  </a:lnTo>
                  <a:lnTo>
                    <a:pt x="28" y="1097"/>
                  </a:lnTo>
                  <a:lnTo>
                    <a:pt x="28" y="1094"/>
                  </a:lnTo>
                  <a:lnTo>
                    <a:pt x="28" y="1090"/>
                  </a:lnTo>
                  <a:lnTo>
                    <a:pt x="28" y="1087"/>
                  </a:lnTo>
                  <a:lnTo>
                    <a:pt x="9" y="94"/>
                  </a:lnTo>
                  <a:lnTo>
                    <a:pt x="8" y="82"/>
                  </a:lnTo>
                  <a:lnTo>
                    <a:pt x="6" y="61"/>
                  </a:lnTo>
                  <a:lnTo>
                    <a:pt x="4" y="33"/>
                  </a:lnTo>
                  <a:lnTo>
                    <a:pt x="0" y="0"/>
                  </a:lnTo>
                  <a:lnTo>
                    <a:pt x="14" y="4"/>
                  </a:lnTo>
                  <a:lnTo>
                    <a:pt x="31" y="7"/>
                  </a:lnTo>
                  <a:lnTo>
                    <a:pt x="48" y="11"/>
                  </a:lnTo>
                  <a:lnTo>
                    <a:pt x="63" y="16"/>
                  </a:lnTo>
                  <a:lnTo>
                    <a:pt x="76" y="24"/>
                  </a:lnTo>
                  <a:lnTo>
                    <a:pt x="83" y="35"/>
                  </a:lnTo>
                  <a:lnTo>
                    <a:pt x="84" y="50"/>
                  </a:lnTo>
                  <a:lnTo>
                    <a:pt x="78" y="69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4"/>
            <p:cNvSpPr>
              <a:spLocks/>
            </p:cNvSpPr>
            <p:nvPr/>
          </p:nvSpPr>
          <p:spPr bwMode="auto">
            <a:xfrm>
              <a:off x="5267" y="199"/>
              <a:ext cx="28" cy="77"/>
            </a:xfrm>
            <a:custGeom>
              <a:avLst/>
              <a:gdLst>
                <a:gd name="T0" fmla="*/ 23 w 56"/>
                <a:gd name="T1" fmla="*/ 0 h 154"/>
                <a:gd name="T2" fmla="*/ 28 w 56"/>
                <a:gd name="T3" fmla="*/ 29 h 154"/>
                <a:gd name="T4" fmla="*/ 33 w 56"/>
                <a:gd name="T5" fmla="*/ 58 h 154"/>
                <a:gd name="T6" fmla="*/ 38 w 56"/>
                <a:gd name="T7" fmla="*/ 86 h 154"/>
                <a:gd name="T8" fmla="*/ 43 w 56"/>
                <a:gd name="T9" fmla="*/ 113 h 154"/>
                <a:gd name="T10" fmla="*/ 46 w 56"/>
                <a:gd name="T11" fmla="*/ 121 h 154"/>
                <a:gd name="T12" fmla="*/ 50 w 56"/>
                <a:gd name="T13" fmla="*/ 131 h 154"/>
                <a:gd name="T14" fmla="*/ 54 w 56"/>
                <a:gd name="T15" fmla="*/ 139 h 154"/>
                <a:gd name="T16" fmla="*/ 56 w 56"/>
                <a:gd name="T17" fmla="*/ 150 h 154"/>
                <a:gd name="T18" fmla="*/ 51 w 56"/>
                <a:gd name="T19" fmla="*/ 151 h 154"/>
                <a:gd name="T20" fmla="*/ 46 w 56"/>
                <a:gd name="T21" fmla="*/ 152 h 154"/>
                <a:gd name="T22" fmla="*/ 39 w 56"/>
                <a:gd name="T23" fmla="*/ 154 h 154"/>
                <a:gd name="T24" fmla="*/ 29 w 56"/>
                <a:gd name="T25" fmla="*/ 154 h 154"/>
                <a:gd name="T26" fmla="*/ 27 w 56"/>
                <a:gd name="T27" fmla="*/ 136 h 154"/>
                <a:gd name="T28" fmla="*/ 24 w 56"/>
                <a:gd name="T29" fmla="*/ 119 h 154"/>
                <a:gd name="T30" fmla="*/ 21 w 56"/>
                <a:gd name="T31" fmla="*/ 103 h 154"/>
                <a:gd name="T32" fmla="*/ 20 w 56"/>
                <a:gd name="T33" fmla="*/ 86 h 154"/>
                <a:gd name="T34" fmla="*/ 16 w 56"/>
                <a:gd name="T35" fmla="*/ 66 h 154"/>
                <a:gd name="T36" fmla="*/ 9 w 56"/>
                <a:gd name="T37" fmla="*/ 46 h 154"/>
                <a:gd name="T38" fmla="*/ 4 w 56"/>
                <a:gd name="T39" fmla="*/ 26 h 154"/>
                <a:gd name="T40" fmla="*/ 0 w 56"/>
                <a:gd name="T41" fmla="*/ 4 h 154"/>
                <a:gd name="T42" fmla="*/ 5 w 56"/>
                <a:gd name="T43" fmla="*/ 3 h 154"/>
                <a:gd name="T44" fmla="*/ 11 w 56"/>
                <a:gd name="T45" fmla="*/ 2 h 154"/>
                <a:gd name="T46" fmla="*/ 16 w 56"/>
                <a:gd name="T47" fmla="*/ 0 h 154"/>
                <a:gd name="T48" fmla="*/ 23 w 56"/>
                <a:gd name="T49" fmla="*/ 0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6" h="154">
                  <a:moveTo>
                    <a:pt x="23" y="0"/>
                  </a:moveTo>
                  <a:lnTo>
                    <a:pt x="28" y="29"/>
                  </a:lnTo>
                  <a:lnTo>
                    <a:pt x="33" y="58"/>
                  </a:lnTo>
                  <a:lnTo>
                    <a:pt x="38" y="86"/>
                  </a:lnTo>
                  <a:lnTo>
                    <a:pt x="43" y="113"/>
                  </a:lnTo>
                  <a:lnTo>
                    <a:pt x="46" y="121"/>
                  </a:lnTo>
                  <a:lnTo>
                    <a:pt x="50" y="131"/>
                  </a:lnTo>
                  <a:lnTo>
                    <a:pt x="54" y="139"/>
                  </a:lnTo>
                  <a:lnTo>
                    <a:pt x="56" y="150"/>
                  </a:lnTo>
                  <a:lnTo>
                    <a:pt x="51" y="151"/>
                  </a:lnTo>
                  <a:lnTo>
                    <a:pt x="46" y="152"/>
                  </a:lnTo>
                  <a:lnTo>
                    <a:pt x="39" y="154"/>
                  </a:lnTo>
                  <a:lnTo>
                    <a:pt x="29" y="154"/>
                  </a:lnTo>
                  <a:lnTo>
                    <a:pt x="27" y="136"/>
                  </a:lnTo>
                  <a:lnTo>
                    <a:pt x="24" y="119"/>
                  </a:lnTo>
                  <a:lnTo>
                    <a:pt x="21" y="103"/>
                  </a:lnTo>
                  <a:lnTo>
                    <a:pt x="20" y="86"/>
                  </a:lnTo>
                  <a:lnTo>
                    <a:pt x="16" y="66"/>
                  </a:lnTo>
                  <a:lnTo>
                    <a:pt x="9" y="46"/>
                  </a:lnTo>
                  <a:lnTo>
                    <a:pt x="4" y="26"/>
                  </a:lnTo>
                  <a:lnTo>
                    <a:pt x="0" y="4"/>
                  </a:lnTo>
                  <a:lnTo>
                    <a:pt x="5" y="3"/>
                  </a:lnTo>
                  <a:lnTo>
                    <a:pt x="11" y="2"/>
                  </a:lnTo>
                  <a:lnTo>
                    <a:pt x="16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5"/>
            <p:cNvSpPr>
              <a:spLocks/>
            </p:cNvSpPr>
            <p:nvPr/>
          </p:nvSpPr>
          <p:spPr bwMode="auto">
            <a:xfrm>
              <a:off x="5223" y="204"/>
              <a:ext cx="53" cy="112"/>
            </a:xfrm>
            <a:custGeom>
              <a:avLst/>
              <a:gdLst>
                <a:gd name="T0" fmla="*/ 62 w 107"/>
                <a:gd name="T1" fmla="*/ 0 h 223"/>
                <a:gd name="T2" fmla="*/ 82 w 107"/>
                <a:gd name="T3" fmla="*/ 0 h 223"/>
                <a:gd name="T4" fmla="*/ 91 w 107"/>
                <a:gd name="T5" fmla="*/ 33 h 223"/>
                <a:gd name="T6" fmla="*/ 97 w 107"/>
                <a:gd name="T7" fmla="*/ 67 h 223"/>
                <a:gd name="T8" fmla="*/ 103 w 107"/>
                <a:gd name="T9" fmla="*/ 101 h 223"/>
                <a:gd name="T10" fmla="*/ 107 w 107"/>
                <a:gd name="T11" fmla="*/ 134 h 223"/>
                <a:gd name="T12" fmla="*/ 107 w 107"/>
                <a:gd name="T13" fmla="*/ 136 h 223"/>
                <a:gd name="T14" fmla="*/ 105 w 107"/>
                <a:gd name="T15" fmla="*/ 138 h 223"/>
                <a:gd name="T16" fmla="*/ 103 w 107"/>
                <a:gd name="T17" fmla="*/ 141 h 223"/>
                <a:gd name="T18" fmla="*/ 97 w 107"/>
                <a:gd name="T19" fmla="*/ 144 h 223"/>
                <a:gd name="T20" fmla="*/ 91 w 107"/>
                <a:gd name="T21" fmla="*/ 126 h 223"/>
                <a:gd name="T22" fmla="*/ 87 w 107"/>
                <a:gd name="T23" fmla="*/ 107 h 223"/>
                <a:gd name="T24" fmla="*/ 84 w 107"/>
                <a:gd name="T25" fmla="*/ 89 h 223"/>
                <a:gd name="T26" fmla="*/ 81 w 107"/>
                <a:gd name="T27" fmla="*/ 71 h 223"/>
                <a:gd name="T28" fmla="*/ 80 w 107"/>
                <a:gd name="T29" fmla="*/ 71 h 223"/>
                <a:gd name="T30" fmla="*/ 78 w 107"/>
                <a:gd name="T31" fmla="*/ 70 h 223"/>
                <a:gd name="T32" fmla="*/ 76 w 107"/>
                <a:gd name="T33" fmla="*/ 67 h 223"/>
                <a:gd name="T34" fmla="*/ 74 w 107"/>
                <a:gd name="T35" fmla="*/ 64 h 223"/>
                <a:gd name="T36" fmla="*/ 74 w 107"/>
                <a:gd name="T37" fmla="*/ 70 h 223"/>
                <a:gd name="T38" fmla="*/ 77 w 107"/>
                <a:gd name="T39" fmla="*/ 89 h 223"/>
                <a:gd name="T40" fmla="*/ 81 w 107"/>
                <a:gd name="T41" fmla="*/ 109 h 223"/>
                <a:gd name="T42" fmla="*/ 85 w 107"/>
                <a:gd name="T43" fmla="*/ 129 h 223"/>
                <a:gd name="T44" fmla="*/ 87 w 107"/>
                <a:gd name="T45" fmla="*/ 141 h 223"/>
                <a:gd name="T46" fmla="*/ 85 w 107"/>
                <a:gd name="T47" fmla="*/ 148 h 223"/>
                <a:gd name="T48" fmla="*/ 81 w 107"/>
                <a:gd name="T49" fmla="*/ 154 h 223"/>
                <a:gd name="T50" fmla="*/ 76 w 107"/>
                <a:gd name="T51" fmla="*/ 158 h 223"/>
                <a:gd name="T52" fmla="*/ 68 w 107"/>
                <a:gd name="T53" fmla="*/ 163 h 223"/>
                <a:gd name="T54" fmla="*/ 61 w 107"/>
                <a:gd name="T55" fmla="*/ 167 h 223"/>
                <a:gd name="T56" fmla="*/ 54 w 107"/>
                <a:gd name="T57" fmla="*/ 169 h 223"/>
                <a:gd name="T58" fmla="*/ 49 w 107"/>
                <a:gd name="T59" fmla="*/ 172 h 223"/>
                <a:gd name="T60" fmla="*/ 45 w 107"/>
                <a:gd name="T61" fmla="*/ 175 h 223"/>
                <a:gd name="T62" fmla="*/ 45 w 107"/>
                <a:gd name="T63" fmla="*/ 177 h 223"/>
                <a:gd name="T64" fmla="*/ 46 w 107"/>
                <a:gd name="T65" fmla="*/ 181 h 223"/>
                <a:gd name="T66" fmla="*/ 48 w 107"/>
                <a:gd name="T67" fmla="*/ 185 h 223"/>
                <a:gd name="T68" fmla="*/ 48 w 107"/>
                <a:gd name="T69" fmla="*/ 192 h 223"/>
                <a:gd name="T70" fmla="*/ 46 w 107"/>
                <a:gd name="T71" fmla="*/ 197 h 223"/>
                <a:gd name="T72" fmla="*/ 45 w 107"/>
                <a:gd name="T73" fmla="*/ 203 h 223"/>
                <a:gd name="T74" fmla="*/ 41 w 107"/>
                <a:gd name="T75" fmla="*/ 207 h 223"/>
                <a:gd name="T76" fmla="*/ 35 w 107"/>
                <a:gd name="T77" fmla="*/ 211 h 223"/>
                <a:gd name="T78" fmla="*/ 29 w 107"/>
                <a:gd name="T79" fmla="*/ 215 h 223"/>
                <a:gd name="T80" fmla="*/ 22 w 107"/>
                <a:gd name="T81" fmla="*/ 218 h 223"/>
                <a:gd name="T82" fmla="*/ 14 w 107"/>
                <a:gd name="T83" fmla="*/ 220 h 223"/>
                <a:gd name="T84" fmla="*/ 6 w 107"/>
                <a:gd name="T85" fmla="*/ 223 h 223"/>
                <a:gd name="T86" fmla="*/ 3 w 107"/>
                <a:gd name="T87" fmla="*/ 196 h 223"/>
                <a:gd name="T88" fmla="*/ 4 w 107"/>
                <a:gd name="T89" fmla="*/ 157 h 223"/>
                <a:gd name="T90" fmla="*/ 6 w 107"/>
                <a:gd name="T91" fmla="*/ 119 h 223"/>
                <a:gd name="T92" fmla="*/ 7 w 107"/>
                <a:gd name="T93" fmla="*/ 99 h 223"/>
                <a:gd name="T94" fmla="*/ 7 w 107"/>
                <a:gd name="T95" fmla="*/ 84 h 223"/>
                <a:gd name="T96" fmla="*/ 6 w 107"/>
                <a:gd name="T97" fmla="*/ 59 h 223"/>
                <a:gd name="T98" fmla="*/ 3 w 107"/>
                <a:gd name="T99" fmla="*/ 33 h 223"/>
                <a:gd name="T100" fmla="*/ 0 w 107"/>
                <a:gd name="T101" fmla="*/ 16 h 223"/>
                <a:gd name="T102" fmla="*/ 8 w 107"/>
                <a:gd name="T103" fmla="*/ 13 h 223"/>
                <a:gd name="T104" fmla="*/ 18 w 107"/>
                <a:gd name="T105" fmla="*/ 10 h 223"/>
                <a:gd name="T106" fmla="*/ 27 w 107"/>
                <a:gd name="T107" fmla="*/ 8 h 223"/>
                <a:gd name="T108" fmla="*/ 35 w 107"/>
                <a:gd name="T109" fmla="*/ 5 h 223"/>
                <a:gd name="T110" fmla="*/ 45 w 107"/>
                <a:gd name="T111" fmla="*/ 4 h 223"/>
                <a:gd name="T112" fmla="*/ 52 w 107"/>
                <a:gd name="T113" fmla="*/ 1 h 223"/>
                <a:gd name="T114" fmla="*/ 58 w 107"/>
                <a:gd name="T115" fmla="*/ 0 h 223"/>
                <a:gd name="T116" fmla="*/ 62 w 107"/>
                <a:gd name="T117" fmla="*/ 0 h 2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7" h="223">
                  <a:moveTo>
                    <a:pt x="62" y="0"/>
                  </a:moveTo>
                  <a:lnTo>
                    <a:pt x="82" y="0"/>
                  </a:lnTo>
                  <a:lnTo>
                    <a:pt x="91" y="33"/>
                  </a:lnTo>
                  <a:lnTo>
                    <a:pt x="97" y="67"/>
                  </a:lnTo>
                  <a:lnTo>
                    <a:pt x="103" y="101"/>
                  </a:lnTo>
                  <a:lnTo>
                    <a:pt x="107" y="134"/>
                  </a:lnTo>
                  <a:lnTo>
                    <a:pt x="107" y="136"/>
                  </a:lnTo>
                  <a:lnTo>
                    <a:pt x="105" y="138"/>
                  </a:lnTo>
                  <a:lnTo>
                    <a:pt x="103" y="141"/>
                  </a:lnTo>
                  <a:lnTo>
                    <a:pt x="97" y="144"/>
                  </a:lnTo>
                  <a:lnTo>
                    <a:pt x="91" y="126"/>
                  </a:lnTo>
                  <a:lnTo>
                    <a:pt x="87" y="107"/>
                  </a:lnTo>
                  <a:lnTo>
                    <a:pt x="84" y="89"/>
                  </a:lnTo>
                  <a:lnTo>
                    <a:pt x="81" y="71"/>
                  </a:lnTo>
                  <a:lnTo>
                    <a:pt x="80" y="71"/>
                  </a:lnTo>
                  <a:lnTo>
                    <a:pt x="78" y="70"/>
                  </a:lnTo>
                  <a:lnTo>
                    <a:pt x="76" y="67"/>
                  </a:lnTo>
                  <a:lnTo>
                    <a:pt x="74" y="64"/>
                  </a:lnTo>
                  <a:lnTo>
                    <a:pt x="74" y="70"/>
                  </a:lnTo>
                  <a:lnTo>
                    <a:pt x="77" y="89"/>
                  </a:lnTo>
                  <a:lnTo>
                    <a:pt x="81" y="109"/>
                  </a:lnTo>
                  <a:lnTo>
                    <a:pt x="85" y="129"/>
                  </a:lnTo>
                  <a:lnTo>
                    <a:pt x="87" y="141"/>
                  </a:lnTo>
                  <a:lnTo>
                    <a:pt x="85" y="148"/>
                  </a:lnTo>
                  <a:lnTo>
                    <a:pt x="81" y="154"/>
                  </a:lnTo>
                  <a:lnTo>
                    <a:pt x="76" y="158"/>
                  </a:lnTo>
                  <a:lnTo>
                    <a:pt x="68" y="163"/>
                  </a:lnTo>
                  <a:lnTo>
                    <a:pt x="61" y="167"/>
                  </a:lnTo>
                  <a:lnTo>
                    <a:pt x="54" y="169"/>
                  </a:lnTo>
                  <a:lnTo>
                    <a:pt x="49" y="172"/>
                  </a:lnTo>
                  <a:lnTo>
                    <a:pt x="45" y="175"/>
                  </a:lnTo>
                  <a:lnTo>
                    <a:pt x="45" y="177"/>
                  </a:lnTo>
                  <a:lnTo>
                    <a:pt x="46" y="181"/>
                  </a:lnTo>
                  <a:lnTo>
                    <a:pt x="48" y="185"/>
                  </a:lnTo>
                  <a:lnTo>
                    <a:pt x="48" y="192"/>
                  </a:lnTo>
                  <a:lnTo>
                    <a:pt x="46" y="197"/>
                  </a:lnTo>
                  <a:lnTo>
                    <a:pt x="45" y="203"/>
                  </a:lnTo>
                  <a:lnTo>
                    <a:pt x="41" y="207"/>
                  </a:lnTo>
                  <a:lnTo>
                    <a:pt x="35" y="211"/>
                  </a:lnTo>
                  <a:lnTo>
                    <a:pt x="29" y="215"/>
                  </a:lnTo>
                  <a:lnTo>
                    <a:pt x="22" y="218"/>
                  </a:lnTo>
                  <a:lnTo>
                    <a:pt x="14" y="220"/>
                  </a:lnTo>
                  <a:lnTo>
                    <a:pt x="6" y="223"/>
                  </a:lnTo>
                  <a:lnTo>
                    <a:pt x="3" y="196"/>
                  </a:lnTo>
                  <a:lnTo>
                    <a:pt x="4" y="157"/>
                  </a:lnTo>
                  <a:lnTo>
                    <a:pt x="6" y="119"/>
                  </a:lnTo>
                  <a:lnTo>
                    <a:pt x="7" y="99"/>
                  </a:lnTo>
                  <a:lnTo>
                    <a:pt x="7" y="84"/>
                  </a:lnTo>
                  <a:lnTo>
                    <a:pt x="6" y="59"/>
                  </a:lnTo>
                  <a:lnTo>
                    <a:pt x="3" y="33"/>
                  </a:lnTo>
                  <a:lnTo>
                    <a:pt x="0" y="16"/>
                  </a:lnTo>
                  <a:lnTo>
                    <a:pt x="8" y="13"/>
                  </a:lnTo>
                  <a:lnTo>
                    <a:pt x="18" y="10"/>
                  </a:lnTo>
                  <a:lnTo>
                    <a:pt x="27" y="8"/>
                  </a:lnTo>
                  <a:lnTo>
                    <a:pt x="35" y="5"/>
                  </a:lnTo>
                  <a:lnTo>
                    <a:pt x="45" y="4"/>
                  </a:lnTo>
                  <a:lnTo>
                    <a:pt x="52" y="1"/>
                  </a:lnTo>
                  <a:lnTo>
                    <a:pt x="58" y="0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6"/>
            <p:cNvSpPr>
              <a:spLocks/>
            </p:cNvSpPr>
            <p:nvPr/>
          </p:nvSpPr>
          <p:spPr bwMode="auto">
            <a:xfrm>
              <a:off x="5478" y="224"/>
              <a:ext cx="36" cy="7"/>
            </a:xfrm>
            <a:custGeom>
              <a:avLst/>
              <a:gdLst>
                <a:gd name="T0" fmla="*/ 41 w 73"/>
                <a:gd name="T1" fmla="*/ 0 h 15"/>
                <a:gd name="T2" fmla="*/ 73 w 73"/>
                <a:gd name="T3" fmla="*/ 3 h 15"/>
                <a:gd name="T4" fmla="*/ 65 w 73"/>
                <a:gd name="T5" fmla="*/ 5 h 15"/>
                <a:gd name="T6" fmla="*/ 57 w 73"/>
                <a:gd name="T7" fmla="*/ 8 h 15"/>
                <a:gd name="T8" fmla="*/ 49 w 73"/>
                <a:gd name="T9" fmla="*/ 9 h 15"/>
                <a:gd name="T10" fmla="*/ 41 w 73"/>
                <a:gd name="T11" fmla="*/ 11 h 15"/>
                <a:gd name="T12" fmla="*/ 31 w 73"/>
                <a:gd name="T13" fmla="*/ 12 h 15"/>
                <a:gd name="T14" fmla="*/ 22 w 73"/>
                <a:gd name="T15" fmla="*/ 14 h 15"/>
                <a:gd name="T16" fmla="*/ 12 w 73"/>
                <a:gd name="T17" fmla="*/ 15 h 15"/>
                <a:gd name="T18" fmla="*/ 0 w 73"/>
                <a:gd name="T19" fmla="*/ 15 h 15"/>
                <a:gd name="T20" fmla="*/ 6 w 73"/>
                <a:gd name="T21" fmla="*/ 11 h 15"/>
                <a:gd name="T22" fmla="*/ 12 w 73"/>
                <a:gd name="T23" fmla="*/ 8 h 15"/>
                <a:gd name="T24" fmla="*/ 18 w 73"/>
                <a:gd name="T25" fmla="*/ 5 h 15"/>
                <a:gd name="T26" fmla="*/ 23 w 73"/>
                <a:gd name="T27" fmla="*/ 3 h 15"/>
                <a:gd name="T28" fmla="*/ 29 w 73"/>
                <a:gd name="T29" fmla="*/ 1 h 15"/>
                <a:gd name="T30" fmla="*/ 33 w 73"/>
                <a:gd name="T31" fmla="*/ 1 h 15"/>
                <a:gd name="T32" fmla="*/ 37 w 73"/>
                <a:gd name="T33" fmla="*/ 0 h 15"/>
                <a:gd name="T34" fmla="*/ 41 w 73"/>
                <a:gd name="T35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3" h="15">
                  <a:moveTo>
                    <a:pt x="41" y="0"/>
                  </a:moveTo>
                  <a:lnTo>
                    <a:pt x="73" y="3"/>
                  </a:lnTo>
                  <a:lnTo>
                    <a:pt x="65" y="5"/>
                  </a:lnTo>
                  <a:lnTo>
                    <a:pt x="57" y="8"/>
                  </a:lnTo>
                  <a:lnTo>
                    <a:pt x="49" y="9"/>
                  </a:lnTo>
                  <a:lnTo>
                    <a:pt x="41" y="11"/>
                  </a:lnTo>
                  <a:lnTo>
                    <a:pt x="31" y="12"/>
                  </a:lnTo>
                  <a:lnTo>
                    <a:pt x="22" y="14"/>
                  </a:lnTo>
                  <a:lnTo>
                    <a:pt x="12" y="15"/>
                  </a:lnTo>
                  <a:lnTo>
                    <a:pt x="0" y="15"/>
                  </a:lnTo>
                  <a:lnTo>
                    <a:pt x="6" y="11"/>
                  </a:lnTo>
                  <a:lnTo>
                    <a:pt x="12" y="8"/>
                  </a:lnTo>
                  <a:lnTo>
                    <a:pt x="18" y="5"/>
                  </a:lnTo>
                  <a:lnTo>
                    <a:pt x="23" y="3"/>
                  </a:lnTo>
                  <a:lnTo>
                    <a:pt x="29" y="1"/>
                  </a:lnTo>
                  <a:lnTo>
                    <a:pt x="33" y="1"/>
                  </a:lnTo>
                  <a:lnTo>
                    <a:pt x="37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B2B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7"/>
            <p:cNvSpPr>
              <a:spLocks/>
            </p:cNvSpPr>
            <p:nvPr/>
          </p:nvSpPr>
          <p:spPr bwMode="auto">
            <a:xfrm>
              <a:off x="5488" y="235"/>
              <a:ext cx="80" cy="81"/>
            </a:xfrm>
            <a:custGeom>
              <a:avLst/>
              <a:gdLst>
                <a:gd name="T0" fmla="*/ 110 w 162"/>
                <a:gd name="T1" fmla="*/ 0 h 162"/>
                <a:gd name="T2" fmla="*/ 108 w 162"/>
                <a:gd name="T3" fmla="*/ 28 h 162"/>
                <a:gd name="T4" fmla="*/ 112 w 162"/>
                <a:gd name="T5" fmla="*/ 75 h 162"/>
                <a:gd name="T6" fmla="*/ 114 w 162"/>
                <a:gd name="T7" fmla="*/ 91 h 162"/>
                <a:gd name="T8" fmla="*/ 129 w 162"/>
                <a:gd name="T9" fmla="*/ 111 h 162"/>
                <a:gd name="T10" fmla="*/ 145 w 162"/>
                <a:gd name="T11" fmla="*/ 103 h 162"/>
                <a:gd name="T12" fmla="*/ 158 w 162"/>
                <a:gd name="T13" fmla="*/ 115 h 162"/>
                <a:gd name="T14" fmla="*/ 116 w 162"/>
                <a:gd name="T15" fmla="*/ 154 h 162"/>
                <a:gd name="T16" fmla="*/ 96 w 162"/>
                <a:gd name="T17" fmla="*/ 157 h 162"/>
                <a:gd name="T18" fmla="*/ 73 w 162"/>
                <a:gd name="T19" fmla="*/ 162 h 162"/>
                <a:gd name="T20" fmla="*/ 54 w 162"/>
                <a:gd name="T21" fmla="*/ 162 h 162"/>
                <a:gd name="T22" fmla="*/ 42 w 162"/>
                <a:gd name="T23" fmla="*/ 154 h 162"/>
                <a:gd name="T24" fmla="*/ 31 w 162"/>
                <a:gd name="T25" fmla="*/ 130 h 162"/>
                <a:gd name="T26" fmla="*/ 23 w 162"/>
                <a:gd name="T27" fmla="*/ 110 h 162"/>
                <a:gd name="T28" fmla="*/ 10 w 162"/>
                <a:gd name="T29" fmla="*/ 111 h 162"/>
                <a:gd name="T30" fmla="*/ 0 w 162"/>
                <a:gd name="T31" fmla="*/ 103 h 162"/>
                <a:gd name="T32" fmla="*/ 4 w 162"/>
                <a:gd name="T33" fmla="*/ 78 h 162"/>
                <a:gd name="T34" fmla="*/ 15 w 162"/>
                <a:gd name="T35" fmla="*/ 60 h 162"/>
                <a:gd name="T36" fmla="*/ 31 w 162"/>
                <a:gd name="T37" fmla="*/ 64 h 162"/>
                <a:gd name="T38" fmla="*/ 51 w 162"/>
                <a:gd name="T39" fmla="*/ 63 h 162"/>
                <a:gd name="T40" fmla="*/ 69 w 162"/>
                <a:gd name="T41" fmla="*/ 55 h 162"/>
                <a:gd name="T42" fmla="*/ 80 w 162"/>
                <a:gd name="T43" fmla="*/ 41 h 162"/>
                <a:gd name="T44" fmla="*/ 70 w 162"/>
                <a:gd name="T45" fmla="*/ 40 h 162"/>
                <a:gd name="T46" fmla="*/ 62 w 162"/>
                <a:gd name="T47" fmla="*/ 37 h 162"/>
                <a:gd name="T48" fmla="*/ 47 w 162"/>
                <a:gd name="T49" fmla="*/ 36 h 162"/>
                <a:gd name="T50" fmla="*/ 15 w 162"/>
                <a:gd name="T51" fmla="*/ 39 h 162"/>
                <a:gd name="T52" fmla="*/ 14 w 162"/>
                <a:gd name="T53" fmla="*/ 29 h 162"/>
                <a:gd name="T54" fmla="*/ 11 w 162"/>
                <a:gd name="T55" fmla="*/ 16 h 162"/>
                <a:gd name="T56" fmla="*/ 28 w 162"/>
                <a:gd name="T57" fmla="*/ 10 h 162"/>
                <a:gd name="T58" fmla="*/ 47 w 162"/>
                <a:gd name="T59" fmla="*/ 5 h 162"/>
                <a:gd name="T60" fmla="*/ 65 w 162"/>
                <a:gd name="T61" fmla="*/ 1 h 162"/>
                <a:gd name="T62" fmla="*/ 75 w 162"/>
                <a:gd name="T63" fmla="*/ 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2" h="162">
                  <a:moveTo>
                    <a:pt x="75" y="0"/>
                  </a:moveTo>
                  <a:lnTo>
                    <a:pt x="110" y="0"/>
                  </a:lnTo>
                  <a:lnTo>
                    <a:pt x="109" y="13"/>
                  </a:lnTo>
                  <a:lnTo>
                    <a:pt x="108" y="28"/>
                  </a:lnTo>
                  <a:lnTo>
                    <a:pt x="109" y="48"/>
                  </a:lnTo>
                  <a:lnTo>
                    <a:pt x="112" y="75"/>
                  </a:lnTo>
                  <a:lnTo>
                    <a:pt x="112" y="82"/>
                  </a:lnTo>
                  <a:lnTo>
                    <a:pt x="114" y="91"/>
                  </a:lnTo>
                  <a:lnTo>
                    <a:pt x="120" y="102"/>
                  </a:lnTo>
                  <a:lnTo>
                    <a:pt x="129" y="111"/>
                  </a:lnTo>
                  <a:lnTo>
                    <a:pt x="139" y="101"/>
                  </a:lnTo>
                  <a:lnTo>
                    <a:pt x="145" y="103"/>
                  </a:lnTo>
                  <a:lnTo>
                    <a:pt x="152" y="109"/>
                  </a:lnTo>
                  <a:lnTo>
                    <a:pt x="158" y="115"/>
                  </a:lnTo>
                  <a:lnTo>
                    <a:pt x="162" y="123"/>
                  </a:lnTo>
                  <a:lnTo>
                    <a:pt x="116" y="154"/>
                  </a:lnTo>
                  <a:lnTo>
                    <a:pt x="106" y="156"/>
                  </a:lnTo>
                  <a:lnTo>
                    <a:pt x="96" y="157"/>
                  </a:lnTo>
                  <a:lnTo>
                    <a:pt x="84" y="160"/>
                  </a:lnTo>
                  <a:lnTo>
                    <a:pt x="73" y="162"/>
                  </a:lnTo>
                  <a:lnTo>
                    <a:pt x="62" y="162"/>
                  </a:lnTo>
                  <a:lnTo>
                    <a:pt x="54" y="162"/>
                  </a:lnTo>
                  <a:lnTo>
                    <a:pt x="46" y="160"/>
                  </a:lnTo>
                  <a:lnTo>
                    <a:pt x="42" y="154"/>
                  </a:lnTo>
                  <a:lnTo>
                    <a:pt x="35" y="142"/>
                  </a:lnTo>
                  <a:lnTo>
                    <a:pt x="31" y="130"/>
                  </a:lnTo>
                  <a:lnTo>
                    <a:pt x="28" y="119"/>
                  </a:lnTo>
                  <a:lnTo>
                    <a:pt x="23" y="110"/>
                  </a:lnTo>
                  <a:lnTo>
                    <a:pt x="18" y="110"/>
                  </a:lnTo>
                  <a:lnTo>
                    <a:pt x="10" y="111"/>
                  </a:lnTo>
                  <a:lnTo>
                    <a:pt x="3" y="111"/>
                  </a:lnTo>
                  <a:lnTo>
                    <a:pt x="0" y="103"/>
                  </a:lnTo>
                  <a:lnTo>
                    <a:pt x="1" y="90"/>
                  </a:lnTo>
                  <a:lnTo>
                    <a:pt x="4" y="78"/>
                  </a:lnTo>
                  <a:lnTo>
                    <a:pt x="8" y="67"/>
                  </a:lnTo>
                  <a:lnTo>
                    <a:pt x="15" y="60"/>
                  </a:lnTo>
                  <a:lnTo>
                    <a:pt x="23" y="63"/>
                  </a:lnTo>
                  <a:lnTo>
                    <a:pt x="31" y="64"/>
                  </a:lnTo>
                  <a:lnTo>
                    <a:pt x="40" y="64"/>
                  </a:lnTo>
                  <a:lnTo>
                    <a:pt x="51" y="63"/>
                  </a:lnTo>
                  <a:lnTo>
                    <a:pt x="59" y="60"/>
                  </a:lnTo>
                  <a:lnTo>
                    <a:pt x="69" y="55"/>
                  </a:lnTo>
                  <a:lnTo>
                    <a:pt x="75" y="49"/>
                  </a:lnTo>
                  <a:lnTo>
                    <a:pt x="80" y="41"/>
                  </a:lnTo>
                  <a:lnTo>
                    <a:pt x="74" y="40"/>
                  </a:lnTo>
                  <a:lnTo>
                    <a:pt x="70" y="40"/>
                  </a:lnTo>
                  <a:lnTo>
                    <a:pt x="66" y="39"/>
                  </a:lnTo>
                  <a:lnTo>
                    <a:pt x="62" y="37"/>
                  </a:lnTo>
                  <a:lnTo>
                    <a:pt x="55" y="36"/>
                  </a:lnTo>
                  <a:lnTo>
                    <a:pt x="47" y="36"/>
                  </a:lnTo>
                  <a:lnTo>
                    <a:pt x="34" y="37"/>
                  </a:lnTo>
                  <a:lnTo>
                    <a:pt x="15" y="39"/>
                  </a:lnTo>
                  <a:lnTo>
                    <a:pt x="14" y="33"/>
                  </a:lnTo>
                  <a:lnTo>
                    <a:pt x="14" y="29"/>
                  </a:lnTo>
                  <a:lnTo>
                    <a:pt x="12" y="22"/>
                  </a:lnTo>
                  <a:lnTo>
                    <a:pt x="11" y="16"/>
                  </a:lnTo>
                  <a:lnTo>
                    <a:pt x="19" y="13"/>
                  </a:lnTo>
                  <a:lnTo>
                    <a:pt x="28" y="10"/>
                  </a:lnTo>
                  <a:lnTo>
                    <a:pt x="38" y="8"/>
                  </a:lnTo>
                  <a:lnTo>
                    <a:pt x="47" y="5"/>
                  </a:lnTo>
                  <a:lnTo>
                    <a:pt x="57" y="4"/>
                  </a:lnTo>
                  <a:lnTo>
                    <a:pt x="65" y="1"/>
                  </a:lnTo>
                  <a:lnTo>
                    <a:pt x="71" y="0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8"/>
            <p:cNvSpPr>
              <a:spLocks/>
            </p:cNvSpPr>
            <p:nvPr/>
          </p:nvSpPr>
          <p:spPr bwMode="auto">
            <a:xfrm>
              <a:off x="4748" y="237"/>
              <a:ext cx="64" cy="56"/>
            </a:xfrm>
            <a:custGeom>
              <a:avLst/>
              <a:gdLst>
                <a:gd name="T0" fmla="*/ 113 w 128"/>
                <a:gd name="T1" fmla="*/ 0 h 111"/>
                <a:gd name="T2" fmla="*/ 128 w 128"/>
                <a:gd name="T3" fmla="*/ 2 h 111"/>
                <a:gd name="T4" fmla="*/ 0 w 128"/>
                <a:gd name="T5" fmla="*/ 111 h 111"/>
                <a:gd name="T6" fmla="*/ 0 w 128"/>
                <a:gd name="T7" fmla="*/ 75 h 111"/>
                <a:gd name="T8" fmla="*/ 2 w 128"/>
                <a:gd name="T9" fmla="*/ 75 h 111"/>
                <a:gd name="T10" fmla="*/ 4 w 128"/>
                <a:gd name="T11" fmla="*/ 76 h 111"/>
                <a:gd name="T12" fmla="*/ 7 w 128"/>
                <a:gd name="T13" fmla="*/ 78 h 111"/>
                <a:gd name="T14" fmla="*/ 8 w 128"/>
                <a:gd name="T15" fmla="*/ 79 h 111"/>
                <a:gd name="T16" fmla="*/ 12 w 128"/>
                <a:gd name="T17" fmla="*/ 72 h 111"/>
                <a:gd name="T18" fmla="*/ 15 w 128"/>
                <a:gd name="T19" fmla="*/ 66 h 111"/>
                <a:gd name="T20" fmla="*/ 18 w 128"/>
                <a:gd name="T21" fmla="*/ 59 h 111"/>
                <a:gd name="T22" fmla="*/ 22 w 128"/>
                <a:gd name="T23" fmla="*/ 53 h 111"/>
                <a:gd name="T24" fmla="*/ 31 w 128"/>
                <a:gd name="T25" fmla="*/ 47 h 111"/>
                <a:gd name="T26" fmla="*/ 41 w 128"/>
                <a:gd name="T27" fmla="*/ 39 h 111"/>
                <a:gd name="T28" fmla="*/ 51 w 128"/>
                <a:gd name="T29" fmla="*/ 32 h 111"/>
                <a:gd name="T30" fmla="*/ 63 w 128"/>
                <a:gd name="T31" fmla="*/ 24 h 111"/>
                <a:gd name="T32" fmla="*/ 76 w 128"/>
                <a:gd name="T33" fmla="*/ 17 h 111"/>
                <a:gd name="T34" fmla="*/ 88 w 128"/>
                <a:gd name="T35" fmla="*/ 10 h 111"/>
                <a:gd name="T36" fmla="*/ 101 w 128"/>
                <a:gd name="T37" fmla="*/ 5 h 111"/>
                <a:gd name="T38" fmla="*/ 113 w 128"/>
                <a:gd name="T3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8" h="111">
                  <a:moveTo>
                    <a:pt x="113" y="0"/>
                  </a:moveTo>
                  <a:lnTo>
                    <a:pt x="128" y="2"/>
                  </a:lnTo>
                  <a:lnTo>
                    <a:pt x="0" y="111"/>
                  </a:lnTo>
                  <a:lnTo>
                    <a:pt x="0" y="75"/>
                  </a:lnTo>
                  <a:lnTo>
                    <a:pt x="2" y="75"/>
                  </a:lnTo>
                  <a:lnTo>
                    <a:pt x="4" y="76"/>
                  </a:lnTo>
                  <a:lnTo>
                    <a:pt x="7" y="78"/>
                  </a:lnTo>
                  <a:lnTo>
                    <a:pt x="8" y="79"/>
                  </a:lnTo>
                  <a:lnTo>
                    <a:pt x="12" y="72"/>
                  </a:lnTo>
                  <a:lnTo>
                    <a:pt x="15" y="66"/>
                  </a:lnTo>
                  <a:lnTo>
                    <a:pt x="18" y="59"/>
                  </a:lnTo>
                  <a:lnTo>
                    <a:pt x="22" y="53"/>
                  </a:lnTo>
                  <a:lnTo>
                    <a:pt x="31" y="47"/>
                  </a:lnTo>
                  <a:lnTo>
                    <a:pt x="41" y="39"/>
                  </a:lnTo>
                  <a:lnTo>
                    <a:pt x="51" y="32"/>
                  </a:lnTo>
                  <a:lnTo>
                    <a:pt x="63" y="24"/>
                  </a:lnTo>
                  <a:lnTo>
                    <a:pt x="76" y="17"/>
                  </a:lnTo>
                  <a:lnTo>
                    <a:pt x="88" y="10"/>
                  </a:lnTo>
                  <a:lnTo>
                    <a:pt x="101" y="5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9"/>
            <p:cNvSpPr>
              <a:spLocks/>
            </p:cNvSpPr>
            <p:nvPr/>
          </p:nvSpPr>
          <p:spPr bwMode="auto">
            <a:xfrm>
              <a:off x="4744" y="244"/>
              <a:ext cx="88" cy="213"/>
            </a:xfrm>
            <a:custGeom>
              <a:avLst/>
              <a:gdLst>
                <a:gd name="T0" fmla="*/ 171 w 176"/>
                <a:gd name="T1" fmla="*/ 0 h 426"/>
                <a:gd name="T2" fmla="*/ 166 w 176"/>
                <a:gd name="T3" fmla="*/ 9 h 426"/>
                <a:gd name="T4" fmla="*/ 160 w 176"/>
                <a:gd name="T5" fmla="*/ 15 h 426"/>
                <a:gd name="T6" fmla="*/ 154 w 176"/>
                <a:gd name="T7" fmla="*/ 22 h 426"/>
                <a:gd name="T8" fmla="*/ 147 w 176"/>
                <a:gd name="T9" fmla="*/ 29 h 426"/>
                <a:gd name="T10" fmla="*/ 140 w 176"/>
                <a:gd name="T11" fmla="*/ 34 h 426"/>
                <a:gd name="T12" fmla="*/ 133 w 176"/>
                <a:gd name="T13" fmla="*/ 41 h 426"/>
                <a:gd name="T14" fmla="*/ 127 w 176"/>
                <a:gd name="T15" fmla="*/ 46 h 426"/>
                <a:gd name="T16" fmla="*/ 121 w 176"/>
                <a:gd name="T17" fmla="*/ 53 h 426"/>
                <a:gd name="T18" fmla="*/ 111 w 176"/>
                <a:gd name="T19" fmla="*/ 65 h 426"/>
                <a:gd name="T20" fmla="*/ 101 w 176"/>
                <a:gd name="T21" fmla="*/ 78 h 426"/>
                <a:gd name="T22" fmla="*/ 92 w 176"/>
                <a:gd name="T23" fmla="*/ 93 h 426"/>
                <a:gd name="T24" fmla="*/ 82 w 176"/>
                <a:gd name="T25" fmla="*/ 108 h 426"/>
                <a:gd name="T26" fmla="*/ 73 w 176"/>
                <a:gd name="T27" fmla="*/ 123 h 426"/>
                <a:gd name="T28" fmla="*/ 65 w 176"/>
                <a:gd name="T29" fmla="*/ 138 h 426"/>
                <a:gd name="T30" fmla="*/ 55 w 176"/>
                <a:gd name="T31" fmla="*/ 152 h 426"/>
                <a:gd name="T32" fmla="*/ 47 w 176"/>
                <a:gd name="T33" fmla="*/ 167 h 426"/>
                <a:gd name="T34" fmla="*/ 47 w 176"/>
                <a:gd name="T35" fmla="*/ 170 h 426"/>
                <a:gd name="T36" fmla="*/ 61 w 176"/>
                <a:gd name="T37" fmla="*/ 155 h 426"/>
                <a:gd name="T38" fmla="*/ 74 w 176"/>
                <a:gd name="T39" fmla="*/ 139 h 426"/>
                <a:gd name="T40" fmla="*/ 88 w 176"/>
                <a:gd name="T41" fmla="*/ 120 h 426"/>
                <a:gd name="T42" fmla="*/ 102 w 176"/>
                <a:gd name="T43" fmla="*/ 101 h 426"/>
                <a:gd name="T44" fmla="*/ 119 w 176"/>
                <a:gd name="T45" fmla="*/ 83 h 426"/>
                <a:gd name="T46" fmla="*/ 136 w 176"/>
                <a:gd name="T47" fmla="*/ 64 h 426"/>
                <a:gd name="T48" fmla="*/ 155 w 176"/>
                <a:gd name="T49" fmla="*/ 48 h 426"/>
                <a:gd name="T50" fmla="*/ 176 w 176"/>
                <a:gd name="T51" fmla="*/ 33 h 426"/>
                <a:gd name="T52" fmla="*/ 176 w 176"/>
                <a:gd name="T53" fmla="*/ 366 h 426"/>
                <a:gd name="T54" fmla="*/ 155 w 176"/>
                <a:gd name="T55" fmla="*/ 373 h 426"/>
                <a:gd name="T56" fmla="*/ 133 w 176"/>
                <a:gd name="T57" fmla="*/ 380 h 426"/>
                <a:gd name="T58" fmla="*/ 112 w 176"/>
                <a:gd name="T59" fmla="*/ 387 h 426"/>
                <a:gd name="T60" fmla="*/ 90 w 176"/>
                <a:gd name="T61" fmla="*/ 393 h 426"/>
                <a:gd name="T62" fmla="*/ 67 w 176"/>
                <a:gd name="T63" fmla="*/ 401 h 426"/>
                <a:gd name="T64" fmla="*/ 46 w 176"/>
                <a:gd name="T65" fmla="*/ 409 h 426"/>
                <a:gd name="T66" fmla="*/ 23 w 176"/>
                <a:gd name="T67" fmla="*/ 418 h 426"/>
                <a:gd name="T68" fmla="*/ 0 w 176"/>
                <a:gd name="T69" fmla="*/ 426 h 426"/>
                <a:gd name="T70" fmla="*/ 0 w 176"/>
                <a:gd name="T71" fmla="*/ 404 h 426"/>
                <a:gd name="T72" fmla="*/ 2 w 176"/>
                <a:gd name="T73" fmla="*/ 397 h 426"/>
                <a:gd name="T74" fmla="*/ 4 w 176"/>
                <a:gd name="T75" fmla="*/ 392 h 426"/>
                <a:gd name="T76" fmla="*/ 8 w 176"/>
                <a:gd name="T77" fmla="*/ 387 h 426"/>
                <a:gd name="T78" fmla="*/ 10 w 176"/>
                <a:gd name="T79" fmla="*/ 380 h 426"/>
                <a:gd name="T80" fmla="*/ 10 w 176"/>
                <a:gd name="T81" fmla="*/ 124 h 426"/>
                <a:gd name="T82" fmla="*/ 28 w 176"/>
                <a:gd name="T83" fmla="*/ 104 h 426"/>
                <a:gd name="T84" fmla="*/ 49 w 176"/>
                <a:gd name="T85" fmla="*/ 87 h 426"/>
                <a:gd name="T86" fmla="*/ 67 w 176"/>
                <a:gd name="T87" fmla="*/ 69 h 426"/>
                <a:gd name="T88" fmla="*/ 86 w 176"/>
                <a:gd name="T89" fmla="*/ 54 h 426"/>
                <a:gd name="T90" fmla="*/ 106 w 176"/>
                <a:gd name="T91" fmla="*/ 39 h 426"/>
                <a:gd name="T92" fmla="*/ 127 w 176"/>
                <a:gd name="T93" fmla="*/ 26 h 426"/>
                <a:gd name="T94" fmla="*/ 148 w 176"/>
                <a:gd name="T95" fmla="*/ 13 h 426"/>
                <a:gd name="T96" fmla="*/ 171 w 176"/>
                <a:gd name="T97" fmla="*/ 0 h 4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76" h="426">
                  <a:moveTo>
                    <a:pt x="171" y="0"/>
                  </a:moveTo>
                  <a:lnTo>
                    <a:pt x="166" y="9"/>
                  </a:lnTo>
                  <a:lnTo>
                    <a:pt x="160" y="15"/>
                  </a:lnTo>
                  <a:lnTo>
                    <a:pt x="154" y="22"/>
                  </a:lnTo>
                  <a:lnTo>
                    <a:pt x="147" y="29"/>
                  </a:lnTo>
                  <a:lnTo>
                    <a:pt x="140" y="34"/>
                  </a:lnTo>
                  <a:lnTo>
                    <a:pt x="133" y="41"/>
                  </a:lnTo>
                  <a:lnTo>
                    <a:pt x="127" y="46"/>
                  </a:lnTo>
                  <a:lnTo>
                    <a:pt x="121" y="53"/>
                  </a:lnTo>
                  <a:lnTo>
                    <a:pt x="111" y="65"/>
                  </a:lnTo>
                  <a:lnTo>
                    <a:pt x="101" y="78"/>
                  </a:lnTo>
                  <a:lnTo>
                    <a:pt x="92" y="93"/>
                  </a:lnTo>
                  <a:lnTo>
                    <a:pt x="82" y="108"/>
                  </a:lnTo>
                  <a:lnTo>
                    <a:pt x="73" y="123"/>
                  </a:lnTo>
                  <a:lnTo>
                    <a:pt x="65" y="138"/>
                  </a:lnTo>
                  <a:lnTo>
                    <a:pt x="55" y="152"/>
                  </a:lnTo>
                  <a:lnTo>
                    <a:pt x="47" y="167"/>
                  </a:lnTo>
                  <a:lnTo>
                    <a:pt x="47" y="170"/>
                  </a:lnTo>
                  <a:lnTo>
                    <a:pt x="61" y="155"/>
                  </a:lnTo>
                  <a:lnTo>
                    <a:pt x="74" y="139"/>
                  </a:lnTo>
                  <a:lnTo>
                    <a:pt x="88" y="120"/>
                  </a:lnTo>
                  <a:lnTo>
                    <a:pt x="102" y="101"/>
                  </a:lnTo>
                  <a:lnTo>
                    <a:pt x="119" y="83"/>
                  </a:lnTo>
                  <a:lnTo>
                    <a:pt x="136" y="64"/>
                  </a:lnTo>
                  <a:lnTo>
                    <a:pt x="155" y="48"/>
                  </a:lnTo>
                  <a:lnTo>
                    <a:pt x="176" y="33"/>
                  </a:lnTo>
                  <a:lnTo>
                    <a:pt x="176" y="366"/>
                  </a:lnTo>
                  <a:lnTo>
                    <a:pt x="155" y="373"/>
                  </a:lnTo>
                  <a:lnTo>
                    <a:pt x="133" y="380"/>
                  </a:lnTo>
                  <a:lnTo>
                    <a:pt x="112" y="387"/>
                  </a:lnTo>
                  <a:lnTo>
                    <a:pt x="90" y="393"/>
                  </a:lnTo>
                  <a:lnTo>
                    <a:pt x="67" y="401"/>
                  </a:lnTo>
                  <a:lnTo>
                    <a:pt x="46" y="409"/>
                  </a:lnTo>
                  <a:lnTo>
                    <a:pt x="23" y="418"/>
                  </a:lnTo>
                  <a:lnTo>
                    <a:pt x="0" y="426"/>
                  </a:lnTo>
                  <a:lnTo>
                    <a:pt x="0" y="404"/>
                  </a:lnTo>
                  <a:lnTo>
                    <a:pt x="2" y="397"/>
                  </a:lnTo>
                  <a:lnTo>
                    <a:pt x="4" y="392"/>
                  </a:lnTo>
                  <a:lnTo>
                    <a:pt x="8" y="387"/>
                  </a:lnTo>
                  <a:lnTo>
                    <a:pt x="10" y="380"/>
                  </a:lnTo>
                  <a:lnTo>
                    <a:pt x="10" y="124"/>
                  </a:lnTo>
                  <a:lnTo>
                    <a:pt x="28" y="104"/>
                  </a:lnTo>
                  <a:lnTo>
                    <a:pt x="49" y="87"/>
                  </a:lnTo>
                  <a:lnTo>
                    <a:pt x="67" y="69"/>
                  </a:lnTo>
                  <a:lnTo>
                    <a:pt x="86" y="54"/>
                  </a:lnTo>
                  <a:lnTo>
                    <a:pt x="106" y="39"/>
                  </a:lnTo>
                  <a:lnTo>
                    <a:pt x="127" y="26"/>
                  </a:lnTo>
                  <a:lnTo>
                    <a:pt x="148" y="13"/>
                  </a:lnTo>
                  <a:lnTo>
                    <a:pt x="171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30"/>
            <p:cNvSpPr>
              <a:spLocks/>
            </p:cNvSpPr>
            <p:nvPr/>
          </p:nvSpPr>
          <p:spPr bwMode="auto">
            <a:xfrm>
              <a:off x="5552" y="247"/>
              <a:ext cx="8" cy="19"/>
            </a:xfrm>
            <a:custGeom>
              <a:avLst/>
              <a:gdLst>
                <a:gd name="T0" fmla="*/ 0 w 16"/>
                <a:gd name="T1" fmla="*/ 0 h 39"/>
                <a:gd name="T2" fmla="*/ 4 w 16"/>
                <a:gd name="T3" fmla="*/ 4 h 39"/>
                <a:gd name="T4" fmla="*/ 11 w 16"/>
                <a:gd name="T5" fmla="*/ 12 h 39"/>
                <a:gd name="T6" fmla="*/ 16 w 16"/>
                <a:gd name="T7" fmla="*/ 25 h 39"/>
                <a:gd name="T8" fmla="*/ 15 w 16"/>
                <a:gd name="T9" fmla="*/ 39 h 39"/>
                <a:gd name="T10" fmla="*/ 12 w 16"/>
                <a:gd name="T11" fmla="*/ 36 h 39"/>
                <a:gd name="T12" fmla="*/ 6 w 16"/>
                <a:gd name="T13" fmla="*/ 27 h 39"/>
                <a:gd name="T14" fmla="*/ 0 w 16"/>
                <a:gd name="T15" fmla="*/ 15 h 39"/>
                <a:gd name="T16" fmla="*/ 0 w 16"/>
                <a:gd name="T17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" h="39">
                  <a:moveTo>
                    <a:pt x="0" y="0"/>
                  </a:moveTo>
                  <a:lnTo>
                    <a:pt x="4" y="4"/>
                  </a:lnTo>
                  <a:lnTo>
                    <a:pt x="11" y="12"/>
                  </a:lnTo>
                  <a:lnTo>
                    <a:pt x="16" y="25"/>
                  </a:lnTo>
                  <a:lnTo>
                    <a:pt x="15" y="39"/>
                  </a:lnTo>
                  <a:lnTo>
                    <a:pt x="12" y="36"/>
                  </a:lnTo>
                  <a:lnTo>
                    <a:pt x="6" y="27"/>
                  </a:lnTo>
                  <a:lnTo>
                    <a:pt x="0" y="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7C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31"/>
            <p:cNvSpPr>
              <a:spLocks/>
            </p:cNvSpPr>
            <p:nvPr/>
          </p:nvSpPr>
          <p:spPr bwMode="auto">
            <a:xfrm>
              <a:off x="4801" y="277"/>
              <a:ext cx="27" cy="57"/>
            </a:xfrm>
            <a:custGeom>
              <a:avLst/>
              <a:gdLst>
                <a:gd name="T0" fmla="*/ 52 w 52"/>
                <a:gd name="T1" fmla="*/ 0 h 116"/>
                <a:gd name="T2" fmla="*/ 52 w 52"/>
                <a:gd name="T3" fmla="*/ 13 h 116"/>
                <a:gd name="T4" fmla="*/ 51 w 52"/>
                <a:gd name="T5" fmla="*/ 19 h 116"/>
                <a:gd name="T6" fmla="*/ 47 w 52"/>
                <a:gd name="T7" fmla="*/ 30 h 116"/>
                <a:gd name="T8" fmla="*/ 42 w 52"/>
                <a:gd name="T9" fmla="*/ 42 h 116"/>
                <a:gd name="T10" fmla="*/ 34 w 52"/>
                <a:gd name="T11" fmla="*/ 57 h 116"/>
                <a:gd name="T12" fmla="*/ 25 w 52"/>
                <a:gd name="T13" fmla="*/ 73 h 116"/>
                <a:gd name="T14" fmla="*/ 16 w 52"/>
                <a:gd name="T15" fmla="*/ 87 h 116"/>
                <a:gd name="T16" fmla="*/ 8 w 52"/>
                <a:gd name="T17" fmla="*/ 102 h 116"/>
                <a:gd name="T18" fmla="*/ 0 w 52"/>
                <a:gd name="T19" fmla="*/ 116 h 116"/>
                <a:gd name="T20" fmla="*/ 0 w 52"/>
                <a:gd name="T21" fmla="*/ 97 h 116"/>
                <a:gd name="T22" fmla="*/ 1 w 52"/>
                <a:gd name="T23" fmla="*/ 90 h 116"/>
                <a:gd name="T24" fmla="*/ 4 w 52"/>
                <a:gd name="T25" fmla="*/ 78 h 116"/>
                <a:gd name="T26" fmla="*/ 11 w 52"/>
                <a:gd name="T27" fmla="*/ 63 h 116"/>
                <a:gd name="T28" fmla="*/ 17 w 52"/>
                <a:gd name="T29" fmla="*/ 47 h 116"/>
                <a:gd name="T30" fmla="*/ 25 w 52"/>
                <a:gd name="T31" fmla="*/ 31 h 116"/>
                <a:gd name="T32" fmla="*/ 35 w 52"/>
                <a:gd name="T33" fmla="*/ 16 h 116"/>
                <a:gd name="T34" fmla="*/ 44 w 52"/>
                <a:gd name="T35" fmla="*/ 5 h 116"/>
                <a:gd name="T36" fmla="*/ 52 w 52"/>
                <a:gd name="T37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52" h="116">
                  <a:moveTo>
                    <a:pt x="52" y="0"/>
                  </a:moveTo>
                  <a:lnTo>
                    <a:pt x="52" y="13"/>
                  </a:lnTo>
                  <a:lnTo>
                    <a:pt x="51" y="19"/>
                  </a:lnTo>
                  <a:lnTo>
                    <a:pt x="47" y="30"/>
                  </a:lnTo>
                  <a:lnTo>
                    <a:pt x="42" y="42"/>
                  </a:lnTo>
                  <a:lnTo>
                    <a:pt x="34" y="57"/>
                  </a:lnTo>
                  <a:lnTo>
                    <a:pt x="25" y="73"/>
                  </a:lnTo>
                  <a:lnTo>
                    <a:pt x="16" y="87"/>
                  </a:lnTo>
                  <a:lnTo>
                    <a:pt x="8" y="102"/>
                  </a:lnTo>
                  <a:lnTo>
                    <a:pt x="0" y="116"/>
                  </a:lnTo>
                  <a:lnTo>
                    <a:pt x="0" y="97"/>
                  </a:lnTo>
                  <a:lnTo>
                    <a:pt x="1" y="90"/>
                  </a:lnTo>
                  <a:lnTo>
                    <a:pt x="4" y="78"/>
                  </a:lnTo>
                  <a:lnTo>
                    <a:pt x="11" y="63"/>
                  </a:lnTo>
                  <a:lnTo>
                    <a:pt x="17" y="47"/>
                  </a:lnTo>
                  <a:lnTo>
                    <a:pt x="25" y="31"/>
                  </a:lnTo>
                  <a:lnTo>
                    <a:pt x="35" y="16"/>
                  </a:lnTo>
                  <a:lnTo>
                    <a:pt x="44" y="5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32"/>
            <p:cNvSpPr>
              <a:spLocks/>
            </p:cNvSpPr>
            <p:nvPr/>
          </p:nvSpPr>
          <p:spPr bwMode="auto">
            <a:xfrm>
              <a:off x="5276" y="278"/>
              <a:ext cx="47" cy="18"/>
            </a:xfrm>
            <a:custGeom>
              <a:avLst/>
              <a:gdLst>
                <a:gd name="T0" fmla="*/ 58 w 95"/>
                <a:gd name="T1" fmla="*/ 0 h 36"/>
                <a:gd name="T2" fmla="*/ 66 w 95"/>
                <a:gd name="T3" fmla="*/ 1 h 36"/>
                <a:gd name="T4" fmla="*/ 74 w 95"/>
                <a:gd name="T5" fmla="*/ 5 h 36"/>
                <a:gd name="T6" fmla="*/ 85 w 95"/>
                <a:gd name="T7" fmla="*/ 9 h 36"/>
                <a:gd name="T8" fmla="*/ 95 w 95"/>
                <a:gd name="T9" fmla="*/ 15 h 36"/>
                <a:gd name="T10" fmla="*/ 88 w 95"/>
                <a:gd name="T11" fmla="*/ 19 h 36"/>
                <a:gd name="T12" fmla="*/ 78 w 95"/>
                <a:gd name="T13" fmla="*/ 23 h 36"/>
                <a:gd name="T14" fmla="*/ 69 w 95"/>
                <a:gd name="T15" fmla="*/ 27 h 36"/>
                <a:gd name="T16" fmla="*/ 60 w 95"/>
                <a:gd name="T17" fmla="*/ 29 h 36"/>
                <a:gd name="T18" fmla="*/ 49 w 95"/>
                <a:gd name="T19" fmla="*/ 32 h 36"/>
                <a:gd name="T20" fmla="*/ 41 w 95"/>
                <a:gd name="T21" fmla="*/ 35 h 36"/>
                <a:gd name="T22" fmla="*/ 34 w 95"/>
                <a:gd name="T23" fmla="*/ 36 h 36"/>
                <a:gd name="T24" fmla="*/ 29 w 95"/>
                <a:gd name="T25" fmla="*/ 36 h 36"/>
                <a:gd name="T26" fmla="*/ 22 w 95"/>
                <a:gd name="T27" fmla="*/ 35 h 36"/>
                <a:gd name="T28" fmla="*/ 15 w 95"/>
                <a:gd name="T29" fmla="*/ 33 h 36"/>
                <a:gd name="T30" fmla="*/ 7 w 95"/>
                <a:gd name="T31" fmla="*/ 29 h 36"/>
                <a:gd name="T32" fmla="*/ 0 w 95"/>
                <a:gd name="T33" fmla="*/ 25 h 36"/>
                <a:gd name="T34" fmla="*/ 8 w 95"/>
                <a:gd name="T35" fmla="*/ 21 h 36"/>
                <a:gd name="T36" fmla="*/ 16 w 95"/>
                <a:gd name="T37" fmla="*/ 17 h 36"/>
                <a:gd name="T38" fmla="*/ 25 w 95"/>
                <a:gd name="T39" fmla="*/ 12 h 36"/>
                <a:gd name="T40" fmla="*/ 34 w 95"/>
                <a:gd name="T41" fmla="*/ 8 h 36"/>
                <a:gd name="T42" fmla="*/ 41 w 95"/>
                <a:gd name="T43" fmla="*/ 5 h 36"/>
                <a:gd name="T44" fmla="*/ 47 w 95"/>
                <a:gd name="T45" fmla="*/ 2 h 36"/>
                <a:gd name="T46" fmla="*/ 54 w 95"/>
                <a:gd name="T47" fmla="*/ 0 h 36"/>
                <a:gd name="T48" fmla="*/ 58 w 95"/>
                <a:gd name="T4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5" h="36">
                  <a:moveTo>
                    <a:pt x="58" y="0"/>
                  </a:moveTo>
                  <a:lnTo>
                    <a:pt x="66" y="1"/>
                  </a:lnTo>
                  <a:lnTo>
                    <a:pt x="74" y="5"/>
                  </a:lnTo>
                  <a:lnTo>
                    <a:pt x="85" y="9"/>
                  </a:lnTo>
                  <a:lnTo>
                    <a:pt x="95" y="15"/>
                  </a:lnTo>
                  <a:lnTo>
                    <a:pt x="88" y="19"/>
                  </a:lnTo>
                  <a:lnTo>
                    <a:pt x="78" y="23"/>
                  </a:lnTo>
                  <a:lnTo>
                    <a:pt x="69" y="27"/>
                  </a:lnTo>
                  <a:lnTo>
                    <a:pt x="60" y="29"/>
                  </a:lnTo>
                  <a:lnTo>
                    <a:pt x="49" y="32"/>
                  </a:lnTo>
                  <a:lnTo>
                    <a:pt x="41" y="35"/>
                  </a:lnTo>
                  <a:lnTo>
                    <a:pt x="34" y="36"/>
                  </a:lnTo>
                  <a:lnTo>
                    <a:pt x="29" y="36"/>
                  </a:lnTo>
                  <a:lnTo>
                    <a:pt x="22" y="35"/>
                  </a:lnTo>
                  <a:lnTo>
                    <a:pt x="15" y="33"/>
                  </a:lnTo>
                  <a:lnTo>
                    <a:pt x="7" y="29"/>
                  </a:lnTo>
                  <a:lnTo>
                    <a:pt x="0" y="25"/>
                  </a:lnTo>
                  <a:lnTo>
                    <a:pt x="8" y="21"/>
                  </a:lnTo>
                  <a:lnTo>
                    <a:pt x="16" y="17"/>
                  </a:lnTo>
                  <a:lnTo>
                    <a:pt x="25" y="12"/>
                  </a:lnTo>
                  <a:lnTo>
                    <a:pt x="34" y="8"/>
                  </a:lnTo>
                  <a:lnTo>
                    <a:pt x="41" y="5"/>
                  </a:lnTo>
                  <a:lnTo>
                    <a:pt x="47" y="2"/>
                  </a:lnTo>
                  <a:lnTo>
                    <a:pt x="54" y="0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3"/>
            <p:cNvSpPr>
              <a:spLocks/>
            </p:cNvSpPr>
            <p:nvPr/>
          </p:nvSpPr>
          <p:spPr bwMode="auto">
            <a:xfrm>
              <a:off x="4947" y="291"/>
              <a:ext cx="36" cy="12"/>
            </a:xfrm>
            <a:custGeom>
              <a:avLst/>
              <a:gdLst>
                <a:gd name="T0" fmla="*/ 71 w 71"/>
                <a:gd name="T1" fmla="*/ 0 h 26"/>
                <a:gd name="T2" fmla="*/ 66 w 71"/>
                <a:gd name="T3" fmla="*/ 4 h 26"/>
                <a:gd name="T4" fmla="*/ 60 w 71"/>
                <a:gd name="T5" fmla="*/ 7 h 26"/>
                <a:gd name="T6" fmla="*/ 55 w 71"/>
                <a:gd name="T7" fmla="*/ 11 h 26"/>
                <a:gd name="T8" fmla="*/ 48 w 71"/>
                <a:gd name="T9" fmla="*/ 14 h 26"/>
                <a:gd name="T10" fmla="*/ 42 w 71"/>
                <a:gd name="T11" fmla="*/ 16 h 26"/>
                <a:gd name="T12" fmla="*/ 35 w 71"/>
                <a:gd name="T13" fmla="*/ 20 h 26"/>
                <a:gd name="T14" fmla="*/ 28 w 71"/>
                <a:gd name="T15" fmla="*/ 23 h 26"/>
                <a:gd name="T16" fmla="*/ 21 w 71"/>
                <a:gd name="T17" fmla="*/ 26 h 26"/>
                <a:gd name="T18" fmla="*/ 9 w 71"/>
                <a:gd name="T19" fmla="*/ 23 h 26"/>
                <a:gd name="T20" fmla="*/ 3 w 71"/>
                <a:gd name="T21" fmla="*/ 15 h 26"/>
                <a:gd name="T22" fmla="*/ 0 w 71"/>
                <a:gd name="T23" fmla="*/ 7 h 26"/>
                <a:gd name="T24" fmla="*/ 3 w 71"/>
                <a:gd name="T25" fmla="*/ 0 h 26"/>
                <a:gd name="T26" fmla="*/ 9 w 71"/>
                <a:gd name="T27" fmla="*/ 4 h 26"/>
                <a:gd name="T28" fmla="*/ 16 w 71"/>
                <a:gd name="T29" fmla="*/ 7 h 26"/>
                <a:gd name="T30" fmla="*/ 21 w 71"/>
                <a:gd name="T31" fmla="*/ 7 h 26"/>
                <a:gd name="T32" fmla="*/ 28 w 71"/>
                <a:gd name="T33" fmla="*/ 7 h 26"/>
                <a:gd name="T34" fmla="*/ 32 w 71"/>
                <a:gd name="T35" fmla="*/ 7 h 26"/>
                <a:gd name="T36" fmla="*/ 36 w 71"/>
                <a:gd name="T37" fmla="*/ 7 h 26"/>
                <a:gd name="T38" fmla="*/ 42 w 71"/>
                <a:gd name="T39" fmla="*/ 6 h 26"/>
                <a:gd name="T40" fmla="*/ 48 w 71"/>
                <a:gd name="T41" fmla="*/ 6 h 26"/>
                <a:gd name="T42" fmla="*/ 54 w 71"/>
                <a:gd name="T43" fmla="*/ 4 h 26"/>
                <a:gd name="T44" fmla="*/ 59 w 71"/>
                <a:gd name="T45" fmla="*/ 3 h 26"/>
                <a:gd name="T46" fmla="*/ 66 w 71"/>
                <a:gd name="T47" fmla="*/ 2 h 26"/>
                <a:gd name="T48" fmla="*/ 71 w 71"/>
                <a:gd name="T49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26">
                  <a:moveTo>
                    <a:pt x="71" y="0"/>
                  </a:moveTo>
                  <a:lnTo>
                    <a:pt x="66" y="4"/>
                  </a:lnTo>
                  <a:lnTo>
                    <a:pt x="60" y="7"/>
                  </a:lnTo>
                  <a:lnTo>
                    <a:pt x="55" y="11"/>
                  </a:lnTo>
                  <a:lnTo>
                    <a:pt x="48" y="14"/>
                  </a:lnTo>
                  <a:lnTo>
                    <a:pt x="42" y="16"/>
                  </a:lnTo>
                  <a:lnTo>
                    <a:pt x="35" y="20"/>
                  </a:lnTo>
                  <a:lnTo>
                    <a:pt x="28" y="23"/>
                  </a:lnTo>
                  <a:lnTo>
                    <a:pt x="21" y="26"/>
                  </a:lnTo>
                  <a:lnTo>
                    <a:pt x="9" y="23"/>
                  </a:lnTo>
                  <a:lnTo>
                    <a:pt x="3" y="15"/>
                  </a:lnTo>
                  <a:lnTo>
                    <a:pt x="0" y="7"/>
                  </a:lnTo>
                  <a:lnTo>
                    <a:pt x="3" y="0"/>
                  </a:lnTo>
                  <a:lnTo>
                    <a:pt x="9" y="4"/>
                  </a:lnTo>
                  <a:lnTo>
                    <a:pt x="16" y="7"/>
                  </a:lnTo>
                  <a:lnTo>
                    <a:pt x="21" y="7"/>
                  </a:lnTo>
                  <a:lnTo>
                    <a:pt x="28" y="7"/>
                  </a:lnTo>
                  <a:lnTo>
                    <a:pt x="32" y="7"/>
                  </a:lnTo>
                  <a:lnTo>
                    <a:pt x="36" y="7"/>
                  </a:lnTo>
                  <a:lnTo>
                    <a:pt x="42" y="6"/>
                  </a:lnTo>
                  <a:lnTo>
                    <a:pt x="48" y="6"/>
                  </a:lnTo>
                  <a:lnTo>
                    <a:pt x="54" y="4"/>
                  </a:lnTo>
                  <a:lnTo>
                    <a:pt x="59" y="3"/>
                  </a:lnTo>
                  <a:lnTo>
                    <a:pt x="66" y="2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4"/>
            <p:cNvSpPr>
              <a:spLocks/>
            </p:cNvSpPr>
            <p:nvPr/>
          </p:nvSpPr>
          <p:spPr bwMode="auto">
            <a:xfrm>
              <a:off x="5298" y="291"/>
              <a:ext cx="44" cy="37"/>
            </a:xfrm>
            <a:custGeom>
              <a:avLst/>
              <a:gdLst>
                <a:gd name="T0" fmla="*/ 83 w 89"/>
                <a:gd name="T1" fmla="*/ 0 h 74"/>
                <a:gd name="T2" fmla="*/ 85 w 89"/>
                <a:gd name="T3" fmla="*/ 13 h 74"/>
                <a:gd name="T4" fmla="*/ 87 w 89"/>
                <a:gd name="T5" fmla="*/ 25 h 74"/>
                <a:gd name="T6" fmla="*/ 89 w 89"/>
                <a:gd name="T7" fmla="*/ 37 h 74"/>
                <a:gd name="T8" fmla="*/ 89 w 89"/>
                <a:gd name="T9" fmla="*/ 45 h 74"/>
                <a:gd name="T10" fmla="*/ 83 w 89"/>
                <a:gd name="T11" fmla="*/ 52 h 74"/>
                <a:gd name="T12" fmla="*/ 72 w 89"/>
                <a:gd name="T13" fmla="*/ 59 h 74"/>
                <a:gd name="T14" fmla="*/ 62 w 89"/>
                <a:gd name="T15" fmla="*/ 64 h 74"/>
                <a:gd name="T16" fmla="*/ 55 w 89"/>
                <a:gd name="T17" fmla="*/ 67 h 74"/>
                <a:gd name="T18" fmla="*/ 51 w 89"/>
                <a:gd name="T19" fmla="*/ 66 h 74"/>
                <a:gd name="T20" fmla="*/ 51 w 89"/>
                <a:gd name="T21" fmla="*/ 63 h 74"/>
                <a:gd name="T22" fmla="*/ 50 w 89"/>
                <a:gd name="T23" fmla="*/ 62 h 74"/>
                <a:gd name="T24" fmla="*/ 45 w 89"/>
                <a:gd name="T25" fmla="*/ 60 h 74"/>
                <a:gd name="T26" fmla="*/ 41 w 89"/>
                <a:gd name="T27" fmla="*/ 62 h 74"/>
                <a:gd name="T28" fmla="*/ 40 w 89"/>
                <a:gd name="T29" fmla="*/ 63 h 74"/>
                <a:gd name="T30" fmla="*/ 40 w 89"/>
                <a:gd name="T31" fmla="*/ 66 h 74"/>
                <a:gd name="T32" fmla="*/ 39 w 89"/>
                <a:gd name="T33" fmla="*/ 68 h 74"/>
                <a:gd name="T34" fmla="*/ 31 w 89"/>
                <a:gd name="T35" fmla="*/ 70 h 74"/>
                <a:gd name="T36" fmla="*/ 21 w 89"/>
                <a:gd name="T37" fmla="*/ 71 h 74"/>
                <a:gd name="T38" fmla="*/ 11 w 89"/>
                <a:gd name="T39" fmla="*/ 72 h 74"/>
                <a:gd name="T40" fmla="*/ 0 w 89"/>
                <a:gd name="T41" fmla="*/ 74 h 74"/>
                <a:gd name="T42" fmla="*/ 1 w 89"/>
                <a:gd name="T43" fmla="*/ 57 h 74"/>
                <a:gd name="T44" fmla="*/ 2 w 89"/>
                <a:gd name="T45" fmla="*/ 45 h 74"/>
                <a:gd name="T46" fmla="*/ 2 w 89"/>
                <a:gd name="T47" fmla="*/ 35 h 74"/>
                <a:gd name="T48" fmla="*/ 2 w 89"/>
                <a:gd name="T49" fmla="*/ 25 h 74"/>
                <a:gd name="T50" fmla="*/ 13 w 89"/>
                <a:gd name="T51" fmla="*/ 22 h 74"/>
                <a:gd name="T52" fmla="*/ 23 w 89"/>
                <a:gd name="T53" fmla="*/ 18 h 74"/>
                <a:gd name="T54" fmla="*/ 33 w 89"/>
                <a:gd name="T55" fmla="*/ 16 h 74"/>
                <a:gd name="T56" fmla="*/ 43 w 89"/>
                <a:gd name="T57" fmla="*/ 13 h 74"/>
                <a:gd name="T58" fmla="*/ 52 w 89"/>
                <a:gd name="T59" fmla="*/ 10 h 74"/>
                <a:gd name="T60" fmla="*/ 63 w 89"/>
                <a:gd name="T61" fmla="*/ 6 h 74"/>
                <a:gd name="T62" fmla="*/ 72 w 89"/>
                <a:gd name="T63" fmla="*/ 4 h 74"/>
                <a:gd name="T64" fmla="*/ 83 w 89"/>
                <a:gd name="T65" fmla="*/ 0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9" h="74">
                  <a:moveTo>
                    <a:pt x="83" y="0"/>
                  </a:moveTo>
                  <a:lnTo>
                    <a:pt x="85" y="13"/>
                  </a:lnTo>
                  <a:lnTo>
                    <a:pt x="87" y="25"/>
                  </a:lnTo>
                  <a:lnTo>
                    <a:pt x="89" y="37"/>
                  </a:lnTo>
                  <a:lnTo>
                    <a:pt x="89" y="45"/>
                  </a:lnTo>
                  <a:lnTo>
                    <a:pt x="83" y="52"/>
                  </a:lnTo>
                  <a:lnTo>
                    <a:pt x="72" y="59"/>
                  </a:lnTo>
                  <a:lnTo>
                    <a:pt x="62" y="64"/>
                  </a:lnTo>
                  <a:lnTo>
                    <a:pt x="55" y="67"/>
                  </a:lnTo>
                  <a:lnTo>
                    <a:pt x="51" y="66"/>
                  </a:lnTo>
                  <a:lnTo>
                    <a:pt x="51" y="63"/>
                  </a:lnTo>
                  <a:lnTo>
                    <a:pt x="50" y="62"/>
                  </a:lnTo>
                  <a:lnTo>
                    <a:pt x="45" y="60"/>
                  </a:lnTo>
                  <a:lnTo>
                    <a:pt x="41" y="62"/>
                  </a:lnTo>
                  <a:lnTo>
                    <a:pt x="40" y="63"/>
                  </a:lnTo>
                  <a:lnTo>
                    <a:pt x="40" y="66"/>
                  </a:lnTo>
                  <a:lnTo>
                    <a:pt x="39" y="68"/>
                  </a:lnTo>
                  <a:lnTo>
                    <a:pt x="31" y="70"/>
                  </a:lnTo>
                  <a:lnTo>
                    <a:pt x="21" y="71"/>
                  </a:lnTo>
                  <a:lnTo>
                    <a:pt x="11" y="72"/>
                  </a:lnTo>
                  <a:lnTo>
                    <a:pt x="0" y="74"/>
                  </a:lnTo>
                  <a:lnTo>
                    <a:pt x="1" y="57"/>
                  </a:lnTo>
                  <a:lnTo>
                    <a:pt x="2" y="45"/>
                  </a:lnTo>
                  <a:lnTo>
                    <a:pt x="2" y="35"/>
                  </a:lnTo>
                  <a:lnTo>
                    <a:pt x="2" y="25"/>
                  </a:lnTo>
                  <a:lnTo>
                    <a:pt x="13" y="22"/>
                  </a:lnTo>
                  <a:lnTo>
                    <a:pt x="23" y="18"/>
                  </a:lnTo>
                  <a:lnTo>
                    <a:pt x="33" y="16"/>
                  </a:lnTo>
                  <a:lnTo>
                    <a:pt x="43" y="13"/>
                  </a:lnTo>
                  <a:lnTo>
                    <a:pt x="52" y="10"/>
                  </a:lnTo>
                  <a:lnTo>
                    <a:pt x="63" y="6"/>
                  </a:lnTo>
                  <a:lnTo>
                    <a:pt x="72" y="4"/>
                  </a:lnTo>
                  <a:lnTo>
                    <a:pt x="83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5"/>
            <p:cNvSpPr>
              <a:spLocks/>
            </p:cNvSpPr>
            <p:nvPr/>
          </p:nvSpPr>
          <p:spPr bwMode="auto">
            <a:xfrm>
              <a:off x="5522" y="293"/>
              <a:ext cx="86" cy="42"/>
            </a:xfrm>
            <a:custGeom>
              <a:avLst/>
              <a:gdLst>
                <a:gd name="T0" fmla="*/ 149 w 172"/>
                <a:gd name="T1" fmla="*/ 0 h 85"/>
                <a:gd name="T2" fmla="*/ 156 w 172"/>
                <a:gd name="T3" fmla="*/ 3 h 85"/>
                <a:gd name="T4" fmla="*/ 163 w 172"/>
                <a:gd name="T5" fmla="*/ 7 h 85"/>
                <a:gd name="T6" fmla="*/ 168 w 172"/>
                <a:gd name="T7" fmla="*/ 15 h 85"/>
                <a:gd name="T8" fmla="*/ 172 w 172"/>
                <a:gd name="T9" fmla="*/ 23 h 85"/>
                <a:gd name="T10" fmla="*/ 157 w 172"/>
                <a:gd name="T11" fmla="*/ 29 h 85"/>
                <a:gd name="T12" fmla="*/ 142 w 172"/>
                <a:gd name="T13" fmla="*/ 34 h 85"/>
                <a:gd name="T14" fmla="*/ 129 w 172"/>
                <a:gd name="T15" fmla="*/ 39 h 85"/>
                <a:gd name="T16" fmla="*/ 115 w 172"/>
                <a:gd name="T17" fmla="*/ 43 h 85"/>
                <a:gd name="T18" fmla="*/ 101 w 172"/>
                <a:gd name="T19" fmla="*/ 49 h 85"/>
                <a:gd name="T20" fmla="*/ 89 w 172"/>
                <a:gd name="T21" fmla="*/ 54 h 85"/>
                <a:gd name="T22" fmla="*/ 75 w 172"/>
                <a:gd name="T23" fmla="*/ 61 h 85"/>
                <a:gd name="T24" fmla="*/ 62 w 172"/>
                <a:gd name="T25" fmla="*/ 68 h 85"/>
                <a:gd name="T26" fmla="*/ 55 w 172"/>
                <a:gd name="T27" fmla="*/ 70 h 85"/>
                <a:gd name="T28" fmla="*/ 48 w 172"/>
                <a:gd name="T29" fmla="*/ 73 h 85"/>
                <a:gd name="T30" fmla="*/ 41 w 172"/>
                <a:gd name="T31" fmla="*/ 76 h 85"/>
                <a:gd name="T32" fmla="*/ 33 w 172"/>
                <a:gd name="T33" fmla="*/ 77 h 85"/>
                <a:gd name="T34" fmla="*/ 25 w 172"/>
                <a:gd name="T35" fmla="*/ 80 h 85"/>
                <a:gd name="T36" fmla="*/ 17 w 172"/>
                <a:gd name="T37" fmla="*/ 81 h 85"/>
                <a:gd name="T38" fmla="*/ 8 w 172"/>
                <a:gd name="T39" fmla="*/ 84 h 85"/>
                <a:gd name="T40" fmla="*/ 0 w 172"/>
                <a:gd name="T41" fmla="*/ 85 h 85"/>
                <a:gd name="T42" fmla="*/ 1 w 172"/>
                <a:gd name="T43" fmla="*/ 77 h 85"/>
                <a:gd name="T44" fmla="*/ 2 w 172"/>
                <a:gd name="T45" fmla="*/ 72 h 85"/>
                <a:gd name="T46" fmla="*/ 5 w 172"/>
                <a:gd name="T47" fmla="*/ 65 h 85"/>
                <a:gd name="T48" fmla="*/ 8 w 172"/>
                <a:gd name="T49" fmla="*/ 58 h 85"/>
                <a:gd name="T50" fmla="*/ 23 w 172"/>
                <a:gd name="T51" fmla="*/ 58 h 85"/>
                <a:gd name="T52" fmla="*/ 29 w 172"/>
                <a:gd name="T53" fmla="*/ 65 h 85"/>
                <a:gd name="T54" fmla="*/ 43 w 172"/>
                <a:gd name="T55" fmla="*/ 57 h 85"/>
                <a:gd name="T56" fmla="*/ 58 w 172"/>
                <a:gd name="T57" fmla="*/ 47 h 85"/>
                <a:gd name="T58" fmla="*/ 72 w 172"/>
                <a:gd name="T59" fmla="*/ 38 h 85"/>
                <a:gd name="T60" fmla="*/ 90 w 172"/>
                <a:gd name="T61" fmla="*/ 26 h 85"/>
                <a:gd name="T62" fmla="*/ 106 w 172"/>
                <a:gd name="T63" fmla="*/ 16 h 85"/>
                <a:gd name="T64" fmla="*/ 121 w 172"/>
                <a:gd name="T65" fmla="*/ 8 h 85"/>
                <a:gd name="T66" fmla="*/ 136 w 172"/>
                <a:gd name="T67" fmla="*/ 3 h 85"/>
                <a:gd name="T68" fmla="*/ 149 w 172"/>
                <a:gd name="T69" fmla="*/ 0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2" h="85">
                  <a:moveTo>
                    <a:pt x="149" y="0"/>
                  </a:moveTo>
                  <a:lnTo>
                    <a:pt x="156" y="3"/>
                  </a:lnTo>
                  <a:lnTo>
                    <a:pt x="163" y="7"/>
                  </a:lnTo>
                  <a:lnTo>
                    <a:pt x="168" y="15"/>
                  </a:lnTo>
                  <a:lnTo>
                    <a:pt x="172" y="23"/>
                  </a:lnTo>
                  <a:lnTo>
                    <a:pt x="157" y="29"/>
                  </a:lnTo>
                  <a:lnTo>
                    <a:pt x="142" y="34"/>
                  </a:lnTo>
                  <a:lnTo>
                    <a:pt x="129" y="39"/>
                  </a:lnTo>
                  <a:lnTo>
                    <a:pt x="115" y="43"/>
                  </a:lnTo>
                  <a:lnTo>
                    <a:pt x="101" y="49"/>
                  </a:lnTo>
                  <a:lnTo>
                    <a:pt x="89" y="54"/>
                  </a:lnTo>
                  <a:lnTo>
                    <a:pt x="75" y="61"/>
                  </a:lnTo>
                  <a:lnTo>
                    <a:pt x="62" y="68"/>
                  </a:lnTo>
                  <a:lnTo>
                    <a:pt x="55" y="70"/>
                  </a:lnTo>
                  <a:lnTo>
                    <a:pt x="48" y="73"/>
                  </a:lnTo>
                  <a:lnTo>
                    <a:pt x="41" y="76"/>
                  </a:lnTo>
                  <a:lnTo>
                    <a:pt x="33" y="77"/>
                  </a:lnTo>
                  <a:lnTo>
                    <a:pt x="25" y="80"/>
                  </a:lnTo>
                  <a:lnTo>
                    <a:pt x="17" y="81"/>
                  </a:lnTo>
                  <a:lnTo>
                    <a:pt x="8" y="84"/>
                  </a:lnTo>
                  <a:lnTo>
                    <a:pt x="0" y="85"/>
                  </a:lnTo>
                  <a:lnTo>
                    <a:pt x="1" y="77"/>
                  </a:lnTo>
                  <a:lnTo>
                    <a:pt x="2" y="72"/>
                  </a:lnTo>
                  <a:lnTo>
                    <a:pt x="5" y="65"/>
                  </a:lnTo>
                  <a:lnTo>
                    <a:pt x="8" y="58"/>
                  </a:lnTo>
                  <a:lnTo>
                    <a:pt x="23" y="58"/>
                  </a:lnTo>
                  <a:lnTo>
                    <a:pt x="29" y="65"/>
                  </a:lnTo>
                  <a:lnTo>
                    <a:pt x="43" y="57"/>
                  </a:lnTo>
                  <a:lnTo>
                    <a:pt x="58" y="47"/>
                  </a:lnTo>
                  <a:lnTo>
                    <a:pt x="72" y="38"/>
                  </a:lnTo>
                  <a:lnTo>
                    <a:pt x="90" y="26"/>
                  </a:lnTo>
                  <a:lnTo>
                    <a:pt x="106" y="16"/>
                  </a:lnTo>
                  <a:lnTo>
                    <a:pt x="121" y="8"/>
                  </a:lnTo>
                  <a:lnTo>
                    <a:pt x="136" y="3"/>
                  </a:lnTo>
                  <a:lnTo>
                    <a:pt x="149" y="0"/>
                  </a:lnTo>
                  <a:close/>
                </a:path>
              </a:pathLst>
            </a:custGeom>
            <a:solidFill>
              <a:srgbClr val="3DFF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6"/>
            <p:cNvSpPr>
              <a:spLocks/>
            </p:cNvSpPr>
            <p:nvPr/>
          </p:nvSpPr>
          <p:spPr bwMode="auto">
            <a:xfrm>
              <a:off x="5254" y="297"/>
              <a:ext cx="34" cy="33"/>
            </a:xfrm>
            <a:custGeom>
              <a:avLst/>
              <a:gdLst>
                <a:gd name="T0" fmla="*/ 7 w 68"/>
                <a:gd name="T1" fmla="*/ 0 h 68"/>
                <a:gd name="T2" fmla="*/ 14 w 68"/>
                <a:gd name="T3" fmla="*/ 2 h 68"/>
                <a:gd name="T4" fmla="*/ 20 w 68"/>
                <a:gd name="T5" fmla="*/ 3 h 68"/>
                <a:gd name="T6" fmla="*/ 27 w 68"/>
                <a:gd name="T7" fmla="*/ 4 h 68"/>
                <a:gd name="T8" fmla="*/ 34 w 68"/>
                <a:gd name="T9" fmla="*/ 6 h 68"/>
                <a:gd name="T10" fmla="*/ 42 w 68"/>
                <a:gd name="T11" fmla="*/ 7 h 68"/>
                <a:gd name="T12" fmla="*/ 50 w 68"/>
                <a:gd name="T13" fmla="*/ 8 h 68"/>
                <a:gd name="T14" fmla="*/ 58 w 68"/>
                <a:gd name="T15" fmla="*/ 10 h 68"/>
                <a:gd name="T16" fmla="*/ 68 w 68"/>
                <a:gd name="T17" fmla="*/ 11 h 68"/>
                <a:gd name="T18" fmla="*/ 68 w 68"/>
                <a:gd name="T19" fmla="*/ 68 h 68"/>
                <a:gd name="T20" fmla="*/ 57 w 68"/>
                <a:gd name="T21" fmla="*/ 65 h 68"/>
                <a:gd name="T22" fmla="*/ 47 w 68"/>
                <a:gd name="T23" fmla="*/ 64 h 68"/>
                <a:gd name="T24" fmla="*/ 38 w 68"/>
                <a:gd name="T25" fmla="*/ 61 h 68"/>
                <a:gd name="T26" fmla="*/ 30 w 68"/>
                <a:gd name="T27" fmla="*/ 58 h 68"/>
                <a:gd name="T28" fmla="*/ 23 w 68"/>
                <a:gd name="T29" fmla="*/ 57 h 68"/>
                <a:gd name="T30" fmla="*/ 15 w 68"/>
                <a:gd name="T31" fmla="*/ 54 h 68"/>
                <a:gd name="T32" fmla="*/ 8 w 68"/>
                <a:gd name="T33" fmla="*/ 50 h 68"/>
                <a:gd name="T34" fmla="*/ 0 w 68"/>
                <a:gd name="T35" fmla="*/ 47 h 68"/>
                <a:gd name="T36" fmla="*/ 7 w 68"/>
                <a:gd name="T37" fmla="*/ 39 h 68"/>
                <a:gd name="T38" fmla="*/ 15 w 68"/>
                <a:gd name="T39" fmla="*/ 31 h 68"/>
                <a:gd name="T40" fmla="*/ 25 w 68"/>
                <a:gd name="T41" fmla="*/ 22 h 68"/>
                <a:gd name="T42" fmla="*/ 33 w 68"/>
                <a:gd name="T43" fmla="*/ 11 h 68"/>
                <a:gd name="T44" fmla="*/ 29 w 68"/>
                <a:gd name="T45" fmla="*/ 10 h 68"/>
                <a:gd name="T46" fmla="*/ 22 w 68"/>
                <a:gd name="T47" fmla="*/ 10 h 68"/>
                <a:gd name="T48" fmla="*/ 14 w 68"/>
                <a:gd name="T49" fmla="*/ 11 h 68"/>
                <a:gd name="T50" fmla="*/ 4 w 68"/>
                <a:gd name="T51" fmla="*/ 12 h 68"/>
                <a:gd name="T52" fmla="*/ 4 w 68"/>
                <a:gd name="T53" fmla="*/ 8 h 68"/>
                <a:gd name="T54" fmla="*/ 6 w 68"/>
                <a:gd name="T55" fmla="*/ 6 h 68"/>
                <a:gd name="T56" fmla="*/ 7 w 68"/>
                <a:gd name="T57" fmla="*/ 3 h 68"/>
                <a:gd name="T58" fmla="*/ 7 w 68"/>
                <a:gd name="T59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8" h="68">
                  <a:moveTo>
                    <a:pt x="7" y="0"/>
                  </a:moveTo>
                  <a:lnTo>
                    <a:pt x="14" y="2"/>
                  </a:lnTo>
                  <a:lnTo>
                    <a:pt x="20" y="3"/>
                  </a:lnTo>
                  <a:lnTo>
                    <a:pt x="27" y="4"/>
                  </a:lnTo>
                  <a:lnTo>
                    <a:pt x="34" y="6"/>
                  </a:lnTo>
                  <a:lnTo>
                    <a:pt x="42" y="7"/>
                  </a:lnTo>
                  <a:lnTo>
                    <a:pt x="50" y="8"/>
                  </a:lnTo>
                  <a:lnTo>
                    <a:pt x="58" y="10"/>
                  </a:lnTo>
                  <a:lnTo>
                    <a:pt x="68" y="11"/>
                  </a:lnTo>
                  <a:lnTo>
                    <a:pt x="68" y="68"/>
                  </a:lnTo>
                  <a:lnTo>
                    <a:pt x="57" y="65"/>
                  </a:lnTo>
                  <a:lnTo>
                    <a:pt x="47" y="64"/>
                  </a:lnTo>
                  <a:lnTo>
                    <a:pt x="38" y="61"/>
                  </a:lnTo>
                  <a:lnTo>
                    <a:pt x="30" y="58"/>
                  </a:lnTo>
                  <a:lnTo>
                    <a:pt x="23" y="57"/>
                  </a:lnTo>
                  <a:lnTo>
                    <a:pt x="15" y="54"/>
                  </a:lnTo>
                  <a:lnTo>
                    <a:pt x="8" y="50"/>
                  </a:lnTo>
                  <a:lnTo>
                    <a:pt x="0" y="47"/>
                  </a:lnTo>
                  <a:lnTo>
                    <a:pt x="7" y="39"/>
                  </a:lnTo>
                  <a:lnTo>
                    <a:pt x="15" y="31"/>
                  </a:lnTo>
                  <a:lnTo>
                    <a:pt x="25" y="22"/>
                  </a:lnTo>
                  <a:lnTo>
                    <a:pt x="33" y="11"/>
                  </a:lnTo>
                  <a:lnTo>
                    <a:pt x="29" y="10"/>
                  </a:lnTo>
                  <a:lnTo>
                    <a:pt x="22" y="10"/>
                  </a:lnTo>
                  <a:lnTo>
                    <a:pt x="14" y="11"/>
                  </a:lnTo>
                  <a:lnTo>
                    <a:pt x="4" y="12"/>
                  </a:lnTo>
                  <a:lnTo>
                    <a:pt x="4" y="8"/>
                  </a:lnTo>
                  <a:lnTo>
                    <a:pt x="6" y="6"/>
                  </a:lnTo>
                  <a:lnTo>
                    <a:pt x="7" y="3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7"/>
            <p:cNvSpPr>
              <a:spLocks/>
            </p:cNvSpPr>
            <p:nvPr/>
          </p:nvSpPr>
          <p:spPr bwMode="auto">
            <a:xfrm>
              <a:off x="4942" y="311"/>
              <a:ext cx="64" cy="23"/>
            </a:xfrm>
            <a:custGeom>
              <a:avLst/>
              <a:gdLst>
                <a:gd name="T0" fmla="*/ 128 w 128"/>
                <a:gd name="T1" fmla="*/ 0 h 47"/>
                <a:gd name="T2" fmla="*/ 124 w 128"/>
                <a:gd name="T3" fmla="*/ 8 h 47"/>
                <a:gd name="T4" fmla="*/ 114 w 128"/>
                <a:gd name="T5" fmla="*/ 16 h 47"/>
                <a:gd name="T6" fmla="*/ 102 w 128"/>
                <a:gd name="T7" fmla="*/ 24 h 47"/>
                <a:gd name="T8" fmla="*/ 89 w 128"/>
                <a:gd name="T9" fmla="*/ 31 h 47"/>
                <a:gd name="T10" fmla="*/ 74 w 128"/>
                <a:gd name="T11" fmla="*/ 37 h 47"/>
                <a:gd name="T12" fmla="*/ 61 w 128"/>
                <a:gd name="T13" fmla="*/ 43 h 47"/>
                <a:gd name="T14" fmla="*/ 48 w 128"/>
                <a:gd name="T15" fmla="*/ 45 h 47"/>
                <a:gd name="T16" fmla="*/ 40 w 128"/>
                <a:gd name="T17" fmla="*/ 47 h 47"/>
                <a:gd name="T18" fmla="*/ 36 w 128"/>
                <a:gd name="T19" fmla="*/ 47 h 47"/>
                <a:gd name="T20" fmla="*/ 32 w 128"/>
                <a:gd name="T21" fmla="*/ 45 h 47"/>
                <a:gd name="T22" fmla="*/ 27 w 128"/>
                <a:gd name="T23" fmla="*/ 44 h 47"/>
                <a:gd name="T24" fmla="*/ 22 w 128"/>
                <a:gd name="T25" fmla="*/ 41 h 47"/>
                <a:gd name="T26" fmla="*/ 16 w 128"/>
                <a:gd name="T27" fmla="*/ 40 h 47"/>
                <a:gd name="T28" fmla="*/ 11 w 128"/>
                <a:gd name="T29" fmla="*/ 37 h 47"/>
                <a:gd name="T30" fmla="*/ 5 w 128"/>
                <a:gd name="T31" fmla="*/ 35 h 47"/>
                <a:gd name="T32" fmla="*/ 0 w 128"/>
                <a:gd name="T33" fmla="*/ 32 h 47"/>
                <a:gd name="T34" fmla="*/ 15 w 128"/>
                <a:gd name="T35" fmla="*/ 28 h 47"/>
                <a:gd name="T36" fmla="*/ 30 w 128"/>
                <a:gd name="T37" fmla="*/ 27 h 47"/>
                <a:gd name="T38" fmla="*/ 46 w 128"/>
                <a:gd name="T39" fmla="*/ 25 h 47"/>
                <a:gd name="T40" fmla="*/ 62 w 128"/>
                <a:gd name="T41" fmla="*/ 24 h 47"/>
                <a:gd name="T42" fmla="*/ 79 w 128"/>
                <a:gd name="T43" fmla="*/ 21 h 47"/>
                <a:gd name="T44" fmla="*/ 96 w 128"/>
                <a:gd name="T45" fmla="*/ 17 h 47"/>
                <a:gd name="T46" fmla="*/ 112 w 128"/>
                <a:gd name="T47" fmla="*/ 10 h 47"/>
                <a:gd name="T48" fmla="*/ 128 w 128"/>
                <a:gd name="T49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8" h="47">
                  <a:moveTo>
                    <a:pt x="128" y="0"/>
                  </a:moveTo>
                  <a:lnTo>
                    <a:pt x="124" y="8"/>
                  </a:lnTo>
                  <a:lnTo>
                    <a:pt x="114" y="16"/>
                  </a:lnTo>
                  <a:lnTo>
                    <a:pt x="102" y="24"/>
                  </a:lnTo>
                  <a:lnTo>
                    <a:pt x="89" y="31"/>
                  </a:lnTo>
                  <a:lnTo>
                    <a:pt x="74" y="37"/>
                  </a:lnTo>
                  <a:lnTo>
                    <a:pt x="61" y="43"/>
                  </a:lnTo>
                  <a:lnTo>
                    <a:pt x="48" y="45"/>
                  </a:lnTo>
                  <a:lnTo>
                    <a:pt x="40" y="47"/>
                  </a:lnTo>
                  <a:lnTo>
                    <a:pt x="36" y="47"/>
                  </a:lnTo>
                  <a:lnTo>
                    <a:pt x="32" y="45"/>
                  </a:lnTo>
                  <a:lnTo>
                    <a:pt x="27" y="44"/>
                  </a:lnTo>
                  <a:lnTo>
                    <a:pt x="22" y="41"/>
                  </a:lnTo>
                  <a:lnTo>
                    <a:pt x="16" y="40"/>
                  </a:lnTo>
                  <a:lnTo>
                    <a:pt x="11" y="37"/>
                  </a:lnTo>
                  <a:lnTo>
                    <a:pt x="5" y="35"/>
                  </a:lnTo>
                  <a:lnTo>
                    <a:pt x="0" y="32"/>
                  </a:lnTo>
                  <a:lnTo>
                    <a:pt x="15" y="28"/>
                  </a:lnTo>
                  <a:lnTo>
                    <a:pt x="30" y="27"/>
                  </a:lnTo>
                  <a:lnTo>
                    <a:pt x="46" y="25"/>
                  </a:lnTo>
                  <a:lnTo>
                    <a:pt x="62" y="24"/>
                  </a:lnTo>
                  <a:lnTo>
                    <a:pt x="79" y="21"/>
                  </a:lnTo>
                  <a:lnTo>
                    <a:pt x="96" y="17"/>
                  </a:lnTo>
                  <a:lnTo>
                    <a:pt x="112" y="10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8"/>
            <p:cNvSpPr>
              <a:spLocks/>
            </p:cNvSpPr>
            <p:nvPr/>
          </p:nvSpPr>
          <p:spPr bwMode="auto">
            <a:xfrm>
              <a:off x="5547" y="324"/>
              <a:ext cx="103" cy="214"/>
            </a:xfrm>
            <a:custGeom>
              <a:avLst/>
              <a:gdLst>
                <a:gd name="T0" fmla="*/ 150 w 205"/>
                <a:gd name="T1" fmla="*/ 10 h 429"/>
                <a:gd name="T2" fmla="*/ 165 w 205"/>
                <a:gd name="T3" fmla="*/ 34 h 429"/>
                <a:gd name="T4" fmla="*/ 178 w 205"/>
                <a:gd name="T5" fmla="*/ 62 h 429"/>
                <a:gd name="T6" fmla="*/ 187 w 205"/>
                <a:gd name="T7" fmla="*/ 86 h 429"/>
                <a:gd name="T8" fmla="*/ 185 w 205"/>
                <a:gd name="T9" fmla="*/ 117 h 429"/>
                <a:gd name="T10" fmla="*/ 172 w 205"/>
                <a:gd name="T11" fmla="*/ 201 h 429"/>
                <a:gd name="T12" fmla="*/ 174 w 205"/>
                <a:gd name="T13" fmla="*/ 257 h 429"/>
                <a:gd name="T14" fmla="*/ 200 w 205"/>
                <a:gd name="T15" fmla="*/ 307 h 429"/>
                <a:gd name="T16" fmla="*/ 205 w 205"/>
                <a:gd name="T17" fmla="*/ 338 h 429"/>
                <a:gd name="T18" fmla="*/ 205 w 205"/>
                <a:gd name="T19" fmla="*/ 342 h 429"/>
                <a:gd name="T20" fmla="*/ 203 w 205"/>
                <a:gd name="T21" fmla="*/ 350 h 429"/>
                <a:gd name="T22" fmla="*/ 196 w 205"/>
                <a:gd name="T23" fmla="*/ 368 h 429"/>
                <a:gd name="T24" fmla="*/ 184 w 205"/>
                <a:gd name="T25" fmla="*/ 388 h 429"/>
                <a:gd name="T26" fmla="*/ 168 w 205"/>
                <a:gd name="T27" fmla="*/ 403 h 429"/>
                <a:gd name="T28" fmla="*/ 148 w 205"/>
                <a:gd name="T29" fmla="*/ 409 h 429"/>
                <a:gd name="T30" fmla="*/ 121 w 205"/>
                <a:gd name="T31" fmla="*/ 417 h 429"/>
                <a:gd name="T32" fmla="*/ 91 w 205"/>
                <a:gd name="T33" fmla="*/ 424 h 429"/>
                <a:gd name="T34" fmla="*/ 69 w 205"/>
                <a:gd name="T35" fmla="*/ 429 h 429"/>
                <a:gd name="T36" fmla="*/ 41 w 205"/>
                <a:gd name="T37" fmla="*/ 429 h 429"/>
                <a:gd name="T38" fmla="*/ 30 w 205"/>
                <a:gd name="T39" fmla="*/ 407 h 429"/>
                <a:gd name="T40" fmla="*/ 20 w 205"/>
                <a:gd name="T41" fmla="*/ 382 h 429"/>
                <a:gd name="T42" fmla="*/ 10 w 205"/>
                <a:gd name="T43" fmla="*/ 357 h 429"/>
                <a:gd name="T44" fmla="*/ 0 w 205"/>
                <a:gd name="T45" fmla="*/ 331 h 429"/>
                <a:gd name="T46" fmla="*/ 13 w 205"/>
                <a:gd name="T47" fmla="*/ 322 h 429"/>
                <a:gd name="T48" fmla="*/ 22 w 205"/>
                <a:gd name="T49" fmla="*/ 318 h 429"/>
                <a:gd name="T50" fmla="*/ 35 w 205"/>
                <a:gd name="T51" fmla="*/ 308 h 429"/>
                <a:gd name="T52" fmla="*/ 55 w 205"/>
                <a:gd name="T53" fmla="*/ 292 h 429"/>
                <a:gd name="T54" fmla="*/ 76 w 205"/>
                <a:gd name="T55" fmla="*/ 277 h 429"/>
                <a:gd name="T56" fmla="*/ 92 w 205"/>
                <a:gd name="T57" fmla="*/ 271 h 429"/>
                <a:gd name="T58" fmla="*/ 99 w 205"/>
                <a:gd name="T59" fmla="*/ 275 h 429"/>
                <a:gd name="T60" fmla="*/ 100 w 205"/>
                <a:gd name="T61" fmla="*/ 279 h 429"/>
                <a:gd name="T62" fmla="*/ 123 w 205"/>
                <a:gd name="T63" fmla="*/ 253 h 429"/>
                <a:gd name="T64" fmla="*/ 137 w 205"/>
                <a:gd name="T65" fmla="*/ 221 h 429"/>
                <a:gd name="T66" fmla="*/ 143 w 205"/>
                <a:gd name="T67" fmla="*/ 186 h 429"/>
                <a:gd name="T68" fmla="*/ 145 w 205"/>
                <a:gd name="T69" fmla="*/ 155 h 429"/>
                <a:gd name="T70" fmla="*/ 143 w 205"/>
                <a:gd name="T71" fmla="*/ 133 h 429"/>
                <a:gd name="T72" fmla="*/ 137 w 205"/>
                <a:gd name="T73" fmla="*/ 111 h 429"/>
                <a:gd name="T74" fmla="*/ 121 w 205"/>
                <a:gd name="T75" fmla="*/ 90 h 429"/>
                <a:gd name="T76" fmla="*/ 103 w 205"/>
                <a:gd name="T77" fmla="*/ 76 h 429"/>
                <a:gd name="T78" fmla="*/ 84 w 205"/>
                <a:gd name="T79" fmla="*/ 66 h 429"/>
                <a:gd name="T80" fmla="*/ 64 w 205"/>
                <a:gd name="T81" fmla="*/ 63 h 429"/>
                <a:gd name="T82" fmla="*/ 67 w 205"/>
                <a:gd name="T83" fmla="*/ 65 h 429"/>
                <a:gd name="T84" fmla="*/ 86 w 205"/>
                <a:gd name="T85" fmla="*/ 62 h 429"/>
                <a:gd name="T86" fmla="*/ 114 w 205"/>
                <a:gd name="T87" fmla="*/ 45 h 429"/>
                <a:gd name="T88" fmla="*/ 145 w 205"/>
                <a:gd name="T89" fmla="*/ 0 h 4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05" h="429">
                  <a:moveTo>
                    <a:pt x="145" y="0"/>
                  </a:moveTo>
                  <a:lnTo>
                    <a:pt x="150" y="10"/>
                  </a:lnTo>
                  <a:lnTo>
                    <a:pt x="157" y="22"/>
                  </a:lnTo>
                  <a:lnTo>
                    <a:pt x="165" y="34"/>
                  </a:lnTo>
                  <a:lnTo>
                    <a:pt x="172" y="47"/>
                  </a:lnTo>
                  <a:lnTo>
                    <a:pt x="178" y="62"/>
                  </a:lnTo>
                  <a:lnTo>
                    <a:pt x="182" y="74"/>
                  </a:lnTo>
                  <a:lnTo>
                    <a:pt x="187" y="86"/>
                  </a:lnTo>
                  <a:lnTo>
                    <a:pt x="188" y="96"/>
                  </a:lnTo>
                  <a:lnTo>
                    <a:pt x="185" y="117"/>
                  </a:lnTo>
                  <a:lnTo>
                    <a:pt x="178" y="159"/>
                  </a:lnTo>
                  <a:lnTo>
                    <a:pt x="172" y="201"/>
                  </a:lnTo>
                  <a:lnTo>
                    <a:pt x="169" y="224"/>
                  </a:lnTo>
                  <a:lnTo>
                    <a:pt x="174" y="257"/>
                  </a:lnTo>
                  <a:lnTo>
                    <a:pt x="188" y="284"/>
                  </a:lnTo>
                  <a:lnTo>
                    <a:pt x="200" y="307"/>
                  </a:lnTo>
                  <a:lnTo>
                    <a:pt x="205" y="333"/>
                  </a:lnTo>
                  <a:lnTo>
                    <a:pt x="205" y="338"/>
                  </a:lnTo>
                  <a:lnTo>
                    <a:pt x="205" y="341"/>
                  </a:lnTo>
                  <a:lnTo>
                    <a:pt x="205" y="342"/>
                  </a:lnTo>
                  <a:lnTo>
                    <a:pt x="204" y="343"/>
                  </a:lnTo>
                  <a:lnTo>
                    <a:pt x="203" y="350"/>
                  </a:lnTo>
                  <a:lnTo>
                    <a:pt x="200" y="358"/>
                  </a:lnTo>
                  <a:lnTo>
                    <a:pt x="196" y="368"/>
                  </a:lnTo>
                  <a:lnTo>
                    <a:pt x="191" y="378"/>
                  </a:lnTo>
                  <a:lnTo>
                    <a:pt x="184" y="388"/>
                  </a:lnTo>
                  <a:lnTo>
                    <a:pt x="176" y="396"/>
                  </a:lnTo>
                  <a:lnTo>
                    <a:pt x="168" y="403"/>
                  </a:lnTo>
                  <a:lnTo>
                    <a:pt x="160" y="407"/>
                  </a:lnTo>
                  <a:lnTo>
                    <a:pt x="148" y="409"/>
                  </a:lnTo>
                  <a:lnTo>
                    <a:pt x="134" y="413"/>
                  </a:lnTo>
                  <a:lnTo>
                    <a:pt x="121" y="417"/>
                  </a:lnTo>
                  <a:lnTo>
                    <a:pt x="106" y="421"/>
                  </a:lnTo>
                  <a:lnTo>
                    <a:pt x="91" y="424"/>
                  </a:lnTo>
                  <a:lnTo>
                    <a:pt x="79" y="427"/>
                  </a:lnTo>
                  <a:lnTo>
                    <a:pt x="69" y="429"/>
                  </a:lnTo>
                  <a:lnTo>
                    <a:pt x="64" y="429"/>
                  </a:lnTo>
                  <a:lnTo>
                    <a:pt x="41" y="429"/>
                  </a:lnTo>
                  <a:lnTo>
                    <a:pt x="36" y="417"/>
                  </a:lnTo>
                  <a:lnTo>
                    <a:pt x="30" y="407"/>
                  </a:lnTo>
                  <a:lnTo>
                    <a:pt x="25" y="394"/>
                  </a:lnTo>
                  <a:lnTo>
                    <a:pt x="20" y="382"/>
                  </a:lnTo>
                  <a:lnTo>
                    <a:pt x="14" y="369"/>
                  </a:lnTo>
                  <a:lnTo>
                    <a:pt x="10" y="357"/>
                  </a:lnTo>
                  <a:lnTo>
                    <a:pt x="5" y="345"/>
                  </a:lnTo>
                  <a:lnTo>
                    <a:pt x="0" y="331"/>
                  </a:lnTo>
                  <a:lnTo>
                    <a:pt x="6" y="326"/>
                  </a:lnTo>
                  <a:lnTo>
                    <a:pt x="13" y="322"/>
                  </a:lnTo>
                  <a:lnTo>
                    <a:pt x="20" y="319"/>
                  </a:lnTo>
                  <a:lnTo>
                    <a:pt x="22" y="318"/>
                  </a:lnTo>
                  <a:lnTo>
                    <a:pt x="26" y="314"/>
                  </a:lnTo>
                  <a:lnTo>
                    <a:pt x="35" y="308"/>
                  </a:lnTo>
                  <a:lnTo>
                    <a:pt x="44" y="300"/>
                  </a:lnTo>
                  <a:lnTo>
                    <a:pt x="55" y="292"/>
                  </a:lnTo>
                  <a:lnTo>
                    <a:pt x="65" y="284"/>
                  </a:lnTo>
                  <a:lnTo>
                    <a:pt x="76" y="277"/>
                  </a:lnTo>
                  <a:lnTo>
                    <a:pt x="86" y="272"/>
                  </a:lnTo>
                  <a:lnTo>
                    <a:pt x="92" y="271"/>
                  </a:lnTo>
                  <a:lnTo>
                    <a:pt x="96" y="272"/>
                  </a:lnTo>
                  <a:lnTo>
                    <a:pt x="99" y="275"/>
                  </a:lnTo>
                  <a:lnTo>
                    <a:pt x="99" y="277"/>
                  </a:lnTo>
                  <a:lnTo>
                    <a:pt x="100" y="279"/>
                  </a:lnTo>
                  <a:lnTo>
                    <a:pt x="113" y="268"/>
                  </a:lnTo>
                  <a:lnTo>
                    <a:pt x="123" y="253"/>
                  </a:lnTo>
                  <a:lnTo>
                    <a:pt x="131" y="238"/>
                  </a:lnTo>
                  <a:lnTo>
                    <a:pt x="137" y="221"/>
                  </a:lnTo>
                  <a:lnTo>
                    <a:pt x="141" y="203"/>
                  </a:lnTo>
                  <a:lnTo>
                    <a:pt x="143" y="186"/>
                  </a:lnTo>
                  <a:lnTo>
                    <a:pt x="145" y="170"/>
                  </a:lnTo>
                  <a:lnTo>
                    <a:pt x="145" y="155"/>
                  </a:lnTo>
                  <a:lnTo>
                    <a:pt x="145" y="146"/>
                  </a:lnTo>
                  <a:lnTo>
                    <a:pt x="143" y="133"/>
                  </a:lnTo>
                  <a:lnTo>
                    <a:pt x="141" y="121"/>
                  </a:lnTo>
                  <a:lnTo>
                    <a:pt x="137" y="111"/>
                  </a:lnTo>
                  <a:lnTo>
                    <a:pt x="129" y="100"/>
                  </a:lnTo>
                  <a:lnTo>
                    <a:pt x="121" y="90"/>
                  </a:lnTo>
                  <a:lnTo>
                    <a:pt x="113" y="82"/>
                  </a:lnTo>
                  <a:lnTo>
                    <a:pt x="103" y="76"/>
                  </a:lnTo>
                  <a:lnTo>
                    <a:pt x="94" y="70"/>
                  </a:lnTo>
                  <a:lnTo>
                    <a:pt x="84" y="66"/>
                  </a:lnTo>
                  <a:lnTo>
                    <a:pt x="74" y="65"/>
                  </a:lnTo>
                  <a:lnTo>
                    <a:pt x="64" y="63"/>
                  </a:lnTo>
                  <a:lnTo>
                    <a:pt x="63" y="63"/>
                  </a:lnTo>
                  <a:lnTo>
                    <a:pt x="67" y="65"/>
                  </a:lnTo>
                  <a:lnTo>
                    <a:pt x="75" y="65"/>
                  </a:lnTo>
                  <a:lnTo>
                    <a:pt x="86" y="62"/>
                  </a:lnTo>
                  <a:lnTo>
                    <a:pt x="99" y="57"/>
                  </a:lnTo>
                  <a:lnTo>
                    <a:pt x="114" y="45"/>
                  </a:lnTo>
                  <a:lnTo>
                    <a:pt x="129" y="27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2C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9"/>
            <p:cNvSpPr>
              <a:spLocks/>
            </p:cNvSpPr>
            <p:nvPr/>
          </p:nvSpPr>
          <p:spPr bwMode="auto">
            <a:xfrm>
              <a:off x="5226" y="320"/>
              <a:ext cx="58" cy="202"/>
            </a:xfrm>
            <a:custGeom>
              <a:avLst/>
              <a:gdLst>
                <a:gd name="T0" fmla="*/ 0 w 117"/>
                <a:gd name="T1" fmla="*/ 0 h 405"/>
                <a:gd name="T2" fmla="*/ 4 w 117"/>
                <a:gd name="T3" fmla="*/ 4 h 405"/>
                <a:gd name="T4" fmla="*/ 7 w 117"/>
                <a:gd name="T5" fmla="*/ 6 h 405"/>
                <a:gd name="T6" fmla="*/ 8 w 117"/>
                <a:gd name="T7" fmla="*/ 8 h 405"/>
                <a:gd name="T8" fmla="*/ 12 w 117"/>
                <a:gd name="T9" fmla="*/ 8 h 405"/>
                <a:gd name="T10" fmla="*/ 17 w 117"/>
                <a:gd name="T11" fmla="*/ 7 h 405"/>
                <a:gd name="T12" fmla="*/ 21 w 117"/>
                <a:gd name="T13" fmla="*/ 6 h 405"/>
                <a:gd name="T14" fmla="*/ 25 w 117"/>
                <a:gd name="T15" fmla="*/ 3 h 405"/>
                <a:gd name="T16" fmla="*/ 32 w 117"/>
                <a:gd name="T17" fmla="*/ 0 h 405"/>
                <a:gd name="T18" fmla="*/ 39 w 117"/>
                <a:gd name="T19" fmla="*/ 8 h 405"/>
                <a:gd name="T20" fmla="*/ 47 w 117"/>
                <a:gd name="T21" fmla="*/ 15 h 405"/>
                <a:gd name="T22" fmla="*/ 55 w 117"/>
                <a:gd name="T23" fmla="*/ 22 h 405"/>
                <a:gd name="T24" fmla="*/ 64 w 117"/>
                <a:gd name="T25" fmla="*/ 28 h 405"/>
                <a:gd name="T26" fmla="*/ 68 w 117"/>
                <a:gd name="T27" fmla="*/ 39 h 405"/>
                <a:gd name="T28" fmla="*/ 71 w 117"/>
                <a:gd name="T29" fmla="*/ 53 h 405"/>
                <a:gd name="T30" fmla="*/ 72 w 117"/>
                <a:gd name="T31" fmla="*/ 63 h 405"/>
                <a:gd name="T32" fmla="*/ 74 w 117"/>
                <a:gd name="T33" fmla="*/ 73 h 405"/>
                <a:gd name="T34" fmla="*/ 74 w 117"/>
                <a:gd name="T35" fmla="*/ 141 h 405"/>
                <a:gd name="T36" fmla="*/ 75 w 117"/>
                <a:gd name="T37" fmla="*/ 156 h 405"/>
                <a:gd name="T38" fmla="*/ 81 w 117"/>
                <a:gd name="T39" fmla="*/ 180 h 405"/>
                <a:gd name="T40" fmla="*/ 86 w 117"/>
                <a:gd name="T41" fmla="*/ 210 h 405"/>
                <a:gd name="T42" fmla="*/ 94 w 117"/>
                <a:gd name="T43" fmla="*/ 244 h 405"/>
                <a:gd name="T44" fmla="*/ 102 w 117"/>
                <a:gd name="T45" fmla="*/ 277 h 405"/>
                <a:gd name="T46" fmla="*/ 109 w 117"/>
                <a:gd name="T47" fmla="*/ 307 h 405"/>
                <a:gd name="T48" fmla="*/ 114 w 117"/>
                <a:gd name="T49" fmla="*/ 330 h 405"/>
                <a:gd name="T50" fmla="*/ 117 w 117"/>
                <a:gd name="T51" fmla="*/ 342 h 405"/>
                <a:gd name="T52" fmla="*/ 113 w 117"/>
                <a:gd name="T53" fmla="*/ 342 h 405"/>
                <a:gd name="T54" fmla="*/ 107 w 117"/>
                <a:gd name="T55" fmla="*/ 343 h 405"/>
                <a:gd name="T56" fmla="*/ 101 w 117"/>
                <a:gd name="T57" fmla="*/ 345 h 405"/>
                <a:gd name="T58" fmla="*/ 93 w 117"/>
                <a:gd name="T59" fmla="*/ 346 h 405"/>
                <a:gd name="T60" fmla="*/ 86 w 117"/>
                <a:gd name="T61" fmla="*/ 349 h 405"/>
                <a:gd name="T62" fmla="*/ 79 w 117"/>
                <a:gd name="T63" fmla="*/ 353 h 405"/>
                <a:gd name="T64" fmla="*/ 75 w 117"/>
                <a:gd name="T65" fmla="*/ 358 h 405"/>
                <a:gd name="T66" fmla="*/ 74 w 117"/>
                <a:gd name="T67" fmla="*/ 366 h 405"/>
                <a:gd name="T68" fmla="*/ 75 w 117"/>
                <a:gd name="T69" fmla="*/ 371 h 405"/>
                <a:gd name="T70" fmla="*/ 78 w 117"/>
                <a:gd name="T71" fmla="*/ 374 h 405"/>
                <a:gd name="T72" fmla="*/ 81 w 117"/>
                <a:gd name="T73" fmla="*/ 376 h 405"/>
                <a:gd name="T74" fmla="*/ 85 w 117"/>
                <a:gd name="T75" fmla="*/ 378 h 405"/>
                <a:gd name="T76" fmla="*/ 85 w 117"/>
                <a:gd name="T77" fmla="*/ 393 h 405"/>
                <a:gd name="T78" fmla="*/ 78 w 117"/>
                <a:gd name="T79" fmla="*/ 396 h 405"/>
                <a:gd name="T80" fmla="*/ 71 w 117"/>
                <a:gd name="T81" fmla="*/ 397 h 405"/>
                <a:gd name="T82" fmla="*/ 64 w 117"/>
                <a:gd name="T83" fmla="*/ 400 h 405"/>
                <a:gd name="T84" fmla="*/ 58 w 117"/>
                <a:gd name="T85" fmla="*/ 401 h 405"/>
                <a:gd name="T86" fmla="*/ 52 w 117"/>
                <a:gd name="T87" fmla="*/ 402 h 405"/>
                <a:gd name="T88" fmla="*/ 47 w 117"/>
                <a:gd name="T89" fmla="*/ 404 h 405"/>
                <a:gd name="T90" fmla="*/ 42 w 117"/>
                <a:gd name="T91" fmla="*/ 405 h 405"/>
                <a:gd name="T92" fmla="*/ 37 w 117"/>
                <a:gd name="T93" fmla="*/ 405 h 405"/>
                <a:gd name="T94" fmla="*/ 13 w 117"/>
                <a:gd name="T95" fmla="*/ 405 h 405"/>
                <a:gd name="T96" fmla="*/ 0 w 117"/>
                <a:gd name="T97" fmla="*/ 0 h 4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17" h="405">
                  <a:moveTo>
                    <a:pt x="0" y="0"/>
                  </a:moveTo>
                  <a:lnTo>
                    <a:pt x="4" y="4"/>
                  </a:lnTo>
                  <a:lnTo>
                    <a:pt x="7" y="6"/>
                  </a:lnTo>
                  <a:lnTo>
                    <a:pt x="8" y="8"/>
                  </a:lnTo>
                  <a:lnTo>
                    <a:pt x="12" y="8"/>
                  </a:lnTo>
                  <a:lnTo>
                    <a:pt x="17" y="7"/>
                  </a:lnTo>
                  <a:lnTo>
                    <a:pt x="21" y="6"/>
                  </a:lnTo>
                  <a:lnTo>
                    <a:pt x="25" y="3"/>
                  </a:lnTo>
                  <a:lnTo>
                    <a:pt x="32" y="0"/>
                  </a:lnTo>
                  <a:lnTo>
                    <a:pt x="39" y="8"/>
                  </a:lnTo>
                  <a:lnTo>
                    <a:pt x="47" y="15"/>
                  </a:lnTo>
                  <a:lnTo>
                    <a:pt x="55" y="22"/>
                  </a:lnTo>
                  <a:lnTo>
                    <a:pt x="64" y="28"/>
                  </a:lnTo>
                  <a:lnTo>
                    <a:pt x="68" y="39"/>
                  </a:lnTo>
                  <a:lnTo>
                    <a:pt x="71" y="53"/>
                  </a:lnTo>
                  <a:lnTo>
                    <a:pt x="72" y="63"/>
                  </a:lnTo>
                  <a:lnTo>
                    <a:pt x="74" y="73"/>
                  </a:lnTo>
                  <a:lnTo>
                    <a:pt x="74" y="141"/>
                  </a:lnTo>
                  <a:lnTo>
                    <a:pt x="75" y="156"/>
                  </a:lnTo>
                  <a:lnTo>
                    <a:pt x="81" y="180"/>
                  </a:lnTo>
                  <a:lnTo>
                    <a:pt x="86" y="210"/>
                  </a:lnTo>
                  <a:lnTo>
                    <a:pt x="94" y="244"/>
                  </a:lnTo>
                  <a:lnTo>
                    <a:pt x="102" y="277"/>
                  </a:lnTo>
                  <a:lnTo>
                    <a:pt x="109" y="307"/>
                  </a:lnTo>
                  <a:lnTo>
                    <a:pt x="114" y="330"/>
                  </a:lnTo>
                  <a:lnTo>
                    <a:pt x="117" y="342"/>
                  </a:lnTo>
                  <a:lnTo>
                    <a:pt x="113" y="342"/>
                  </a:lnTo>
                  <a:lnTo>
                    <a:pt x="107" y="343"/>
                  </a:lnTo>
                  <a:lnTo>
                    <a:pt x="101" y="345"/>
                  </a:lnTo>
                  <a:lnTo>
                    <a:pt x="93" y="346"/>
                  </a:lnTo>
                  <a:lnTo>
                    <a:pt x="86" y="349"/>
                  </a:lnTo>
                  <a:lnTo>
                    <a:pt x="79" y="353"/>
                  </a:lnTo>
                  <a:lnTo>
                    <a:pt x="75" y="358"/>
                  </a:lnTo>
                  <a:lnTo>
                    <a:pt x="74" y="366"/>
                  </a:lnTo>
                  <a:lnTo>
                    <a:pt x="75" y="371"/>
                  </a:lnTo>
                  <a:lnTo>
                    <a:pt x="78" y="374"/>
                  </a:lnTo>
                  <a:lnTo>
                    <a:pt x="81" y="376"/>
                  </a:lnTo>
                  <a:lnTo>
                    <a:pt x="85" y="378"/>
                  </a:lnTo>
                  <a:lnTo>
                    <a:pt x="85" y="393"/>
                  </a:lnTo>
                  <a:lnTo>
                    <a:pt x="78" y="396"/>
                  </a:lnTo>
                  <a:lnTo>
                    <a:pt x="71" y="397"/>
                  </a:lnTo>
                  <a:lnTo>
                    <a:pt x="64" y="400"/>
                  </a:lnTo>
                  <a:lnTo>
                    <a:pt x="58" y="401"/>
                  </a:lnTo>
                  <a:lnTo>
                    <a:pt x="52" y="402"/>
                  </a:lnTo>
                  <a:lnTo>
                    <a:pt x="47" y="404"/>
                  </a:lnTo>
                  <a:lnTo>
                    <a:pt x="42" y="405"/>
                  </a:lnTo>
                  <a:lnTo>
                    <a:pt x="37" y="405"/>
                  </a:lnTo>
                  <a:lnTo>
                    <a:pt x="13" y="4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0"/>
            <p:cNvSpPr>
              <a:spLocks/>
            </p:cNvSpPr>
            <p:nvPr/>
          </p:nvSpPr>
          <p:spPr bwMode="auto">
            <a:xfrm>
              <a:off x="5265" y="336"/>
              <a:ext cx="53" cy="169"/>
            </a:xfrm>
            <a:custGeom>
              <a:avLst/>
              <a:gdLst>
                <a:gd name="T0" fmla="*/ 1 w 106"/>
                <a:gd name="T1" fmla="*/ 0 h 337"/>
                <a:gd name="T2" fmla="*/ 9 w 106"/>
                <a:gd name="T3" fmla="*/ 0 h 337"/>
                <a:gd name="T4" fmla="*/ 17 w 106"/>
                <a:gd name="T5" fmla="*/ 1 h 337"/>
                <a:gd name="T6" fmla="*/ 25 w 106"/>
                <a:gd name="T7" fmla="*/ 4 h 337"/>
                <a:gd name="T8" fmla="*/ 33 w 106"/>
                <a:gd name="T9" fmla="*/ 8 h 337"/>
                <a:gd name="T10" fmla="*/ 40 w 106"/>
                <a:gd name="T11" fmla="*/ 35 h 337"/>
                <a:gd name="T12" fmla="*/ 46 w 106"/>
                <a:gd name="T13" fmla="*/ 64 h 337"/>
                <a:gd name="T14" fmla="*/ 51 w 106"/>
                <a:gd name="T15" fmla="*/ 94 h 337"/>
                <a:gd name="T16" fmla="*/ 56 w 106"/>
                <a:gd name="T17" fmla="*/ 124 h 337"/>
                <a:gd name="T18" fmla="*/ 63 w 106"/>
                <a:gd name="T19" fmla="*/ 153 h 337"/>
                <a:gd name="T20" fmla="*/ 71 w 106"/>
                <a:gd name="T21" fmla="*/ 183 h 337"/>
                <a:gd name="T22" fmla="*/ 81 w 106"/>
                <a:gd name="T23" fmla="*/ 211 h 337"/>
                <a:gd name="T24" fmla="*/ 94 w 106"/>
                <a:gd name="T25" fmla="*/ 238 h 337"/>
                <a:gd name="T26" fmla="*/ 94 w 106"/>
                <a:gd name="T27" fmla="*/ 237 h 337"/>
                <a:gd name="T28" fmla="*/ 95 w 106"/>
                <a:gd name="T29" fmla="*/ 235 h 337"/>
                <a:gd name="T30" fmla="*/ 97 w 106"/>
                <a:gd name="T31" fmla="*/ 234 h 337"/>
                <a:gd name="T32" fmla="*/ 97 w 106"/>
                <a:gd name="T33" fmla="*/ 229 h 337"/>
                <a:gd name="T34" fmla="*/ 94 w 106"/>
                <a:gd name="T35" fmla="*/ 220 h 337"/>
                <a:gd name="T36" fmla="*/ 90 w 106"/>
                <a:gd name="T37" fmla="*/ 212 h 337"/>
                <a:gd name="T38" fmla="*/ 85 w 106"/>
                <a:gd name="T39" fmla="*/ 204 h 337"/>
                <a:gd name="T40" fmla="*/ 81 w 106"/>
                <a:gd name="T41" fmla="*/ 195 h 337"/>
                <a:gd name="T42" fmla="*/ 68 w 106"/>
                <a:gd name="T43" fmla="*/ 150 h 337"/>
                <a:gd name="T44" fmla="*/ 58 w 106"/>
                <a:gd name="T45" fmla="*/ 101 h 337"/>
                <a:gd name="T46" fmla="*/ 50 w 106"/>
                <a:gd name="T47" fmla="*/ 58 h 337"/>
                <a:gd name="T48" fmla="*/ 47 w 106"/>
                <a:gd name="T49" fmla="*/ 36 h 337"/>
                <a:gd name="T50" fmla="*/ 47 w 106"/>
                <a:gd name="T51" fmla="*/ 11 h 337"/>
                <a:gd name="T52" fmla="*/ 56 w 106"/>
                <a:gd name="T53" fmla="*/ 11 h 337"/>
                <a:gd name="T54" fmla="*/ 63 w 106"/>
                <a:gd name="T55" fmla="*/ 9 h 337"/>
                <a:gd name="T56" fmla="*/ 68 w 106"/>
                <a:gd name="T57" fmla="*/ 6 h 337"/>
                <a:gd name="T58" fmla="*/ 77 w 106"/>
                <a:gd name="T59" fmla="*/ 2 h 337"/>
                <a:gd name="T60" fmla="*/ 83 w 106"/>
                <a:gd name="T61" fmla="*/ 37 h 337"/>
                <a:gd name="T62" fmla="*/ 90 w 106"/>
                <a:gd name="T63" fmla="*/ 72 h 337"/>
                <a:gd name="T64" fmla="*/ 98 w 106"/>
                <a:gd name="T65" fmla="*/ 106 h 337"/>
                <a:gd name="T66" fmla="*/ 106 w 106"/>
                <a:gd name="T67" fmla="*/ 140 h 337"/>
                <a:gd name="T68" fmla="*/ 106 w 106"/>
                <a:gd name="T69" fmla="*/ 323 h 337"/>
                <a:gd name="T70" fmla="*/ 98 w 106"/>
                <a:gd name="T71" fmla="*/ 328 h 337"/>
                <a:gd name="T72" fmla="*/ 89 w 106"/>
                <a:gd name="T73" fmla="*/ 332 h 337"/>
                <a:gd name="T74" fmla="*/ 79 w 106"/>
                <a:gd name="T75" fmla="*/ 335 h 337"/>
                <a:gd name="T76" fmla="*/ 70 w 106"/>
                <a:gd name="T77" fmla="*/ 337 h 337"/>
                <a:gd name="T78" fmla="*/ 67 w 106"/>
                <a:gd name="T79" fmla="*/ 327 h 337"/>
                <a:gd name="T80" fmla="*/ 60 w 106"/>
                <a:gd name="T81" fmla="*/ 320 h 337"/>
                <a:gd name="T82" fmla="*/ 51 w 106"/>
                <a:gd name="T83" fmla="*/ 316 h 337"/>
                <a:gd name="T84" fmla="*/ 44 w 106"/>
                <a:gd name="T85" fmla="*/ 312 h 337"/>
                <a:gd name="T86" fmla="*/ 42 w 106"/>
                <a:gd name="T87" fmla="*/ 297 h 337"/>
                <a:gd name="T88" fmla="*/ 36 w 106"/>
                <a:gd name="T89" fmla="*/ 269 h 337"/>
                <a:gd name="T90" fmla="*/ 28 w 106"/>
                <a:gd name="T91" fmla="*/ 231 h 337"/>
                <a:gd name="T92" fmla="*/ 20 w 106"/>
                <a:gd name="T93" fmla="*/ 189 h 337"/>
                <a:gd name="T94" fmla="*/ 13 w 106"/>
                <a:gd name="T95" fmla="*/ 146 h 337"/>
                <a:gd name="T96" fmla="*/ 7 w 106"/>
                <a:gd name="T97" fmla="*/ 106 h 337"/>
                <a:gd name="T98" fmla="*/ 1 w 106"/>
                <a:gd name="T99" fmla="*/ 74 h 337"/>
                <a:gd name="T100" fmla="*/ 0 w 106"/>
                <a:gd name="T101" fmla="*/ 54 h 337"/>
                <a:gd name="T102" fmla="*/ 0 w 106"/>
                <a:gd name="T103" fmla="*/ 43 h 337"/>
                <a:gd name="T104" fmla="*/ 0 w 106"/>
                <a:gd name="T105" fmla="*/ 28 h 337"/>
                <a:gd name="T106" fmla="*/ 0 w 106"/>
                <a:gd name="T107" fmla="*/ 12 h 337"/>
                <a:gd name="T108" fmla="*/ 1 w 106"/>
                <a:gd name="T109" fmla="*/ 0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06" h="337">
                  <a:moveTo>
                    <a:pt x="1" y="0"/>
                  </a:moveTo>
                  <a:lnTo>
                    <a:pt x="9" y="0"/>
                  </a:lnTo>
                  <a:lnTo>
                    <a:pt x="17" y="1"/>
                  </a:lnTo>
                  <a:lnTo>
                    <a:pt x="25" y="4"/>
                  </a:lnTo>
                  <a:lnTo>
                    <a:pt x="33" y="8"/>
                  </a:lnTo>
                  <a:lnTo>
                    <a:pt x="40" y="35"/>
                  </a:lnTo>
                  <a:lnTo>
                    <a:pt x="46" y="64"/>
                  </a:lnTo>
                  <a:lnTo>
                    <a:pt x="51" y="94"/>
                  </a:lnTo>
                  <a:lnTo>
                    <a:pt x="56" y="124"/>
                  </a:lnTo>
                  <a:lnTo>
                    <a:pt x="63" y="153"/>
                  </a:lnTo>
                  <a:lnTo>
                    <a:pt x="71" y="183"/>
                  </a:lnTo>
                  <a:lnTo>
                    <a:pt x="81" y="211"/>
                  </a:lnTo>
                  <a:lnTo>
                    <a:pt x="94" y="238"/>
                  </a:lnTo>
                  <a:lnTo>
                    <a:pt x="94" y="237"/>
                  </a:lnTo>
                  <a:lnTo>
                    <a:pt x="95" y="235"/>
                  </a:lnTo>
                  <a:lnTo>
                    <a:pt x="97" y="234"/>
                  </a:lnTo>
                  <a:lnTo>
                    <a:pt x="97" y="229"/>
                  </a:lnTo>
                  <a:lnTo>
                    <a:pt x="94" y="220"/>
                  </a:lnTo>
                  <a:lnTo>
                    <a:pt x="90" y="212"/>
                  </a:lnTo>
                  <a:lnTo>
                    <a:pt x="85" y="204"/>
                  </a:lnTo>
                  <a:lnTo>
                    <a:pt x="81" y="195"/>
                  </a:lnTo>
                  <a:lnTo>
                    <a:pt x="68" y="150"/>
                  </a:lnTo>
                  <a:lnTo>
                    <a:pt x="58" y="101"/>
                  </a:lnTo>
                  <a:lnTo>
                    <a:pt x="50" y="58"/>
                  </a:lnTo>
                  <a:lnTo>
                    <a:pt x="47" y="36"/>
                  </a:lnTo>
                  <a:lnTo>
                    <a:pt x="47" y="11"/>
                  </a:lnTo>
                  <a:lnTo>
                    <a:pt x="56" y="11"/>
                  </a:lnTo>
                  <a:lnTo>
                    <a:pt x="63" y="9"/>
                  </a:lnTo>
                  <a:lnTo>
                    <a:pt x="68" y="6"/>
                  </a:lnTo>
                  <a:lnTo>
                    <a:pt x="77" y="2"/>
                  </a:lnTo>
                  <a:lnTo>
                    <a:pt x="83" y="37"/>
                  </a:lnTo>
                  <a:lnTo>
                    <a:pt x="90" y="72"/>
                  </a:lnTo>
                  <a:lnTo>
                    <a:pt x="98" y="106"/>
                  </a:lnTo>
                  <a:lnTo>
                    <a:pt x="106" y="140"/>
                  </a:lnTo>
                  <a:lnTo>
                    <a:pt x="106" y="323"/>
                  </a:lnTo>
                  <a:lnTo>
                    <a:pt x="98" y="328"/>
                  </a:lnTo>
                  <a:lnTo>
                    <a:pt x="89" y="332"/>
                  </a:lnTo>
                  <a:lnTo>
                    <a:pt x="79" y="335"/>
                  </a:lnTo>
                  <a:lnTo>
                    <a:pt x="70" y="337"/>
                  </a:lnTo>
                  <a:lnTo>
                    <a:pt x="67" y="327"/>
                  </a:lnTo>
                  <a:lnTo>
                    <a:pt x="60" y="320"/>
                  </a:lnTo>
                  <a:lnTo>
                    <a:pt x="51" y="316"/>
                  </a:lnTo>
                  <a:lnTo>
                    <a:pt x="44" y="312"/>
                  </a:lnTo>
                  <a:lnTo>
                    <a:pt x="42" y="297"/>
                  </a:lnTo>
                  <a:lnTo>
                    <a:pt x="36" y="269"/>
                  </a:lnTo>
                  <a:lnTo>
                    <a:pt x="28" y="231"/>
                  </a:lnTo>
                  <a:lnTo>
                    <a:pt x="20" y="189"/>
                  </a:lnTo>
                  <a:lnTo>
                    <a:pt x="13" y="146"/>
                  </a:lnTo>
                  <a:lnTo>
                    <a:pt x="7" y="106"/>
                  </a:lnTo>
                  <a:lnTo>
                    <a:pt x="1" y="74"/>
                  </a:lnTo>
                  <a:lnTo>
                    <a:pt x="0" y="54"/>
                  </a:lnTo>
                  <a:lnTo>
                    <a:pt x="0" y="43"/>
                  </a:lnTo>
                  <a:lnTo>
                    <a:pt x="0" y="28"/>
                  </a:lnTo>
                  <a:lnTo>
                    <a:pt x="0" y="12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1"/>
            <p:cNvSpPr>
              <a:spLocks/>
            </p:cNvSpPr>
            <p:nvPr/>
          </p:nvSpPr>
          <p:spPr bwMode="auto">
            <a:xfrm>
              <a:off x="5307" y="336"/>
              <a:ext cx="8" cy="22"/>
            </a:xfrm>
            <a:custGeom>
              <a:avLst/>
              <a:gdLst>
                <a:gd name="T0" fmla="*/ 0 w 18"/>
                <a:gd name="T1" fmla="*/ 0 h 43"/>
                <a:gd name="T2" fmla="*/ 16 w 18"/>
                <a:gd name="T3" fmla="*/ 0 h 43"/>
                <a:gd name="T4" fmla="*/ 18 w 18"/>
                <a:gd name="T5" fmla="*/ 11 h 43"/>
                <a:gd name="T6" fmla="*/ 18 w 18"/>
                <a:gd name="T7" fmla="*/ 21 h 43"/>
                <a:gd name="T8" fmla="*/ 16 w 18"/>
                <a:gd name="T9" fmla="*/ 32 h 43"/>
                <a:gd name="T10" fmla="*/ 15 w 18"/>
                <a:gd name="T11" fmla="*/ 43 h 43"/>
                <a:gd name="T12" fmla="*/ 10 w 18"/>
                <a:gd name="T13" fmla="*/ 35 h 43"/>
                <a:gd name="T14" fmla="*/ 6 w 18"/>
                <a:gd name="T15" fmla="*/ 25 h 43"/>
                <a:gd name="T16" fmla="*/ 3 w 18"/>
                <a:gd name="T17" fmla="*/ 15 h 43"/>
                <a:gd name="T18" fmla="*/ 0 w 18"/>
                <a:gd name="T19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8" h="43">
                  <a:moveTo>
                    <a:pt x="0" y="0"/>
                  </a:moveTo>
                  <a:lnTo>
                    <a:pt x="16" y="0"/>
                  </a:lnTo>
                  <a:lnTo>
                    <a:pt x="18" y="11"/>
                  </a:lnTo>
                  <a:lnTo>
                    <a:pt x="18" y="21"/>
                  </a:lnTo>
                  <a:lnTo>
                    <a:pt x="16" y="32"/>
                  </a:lnTo>
                  <a:lnTo>
                    <a:pt x="15" y="43"/>
                  </a:lnTo>
                  <a:lnTo>
                    <a:pt x="10" y="35"/>
                  </a:lnTo>
                  <a:lnTo>
                    <a:pt x="6" y="25"/>
                  </a:lnTo>
                  <a:lnTo>
                    <a:pt x="3" y="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2"/>
            <p:cNvSpPr>
              <a:spLocks/>
            </p:cNvSpPr>
            <p:nvPr/>
          </p:nvSpPr>
          <p:spPr bwMode="auto">
            <a:xfrm>
              <a:off x="5489" y="338"/>
              <a:ext cx="31" cy="45"/>
            </a:xfrm>
            <a:custGeom>
              <a:avLst/>
              <a:gdLst>
                <a:gd name="T0" fmla="*/ 36 w 62"/>
                <a:gd name="T1" fmla="*/ 0 h 91"/>
                <a:gd name="T2" fmla="*/ 40 w 62"/>
                <a:gd name="T3" fmla="*/ 9 h 91"/>
                <a:gd name="T4" fmla="*/ 43 w 62"/>
                <a:gd name="T5" fmla="*/ 19 h 91"/>
                <a:gd name="T6" fmla="*/ 48 w 62"/>
                <a:gd name="T7" fmla="*/ 30 h 91"/>
                <a:gd name="T8" fmla="*/ 62 w 62"/>
                <a:gd name="T9" fmla="*/ 39 h 91"/>
                <a:gd name="T10" fmla="*/ 55 w 62"/>
                <a:gd name="T11" fmla="*/ 48 h 91"/>
                <a:gd name="T12" fmla="*/ 50 w 62"/>
                <a:gd name="T13" fmla="*/ 56 h 91"/>
                <a:gd name="T14" fmla="*/ 43 w 62"/>
                <a:gd name="T15" fmla="*/ 62 h 91"/>
                <a:gd name="T16" fmla="*/ 36 w 62"/>
                <a:gd name="T17" fmla="*/ 69 h 91"/>
                <a:gd name="T18" fmla="*/ 28 w 62"/>
                <a:gd name="T19" fmla="*/ 76 h 91"/>
                <a:gd name="T20" fmla="*/ 21 w 62"/>
                <a:gd name="T21" fmla="*/ 81 h 91"/>
                <a:gd name="T22" fmla="*/ 13 w 62"/>
                <a:gd name="T23" fmla="*/ 87 h 91"/>
                <a:gd name="T24" fmla="*/ 5 w 62"/>
                <a:gd name="T25" fmla="*/ 91 h 91"/>
                <a:gd name="T26" fmla="*/ 4 w 62"/>
                <a:gd name="T27" fmla="*/ 87 h 91"/>
                <a:gd name="T28" fmla="*/ 3 w 62"/>
                <a:gd name="T29" fmla="*/ 84 h 91"/>
                <a:gd name="T30" fmla="*/ 0 w 62"/>
                <a:gd name="T31" fmla="*/ 80 h 91"/>
                <a:gd name="T32" fmla="*/ 0 w 62"/>
                <a:gd name="T33" fmla="*/ 74 h 91"/>
                <a:gd name="T34" fmla="*/ 4 w 62"/>
                <a:gd name="T35" fmla="*/ 62 h 91"/>
                <a:gd name="T36" fmla="*/ 13 w 62"/>
                <a:gd name="T37" fmla="*/ 44 h 91"/>
                <a:gd name="T38" fmla="*/ 25 w 62"/>
                <a:gd name="T39" fmla="*/ 21 h 91"/>
                <a:gd name="T40" fmla="*/ 36 w 62"/>
                <a:gd name="T41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91">
                  <a:moveTo>
                    <a:pt x="36" y="0"/>
                  </a:moveTo>
                  <a:lnTo>
                    <a:pt x="40" y="9"/>
                  </a:lnTo>
                  <a:lnTo>
                    <a:pt x="43" y="19"/>
                  </a:lnTo>
                  <a:lnTo>
                    <a:pt x="48" y="30"/>
                  </a:lnTo>
                  <a:lnTo>
                    <a:pt x="62" y="39"/>
                  </a:lnTo>
                  <a:lnTo>
                    <a:pt x="55" y="48"/>
                  </a:lnTo>
                  <a:lnTo>
                    <a:pt x="50" y="56"/>
                  </a:lnTo>
                  <a:lnTo>
                    <a:pt x="43" y="62"/>
                  </a:lnTo>
                  <a:lnTo>
                    <a:pt x="36" y="69"/>
                  </a:lnTo>
                  <a:lnTo>
                    <a:pt x="28" y="76"/>
                  </a:lnTo>
                  <a:lnTo>
                    <a:pt x="21" y="81"/>
                  </a:lnTo>
                  <a:lnTo>
                    <a:pt x="13" y="87"/>
                  </a:lnTo>
                  <a:lnTo>
                    <a:pt x="5" y="91"/>
                  </a:lnTo>
                  <a:lnTo>
                    <a:pt x="4" y="87"/>
                  </a:lnTo>
                  <a:lnTo>
                    <a:pt x="3" y="84"/>
                  </a:lnTo>
                  <a:lnTo>
                    <a:pt x="0" y="80"/>
                  </a:lnTo>
                  <a:lnTo>
                    <a:pt x="0" y="74"/>
                  </a:lnTo>
                  <a:lnTo>
                    <a:pt x="4" y="62"/>
                  </a:lnTo>
                  <a:lnTo>
                    <a:pt x="13" y="44"/>
                  </a:lnTo>
                  <a:lnTo>
                    <a:pt x="25" y="21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3DFF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3"/>
            <p:cNvSpPr>
              <a:spLocks/>
            </p:cNvSpPr>
            <p:nvPr/>
          </p:nvSpPr>
          <p:spPr bwMode="auto">
            <a:xfrm>
              <a:off x="5502" y="360"/>
              <a:ext cx="112" cy="114"/>
            </a:xfrm>
            <a:custGeom>
              <a:avLst/>
              <a:gdLst>
                <a:gd name="T0" fmla="*/ 111 w 225"/>
                <a:gd name="T1" fmla="*/ 11 h 227"/>
                <a:gd name="T2" fmla="*/ 126 w 225"/>
                <a:gd name="T3" fmla="*/ 3 h 227"/>
                <a:gd name="T4" fmla="*/ 143 w 225"/>
                <a:gd name="T5" fmla="*/ 0 h 227"/>
                <a:gd name="T6" fmla="*/ 162 w 225"/>
                <a:gd name="T7" fmla="*/ 1 h 227"/>
                <a:gd name="T8" fmla="*/ 181 w 225"/>
                <a:gd name="T9" fmla="*/ 8 h 227"/>
                <a:gd name="T10" fmla="*/ 198 w 225"/>
                <a:gd name="T11" fmla="*/ 20 h 227"/>
                <a:gd name="T12" fmla="*/ 212 w 225"/>
                <a:gd name="T13" fmla="*/ 36 h 227"/>
                <a:gd name="T14" fmla="*/ 221 w 225"/>
                <a:gd name="T15" fmla="*/ 58 h 227"/>
                <a:gd name="T16" fmla="*/ 225 w 225"/>
                <a:gd name="T17" fmla="*/ 82 h 227"/>
                <a:gd name="T18" fmla="*/ 225 w 225"/>
                <a:gd name="T19" fmla="*/ 101 h 227"/>
                <a:gd name="T20" fmla="*/ 222 w 225"/>
                <a:gd name="T21" fmla="*/ 118 h 227"/>
                <a:gd name="T22" fmla="*/ 218 w 225"/>
                <a:gd name="T23" fmla="*/ 134 h 227"/>
                <a:gd name="T24" fmla="*/ 212 w 225"/>
                <a:gd name="T25" fmla="*/ 151 h 227"/>
                <a:gd name="T26" fmla="*/ 199 w 225"/>
                <a:gd name="T27" fmla="*/ 165 h 227"/>
                <a:gd name="T28" fmla="*/ 185 w 225"/>
                <a:gd name="T29" fmla="*/ 179 h 227"/>
                <a:gd name="T30" fmla="*/ 163 w 225"/>
                <a:gd name="T31" fmla="*/ 191 h 227"/>
                <a:gd name="T32" fmla="*/ 135 w 225"/>
                <a:gd name="T33" fmla="*/ 202 h 227"/>
                <a:gd name="T34" fmla="*/ 127 w 225"/>
                <a:gd name="T35" fmla="*/ 206 h 227"/>
                <a:gd name="T36" fmla="*/ 120 w 225"/>
                <a:gd name="T37" fmla="*/ 210 h 227"/>
                <a:gd name="T38" fmla="*/ 115 w 225"/>
                <a:gd name="T39" fmla="*/ 214 h 227"/>
                <a:gd name="T40" fmla="*/ 111 w 225"/>
                <a:gd name="T41" fmla="*/ 218 h 227"/>
                <a:gd name="T42" fmla="*/ 107 w 225"/>
                <a:gd name="T43" fmla="*/ 222 h 227"/>
                <a:gd name="T44" fmla="*/ 103 w 225"/>
                <a:gd name="T45" fmla="*/ 225 h 227"/>
                <a:gd name="T46" fmla="*/ 97 w 225"/>
                <a:gd name="T47" fmla="*/ 226 h 227"/>
                <a:gd name="T48" fmla="*/ 89 w 225"/>
                <a:gd name="T49" fmla="*/ 227 h 227"/>
                <a:gd name="T50" fmla="*/ 74 w 225"/>
                <a:gd name="T51" fmla="*/ 226 h 227"/>
                <a:gd name="T52" fmla="*/ 60 w 225"/>
                <a:gd name="T53" fmla="*/ 223 h 227"/>
                <a:gd name="T54" fmla="*/ 45 w 225"/>
                <a:gd name="T55" fmla="*/ 218 h 227"/>
                <a:gd name="T56" fmla="*/ 31 w 225"/>
                <a:gd name="T57" fmla="*/ 211 h 227"/>
                <a:gd name="T58" fmla="*/ 19 w 225"/>
                <a:gd name="T59" fmla="*/ 202 h 227"/>
                <a:gd name="T60" fmla="*/ 10 w 225"/>
                <a:gd name="T61" fmla="*/ 191 h 227"/>
                <a:gd name="T62" fmla="*/ 3 w 225"/>
                <a:gd name="T63" fmla="*/ 179 h 227"/>
                <a:gd name="T64" fmla="*/ 0 w 225"/>
                <a:gd name="T65" fmla="*/ 165 h 227"/>
                <a:gd name="T66" fmla="*/ 3 w 225"/>
                <a:gd name="T67" fmla="*/ 155 h 227"/>
                <a:gd name="T68" fmla="*/ 8 w 225"/>
                <a:gd name="T69" fmla="*/ 144 h 227"/>
                <a:gd name="T70" fmla="*/ 18 w 225"/>
                <a:gd name="T71" fmla="*/ 132 h 227"/>
                <a:gd name="T72" fmla="*/ 29 w 225"/>
                <a:gd name="T73" fmla="*/ 118 h 227"/>
                <a:gd name="T74" fmla="*/ 41 w 225"/>
                <a:gd name="T75" fmla="*/ 106 h 227"/>
                <a:gd name="T76" fmla="*/ 54 w 225"/>
                <a:gd name="T77" fmla="*/ 93 h 227"/>
                <a:gd name="T78" fmla="*/ 65 w 225"/>
                <a:gd name="T79" fmla="*/ 81 h 227"/>
                <a:gd name="T80" fmla="*/ 76 w 225"/>
                <a:gd name="T81" fmla="*/ 68 h 227"/>
                <a:gd name="T82" fmla="*/ 85 w 225"/>
                <a:gd name="T83" fmla="*/ 55 h 227"/>
                <a:gd name="T84" fmla="*/ 93 w 225"/>
                <a:gd name="T85" fmla="*/ 40 h 227"/>
                <a:gd name="T86" fmla="*/ 103 w 225"/>
                <a:gd name="T87" fmla="*/ 25 h 227"/>
                <a:gd name="T88" fmla="*/ 111 w 225"/>
                <a:gd name="T89" fmla="*/ 11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25" h="227">
                  <a:moveTo>
                    <a:pt x="111" y="11"/>
                  </a:moveTo>
                  <a:lnTo>
                    <a:pt x="126" y="3"/>
                  </a:lnTo>
                  <a:lnTo>
                    <a:pt x="143" y="0"/>
                  </a:lnTo>
                  <a:lnTo>
                    <a:pt x="162" y="1"/>
                  </a:lnTo>
                  <a:lnTo>
                    <a:pt x="181" y="8"/>
                  </a:lnTo>
                  <a:lnTo>
                    <a:pt x="198" y="20"/>
                  </a:lnTo>
                  <a:lnTo>
                    <a:pt x="212" y="36"/>
                  </a:lnTo>
                  <a:lnTo>
                    <a:pt x="221" y="58"/>
                  </a:lnTo>
                  <a:lnTo>
                    <a:pt x="225" y="82"/>
                  </a:lnTo>
                  <a:lnTo>
                    <a:pt x="225" y="101"/>
                  </a:lnTo>
                  <a:lnTo>
                    <a:pt x="222" y="118"/>
                  </a:lnTo>
                  <a:lnTo>
                    <a:pt x="218" y="134"/>
                  </a:lnTo>
                  <a:lnTo>
                    <a:pt x="212" y="151"/>
                  </a:lnTo>
                  <a:lnTo>
                    <a:pt x="199" y="165"/>
                  </a:lnTo>
                  <a:lnTo>
                    <a:pt x="185" y="179"/>
                  </a:lnTo>
                  <a:lnTo>
                    <a:pt x="163" y="191"/>
                  </a:lnTo>
                  <a:lnTo>
                    <a:pt x="135" y="202"/>
                  </a:lnTo>
                  <a:lnTo>
                    <a:pt x="127" y="206"/>
                  </a:lnTo>
                  <a:lnTo>
                    <a:pt x="120" y="210"/>
                  </a:lnTo>
                  <a:lnTo>
                    <a:pt x="115" y="214"/>
                  </a:lnTo>
                  <a:lnTo>
                    <a:pt x="111" y="218"/>
                  </a:lnTo>
                  <a:lnTo>
                    <a:pt x="107" y="222"/>
                  </a:lnTo>
                  <a:lnTo>
                    <a:pt x="103" y="225"/>
                  </a:lnTo>
                  <a:lnTo>
                    <a:pt x="97" y="226"/>
                  </a:lnTo>
                  <a:lnTo>
                    <a:pt x="89" y="227"/>
                  </a:lnTo>
                  <a:lnTo>
                    <a:pt x="74" y="226"/>
                  </a:lnTo>
                  <a:lnTo>
                    <a:pt x="60" y="223"/>
                  </a:lnTo>
                  <a:lnTo>
                    <a:pt x="45" y="218"/>
                  </a:lnTo>
                  <a:lnTo>
                    <a:pt x="31" y="211"/>
                  </a:lnTo>
                  <a:lnTo>
                    <a:pt x="19" y="202"/>
                  </a:lnTo>
                  <a:lnTo>
                    <a:pt x="10" y="191"/>
                  </a:lnTo>
                  <a:lnTo>
                    <a:pt x="3" y="179"/>
                  </a:lnTo>
                  <a:lnTo>
                    <a:pt x="0" y="165"/>
                  </a:lnTo>
                  <a:lnTo>
                    <a:pt x="3" y="155"/>
                  </a:lnTo>
                  <a:lnTo>
                    <a:pt x="8" y="144"/>
                  </a:lnTo>
                  <a:lnTo>
                    <a:pt x="18" y="132"/>
                  </a:lnTo>
                  <a:lnTo>
                    <a:pt x="29" y="118"/>
                  </a:lnTo>
                  <a:lnTo>
                    <a:pt x="41" y="106"/>
                  </a:lnTo>
                  <a:lnTo>
                    <a:pt x="54" y="93"/>
                  </a:lnTo>
                  <a:lnTo>
                    <a:pt x="65" y="81"/>
                  </a:lnTo>
                  <a:lnTo>
                    <a:pt x="76" y="68"/>
                  </a:lnTo>
                  <a:lnTo>
                    <a:pt x="85" y="55"/>
                  </a:lnTo>
                  <a:lnTo>
                    <a:pt x="93" y="40"/>
                  </a:lnTo>
                  <a:lnTo>
                    <a:pt x="103" y="25"/>
                  </a:lnTo>
                  <a:lnTo>
                    <a:pt x="111" y="11"/>
                  </a:lnTo>
                  <a:close/>
                </a:path>
              </a:pathLst>
            </a:custGeom>
            <a:solidFill>
              <a:srgbClr val="3DFF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/>
            <p:cNvSpPr>
              <a:spLocks/>
            </p:cNvSpPr>
            <p:nvPr/>
          </p:nvSpPr>
          <p:spPr bwMode="auto">
            <a:xfrm>
              <a:off x="5350" y="363"/>
              <a:ext cx="37" cy="35"/>
            </a:xfrm>
            <a:custGeom>
              <a:avLst/>
              <a:gdLst>
                <a:gd name="T0" fmla="*/ 50 w 76"/>
                <a:gd name="T1" fmla="*/ 6 h 68"/>
                <a:gd name="T2" fmla="*/ 55 w 76"/>
                <a:gd name="T3" fmla="*/ 1 h 68"/>
                <a:gd name="T4" fmla="*/ 64 w 76"/>
                <a:gd name="T5" fmla="*/ 0 h 68"/>
                <a:gd name="T6" fmla="*/ 70 w 76"/>
                <a:gd name="T7" fmla="*/ 2 h 68"/>
                <a:gd name="T8" fmla="*/ 76 w 76"/>
                <a:gd name="T9" fmla="*/ 12 h 68"/>
                <a:gd name="T10" fmla="*/ 72 w 76"/>
                <a:gd name="T11" fmla="*/ 20 h 68"/>
                <a:gd name="T12" fmla="*/ 68 w 76"/>
                <a:gd name="T13" fmla="*/ 28 h 68"/>
                <a:gd name="T14" fmla="*/ 61 w 76"/>
                <a:gd name="T15" fmla="*/ 35 h 68"/>
                <a:gd name="T16" fmla="*/ 55 w 76"/>
                <a:gd name="T17" fmla="*/ 41 h 68"/>
                <a:gd name="T18" fmla="*/ 49 w 76"/>
                <a:gd name="T19" fmla="*/ 47 h 68"/>
                <a:gd name="T20" fmla="*/ 41 w 76"/>
                <a:gd name="T21" fmla="*/ 52 h 68"/>
                <a:gd name="T22" fmla="*/ 34 w 76"/>
                <a:gd name="T23" fmla="*/ 57 h 68"/>
                <a:gd name="T24" fmla="*/ 27 w 76"/>
                <a:gd name="T25" fmla="*/ 63 h 68"/>
                <a:gd name="T26" fmla="*/ 22 w 76"/>
                <a:gd name="T27" fmla="*/ 67 h 68"/>
                <a:gd name="T28" fmla="*/ 18 w 76"/>
                <a:gd name="T29" fmla="*/ 68 h 68"/>
                <a:gd name="T30" fmla="*/ 15 w 76"/>
                <a:gd name="T31" fmla="*/ 67 h 68"/>
                <a:gd name="T32" fmla="*/ 12 w 76"/>
                <a:gd name="T33" fmla="*/ 63 h 68"/>
                <a:gd name="T34" fmla="*/ 7 w 76"/>
                <a:gd name="T35" fmla="*/ 61 h 68"/>
                <a:gd name="T36" fmla="*/ 3 w 76"/>
                <a:gd name="T37" fmla="*/ 55 h 68"/>
                <a:gd name="T38" fmla="*/ 2 w 76"/>
                <a:gd name="T39" fmla="*/ 45 h 68"/>
                <a:gd name="T40" fmla="*/ 0 w 76"/>
                <a:gd name="T41" fmla="*/ 37 h 68"/>
                <a:gd name="T42" fmla="*/ 2 w 76"/>
                <a:gd name="T43" fmla="*/ 32 h 68"/>
                <a:gd name="T44" fmla="*/ 7 w 76"/>
                <a:gd name="T45" fmla="*/ 26 h 68"/>
                <a:gd name="T46" fmla="*/ 14 w 76"/>
                <a:gd name="T47" fmla="*/ 21 h 68"/>
                <a:gd name="T48" fmla="*/ 22 w 76"/>
                <a:gd name="T49" fmla="*/ 16 h 68"/>
                <a:gd name="T50" fmla="*/ 30 w 76"/>
                <a:gd name="T51" fmla="*/ 12 h 68"/>
                <a:gd name="T52" fmla="*/ 38 w 76"/>
                <a:gd name="T53" fmla="*/ 8 h 68"/>
                <a:gd name="T54" fmla="*/ 45 w 76"/>
                <a:gd name="T55" fmla="*/ 6 h 68"/>
                <a:gd name="T56" fmla="*/ 50 w 76"/>
                <a:gd name="T57" fmla="*/ 6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68">
                  <a:moveTo>
                    <a:pt x="50" y="6"/>
                  </a:moveTo>
                  <a:lnTo>
                    <a:pt x="55" y="1"/>
                  </a:lnTo>
                  <a:lnTo>
                    <a:pt x="64" y="0"/>
                  </a:lnTo>
                  <a:lnTo>
                    <a:pt x="70" y="2"/>
                  </a:lnTo>
                  <a:lnTo>
                    <a:pt x="76" y="12"/>
                  </a:lnTo>
                  <a:lnTo>
                    <a:pt x="72" y="20"/>
                  </a:lnTo>
                  <a:lnTo>
                    <a:pt x="68" y="28"/>
                  </a:lnTo>
                  <a:lnTo>
                    <a:pt x="61" y="35"/>
                  </a:lnTo>
                  <a:lnTo>
                    <a:pt x="55" y="41"/>
                  </a:lnTo>
                  <a:lnTo>
                    <a:pt x="49" y="47"/>
                  </a:lnTo>
                  <a:lnTo>
                    <a:pt x="41" y="52"/>
                  </a:lnTo>
                  <a:lnTo>
                    <a:pt x="34" y="57"/>
                  </a:lnTo>
                  <a:lnTo>
                    <a:pt x="27" y="63"/>
                  </a:lnTo>
                  <a:lnTo>
                    <a:pt x="22" y="67"/>
                  </a:lnTo>
                  <a:lnTo>
                    <a:pt x="18" y="68"/>
                  </a:lnTo>
                  <a:lnTo>
                    <a:pt x="15" y="67"/>
                  </a:lnTo>
                  <a:lnTo>
                    <a:pt x="12" y="63"/>
                  </a:lnTo>
                  <a:lnTo>
                    <a:pt x="7" y="61"/>
                  </a:lnTo>
                  <a:lnTo>
                    <a:pt x="3" y="55"/>
                  </a:lnTo>
                  <a:lnTo>
                    <a:pt x="2" y="45"/>
                  </a:lnTo>
                  <a:lnTo>
                    <a:pt x="0" y="37"/>
                  </a:lnTo>
                  <a:lnTo>
                    <a:pt x="2" y="32"/>
                  </a:lnTo>
                  <a:lnTo>
                    <a:pt x="7" y="26"/>
                  </a:lnTo>
                  <a:lnTo>
                    <a:pt x="14" y="21"/>
                  </a:lnTo>
                  <a:lnTo>
                    <a:pt x="22" y="16"/>
                  </a:lnTo>
                  <a:lnTo>
                    <a:pt x="30" y="12"/>
                  </a:lnTo>
                  <a:lnTo>
                    <a:pt x="38" y="8"/>
                  </a:lnTo>
                  <a:lnTo>
                    <a:pt x="45" y="6"/>
                  </a:lnTo>
                  <a:lnTo>
                    <a:pt x="50" y="6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/>
            <p:cNvSpPr>
              <a:spLocks/>
            </p:cNvSpPr>
            <p:nvPr/>
          </p:nvSpPr>
          <p:spPr bwMode="auto">
            <a:xfrm>
              <a:off x="5393" y="375"/>
              <a:ext cx="54" cy="15"/>
            </a:xfrm>
            <a:custGeom>
              <a:avLst/>
              <a:gdLst>
                <a:gd name="T0" fmla="*/ 107 w 107"/>
                <a:gd name="T1" fmla="*/ 5 h 28"/>
                <a:gd name="T2" fmla="*/ 107 w 107"/>
                <a:gd name="T3" fmla="*/ 17 h 28"/>
                <a:gd name="T4" fmla="*/ 97 w 107"/>
                <a:gd name="T5" fmla="*/ 19 h 28"/>
                <a:gd name="T6" fmla="*/ 86 w 107"/>
                <a:gd name="T7" fmla="*/ 21 h 28"/>
                <a:gd name="T8" fmla="*/ 74 w 107"/>
                <a:gd name="T9" fmla="*/ 23 h 28"/>
                <a:gd name="T10" fmla="*/ 62 w 107"/>
                <a:gd name="T11" fmla="*/ 24 h 28"/>
                <a:gd name="T12" fmla="*/ 48 w 107"/>
                <a:gd name="T13" fmla="*/ 25 h 28"/>
                <a:gd name="T14" fmla="*/ 33 w 107"/>
                <a:gd name="T15" fmla="*/ 25 h 28"/>
                <a:gd name="T16" fmla="*/ 17 w 107"/>
                <a:gd name="T17" fmla="*/ 27 h 28"/>
                <a:gd name="T18" fmla="*/ 0 w 107"/>
                <a:gd name="T19" fmla="*/ 28 h 28"/>
                <a:gd name="T20" fmla="*/ 0 w 107"/>
                <a:gd name="T21" fmla="*/ 24 h 28"/>
                <a:gd name="T22" fmla="*/ 0 w 107"/>
                <a:gd name="T23" fmla="*/ 19 h 28"/>
                <a:gd name="T24" fmla="*/ 0 w 107"/>
                <a:gd name="T25" fmla="*/ 12 h 28"/>
                <a:gd name="T26" fmla="*/ 0 w 107"/>
                <a:gd name="T27" fmla="*/ 5 h 28"/>
                <a:gd name="T28" fmla="*/ 9 w 107"/>
                <a:gd name="T29" fmla="*/ 2 h 28"/>
                <a:gd name="T30" fmla="*/ 21 w 107"/>
                <a:gd name="T31" fmla="*/ 1 h 28"/>
                <a:gd name="T32" fmla="*/ 36 w 107"/>
                <a:gd name="T33" fmla="*/ 0 h 28"/>
                <a:gd name="T34" fmla="*/ 51 w 107"/>
                <a:gd name="T35" fmla="*/ 0 h 28"/>
                <a:gd name="T36" fmla="*/ 66 w 107"/>
                <a:gd name="T37" fmla="*/ 0 h 28"/>
                <a:gd name="T38" fmla="*/ 81 w 107"/>
                <a:gd name="T39" fmla="*/ 1 h 28"/>
                <a:gd name="T40" fmla="*/ 95 w 107"/>
                <a:gd name="T41" fmla="*/ 2 h 28"/>
                <a:gd name="T42" fmla="*/ 107 w 107"/>
                <a:gd name="T43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7" h="28">
                  <a:moveTo>
                    <a:pt x="107" y="5"/>
                  </a:moveTo>
                  <a:lnTo>
                    <a:pt x="107" y="17"/>
                  </a:lnTo>
                  <a:lnTo>
                    <a:pt x="97" y="19"/>
                  </a:lnTo>
                  <a:lnTo>
                    <a:pt x="86" y="21"/>
                  </a:lnTo>
                  <a:lnTo>
                    <a:pt x="74" y="23"/>
                  </a:lnTo>
                  <a:lnTo>
                    <a:pt x="62" y="24"/>
                  </a:lnTo>
                  <a:lnTo>
                    <a:pt x="48" y="25"/>
                  </a:lnTo>
                  <a:lnTo>
                    <a:pt x="33" y="25"/>
                  </a:lnTo>
                  <a:lnTo>
                    <a:pt x="17" y="27"/>
                  </a:lnTo>
                  <a:lnTo>
                    <a:pt x="0" y="28"/>
                  </a:lnTo>
                  <a:lnTo>
                    <a:pt x="0" y="24"/>
                  </a:lnTo>
                  <a:lnTo>
                    <a:pt x="0" y="19"/>
                  </a:lnTo>
                  <a:lnTo>
                    <a:pt x="0" y="12"/>
                  </a:lnTo>
                  <a:lnTo>
                    <a:pt x="0" y="5"/>
                  </a:lnTo>
                  <a:lnTo>
                    <a:pt x="9" y="2"/>
                  </a:lnTo>
                  <a:lnTo>
                    <a:pt x="21" y="1"/>
                  </a:lnTo>
                  <a:lnTo>
                    <a:pt x="36" y="0"/>
                  </a:lnTo>
                  <a:lnTo>
                    <a:pt x="51" y="0"/>
                  </a:lnTo>
                  <a:lnTo>
                    <a:pt x="66" y="0"/>
                  </a:lnTo>
                  <a:lnTo>
                    <a:pt x="81" y="1"/>
                  </a:lnTo>
                  <a:lnTo>
                    <a:pt x="95" y="2"/>
                  </a:lnTo>
                  <a:lnTo>
                    <a:pt x="107" y="5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/>
            <p:cNvSpPr>
              <a:spLocks/>
            </p:cNvSpPr>
            <p:nvPr/>
          </p:nvSpPr>
          <p:spPr bwMode="auto">
            <a:xfrm>
              <a:off x="5029" y="387"/>
              <a:ext cx="142" cy="24"/>
            </a:xfrm>
            <a:custGeom>
              <a:avLst/>
              <a:gdLst>
                <a:gd name="T0" fmla="*/ 283 w 283"/>
                <a:gd name="T1" fmla="*/ 0 h 48"/>
                <a:gd name="T2" fmla="*/ 283 w 283"/>
                <a:gd name="T3" fmla="*/ 27 h 48"/>
                <a:gd name="T4" fmla="*/ 273 w 283"/>
                <a:gd name="T5" fmla="*/ 29 h 48"/>
                <a:gd name="T6" fmla="*/ 258 w 283"/>
                <a:gd name="T7" fmla="*/ 31 h 48"/>
                <a:gd name="T8" fmla="*/ 239 w 283"/>
                <a:gd name="T9" fmla="*/ 33 h 48"/>
                <a:gd name="T10" fmla="*/ 219 w 283"/>
                <a:gd name="T11" fmla="*/ 35 h 48"/>
                <a:gd name="T12" fmla="*/ 197 w 283"/>
                <a:gd name="T13" fmla="*/ 36 h 48"/>
                <a:gd name="T14" fmla="*/ 175 w 283"/>
                <a:gd name="T15" fmla="*/ 39 h 48"/>
                <a:gd name="T16" fmla="*/ 150 w 283"/>
                <a:gd name="T17" fmla="*/ 40 h 48"/>
                <a:gd name="T18" fmla="*/ 126 w 283"/>
                <a:gd name="T19" fmla="*/ 41 h 48"/>
                <a:gd name="T20" fmla="*/ 103 w 283"/>
                <a:gd name="T21" fmla="*/ 43 h 48"/>
                <a:gd name="T22" fmla="*/ 80 w 283"/>
                <a:gd name="T23" fmla="*/ 44 h 48"/>
                <a:gd name="T24" fmla="*/ 60 w 283"/>
                <a:gd name="T25" fmla="*/ 45 h 48"/>
                <a:gd name="T26" fmla="*/ 41 w 283"/>
                <a:gd name="T27" fmla="*/ 47 h 48"/>
                <a:gd name="T28" fmla="*/ 25 w 283"/>
                <a:gd name="T29" fmla="*/ 48 h 48"/>
                <a:gd name="T30" fmla="*/ 13 w 283"/>
                <a:gd name="T31" fmla="*/ 48 h 48"/>
                <a:gd name="T32" fmla="*/ 4 w 283"/>
                <a:gd name="T33" fmla="*/ 48 h 48"/>
                <a:gd name="T34" fmla="*/ 0 w 283"/>
                <a:gd name="T35" fmla="*/ 48 h 48"/>
                <a:gd name="T36" fmla="*/ 0 w 283"/>
                <a:gd name="T37" fmla="*/ 21 h 48"/>
                <a:gd name="T38" fmla="*/ 283 w 283"/>
                <a:gd name="T3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83" h="48">
                  <a:moveTo>
                    <a:pt x="283" y="0"/>
                  </a:moveTo>
                  <a:lnTo>
                    <a:pt x="283" y="27"/>
                  </a:lnTo>
                  <a:lnTo>
                    <a:pt x="273" y="29"/>
                  </a:lnTo>
                  <a:lnTo>
                    <a:pt x="258" y="31"/>
                  </a:lnTo>
                  <a:lnTo>
                    <a:pt x="239" y="33"/>
                  </a:lnTo>
                  <a:lnTo>
                    <a:pt x="219" y="35"/>
                  </a:lnTo>
                  <a:lnTo>
                    <a:pt x="197" y="36"/>
                  </a:lnTo>
                  <a:lnTo>
                    <a:pt x="175" y="39"/>
                  </a:lnTo>
                  <a:lnTo>
                    <a:pt x="150" y="40"/>
                  </a:lnTo>
                  <a:lnTo>
                    <a:pt x="126" y="41"/>
                  </a:lnTo>
                  <a:lnTo>
                    <a:pt x="103" y="43"/>
                  </a:lnTo>
                  <a:lnTo>
                    <a:pt x="80" y="44"/>
                  </a:lnTo>
                  <a:lnTo>
                    <a:pt x="60" y="45"/>
                  </a:lnTo>
                  <a:lnTo>
                    <a:pt x="41" y="47"/>
                  </a:lnTo>
                  <a:lnTo>
                    <a:pt x="25" y="48"/>
                  </a:lnTo>
                  <a:lnTo>
                    <a:pt x="13" y="48"/>
                  </a:lnTo>
                  <a:lnTo>
                    <a:pt x="4" y="48"/>
                  </a:lnTo>
                  <a:lnTo>
                    <a:pt x="0" y="48"/>
                  </a:lnTo>
                  <a:lnTo>
                    <a:pt x="0" y="21"/>
                  </a:lnTo>
                  <a:lnTo>
                    <a:pt x="283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/>
            <p:cNvSpPr>
              <a:spLocks/>
            </p:cNvSpPr>
            <p:nvPr/>
          </p:nvSpPr>
          <p:spPr bwMode="auto">
            <a:xfrm>
              <a:off x="5329" y="387"/>
              <a:ext cx="142" cy="116"/>
            </a:xfrm>
            <a:custGeom>
              <a:avLst/>
              <a:gdLst>
                <a:gd name="T0" fmla="*/ 8 w 284"/>
                <a:gd name="T1" fmla="*/ 2 h 231"/>
                <a:gd name="T2" fmla="*/ 32 w 284"/>
                <a:gd name="T3" fmla="*/ 21 h 231"/>
                <a:gd name="T4" fmla="*/ 57 w 284"/>
                <a:gd name="T5" fmla="*/ 86 h 231"/>
                <a:gd name="T6" fmla="*/ 76 w 284"/>
                <a:gd name="T7" fmla="*/ 102 h 231"/>
                <a:gd name="T8" fmla="*/ 96 w 284"/>
                <a:gd name="T9" fmla="*/ 110 h 231"/>
                <a:gd name="T10" fmla="*/ 121 w 284"/>
                <a:gd name="T11" fmla="*/ 118 h 231"/>
                <a:gd name="T12" fmla="*/ 154 w 284"/>
                <a:gd name="T13" fmla="*/ 129 h 231"/>
                <a:gd name="T14" fmla="*/ 188 w 284"/>
                <a:gd name="T15" fmla="*/ 141 h 231"/>
                <a:gd name="T16" fmla="*/ 216 w 284"/>
                <a:gd name="T17" fmla="*/ 149 h 231"/>
                <a:gd name="T18" fmla="*/ 230 w 284"/>
                <a:gd name="T19" fmla="*/ 157 h 231"/>
                <a:gd name="T20" fmla="*/ 249 w 284"/>
                <a:gd name="T21" fmla="*/ 167 h 231"/>
                <a:gd name="T22" fmla="*/ 265 w 284"/>
                <a:gd name="T23" fmla="*/ 188 h 231"/>
                <a:gd name="T24" fmla="*/ 284 w 284"/>
                <a:gd name="T25" fmla="*/ 210 h 231"/>
                <a:gd name="T26" fmla="*/ 267 w 284"/>
                <a:gd name="T27" fmla="*/ 216 h 231"/>
                <a:gd name="T28" fmla="*/ 251 w 284"/>
                <a:gd name="T29" fmla="*/ 224 h 231"/>
                <a:gd name="T30" fmla="*/ 238 w 284"/>
                <a:gd name="T31" fmla="*/ 228 h 231"/>
                <a:gd name="T32" fmla="*/ 228 w 284"/>
                <a:gd name="T33" fmla="*/ 231 h 231"/>
                <a:gd name="T34" fmla="*/ 214 w 284"/>
                <a:gd name="T35" fmla="*/ 226 h 231"/>
                <a:gd name="T36" fmla="*/ 197 w 284"/>
                <a:gd name="T37" fmla="*/ 215 h 231"/>
                <a:gd name="T38" fmla="*/ 183 w 284"/>
                <a:gd name="T39" fmla="*/ 203 h 231"/>
                <a:gd name="T40" fmla="*/ 170 w 284"/>
                <a:gd name="T41" fmla="*/ 195 h 231"/>
                <a:gd name="T42" fmla="*/ 154 w 284"/>
                <a:gd name="T43" fmla="*/ 187 h 231"/>
                <a:gd name="T44" fmla="*/ 136 w 284"/>
                <a:gd name="T45" fmla="*/ 180 h 231"/>
                <a:gd name="T46" fmla="*/ 117 w 284"/>
                <a:gd name="T47" fmla="*/ 172 h 231"/>
                <a:gd name="T48" fmla="*/ 98 w 284"/>
                <a:gd name="T49" fmla="*/ 164 h 231"/>
                <a:gd name="T50" fmla="*/ 83 w 284"/>
                <a:gd name="T51" fmla="*/ 154 h 231"/>
                <a:gd name="T52" fmla="*/ 70 w 284"/>
                <a:gd name="T53" fmla="*/ 141 h 231"/>
                <a:gd name="T54" fmla="*/ 55 w 284"/>
                <a:gd name="T55" fmla="*/ 129 h 231"/>
                <a:gd name="T56" fmla="*/ 40 w 284"/>
                <a:gd name="T57" fmla="*/ 119 h 231"/>
                <a:gd name="T58" fmla="*/ 32 w 284"/>
                <a:gd name="T59" fmla="*/ 117 h 231"/>
                <a:gd name="T60" fmla="*/ 23 w 284"/>
                <a:gd name="T61" fmla="*/ 113 h 231"/>
                <a:gd name="T62" fmla="*/ 10 w 284"/>
                <a:gd name="T63" fmla="*/ 109 h 231"/>
                <a:gd name="T64" fmla="*/ 0 w 284"/>
                <a:gd name="T65" fmla="*/ 102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4" h="231">
                  <a:moveTo>
                    <a:pt x="0" y="0"/>
                  </a:moveTo>
                  <a:lnTo>
                    <a:pt x="8" y="2"/>
                  </a:lnTo>
                  <a:lnTo>
                    <a:pt x="21" y="10"/>
                  </a:lnTo>
                  <a:lnTo>
                    <a:pt x="32" y="21"/>
                  </a:lnTo>
                  <a:lnTo>
                    <a:pt x="37" y="32"/>
                  </a:lnTo>
                  <a:lnTo>
                    <a:pt x="57" y="86"/>
                  </a:lnTo>
                  <a:lnTo>
                    <a:pt x="64" y="95"/>
                  </a:lnTo>
                  <a:lnTo>
                    <a:pt x="76" y="102"/>
                  </a:lnTo>
                  <a:lnTo>
                    <a:pt x="88" y="107"/>
                  </a:lnTo>
                  <a:lnTo>
                    <a:pt x="96" y="110"/>
                  </a:lnTo>
                  <a:lnTo>
                    <a:pt x="107" y="114"/>
                  </a:lnTo>
                  <a:lnTo>
                    <a:pt x="121" y="118"/>
                  </a:lnTo>
                  <a:lnTo>
                    <a:pt x="137" y="123"/>
                  </a:lnTo>
                  <a:lnTo>
                    <a:pt x="154" y="129"/>
                  </a:lnTo>
                  <a:lnTo>
                    <a:pt x="172" y="136"/>
                  </a:lnTo>
                  <a:lnTo>
                    <a:pt x="188" y="141"/>
                  </a:lnTo>
                  <a:lnTo>
                    <a:pt x="204" y="145"/>
                  </a:lnTo>
                  <a:lnTo>
                    <a:pt x="216" y="149"/>
                  </a:lnTo>
                  <a:lnTo>
                    <a:pt x="224" y="152"/>
                  </a:lnTo>
                  <a:lnTo>
                    <a:pt x="230" y="157"/>
                  </a:lnTo>
                  <a:lnTo>
                    <a:pt x="238" y="162"/>
                  </a:lnTo>
                  <a:lnTo>
                    <a:pt x="249" y="167"/>
                  </a:lnTo>
                  <a:lnTo>
                    <a:pt x="257" y="177"/>
                  </a:lnTo>
                  <a:lnTo>
                    <a:pt x="265" y="188"/>
                  </a:lnTo>
                  <a:lnTo>
                    <a:pt x="274" y="199"/>
                  </a:lnTo>
                  <a:lnTo>
                    <a:pt x="284" y="210"/>
                  </a:lnTo>
                  <a:lnTo>
                    <a:pt x="275" y="214"/>
                  </a:lnTo>
                  <a:lnTo>
                    <a:pt x="267" y="216"/>
                  </a:lnTo>
                  <a:lnTo>
                    <a:pt x="259" y="220"/>
                  </a:lnTo>
                  <a:lnTo>
                    <a:pt x="251" y="224"/>
                  </a:lnTo>
                  <a:lnTo>
                    <a:pt x="244" y="227"/>
                  </a:lnTo>
                  <a:lnTo>
                    <a:pt x="238" y="228"/>
                  </a:lnTo>
                  <a:lnTo>
                    <a:pt x="232" y="231"/>
                  </a:lnTo>
                  <a:lnTo>
                    <a:pt x="228" y="231"/>
                  </a:lnTo>
                  <a:lnTo>
                    <a:pt x="222" y="230"/>
                  </a:lnTo>
                  <a:lnTo>
                    <a:pt x="214" y="226"/>
                  </a:lnTo>
                  <a:lnTo>
                    <a:pt x="205" y="222"/>
                  </a:lnTo>
                  <a:lnTo>
                    <a:pt x="197" y="215"/>
                  </a:lnTo>
                  <a:lnTo>
                    <a:pt x="189" y="210"/>
                  </a:lnTo>
                  <a:lnTo>
                    <a:pt x="183" y="203"/>
                  </a:lnTo>
                  <a:lnTo>
                    <a:pt x="176" y="199"/>
                  </a:lnTo>
                  <a:lnTo>
                    <a:pt x="170" y="195"/>
                  </a:lnTo>
                  <a:lnTo>
                    <a:pt x="162" y="191"/>
                  </a:lnTo>
                  <a:lnTo>
                    <a:pt x="154" y="187"/>
                  </a:lnTo>
                  <a:lnTo>
                    <a:pt x="145" y="184"/>
                  </a:lnTo>
                  <a:lnTo>
                    <a:pt x="136" y="180"/>
                  </a:lnTo>
                  <a:lnTo>
                    <a:pt x="126" y="176"/>
                  </a:lnTo>
                  <a:lnTo>
                    <a:pt x="117" y="172"/>
                  </a:lnTo>
                  <a:lnTo>
                    <a:pt x="107" y="168"/>
                  </a:lnTo>
                  <a:lnTo>
                    <a:pt x="98" y="164"/>
                  </a:lnTo>
                  <a:lnTo>
                    <a:pt x="90" y="160"/>
                  </a:lnTo>
                  <a:lnTo>
                    <a:pt x="83" y="154"/>
                  </a:lnTo>
                  <a:lnTo>
                    <a:pt x="76" y="148"/>
                  </a:lnTo>
                  <a:lnTo>
                    <a:pt x="70" y="141"/>
                  </a:lnTo>
                  <a:lnTo>
                    <a:pt x="62" y="136"/>
                  </a:lnTo>
                  <a:lnTo>
                    <a:pt x="55" y="129"/>
                  </a:lnTo>
                  <a:lnTo>
                    <a:pt x="48" y="123"/>
                  </a:lnTo>
                  <a:lnTo>
                    <a:pt x="40" y="119"/>
                  </a:lnTo>
                  <a:lnTo>
                    <a:pt x="36" y="118"/>
                  </a:lnTo>
                  <a:lnTo>
                    <a:pt x="32" y="117"/>
                  </a:lnTo>
                  <a:lnTo>
                    <a:pt x="27" y="115"/>
                  </a:lnTo>
                  <a:lnTo>
                    <a:pt x="23" y="113"/>
                  </a:lnTo>
                  <a:lnTo>
                    <a:pt x="16" y="111"/>
                  </a:lnTo>
                  <a:lnTo>
                    <a:pt x="10" y="109"/>
                  </a:lnTo>
                  <a:lnTo>
                    <a:pt x="5" y="106"/>
                  </a:lnTo>
                  <a:lnTo>
                    <a:pt x="0" y="10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/>
            <p:cNvSpPr>
              <a:spLocks/>
            </p:cNvSpPr>
            <p:nvPr/>
          </p:nvSpPr>
          <p:spPr bwMode="auto">
            <a:xfrm>
              <a:off x="5378" y="391"/>
              <a:ext cx="12" cy="11"/>
            </a:xfrm>
            <a:custGeom>
              <a:avLst/>
              <a:gdLst>
                <a:gd name="T0" fmla="*/ 24 w 24"/>
                <a:gd name="T1" fmla="*/ 9 h 23"/>
                <a:gd name="T2" fmla="*/ 20 w 24"/>
                <a:gd name="T3" fmla="*/ 17 h 23"/>
                <a:gd name="T4" fmla="*/ 12 w 24"/>
                <a:gd name="T5" fmla="*/ 21 h 23"/>
                <a:gd name="T6" fmla="*/ 4 w 24"/>
                <a:gd name="T7" fmla="*/ 23 h 23"/>
                <a:gd name="T8" fmla="*/ 0 w 24"/>
                <a:gd name="T9" fmla="*/ 19 h 23"/>
                <a:gd name="T10" fmla="*/ 0 w 24"/>
                <a:gd name="T11" fmla="*/ 6 h 23"/>
                <a:gd name="T12" fmla="*/ 8 w 24"/>
                <a:gd name="T13" fmla="*/ 0 h 23"/>
                <a:gd name="T14" fmla="*/ 17 w 24"/>
                <a:gd name="T15" fmla="*/ 0 h 23"/>
                <a:gd name="T16" fmla="*/ 24 w 24"/>
                <a:gd name="T17" fmla="*/ 9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23">
                  <a:moveTo>
                    <a:pt x="24" y="9"/>
                  </a:moveTo>
                  <a:lnTo>
                    <a:pt x="20" y="17"/>
                  </a:lnTo>
                  <a:lnTo>
                    <a:pt x="12" y="21"/>
                  </a:lnTo>
                  <a:lnTo>
                    <a:pt x="4" y="23"/>
                  </a:lnTo>
                  <a:lnTo>
                    <a:pt x="0" y="19"/>
                  </a:lnTo>
                  <a:lnTo>
                    <a:pt x="0" y="6"/>
                  </a:lnTo>
                  <a:lnTo>
                    <a:pt x="8" y="0"/>
                  </a:lnTo>
                  <a:lnTo>
                    <a:pt x="17" y="0"/>
                  </a:lnTo>
                  <a:lnTo>
                    <a:pt x="24" y="9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49"/>
            <p:cNvSpPr>
              <a:spLocks/>
            </p:cNvSpPr>
            <p:nvPr/>
          </p:nvSpPr>
          <p:spPr bwMode="auto">
            <a:xfrm>
              <a:off x="4936" y="398"/>
              <a:ext cx="87" cy="53"/>
            </a:xfrm>
            <a:custGeom>
              <a:avLst/>
              <a:gdLst>
                <a:gd name="T0" fmla="*/ 169 w 175"/>
                <a:gd name="T1" fmla="*/ 0 h 108"/>
                <a:gd name="T2" fmla="*/ 171 w 175"/>
                <a:gd name="T3" fmla="*/ 12 h 108"/>
                <a:gd name="T4" fmla="*/ 172 w 175"/>
                <a:gd name="T5" fmla="*/ 30 h 108"/>
                <a:gd name="T6" fmla="*/ 175 w 175"/>
                <a:gd name="T7" fmla="*/ 46 h 108"/>
                <a:gd name="T8" fmla="*/ 175 w 175"/>
                <a:gd name="T9" fmla="*/ 58 h 108"/>
                <a:gd name="T10" fmla="*/ 172 w 175"/>
                <a:gd name="T11" fmla="*/ 73 h 108"/>
                <a:gd name="T12" fmla="*/ 164 w 175"/>
                <a:gd name="T13" fmla="*/ 85 h 108"/>
                <a:gd name="T14" fmla="*/ 153 w 175"/>
                <a:gd name="T15" fmla="*/ 94 h 108"/>
                <a:gd name="T16" fmla="*/ 140 w 175"/>
                <a:gd name="T17" fmla="*/ 100 h 108"/>
                <a:gd name="T18" fmla="*/ 126 w 175"/>
                <a:gd name="T19" fmla="*/ 104 h 108"/>
                <a:gd name="T20" fmla="*/ 114 w 175"/>
                <a:gd name="T21" fmla="*/ 107 h 108"/>
                <a:gd name="T22" fmla="*/ 104 w 175"/>
                <a:gd name="T23" fmla="*/ 108 h 108"/>
                <a:gd name="T24" fmla="*/ 97 w 175"/>
                <a:gd name="T25" fmla="*/ 108 h 108"/>
                <a:gd name="T26" fmla="*/ 86 w 175"/>
                <a:gd name="T27" fmla="*/ 108 h 108"/>
                <a:gd name="T28" fmla="*/ 71 w 175"/>
                <a:gd name="T29" fmla="*/ 107 h 108"/>
                <a:gd name="T30" fmla="*/ 56 w 175"/>
                <a:gd name="T31" fmla="*/ 104 h 108"/>
                <a:gd name="T32" fmla="*/ 40 w 175"/>
                <a:gd name="T33" fmla="*/ 100 h 108"/>
                <a:gd name="T34" fmla="*/ 26 w 175"/>
                <a:gd name="T35" fmla="*/ 94 h 108"/>
                <a:gd name="T36" fmla="*/ 13 w 175"/>
                <a:gd name="T37" fmla="*/ 86 h 108"/>
                <a:gd name="T38" fmla="*/ 4 w 175"/>
                <a:gd name="T39" fmla="*/ 77 h 108"/>
                <a:gd name="T40" fmla="*/ 1 w 175"/>
                <a:gd name="T41" fmla="*/ 65 h 108"/>
                <a:gd name="T42" fmla="*/ 3 w 175"/>
                <a:gd name="T43" fmla="*/ 66 h 108"/>
                <a:gd name="T44" fmla="*/ 5 w 175"/>
                <a:gd name="T45" fmla="*/ 67 h 108"/>
                <a:gd name="T46" fmla="*/ 7 w 175"/>
                <a:gd name="T47" fmla="*/ 70 h 108"/>
                <a:gd name="T48" fmla="*/ 8 w 175"/>
                <a:gd name="T49" fmla="*/ 72 h 108"/>
                <a:gd name="T50" fmla="*/ 12 w 175"/>
                <a:gd name="T51" fmla="*/ 67 h 108"/>
                <a:gd name="T52" fmla="*/ 17 w 175"/>
                <a:gd name="T53" fmla="*/ 65 h 108"/>
                <a:gd name="T54" fmla="*/ 21 w 175"/>
                <a:gd name="T55" fmla="*/ 59 h 108"/>
                <a:gd name="T56" fmla="*/ 23 w 175"/>
                <a:gd name="T57" fmla="*/ 54 h 108"/>
                <a:gd name="T58" fmla="*/ 21 w 175"/>
                <a:gd name="T59" fmla="*/ 47 h 108"/>
                <a:gd name="T60" fmla="*/ 17 w 175"/>
                <a:gd name="T61" fmla="*/ 43 h 108"/>
                <a:gd name="T62" fmla="*/ 9 w 175"/>
                <a:gd name="T63" fmla="*/ 42 h 108"/>
                <a:gd name="T64" fmla="*/ 0 w 175"/>
                <a:gd name="T65" fmla="*/ 42 h 108"/>
                <a:gd name="T66" fmla="*/ 0 w 175"/>
                <a:gd name="T67" fmla="*/ 11 h 108"/>
                <a:gd name="T68" fmla="*/ 9 w 175"/>
                <a:gd name="T69" fmla="*/ 15 h 108"/>
                <a:gd name="T70" fmla="*/ 19 w 175"/>
                <a:gd name="T71" fmla="*/ 18 h 108"/>
                <a:gd name="T72" fmla="*/ 28 w 175"/>
                <a:gd name="T73" fmla="*/ 20 h 108"/>
                <a:gd name="T74" fmla="*/ 38 w 175"/>
                <a:gd name="T75" fmla="*/ 23 h 108"/>
                <a:gd name="T76" fmla="*/ 46 w 175"/>
                <a:gd name="T77" fmla="*/ 26 h 108"/>
                <a:gd name="T78" fmla="*/ 54 w 175"/>
                <a:gd name="T79" fmla="*/ 27 h 108"/>
                <a:gd name="T80" fmla="*/ 60 w 175"/>
                <a:gd name="T81" fmla="*/ 28 h 108"/>
                <a:gd name="T82" fmla="*/ 67 w 175"/>
                <a:gd name="T83" fmla="*/ 28 h 108"/>
                <a:gd name="T84" fmla="*/ 78 w 175"/>
                <a:gd name="T85" fmla="*/ 27 h 108"/>
                <a:gd name="T86" fmla="*/ 91 w 175"/>
                <a:gd name="T87" fmla="*/ 24 h 108"/>
                <a:gd name="T88" fmla="*/ 106 w 175"/>
                <a:gd name="T89" fmla="*/ 20 h 108"/>
                <a:gd name="T90" fmla="*/ 122 w 175"/>
                <a:gd name="T91" fmla="*/ 16 h 108"/>
                <a:gd name="T92" fmla="*/ 137 w 175"/>
                <a:gd name="T93" fmla="*/ 11 h 108"/>
                <a:gd name="T94" fmla="*/ 151 w 175"/>
                <a:gd name="T95" fmla="*/ 7 h 108"/>
                <a:gd name="T96" fmla="*/ 161 w 175"/>
                <a:gd name="T97" fmla="*/ 3 h 108"/>
                <a:gd name="T98" fmla="*/ 169 w 175"/>
                <a:gd name="T99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75" h="108">
                  <a:moveTo>
                    <a:pt x="169" y="0"/>
                  </a:moveTo>
                  <a:lnTo>
                    <a:pt x="171" y="12"/>
                  </a:lnTo>
                  <a:lnTo>
                    <a:pt x="172" y="30"/>
                  </a:lnTo>
                  <a:lnTo>
                    <a:pt x="175" y="46"/>
                  </a:lnTo>
                  <a:lnTo>
                    <a:pt x="175" y="58"/>
                  </a:lnTo>
                  <a:lnTo>
                    <a:pt x="172" y="73"/>
                  </a:lnTo>
                  <a:lnTo>
                    <a:pt x="164" y="85"/>
                  </a:lnTo>
                  <a:lnTo>
                    <a:pt x="153" y="94"/>
                  </a:lnTo>
                  <a:lnTo>
                    <a:pt x="140" y="100"/>
                  </a:lnTo>
                  <a:lnTo>
                    <a:pt x="126" y="104"/>
                  </a:lnTo>
                  <a:lnTo>
                    <a:pt x="114" y="107"/>
                  </a:lnTo>
                  <a:lnTo>
                    <a:pt x="104" y="108"/>
                  </a:lnTo>
                  <a:lnTo>
                    <a:pt x="97" y="108"/>
                  </a:lnTo>
                  <a:lnTo>
                    <a:pt x="86" y="108"/>
                  </a:lnTo>
                  <a:lnTo>
                    <a:pt x="71" y="107"/>
                  </a:lnTo>
                  <a:lnTo>
                    <a:pt x="56" y="104"/>
                  </a:lnTo>
                  <a:lnTo>
                    <a:pt x="40" y="100"/>
                  </a:lnTo>
                  <a:lnTo>
                    <a:pt x="26" y="94"/>
                  </a:lnTo>
                  <a:lnTo>
                    <a:pt x="13" y="86"/>
                  </a:lnTo>
                  <a:lnTo>
                    <a:pt x="4" y="77"/>
                  </a:lnTo>
                  <a:lnTo>
                    <a:pt x="1" y="65"/>
                  </a:lnTo>
                  <a:lnTo>
                    <a:pt x="3" y="66"/>
                  </a:lnTo>
                  <a:lnTo>
                    <a:pt x="5" y="67"/>
                  </a:lnTo>
                  <a:lnTo>
                    <a:pt x="7" y="70"/>
                  </a:lnTo>
                  <a:lnTo>
                    <a:pt x="8" y="72"/>
                  </a:lnTo>
                  <a:lnTo>
                    <a:pt x="12" y="67"/>
                  </a:lnTo>
                  <a:lnTo>
                    <a:pt x="17" y="65"/>
                  </a:lnTo>
                  <a:lnTo>
                    <a:pt x="21" y="59"/>
                  </a:lnTo>
                  <a:lnTo>
                    <a:pt x="23" y="54"/>
                  </a:lnTo>
                  <a:lnTo>
                    <a:pt x="21" y="47"/>
                  </a:lnTo>
                  <a:lnTo>
                    <a:pt x="17" y="43"/>
                  </a:lnTo>
                  <a:lnTo>
                    <a:pt x="9" y="42"/>
                  </a:lnTo>
                  <a:lnTo>
                    <a:pt x="0" y="42"/>
                  </a:lnTo>
                  <a:lnTo>
                    <a:pt x="0" y="11"/>
                  </a:lnTo>
                  <a:lnTo>
                    <a:pt x="9" y="15"/>
                  </a:lnTo>
                  <a:lnTo>
                    <a:pt x="19" y="18"/>
                  </a:lnTo>
                  <a:lnTo>
                    <a:pt x="28" y="20"/>
                  </a:lnTo>
                  <a:lnTo>
                    <a:pt x="38" y="23"/>
                  </a:lnTo>
                  <a:lnTo>
                    <a:pt x="46" y="26"/>
                  </a:lnTo>
                  <a:lnTo>
                    <a:pt x="54" y="27"/>
                  </a:lnTo>
                  <a:lnTo>
                    <a:pt x="60" y="28"/>
                  </a:lnTo>
                  <a:lnTo>
                    <a:pt x="67" y="28"/>
                  </a:lnTo>
                  <a:lnTo>
                    <a:pt x="78" y="27"/>
                  </a:lnTo>
                  <a:lnTo>
                    <a:pt x="91" y="24"/>
                  </a:lnTo>
                  <a:lnTo>
                    <a:pt x="106" y="20"/>
                  </a:lnTo>
                  <a:lnTo>
                    <a:pt x="122" y="16"/>
                  </a:lnTo>
                  <a:lnTo>
                    <a:pt x="137" y="11"/>
                  </a:lnTo>
                  <a:lnTo>
                    <a:pt x="151" y="7"/>
                  </a:lnTo>
                  <a:lnTo>
                    <a:pt x="161" y="3"/>
                  </a:lnTo>
                  <a:lnTo>
                    <a:pt x="169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50"/>
            <p:cNvSpPr>
              <a:spLocks/>
            </p:cNvSpPr>
            <p:nvPr/>
          </p:nvSpPr>
          <p:spPr bwMode="auto">
            <a:xfrm>
              <a:off x="5393" y="399"/>
              <a:ext cx="58" cy="54"/>
            </a:xfrm>
            <a:custGeom>
              <a:avLst/>
              <a:gdLst>
                <a:gd name="T0" fmla="*/ 16 w 115"/>
                <a:gd name="T1" fmla="*/ 0 h 109"/>
                <a:gd name="T2" fmla="*/ 27 w 115"/>
                <a:gd name="T3" fmla="*/ 4 h 109"/>
                <a:gd name="T4" fmla="*/ 35 w 115"/>
                <a:gd name="T5" fmla="*/ 15 h 109"/>
                <a:gd name="T6" fmla="*/ 43 w 115"/>
                <a:gd name="T7" fmla="*/ 27 h 109"/>
                <a:gd name="T8" fmla="*/ 52 w 115"/>
                <a:gd name="T9" fmla="*/ 36 h 109"/>
                <a:gd name="T10" fmla="*/ 58 w 115"/>
                <a:gd name="T11" fmla="*/ 39 h 109"/>
                <a:gd name="T12" fmla="*/ 63 w 115"/>
                <a:gd name="T13" fmla="*/ 42 h 109"/>
                <a:gd name="T14" fmla="*/ 70 w 115"/>
                <a:gd name="T15" fmla="*/ 44 h 109"/>
                <a:gd name="T16" fmla="*/ 75 w 115"/>
                <a:gd name="T17" fmla="*/ 47 h 109"/>
                <a:gd name="T18" fmla="*/ 81 w 115"/>
                <a:gd name="T19" fmla="*/ 50 h 109"/>
                <a:gd name="T20" fmla="*/ 87 w 115"/>
                <a:gd name="T21" fmla="*/ 52 h 109"/>
                <a:gd name="T22" fmla="*/ 93 w 115"/>
                <a:gd name="T23" fmla="*/ 54 h 109"/>
                <a:gd name="T24" fmla="*/ 98 w 115"/>
                <a:gd name="T25" fmla="*/ 56 h 109"/>
                <a:gd name="T26" fmla="*/ 102 w 115"/>
                <a:gd name="T27" fmla="*/ 59 h 109"/>
                <a:gd name="T28" fmla="*/ 109 w 115"/>
                <a:gd name="T29" fmla="*/ 63 h 109"/>
                <a:gd name="T30" fmla="*/ 113 w 115"/>
                <a:gd name="T31" fmla="*/ 70 h 109"/>
                <a:gd name="T32" fmla="*/ 115 w 115"/>
                <a:gd name="T33" fmla="*/ 77 h 109"/>
                <a:gd name="T34" fmla="*/ 114 w 115"/>
                <a:gd name="T35" fmla="*/ 83 h 109"/>
                <a:gd name="T36" fmla="*/ 111 w 115"/>
                <a:gd name="T37" fmla="*/ 91 h 109"/>
                <a:gd name="T38" fmla="*/ 106 w 115"/>
                <a:gd name="T39" fmla="*/ 99 h 109"/>
                <a:gd name="T40" fmla="*/ 102 w 115"/>
                <a:gd name="T41" fmla="*/ 109 h 109"/>
                <a:gd name="T42" fmla="*/ 95 w 115"/>
                <a:gd name="T43" fmla="*/ 108 h 109"/>
                <a:gd name="T44" fmla="*/ 89 w 115"/>
                <a:gd name="T45" fmla="*/ 106 h 109"/>
                <a:gd name="T46" fmla="*/ 82 w 115"/>
                <a:gd name="T47" fmla="*/ 105 h 109"/>
                <a:gd name="T48" fmla="*/ 76 w 115"/>
                <a:gd name="T49" fmla="*/ 104 h 109"/>
                <a:gd name="T50" fmla="*/ 70 w 115"/>
                <a:gd name="T51" fmla="*/ 102 h 109"/>
                <a:gd name="T52" fmla="*/ 64 w 115"/>
                <a:gd name="T53" fmla="*/ 101 h 109"/>
                <a:gd name="T54" fmla="*/ 60 w 115"/>
                <a:gd name="T55" fmla="*/ 98 h 109"/>
                <a:gd name="T56" fmla="*/ 56 w 115"/>
                <a:gd name="T57" fmla="*/ 95 h 109"/>
                <a:gd name="T58" fmla="*/ 48 w 115"/>
                <a:gd name="T59" fmla="*/ 87 h 109"/>
                <a:gd name="T60" fmla="*/ 40 w 115"/>
                <a:gd name="T61" fmla="*/ 79 h 109"/>
                <a:gd name="T62" fmla="*/ 33 w 115"/>
                <a:gd name="T63" fmla="*/ 69 h 109"/>
                <a:gd name="T64" fmla="*/ 27 w 115"/>
                <a:gd name="T65" fmla="*/ 59 h 109"/>
                <a:gd name="T66" fmla="*/ 20 w 115"/>
                <a:gd name="T67" fmla="*/ 48 h 109"/>
                <a:gd name="T68" fmla="*/ 13 w 115"/>
                <a:gd name="T69" fmla="*/ 38 h 109"/>
                <a:gd name="T70" fmla="*/ 7 w 115"/>
                <a:gd name="T71" fmla="*/ 27 h 109"/>
                <a:gd name="T72" fmla="*/ 0 w 115"/>
                <a:gd name="T73" fmla="*/ 16 h 109"/>
                <a:gd name="T74" fmla="*/ 1 w 115"/>
                <a:gd name="T75" fmla="*/ 11 h 109"/>
                <a:gd name="T76" fmla="*/ 4 w 115"/>
                <a:gd name="T77" fmla="*/ 5 h 109"/>
                <a:gd name="T78" fmla="*/ 9 w 115"/>
                <a:gd name="T79" fmla="*/ 1 h 109"/>
                <a:gd name="T80" fmla="*/ 16 w 115"/>
                <a:gd name="T81" fmla="*/ 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15" h="109">
                  <a:moveTo>
                    <a:pt x="16" y="0"/>
                  </a:moveTo>
                  <a:lnTo>
                    <a:pt x="27" y="4"/>
                  </a:lnTo>
                  <a:lnTo>
                    <a:pt x="35" y="15"/>
                  </a:lnTo>
                  <a:lnTo>
                    <a:pt x="43" y="27"/>
                  </a:lnTo>
                  <a:lnTo>
                    <a:pt x="52" y="36"/>
                  </a:lnTo>
                  <a:lnTo>
                    <a:pt x="58" y="39"/>
                  </a:lnTo>
                  <a:lnTo>
                    <a:pt x="63" y="42"/>
                  </a:lnTo>
                  <a:lnTo>
                    <a:pt x="70" y="44"/>
                  </a:lnTo>
                  <a:lnTo>
                    <a:pt x="75" y="47"/>
                  </a:lnTo>
                  <a:lnTo>
                    <a:pt x="81" y="50"/>
                  </a:lnTo>
                  <a:lnTo>
                    <a:pt x="87" y="52"/>
                  </a:lnTo>
                  <a:lnTo>
                    <a:pt x="93" y="54"/>
                  </a:lnTo>
                  <a:lnTo>
                    <a:pt x="98" y="56"/>
                  </a:lnTo>
                  <a:lnTo>
                    <a:pt x="102" y="59"/>
                  </a:lnTo>
                  <a:lnTo>
                    <a:pt x="109" y="63"/>
                  </a:lnTo>
                  <a:lnTo>
                    <a:pt x="113" y="70"/>
                  </a:lnTo>
                  <a:lnTo>
                    <a:pt x="115" y="77"/>
                  </a:lnTo>
                  <a:lnTo>
                    <a:pt x="114" y="83"/>
                  </a:lnTo>
                  <a:lnTo>
                    <a:pt x="111" y="91"/>
                  </a:lnTo>
                  <a:lnTo>
                    <a:pt x="106" y="99"/>
                  </a:lnTo>
                  <a:lnTo>
                    <a:pt x="102" y="109"/>
                  </a:lnTo>
                  <a:lnTo>
                    <a:pt x="95" y="108"/>
                  </a:lnTo>
                  <a:lnTo>
                    <a:pt x="89" y="106"/>
                  </a:lnTo>
                  <a:lnTo>
                    <a:pt x="82" y="105"/>
                  </a:lnTo>
                  <a:lnTo>
                    <a:pt x="76" y="104"/>
                  </a:lnTo>
                  <a:lnTo>
                    <a:pt x="70" y="102"/>
                  </a:lnTo>
                  <a:lnTo>
                    <a:pt x="64" y="101"/>
                  </a:lnTo>
                  <a:lnTo>
                    <a:pt x="60" y="98"/>
                  </a:lnTo>
                  <a:lnTo>
                    <a:pt x="56" y="95"/>
                  </a:lnTo>
                  <a:lnTo>
                    <a:pt x="48" y="87"/>
                  </a:lnTo>
                  <a:lnTo>
                    <a:pt x="40" y="79"/>
                  </a:lnTo>
                  <a:lnTo>
                    <a:pt x="33" y="69"/>
                  </a:lnTo>
                  <a:lnTo>
                    <a:pt x="27" y="59"/>
                  </a:lnTo>
                  <a:lnTo>
                    <a:pt x="20" y="48"/>
                  </a:lnTo>
                  <a:lnTo>
                    <a:pt x="13" y="38"/>
                  </a:lnTo>
                  <a:lnTo>
                    <a:pt x="7" y="27"/>
                  </a:lnTo>
                  <a:lnTo>
                    <a:pt x="0" y="16"/>
                  </a:lnTo>
                  <a:lnTo>
                    <a:pt x="1" y="11"/>
                  </a:lnTo>
                  <a:lnTo>
                    <a:pt x="4" y="5"/>
                  </a:lnTo>
                  <a:lnTo>
                    <a:pt x="9" y="1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51"/>
            <p:cNvSpPr>
              <a:spLocks/>
            </p:cNvSpPr>
            <p:nvPr/>
          </p:nvSpPr>
          <p:spPr bwMode="auto">
            <a:xfrm>
              <a:off x="5464" y="422"/>
              <a:ext cx="75" cy="79"/>
            </a:xfrm>
            <a:custGeom>
              <a:avLst/>
              <a:gdLst>
                <a:gd name="T0" fmla="*/ 44 w 151"/>
                <a:gd name="T1" fmla="*/ 0 h 156"/>
                <a:gd name="T2" fmla="*/ 44 w 151"/>
                <a:gd name="T3" fmla="*/ 1 h 156"/>
                <a:gd name="T4" fmla="*/ 44 w 151"/>
                <a:gd name="T5" fmla="*/ 3 h 156"/>
                <a:gd name="T6" fmla="*/ 43 w 151"/>
                <a:gd name="T7" fmla="*/ 5 h 156"/>
                <a:gd name="T8" fmla="*/ 43 w 151"/>
                <a:gd name="T9" fmla="*/ 11 h 156"/>
                <a:gd name="T10" fmla="*/ 44 w 151"/>
                <a:gd name="T11" fmla="*/ 19 h 156"/>
                <a:gd name="T12" fmla="*/ 48 w 151"/>
                <a:gd name="T13" fmla="*/ 27 h 156"/>
                <a:gd name="T14" fmla="*/ 53 w 151"/>
                <a:gd name="T15" fmla="*/ 35 h 156"/>
                <a:gd name="T16" fmla="*/ 55 w 151"/>
                <a:gd name="T17" fmla="*/ 43 h 156"/>
                <a:gd name="T18" fmla="*/ 55 w 151"/>
                <a:gd name="T19" fmla="*/ 50 h 156"/>
                <a:gd name="T20" fmla="*/ 55 w 151"/>
                <a:gd name="T21" fmla="*/ 55 h 156"/>
                <a:gd name="T22" fmla="*/ 57 w 151"/>
                <a:gd name="T23" fmla="*/ 62 h 156"/>
                <a:gd name="T24" fmla="*/ 58 w 151"/>
                <a:gd name="T25" fmla="*/ 67 h 156"/>
                <a:gd name="T26" fmla="*/ 67 w 151"/>
                <a:gd name="T27" fmla="*/ 81 h 156"/>
                <a:gd name="T28" fmla="*/ 77 w 151"/>
                <a:gd name="T29" fmla="*/ 90 h 156"/>
                <a:gd name="T30" fmla="*/ 87 w 151"/>
                <a:gd name="T31" fmla="*/ 97 h 156"/>
                <a:gd name="T32" fmla="*/ 100 w 151"/>
                <a:gd name="T33" fmla="*/ 102 h 156"/>
                <a:gd name="T34" fmla="*/ 112 w 151"/>
                <a:gd name="T35" fmla="*/ 106 h 156"/>
                <a:gd name="T36" fmla="*/ 125 w 151"/>
                <a:gd name="T37" fmla="*/ 109 h 156"/>
                <a:gd name="T38" fmla="*/ 139 w 151"/>
                <a:gd name="T39" fmla="*/ 113 h 156"/>
                <a:gd name="T40" fmla="*/ 151 w 151"/>
                <a:gd name="T41" fmla="*/ 118 h 156"/>
                <a:gd name="T42" fmla="*/ 141 w 151"/>
                <a:gd name="T43" fmla="*/ 132 h 156"/>
                <a:gd name="T44" fmla="*/ 132 w 151"/>
                <a:gd name="T45" fmla="*/ 144 h 156"/>
                <a:gd name="T46" fmla="*/ 121 w 151"/>
                <a:gd name="T47" fmla="*/ 152 h 156"/>
                <a:gd name="T48" fmla="*/ 113 w 151"/>
                <a:gd name="T49" fmla="*/ 156 h 156"/>
                <a:gd name="T50" fmla="*/ 108 w 151"/>
                <a:gd name="T51" fmla="*/ 155 h 156"/>
                <a:gd name="T52" fmla="*/ 100 w 151"/>
                <a:gd name="T53" fmla="*/ 153 h 156"/>
                <a:gd name="T54" fmla="*/ 90 w 151"/>
                <a:gd name="T55" fmla="*/ 151 h 156"/>
                <a:gd name="T56" fmla="*/ 79 w 151"/>
                <a:gd name="T57" fmla="*/ 147 h 156"/>
                <a:gd name="T58" fmla="*/ 67 w 151"/>
                <a:gd name="T59" fmla="*/ 141 h 156"/>
                <a:gd name="T60" fmla="*/ 55 w 151"/>
                <a:gd name="T61" fmla="*/ 136 h 156"/>
                <a:gd name="T62" fmla="*/ 43 w 151"/>
                <a:gd name="T63" fmla="*/ 131 h 156"/>
                <a:gd name="T64" fmla="*/ 34 w 151"/>
                <a:gd name="T65" fmla="*/ 125 h 156"/>
                <a:gd name="T66" fmla="*/ 24 w 151"/>
                <a:gd name="T67" fmla="*/ 118 h 156"/>
                <a:gd name="T68" fmla="*/ 16 w 151"/>
                <a:gd name="T69" fmla="*/ 110 h 156"/>
                <a:gd name="T70" fmla="*/ 8 w 151"/>
                <a:gd name="T71" fmla="*/ 102 h 156"/>
                <a:gd name="T72" fmla="*/ 0 w 151"/>
                <a:gd name="T73" fmla="*/ 93 h 156"/>
                <a:gd name="T74" fmla="*/ 0 w 151"/>
                <a:gd name="T75" fmla="*/ 51 h 156"/>
                <a:gd name="T76" fmla="*/ 8 w 151"/>
                <a:gd name="T77" fmla="*/ 59 h 156"/>
                <a:gd name="T78" fmla="*/ 18 w 151"/>
                <a:gd name="T79" fmla="*/ 70 h 156"/>
                <a:gd name="T80" fmla="*/ 26 w 151"/>
                <a:gd name="T81" fmla="*/ 79 h 156"/>
                <a:gd name="T82" fmla="*/ 35 w 151"/>
                <a:gd name="T83" fmla="*/ 82 h 156"/>
                <a:gd name="T84" fmla="*/ 31 w 151"/>
                <a:gd name="T85" fmla="*/ 75 h 156"/>
                <a:gd name="T86" fmla="*/ 30 w 151"/>
                <a:gd name="T87" fmla="*/ 69 h 156"/>
                <a:gd name="T88" fmla="*/ 28 w 151"/>
                <a:gd name="T89" fmla="*/ 61 h 156"/>
                <a:gd name="T90" fmla="*/ 28 w 151"/>
                <a:gd name="T91" fmla="*/ 52 h 156"/>
                <a:gd name="T92" fmla="*/ 28 w 151"/>
                <a:gd name="T93" fmla="*/ 38 h 156"/>
                <a:gd name="T94" fmla="*/ 31 w 151"/>
                <a:gd name="T95" fmla="*/ 24 h 156"/>
                <a:gd name="T96" fmla="*/ 36 w 151"/>
                <a:gd name="T97" fmla="*/ 11 h 156"/>
                <a:gd name="T98" fmla="*/ 44 w 151"/>
                <a:gd name="T99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51" h="156">
                  <a:moveTo>
                    <a:pt x="44" y="0"/>
                  </a:moveTo>
                  <a:lnTo>
                    <a:pt x="44" y="1"/>
                  </a:lnTo>
                  <a:lnTo>
                    <a:pt x="44" y="3"/>
                  </a:lnTo>
                  <a:lnTo>
                    <a:pt x="43" y="5"/>
                  </a:lnTo>
                  <a:lnTo>
                    <a:pt x="43" y="11"/>
                  </a:lnTo>
                  <a:lnTo>
                    <a:pt x="44" y="19"/>
                  </a:lnTo>
                  <a:lnTo>
                    <a:pt x="48" y="27"/>
                  </a:lnTo>
                  <a:lnTo>
                    <a:pt x="53" y="35"/>
                  </a:lnTo>
                  <a:lnTo>
                    <a:pt x="55" y="43"/>
                  </a:lnTo>
                  <a:lnTo>
                    <a:pt x="55" y="50"/>
                  </a:lnTo>
                  <a:lnTo>
                    <a:pt x="55" y="55"/>
                  </a:lnTo>
                  <a:lnTo>
                    <a:pt x="57" y="62"/>
                  </a:lnTo>
                  <a:lnTo>
                    <a:pt x="58" y="67"/>
                  </a:lnTo>
                  <a:lnTo>
                    <a:pt x="67" y="81"/>
                  </a:lnTo>
                  <a:lnTo>
                    <a:pt x="77" y="90"/>
                  </a:lnTo>
                  <a:lnTo>
                    <a:pt x="87" y="97"/>
                  </a:lnTo>
                  <a:lnTo>
                    <a:pt x="100" y="102"/>
                  </a:lnTo>
                  <a:lnTo>
                    <a:pt x="112" y="106"/>
                  </a:lnTo>
                  <a:lnTo>
                    <a:pt x="125" y="109"/>
                  </a:lnTo>
                  <a:lnTo>
                    <a:pt x="139" y="113"/>
                  </a:lnTo>
                  <a:lnTo>
                    <a:pt x="151" y="118"/>
                  </a:lnTo>
                  <a:lnTo>
                    <a:pt x="141" y="132"/>
                  </a:lnTo>
                  <a:lnTo>
                    <a:pt x="132" y="144"/>
                  </a:lnTo>
                  <a:lnTo>
                    <a:pt x="121" y="152"/>
                  </a:lnTo>
                  <a:lnTo>
                    <a:pt x="113" y="156"/>
                  </a:lnTo>
                  <a:lnTo>
                    <a:pt x="108" y="155"/>
                  </a:lnTo>
                  <a:lnTo>
                    <a:pt x="100" y="153"/>
                  </a:lnTo>
                  <a:lnTo>
                    <a:pt x="90" y="151"/>
                  </a:lnTo>
                  <a:lnTo>
                    <a:pt x="79" y="147"/>
                  </a:lnTo>
                  <a:lnTo>
                    <a:pt x="67" y="141"/>
                  </a:lnTo>
                  <a:lnTo>
                    <a:pt x="55" y="136"/>
                  </a:lnTo>
                  <a:lnTo>
                    <a:pt x="43" y="131"/>
                  </a:lnTo>
                  <a:lnTo>
                    <a:pt x="34" y="125"/>
                  </a:lnTo>
                  <a:lnTo>
                    <a:pt x="24" y="118"/>
                  </a:lnTo>
                  <a:lnTo>
                    <a:pt x="16" y="110"/>
                  </a:lnTo>
                  <a:lnTo>
                    <a:pt x="8" y="102"/>
                  </a:lnTo>
                  <a:lnTo>
                    <a:pt x="0" y="93"/>
                  </a:lnTo>
                  <a:lnTo>
                    <a:pt x="0" y="51"/>
                  </a:lnTo>
                  <a:lnTo>
                    <a:pt x="8" y="59"/>
                  </a:lnTo>
                  <a:lnTo>
                    <a:pt x="18" y="70"/>
                  </a:lnTo>
                  <a:lnTo>
                    <a:pt x="26" y="79"/>
                  </a:lnTo>
                  <a:lnTo>
                    <a:pt x="35" y="82"/>
                  </a:lnTo>
                  <a:lnTo>
                    <a:pt x="31" y="75"/>
                  </a:lnTo>
                  <a:lnTo>
                    <a:pt x="30" y="69"/>
                  </a:lnTo>
                  <a:lnTo>
                    <a:pt x="28" y="61"/>
                  </a:lnTo>
                  <a:lnTo>
                    <a:pt x="28" y="52"/>
                  </a:lnTo>
                  <a:lnTo>
                    <a:pt x="28" y="38"/>
                  </a:lnTo>
                  <a:lnTo>
                    <a:pt x="31" y="24"/>
                  </a:lnTo>
                  <a:lnTo>
                    <a:pt x="36" y="11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3DFF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52"/>
            <p:cNvSpPr>
              <a:spLocks/>
            </p:cNvSpPr>
            <p:nvPr/>
          </p:nvSpPr>
          <p:spPr bwMode="auto">
            <a:xfrm>
              <a:off x="4987" y="421"/>
              <a:ext cx="16" cy="16"/>
            </a:xfrm>
            <a:custGeom>
              <a:avLst/>
              <a:gdLst>
                <a:gd name="T0" fmla="*/ 27 w 32"/>
                <a:gd name="T1" fmla="*/ 0 h 31"/>
                <a:gd name="T2" fmla="*/ 28 w 32"/>
                <a:gd name="T3" fmla="*/ 4 h 31"/>
                <a:gd name="T4" fmla="*/ 30 w 32"/>
                <a:gd name="T5" fmla="*/ 7 h 31"/>
                <a:gd name="T6" fmla="*/ 32 w 32"/>
                <a:gd name="T7" fmla="*/ 10 h 31"/>
                <a:gd name="T8" fmla="*/ 32 w 32"/>
                <a:gd name="T9" fmla="*/ 14 h 31"/>
                <a:gd name="T10" fmla="*/ 31 w 32"/>
                <a:gd name="T11" fmla="*/ 20 h 31"/>
                <a:gd name="T12" fmla="*/ 28 w 32"/>
                <a:gd name="T13" fmla="*/ 25 h 31"/>
                <a:gd name="T14" fmla="*/ 24 w 32"/>
                <a:gd name="T15" fmla="*/ 29 h 31"/>
                <a:gd name="T16" fmla="*/ 19 w 32"/>
                <a:gd name="T17" fmla="*/ 31 h 31"/>
                <a:gd name="T18" fmla="*/ 0 w 32"/>
                <a:gd name="T19" fmla="*/ 31 h 31"/>
                <a:gd name="T20" fmla="*/ 0 w 32"/>
                <a:gd name="T21" fmla="*/ 8 h 31"/>
                <a:gd name="T22" fmla="*/ 7 w 32"/>
                <a:gd name="T23" fmla="*/ 6 h 31"/>
                <a:gd name="T24" fmla="*/ 14 w 32"/>
                <a:gd name="T25" fmla="*/ 4 h 31"/>
                <a:gd name="T26" fmla="*/ 19 w 32"/>
                <a:gd name="T27" fmla="*/ 3 h 31"/>
                <a:gd name="T28" fmla="*/ 27 w 32"/>
                <a:gd name="T29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2" h="31">
                  <a:moveTo>
                    <a:pt x="27" y="0"/>
                  </a:moveTo>
                  <a:lnTo>
                    <a:pt x="28" y="4"/>
                  </a:lnTo>
                  <a:lnTo>
                    <a:pt x="30" y="7"/>
                  </a:lnTo>
                  <a:lnTo>
                    <a:pt x="32" y="10"/>
                  </a:lnTo>
                  <a:lnTo>
                    <a:pt x="32" y="14"/>
                  </a:lnTo>
                  <a:lnTo>
                    <a:pt x="31" y="20"/>
                  </a:lnTo>
                  <a:lnTo>
                    <a:pt x="28" y="25"/>
                  </a:lnTo>
                  <a:lnTo>
                    <a:pt x="24" y="29"/>
                  </a:lnTo>
                  <a:lnTo>
                    <a:pt x="19" y="31"/>
                  </a:lnTo>
                  <a:lnTo>
                    <a:pt x="0" y="31"/>
                  </a:lnTo>
                  <a:lnTo>
                    <a:pt x="0" y="8"/>
                  </a:lnTo>
                  <a:lnTo>
                    <a:pt x="7" y="6"/>
                  </a:lnTo>
                  <a:lnTo>
                    <a:pt x="14" y="4"/>
                  </a:lnTo>
                  <a:lnTo>
                    <a:pt x="19" y="3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53"/>
            <p:cNvSpPr>
              <a:spLocks/>
            </p:cNvSpPr>
            <p:nvPr/>
          </p:nvSpPr>
          <p:spPr bwMode="auto">
            <a:xfrm>
              <a:off x="4759" y="432"/>
              <a:ext cx="147" cy="74"/>
            </a:xfrm>
            <a:custGeom>
              <a:avLst/>
              <a:gdLst>
                <a:gd name="T0" fmla="*/ 148 w 293"/>
                <a:gd name="T1" fmla="*/ 0 h 148"/>
                <a:gd name="T2" fmla="*/ 167 w 293"/>
                <a:gd name="T3" fmla="*/ 9 h 148"/>
                <a:gd name="T4" fmla="*/ 184 w 293"/>
                <a:gd name="T5" fmla="*/ 19 h 148"/>
                <a:gd name="T6" fmla="*/ 203 w 293"/>
                <a:gd name="T7" fmla="*/ 28 h 148"/>
                <a:gd name="T8" fmla="*/ 221 w 293"/>
                <a:gd name="T9" fmla="*/ 38 h 148"/>
                <a:gd name="T10" fmla="*/ 238 w 293"/>
                <a:gd name="T11" fmla="*/ 46 h 148"/>
                <a:gd name="T12" fmla="*/ 257 w 293"/>
                <a:gd name="T13" fmla="*/ 54 h 148"/>
                <a:gd name="T14" fmla="*/ 275 w 293"/>
                <a:gd name="T15" fmla="*/ 62 h 148"/>
                <a:gd name="T16" fmla="*/ 293 w 293"/>
                <a:gd name="T17" fmla="*/ 68 h 148"/>
                <a:gd name="T18" fmla="*/ 287 w 293"/>
                <a:gd name="T19" fmla="*/ 72 h 148"/>
                <a:gd name="T20" fmla="*/ 281 w 293"/>
                <a:gd name="T21" fmla="*/ 75 h 148"/>
                <a:gd name="T22" fmla="*/ 275 w 293"/>
                <a:gd name="T23" fmla="*/ 78 h 148"/>
                <a:gd name="T24" fmla="*/ 268 w 293"/>
                <a:gd name="T25" fmla="*/ 81 h 148"/>
                <a:gd name="T26" fmla="*/ 262 w 293"/>
                <a:gd name="T27" fmla="*/ 82 h 148"/>
                <a:gd name="T28" fmla="*/ 257 w 293"/>
                <a:gd name="T29" fmla="*/ 85 h 148"/>
                <a:gd name="T30" fmla="*/ 252 w 293"/>
                <a:gd name="T31" fmla="*/ 86 h 148"/>
                <a:gd name="T32" fmla="*/ 246 w 293"/>
                <a:gd name="T33" fmla="*/ 89 h 148"/>
                <a:gd name="T34" fmla="*/ 245 w 293"/>
                <a:gd name="T35" fmla="*/ 102 h 148"/>
                <a:gd name="T36" fmla="*/ 244 w 293"/>
                <a:gd name="T37" fmla="*/ 116 h 148"/>
                <a:gd name="T38" fmla="*/ 241 w 293"/>
                <a:gd name="T39" fmla="*/ 132 h 148"/>
                <a:gd name="T40" fmla="*/ 238 w 293"/>
                <a:gd name="T41" fmla="*/ 148 h 148"/>
                <a:gd name="T42" fmla="*/ 217 w 293"/>
                <a:gd name="T43" fmla="*/ 148 h 148"/>
                <a:gd name="T44" fmla="*/ 0 w 293"/>
                <a:gd name="T45" fmla="*/ 60 h 148"/>
                <a:gd name="T46" fmla="*/ 18 w 293"/>
                <a:gd name="T47" fmla="*/ 54 h 148"/>
                <a:gd name="T48" fmla="*/ 34 w 293"/>
                <a:gd name="T49" fmla="*/ 47 h 148"/>
                <a:gd name="T50" fmla="*/ 51 w 293"/>
                <a:gd name="T51" fmla="*/ 42 h 148"/>
                <a:gd name="T52" fmla="*/ 67 w 293"/>
                <a:gd name="T53" fmla="*/ 35 h 148"/>
                <a:gd name="T54" fmla="*/ 85 w 293"/>
                <a:gd name="T55" fmla="*/ 29 h 148"/>
                <a:gd name="T56" fmla="*/ 101 w 293"/>
                <a:gd name="T57" fmla="*/ 23 h 148"/>
                <a:gd name="T58" fmla="*/ 117 w 293"/>
                <a:gd name="T59" fmla="*/ 19 h 148"/>
                <a:gd name="T60" fmla="*/ 133 w 293"/>
                <a:gd name="T61" fmla="*/ 13 h 148"/>
                <a:gd name="T62" fmla="*/ 136 w 293"/>
                <a:gd name="T63" fmla="*/ 11 h 148"/>
                <a:gd name="T64" fmla="*/ 139 w 293"/>
                <a:gd name="T65" fmla="*/ 8 h 148"/>
                <a:gd name="T66" fmla="*/ 143 w 293"/>
                <a:gd name="T67" fmla="*/ 4 h 148"/>
                <a:gd name="T68" fmla="*/ 148 w 293"/>
                <a:gd name="T69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93" h="148">
                  <a:moveTo>
                    <a:pt x="148" y="0"/>
                  </a:moveTo>
                  <a:lnTo>
                    <a:pt x="167" y="9"/>
                  </a:lnTo>
                  <a:lnTo>
                    <a:pt x="184" y="19"/>
                  </a:lnTo>
                  <a:lnTo>
                    <a:pt x="203" y="28"/>
                  </a:lnTo>
                  <a:lnTo>
                    <a:pt x="221" y="38"/>
                  </a:lnTo>
                  <a:lnTo>
                    <a:pt x="238" y="46"/>
                  </a:lnTo>
                  <a:lnTo>
                    <a:pt x="257" y="54"/>
                  </a:lnTo>
                  <a:lnTo>
                    <a:pt x="275" y="62"/>
                  </a:lnTo>
                  <a:lnTo>
                    <a:pt x="293" y="68"/>
                  </a:lnTo>
                  <a:lnTo>
                    <a:pt x="287" y="72"/>
                  </a:lnTo>
                  <a:lnTo>
                    <a:pt x="281" y="75"/>
                  </a:lnTo>
                  <a:lnTo>
                    <a:pt x="275" y="78"/>
                  </a:lnTo>
                  <a:lnTo>
                    <a:pt x="268" y="81"/>
                  </a:lnTo>
                  <a:lnTo>
                    <a:pt x="262" y="82"/>
                  </a:lnTo>
                  <a:lnTo>
                    <a:pt x="257" y="85"/>
                  </a:lnTo>
                  <a:lnTo>
                    <a:pt x="252" y="86"/>
                  </a:lnTo>
                  <a:lnTo>
                    <a:pt x="246" y="89"/>
                  </a:lnTo>
                  <a:lnTo>
                    <a:pt x="245" y="102"/>
                  </a:lnTo>
                  <a:lnTo>
                    <a:pt x="244" y="116"/>
                  </a:lnTo>
                  <a:lnTo>
                    <a:pt x="241" y="132"/>
                  </a:lnTo>
                  <a:lnTo>
                    <a:pt x="238" y="148"/>
                  </a:lnTo>
                  <a:lnTo>
                    <a:pt x="217" y="148"/>
                  </a:lnTo>
                  <a:lnTo>
                    <a:pt x="0" y="60"/>
                  </a:lnTo>
                  <a:lnTo>
                    <a:pt x="18" y="54"/>
                  </a:lnTo>
                  <a:lnTo>
                    <a:pt x="34" y="47"/>
                  </a:lnTo>
                  <a:lnTo>
                    <a:pt x="51" y="42"/>
                  </a:lnTo>
                  <a:lnTo>
                    <a:pt x="67" y="35"/>
                  </a:lnTo>
                  <a:lnTo>
                    <a:pt x="85" y="29"/>
                  </a:lnTo>
                  <a:lnTo>
                    <a:pt x="101" y="23"/>
                  </a:lnTo>
                  <a:lnTo>
                    <a:pt x="117" y="19"/>
                  </a:lnTo>
                  <a:lnTo>
                    <a:pt x="133" y="13"/>
                  </a:lnTo>
                  <a:lnTo>
                    <a:pt x="136" y="11"/>
                  </a:lnTo>
                  <a:lnTo>
                    <a:pt x="139" y="8"/>
                  </a:lnTo>
                  <a:lnTo>
                    <a:pt x="143" y="4"/>
                  </a:lnTo>
                  <a:lnTo>
                    <a:pt x="148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54"/>
            <p:cNvSpPr>
              <a:spLocks/>
            </p:cNvSpPr>
            <p:nvPr/>
          </p:nvSpPr>
          <p:spPr bwMode="auto">
            <a:xfrm>
              <a:off x="5056" y="445"/>
              <a:ext cx="115" cy="64"/>
            </a:xfrm>
            <a:custGeom>
              <a:avLst/>
              <a:gdLst>
                <a:gd name="T0" fmla="*/ 230 w 230"/>
                <a:gd name="T1" fmla="*/ 0 h 130"/>
                <a:gd name="T2" fmla="*/ 230 w 230"/>
                <a:gd name="T3" fmla="*/ 57 h 130"/>
                <a:gd name="T4" fmla="*/ 210 w 230"/>
                <a:gd name="T5" fmla="*/ 65 h 130"/>
                <a:gd name="T6" fmla="*/ 186 w 230"/>
                <a:gd name="T7" fmla="*/ 74 h 130"/>
                <a:gd name="T8" fmla="*/ 159 w 230"/>
                <a:gd name="T9" fmla="*/ 87 h 130"/>
                <a:gd name="T10" fmla="*/ 132 w 230"/>
                <a:gd name="T11" fmla="*/ 97 h 130"/>
                <a:gd name="T12" fmla="*/ 107 w 230"/>
                <a:gd name="T13" fmla="*/ 109 h 130"/>
                <a:gd name="T14" fmla="*/ 85 w 230"/>
                <a:gd name="T15" fmla="*/ 119 h 130"/>
                <a:gd name="T16" fmla="*/ 70 w 230"/>
                <a:gd name="T17" fmla="*/ 126 h 130"/>
                <a:gd name="T18" fmla="*/ 64 w 230"/>
                <a:gd name="T19" fmla="*/ 130 h 130"/>
                <a:gd name="T20" fmla="*/ 61 w 230"/>
                <a:gd name="T21" fmla="*/ 123 h 130"/>
                <a:gd name="T22" fmla="*/ 60 w 230"/>
                <a:gd name="T23" fmla="*/ 115 h 130"/>
                <a:gd name="T24" fmla="*/ 57 w 230"/>
                <a:gd name="T25" fmla="*/ 107 h 130"/>
                <a:gd name="T26" fmla="*/ 53 w 230"/>
                <a:gd name="T27" fmla="*/ 100 h 130"/>
                <a:gd name="T28" fmla="*/ 49 w 230"/>
                <a:gd name="T29" fmla="*/ 99 h 130"/>
                <a:gd name="T30" fmla="*/ 43 w 230"/>
                <a:gd name="T31" fmla="*/ 97 h 130"/>
                <a:gd name="T32" fmla="*/ 37 w 230"/>
                <a:gd name="T33" fmla="*/ 96 h 130"/>
                <a:gd name="T34" fmla="*/ 30 w 230"/>
                <a:gd name="T35" fmla="*/ 95 h 130"/>
                <a:gd name="T36" fmla="*/ 22 w 230"/>
                <a:gd name="T37" fmla="*/ 92 h 130"/>
                <a:gd name="T38" fmla="*/ 15 w 230"/>
                <a:gd name="T39" fmla="*/ 88 h 130"/>
                <a:gd name="T40" fmla="*/ 7 w 230"/>
                <a:gd name="T41" fmla="*/ 84 h 130"/>
                <a:gd name="T42" fmla="*/ 0 w 230"/>
                <a:gd name="T43" fmla="*/ 78 h 130"/>
                <a:gd name="T44" fmla="*/ 8 w 230"/>
                <a:gd name="T45" fmla="*/ 76 h 130"/>
                <a:gd name="T46" fmla="*/ 18 w 230"/>
                <a:gd name="T47" fmla="*/ 73 h 130"/>
                <a:gd name="T48" fmla="*/ 30 w 230"/>
                <a:gd name="T49" fmla="*/ 69 h 130"/>
                <a:gd name="T50" fmla="*/ 45 w 230"/>
                <a:gd name="T51" fmla="*/ 64 h 130"/>
                <a:gd name="T52" fmla="*/ 60 w 230"/>
                <a:gd name="T53" fmla="*/ 58 h 130"/>
                <a:gd name="T54" fmla="*/ 76 w 230"/>
                <a:gd name="T55" fmla="*/ 53 h 130"/>
                <a:gd name="T56" fmla="*/ 93 w 230"/>
                <a:gd name="T57" fmla="*/ 47 h 130"/>
                <a:gd name="T58" fmla="*/ 111 w 230"/>
                <a:gd name="T59" fmla="*/ 41 h 130"/>
                <a:gd name="T60" fmla="*/ 128 w 230"/>
                <a:gd name="T61" fmla="*/ 34 h 130"/>
                <a:gd name="T62" fmla="*/ 146 w 230"/>
                <a:gd name="T63" fmla="*/ 29 h 130"/>
                <a:gd name="T64" fmla="*/ 163 w 230"/>
                <a:gd name="T65" fmla="*/ 22 h 130"/>
                <a:gd name="T66" fmla="*/ 179 w 230"/>
                <a:gd name="T67" fmla="*/ 17 h 130"/>
                <a:gd name="T68" fmla="*/ 194 w 230"/>
                <a:gd name="T69" fmla="*/ 11 h 130"/>
                <a:gd name="T70" fmla="*/ 209 w 230"/>
                <a:gd name="T71" fmla="*/ 7 h 130"/>
                <a:gd name="T72" fmla="*/ 221 w 230"/>
                <a:gd name="T73" fmla="*/ 3 h 130"/>
                <a:gd name="T74" fmla="*/ 230 w 230"/>
                <a:gd name="T75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30" h="130">
                  <a:moveTo>
                    <a:pt x="230" y="0"/>
                  </a:moveTo>
                  <a:lnTo>
                    <a:pt x="230" y="57"/>
                  </a:lnTo>
                  <a:lnTo>
                    <a:pt x="210" y="65"/>
                  </a:lnTo>
                  <a:lnTo>
                    <a:pt x="186" y="74"/>
                  </a:lnTo>
                  <a:lnTo>
                    <a:pt x="159" y="87"/>
                  </a:lnTo>
                  <a:lnTo>
                    <a:pt x="132" y="97"/>
                  </a:lnTo>
                  <a:lnTo>
                    <a:pt x="107" y="109"/>
                  </a:lnTo>
                  <a:lnTo>
                    <a:pt x="85" y="119"/>
                  </a:lnTo>
                  <a:lnTo>
                    <a:pt x="70" y="126"/>
                  </a:lnTo>
                  <a:lnTo>
                    <a:pt x="64" y="130"/>
                  </a:lnTo>
                  <a:lnTo>
                    <a:pt x="61" y="123"/>
                  </a:lnTo>
                  <a:lnTo>
                    <a:pt x="60" y="115"/>
                  </a:lnTo>
                  <a:lnTo>
                    <a:pt x="57" y="107"/>
                  </a:lnTo>
                  <a:lnTo>
                    <a:pt x="53" y="100"/>
                  </a:lnTo>
                  <a:lnTo>
                    <a:pt x="49" y="99"/>
                  </a:lnTo>
                  <a:lnTo>
                    <a:pt x="43" y="97"/>
                  </a:lnTo>
                  <a:lnTo>
                    <a:pt x="37" y="96"/>
                  </a:lnTo>
                  <a:lnTo>
                    <a:pt x="30" y="95"/>
                  </a:lnTo>
                  <a:lnTo>
                    <a:pt x="22" y="92"/>
                  </a:lnTo>
                  <a:lnTo>
                    <a:pt x="15" y="88"/>
                  </a:lnTo>
                  <a:lnTo>
                    <a:pt x="7" y="84"/>
                  </a:lnTo>
                  <a:lnTo>
                    <a:pt x="0" y="78"/>
                  </a:lnTo>
                  <a:lnTo>
                    <a:pt x="8" y="76"/>
                  </a:lnTo>
                  <a:lnTo>
                    <a:pt x="18" y="73"/>
                  </a:lnTo>
                  <a:lnTo>
                    <a:pt x="30" y="69"/>
                  </a:lnTo>
                  <a:lnTo>
                    <a:pt x="45" y="64"/>
                  </a:lnTo>
                  <a:lnTo>
                    <a:pt x="60" y="58"/>
                  </a:lnTo>
                  <a:lnTo>
                    <a:pt x="76" y="53"/>
                  </a:lnTo>
                  <a:lnTo>
                    <a:pt x="93" y="47"/>
                  </a:lnTo>
                  <a:lnTo>
                    <a:pt x="111" y="41"/>
                  </a:lnTo>
                  <a:lnTo>
                    <a:pt x="128" y="34"/>
                  </a:lnTo>
                  <a:lnTo>
                    <a:pt x="146" y="29"/>
                  </a:lnTo>
                  <a:lnTo>
                    <a:pt x="163" y="22"/>
                  </a:lnTo>
                  <a:lnTo>
                    <a:pt x="179" y="17"/>
                  </a:lnTo>
                  <a:lnTo>
                    <a:pt x="194" y="11"/>
                  </a:lnTo>
                  <a:lnTo>
                    <a:pt x="209" y="7"/>
                  </a:lnTo>
                  <a:lnTo>
                    <a:pt x="221" y="3"/>
                  </a:lnTo>
                  <a:lnTo>
                    <a:pt x="230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55"/>
            <p:cNvSpPr>
              <a:spLocks/>
            </p:cNvSpPr>
            <p:nvPr/>
          </p:nvSpPr>
          <p:spPr bwMode="auto">
            <a:xfrm>
              <a:off x="5328" y="452"/>
              <a:ext cx="141" cy="196"/>
            </a:xfrm>
            <a:custGeom>
              <a:avLst/>
              <a:gdLst>
                <a:gd name="T0" fmla="*/ 281 w 283"/>
                <a:gd name="T1" fmla="*/ 154 h 392"/>
                <a:gd name="T2" fmla="*/ 277 w 283"/>
                <a:gd name="T3" fmla="*/ 164 h 392"/>
                <a:gd name="T4" fmla="*/ 275 w 283"/>
                <a:gd name="T5" fmla="*/ 179 h 392"/>
                <a:gd name="T6" fmla="*/ 265 w 283"/>
                <a:gd name="T7" fmla="*/ 207 h 392"/>
                <a:gd name="T8" fmla="*/ 253 w 283"/>
                <a:gd name="T9" fmla="*/ 237 h 392"/>
                <a:gd name="T10" fmla="*/ 241 w 283"/>
                <a:gd name="T11" fmla="*/ 265 h 392"/>
                <a:gd name="T12" fmla="*/ 232 w 283"/>
                <a:gd name="T13" fmla="*/ 291 h 392"/>
                <a:gd name="T14" fmla="*/ 224 w 283"/>
                <a:gd name="T15" fmla="*/ 315 h 392"/>
                <a:gd name="T16" fmla="*/ 194 w 283"/>
                <a:gd name="T17" fmla="*/ 334 h 392"/>
                <a:gd name="T18" fmla="*/ 150 w 283"/>
                <a:gd name="T19" fmla="*/ 353 h 392"/>
                <a:gd name="T20" fmla="*/ 104 w 283"/>
                <a:gd name="T21" fmla="*/ 369 h 392"/>
                <a:gd name="T22" fmla="*/ 57 w 283"/>
                <a:gd name="T23" fmla="*/ 384 h 392"/>
                <a:gd name="T24" fmla="*/ 35 w 283"/>
                <a:gd name="T25" fmla="*/ 388 h 392"/>
                <a:gd name="T26" fmla="*/ 39 w 283"/>
                <a:gd name="T27" fmla="*/ 384 h 392"/>
                <a:gd name="T28" fmla="*/ 38 w 283"/>
                <a:gd name="T29" fmla="*/ 366 h 392"/>
                <a:gd name="T30" fmla="*/ 33 w 283"/>
                <a:gd name="T31" fmla="*/ 315 h 392"/>
                <a:gd name="T32" fmla="*/ 23 w 283"/>
                <a:gd name="T33" fmla="*/ 287 h 392"/>
                <a:gd name="T34" fmla="*/ 10 w 283"/>
                <a:gd name="T35" fmla="*/ 280 h 392"/>
                <a:gd name="T36" fmla="*/ 128 w 283"/>
                <a:gd name="T37" fmla="*/ 232 h 392"/>
                <a:gd name="T38" fmla="*/ 129 w 283"/>
                <a:gd name="T39" fmla="*/ 233 h 392"/>
                <a:gd name="T40" fmla="*/ 131 w 283"/>
                <a:gd name="T41" fmla="*/ 228 h 392"/>
                <a:gd name="T42" fmla="*/ 129 w 283"/>
                <a:gd name="T43" fmla="*/ 197 h 392"/>
                <a:gd name="T44" fmla="*/ 127 w 283"/>
                <a:gd name="T45" fmla="*/ 167 h 392"/>
                <a:gd name="T46" fmla="*/ 117 w 283"/>
                <a:gd name="T47" fmla="*/ 148 h 392"/>
                <a:gd name="T48" fmla="*/ 103 w 283"/>
                <a:gd name="T49" fmla="*/ 148 h 392"/>
                <a:gd name="T50" fmla="*/ 90 w 283"/>
                <a:gd name="T51" fmla="*/ 150 h 392"/>
                <a:gd name="T52" fmla="*/ 73 w 283"/>
                <a:gd name="T53" fmla="*/ 154 h 392"/>
                <a:gd name="T54" fmla="*/ 54 w 283"/>
                <a:gd name="T55" fmla="*/ 158 h 392"/>
                <a:gd name="T56" fmla="*/ 42 w 283"/>
                <a:gd name="T57" fmla="*/ 159 h 392"/>
                <a:gd name="T58" fmla="*/ 31 w 283"/>
                <a:gd name="T59" fmla="*/ 155 h 392"/>
                <a:gd name="T60" fmla="*/ 23 w 283"/>
                <a:gd name="T61" fmla="*/ 150 h 392"/>
                <a:gd name="T62" fmla="*/ 27 w 283"/>
                <a:gd name="T63" fmla="*/ 116 h 392"/>
                <a:gd name="T64" fmla="*/ 4 w 283"/>
                <a:gd name="T65" fmla="*/ 92 h 392"/>
                <a:gd name="T66" fmla="*/ 4 w 283"/>
                <a:gd name="T67" fmla="*/ 43 h 392"/>
                <a:gd name="T68" fmla="*/ 6 w 283"/>
                <a:gd name="T69" fmla="*/ 0 h 392"/>
                <a:gd name="T70" fmla="*/ 23 w 283"/>
                <a:gd name="T71" fmla="*/ 3 h 392"/>
                <a:gd name="T72" fmla="*/ 35 w 283"/>
                <a:gd name="T73" fmla="*/ 8 h 392"/>
                <a:gd name="T74" fmla="*/ 70 w 283"/>
                <a:gd name="T75" fmla="*/ 35 h 392"/>
                <a:gd name="T76" fmla="*/ 107 w 283"/>
                <a:gd name="T77" fmla="*/ 57 h 392"/>
                <a:gd name="T78" fmla="*/ 144 w 283"/>
                <a:gd name="T79" fmla="*/ 78 h 392"/>
                <a:gd name="T80" fmla="*/ 179 w 283"/>
                <a:gd name="T81" fmla="*/ 104 h 392"/>
                <a:gd name="T82" fmla="*/ 195 w 283"/>
                <a:gd name="T83" fmla="*/ 112 h 392"/>
                <a:gd name="T84" fmla="*/ 216 w 283"/>
                <a:gd name="T85" fmla="*/ 116 h 392"/>
                <a:gd name="T86" fmla="*/ 238 w 283"/>
                <a:gd name="T87" fmla="*/ 116 h 392"/>
                <a:gd name="T88" fmla="*/ 259 w 283"/>
                <a:gd name="T89" fmla="*/ 112 h 392"/>
                <a:gd name="T90" fmla="*/ 267 w 283"/>
                <a:gd name="T91" fmla="*/ 132 h 392"/>
                <a:gd name="T92" fmla="*/ 283 w 283"/>
                <a:gd name="T93" fmla="*/ 148 h 3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83" h="392">
                  <a:moveTo>
                    <a:pt x="283" y="148"/>
                  </a:moveTo>
                  <a:lnTo>
                    <a:pt x="281" y="154"/>
                  </a:lnTo>
                  <a:lnTo>
                    <a:pt x="279" y="159"/>
                  </a:lnTo>
                  <a:lnTo>
                    <a:pt x="277" y="164"/>
                  </a:lnTo>
                  <a:lnTo>
                    <a:pt x="276" y="167"/>
                  </a:lnTo>
                  <a:lnTo>
                    <a:pt x="275" y="179"/>
                  </a:lnTo>
                  <a:lnTo>
                    <a:pt x="271" y="193"/>
                  </a:lnTo>
                  <a:lnTo>
                    <a:pt x="265" y="207"/>
                  </a:lnTo>
                  <a:lnTo>
                    <a:pt x="260" y="222"/>
                  </a:lnTo>
                  <a:lnTo>
                    <a:pt x="253" y="237"/>
                  </a:lnTo>
                  <a:lnTo>
                    <a:pt x="246" y="252"/>
                  </a:lnTo>
                  <a:lnTo>
                    <a:pt x="241" y="265"/>
                  </a:lnTo>
                  <a:lnTo>
                    <a:pt x="236" y="279"/>
                  </a:lnTo>
                  <a:lnTo>
                    <a:pt x="232" y="291"/>
                  </a:lnTo>
                  <a:lnTo>
                    <a:pt x="228" y="303"/>
                  </a:lnTo>
                  <a:lnTo>
                    <a:pt x="224" y="315"/>
                  </a:lnTo>
                  <a:lnTo>
                    <a:pt x="216" y="323"/>
                  </a:lnTo>
                  <a:lnTo>
                    <a:pt x="194" y="334"/>
                  </a:lnTo>
                  <a:lnTo>
                    <a:pt x="172" y="343"/>
                  </a:lnTo>
                  <a:lnTo>
                    <a:pt x="150" y="353"/>
                  </a:lnTo>
                  <a:lnTo>
                    <a:pt x="127" y="361"/>
                  </a:lnTo>
                  <a:lnTo>
                    <a:pt x="104" y="369"/>
                  </a:lnTo>
                  <a:lnTo>
                    <a:pt x="80" y="377"/>
                  </a:lnTo>
                  <a:lnTo>
                    <a:pt x="57" y="384"/>
                  </a:lnTo>
                  <a:lnTo>
                    <a:pt x="33" y="392"/>
                  </a:lnTo>
                  <a:lnTo>
                    <a:pt x="35" y="388"/>
                  </a:lnTo>
                  <a:lnTo>
                    <a:pt x="38" y="385"/>
                  </a:lnTo>
                  <a:lnTo>
                    <a:pt x="39" y="384"/>
                  </a:lnTo>
                  <a:lnTo>
                    <a:pt x="39" y="380"/>
                  </a:lnTo>
                  <a:lnTo>
                    <a:pt x="38" y="366"/>
                  </a:lnTo>
                  <a:lnTo>
                    <a:pt x="35" y="342"/>
                  </a:lnTo>
                  <a:lnTo>
                    <a:pt x="33" y="315"/>
                  </a:lnTo>
                  <a:lnTo>
                    <a:pt x="29" y="291"/>
                  </a:lnTo>
                  <a:lnTo>
                    <a:pt x="23" y="287"/>
                  </a:lnTo>
                  <a:lnTo>
                    <a:pt x="16" y="284"/>
                  </a:lnTo>
                  <a:lnTo>
                    <a:pt x="10" y="280"/>
                  </a:lnTo>
                  <a:lnTo>
                    <a:pt x="0" y="273"/>
                  </a:lnTo>
                  <a:lnTo>
                    <a:pt x="128" y="232"/>
                  </a:lnTo>
                  <a:lnTo>
                    <a:pt x="128" y="232"/>
                  </a:lnTo>
                  <a:lnTo>
                    <a:pt x="129" y="233"/>
                  </a:lnTo>
                  <a:lnTo>
                    <a:pt x="131" y="232"/>
                  </a:lnTo>
                  <a:lnTo>
                    <a:pt x="131" y="228"/>
                  </a:lnTo>
                  <a:lnTo>
                    <a:pt x="131" y="215"/>
                  </a:lnTo>
                  <a:lnTo>
                    <a:pt x="129" y="197"/>
                  </a:lnTo>
                  <a:lnTo>
                    <a:pt x="127" y="179"/>
                  </a:lnTo>
                  <a:lnTo>
                    <a:pt x="127" y="167"/>
                  </a:lnTo>
                  <a:lnTo>
                    <a:pt x="124" y="154"/>
                  </a:lnTo>
                  <a:lnTo>
                    <a:pt x="117" y="148"/>
                  </a:lnTo>
                  <a:lnTo>
                    <a:pt x="109" y="148"/>
                  </a:lnTo>
                  <a:lnTo>
                    <a:pt x="103" y="148"/>
                  </a:lnTo>
                  <a:lnTo>
                    <a:pt x="98" y="148"/>
                  </a:lnTo>
                  <a:lnTo>
                    <a:pt x="90" y="150"/>
                  </a:lnTo>
                  <a:lnTo>
                    <a:pt x="82" y="152"/>
                  </a:lnTo>
                  <a:lnTo>
                    <a:pt x="73" y="154"/>
                  </a:lnTo>
                  <a:lnTo>
                    <a:pt x="62" y="155"/>
                  </a:lnTo>
                  <a:lnTo>
                    <a:pt x="54" y="158"/>
                  </a:lnTo>
                  <a:lnTo>
                    <a:pt x="46" y="159"/>
                  </a:lnTo>
                  <a:lnTo>
                    <a:pt x="42" y="159"/>
                  </a:lnTo>
                  <a:lnTo>
                    <a:pt x="35" y="158"/>
                  </a:lnTo>
                  <a:lnTo>
                    <a:pt x="31" y="155"/>
                  </a:lnTo>
                  <a:lnTo>
                    <a:pt x="27" y="152"/>
                  </a:lnTo>
                  <a:lnTo>
                    <a:pt x="23" y="150"/>
                  </a:lnTo>
                  <a:lnTo>
                    <a:pt x="26" y="133"/>
                  </a:lnTo>
                  <a:lnTo>
                    <a:pt x="27" y="116"/>
                  </a:lnTo>
                  <a:lnTo>
                    <a:pt x="23" y="101"/>
                  </a:lnTo>
                  <a:lnTo>
                    <a:pt x="4" y="92"/>
                  </a:lnTo>
                  <a:lnTo>
                    <a:pt x="4" y="63"/>
                  </a:lnTo>
                  <a:lnTo>
                    <a:pt x="4" y="43"/>
                  </a:lnTo>
                  <a:lnTo>
                    <a:pt x="4" y="24"/>
                  </a:lnTo>
                  <a:lnTo>
                    <a:pt x="6" y="0"/>
                  </a:lnTo>
                  <a:lnTo>
                    <a:pt x="14" y="2"/>
                  </a:lnTo>
                  <a:lnTo>
                    <a:pt x="23" y="3"/>
                  </a:lnTo>
                  <a:lnTo>
                    <a:pt x="30" y="6"/>
                  </a:lnTo>
                  <a:lnTo>
                    <a:pt x="35" y="8"/>
                  </a:lnTo>
                  <a:lnTo>
                    <a:pt x="51" y="22"/>
                  </a:lnTo>
                  <a:lnTo>
                    <a:pt x="70" y="35"/>
                  </a:lnTo>
                  <a:lnTo>
                    <a:pt x="88" y="46"/>
                  </a:lnTo>
                  <a:lnTo>
                    <a:pt x="107" y="57"/>
                  </a:lnTo>
                  <a:lnTo>
                    <a:pt x="125" y="67"/>
                  </a:lnTo>
                  <a:lnTo>
                    <a:pt x="144" y="78"/>
                  </a:lnTo>
                  <a:lnTo>
                    <a:pt x="162" y="90"/>
                  </a:lnTo>
                  <a:lnTo>
                    <a:pt x="179" y="104"/>
                  </a:lnTo>
                  <a:lnTo>
                    <a:pt x="186" y="108"/>
                  </a:lnTo>
                  <a:lnTo>
                    <a:pt x="195" y="112"/>
                  </a:lnTo>
                  <a:lnTo>
                    <a:pt x="205" y="115"/>
                  </a:lnTo>
                  <a:lnTo>
                    <a:pt x="216" y="116"/>
                  </a:lnTo>
                  <a:lnTo>
                    <a:pt x="228" y="116"/>
                  </a:lnTo>
                  <a:lnTo>
                    <a:pt x="238" y="116"/>
                  </a:lnTo>
                  <a:lnTo>
                    <a:pt x="249" y="115"/>
                  </a:lnTo>
                  <a:lnTo>
                    <a:pt x="259" y="112"/>
                  </a:lnTo>
                  <a:lnTo>
                    <a:pt x="261" y="123"/>
                  </a:lnTo>
                  <a:lnTo>
                    <a:pt x="267" y="132"/>
                  </a:lnTo>
                  <a:lnTo>
                    <a:pt x="275" y="140"/>
                  </a:lnTo>
                  <a:lnTo>
                    <a:pt x="283" y="148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56"/>
            <p:cNvSpPr>
              <a:spLocks/>
            </p:cNvSpPr>
            <p:nvPr/>
          </p:nvSpPr>
          <p:spPr bwMode="auto">
            <a:xfrm>
              <a:off x="5428" y="529"/>
              <a:ext cx="173" cy="293"/>
            </a:xfrm>
            <a:custGeom>
              <a:avLst/>
              <a:gdLst>
                <a:gd name="T0" fmla="*/ 107 w 347"/>
                <a:gd name="T1" fmla="*/ 14 h 586"/>
                <a:gd name="T2" fmla="*/ 82 w 347"/>
                <a:gd name="T3" fmla="*/ 90 h 586"/>
                <a:gd name="T4" fmla="*/ 39 w 347"/>
                <a:gd name="T5" fmla="*/ 250 h 586"/>
                <a:gd name="T6" fmla="*/ 58 w 347"/>
                <a:gd name="T7" fmla="*/ 301 h 586"/>
                <a:gd name="T8" fmla="*/ 109 w 347"/>
                <a:gd name="T9" fmla="*/ 278 h 586"/>
                <a:gd name="T10" fmla="*/ 160 w 347"/>
                <a:gd name="T11" fmla="*/ 214 h 586"/>
                <a:gd name="T12" fmla="*/ 65 w 347"/>
                <a:gd name="T13" fmla="*/ 250 h 586"/>
                <a:gd name="T14" fmla="*/ 85 w 347"/>
                <a:gd name="T15" fmla="*/ 170 h 586"/>
                <a:gd name="T16" fmla="*/ 119 w 347"/>
                <a:gd name="T17" fmla="*/ 48 h 586"/>
                <a:gd name="T18" fmla="*/ 160 w 347"/>
                <a:gd name="T19" fmla="*/ 72 h 586"/>
                <a:gd name="T20" fmla="*/ 201 w 347"/>
                <a:gd name="T21" fmla="*/ 80 h 586"/>
                <a:gd name="T22" fmla="*/ 224 w 347"/>
                <a:gd name="T23" fmla="*/ 78 h 586"/>
                <a:gd name="T24" fmla="*/ 253 w 347"/>
                <a:gd name="T25" fmla="*/ 76 h 586"/>
                <a:gd name="T26" fmla="*/ 201 w 347"/>
                <a:gd name="T27" fmla="*/ 107 h 586"/>
                <a:gd name="T28" fmla="*/ 160 w 347"/>
                <a:gd name="T29" fmla="*/ 121 h 586"/>
                <a:gd name="T30" fmla="*/ 143 w 347"/>
                <a:gd name="T31" fmla="*/ 118 h 586"/>
                <a:gd name="T32" fmla="*/ 120 w 347"/>
                <a:gd name="T33" fmla="*/ 110 h 586"/>
                <a:gd name="T34" fmla="*/ 119 w 347"/>
                <a:gd name="T35" fmla="*/ 115 h 586"/>
                <a:gd name="T36" fmla="*/ 139 w 347"/>
                <a:gd name="T37" fmla="*/ 135 h 586"/>
                <a:gd name="T38" fmla="*/ 159 w 347"/>
                <a:gd name="T39" fmla="*/ 138 h 586"/>
                <a:gd name="T40" fmla="*/ 234 w 347"/>
                <a:gd name="T41" fmla="*/ 113 h 586"/>
                <a:gd name="T42" fmla="*/ 313 w 347"/>
                <a:gd name="T43" fmla="*/ 63 h 586"/>
                <a:gd name="T44" fmla="*/ 292 w 347"/>
                <a:gd name="T45" fmla="*/ 227 h 586"/>
                <a:gd name="T46" fmla="*/ 321 w 347"/>
                <a:gd name="T47" fmla="*/ 375 h 586"/>
                <a:gd name="T48" fmla="*/ 347 w 347"/>
                <a:gd name="T49" fmla="*/ 500 h 586"/>
                <a:gd name="T50" fmla="*/ 339 w 347"/>
                <a:gd name="T51" fmla="*/ 581 h 586"/>
                <a:gd name="T52" fmla="*/ 322 w 347"/>
                <a:gd name="T53" fmla="*/ 586 h 586"/>
                <a:gd name="T54" fmla="*/ 260 w 347"/>
                <a:gd name="T55" fmla="*/ 561 h 586"/>
                <a:gd name="T56" fmla="*/ 194 w 347"/>
                <a:gd name="T57" fmla="*/ 526 h 586"/>
                <a:gd name="T58" fmla="*/ 170 w 347"/>
                <a:gd name="T59" fmla="*/ 522 h 586"/>
                <a:gd name="T60" fmla="*/ 142 w 347"/>
                <a:gd name="T61" fmla="*/ 516 h 586"/>
                <a:gd name="T62" fmla="*/ 202 w 347"/>
                <a:gd name="T63" fmla="*/ 364 h 586"/>
                <a:gd name="T64" fmla="*/ 234 w 347"/>
                <a:gd name="T65" fmla="*/ 201 h 586"/>
                <a:gd name="T66" fmla="*/ 224 w 347"/>
                <a:gd name="T67" fmla="*/ 142 h 586"/>
                <a:gd name="T68" fmla="*/ 221 w 347"/>
                <a:gd name="T69" fmla="*/ 142 h 586"/>
                <a:gd name="T70" fmla="*/ 228 w 347"/>
                <a:gd name="T71" fmla="*/ 168 h 586"/>
                <a:gd name="T72" fmla="*/ 213 w 347"/>
                <a:gd name="T73" fmla="*/ 247 h 586"/>
                <a:gd name="T74" fmla="*/ 183 w 347"/>
                <a:gd name="T75" fmla="*/ 367 h 586"/>
                <a:gd name="T76" fmla="*/ 163 w 347"/>
                <a:gd name="T77" fmla="*/ 411 h 586"/>
                <a:gd name="T78" fmla="*/ 142 w 347"/>
                <a:gd name="T79" fmla="*/ 454 h 586"/>
                <a:gd name="T80" fmla="*/ 127 w 347"/>
                <a:gd name="T81" fmla="*/ 549 h 586"/>
                <a:gd name="T82" fmla="*/ 134 w 347"/>
                <a:gd name="T83" fmla="*/ 582 h 586"/>
                <a:gd name="T84" fmla="*/ 108 w 347"/>
                <a:gd name="T85" fmla="*/ 586 h 586"/>
                <a:gd name="T86" fmla="*/ 60 w 347"/>
                <a:gd name="T87" fmla="*/ 573 h 586"/>
                <a:gd name="T88" fmla="*/ 0 w 347"/>
                <a:gd name="T89" fmla="*/ 557 h 586"/>
                <a:gd name="T90" fmla="*/ 6 w 347"/>
                <a:gd name="T91" fmla="*/ 512 h 586"/>
                <a:gd name="T92" fmla="*/ 17 w 347"/>
                <a:gd name="T93" fmla="*/ 273 h 586"/>
                <a:gd name="T94" fmla="*/ 31 w 347"/>
                <a:gd name="T95" fmla="*/ 211 h 586"/>
                <a:gd name="T96" fmla="*/ 60 w 347"/>
                <a:gd name="T97" fmla="*/ 133 h 586"/>
                <a:gd name="T98" fmla="*/ 82 w 347"/>
                <a:gd name="T99" fmla="*/ 49 h 586"/>
                <a:gd name="T100" fmla="*/ 88 w 347"/>
                <a:gd name="T101" fmla="*/ 10 h 5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347" h="586">
                  <a:moveTo>
                    <a:pt x="89" y="0"/>
                  </a:moveTo>
                  <a:lnTo>
                    <a:pt x="97" y="5"/>
                  </a:lnTo>
                  <a:lnTo>
                    <a:pt x="103" y="9"/>
                  </a:lnTo>
                  <a:lnTo>
                    <a:pt x="107" y="14"/>
                  </a:lnTo>
                  <a:lnTo>
                    <a:pt x="108" y="18"/>
                  </a:lnTo>
                  <a:lnTo>
                    <a:pt x="104" y="33"/>
                  </a:lnTo>
                  <a:lnTo>
                    <a:pt x="95" y="59"/>
                  </a:lnTo>
                  <a:lnTo>
                    <a:pt x="82" y="90"/>
                  </a:lnTo>
                  <a:lnTo>
                    <a:pt x="73" y="118"/>
                  </a:lnTo>
                  <a:lnTo>
                    <a:pt x="60" y="161"/>
                  </a:lnTo>
                  <a:lnTo>
                    <a:pt x="49" y="209"/>
                  </a:lnTo>
                  <a:lnTo>
                    <a:pt x="39" y="250"/>
                  </a:lnTo>
                  <a:lnTo>
                    <a:pt x="37" y="270"/>
                  </a:lnTo>
                  <a:lnTo>
                    <a:pt x="41" y="281"/>
                  </a:lnTo>
                  <a:lnTo>
                    <a:pt x="49" y="292"/>
                  </a:lnTo>
                  <a:lnTo>
                    <a:pt x="58" y="301"/>
                  </a:lnTo>
                  <a:lnTo>
                    <a:pt x="64" y="305"/>
                  </a:lnTo>
                  <a:lnTo>
                    <a:pt x="78" y="301"/>
                  </a:lnTo>
                  <a:lnTo>
                    <a:pt x="95" y="292"/>
                  </a:lnTo>
                  <a:lnTo>
                    <a:pt x="109" y="278"/>
                  </a:lnTo>
                  <a:lnTo>
                    <a:pt x="126" y="262"/>
                  </a:lnTo>
                  <a:lnTo>
                    <a:pt x="139" y="244"/>
                  </a:lnTo>
                  <a:lnTo>
                    <a:pt x="151" y="228"/>
                  </a:lnTo>
                  <a:lnTo>
                    <a:pt x="160" y="214"/>
                  </a:lnTo>
                  <a:lnTo>
                    <a:pt x="167" y="203"/>
                  </a:lnTo>
                  <a:lnTo>
                    <a:pt x="81" y="275"/>
                  </a:lnTo>
                  <a:lnTo>
                    <a:pt x="65" y="275"/>
                  </a:lnTo>
                  <a:lnTo>
                    <a:pt x="65" y="250"/>
                  </a:lnTo>
                  <a:lnTo>
                    <a:pt x="66" y="242"/>
                  </a:lnTo>
                  <a:lnTo>
                    <a:pt x="70" y="224"/>
                  </a:lnTo>
                  <a:lnTo>
                    <a:pt x="77" y="200"/>
                  </a:lnTo>
                  <a:lnTo>
                    <a:pt x="85" y="170"/>
                  </a:lnTo>
                  <a:lnTo>
                    <a:pt x="95" y="140"/>
                  </a:lnTo>
                  <a:lnTo>
                    <a:pt x="103" y="107"/>
                  </a:lnTo>
                  <a:lnTo>
                    <a:pt x="112" y="76"/>
                  </a:lnTo>
                  <a:lnTo>
                    <a:pt x="119" y="48"/>
                  </a:lnTo>
                  <a:lnTo>
                    <a:pt x="128" y="56"/>
                  </a:lnTo>
                  <a:lnTo>
                    <a:pt x="139" y="63"/>
                  </a:lnTo>
                  <a:lnTo>
                    <a:pt x="148" y="68"/>
                  </a:lnTo>
                  <a:lnTo>
                    <a:pt x="160" y="72"/>
                  </a:lnTo>
                  <a:lnTo>
                    <a:pt x="171" y="76"/>
                  </a:lnTo>
                  <a:lnTo>
                    <a:pt x="181" y="79"/>
                  </a:lnTo>
                  <a:lnTo>
                    <a:pt x="191" y="80"/>
                  </a:lnTo>
                  <a:lnTo>
                    <a:pt x="201" y="80"/>
                  </a:lnTo>
                  <a:lnTo>
                    <a:pt x="205" y="80"/>
                  </a:lnTo>
                  <a:lnTo>
                    <a:pt x="210" y="80"/>
                  </a:lnTo>
                  <a:lnTo>
                    <a:pt x="217" y="79"/>
                  </a:lnTo>
                  <a:lnTo>
                    <a:pt x="224" y="78"/>
                  </a:lnTo>
                  <a:lnTo>
                    <a:pt x="230" y="78"/>
                  </a:lnTo>
                  <a:lnTo>
                    <a:pt x="239" y="76"/>
                  </a:lnTo>
                  <a:lnTo>
                    <a:pt x="247" y="76"/>
                  </a:lnTo>
                  <a:lnTo>
                    <a:pt x="253" y="76"/>
                  </a:lnTo>
                  <a:lnTo>
                    <a:pt x="236" y="84"/>
                  </a:lnTo>
                  <a:lnTo>
                    <a:pt x="222" y="92"/>
                  </a:lnTo>
                  <a:lnTo>
                    <a:pt x="210" y="101"/>
                  </a:lnTo>
                  <a:lnTo>
                    <a:pt x="201" y="107"/>
                  </a:lnTo>
                  <a:lnTo>
                    <a:pt x="191" y="113"/>
                  </a:lnTo>
                  <a:lnTo>
                    <a:pt x="182" y="117"/>
                  </a:lnTo>
                  <a:lnTo>
                    <a:pt x="171" y="119"/>
                  </a:lnTo>
                  <a:lnTo>
                    <a:pt x="160" y="121"/>
                  </a:lnTo>
                  <a:lnTo>
                    <a:pt x="156" y="121"/>
                  </a:lnTo>
                  <a:lnTo>
                    <a:pt x="152" y="119"/>
                  </a:lnTo>
                  <a:lnTo>
                    <a:pt x="148" y="119"/>
                  </a:lnTo>
                  <a:lnTo>
                    <a:pt x="143" y="118"/>
                  </a:lnTo>
                  <a:lnTo>
                    <a:pt x="138" y="117"/>
                  </a:lnTo>
                  <a:lnTo>
                    <a:pt x="132" y="114"/>
                  </a:lnTo>
                  <a:lnTo>
                    <a:pt x="126" y="113"/>
                  </a:lnTo>
                  <a:lnTo>
                    <a:pt x="120" y="110"/>
                  </a:lnTo>
                  <a:lnTo>
                    <a:pt x="119" y="110"/>
                  </a:lnTo>
                  <a:lnTo>
                    <a:pt x="119" y="111"/>
                  </a:lnTo>
                  <a:lnTo>
                    <a:pt x="119" y="113"/>
                  </a:lnTo>
                  <a:lnTo>
                    <a:pt x="119" y="115"/>
                  </a:lnTo>
                  <a:lnTo>
                    <a:pt x="120" y="123"/>
                  </a:lnTo>
                  <a:lnTo>
                    <a:pt x="126" y="129"/>
                  </a:lnTo>
                  <a:lnTo>
                    <a:pt x="131" y="133"/>
                  </a:lnTo>
                  <a:lnTo>
                    <a:pt x="139" y="135"/>
                  </a:lnTo>
                  <a:lnTo>
                    <a:pt x="147" y="137"/>
                  </a:lnTo>
                  <a:lnTo>
                    <a:pt x="152" y="138"/>
                  </a:lnTo>
                  <a:lnTo>
                    <a:pt x="158" y="138"/>
                  </a:lnTo>
                  <a:lnTo>
                    <a:pt x="159" y="138"/>
                  </a:lnTo>
                  <a:lnTo>
                    <a:pt x="179" y="137"/>
                  </a:lnTo>
                  <a:lnTo>
                    <a:pt x="198" y="131"/>
                  </a:lnTo>
                  <a:lnTo>
                    <a:pt x="217" y="123"/>
                  </a:lnTo>
                  <a:lnTo>
                    <a:pt x="234" y="113"/>
                  </a:lnTo>
                  <a:lnTo>
                    <a:pt x="252" y="102"/>
                  </a:lnTo>
                  <a:lnTo>
                    <a:pt x="271" y="88"/>
                  </a:lnTo>
                  <a:lnTo>
                    <a:pt x="291" y="76"/>
                  </a:lnTo>
                  <a:lnTo>
                    <a:pt x="313" y="63"/>
                  </a:lnTo>
                  <a:lnTo>
                    <a:pt x="307" y="105"/>
                  </a:lnTo>
                  <a:lnTo>
                    <a:pt x="300" y="149"/>
                  </a:lnTo>
                  <a:lnTo>
                    <a:pt x="295" y="192"/>
                  </a:lnTo>
                  <a:lnTo>
                    <a:pt x="292" y="227"/>
                  </a:lnTo>
                  <a:lnTo>
                    <a:pt x="295" y="269"/>
                  </a:lnTo>
                  <a:lnTo>
                    <a:pt x="300" y="306"/>
                  </a:lnTo>
                  <a:lnTo>
                    <a:pt x="310" y="341"/>
                  </a:lnTo>
                  <a:lnTo>
                    <a:pt x="321" y="375"/>
                  </a:lnTo>
                  <a:lnTo>
                    <a:pt x="330" y="407"/>
                  </a:lnTo>
                  <a:lnTo>
                    <a:pt x="339" y="438"/>
                  </a:lnTo>
                  <a:lnTo>
                    <a:pt x="345" y="469"/>
                  </a:lnTo>
                  <a:lnTo>
                    <a:pt x="347" y="500"/>
                  </a:lnTo>
                  <a:lnTo>
                    <a:pt x="346" y="514"/>
                  </a:lnTo>
                  <a:lnTo>
                    <a:pt x="345" y="534"/>
                  </a:lnTo>
                  <a:lnTo>
                    <a:pt x="342" y="559"/>
                  </a:lnTo>
                  <a:lnTo>
                    <a:pt x="339" y="581"/>
                  </a:lnTo>
                  <a:lnTo>
                    <a:pt x="337" y="584"/>
                  </a:lnTo>
                  <a:lnTo>
                    <a:pt x="333" y="585"/>
                  </a:lnTo>
                  <a:lnTo>
                    <a:pt x="329" y="586"/>
                  </a:lnTo>
                  <a:lnTo>
                    <a:pt x="322" y="586"/>
                  </a:lnTo>
                  <a:lnTo>
                    <a:pt x="307" y="584"/>
                  </a:lnTo>
                  <a:lnTo>
                    <a:pt x="292" y="578"/>
                  </a:lnTo>
                  <a:lnTo>
                    <a:pt x="278" y="570"/>
                  </a:lnTo>
                  <a:lnTo>
                    <a:pt x="260" y="561"/>
                  </a:lnTo>
                  <a:lnTo>
                    <a:pt x="244" y="551"/>
                  </a:lnTo>
                  <a:lnTo>
                    <a:pt x="228" y="540"/>
                  </a:lnTo>
                  <a:lnTo>
                    <a:pt x="210" y="532"/>
                  </a:lnTo>
                  <a:lnTo>
                    <a:pt x="194" y="526"/>
                  </a:lnTo>
                  <a:lnTo>
                    <a:pt x="189" y="524"/>
                  </a:lnTo>
                  <a:lnTo>
                    <a:pt x="183" y="523"/>
                  </a:lnTo>
                  <a:lnTo>
                    <a:pt x="177" y="523"/>
                  </a:lnTo>
                  <a:lnTo>
                    <a:pt x="170" y="522"/>
                  </a:lnTo>
                  <a:lnTo>
                    <a:pt x="163" y="520"/>
                  </a:lnTo>
                  <a:lnTo>
                    <a:pt x="156" y="519"/>
                  </a:lnTo>
                  <a:lnTo>
                    <a:pt x="150" y="518"/>
                  </a:lnTo>
                  <a:lnTo>
                    <a:pt x="142" y="516"/>
                  </a:lnTo>
                  <a:lnTo>
                    <a:pt x="156" y="488"/>
                  </a:lnTo>
                  <a:lnTo>
                    <a:pt x="173" y="452"/>
                  </a:lnTo>
                  <a:lnTo>
                    <a:pt x="189" y="410"/>
                  </a:lnTo>
                  <a:lnTo>
                    <a:pt x="202" y="364"/>
                  </a:lnTo>
                  <a:lnTo>
                    <a:pt x="216" y="320"/>
                  </a:lnTo>
                  <a:lnTo>
                    <a:pt x="225" y="275"/>
                  </a:lnTo>
                  <a:lnTo>
                    <a:pt x="232" y="235"/>
                  </a:lnTo>
                  <a:lnTo>
                    <a:pt x="234" y="201"/>
                  </a:lnTo>
                  <a:lnTo>
                    <a:pt x="233" y="191"/>
                  </a:lnTo>
                  <a:lnTo>
                    <a:pt x="230" y="172"/>
                  </a:lnTo>
                  <a:lnTo>
                    <a:pt x="226" y="154"/>
                  </a:lnTo>
                  <a:lnTo>
                    <a:pt x="224" y="142"/>
                  </a:lnTo>
                  <a:lnTo>
                    <a:pt x="224" y="142"/>
                  </a:lnTo>
                  <a:lnTo>
                    <a:pt x="224" y="142"/>
                  </a:lnTo>
                  <a:lnTo>
                    <a:pt x="222" y="142"/>
                  </a:lnTo>
                  <a:lnTo>
                    <a:pt x="221" y="142"/>
                  </a:lnTo>
                  <a:lnTo>
                    <a:pt x="224" y="148"/>
                  </a:lnTo>
                  <a:lnTo>
                    <a:pt x="225" y="153"/>
                  </a:lnTo>
                  <a:lnTo>
                    <a:pt x="228" y="161"/>
                  </a:lnTo>
                  <a:lnTo>
                    <a:pt x="228" y="168"/>
                  </a:lnTo>
                  <a:lnTo>
                    <a:pt x="226" y="176"/>
                  </a:lnTo>
                  <a:lnTo>
                    <a:pt x="224" y="193"/>
                  </a:lnTo>
                  <a:lnTo>
                    <a:pt x="218" y="218"/>
                  </a:lnTo>
                  <a:lnTo>
                    <a:pt x="213" y="247"/>
                  </a:lnTo>
                  <a:lnTo>
                    <a:pt x="206" y="278"/>
                  </a:lnTo>
                  <a:lnTo>
                    <a:pt x="198" y="310"/>
                  </a:lnTo>
                  <a:lnTo>
                    <a:pt x="190" y="340"/>
                  </a:lnTo>
                  <a:lnTo>
                    <a:pt x="183" y="367"/>
                  </a:lnTo>
                  <a:lnTo>
                    <a:pt x="179" y="378"/>
                  </a:lnTo>
                  <a:lnTo>
                    <a:pt x="174" y="390"/>
                  </a:lnTo>
                  <a:lnTo>
                    <a:pt x="169" y="401"/>
                  </a:lnTo>
                  <a:lnTo>
                    <a:pt x="163" y="411"/>
                  </a:lnTo>
                  <a:lnTo>
                    <a:pt x="156" y="422"/>
                  </a:lnTo>
                  <a:lnTo>
                    <a:pt x="151" y="433"/>
                  </a:lnTo>
                  <a:lnTo>
                    <a:pt x="146" y="444"/>
                  </a:lnTo>
                  <a:lnTo>
                    <a:pt x="142" y="454"/>
                  </a:lnTo>
                  <a:lnTo>
                    <a:pt x="135" y="481"/>
                  </a:lnTo>
                  <a:lnTo>
                    <a:pt x="131" y="510"/>
                  </a:lnTo>
                  <a:lnTo>
                    <a:pt x="128" y="534"/>
                  </a:lnTo>
                  <a:lnTo>
                    <a:pt x="127" y="549"/>
                  </a:lnTo>
                  <a:lnTo>
                    <a:pt x="127" y="555"/>
                  </a:lnTo>
                  <a:lnTo>
                    <a:pt x="128" y="563"/>
                  </a:lnTo>
                  <a:lnTo>
                    <a:pt x="131" y="571"/>
                  </a:lnTo>
                  <a:lnTo>
                    <a:pt x="134" y="582"/>
                  </a:lnTo>
                  <a:lnTo>
                    <a:pt x="127" y="584"/>
                  </a:lnTo>
                  <a:lnTo>
                    <a:pt x="120" y="585"/>
                  </a:lnTo>
                  <a:lnTo>
                    <a:pt x="115" y="586"/>
                  </a:lnTo>
                  <a:lnTo>
                    <a:pt x="108" y="586"/>
                  </a:lnTo>
                  <a:lnTo>
                    <a:pt x="96" y="585"/>
                  </a:lnTo>
                  <a:lnTo>
                    <a:pt x="84" y="582"/>
                  </a:lnTo>
                  <a:lnTo>
                    <a:pt x="72" y="578"/>
                  </a:lnTo>
                  <a:lnTo>
                    <a:pt x="60" y="573"/>
                  </a:lnTo>
                  <a:lnTo>
                    <a:pt x="46" y="567"/>
                  </a:lnTo>
                  <a:lnTo>
                    <a:pt x="33" y="562"/>
                  </a:lnTo>
                  <a:lnTo>
                    <a:pt x="18" y="559"/>
                  </a:lnTo>
                  <a:lnTo>
                    <a:pt x="0" y="557"/>
                  </a:lnTo>
                  <a:lnTo>
                    <a:pt x="0" y="524"/>
                  </a:lnTo>
                  <a:lnTo>
                    <a:pt x="2" y="519"/>
                  </a:lnTo>
                  <a:lnTo>
                    <a:pt x="4" y="515"/>
                  </a:lnTo>
                  <a:lnTo>
                    <a:pt x="6" y="512"/>
                  </a:lnTo>
                  <a:lnTo>
                    <a:pt x="7" y="507"/>
                  </a:lnTo>
                  <a:lnTo>
                    <a:pt x="14" y="301"/>
                  </a:lnTo>
                  <a:lnTo>
                    <a:pt x="17" y="288"/>
                  </a:lnTo>
                  <a:lnTo>
                    <a:pt x="17" y="273"/>
                  </a:lnTo>
                  <a:lnTo>
                    <a:pt x="18" y="259"/>
                  </a:lnTo>
                  <a:lnTo>
                    <a:pt x="19" y="246"/>
                  </a:lnTo>
                  <a:lnTo>
                    <a:pt x="23" y="230"/>
                  </a:lnTo>
                  <a:lnTo>
                    <a:pt x="31" y="211"/>
                  </a:lnTo>
                  <a:lnTo>
                    <a:pt x="38" y="193"/>
                  </a:lnTo>
                  <a:lnTo>
                    <a:pt x="46" y="173"/>
                  </a:lnTo>
                  <a:lnTo>
                    <a:pt x="53" y="154"/>
                  </a:lnTo>
                  <a:lnTo>
                    <a:pt x="60" y="133"/>
                  </a:lnTo>
                  <a:lnTo>
                    <a:pt x="66" y="110"/>
                  </a:lnTo>
                  <a:lnTo>
                    <a:pt x="73" y="87"/>
                  </a:lnTo>
                  <a:lnTo>
                    <a:pt x="78" y="67"/>
                  </a:lnTo>
                  <a:lnTo>
                    <a:pt x="82" y="49"/>
                  </a:lnTo>
                  <a:lnTo>
                    <a:pt x="87" y="37"/>
                  </a:lnTo>
                  <a:lnTo>
                    <a:pt x="88" y="31"/>
                  </a:lnTo>
                  <a:lnTo>
                    <a:pt x="88" y="10"/>
                  </a:lnTo>
                  <a:lnTo>
                    <a:pt x="88" y="10"/>
                  </a:lnTo>
                  <a:lnTo>
                    <a:pt x="88" y="8"/>
                  </a:lnTo>
                  <a:lnTo>
                    <a:pt x="89" y="4"/>
                  </a:lnTo>
                  <a:lnTo>
                    <a:pt x="8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57"/>
            <p:cNvSpPr>
              <a:spLocks/>
            </p:cNvSpPr>
            <p:nvPr/>
          </p:nvSpPr>
          <p:spPr bwMode="auto">
            <a:xfrm>
              <a:off x="5643" y="457"/>
              <a:ext cx="110" cy="119"/>
            </a:xfrm>
            <a:custGeom>
              <a:avLst/>
              <a:gdLst>
                <a:gd name="T0" fmla="*/ 28 w 219"/>
                <a:gd name="T1" fmla="*/ 75 h 237"/>
                <a:gd name="T2" fmla="*/ 28 w 219"/>
                <a:gd name="T3" fmla="*/ 67 h 237"/>
                <a:gd name="T4" fmla="*/ 27 w 219"/>
                <a:gd name="T5" fmla="*/ 56 h 237"/>
                <a:gd name="T6" fmla="*/ 24 w 219"/>
                <a:gd name="T7" fmla="*/ 44 h 237"/>
                <a:gd name="T8" fmla="*/ 20 w 219"/>
                <a:gd name="T9" fmla="*/ 34 h 237"/>
                <a:gd name="T10" fmla="*/ 17 w 219"/>
                <a:gd name="T11" fmla="*/ 28 h 237"/>
                <a:gd name="T12" fmla="*/ 15 w 219"/>
                <a:gd name="T13" fmla="*/ 24 h 237"/>
                <a:gd name="T14" fmla="*/ 11 w 219"/>
                <a:gd name="T15" fmla="*/ 20 h 237"/>
                <a:gd name="T16" fmla="*/ 5 w 219"/>
                <a:gd name="T17" fmla="*/ 19 h 237"/>
                <a:gd name="T18" fmla="*/ 4 w 219"/>
                <a:gd name="T19" fmla="*/ 15 h 237"/>
                <a:gd name="T20" fmla="*/ 1 w 219"/>
                <a:gd name="T21" fmla="*/ 11 h 237"/>
                <a:gd name="T22" fmla="*/ 1 w 219"/>
                <a:gd name="T23" fmla="*/ 5 h 237"/>
                <a:gd name="T24" fmla="*/ 1 w 219"/>
                <a:gd name="T25" fmla="*/ 0 h 237"/>
                <a:gd name="T26" fmla="*/ 15 w 219"/>
                <a:gd name="T27" fmla="*/ 4 h 237"/>
                <a:gd name="T28" fmla="*/ 28 w 219"/>
                <a:gd name="T29" fmla="*/ 8 h 237"/>
                <a:gd name="T30" fmla="*/ 42 w 219"/>
                <a:gd name="T31" fmla="*/ 11 h 237"/>
                <a:gd name="T32" fmla="*/ 55 w 219"/>
                <a:gd name="T33" fmla="*/ 15 h 237"/>
                <a:gd name="T34" fmla="*/ 69 w 219"/>
                <a:gd name="T35" fmla="*/ 19 h 237"/>
                <a:gd name="T36" fmla="*/ 82 w 219"/>
                <a:gd name="T37" fmla="*/ 21 h 237"/>
                <a:gd name="T38" fmla="*/ 95 w 219"/>
                <a:gd name="T39" fmla="*/ 26 h 237"/>
                <a:gd name="T40" fmla="*/ 109 w 219"/>
                <a:gd name="T41" fmla="*/ 28 h 237"/>
                <a:gd name="T42" fmla="*/ 122 w 219"/>
                <a:gd name="T43" fmla="*/ 32 h 237"/>
                <a:gd name="T44" fmla="*/ 137 w 219"/>
                <a:gd name="T45" fmla="*/ 35 h 237"/>
                <a:gd name="T46" fmla="*/ 151 w 219"/>
                <a:gd name="T47" fmla="*/ 39 h 237"/>
                <a:gd name="T48" fmla="*/ 164 w 219"/>
                <a:gd name="T49" fmla="*/ 43 h 237"/>
                <a:gd name="T50" fmla="*/ 177 w 219"/>
                <a:gd name="T51" fmla="*/ 47 h 237"/>
                <a:gd name="T52" fmla="*/ 191 w 219"/>
                <a:gd name="T53" fmla="*/ 51 h 237"/>
                <a:gd name="T54" fmla="*/ 206 w 219"/>
                <a:gd name="T55" fmla="*/ 55 h 237"/>
                <a:gd name="T56" fmla="*/ 219 w 219"/>
                <a:gd name="T57" fmla="*/ 59 h 237"/>
                <a:gd name="T58" fmla="*/ 215 w 219"/>
                <a:gd name="T59" fmla="*/ 82 h 237"/>
                <a:gd name="T60" fmla="*/ 211 w 219"/>
                <a:gd name="T61" fmla="*/ 104 h 237"/>
                <a:gd name="T62" fmla="*/ 208 w 219"/>
                <a:gd name="T63" fmla="*/ 128 h 237"/>
                <a:gd name="T64" fmla="*/ 208 w 219"/>
                <a:gd name="T65" fmla="*/ 160 h 237"/>
                <a:gd name="T66" fmla="*/ 23 w 219"/>
                <a:gd name="T67" fmla="*/ 237 h 237"/>
                <a:gd name="T68" fmla="*/ 17 w 219"/>
                <a:gd name="T69" fmla="*/ 219 h 237"/>
                <a:gd name="T70" fmla="*/ 9 w 219"/>
                <a:gd name="T71" fmla="*/ 200 h 237"/>
                <a:gd name="T72" fmla="*/ 3 w 219"/>
                <a:gd name="T73" fmla="*/ 183 h 237"/>
                <a:gd name="T74" fmla="*/ 0 w 219"/>
                <a:gd name="T75" fmla="*/ 172 h 237"/>
                <a:gd name="T76" fmla="*/ 1 w 219"/>
                <a:gd name="T77" fmla="*/ 165 h 237"/>
                <a:gd name="T78" fmla="*/ 7 w 219"/>
                <a:gd name="T79" fmla="*/ 159 h 237"/>
                <a:gd name="T80" fmla="*/ 11 w 219"/>
                <a:gd name="T81" fmla="*/ 155 h 237"/>
                <a:gd name="T82" fmla="*/ 16 w 219"/>
                <a:gd name="T83" fmla="*/ 151 h 237"/>
                <a:gd name="T84" fmla="*/ 17 w 219"/>
                <a:gd name="T85" fmla="*/ 143 h 237"/>
                <a:gd name="T86" fmla="*/ 23 w 219"/>
                <a:gd name="T87" fmla="*/ 121 h 237"/>
                <a:gd name="T88" fmla="*/ 27 w 219"/>
                <a:gd name="T89" fmla="*/ 97 h 237"/>
                <a:gd name="T90" fmla="*/ 28 w 219"/>
                <a:gd name="T91" fmla="*/ 75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19" h="237">
                  <a:moveTo>
                    <a:pt x="28" y="75"/>
                  </a:moveTo>
                  <a:lnTo>
                    <a:pt x="28" y="67"/>
                  </a:lnTo>
                  <a:lnTo>
                    <a:pt x="27" y="56"/>
                  </a:lnTo>
                  <a:lnTo>
                    <a:pt x="24" y="44"/>
                  </a:lnTo>
                  <a:lnTo>
                    <a:pt x="20" y="34"/>
                  </a:lnTo>
                  <a:lnTo>
                    <a:pt x="17" y="28"/>
                  </a:lnTo>
                  <a:lnTo>
                    <a:pt x="15" y="24"/>
                  </a:lnTo>
                  <a:lnTo>
                    <a:pt x="11" y="20"/>
                  </a:lnTo>
                  <a:lnTo>
                    <a:pt x="5" y="19"/>
                  </a:lnTo>
                  <a:lnTo>
                    <a:pt x="4" y="15"/>
                  </a:lnTo>
                  <a:lnTo>
                    <a:pt x="1" y="11"/>
                  </a:lnTo>
                  <a:lnTo>
                    <a:pt x="1" y="5"/>
                  </a:lnTo>
                  <a:lnTo>
                    <a:pt x="1" y="0"/>
                  </a:lnTo>
                  <a:lnTo>
                    <a:pt x="15" y="4"/>
                  </a:lnTo>
                  <a:lnTo>
                    <a:pt x="28" y="8"/>
                  </a:lnTo>
                  <a:lnTo>
                    <a:pt x="42" y="11"/>
                  </a:lnTo>
                  <a:lnTo>
                    <a:pt x="55" y="15"/>
                  </a:lnTo>
                  <a:lnTo>
                    <a:pt x="69" y="19"/>
                  </a:lnTo>
                  <a:lnTo>
                    <a:pt x="82" y="21"/>
                  </a:lnTo>
                  <a:lnTo>
                    <a:pt x="95" y="26"/>
                  </a:lnTo>
                  <a:lnTo>
                    <a:pt x="109" y="28"/>
                  </a:lnTo>
                  <a:lnTo>
                    <a:pt x="122" y="32"/>
                  </a:lnTo>
                  <a:lnTo>
                    <a:pt x="137" y="35"/>
                  </a:lnTo>
                  <a:lnTo>
                    <a:pt x="151" y="39"/>
                  </a:lnTo>
                  <a:lnTo>
                    <a:pt x="164" y="43"/>
                  </a:lnTo>
                  <a:lnTo>
                    <a:pt x="177" y="47"/>
                  </a:lnTo>
                  <a:lnTo>
                    <a:pt x="191" y="51"/>
                  </a:lnTo>
                  <a:lnTo>
                    <a:pt x="206" y="55"/>
                  </a:lnTo>
                  <a:lnTo>
                    <a:pt x="219" y="59"/>
                  </a:lnTo>
                  <a:lnTo>
                    <a:pt x="215" y="82"/>
                  </a:lnTo>
                  <a:lnTo>
                    <a:pt x="211" y="104"/>
                  </a:lnTo>
                  <a:lnTo>
                    <a:pt x="208" y="128"/>
                  </a:lnTo>
                  <a:lnTo>
                    <a:pt x="208" y="160"/>
                  </a:lnTo>
                  <a:lnTo>
                    <a:pt x="23" y="237"/>
                  </a:lnTo>
                  <a:lnTo>
                    <a:pt x="17" y="219"/>
                  </a:lnTo>
                  <a:lnTo>
                    <a:pt x="9" y="200"/>
                  </a:lnTo>
                  <a:lnTo>
                    <a:pt x="3" y="183"/>
                  </a:lnTo>
                  <a:lnTo>
                    <a:pt x="0" y="172"/>
                  </a:lnTo>
                  <a:lnTo>
                    <a:pt x="1" y="165"/>
                  </a:lnTo>
                  <a:lnTo>
                    <a:pt x="7" y="159"/>
                  </a:lnTo>
                  <a:lnTo>
                    <a:pt x="11" y="155"/>
                  </a:lnTo>
                  <a:lnTo>
                    <a:pt x="16" y="151"/>
                  </a:lnTo>
                  <a:lnTo>
                    <a:pt x="17" y="143"/>
                  </a:lnTo>
                  <a:lnTo>
                    <a:pt x="23" y="121"/>
                  </a:lnTo>
                  <a:lnTo>
                    <a:pt x="27" y="97"/>
                  </a:lnTo>
                  <a:lnTo>
                    <a:pt x="28" y="75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58"/>
            <p:cNvSpPr>
              <a:spLocks/>
            </p:cNvSpPr>
            <p:nvPr/>
          </p:nvSpPr>
          <p:spPr bwMode="auto">
            <a:xfrm>
              <a:off x="5594" y="523"/>
              <a:ext cx="53" cy="26"/>
            </a:xfrm>
            <a:custGeom>
              <a:avLst/>
              <a:gdLst>
                <a:gd name="T0" fmla="*/ 106 w 106"/>
                <a:gd name="T1" fmla="*/ 21 h 53"/>
                <a:gd name="T2" fmla="*/ 97 w 106"/>
                <a:gd name="T3" fmla="*/ 26 h 53"/>
                <a:gd name="T4" fmla="*/ 86 w 106"/>
                <a:gd name="T5" fmla="*/ 31 h 53"/>
                <a:gd name="T6" fmla="*/ 76 w 106"/>
                <a:gd name="T7" fmla="*/ 35 h 53"/>
                <a:gd name="T8" fmla="*/ 66 w 106"/>
                <a:gd name="T9" fmla="*/ 40 h 53"/>
                <a:gd name="T10" fmla="*/ 55 w 106"/>
                <a:gd name="T11" fmla="*/ 44 h 53"/>
                <a:gd name="T12" fmla="*/ 45 w 106"/>
                <a:gd name="T13" fmla="*/ 48 h 53"/>
                <a:gd name="T14" fmla="*/ 35 w 106"/>
                <a:gd name="T15" fmla="*/ 50 h 53"/>
                <a:gd name="T16" fmla="*/ 25 w 106"/>
                <a:gd name="T17" fmla="*/ 53 h 53"/>
                <a:gd name="T18" fmla="*/ 25 w 106"/>
                <a:gd name="T19" fmla="*/ 52 h 53"/>
                <a:gd name="T20" fmla="*/ 27 w 106"/>
                <a:gd name="T21" fmla="*/ 50 h 53"/>
                <a:gd name="T22" fmla="*/ 28 w 106"/>
                <a:gd name="T23" fmla="*/ 50 h 53"/>
                <a:gd name="T24" fmla="*/ 29 w 106"/>
                <a:gd name="T25" fmla="*/ 49 h 53"/>
                <a:gd name="T26" fmla="*/ 23 w 106"/>
                <a:gd name="T27" fmla="*/ 38 h 53"/>
                <a:gd name="T28" fmla="*/ 16 w 106"/>
                <a:gd name="T29" fmla="*/ 38 h 53"/>
                <a:gd name="T30" fmla="*/ 9 w 106"/>
                <a:gd name="T31" fmla="*/ 42 h 53"/>
                <a:gd name="T32" fmla="*/ 0 w 106"/>
                <a:gd name="T33" fmla="*/ 44 h 53"/>
                <a:gd name="T34" fmla="*/ 9 w 106"/>
                <a:gd name="T35" fmla="*/ 40 h 53"/>
                <a:gd name="T36" fmla="*/ 19 w 106"/>
                <a:gd name="T37" fmla="*/ 35 h 53"/>
                <a:gd name="T38" fmla="*/ 28 w 106"/>
                <a:gd name="T39" fmla="*/ 33 h 53"/>
                <a:gd name="T40" fmla="*/ 37 w 106"/>
                <a:gd name="T41" fmla="*/ 30 h 53"/>
                <a:gd name="T42" fmla="*/ 47 w 106"/>
                <a:gd name="T43" fmla="*/ 27 h 53"/>
                <a:gd name="T44" fmla="*/ 56 w 106"/>
                <a:gd name="T45" fmla="*/ 25 h 53"/>
                <a:gd name="T46" fmla="*/ 66 w 106"/>
                <a:gd name="T47" fmla="*/ 23 h 53"/>
                <a:gd name="T48" fmla="*/ 75 w 106"/>
                <a:gd name="T49" fmla="*/ 22 h 53"/>
                <a:gd name="T50" fmla="*/ 78 w 106"/>
                <a:gd name="T51" fmla="*/ 21 h 53"/>
                <a:gd name="T52" fmla="*/ 82 w 106"/>
                <a:gd name="T53" fmla="*/ 19 h 53"/>
                <a:gd name="T54" fmla="*/ 87 w 106"/>
                <a:gd name="T55" fmla="*/ 18 h 53"/>
                <a:gd name="T56" fmla="*/ 91 w 106"/>
                <a:gd name="T57" fmla="*/ 14 h 53"/>
                <a:gd name="T58" fmla="*/ 94 w 106"/>
                <a:gd name="T59" fmla="*/ 11 h 53"/>
                <a:gd name="T60" fmla="*/ 97 w 106"/>
                <a:gd name="T61" fmla="*/ 7 h 53"/>
                <a:gd name="T62" fmla="*/ 98 w 106"/>
                <a:gd name="T63" fmla="*/ 5 h 53"/>
                <a:gd name="T64" fmla="*/ 101 w 106"/>
                <a:gd name="T65" fmla="*/ 0 h 53"/>
                <a:gd name="T66" fmla="*/ 106 w 106"/>
                <a:gd name="T67" fmla="*/ 2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06" h="53">
                  <a:moveTo>
                    <a:pt x="106" y="21"/>
                  </a:moveTo>
                  <a:lnTo>
                    <a:pt x="97" y="26"/>
                  </a:lnTo>
                  <a:lnTo>
                    <a:pt x="86" y="31"/>
                  </a:lnTo>
                  <a:lnTo>
                    <a:pt x="76" y="35"/>
                  </a:lnTo>
                  <a:lnTo>
                    <a:pt x="66" y="40"/>
                  </a:lnTo>
                  <a:lnTo>
                    <a:pt x="55" y="44"/>
                  </a:lnTo>
                  <a:lnTo>
                    <a:pt x="45" y="48"/>
                  </a:lnTo>
                  <a:lnTo>
                    <a:pt x="35" y="50"/>
                  </a:lnTo>
                  <a:lnTo>
                    <a:pt x="25" y="53"/>
                  </a:lnTo>
                  <a:lnTo>
                    <a:pt x="25" y="52"/>
                  </a:lnTo>
                  <a:lnTo>
                    <a:pt x="27" y="50"/>
                  </a:lnTo>
                  <a:lnTo>
                    <a:pt x="28" y="50"/>
                  </a:lnTo>
                  <a:lnTo>
                    <a:pt x="29" y="49"/>
                  </a:lnTo>
                  <a:lnTo>
                    <a:pt x="23" y="38"/>
                  </a:lnTo>
                  <a:lnTo>
                    <a:pt x="16" y="38"/>
                  </a:lnTo>
                  <a:lnTo>
                    <a:pt x="9" y="42"/>
                  </a:lnTo>
                  <a:lnTo>
                    <a:pt x="0" y="44"/>
                  </a:lnTo>
                  <a:lnTo>
                    <a:pt x="9" y="40"/>
                  </a:lnTo>
                  <a:lnTo>
                    <a:pt x="19" y="35"/>
                  </a:lnTo>
                  <a:lnTo>
                    <a:pt x="28" y="33"/>
                  </a:lnTo>
                  <a:lnTo>
                    <a:pt x="37" y="30"/>
                  </a:lnTo>
                  <a:lnTo>
                    <a:pt x="47" y="27"/>
                  </a:lnTo>
                  <a:lnTo>
                    <a:pt x="56" y="25"/>
                  </a:lnTo>
                  <a:lnTo>
                    <a:pt x="66" y="23"/>
                  </a:lnTo>
                  <a:lnTo>
                    <a:pt x="75" y="22"/>
                  </a:lnTo>
                  <a:lnTo>
                    <a:pt x="78" y="21"/>
                  </a:lnTo>
                  <a:lnTo>
                    <a:pt x="82" y="19"/>
                  </a:lnTo>
                  <a:lnTo>
                    <a:pt x="87" y="18"/>
                  </a:lnTo>
                  <a:lnTo>
                    <a:pt x="91" y="14"/>
                  </a:lnTo>
                  <a:lnTo>
                    <a:pt x="94" y="11"/>
                  </a:lnTo>
                  <a:lnTo>
                    <a:pt x="97" y="7"/>
                  </a:lnTo>
                  <a:lnTo>
                    <a:pt x="98" y="5"/>
                  </a:lnTo>
                  <a:lnTo>
                    <a:pt x="101" y="0"/>
                  </a:lnTo>
                  <a:lnTo>
                    <a:pt x="106" y="2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59"/>
            <p:cNvSpPr>
              <a:spLocks/>
            </p:cNvSpPr>
            <p:nvPr/>
          </p:nvSpPr>
          <p:spPr bwMode="auto">
            <a:xfrm>
              <a:off x="4908" y="461"/>
              <a:ext cx="45" cy="27"/>
            </a:xfrm>
            <a:custGeom>
              <a:avLst/>
              <a:gdLst>
                <a:gd name="T0" fmla="*/ 66 w 91"/>
                <a:gd name="T1" fmla="*/ 0 h 55"/>
                <a:gd name="T2" fmla="*/ 70 w 91"/>
                <a:gd name="T3" fmla="*/ 10 h 55"/>
                <a:gd name="T4" fmla="*/ 73 w 91"/>
                <a:gd name="T5" fmla="*/ 24 h 55"/>
                <a:gd name="T6" fmla="*/ 77 w 91"/>
                <a:gd name="T7" fmla="*/ 39 h 55"/>
                <a:gd name="T8" fmla="*/ 91 w 91"/>
                <a:gd name="T9" fmla="*/ 55 h 55"/>
                <a:gd name="T10" fmla="*/ 78 w 91"/>
                <a:gd name="T11" fmla="*/ 54 h 55"/>
                <a:gd name="T12" fmla="*/ 66 w 91"/>
                <a:gd name="T13" fmla="*/ 51 h 55"/>
                <a:gd name="T14" fmla="*/ 54 w 91"/>
                <a:gd name="T15" fmla="*/ 48 h 55"/>
                <a:gd name="T16" fmla="*/ 42 w 91"/>
                <a:gd name="T17" fmla="*/ 44 h 55"/>
                <a:gd name="T18" fmla="*/ 30 w 91"/>
                <a:gd name="T19" fmla="*/ 40 h 55"/>
                <a:gd name="T20" fmla="*/ 19 w 91"/>
                <a:gd name="T21" fmla="*/ 35 h 55"/>
                <a:gd name="T22" fmla="*/ 10 w 91"/>
                <a:gd name="T23" fmla="*/ 29 h 55"/>
                <a:gd name="T24" fmla="*/ 0 w 91"/>
                <a:gd name="T25" fmla="*/ 24 h 55"/>
                <a:gd name="T26" fmla="*/ 9 w 91"/>
                <a:gd name="T27" fmla="*/ 21 h 55"/>
                <a:gd name="T28" fmla="*/ 15 w 91"/>
                <a:gd name="T29" fmla="*/ 19 h 55"/>
                <a:gd name="T30" fmla="*/ 23 w 91"/>
                <a:gd name="T31" fmla="*/ 16 h 55"/>
                <a:gd name="T32" fmla="*/ 31 w 91"/>
                <a:gd name="T33" fmla="*/ 13 h 55"/>
                <a:gd name="T34" fmla="*/ 41 w 91"/>
                <a:gd name="T35" fmla="*/ 10 h 55"/>
                <a:gd name="T36" fmla="*/ 49 w 91"/>
                <a:gd name="T37" fmla="*/ 6 h 55"/>
                <a:gd name="T38" fmla="*/ 57 w 91"/>
                <a:gd name="T39" fmla="*/ 4 h 55"/>
                <a:gd name="T40" fmla="*/ 66 w 91"/>
                <a:gd name="T41" fmla="*/ 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91" h="55">
                  <a:moveTo>
                    <a:pt x="66" y="0"/>
                  </a:moveTo>
                  <a:lnTo>
                    <a:pt x="70" y="10"/>
                  </a:lnTo>
                  <a:lnTo>
                    <a:pt x="73" y="24"/>
                  </a:lnTo>
                  <a:lnTo>
                    <a:pt x="77" y="39"/>
                  </a:lnTo>
                  <a:lnTo>
                    <a:pt x="91" y="55"/>
                  </a:lnTo>
                  <a:lnTo>
                    <a:pt x="78" y="54"/>
                  </a:lnTo>
                  <a:lnTo>
                    <a:pt x="66" y="51"/>
                  </a:lnTo>
                  <a:lnTo>
                    <a:pt x="54" y="48"/>
                  </a:lnTo>
                  <a:lnTo>
                    <a:pt x="42" y="44"/>
                  </a:lnTo>
                  <a:lnTo>
                    <a:pt x="30" y="40"/>
                  </a:lnTo>
                  <a:lnTo>
                    <a:pt x="19" y="35"/>
                  </a:lnTo>
                  <a:lnTo>
                    <a:pt x="10" y="29"/>
                  </a:lnTo>
                  <a:lnTo>
                    <a:pt x="0" y="24"/>
                  </a:lnTo>
                  <a:lnTo>
                    <a:pt x="9" y="21"/>
                  </a:lnTo>
                  <a:lnTo>
                    <a:pt x="15" y="19"/>
                  </a:lnTo>
                  <a:lnTo>
                    <a:pt x="23" y="16"/>
                  </a:lnTo>
                  <a:lnTo>
                    <a:pt x="31" y="13"/>
                  </a:lnTo>
                  <a:lnTo>
                    <a:pt x="41" y="10"/>
                  </a:lnTo>
                  <a:lnTo>
                    <a:pt x="49" y="6"/>
                  </a:lnTo>
                  <a:lnTo>
                    <a:pt x="57" y="4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60"/>
            <p:cNvSpPr>
              <a:spLocks/>
            </p:cNvSpPr>
            <p:nvPr/>
          </p:nvSpPr>
          <p:spPr bwMode="auto">
            <a:xfrm>
              <a:off x="4951" y="463"/>
              <a:ext cx="54" cy="19"/>
            </a:xfrm>
            <a:custGeom>
              <a:avLst/>
              <a:gdLst>
                <a:gd name="T0" fmla="*/ 0 w 108"/>
                <a:gd name="T1" fmla="*/ 0 h 39"/>
                <a:gd name="T2" fmla="*/ 102 w 108"/>
                <a:gd name="T3" fmla="*/ 0 h 39"/>
                <a:gd name="T4" fmla="*/ 102 w 108"/>
                <a:gd name="T5" fmla="*/ 4 h 39"/>
                <a:gd name="T6" fmla="*/ 103 w 108"/>
                <a:gd name="T7" fmla="*/ 6 h 39"/>
                <a:gd name="T8" fmla="*/ 105 w 108"/>
                <a:gd name="T9" fmla="*/ 9 h 39"/>
                <a:gd name="T10" fmla="*/ 108 w 108"/>
                <a:gd name="T11" fmla="*/ 13 h 39"/>
                <a:gd name="T12" fmla="*/ 99 w 108"/>
                <a:gd name="T13" fmla="*/ 21 h 39"/>
                <a:gd name="T14" fmla="*/ 91 w 108"/>
                <a:gd name="T15" fmla="*/ 27 h 39"/>
                <a:gd name="T16" fmla="*/ 86 w 108"/>
                <a:gd name="T17" fmla="*/ 31 h 39"/>
                <a:gd name="T18" fmla="*/ 79 w 108"/>
                <a:gd name="T19" fmla="*/ 35 h 39"/>
                <a:gd name="T20" fmla="*/ 74 w 108"/>
                <a:gd name="T21" fmla="*/ 36 h 39"/>
                <a:gd name="T22" fmla="*/ 67 w 108"/>
                <a:gd name="T23" fmla="*/ 37 h 39"/>
                <a:gd name="T24" fmla="*/ 60 w 108"/>
                <a:gd name="T25" fmla="*/ 39 h 39"/>
                <a:gd name="T26" fmla="*/ 52 w 108"/>
                <a:gd name="T27" fmla="*/ 39 h 39"/>
                <a:gd name="T28" fmla="*/ 48 w 108"/>
                <a:gd name="T29" fmla="*/ 39 h 39"/>
                <a:gd name="T30" fmla="*/ 42 w 108"/>
                <a:gd name="T31" fmla="*/ 39 h 39"/>
                <a:gd name="T32" fmla="*/ 35 w 108"/>
                <a:gd name="T33" fmla="*/ 39 h 39"/>
                <a:gd name="T34" fmla="*/ 28 w 108"/>
                <a:gd name="T35" fmla="*/ 36 h 39"/>
                <a:gd name="T36" fmla="*/ 21 w 108"/>
                <a:gd name="T37" fmla="*/ 33 h 39"/>
                <a:gd name="T38" fmla="*/ 13 w 108"/>
                <a:gd name="T39" fmla="*/ 29 h 39"/>
                <a:gd name="T40" fmla="*/ 7 w 108"/>
                <a:gd name="T41" fmla="*/ 24 h 39"/>
                <a:gd name="T42" fmla="*/ 0 w 108"/>
                <a:gd name="T43" fmla="*/ 15 h 39"/>
                <a:gd name="T44" fmla="*/ 0 w 108"/>
                <a:gd name="T45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08" h="39">
                  <a:moveTo>
                    <a:pt x="0" y="0"/>
                  </a:moveTo>
                  <a:lnTo>
                    <a:pt x="102" y="0"/>
                  </a:lnTo>
                  <a:lnTo>
                    <a:pt x="102" y="4"/>
                  </a:lnTo>
                  <a:lnTo>
                    <a:pt x="103" y="6"/>
                  </a:lnTo>
                  <a:lnTo>
                    <a:pt x="105" y="9"/>
                  </a:lnTo>
                  <a:lnTo>
                    <a:pt x="108" y="13"/>
                  </a:lnTo>
                  <a:lnTo>
                    <a:pt x="99" y="21"/>
                  </a:lnTo>
                  <a:lnTo>
                    <a:pt x="91" y="27"/>
                  </a:lnTo>
                  <a:lnTo>
                    <a:pt x="86" y="31"/>
                  </a:lnTo>
                  <a:lnTo>
                    <a:pt x="79" y="35"/>
                  </a:lnTo>
                  <a:lnTo>
                    <a:pt x="74" y="36"/>
                  </a:lnTo>
                  <a:lnTo>
                    <a:pt x="67" y="37"/>
                  </a:lnTo>
                  <a:lnTo>
                    <a:pt x="60" y="39"/>
                  </a:lnTo>
                  <a:lnTo>
                    <a:pt x="52" y="39"/>
                  </a:lnTo>
                  <a:lnTo>
                    <a:pt x="48" y="39"/>
                  </a:lnTo>
                  <a:lnTo>
                    <a:pt x="42" y="39"/>
                  </a:lnTo>
                  <a:lnTo>
                    <a:pt x="35" y="39"/>
                  </a:lnTo>
                  <a:lnTo>
                    <a:pt x="28" y="36"/>
                  </a:lnTo>
                  <a:lnTo>
                    <a:pt x="21" y="33"/>
                  </a:lnTo>
                  <a:lnTo>
                    <a:pt x="13" y="29"/>
                  </a:lnTo>
                  <a:lnTo>
                    <a:pt x="7" y="24"/>
                  </a:lnTo>
                  <a:lnTo>
                    <a:pt x="0" y="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61"/>
            <p:cNvSpPr>
              <a:spLocks/>
            </p:cNvSpPr>
            <p:nvPr/>
          </p:nvSpPr>
          <p:spPr bwMode="auto">
            <a:xfrm>
              <a:off x="4964" y="477"/>
              <a:ext cx="94" cy="43"/>
            </a:xfrm>
            <a:custGeom>
              <a:avLst/>
              <a:gdLst>
                <a:gd name="T0" fmla="*/ 93 w 188"/>
                <a:gd name="T1" fmla="*/ 0 h 86"/>
                <a:gd name="T2" fmla="*/ 105 w 188"/>
                <a:gd name="T3" fmla="*/ 4 h 86"/>
                <a:gd name="T4" fmla="*/ 117 w 188"/>
                <a:gd name="T5" fmla="*/ 9 h 86"/>
                <a:gd name="T6" fmla="*/ 129 w 188"/>
                <a:gd name="T7" fmla="*/ 15 h 86"/>
                <a:gd name="T8" fmla="*/ 141 w 188"/>
                <a:gd name="T9" fmla="*/ 22 h 86"/>
                <a:gd name="T10" fmla="*/ 152 w 188"/>
                <a:gd name="T11" fmla="*/ 27 h 86"/>
                <a:gd name="T12" fmla="*/ 164 w 188"/>
                <a:gd name="T13" fmla="*/ 34 h 86"/>
                <a:gd name="T14" fmla="*/ 176 w 188"/>
                <a:gd name="T15" fmla="*/ 40 h 86"/>
                <a:gd name="T16" fmla="*/ 188 w 188"/>
                <a:gd name="T17" fmla="*/ 47 h 86"/>
                <a:gd name="T18" fmla="*/ 176 w 188"/>
                <a:gd name="T19" fmla="*/ 52 h 86"/>
                <a:gd name="T20" fmla="*/ 164 w 188"/>
                <a:gd name="T21" fmla="*/ 58 h 86"/>
                <a:gd name="T22" fmla="*/ 151 w 188"/>
                <a:gd name="T23" fmla="*/ 65 h 86"/>
                <a:gd name="T24" fmla="*/ 137 w 188"/>
                <a:gd name="T25" fmla="*/ 70 h 86"/>
                <a:gd name="T26" fmla="*/ 125 w 188"/>
                <a:gd name="T27" fmla="*/ 77 h 86"/>
                <a:gd name="T28" fmla="*/ 114 w 188"/>
                <a:gd name="T29" fmla="*/ 82 h 86"/>
                <a:gd name="T30" fmla="*/ 106 w 188"/>
                <a:gd name="T31" fmla="*/ 85 h 86"/>
                <a:gd name="T32" fmla="*/ 101 w 188"/>
                <a:gd name="T33" fmla="*/ 86 h 86"/>
                <a:gd name="T34" fmla="*/ 96 w 188"/>
                <a:gd name="T35" fmla="*/ 85 h 86"/>
                <a:gd name="T36" fmla="*/ 86 w 188"/>
                <a:gd name="T37" fmla="*/ 81 h 86"/>
                <a:gd name="T38" fmla="*/ 74 w 188"/>
                <a:gd name="T39" fmla="*/ 75 h 86"/>
                <a:gd name="T40" fmla="*/ 59 w 188"/>
                <a:gd name="T41" fmla="*/ 69 h 86"/>
                <a:gd name="T42" fmla="*/ 45 w 188"/>
                <a:gd name="T43" fmla="*/ 61 h 86"/>
                <a:gd name="T44" fmla="*/ 28 w 188"/>
                <a:gd name="T45" fmla="*/ 52 h 86"/>
                <a:gd name="T46" fmla="*/ 14 w 188"/>
                <a:gd name="T47" fmla="*/ 44 h 86"/>
                <a:gd name="T48" fmla="*/ 0 w 188"/>
                <a:gd name="T49" fmla="*/ 35 h 86"/>
                <a:gd name="T50" fmla="*/ 12 w 188"/>
                <a:gd name="T51" fmla="*/ 34 h 86"/>
                <a:gd name="T52" fmla="*/ 26 w 188"/>
                <a:gd name="T53" fmla="*/ 34 h 86"/>
                <a:gd name="T54" fmla="*/ 39 w 188"/>
                <a:gd name="T55" fmla="*/ 34 h 86"/>
                <a:gd name="T56" fmla="*/ 51 w 188"/>
                <a:gd name="T57" fmla="*/ 32 h 86"/>
                <a:gd name="T58" fmla="*/ 63 w 188"/>
                <a:gd name="T59" fmla="*/ 28 h 86"/>
                <a:gd name="T60" fmla="*/ 74 w 188"/>
                <a:gd name="T61" fmla="*/ 23 h 86"/>
                <a:gd name="T62" fmla="*/ 84 w 188"/>
                <a:gd name="T63" fmla="*/ 13 h 86"/>
                <a:gd name="T64" fmla="*/ 93 w 188"/>
                <a:gd name="T65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8" h="86">
                  <a:moveTo>
                    <a:pt x="93" y="0"/>
                  </a:moveTo>
                  <a:lnTo>
                    <a:pt x="105" y="4"/>
                  </a:lnTo>
                  <a:lnTo>
                    <a:pt x="117" y="9"/>
                  </a:lnTo>
                  <a:lnTo>
                    <a:pt x="129" y="15"/>
                  </a:lnTo>
                  <a:lnTo>
                    <a:pt x="141" y="22"/>
                  </a:lnTo>
                  <a:lnTo>
                    <a:pt x="152" y="27"/>
                  </a:lnTo>
                  <a:lnTo>
                    <a:pt x="164" y="34"/>
                  </a:lnTo>
                  <a:lnTo>
                    <a:pt x="176" y="40"/>
                  </a:lnTo>
                  <a:lnTo>
                    <a:pt x="188" y="47"/>
                  </a:lnTo>
                  <a:lnTo>
                    <a:pt x="176" y="52"/>
                  </a:lnTo>
                  <a:lnTo>
                    <a:pt x="164" y="58"/>
                  </a:lnTo>
                  <a:lnTo>
                    <a:pt x="151" y="65"/>
                  </a:lnTo>
                  <a:lnTo>
                    <a:pt x="137" y="70"/>
                  </a:lnTo>
                  <a:lnTo>
                    <a:pt x="125" y="77"/>
                  </a:lnTo>
                  <a:lnTo>
                    <a:pt x="114" y="82"/>
                  </a:lnTo>
                  <a:lnTo>
                    <a:pt x="106" y="85"/>
                  </a:lnTo>
                  <a:lnTo>
                    <a:pt x="101" y="86"/>
                  </a:lnTo>
                  <a:lnTo>
                    <a:pt x="96" y="85"/>
                  </a:lnTo>
                  <a:lnTo>
                    <a:pt x="86" y="81"/>
                  </a:lnTo>
                  <a:lnTo>
                    <a:pt x="74" y="75"/>
                  </a:lnTo>
                  <a:lnTo>
                    <a:pt x="59" y="69"/>
                  </a:lnTo>
                  <a:lnTo>
                    <a:pt x="45" y="61"/>
                  </a:lnTo>
                  <a:lnTo>
                    <a:pt x="28" y="52"/>
                  </a:lnTo>
                  <a:lnTo>
                    <a:pt x="14" y="44"/>
                  </a:lnTo>
                  <a:lnTo>
                    <a:pt x="0" y="35"/>
                  </a:lnTo>
                  <a:lnTo>
                    <a:pt x="12" y="34"/>
                  </a:lnTo>
                  <a:lnTo>
                    <a:pt x="26" y="34"/>
                  </a:lnTo>
                  <a:lnTo>
                    <a:pt x="39" y="34"/>
                  </a:lnTo>
                  <a:lnTo>
                    <a:pt x="51" y="32"/>
                  </a:lnTo>
                  <a:lnTo>
                    <a:pt x="63" y="28"/>
                  </a:lnTo>
                  <a:lnTo>
                    <a:pt x="74" y="23"/>
                  </a:lnTo>
                  <a:lnTo>
                    <a:pt x="84" y="13"/>
                  </a:lnTo>
                  <a:lnTo>
                    <a:pt x="93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62"/>
            <p:cNvSpPr>
              <a:spLocks/>
            </p:cNvSpPr>
            <p:nvPr/>
          </p:nvSpPr>
          <p:spPr bwMode="auto">
            <a:xfrm>
              <a:off x="5093" y="481"/>
              <a:ext cx="78" cy="65"/>
            </a:xfrm>
            <a:custGeom>
              <a:avLst/>
              <a:gdLst>
                <a:gd name="T0" fmla="*/ 156 w 156"/>
                <a:gd name="T1" fmla="*/ 0 h 129"/>
                <a:gd name="T2" fmla="*/ 156 w 156"/>
                <a:gd name="T3" fmla="*/ 129 h 129"/>
                <a:gd name="T4" fmla="*/ 137 w 156"/>
                <a:gd name="T5" fmla="*/ 117 h 129"/>
                <a:gd name="T6" fmla="*/ 117 w 156"/>
                <a:gd name="T7" fmla="*/ 108 h 129"/>
                <a:gd name="T8" fmla="*/ 98 w 156"/>
                <a:gd name="T9" fmla="*/ 101 h 129"/>
                <a:gd name="T10" fmla="*/ 78 w 156"/>
                <a:gd name="T11" fmla="*/ 96 h 129"/>
                <a:gd name="T12" fmla="*/ 59 w 156"/>
                <a:gd name="T13" fmla="*/ 90 h 129"/>
                <a:gd name="T14" fmla="*/ 39 w 156"/>
                <a:gd name="T15" fmla="*/ 83 h 129"/>
                <a:gd name="T16" fmla="*/ 20 w 156"/>
                <a:gd name="T17" fmla="*/ 75 h 129"/>
                <a:gd name="T18" fmla="*/ 0 w 156"/>
                <a:gd name="T19" fmla="*/ 65 h 129"/>
                <a:gd name="T20" fmla="*/ 156 w 156"/>
                <a:gd name="T21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56" h="129">
                  <a:moveTo>
                    <a:pt x="156" y="0"/>
                  </a:moveTo>
                  <a:lnTo>
                    <a:pt x="156" y="129"/>
                  </a:lnTo>
                  <a:lnTo>
                    <a:pt x="137" y="117"/>
                  </a:lnTo>
                  <a:lnTo>
                    <a:pt x="117" y="108"/>
                  </a:lnTo>
                  <a:lnTo>
                    <a:pt x="98" y="101"/>
                  </a:lnTo>
                  <a:lnTo>
                    <a:pt x="78" y="96"/>
                  </a:lnTo>
                  <a:lnTo>
                    <a:pt x="59" y="90"/>
                  </a:lnTo>
                  <a:lnTo>
                    <a:pt x="39" y="83"/>
                  </a:lnTo>
                  <a:lnTo>
                    <a:pt x="20" y="75"/>
                  </a:lnTo>
                  <a:lnTo>
                    <a:pt x="0" y="65"/>
                  </a:lnTo>
                  <a:lnTo>
                    <a:pt x="156" y="0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63"/>
            <p:cNvSpPr>
              <a:spLocks/>
            </p:cNvSpPr>
            <p:nvPr/>
          </p:nvSpPr>
          <p:spPr bwMode="auto">
            <a:xfrm>
              <a:off x="5466" y="495"/>
              <a:ext cx="86" cy="47"/>
            </a:xfrm>
            <a:custGeom>
              <a:avLst/>
              <a:gdLst>
                <a:gd name="T0" fmla="*/ 151 w 172"/>
                <a:gd name="T1" fmla="*/ 0 h 93"/>
                <a:gd name="T2" fmla="*/ 159 w 172"/>
                <a:gd name="T3" fmla="*/ 18 h 93"/>
                <a:gd name="T4" fmla="*/ 166 w 172"/>
                <a:gd name="T5" fmla="*/ 35 h 93"/>
                <a:gd name="T6" fmla="*/ 171 w 172"/>
                <a:gd name="T7" fmla="*/ 53 h 93"/>
                <a:gd name="T8" fmla="*/ 172 w 172"/>
                <a:gd name="T9" fmla="*/ 64 h 93"/>
                <a:gd name="T10" fmla="*/ 172 w 172"/>
                <a:gd name="T11" fmla="*/ 68 h 93"/>
                <a:gd name="T12" fmla="*/ 171 w 172"/>
                <a:gd name="T13" fmla="*/ 70 h 93"/>
                <a:gd name="T14" fmla="*/ 168 w 172"/>
                <a:gd name="T15" fmla="*/ 78 h 93"/>
                <a:gd name="T16" fmla="*/ 168 w 172"/>
                <a:gd name="T17" fmla="*/ 93 h 93"/>
                <a:gd name="T18" fmla="*/ 159 w 172"/>
                <a:gd name="T19" fmla="*/ 92 h 93"/>
                <a:gd name="T20" fmla="*/ 149 w 172"/>
                <a:gd name="T21" fmla="*/ 89 h 93"/>
                <a:gd name="T22" fmla="*/ 141 w 172"/>
                <a:gd name="T23" fmla="*/ 86 h 93"/>
                <a:gd name="T24" fmla="*/ 133 w 172"/>
                <a:gd name="T25" fmla="*/ 84 h 93"/>
                <a:gd name="T26" fmla="*/ 125 w 172"/>
                <a:gd name="T27" fmla="*/ 81 h 93"/>
                <a:gd name="T28" fmla="*/ 118 w 172"/>
                <a:gd name="T29" fmla="*/ 78 h 93"/>
                <a:gd name="T30" fmla="*/ 113 w 172"/>
                <a:gd name="T31" fmla="*/ 76 h 93"/>
                <a:gd name="T32" fmla="*/ 109 w 172"/>
                <a:gd name="T33" fmla="*/ 76 h 93"/>
                <a:gd name="T34" fmla="*/ 104 w 172"/>
                <a:gd name="T35" fmla="*/ 77 h 93"/>
                <a:gd name="T36" fmla="*/ 100 w 172"/>
                <a:gd name="T37" fmla="*/ 80 h 93"/>
                <a:gd name="T38" fmla="*/ 94 w 172"/>
                <a:gd name="T39" fmla="*/ 82 h 93"/>
                <a:gd name="T40" fmla="*/ 89 w 172"/>
                <a:gd name="T41" fmla="*/ 84 h 93"/>
                <a:gd name="T42" fmla="*/ 78 w 172"/>
                <a:gd name="T43" fmla="*/ 82 h 93"/>
                <a:gd name="T44" fmla="*/ 66 w 172"/>
                <a:gd name="T45" fmla="*/ 78 h 93"/>
                <a:gd name="T46" fmla="*/ 51 w 172"/>
                <a:gd name="T47" fmla="*/ 73 h 93"/>
                <a:gd name="T48" fmla="*/ 36 w 172"/>
                <a:gd name="T49" fmla="*/ 66 h 93"/>
                <a:gd name="T50" fmla="*/ 23 w 172"/>
                <a:gd name="T51" fmla="*/ 57 h 93"/>
                <a:gd name="T52" fmla="*/ 11 w 172"/>
                <a:gd name="T53" fmla="*/ 46 h 93"/>
                <a:gd name="T54" fmla="*/ 3 w 172"/>
                <a:gd name="T55" fmla="*/ 34 h 93"/>
                <a:gd name="T56" fmla="*/ 0 w 172"/>
                <a:gd name="T57" fmla="*/ 20 h 93"/>
                <a:gd name="T58" fmla="*/ 7 w 172"/>
                <a:gd name="T59" fmla="*/ 15 h 93"/>
                <a:gd name="T60" fmla="*/ 16 w 172"/>
                <a:gd name="T61" fmla="*/ 10 h 93"/>
                <a:gd name="T62" fmla="*/ 24 w 172"/>
                <a:gd name="T63" fmla="*/ 6 h 93"/>
                <a:gd name="T64" fmla="*/ 31 w 172"/>
                <a:gd name="T65" fmla="*/ 4 h 93"/>
                <a:gd name="T66" fmla="*/ 35 w 172"/>
                <a:gd name="T67" fmla="*/ 4 h 93"/>
                <a:gd name="T68" fmla="*/ 40 w 172"/>
                <a:gd name="T69" fmla="*/ 7 h 93"/>
                <a:gd name="T70" fmla="*/ 46 w 172"/>
                <a:gd name="T71" fmla="*/ 8 h 93"/>
                <a:gd name="T72" fmla="*/ 51 w 172"/>
                <a:gd name="T73" fmla="*/ 11 h 93"/>
                <a:gd name="T74" fmla="*/ 58 w 172"/>
                <a:gd name="T75" fmla="*/ 14 h 93"/>
                <a:gd name="T76" fmla="*/ 63 w 172"/>
                <a:gd name="T77" fmla="*/ 15 h 93"/>
                <a:gd name="T78" fmla="*/ 67 w 172"/>
                <a:gd name="T79" fmla="*/ 18 h 93"/>
                <a:gd name="T80" fmla="*/ 71 w 172"/>
                <a:gd name="T81" fmla="*/ 18 h 93"/>
                <a:gd name="T82" fmla="*/ 132 w 172"/>
                <a:gd name="T83" fmla="*/ 18 h 93"/>
                <a:gd name="T84" fmla="*/ 136 w 172"/>
                <a:gd name="T85" fmla="*/ 14 h 93"/>
                <a:gd name="T86" fmla="*/ 141 w 172"/>
                <a:gd name="T87" fmla="*/ 11 h 93"/>
                <a:gd name="T88" fmla="*/ 145 w 172"/>
                <a:gd name="T89" fmla="*/ 6 h 93"/>
                <a:gd name="T90" fmla="*/ 151 w 172"/>
                <a:gd name="T91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72" h="93">
                  <a:moveTo>
                    <a:pt x="151" y="0"/>
                  </a:moveTo>
                  <a:lnTo>
                    <a:pt x="159" y="18"/>
                  </a:lnTo>
                  <a:lnTo>
                    <a:pt x="166" y="35"/>
                  </a:lnTo>
                  <a:lnTo>
                    <a:pt x="171" y="53"/>
                  </a:lnTo>
                  <a:lnTo>
                    <a:pt x="172" y="64"/>
                  </a:lnTo>
                  <a:lnTo>
                    <a:pt x="172" y="68"/>
                  </a:lnTo>
                  <a:lnTo>
                    <a:pt x="171" y="70"/>
                  </a:lnTo>
                  <a:lnTo>
                    <a:pt x="168" y="78"/>
                  </a:lnTo>
                  <a:lnTo>
                    <a:pt x="168" y="93"/>
                  </a:lnTo>
                  <a:lnTo>
                    <a:pt x="159" y="92"/>
                  </a:lnTo>
                  <a:lnTo>
                    <a:pt x="149" y="89"/>
                  </a:lnTo>
                  <a:lnTo>
                    <a:pt x="141" y="86"/>
                  </a:lnTo>
                  <a:lnTo>
                    <a:pt x="133" y="84"/>
                  </a:lnTo>
                  <a:lnTo>
                    <a:pt x="125" y="81"/>
                  </a:lnTo>
                  <a:lnTo>
                    <a:pt x="118" y="78"/>
                  </a:lnTo>
                  <a:lnTo>
                    <a:pt x="113" y="76"/>
                  </a:lnTo>
                  <a:lnTo>
                    <a:pt x="109" y="76"/>
                  </a:lnTo>
                  <a:lnTo>
                    <a:pt x="104" y="77"/>
                  </a:lnTo>
                  <a:lnTo>
                    <a:pt x="100" y="80"/>
                  </a:lnTo>
                  <a:lnTo>
                    <a:pt x="94" y="82"/>
                  </a:lnTo>
                  <a:lnTo>
                    <a:pt x="89" y="84"/>
                  </a:lnTo>
                  <a:lnTo>
                    <a:pt x="78" y="82"/>
                  </a:lnTo>
                  <a:lnTo>
                    <a:pt x="66" y="78"/>
                  </a:lnTo>
                  <a:lnTo>
                    <a:pt x="51" y="73"/>
                  </a:lnTo>
                  <a:lnTo>
                    <a:pt x="36" y="66"/>
                  </a:lnTo>
                  <a:lnTo>
                    <a:pt x="23" y="57"/>
                  </a:lnTo>
                  <a:lnTo>
                    <a:pt x="11" y="46"/>
                  </a:lnTo>
                  <a:lnTo>
                    <a:pt x="3" y="34"/>
                  </a:lnTo>
                  <a:lnTo>
                    <a:pt x="0" y="20"/>
                  </a:lnTo>
                  <a:lnTo>
                    <a:pt x="7" y="15"/>
                  </a:lnTo>
                  <a:lnTo>
                    <a:pt x="16" y="10"/>
                  </a:lnTo>
                  <a:lnTo>
                    <a:pt x="24" y="6"/>
                  </a:lnTo>
                  <a:lnTo>
                    <a:pt x="31" y="4"/>
                  </a:lnTo>
                  <a:lnTo>
                    <a:pt x="35" y="4"/>
                  </a:lnTo>
                  <a:lnTo>
                    <a:pt x="40" y="7"/>
                  </a:lnTo>
                  <a:lnTo>
                    <a:pt x="46" y="8"/>
                  </a:lnTo>
                  <a:lnTo>
                    <a:pt x="51" y="11"/>
                  </a:lnTo>
                  <a:lnTo>
                    <a:pt x="58" y="14"/>
                  </a:lnTo>
                  <a:lnTo>
                    <a:pt x="63" y="15"/>
                  </a:lnTo>
                  <a:lnTo>
                    <a:pt x="67" y="18"/>
                  </a:lnTo>
                  <a:lnTo>
                    <a:pt x="71" y="18"/>
                  </a:lnTo>
                  <a:lnTo>
                    <a:pt x="132" y="18"/>
                  </a:lnTo>
                  <a:lnTo>
                    <a:pt x="136" y="14"/>
                  </a:lnTo>
                  <a:lnTo>
                    <a:pt x="141" y="11"/>
                  </a:lnTo>
                  <a:lnTo>
                    <a:pt x="145" y="6"/>
                  </a:lnTo>
                  <a:lnTo>
                    <a:pt x="15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64"/>
            <p:cNvSpPr>
              <a:spLocks/>
            </p:cNvSpPr>
            <p:nvPr/>
          </p:nvSpPr>
          <p:spPr bwMode="auto">
            <a:xfrm>
              <a:off x="5270" y="499"/>
              <a:ext cx="13" cy="4"/>
            </a:xfrm>
            <a:custGeom>
              <a:avLst/>
              <a:gdLst>
                <a:gd name="T0" fmla="*/ 25 w 25"/>
                <a:gd name="T1" fmla="*/ 3 h 8"/>
                <a:gd name="T2" fmla="*/ 20 w 25"/>
                <a:gd name="T3" fmla="*/ 6 h 8"/>
                <a:gd name="T4" fmla="*/ 13 w 25"/>
                <a:gd name="T5" fmla="*/ 7 h 8"/>
                <a:gd name="T6" fmla="*/ 8 w 25"/>
                <a:gd name="T7" fmla="*/ 8 h 8"/>
                <a:gd name="T8" fmla="*/ 0 w 25"/>
                <a:gd name="T9" fmla="*/ 7 h 8"/>
                <a:gd name="T10" fmla="*/ 6 w 25"/>
                <a:gd name="T11" fmla="*/ 3 h 8"/>
                <a:gd name="T12" fmla="*/ 13 w 25"/>
                <a:gd name="T13" fmla="*/ 0 h 8"/>
                <a:gd name="T14" fmla="*/ 18 w 25"/>
                <a:gd name="T15" fmla="*/ 0 h 8"/>
                <a:gd name="T16" fmla="*/ 25 w 25"/>
                <a:gd name="T17" fmla="*/ 3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8">
                  <a:moveTo>
                    <a:pt x="25" y="3"/>
                  </a:moveTo>
                  <a:lnTo>
                    <a:pt x="20" y="6"/>
                  </a:lnTo>
                  <a:lnTo>
                    <a:pt x="13" y="7"/>
                  </a:lnTo>
                  <a:lnTo>
                    <a:pt x="8" y="8"/>
                  </a:lnTo>
                  <a:lnTo>
                    <a:pt x="0" y="7"/>
                  </a:lnTo>
                  <a:lnTo>
                    <a:pt x="6" y="3"/>
                  </a:lnTo>
                  <a:lnTo>
                    <a:pt x="13" y="0"/>
                  </a:lnTo>
                  <a:lnTo>
                    <a:pt x="18" y="0"/>
                  </a:lnTo>
                  <a:lnTo>
                    <a:pt x="25" y="3"/>
                  </a:lnTo>
                  <a:close/>
                </a:path>
              </a:pathLst>
            </a:custGeom>
            <a:solidFill>
              <a:srgbClr val="EFEF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65"/>
            <p:cNvSpPr>
              <a:spLocks/>
            </p:cNvSpPr>
            <p:nvPr/>
          </p:nvSpPr>
          <p:spPr bwMode="auto">
            <a:xfrm>
              <a:off x="5020" y="503"/>
              <a:ext cx="59" cy="49"/>
            </a:xfrm>
            <a:custGeom>
              <a:avLst/>
              <a:gdLst>
                <a:gd name="T0" fmla="*/ 117 w 117"/>
                <a:gd name="T1" fmla="*/ 0 h 100"/>
                <a:gd name="T2" fmla="*/ 117 w 117"/>
                <a:gd name="T3" fmla="*/ 43 h 100"/>
                <a:gd name="T4" fmla="*/ 113 w 117"/>
                <a:gd name="T5" fmla="*/ 53 h 100"/>
                <a:gd name="T6" fmla="*/ 104 w 117"/>
                <a:gd name="T7" fmla="*/ 63 h 100"/>
                <a:gd name="T8" fmla="*/ 89 w 117"/>
                <a:gd name="T9" fmla="*/ 71 h 100"/>
                <a:gd name="T10" fmla="*/ 70 w 117"/>
                <a:gd name="T11" fmla="*/ 80 h 100"/>
                <a:gd name="T12" fmla="*/ 53 w 117"/>
                <a:gd name="T13" fmla="*/ 88 h 100"/>
                <a:gd name="T14" fmla="*/ 35 w 117"/>
                <a:gd name="T15" fmla="*/ 93 h 100"/>
                <a:gd name="T16" fmla="*/ 23 w 117"/>
                <a:gd name="T17" fmla="*/ 97 h 100"/>
                <a:gd name="T18" fmla="*/ 15 w 117"/>
                <a:gd name="T19" fmla="*/ 100 h 100"/>
                <a:gd name="T20" fmla="*/ 0 w 117"/>
                <a:gd name="T21" fmla="*/ 100 h 100"/>
                <a:gd name="T22" fmla="*/ 0 w 117"/>
                <a:gd name="T23" fmla="*/ 49 h 100"/>
                <a:gd name="T24" fmla="*/ 14 w 117"/>
                <a:gd name="T25" fmla="*/ 42 h 100"/>
                <a:gd name="T26" fmla="*/ 27 w 117"/>
                <a:gd name="T27" fmla="*/ 35 h 100"/>
                <a:gd name="T28" fmla="*/ 40 w 117"/>
                <a:gd name="T29" fmla="*/ 28 h 100"/>
                <a:gd name="T30" fmla="*/ 55 w 117"/>
                <a:gd name="T31" fmla="*/ 22 h 100"/>
                <a:gd name="T32" fmla="*/ 70 w 117"/>
                <a:gd name="T33" fmla="*/ 16 h 100"/>
                <a:gd name="T34" fmla="*/ 85 w 117"/>
                <a:gd name="T35" fmla="*/ 10 h 100"/>
                <a:gd name="T36" fmla="*/ 101 w 117"/>
                <a:gd name="T37" fmla="*/ 4 h 100"/>
                <a:gd name="T38" fmla="*/ 117 w 117"/>
                <a:gd name="T3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17" h="100">
                  <a:moveTo>
                    <a:pt x="117" y="0"/>
                  </a:moveTo>
                  <a:lnTo>
                    <a:pt x="117" y="43"/>
                  </a:lnTo>
                  <a:lnTo>
                    <a:pt x="113" y="53"/>
                  </a:lnTo>
                  <a:lnTo>
                    <a:pt x="104" y="63"/>
                  </a:lnTo>
                  <a:lnTo>
                    <a:pt x="89" y="71"/>
                  </a:lnTo>
                  <a:lnTo>
                    <a:pt x="70" y="80"/>
                  </a:lnTo>
                  <a:lnTo>
                    <a:pt x="53" y="88"/>
                  </a:lnTo>
                  <a:lnTo>
                    <a:pt x="35" y="93"/>
                  </a:lnTo>
                  <a:lnTo>
                    <a:pt x="23" y="97"/>
                  </a:lnTo>
                  <a:lnTo>
                    <a:pt x="15" y="100"/>
                  </a:lnTo>
                  <a:lnTo>
                    <a:pt x="0" y="100"/>
                  </a:lnTo>
                  <a:lnTo>
                    <a:pt x="0" y="49"/>
                  </a:lnTo>
                  <a:lnTo>
                    <a:pt x="14" y="42"/>
                  </a:lnTo>
                  <a:lnTo>
                    <a:pt x="27" y="35"/>
                  </a:lnTo>
                  <a:lnTo>
                    <a:pt x="40" y="28"/>
                  </a:lnTo>
                  <a:lnTo>
                    <a:pt x="55" y="22"/>
                  </a:lnTo>
                  <a:lnTo>
                    <a:pt x="70" y="16"/>
                  </a:lnTo>
                  <a:lnTo>
                    <a:pt x="85" y="10"/>
                  </a:lnTo>
                  <a:lnTo>
                    <a:pt x="101" y="4"/>
                  </a:lnTo>
                  <a:lnTo>
                    <a:pt x="117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66"/>
            <p:cNvSpPr>
              <a:spLocks/>
            </p:cNvSpPr>
            <p:nvPr/>
          </p:nvSpPr>
          <p:spPr bwMode="auto">
            <a:xfrm>
              <a:off x="5301" y="505"/>
              <a:ext cx="31" cy="41"/>
            </a:xfrm>
            <a:custGeom>
              <a:avLst/>
              <a:gdLst>
                <a:gd name="T0" fmla="*/ 62 w 62"/>
                <a:gd name="T1" fmla="*/ 0 h 82"/>
                <a:gd name="T2" fmla="*/ 62 w 62"/>
                <a:gd name="T3" fmla="*/ 62 h 82"/>
                <a:gd name="T4" fmla="*/ 58 w 62"/>
                <a:gd name="T5" fmla="*/ 65 h 82"/>
                <a:gd name="T6" fmla="*/ 54 w 62"/>
                <a:gd name="T7" fmla="*/ 67 h 82"/>
                <a:gd name="T8" fmla="*/ 50 w 62"/>
                <a:gd name="T9" fmla="*/ 70 h 82"/>
                <a:gd name="T10" fmla="*/ 45 w 62"/>
                <a:gd name="T11" fmla="*/ 73 h 82"/>
                <a:gd name="T12" fmla="*/ 39 w 62"/>
                <a:gd name="T13" fmla="*/ 74 h 82"/>
                <a:gd name="T14" fmla="*/ 34 w 62"/>
                <a:gd name="T15" fmla="*/ 77 h 82"/>
                <a:gd name="T16" fmla="*/ 27 w 62"/>
                <a:gd name="T17" fmla="*/ 80 h 82"/>
                <a:gd name="T18" fmla="*/ 22 w 62"/>
                <a:gd name="T19" fmla="*/ 82 h 82"/>
                <a:gd name="T20" fmla="*/ 7 w 62"/>
                <a:gd name="T21" fmla="*/ 82 h 82"/>
                <a:gd name="T22" fmla="*/ 7 w 62"/>
                <a:gd name="T23" fmla="*/ 77 h 82"/>
                <a:gd name="T24" fmla="*/ 10 w 62"/>
                <a:gd name="T25" fmla="*/ 73 h 82"/>
                <a:gd name="T26" fmla="*/ 11 w 62"/>
                <a:gd name="T27" fmla="*/ 67 h 82"/>
                <a:gd name="T28" fmla="*/ 11 w 62"/>
                <a:gd name="T29" fmla="*/ 61 h 82"/>
                <a:gd name="T30" fmla="*/ 10 w 62"/>
                <a:gd name="T31" fmla="*/ 53 h 82"/>
                <a:gd name="T32" fmla="*/ 7 w 62"/>
                <a:gd name="T33" fmla="*/ 43 h 82"/>
                <a:gd name="T34" fmla="*/ 3 w 62"/>
                <a:gd name="T35" fmla="*/ 34 h 82"/>
                <a:gd name="T36" fmla="*/ 0 w 62"/>
                <a:gd name="T37" fmla="*/ 23 h 82"/>
                <a:gd name="T38" fmla="*/ 9 w 62"/>
                <a:gd name="T39" fmla="*/ 20 h 82"/>
                <a:gd name="T40" fmla="*/ 15 w 62"/>
                <a:gd name="T41" fmla="*/ 18 h 82"/>
                <a:gd name="T42" fmla="*/ 22 w 62"/>
                <a:gd name="T43" fmla="*/ 15 h 82"/>
                <a:gd name="T44" fmla="*/ 30 w 62"/>
                <a:gd name="T45" fmla="*/ 12 h 82"/>
                <a:gd name="T46" fmla="*/ 37 w 62"/>
                <a:gd name="T47" fmla="*/ 10 h 82"/>
                <a:gd name="T48" fmla="*/ 45 w 62"/>
                <a:gd name="T49" fmla="*/ 6 h 82"/>
                <a:gd name="T50" fmla="*/ 53 w 62"/>
                <a:gd name="T51" fmla="*/ 3 h 82"/>
                <a:gd name="T52" fmla="*/ 62 w 62"/>
                <a:gd name="T53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2" h="82">
                  <a:moveTo>
                    <a:pt x="62" y="0"/>
                  </a:moveTo>
                  <a:lnTo>
                    <a:pt x="62" y="62"/>
                  </a:lnTo>
                  <a:lnTo>
                    <a:pt x="58" y="65"/>
                  </a:lnTo>
                  <a:lnTo>
                    <a:pt x="54" y="67"/>
                  </a:lnTo>
                  <a:lnTo>
                    <a:pt x="50" y="70"/>
                  </a:lnTo>
                  <a:lnTo>
                    <a:pt x="45" y="73"/>
                  </a:lnTo>
                  <a:lnTo>
                    <a:pt x="39" y="74"/>
                  </a:lnTo>
                  <a:lnTo>
                    <a:pt x="34" y="77"/>
                  </a:lnTo>
                  <a:lnTo>
                    <a:pt x="27" y="80"/>
                  </a:lnTo>
                  <a:lnTo>
                    <a:pt x="22" y="82"/>
                  </a:lnTo>
                  <a:lnTo>
                    <a:pt x="7" y="82"/>
                  </a:lnTo>
                  <a:lnTo>
                    <a:pt x="7" y="77"/>
                  </a:lnTo>
                  <a:lnTo>
                    <a:pt x="10" y="73"/>
                  </a:lnTo>
                  <a:lnTo>
                    <a:pt x="11" y="67"/>
                  </a:lnTo>
                  <a:lnTo>
                    <a:pt x="11" y="61"/>
                  </a:lnTo>
                  <a:lnTo>
                    <a:pt x="10" y="53"/>
                  </a:lnTo>
                  <a:lnTo>
                    <a:pt x="7" y="43"/>
                  </a:lnTo>
                  <a:lnTo>
                    <a:pt x="3" y="34"/>
                  </a:lnTo>
                  <a:lnTo>
                    <a:pt x="0" y="23"/>
                  </a:lnTo>
                  <a:lnTo>
                    <a:pt x="9" y="20"/>
                  </a:lnTo>
                  <a:lnTo>
                    <a:pt x="15" y="18"/>
                  </a:lnTo>
                  <a:lnTo>
                    <a:pt x="22" y="15"/>
                  </a:lnTo>
                  <a:lnTo>
                    <a:pt x="30" y="12"/>
                  </a:lnTo>
                  <a:lnTo>
                    <a:pt x="37" y="10"/>
                  </a:lnTo>
                  <a:lnTo>
                    <a:pt x="45" y="6"/>
                  </a:lnTo>
                  <a:lnTo>
                    <a:pt x="53" y="3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67"/>
            <p:cNvSpPr>
              <a:spLocks/>
            </p:cNvSpPr>
            <p:nvPr/>
          </p:nvSpPr>
          <p:spPr bwMode="auto">
            <a:xfrm>
              <a:off x="5277" y="510"/>
              <a:ext cx="18" cy="17"/>
            </a:xfrm>
            <a:custGeom>
              <a:avLst/>
              <a:gdLst>
                <a:gd name="T0" fmla="*/ 1 w 36"/>
                <a:gd name="T1" fmla="*/ 0 h 35"/>
                <a:gd name="T2" fmla="*/ 24 w 36"/>
                <a:gd name="T3" fmla="*/ 0 h 35"/>
                <a:gd name="T4" fmla="*/ 27 w 36"/>
                <a:gd name="T5" fmla="*/ 4 h 35"/>
                <a:gd name="T6" fmla="*/ 31 w 36"/>
                <a:gd name="T7" fmla="*/ 8 h 35"/>
                <a:gd name="T8" fmla="*/ 34 w 36"/>
                <a:gd name="T9" fmla="*/ 15 h 35"/>
                <a:gd name="T10" fmla="*/ 36 w 36"/>
                <a:gd name="T11" fmla="*/ 20 h 35"/>
                <a:gd name="T12" fmla="*/ 35 w 36"/>
                <a:gd name="T13" fmla="*/ 24 h 35"/>
                <a:gd name="T14" fmla="*/ 31 w 36"/>
                <a:gd name="T15" fmla="*/ 30 h 35"/>
                <a:gd name="T16" fmla="*/ 26 w 36"/>
                <a:gd name="T17" fmla="*/ 34 h 35"/>
                <a:gd name="T18" fmla="*/ 19 w 36"/>
                <a:gd name="T19" fmla="*/ 35 h 35"/>
                <a:gd name="T20" fmla="*/ 3 w 36"/>
                <a:gd name="T21" fmla="*/ 35 h 35"/>
                <a:gd name="T22" fmla="*/ 0 w 36"/>
                <a:gd name="T23" fmla="*/ 27 h 35"/>
                <a:gd name="T24" fmla="*/ 0 w 36"/>
                <a:gd name="T25" fmla="*/ 19 h 35"/>
                <a:gd name="T26" fmla="*/ 1 w 36"/>
                <a:gd name="T27" fmla="*/ 9 h 35"/>
                <a:gd name="T28" fmla="*/ 1 w 36"/>
                <a:gd name="T29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35">
                  <a:moveTo>
                    <a:pt x="1" y="0"/>
                  </a:moveTo>
                  <a:lnTo>
                    <a:pt x="24" y="0"/>
                  </a:lnTo>
                  <a:lnTo>
                    <a:pt x="27" y="4"/>
                  </a:lnTo>
                  <a:lnTo>
                    <a:pt x="31" y="8"/>
                  </a:lnTo>
                  <a:lnTo>
                    <a:pt x="34" y="15"/>
                  </a:lnTo>
                  <a:lnTo>
                    <a:pt x="36" y="20"/>
                  </a:lnTo>
                  <a:lnTo>
                    <a:pt x="35" y="24"/>
                  </a:lnTo>
                  <a:lnTo>
                    <a:pt x="31" y="30"/>
                  </a:lnTo>
                  <a:lnTo>
                    <a:pt x="26" y="34"/>
                  </a:lnTo>
                  <a:lnTo>
                    <a:pt x="19" y="35"/>
                  </a:lnTo>
                  <a:lnTo>
                    <a:pt x="3" y="35"/>
                  </a:lnTo>
                  <a:lnTo>
                    <a:pt x="0" y="27"/>
                  </a:lnTo>
                  <a:lnTo>
                    <a:pt x="0" y="19"/>
                  </a:lnTo>
                  <a:lnTo>
                    <a:pt x="1" y="9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EFEF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68"/>
            <p:cNvSpPr>
              <a:spLocks/>
            </p:cNvSpPr>
            <p:nvPr/>
          </p:nvSpPr>
          <p:spPr bwMode="auto">
            <a:xfrm>
              <a:off x="5030" y="523"/>
              <a:ext cx="143" cy="95"/>
            </a:xfrm>
            <a:custGeom>
              <a:avLst/>
              <a:gdLst>
                <a:gd name="T0" fmla="*/ 119 w 287"/>
                <a:gd name="T1" fmla="*/ 0 h 190"/>
                <a:gd name="T2" fmla="*/ 140 w 287"/>
                <a:gd name="T3" fmla="*/ 9 h 190"/>
                <a:gd name="T4" fmla="*/ 164 w 287"/>
                <a:gd name="T5" fmla="*/ 17 h 190"/>
                <a:gd name="T6" fmla="*/ 189 w 287"/>
                <a:gd name="T7" fmla="*/ 26 h 190"/>
                <a:gd name="T8" fmla="*/ 213 w 287"/>
                <a:gd name="T9" fmla="*/ 35 h 190"/>
                <a:gd name="T10" fmla="*/ 236 w 287"/>
                <a:gd name="T11" fmla="*/ 44 h 190"/>
                <a:gd name="T12" fmla="*/ 253 w 287"/>
                <a:gd name="T13" fmla="*/ 50 h 190"/>
                <a:gd name="T14" fmla="*/ 267 w 287"/>
                <a:gd name="T15" fmla="*/ 56 h 190"/>
                <a:gd name="T16" fmla="*/ 273 w 287"/>
                <a:gd name="T17" fmla="*/ 57 h 190"/>
                <a:gd name="T18" fmla="*/ 279 w 287"/>
                <a:gd name="T19" fmla="*/ 57 h 190"/>
                <a:gd name="T20" fmla="*/ 280 w 287"/>
                <a:gd name="T21" fmla="*/ 57 h 190"/>
                <a:gd name="T22" fmla="*/ 281 w 287"/>
                <a:gd name="T23" fmla="*/ 56 h 190"/>
                <a:gd name="T24" fmla="*/ 283 w 287"/>
                <a:gd name="T25" fmla="*/ 54 h 190"/>
                <a:gd name="T26" fmla="*/ 284 w 287"/>
                <a:gd name="T27" fmla="*/ 81 h 190"/>
                <a:gd name="T28" fmla="*/ 287 w 287"/>
                <a:gd name="T29" fmla="*/ 120 h 190"/>
                <a:gd name="T30" fmla="*/ 287 w 287"/>
                <a:gd name="T31" fmla="*/ 161 h 190"/>
                <a:gd name="T32" fmla="*/ 287 w 287"/>
                <a:gd name="T33" fmla="*/ 190 h 190"/>
                <a:gd name="T34" fmla="*/ 269 w 287"/>
                <a:gd name="T35" fmla="*/ 181 h 190"/>
                <a:gd name="T36" fmla="*/ 251 w 287"/>
                <a:gd name="T37" fmla="*/ 171 h 190"/>
                <a:gd name="T38" fmla="*/ 233 w 287"/>
                <a:gd name="T39" fmla="*/ 163 h 190"/>
                <a:gd name="T40" fmla="*/ 214 w 287"/>
                <a:gd name="T41" fmla="*/ 155 h 190"/>
                <a:gd name="T42" fmla="*/ 197 w 287"/>
                <a:gd name="T43" fmla="*/ 148 h 190"/>
                <a:gd name="T44" fmla="*/ 179 w 287"/>
                <a:gd name="T45" fmla="*/ 142 h 190"/>
                <a:gd name="T46" fmla="*/ 162 w 287"/>
                <a:gd name="T47" fmla="*/ 135 h 190"/>
                <a:gd name="T48" fmla="*/ 144 w 287"/>
                <a:gd name="T49" fmla="*/ 128 h 190"/>
                <a:gd name="T50" fmla="*/ 125 w 287"/>
                <a:gd name="T51" fmla="*/ 123 h 190"/>
                <a:gd name="T52" fmla="*/ 108 w 287"/>
                <a:gd name="T53" fmla="*/ 116 h 190"/>
                <a:gd name="T54" fmla="*/ 90 w 287"/>
                <a:gd name="T55" fmla="*/ 111 h 190"/>
                <a:gd name="T56" fmla="*/ 73 w 287"/>
                <a:gd name="T57" fmla="*/ 104 h 190"/>
                <a:gd name="T58" fmla="*/ 54 w 287"/>
                <a:gd name="T59" fmla="*/ 97 h 190"/>
                <a:gd name="T60" fmla="*/ 37 w 287"/>
                <a:gd name="T61" fmla="*/ 91 h 190"/>
                <a:gd name="T62" fmla="*/ 18 w 287"/>
                <a:gd name="T63" fmla="*/ 84 h 190"/>
                <a:gd name="T64" fmla="*/ 0 w 287"/>
                <a:gd name="T65" fmla="*/ 76 h 190"/>
                <a:gd name="T66" fmla="*/ 16 w 287"/>
                <a:gd name="T67" fmla="*/ 66 h 190"/>
                <a:gd name="T68" fmla="*/ 35 w 287"/>
                <a:gd name="T69" fmla="*/ 60 h 190"/>
                <a:gd name="T70" fmla="*/ 55 w 287"/>
                <a:gd name="T71" fmla="*/ 54 h 190"/>
                <a:gd name="T72" fmla="*/ 74 w 287"/>
                <a:gd name="T73" fmla="*/ 48 h 190"/>
                <a:gd name="T74" fmla="*/ 90 w 287"/>
                <a:gd name="T75" fmla="*/ 41 h 190"/>
                <a:gd name="T76" fmla="*/ 105 w 287"/>
                <a:gd name="T77" fmla="*/ 31 h 190"/>
                <a:gd name="T78" fmla="*/ 115 w 287"/>
                <a:gd name="T79" fmla="*/ 18 h 190"/>
                <a:gd name="T80" fmla="*/ 119 w 287"/>
                <a:gd name="T81" fmla="*/ 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87" h="190">
                  <a:moveTo>
                    <a:pt x="119" y="0"/>
                  </a:moveTo>
                  <a:lnTo>
                    <a:pt x="140" y="9"/>
                  </a:lnTo>
                  <a:lnTo>
                    <a:pt x="164" y="17"/>
                  </a:lnTo>
                  <a:lnTo>
                    <a:pt x="189" y="26"/>
                  </a:lnTo>
                  <a:lnTo>
                    <a:pt x="213" y="35"/>
                  </a:lnTo>
                  <a:lnTo>
                    <a:pt x="236" y="44"/>
                  </a:lnTo>
                  <a:lnTo>
                    <a:pt x="253" y="50"/>
                  </a:lnTo>
                  <a:lnTo>
                    <a:pt x="267" y="56"/>
                  </a:lnTo>
                  <a:lnTo>
                    <a:pt x="273" y="57"/>
                  </a:lnTo>
                  <a:lnTo>
                    <a:pt x="279" y="57"/>
                  </a:lnTo>
                  <a:lnTo>
                    <a:pt x="280" y="57"/>
                  </a:lnTo>
                  <a:lnTo>
                    <a:pt x="281" y="56"/>
                  </a:lnTo>
                  <a:lnTo>
                    <a:pt x="283" y="54"/>
                  </a:lnTo>
                  <a:lnTo>
                    <a:pt x="284" y="81"/>
                  </a:lnTo>
                  <a:lnTo>
                    <a:pt x="287" y="120"/>
                  </a:lnTo>
                  <a:lnTo>
                    <a:pt x="287" y="161"/>
                  </a:lnTo>
                  <a:lnTo>
                    <a:pt x="287" y="190"/>
                  </a:lnTo>
                  <a:lnTo>
                    <a:pt x="269" y="181"/>
                  </a:lnTo>
                  <a:lnTo>
                    <a:pt x="251" y="171"/>
                  </a:lnTo>
                  <a:lnTo>
                    <a:pt x="233" y="163"/>
                  </a:lnTo>
                  <a:lnTo>
                    <a:pt x="214" y="155"/>
                  </a:lnTo>
                  <a:lnTo>
                    <a:pt x="197" y="148"/>
                  </a:lnTo>
                  <a:lnTo>
                    <a:pt x="179" y="142"/>
                  </a:lnTo>
                  <a:lnTo>
                    <a:pt x="162" y="135"/>
                  </a:lnTo>
                  <a:lnTo>
                    <a:pt x="144" y="128"/>
                  </a:lnTo>
                  <a:lnTo>
                    <a:pt x="125" y="123"/>
                  </a:lnTo>
                  <a:lnTo>
                    <a:pt x="108" y="116"/>
                  </a:lnTo>
                  <a:lnTo>
                    <a:pt x="90" y="111"/>
                  </a:lnTo>
                  <a:lnTo>
                    <a:pt x="73" y="104"/>
                  </a:lnTo>
                  <a:lnTo>
                    <a:pt x="54" y="97"/>
                  </a:lnTo>
                  <a:lnTo>
                    <a:pt x="37" y="91"/>
                  </a:lnTo>
                  <a:lnTo>
                    <a:pt x="18" y="84"/>
                  </a:lnTo>
                  <a:lnTo>
                    <a:pt x="0" y="76"/>
                  </a:lnTo>
                  <a:lnTo>
                    <a:pt x="16" y="66"/>
                  </a:lnTo>
                  <a:lnTo>
                    <a:pt x="35" y="60"/>
                  </a:lnTo>
                  <a:lnTo>
                    <a:pt x="55" y="54"/>
                  </a:lnTo>
                  <a:lnTo>
                    <a:pt x="74" y="48"/>
                  </a:lnTo>
                  <a:lnTo>
                    <a:pt x="90" y="41"/>
                  </a:lnTo>
                  <a:lnTo>
                    <a:pt x="105" y="31"/>
                  </a:lnTo>
                  <a:lnTo>
                    <a:pt x="115" y="18"/>
                  </a:lnTo>
                  <a:lnTo>
                    <a:pt x="119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69"/>
            <p:cNvSpPr>
              <a:spLocks/>
            </p:cNvSpPr>
            <p:nvPr/>
          </p:nvSpPr>
          <p:spPr bwMode="auto">
            <a:xfrm>
              <a:off x="5276" y="535"/>
              <a:ext cx="21" cy="9"/>
            </a:xfrm>
            <a:custGeom>
              <a:avLst/>
              <a:gdLst>
                <a:gd name="T0" fmla="*/ 42 w 42"/>
                <a:gd name="T1" fmla="*/ 0 h 17"/>
                <a:gd name="T2" fmla="*/ 42 w 42"/>
                <a:gd name="T3" fmla="*/ 17 h 17"/>
                <a:gd name="T4" fmla="*/ 35 w 42"/>
                <a:gd name="T5" fmla="*/ 16 h 17"/>
                <a:gd name="T6" fmla="*/ 30 w 42"/>
                <a:gd name="T7" fmla="*/ 15 h 17"/>
                <a:gd name="T8" fmla="*/ 25 w 42"/>
                <a:gd name="T9" fmla="*/ 13 h 17"/>
                <a:gd name="T10" fmla="*/ 19 w 42"/>
                <a:gd name="T11" fmla="*/ 12 h 17"/>
                <a:gd name="T12" fmla="*/ 15 w 42"/>
                <a:gd name="T13" fmla="*/ 10 h 17"/>
                <a:gd name="T14" fmla="*/ 10 w 42"/>
                <a:gd name="T15" fmla="*/ 8 h 17"/>
                <a:gd name="T16" fmla="*/ 6 w 42"/>
                <a:gd name="T17" fmla="*/ 5 h 17"/>
                <a:gd name="T18" fmla="*/ 0 w 42"/>
                <a:gd name="T19" fmla="*/ 2 h 17"/>
                <a:gd name="T20" fmla="*/ 6 w 42"/>
                <a:gd name="T21" fmla="*/ 1 h 17"/>
                <a:gd name="T22" fmla="*/ 11 w 42"/>
                <a:gd name="T23" fmla="*/ 1 h 17"/>
                <a:gd name="T24" fmla="*/ 16 w 42"/>
                <a:gd name="T25" fmla="*/ 0 h 17"/>
                <a:gd name="T26" fmla="*/ 22 w 42"/>
                <a:gd name="T27" fmla="*/ 0 h 17"/>
                <a:gd name="T28" fmla="*/ 27 w 42"/>
                <a:gd name="T29" fmla="*/ 0 h 17"/>
                <a:gd name="T30" fmla="*/ 31 w 42"/>
                <a:gd name="T31" fmla="*/ 0 h 17"/>
                <a:gd name="T32" fmla="*/ 37 w 42"/>
                <a:gd name="T33" fmla="*/ 0 h 17"/>
                <a:gd name="T34" fmla="*/ 42 w 42"/>
                <a:gd name="T35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2" h="17">
                  <a:moveTo>
                    <a:pt x="42" y="0"/>
                  </a:moveTo>
                  <a:lnTo>
                    <a:pt x="42" y="17"/>
                  </a:lnTo>
                  <a:lnTo>
                    <a:pt x="35" y="16"/>
                  </a:lnTo>
                  <a:lnTo>
                    <a:pt x="30" y="15"/>
                  </a:lnTo>
                  <a:lnTo>
                    <a:pt x="25" y="13"/>
                  </a:lnTo>
                  <a:lnTo>
                    <a:pt x="19" y="12"/>
                  </a:lnTo>
                  <a:lnTo>
                    <a:pt x="15" y="10"/>
                  </a:lnTo>
                  <a:lnTo>
                    <a:pt x="10" y="8"/>
                  </a:lnTo>
                  <a:lnTo>
                    <a:pt x="6" y="5"/>
                  </a:lnTo>
                  <a:lnTo>
                    <a:pt x="0" y="2"/>
                  </a:lnTo>
                  <a:lnTo>
                    <a:pt x="6" y="1"/>
                  </a:lnTo>
                  <a:lnTo>
                    <a:pt x="11" y="1"/>
                  </a:lnTo>
                  <a:lnTo>
                    <a:pt x="16" y="0"/>
                  </a:lnTo>
                  <a:lnTo>
                    <a:pt x="22" y="0"/>
                  </a:lnTo>
                  <a:lnTo>
                    <a:pt x="27" y="0"/>
                  </a:lnTo>
                  <a:lnTo>
                    <a:pt x="31" y="0"/>
                  </a:lnTo>
                  <a:lnTo>
                    <a:pt x="37" y="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EFEF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70"/>
            <p:cNvSpPr>
              <a:spLocks/>
            </p:cNvSpPr>
            <p:nvPr/>
          </p:nvSpPr>
          <p:spPr bwMode="auto">
            <a:xfrm>
              <a:off x="5309" y="534"/>
              <a:ext cx="69" cy="46"/>
            </a:xfrm>
            <a:custGeom>
              <a:avLst/>
              <a:gdLst>
                <a:gd name="T0" fmla="*/ 139 w 139"/>
                <a:gd name="T1" fmla="*/ 0 h 93"/>
                <a:gd name="T2" fmla="*/ 139 w 139"/>
                <a:gd name="T3" fmla="*/ 55 h 93"/>
                <a:gd name="T4" fmla="*/ 0 w 139"/>
                <a:gd name="T5" fmla="*/ 93 h 93"/>
                <a:gd name="T6" fmla="*/ 0 w 139"/>
                <a:gd name="T7" fmla="*/ 81 h 93"/>
                <a:gd name="T8" fmla="*/ 2 w 139"/>
                <a:gd name="T9" fmla="*/ 70 h 93"/>
                <a:gd name="T10" fmla="*/ 3 w 139"/>
                <a:gd name="T11" fmla="*/ 61 h 93"/>
                <a:gd name="T12" fmla="*/ 4 w 139"/>
                <a:gd name="T13" fmla="*/ 51 h 93"/>
                <a:gd name="T14" fmla="*/ 20 w 139"/>
                <a:gd name="T15" fmla="*/ 44 h 93"/>
                <a:gd name="T16" fmla="*/ 38 w 139"/>
                <a:gd name="T17" fmla="*/ 38 h 93"/>
                <a:gd name="T18" fmla="*/ 54 w 139"/>
                <a:gd name="T19" fmla="*/ 31 h 93"/>
                <a:gd name="T20" fmla="*/ 70 w 139"/>
                <a:gd name="T21" fmla="*/ 24 h 93"/>
                <a:gd name="T22" fmla="*/ 88 w 139"/>
                <a:gd name="T23" fmla="*/ 18 h 93"/>
                <a:gd name="T24" fmla="*/ 104 w 139"/>
                <a:gd name="T25" fmla="*/ 11 h 93"/>
                <a:gd name="T26" fmla="*/ 121 w 139"/>
                <a:gd name="T27" fmla="*/ 5 h 93"/>
                <a:gd name="T28" fmla="*/ 139 w 139"/>
                <a:gd name="T29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93">
                  <a:moveTo>
                    <a:pt x="139" y="0"/>
                  </a:moveTo>
                  <a:lnTo>
                    <a:pt x="139" y="55"/>
                  </a:lnTo>
                  <a:lnTo>
                    <a:pt x="0" y="93"/>
                  </a:lnTo>
                  <a:lnTo>
                    <a:pt x="0" y="81"/>
                  </a:lnTo>
                  <a:lnTo>
                    <a:pt x="2" y="70"/>
                  </a:lnTo>
                  <a:lnTo>
                    <a:pt x="3" y="61"/>
                  </a:lnTo>
                  <a:lnTo>
                    <a:pt x="4" y="51"/>
                  </a:lnTo>
                  <a:lnTo>
                    <a:pt x="20" y="44"/>
                  </a:lnTo>
                  <a:lnTo>
                    <a:pt x="38" y="38"/>
                  </a:lnTo>
                  <a:lnTo>
                    <a:pt x="54" y="31"/>
                  </a:lnTo>
                  <a:lnTo>
                    <a:pt x="70" y="24"/>
                  </a:lnTo>
                  <a:lnTo>
                    <a:pt x="88" y="18"/>
                  </a:lnTo>
                  <a:lnTo>
                    <a:pt x="104" y="11"/>
                  </a:lnTo>
                  <a:lnTo>
                    <a:pt x="121" y="5"/>
                  </a:lnTo>
                  <a:lnTo>
                    <a:pt x="139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71"/>
            <p:cNvSpPr>
              <a:spLocks/>
            </p:cNvSpPr>
            <p:nvPr/>
          </p:nvSpPr>
          <p:spPr bwMode="auto">
            <a:xfrm>
              <a:off x="5231" y="537"/>
              <a:ext cx="70" cy="46"/>
            </a:xfrm>
            <a:custGeom>
              <a:avLst/>
              <a:gdLst>
                <a:gd name="T0" fmla="*/ 0 w 138"/>
                <a:gd name="T1" fmla="*/ 0 h 93"/>
                <a:gd name="T2" fmla="*/ 17 w 138"/>
                <a:gd name="T3" fmla="*/ 5 h 93"/>
                <a:gd name="T4" fmla="*/ 35 w 138"/>
                <a:gd name="T5" fmla="*/ 11 h 93"/>
                <a:gd name="T6" fmla="*/ 52 w 138"/>
                <a:gd name="T7" fmla="*/ 16 h 93"/>
                <a:gd name="T8" fmla="*/ 70 w 138"/>
                <a:gd name="T9" fmla="*/ 21 h 93"/>
                <a:gd name="T10" fmla="*/ 87 w 138"/>
                <a:gd name="T11" fmla="*/ 27 h 93"/>
                <a:gd name="T12" fmla="*/ 103 w 138"/>
                <a:gd name="T13" fmla="*/ 32 h 93"/>
                <a:gd name="T14" fmla="*/ 121 w 138"/>
                <a:gd name="T15" fmla="*/ 39 h 93"/>
                <a:gd name="T16" fmla="*/ 138 w 138"/>
                <a:gd name="T17" fmla="*/ 44 h 93"/>
                <a:gd name="T18" fmla="*/ 138 w 138"/>
                <a:gd name="T19" fmla="*/ 68 h 93"/>
                <a:gd name="T20" fmla="*/ 137 w 138"/>
                <a:gd name="T21" fmla="*/ 82 h 93"/>
                <a:gd name="T22" fmla="*/ 135 w 138"/>
                <a:gd name="T23" fmla="*/ 89 h 93"/>
                <a:gd name="T24" fmla="*/ 134 w 138"/>
                <a:gd name="T25" fmla="*/ 93 h 93"/>
                <a:gd name="T26" fmla="*/ 117 w 138"/>
                <a:gd name="T27" fmla="*/ 87 h 93"/>
                <a:gd name="T28" fmla="*/ 99 w 138"/>
                <a:gd name="T29" fmla="*/ 82 h 93"/>
                <a:gd name="T30" fmla="*/ 83 w 138"/>
                <a:gd name="T31" fmla="*/ 76 h 93"/>
                <a:gd name="T32" fmla="*/ 65 w 138"/>
                <a:gd name="T33" fmla="*/ 71 h 93"/>
                <a:gd name="T34" fmla="*/ 49 w 138"/>
                <a:gd name="T35" fmla="*/ 64 h 93"/>
                <a:gd name="T36" fmla="*/ 33 w 138"/>
                <a:gd name="T37" fmla="*/ 59 h 93"/>
                <a:gd name="T38" fmla="*/ 16 w 138"/>
                <a:gd name="T39" fmla="*/ 51 h 93"/>
                <a:gd name="T40" fmla="*/ 0 w 138"/>
                <a:gd name="T41" fmla="*/ 44 h 93"/>
                <a:gd name="T42" fmla="*/ 0 w 138"/>
                <a:gd name="T43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8" h="93">
                  <a:moveTo>
                    <a:pt x="0" y="0"/>
                  </a:moveTo>
                  <a:lnTo>
                    <a:pt x="17" y="5"/>
                  </a:lnTo>
                  <a:lnTo>
                    <a:pt x="35" y="11"/>
                  </a:lnTo>
                  <a:lnTo>
                    <a:pt x="52" y="16"/>
                  </a:lnTo>
                  <a:lnTo>
                    <a:pt x="70" y="21"/>
                  </a:lnTo>
                  <a:lnTo>
                    <a:pt x="87" y="27"/>
                  </a:lnTo>
                  <a:lnTo>
                    <a:pt x="103" y="32"/>
                  </a:lnTo>
                  <a:lnTo>
                    <a:pt x="121" y="39"/>
                  </a:lnTo>
                  <a:lnTo>
                    <a:pt x="138" y="44"/>
                  </a:lnTo>
                  <a:lnTo>
                    <a:pt x="138" y="68"/>
                  </a:lnTo>
                  <a:lnTo>
                    <a:pt x="137" y="82"/>
                  </a:lnTo>
                  <a:lnTo>
                    <a:pt x="135" y="89"/>
                  </a:lnTo>
                  <a:lnTo>
                    <a:pt x="134" y="93"/>
                  </a:lnTo>
                  <a:lnTo>
                    <a:pt x="117" y="87"/>
                  </a:lnTo>
                  <a:lnTo>
                    <a:pt x="99" y="82"/>
                  </a:lnTo>
                  <a:lnTo>
                    <a:pt x="83" y="76"/>
                  </a:lnTo>
                  <a:lnTo>
                    <a:pt x="65" y="71"/>
                  </a:lnTo>
                  <a:lnTo>
                    <a:pt x="49" y="64"/>
                  </a:lnTo>
                  <a:lnTo>
                    <a:pt x="33" y="59"/>
                  </a:lnTo>
                  <a:lnTo>
                    <a:pt x="16" y="51"/>
                  </a:lnTo>
                  <a:lnTo>
                    <a:pt x="0" y="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72"/>
            <p:cNvSpPr>
              <a:spLocks/>
            </p:cNvSpPr>
            <p:nvPr/>
          </p:nvSpPr>
          <p:spPr bwMode="auto">
            <a:xfrm>
              <a:off x="5493" y="545"/>
              <a:ext cx="52" cy="13"/>
            </a:xfrm>
            <a:custGeom>
              <a:avLst/>
              <a:gdLst>
                <a:gd name="T0" fmla="*/ 0 w 103"/>
                <a:gd name="T1" fmla="*/ 0 h 27"/>
                <a:gd name="T2" fmla="*/ 13 w 103"/>
                <a:gd name="T3" fmla="*/ 0 h 27"/>
                <a:gd name="T4" fmla="*/ 25 w 103"/>
                <a:gd name="T5" fmla="*/ 1 h 27"/>
                <a:gd name="T6" fmla="*/ 36 w 103"/>
                <a:gd name="T7" fmla="*/ 1 h 27"/>
                <a:gd name="T8" fmla="*/ 46 w 103"/>
                <a:gd name="T9" fmla="*/ 1 h 27"/>
                <a:gd name="T10" fmla="*/ 55 w 103"/>
                <a:gd name="T11" fmla="*/ 1 h 27"/>
                <a:gd name="T12" fmla="*/ 62 w 103"/>
                <a:gd name="T13" fmla="*/ 1 h 27"/>
                <a:gd name="T14" fmla="*/ 67 w 103"/>
                <a:gd name="T15" fmla="*/ 1 h 27"/>
                <a:gd name="T16" fmla="*/ 71 w 103"/>
                <a:gd name="T17" fmla="*/ 1 h 27"/>
                <a:gd name="T18" fmla="*/ 78 w 103"/>
                <a:gd name="T19" fmla="*/ 3 h 27"/>
                <a:gd name="T20" fmla="*/ 86 w 103"/>
                <a:gd name="T21" fmla="*/ 7 h 27"/>
                <a:gd name="T22" fmla="*/ 94 w 103"/>
                <a:gd name="T23" fmla="*/ 11 h 27"/>
                <a:gd name="T24" fmla="*/ 103 w 103"/>
                <a:gd name="T25" fmla="*/ 16 h 27"/>
                <a:gd name="T26" fmla="*/ 97 w 103"/>
                <a:gd name="T27" fmla="*/ 19 h 27"/>
                <a:gd name="T28" fmla="*/ 90 w 103"/>
                <a:gd name="T29" fmla="*/ 20 h 27"/>
                <a:gd name="T30" fmla="*/ 83 w 103"/>
                <a:gd name="T31" fmla="*/ 23 h 27"/>
                <a:gd name="T32" fmla="*/ 78 w 103"/>
                <a:gd name="T33" fmla="*/ 24 h 27"/>
                <a:gd name="T34" fmla="*/ 71 w 103"/>
                <a:gd name="T35" fmla="*/ 25 h 27"/>
                <a:gd name="T36" fmla="*/ 66 w 103"/>
                <a:gd name="T37" fmla="*/ 25 h 27"/>
                <a:gd name="T38" fmla="*/ 60 w 103"/>
                <a:gd name="T39" fmla="*/ 27 h 27"/>
                <a:gd name="T40" fmla="*/ 56 w 103"/>
                <a:gd name="T41" fmla="*/ 27 h 27"/>
                <a:gd name="T42" fmla="*/ 51 w 103"/>
                <a:gd name="T43" fmla="*/ 27 h 27"/>
                <a:gd name="T44" fmla="*/ 43 w 103"/>
                <a:gd name="T45" fmla="*/ 24 h 27"/>
                <a:gd name="T46" fmla="*/ 35 w 103"/>
                <a:gd name="T47" fmla="*/ 21 h 27"/>
                <a:gd name="T48" fmla="*/ 27 w 103"/>
                <a:gd name="T49" fmla="*/ 19 h 27"/>
                <a:gd name="T50" fmla="*/ 17 w 103"/>
                <a:gd name="T51" fmla="*/ 15 h 27"/>
                <a:gd name="T52" fmla="*/ 9 w 103"/>
                <a:gd name="T53" fmla="*/ 9 h 27"/>
                <a:gd name="T54" fmla="*/ 4 w 103"/>
                <a:gd name="T55" fmla="*/ 5 h 27"/>
                <a:gd name="T56" fmla="*/ 0 w 103"/>
                <a:gd name="T57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03" h="27">
                  <a:moveTo>
                    <a:pt x="0" y="0"/>
                  </a:moveTo>
                  <a:lnTo>
                    <a:pt x="13" y="0"/>
                  </a:lnTo>
                  <a:lnTo>
                    <a:pt x="25" y="1"/>
                  </a:lnTo>
                  <a:lnTo>
                    <a:pt x="36" y="1"/>
                  </a:lnTo>
                  <a:lnTo>
                    <a:pt x="46" y="1"/>
                  </a:lnTo>
                  <a:lnTo>
                    <a:pt x="55" y="1"/>
                  </a:lnTo>
                  <a:lnTo>
                    <a:pt x="62" y="1"/>
                  </a:lnTo>
                  <a:lnTo>
                    <a:pt x="67" y="1"/>
                  </a:lnTo>
                  <a:lnTo>
                    <a:pt x="71" y="1"/>
                  </a:lnTo>
                  <a:lnTo>
                    <a:pt x="78" y="3"/>
                  </a:lnTo>
                  <a:lnTo>
                    <a:pt x="86" y="7"/>
                  </a:lnTo>
                  <a:lnTo>
                    <a:pt x="94" y="11"/>
                  </a:lnTo>
                  <a:lnTo>
                    <a:pt x="103" y="16"/>
                  </a:lnTo>
                  <a:lnTo>
                    <a:pt x="97" y="19"/>
                  </a:lnTo>
                  <a:lnTo>
                    <a:pt x="90" y="20"/>
                  </a:lnTo>
                  <a:lnTo>
                    <a:pt x="83" y="23"/>
                  </a:lnTo>
                  <a:lnTo>
                    <a:pt x="78" y="24"/>
                  </a:lnTo>
                  <a:lnTo>
                    <a:pt x="71" y="25"/>
                  </a:lnTo>
                  <a:lnTo>
                    <a:pt x="66" y="25"/>
                  </a:lnTo>
                  <a:lnTo>
                    <a:pt x="60" y="27"/>
                  </a:lnTo>
                  <a:lnTo>
                    <a:pt x="56" y="27"/>
                  </a:lnTo>
                  <a:lnTo>
                    <a:pt x="51" y="27"/>
                  </a:lnTo>
                  <a:lnTo>
                    <a:pt x="43" y="24"/>
                  </a:lnTo>
                  <a:lnTo>
                    <a:pt x="35" y="21"/>
                  </a:lnTo>
                  <a:lnTo>
                    <a:pt x="27" y="19"/>
                  </a:lnTo>
                  <a:lnTo>
                    <a:pt x="17" y="15"/>
                  </a:lnTo>
                  <a:lnTo>
                    <a:pt x="9" y="9"/>
                  </a:lnTo>
                  <a:lnTo>
                    <a:pt x="4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73"/>
            <p:cNvSpPr>
              <a:spLocks/>
            </p:cNvSpPr>
            <p:nvPr/>
          </p:nvSpPr>
          <p:spPr bwMode="auto">
            <a:xfrm>
              <a:off x="5574" y="546"/>
              <a:ext cx="16" cy="8"/>
            </a:xfrm>
            <a:custGeom>
              <a:avLst/>
              <a:gdLst>
                <a:gd name="T0" fmla="*/ 17 w 32"/>
                <a:gd name="T1" fmla="*/ 0 h 18"/>
                <a:gd name="T2" fmla="*/ 32 w 32"/>
                <a:gd name="T3" fmla="*/ 4 h 18"/>
                <a:gd name="T4" fmla="*/ 25 w 32"/>
                <a:gd name="T5" fmla="*/ 8 h 18"/>
                <a:gd name="T6" fmla="*/ 17 w 32"/>
                <a:gd name="T7" fmla="*/ 12 h 18"/>
                <a:gd name="T8" fmla="*/ 9 w 32"/>
                <a:gd name="T9" fmla="*/ 15 h 18"/>
                <a:gd name="T10" fmla="*/ 0 w 32"/>
                <a:gd name="T11" fmla="*/ 18 h 18"/>
                <a:gd name="T12" fmla="*/ 2 w 32"/>
                <a:gd name="T13" fmla="*/ 10 h 18"/>
                <a:gd name="T14" fmla="*/ 6 w 32"/>
                <a:gd name="T15" fmla="*/ 4 h 18"/>
                <a:gd name="T16" fmla="*/ 10 w 32"/>
                <a:gd name="T17" fmla="*/ 2 h 18"/>
                <a:gd name="T18" fmla="*/ 17 w 32"/>
                <a:gd name="T1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2" h="18">
                  <a:moveTo>
                    <a:pt x="17" y="0"/>
                  </a:moveTo>
                  <a:lnTo>
                    <a:pt x="32" y="4"/>
                  </a:lnTo>
                  <a:lnTo>
                    <a:pt x="25" y="8"/>
                  </a:lnTo>
                  <a:lnTo>
                    <a:pt x="17" y="12"/>
                  </a:lnTo>
                  <a:lnTo>
                    <a:pt x="9" y="15"/>
                  </a:lnTo>
                  <a:lnTo>
                    <a:pt x="0" y="18"/>
                  </a:lnTo>
                  <a:lnTo>
                    <a:pt x="2" y="10"/>
                  </a:lnTo>
                  <a:lnTo>
                    <a:pt x="6" y="4"/>
                  </a:lnTo>
                  <a:lnTo>
                    <a:pt x="10" y="2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74"/>
            <p:cNvSpPr>
              <a:spLocks/>
            </p:cNvSpPr>
            <p:nvPr/>
          </p:nvSpPr>
          <p:spPr bwMode="auto">
            <a:xfrm>
              <a:off x="5583" y="548"/>
              <a:ext cx="61" cy="135"/>
            </a:xfrm>
            <a:custGeom>
              <a:avLst/>
              <a:gdLst>
                <a:gd name="T0" fmla="*/ 110 w 123"/>
                <a:gd name="T1" fmla="*/ 0 h 271"/>
                <a:gd name="T2" fmla="*/ 116 w 123"/>
                <a:gd name="T3" fmla="*/ 20 h 271"/>
                <a:gd name="T4" fmla="*/ 120 w 123"/>
                <a:gd name="T5" fmla="*/ 43 h 271"/>
                <a:gd name="T6" fmla="*/ 121 w 123"/>
                <a:gd name="T7" fmla="*/ 62 h 271"/>
                <a:gd name="T8" fmla="*/ 123 w 123"/>
                <a:gd name="T9" fmla="*/ 74 h 271"/>
                <a:gd name="T10" fmla="*/ 121 w 123"/>
                <a:gd name="T11" fmla="*/ 103 h 271"/>
                <a:gd name="T12" fmla="*/ 119 w 123"/>
                <a:gd name="T13" fmla="*/ 127 h 271"/>
                <a:gd name="T14" fmla="*/ 113 w 123"/>
                <a:gd name="T15" fmla="*/ 150 h 271"/>
                <a:gd name="T16" fmla="*/ 104 w 123"/>
                <a:gd name="T17" fmla="*/ 170 h 271"/>
                <a:gd name="T18" fmla="*/ 90 w 123"/>
                <a:gd name="T19" fmla="*/ 190 h 271"/>
                <a:gd name="T20" fmla="*/ 71 w 123"/>
                <a:gd name="T21" fmla="*/ 213 h 271"/>
                <a:gd name="T22" fmla="*/ 47 w 123"/>
                <a:gd name="T23" fmla="*/ 240 h 271"/>
                <a:gd name="T24" fmla="*/ 18 w 123"/>
                <a:gd name="T25" fmla="*/ 271 h 271"/>
                <a:gd name="T26" fmla="*/ 11 w 123"/>
                <a:gd name="T27" fmla="*/ 248 h 271"/>
                <a:gd name="T28" fmla="*/ 6 w 123"/>
                <a:gd name="T29" fmla="*/ 225 h 271"/>
                <a:gd name="T30" fmla="*/ 2 w 123"/>
                <a:gd name="T31" fmla="*/ 203 h 271"/>
                <a:gd name="T32" fmla="*/ 0 w 123"/>
                <a:gd name="T33" fmla="*/ 191 h 271"/>
                <a:gd name="T34" fmla="*/ 3 w 123"/>
                <a:gd name="T35" fmla="*/ 135 h 271"/>
                <a:gd name="T36" fmla="*/ 8 w 123"/>
                <a:gd name="T37" fmla="*/ 93 h 271"/>
                <a:gd name="T38" fmla="*/ 15 w 123"/>
                <a:gd name="T39" fmla="*/ 61 h 271"/>
                <a:gd name="T40" fmla="*/ 23 w 123"/>
                <a:gd name="T41" fmla="*/ 30 h 271"/>
                <a:gd name="T42" fmla="*/ 34 w 123"/>
                <a:gd name="T43" fmla="*/ 27 h 271"/>
                <a:gd name="T44" fmla="*/ 43 w 123"/>
                <a:gd name="T45" fmla="*/ 23 h 271"/>
                <a:gd name="T46" fmla="*/ 54 w 123"/>
                <a:gd name="T47" fmla="*/ 20 h 271"/>
                <a:gd name="T48" fmla="*/ 65 w 123"/>
                <a:gd name="T49" fmla="*/ 16 h 271"/>
                <a:gd name="T50" fmla="*/ 76 w 123"/>
                <a:gd name="T51" fmla="*/ 12 h 271"/>
                <a:gd name="T52" fmla="*/ 88 w 123"/>
                <a:gd name="T53" fmla="*/ 8 h 271"/>
                <a:gd name="T54" fmla="*/ 98 w 123"/>
                <a:gd name="T55" fmla="*/ 4 h 271"/>
                <a:gd name="T56" fmla="*/ 110 w 123"/>
                <a:gd name="T57" fmla="*/ 0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3" h="271">
                  <a:moveTo>
                    <a:pt x="110" y="0"/>
                  </a:moveTo>
                  <a:lnTo>
                    <a:pt x="116" y="20"/>
                  </a:lnTo>
                  <a:lnTo>
                    <a:pt x="120" y="43"/>
                  </a:lnTo>
                  <a:lnTo>
                    <a:pt x="121" y="62"/>
                  </a:lnTo>
                  <a:lnTo>
                    <a:pt x="123" y="74"/>
                  </a:lnTo>
                  <a:lnTo>
                    <a:pt x="121" y="103"/>
                  </a:lnTo>
                  <a:lnTo>
                    <a:pt x="119" y="127"/>
                  </a:lnTo>
                  <a:lnTo>
                    <a:pt x="113" y="150"/>
                  </a:lnTo>
                  <a:lnTo>
                    <a:pt x="104" y="170"/>
                  </a:lnTo>
                  <a:lnTo>
                    <a:pt x="90" y="190"/>
                  </a:lnTo>
                  <a:lnTo>
                    <a:pt x="71" y="213"/>
                  </a:lnTo>
                  <a:lnTo>
                    <a:pt x="47" y="240"/>
                  </a:lnTo>
                  <a:lnTo>
                    <a:pt x="18" y="271"/>
                  </a:lnTo>
                  <a:lnTo>
                    <a:pt x="11" y="248"/>
                  </a:lnTo>
                  <a:lnTo>
                    <a:pt x="6" y="225"/>
                  </a:lnTo>
                  <a:lnTo>
                    <a:pt x="2" y="203"/>
                  </a:lnTo>
                  <a:lnTo>
                    <a:pt x="0" y="191"/>
                  </a:lnTo>
                  <a:lnTo>
                    <a:pt x="3" y="135"/>
                  </a:lnTo>
                  <a:lnTo>
                    <a:pt x="8" y="93"/>
                  </a:lnTo>
                  <a:lnTo>
                    <a:pt x="15" y="61"/>
                  </a:lnTo>
                  <a:lnTo>
                    <a:pt x="23" y="30"/>
                  </a:lnTo>
                  <a:lnTo>
                    <a:pt x="34" y="27"/>
                  </a:lnTo>
                  <a:lnTo>
                    <a:pt x="43" y="23"/>
                  </a:lnTo>
                  <a:lnTo>
                    <a:pt x="54" y="20"/>
                  </a:lnTo>
                  <a:lnTo>
                    <a:pt x="65" y="16"/>
                  </a:lnTo>
                  <a:lnTo>
                    <a:pt x="76" y="12"/>
                  </a:lnTo>
                  <a:lnTo>
                    <a:pt x="88" y="8"/>
                  </a:lnTo>
                  <a:lnTo>
                    <a:pt x="98" y="4"/>
                  </a:lnTo>
                  <a:lnTo>
                    <a:pt x="110" y="0"/>
                  </a:lnTo>
                  <a:close/>
                </a:path>
              </a:pathLst>
            </a:custGeom>
            <a:solidFill>
              <a:srgbClr val="B2B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75"/>
            <p:cNvSpPr>
              <a:spLocks/>
            </p:cNvSpPr>
            <p:nvPr/>
          </p:nvSpPr>
          <p:spPr bwMode="auto">
            <a:xfrm>
              <a:off x="4464" y="555"/>
              <a:ext cx="412" cy="166"/>
            </a:xfrm>
            <a:custGeom>
              <a:avLst/>
              <a:gdLst>
                <a:gd name="T0" fmla="*/ 810 w 823"/>
                <a:gd name="T1" fmla="*/ 0 h 332"/>
                <a:gd name="T2" fmla="*/ 823 w 823"/>
                <a:gd name="T3" fmla="*/ 0 h 332"/>
                <a:gd name="T4" fmla="*/ 823 w 823"/>
                <a:gd name="T5" fmla="*/ 27 h 332"/>
                <a:gd name="T6" fmla="*/ 804 w 823"/>
                <a:gd name="T7" fmla="*/ 34 h 332"/>
                <a:gd name="T8" fmla="*/ 786 w 823"/>
                <a:gd name="T9" fmla="*/ 39 h 332"/>
                <a:gd name="T10" fmla="*/ 767 w 823"/>
                <a:gd name="T11" fmla="*/ 46 h 332"/>
                <a:gd name="T12" fmla="*/ 749 w 823"/>
                <a:gd name="T13" fmla="*/ 51 h 332"/>
                <a:gd name="T14" fmla="*/ 730 w 823"/>
                <a:gd name="T15" fmla="*/ 58 h 332"/>
                <a:gd name="T16" fmla="*/ 712 w 823"/>
                <a:gd name="T17" fmla="*/ 65 h 332"/>
                <a:gd name="T18" fmla="*/ 694 w 823"/>
                <a:gd name="T19" fmla="*/ 71 h 332"/>
                <a:gd name="T20" fmla="*/ 675 w 823"/>
                <a:gd name="T21" fmla="*/ 77 h 332"/>
                <a:gd name="T22" fmla="*/ 656 w 823"/>
                <a:gd name="T23" fmla="*/ 85 h 332"/>
                <a:gd name="T24" fmla="*/ 639 w 823"/>
                <a:gd name="T25" fmla="*/ 92 h 332"/>
                <a:gd name="T26" fmla="*/ 620 w 823"/>
                <a:gd name="T27" fmla="*/ 100 h 332"/>
                <a:gd name="T28" fmla="*/ 603 w 823"/>
                <a:gd name="T29" fmla="*/ 108 h 332"/>
                <a:gd name="T30" fmla="*/ 584 w 823"/>
                <a:gd name="T31" fmla="*/ 116 h 332"/>
                <a:gd name="T32" fmla="*/ 566 w 823"/>
                <a:gd name="T33" fmla="*/ 125 h 332"/>
                <a:gd name="T34" fmla="*/ 547 w 823"/>
                <a:gd name="T35" fmla="*/ 135 h 332"/>
                <a:gd name="T36" fmla="*/ 530 w 823"/>
                <a:gd name="T37" fmla="*/ 144 h 332"/>
                <a:gd name="T38" fmla="*/ 525 w 823"/>
                <a:gd name="T39" fmla="*/ 149 h 332"/>
                <a:gd name="T40" fmla="*/ 521 w 823"/>
                <a:gd name="T41" fmla="*/ 155 h 332"/>
                <a:gd name="T42" fmla="*/ 516 w 823"/>
                <a:gd name="T43" fmla="*/ 163 h 332"/>
                <a:gd name="T44" fmla="*/ 515 w 823"/>
                <a:gd name="T45" fmla="*/ 171 h 332"/>
                <a:gd name="T46" fmla="*/ 495 w 823"/>
                <a:gd name="T47" fmla="*/ 180 h 332"/>
                <a:gd name="T48" fmla="*/ 469 w 823"/>
                <a:gd name="T49" fmla="*/ 190 h 332"/>
                <a:gd name="T50" fmla="*/ 440 w 823"/>
                <a:gd name="T51" fmla="*/ 202 h 332"/>
                <a:gd name="T52" fmla="*/ 408 w 823"/>
                <a:gd name="T53" fmla="*/ 214 h 332"/>
                <a:gd name="T54" fmla="*/ 373 w 823"/>
                <a:gd name="T55" fmla="*/ 227 h 332"/>
                <a:gd name="T56" fmla="*/ 336 w 823"/>
                <a:gd name="T57" fmla="*/ 241 h 332"/>
                <a:gd name="T58" fmla="*/ 300 w 823"/>
                <a:gd name="T59" fmla="*/ 254 h 332"/>
                <a:gd name="T60" fmla="*/ 264 w 823"/>
                <a:gd name="T61" fmla="*/ 268 h 332"/>
                <a:gd name="T62" fmla="*/ 229 w 823"/>
                <a:gd name="T63" fmla="*/ 281 h 332"/>
                <a:gd name="T64" fmla="*/ 196 w 823"/>
                <a:gd name="T65" fmla="*/ 292 h 332"/>
                <a:gd name="T66" fmla="*/ 165 w 823"/>
                <a:gd name="T67" fmla="*/ 304 h 332"/>
                <a:gd name="T68" fmla="*/ 138 w 823"/>
                <a:gd name="T69" fmla="*/ 314 h 332"/>
                <a:gd name="T70" fmla="*/ 117 w 823"/>
                <a:gd name="T71" fmla="*/ 322 h 332"/>
                <a:gd name="T72" fmla="*/ 99 w 823"/>
                <a:gd name="T73" fmla="*/ 327 h 332"/>
                <a:gd name="T74" fmla="*/ 89 w 823"/>
                <a:gd name="T75" fmla="*/ 331 h 332"/>
                <a:gd name="T76" fmla="*/ 85 w 823"/>
                <a:gd name="T77" fmla="*/ 332 h 332"/>
                <a:gd name="T78" fmla="*/ 79 w 823"/>
                <a:gd name="T79" fmla="*/ 331 h 332"/>
                <a:gd name="T80" fmla="*/ 71 w 823"/>
                <a:gd name="T81" fmla="*/ 328 h 332"/>
                <a:gd name="T82" fmla="*/ 60 w 823"/>
                <a:gd name="T83" fmla="*/ 324 h 332"/>
                <a:gd name="T84" fmla="*/ 48 w 823"/>
                <a:gd name="T85" fmla="*/ 320 h 332"/>
                <a:gd name="T86" fmla="*/ 36 w 823"/>
                <a:gd name="T87" fmla="*/ 314 h 332"/>
                <a:gd name="T88" fmla="*/ 23 w 823"/>
                <a:gd name="T89" fmla="*/ 308 h 332"/>
                <a:gd name="T90" fmla="*/ 11 w 823"/>
                <a:gd name="T91" fmla="*/ 301 h 332"/>
                <a:gd name="T92" fmla="*/ 0 w 823"/>
                <a:gd name="T93" fmla="*/ 296 h 332"/>
                <a:gd name="T94" fmla="*/ 810 w 823"/>
                <a:gd name="T95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23" h="332">
                  <a:moveTo>
                    <a:pt x="810" y="0"/>
                  </a:moveTo>
                  <a:lnTo>
                    <a:pt x="823" y="0"/>
                  </a:lnTo>
                  <a:lnTo>
                    <a:pt x="823" y="27"/>
                  </a:lnTo>
                  <a:lnTo>
                    <a:pt x="804" y="34"/>
                  </a:lnTo>
                  <a:lnTo>
                    <a:pt x="786" y="39"/>
                  </a:lnTo>
                  <a:lnTo>
                    <a:pt x="767" y="46"/>
                  </a:lnTo>
                  <a:lnTo>
                    <a:pt x="749" y="51"/>
                  </a:lnTo>
                  <a:lnTo>
                    <a:pt x="730" y="58"/>
                  </a:lnTo>
                  <a:lnTo>
                    <a:pt x="712" y="65"/>
                  </a:lnTo>
                  <a:lnTo>
                    <a:pt x="694" y="71"/>
                  </a:lnTo>
                  <a:lnTo>
                    <a:pt x="675" y="77"/>
                  </a:lnTo>
                  <a:lnTo>
                    <a:pt x="656" y="85"/>
                  </a:lnTo>
                  <a:lnTo>
                    <a:pt x="639" y="92"/>
                  </a:lnTo>
                  <a:lnTo>
                    <a:pt x="620" y="100"/>
                  </a:lnTo>
                  <a:lnTo>
                    <a:pt x="603" y="108"/>
                  </a:lnTo>
                  <a:lnTo>
                    <a:pt x="584" y="116"/>
                  </a:lnTo>
                  <a:lnTo>
                    <a:pt x="566" y="125"/>
                  </a:lnTo>
                  <a:lnTo>
                    <a:pt x="547" y="135"/>
                  </a:lnTo>
                  <a:lnTo>
                    <a:pt x="530" y="144"/>
                  </a:lnTo>
                  <a:lnTo>
                    <a:pt x="525" y="149"/>
                  </a:lnTo>
                  <a:lnTo>
                    <a:pt x="521" y="155"/>
                  </a:lnTo>
                  <a:lnTo>
                    <a:pt x="516" y="163"/>
                  </a:lnTo>
                  <a:lnTo>
                    <a:pt x="515" y="171"/>
                  </a:lnTo>
                  <a:lnTo>
                    <a:pt x="495" y="180"/>
                  </a:lnTo>
                  <a:lnTo>
                    <a:pt x="469" y="190"/>
                  </a:lnTo>
                  <a:lnTo>
                    <a:pt x="440" y="202"/>
                  </a:lnTo>
                  <a:lnTo>
                    <a:pt x="408" y="214"/>
                  </a:lnTo>
                  <a:lnTo>
                    <a:pt x="373" y="227"/>
                  </a:lnTo>
                  <a:lnTo>
                    <a:pt x="336" y="241"/>
                  </a:lnTo>
                  <a:lnTo>
                    <a:pt x="300" y="254"/>
                  </a:lnTo>
                  <a:lnTo>
                    <a:pt x="264" y="268"/>
                  </a:lnTo>
                  <a:lnTo>
                    <a:pt x="229" y="281"/>
                  </a:lnTo>
                  <a:lnTo>
                    <a:pt x="196" y="292"/>
                  </a:lnTo>
                  <a:lnTo>
                    <a:pt x="165" y="304"/>
                  </a:lnTo>
                  <a:lnTo>
                    <a:pt x="138" y="314"/>
                  </a:lnTo>
                  <a:lnTo>
                    <a:pt x="117" y="322"/>
                  </a:lnTo>
                  <a:lnTo>
                    <a:pt x="99" y="327"/>
                  </a:lnTo>
                  <a:lnTo>
                    <a:pt x="89" y="331"/>
                  </a:lnTo>
                  <a:lnTo>
                    <a:pt x="85" y="332"/>
                  </a:lnTo>
                  <a:lnTo>
                    <a:pt x="79" y="331"/>
                  </a:lnTo>
                  <a:lnTo>
                    <a:pt x="71" y="328"/>
                  </a:lnTo>
                  <a:lnTo>
                    <a:pt x="60" y="324"/>
                  </a:lnTo>
                  <a:lnTo>
                    <a:pt x="48" y="320"/>
                  </a:lnTo>
                  <a:lnTo>
                    <a:pt x="36" y="314"/>
                  </a:lnTo>
                  <a:lnTo>
                    <a:pt x="23" y="308"/>
                  </a:lnTo>
                  <a:lnTo>
                    <a:pt x="11" y="301"/>
                  </a:lnTo>
                  <a:lnTo>
                    <a:pt x="0" y="296"/>
                  </a:lnTo>
                  <a:lnTo>
                    <a:pt x="810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76"/>
            <p:cNvSpPr>
              <a:spLocks/>
            </p:cNvSpPr>
            <p:nvPr/>
          </p:nvSpPr>
          <p:spPr bwMode="auto">
            <a:xfrm>
              <a:off x="4885" y="558"/>
              <a:ext cx="138" cy="107"/>
            </a:xfrm>
            <a:custGeom>
              <a:avLst/>
              <a:gdLst>
                <a:gd name="T0" fmla="*/ 0 w 276"/>
                <a:gd name="T1" fmla="*/ 0 h 212"/>
                <a:gd name="T2" fmla="*/ 276 w 276"/>
                <a:gd name="T3" fmla="*/ 113 h 212"/>
                <a:gd name="T4" fmla="*/ 276 w 276"/>
                <a:gd name="T5" fmla="*/ 212 h 212"/>
                <a:gd name="T6" fmla="*/ 258 w 276"/>
                <a:gd name="T7" fmla="*/ 203 h 212"/>
                <a:gd name="T8" fmla="*/ 241 w 276"/>
                <a:gd name="T9" fmla="*/ 195 h 212"/>
                <a:gd name="T10" fmla="*/ 223 w 276"/>
                <a:gd name="T11" fmla="*/ 187 h 212"/>
                <a:gd name="T12" fmla="*/ 206 w 276"/>
                <a:gd name="T13" fmla="*/ 179 h 212"/>
                <a:gd name="T14" fmla="*/ 188 w 276"/>
                <a:gd name="T15" fmla="*/ 171 h 212"/>
                <a:gd name="T16" fmla="*/ 171 w 276"/>
                <a:gd name="T17" fmla="*/ 163 h 212"/>
                <a:gd name="T18" fmla="*/ 153 w 276"/>
                <a:gd name="T19" fmla="*/ 155 h 212"/>
                <a:gd name="T20" fmla="*/ 136 w 276"/>
                <a:gd name="T21" fmla="*/ 148 h 212"/>
                <a:gd name="T22" fmla="*/ 119 w 276"/>
                <a:gd name="T23" fmla="*/ 140 h 212"/>
                <a:gd name="T24" fmla="*/ 102 w 276"/>
                <a:gd name="T25" fmla="*/ 133 h 212"/>
                <a:gd name="T26" fmla="*/ 84 w 276"/>
                <a:gd name="T27" fmla="*/ 126 h 212"/>
                <a:gd name="T28" fmla="*/ 68 w 276"/>
                <a:gd name="T29" fmla="*/ 121 h 212"/>
                <a:gd name="T30" fmla="*/ 51 w 276"/>
                <a:gd name="T31" fmla="*/ 114 h 212"/>
                <a:gd name="T32" fmla="*/ 33 w 276"/>
                <a:gd name="T33" fmla="*/ 109 h 212"/>
                <a:gd name="T34" fmla="*/ 17 w 276"/>
                <a:gd name="T35" fmla="*/ 105 h 212"/>
                <a:gd name="T36" fmla="*/ 0 w 276"/>
                <a:gd name="T37" fmla="*/ 99 h 212"/>
                <a:gd name="T38" fmla="*/ 0 w 276"/>
                <a:gd name="T39" fmla="*/ 0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76" h="212">
                  <a:moveTo>
                    <a:pt x="0" y="0"/>
                  </a:moveTo>
                  <a:lnTo>
                    <a:pt x="276" y="113"/>
                  </a:lnTo>
                  <a:lnTo>
                    <a:pt x="276" y="212"/>
                  </a:lnTo>
                  <a:lnTo>
                    <a:pt x="258" y="203"/>
                  </a:lnTo>
                  <a:lnTo>
                    <a:pt x="241" y="195"/>
                  </a:lnTo>
                  <a:lnTo>
                    <a:pt x="223" y="187"/>
                  </a:lnTo>
                  <a:lnTo>
                    <a:pt x="206" y="179"/>
                  </a:lnTo>
                  <a:lnTo>
                    <a:pt x="188" y="171"/>
                  </a:lnTo>
                  <a:lnTo>
                    <a:pt x="171" y="163"/>
                  </a:lnTo>
                  <a:lnTo>
                    <a:pt x="153" y="155"/>
                  </a:lnTo>
                  <a:lnTo>
                    <a:pt x="136" y="148"/>
                  </a:lnTo>
                  <a:lnTo>
                    <a:pt x="119" y="140"/>
                  </a:lnTo>
                  <a:lnTo>
                    <a:pt x="102" y="133"/>
                  </a:lnTo>
                  <a:lnTo>
                    <a:pt x="84" y="126"/>
                  </a:lnTo>
                  <a:lnTo>
                    <a:pt x="68" y="121"/>
                  </a:lnTo>
                  <a:lnTo>
                    <a:pt x="51" y="114"/>
                  </a:lnTo>
                  <a:lnTo>
                    <a:pt x="33" y="109"/>
                  </a:lnTo>
                  <a:lnTo>
                    <a:pt x="17" y="105"/>
                  </a:lnTo>
                  <a:lnTo>
                    <a:pt x="0" y="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77"/>
            <p:cNvSpPr>
              <a:spLocks/>
            </p:cNvSpPr>
            <p:nvPr/>
          </p:nvSpPr>
          <p:spPr bwMode="auto">
            <a:xfrm>
              <a:off x="5233" y="573"/>
              <a:ext cx="50" cy="226"/>
            </a:xfrm>
            <a:custGeom>
              <a:avLst/>
              <a:gdLst>
                <a:gd name="T0" fmla="*/ 0 w 101"/>
                <a:gd name="T1" fmla="*/ 0 h 451"/>
                <a:gd name="T2" fmla="*/ 18 w 101"/>
                <a:gd name="T3" fmla="*/ 0 h 451"/>
                <a:gd name="T4" fmla="*/ 23 w 101"/>
                <a:gd name="T5" fmla="*/ 0 h 451"/>
                <a:gd name="T6" fmla="*/ 30 w 101"/>
                <a:gd name="T7" fmla="*/ 3 h 451"/>
                <a:gd name="T8" fmla="*/ 41 w 101"/>
                <a:gd name="T9" fmla="*/ 7 h 451"/>
                <a:gd name="T10" fmla="*/ 51 w 101"/>
                <a:gd name="T11" fmla="*/ 13 h 451"/>
                <a:gd name="T12" fmla="*/ 65 w 101"/>
                <a:gd name="T13" fmla="*/ 18 h 451"/>
                <a:gd name="T14" fmla="*/ 77 w 101"/>
                <a:gd name="T15" fmla="*/ 25 h 451"/>
                <a:gd name="T16" fmla="*/ 90 w 101"/>
                <a:gd name="T17" fmla="*/ 30 h 451"/>
                <a:gd name="T18" fmla="*/ 101 w 101"/>
                <a:gd name="T19" fmla="*/ 35 h 451"/>
                <a:gd name="T20" fmla="*/ 90 w 101"/>
                <a:gd name="T21" fmla="*/ 43 h 451"/>
                <a:gd name="T22" fmla="*/ 81 w 101"/>
                <a:gd name="T23" fmla="*/ 50 h 451"/>
                <a:gd name="T24" fmla="*/ 72 w 101"/>
                <a:gd name="T25" fmla="*/ 57 h 451"/>
                <a:gd name="T26" fmla="*/ 65 w 101"/>
                <a:gd name="T27" fmla="*/ 64 h 451"/>
                <a:gd name="T28" fmla="*/ 61 w 101"/>
                <a:gd name="T29" fmla="*/ 72 h 451"/>
                <a:gd name="T30" fmla="*/ 61 w 101"/>
                <a:gd name="T31" fmla="*/ 80 h 451"/>
                <a:gd name="T32" fmla="*/ 59 w 101"/>
                <a:gd name="T33" fmla="*/ 91 h 451"/>
                <a:gd name="T34" fmla="*/ 59 w 101"/>
                <a:gd name="T35" fmla="*/ 100 h 451"/>
                <a:gd name="T36" fmla="*/ 54 w 101"/>
                <a:gd name="T37" fmla="*/ 103 h 451"/>
                <a:gd name="T38" fmla="*/ 49 w 101"/>
                <a:gd name="T39" fmla="*/ 105 h 451"/>
                <a:gd name="T40" fmla="*/ 42 w 101"/>
                <a:gd name="T41" fmla="*/ 108 h 451"/>
                <a:gd name="T42" fmla="*/ 37 w 101"/>
                <a:gd name="T43" fmla="*/ 109 h 451"/>
                <a:gd name="T44" fmla="*/ 31 w 101"/>
                <a:gd name="T45" fmla="*/ 112 h 451"/>
                <a:gd name="T46" fmla="*/ 26 w 101"/>
                <a:gd name="T47" fmla="*/ 115 h 451"/>
                <a:gd name="T48" fmla="*/ 22 w 101"/>
                <a:gd name="T49" fmla="*/ 117 h 451"/>
                <a:gd name="T50" fmla="*/ 18 w 101"/>
                <a:gd name="T51" fmla="*/ 120 h 451"/>
                <a:gd name="T52" fmla="*/ 19 w 101"/>
                <a:gd name="T53" fmla="*/ 124 h 451"/>
                <a:gd name="T54" fmla="*/ 22 w 101"/>
                <a:gd name="T55" fmla="*/ 127 h 451"/>
                <a:gd name="T56" fmla="*/ 24 w 101"/>
                <a:gd name="T57" fmla="*/ 130 h 451"/>
                <a:gd name="T58" fmla="*/ 30 w 101"/>
                <a:gd name="T59" fmla="*/ 132 h 451"/>
                <a:gd name="T60" fmla="*/ 35 w 101"/>
                <a:gd name="T61" fmla="*/ 162 h 451"/>
                <a:gd name="T62" fmla="*/ 41 w 101"/>
                <a:gd name="T63" fmla="*/ 194 h 451"/>
                <a:gd name="T64" fmla="*/ 45 w 101"/>
                <a:gd name="T65" fmla="*/ 222 h 451"/>
                <a:gd name="T66" fmla="*/ 46 w 101"/>
                <a:gd name="T67" fmla="*/ 239 h 451"/>
                <a:gd name="T68" fmla="*/ 45 w 101"/>
                <a:gd name="T69" fmla="*/ 265 h 451"/>
                <a:gd name="T70" fmla="*/ 42 w 101"/>
                <a:gd name="T71" fmla="*/ 292 h 451"/>
                <a:gd name="T72" fmla="*/ 38 w 101"/>
                <a:gd name="T73" fmla="*/ 321 h 451"/>
                <a:gd name="T74" fmla="*/ 33 w 101"/>
                <a:gd name="T75" fmla="*/ 349 h 451"/>
                <a:gd name="T76" fmla="*/ 27 w 101"/>
                <a:gd name="T77" fmla="*/ 376 h 451"/>
                <a:gd name="T78" fmla="*/ 20 w 101"/>
                <a:gd name="T79" fmla="*/ 403 h 451"/>
                <a:gd name="T80" fmla="*/ 12 w 101"/>
                <a:gd name="T81" fmla="*/ 428 h 451"/>
                <a:gd name="T82" fmla="*/ 6 w 101"/>
                <a:gd name="T83" fmla="*/ 451 h 451"/>
                <a:gd name="T84" fmla="*/ 11 w 101"/>
                <a:gd name="T85" fmla="*/ 397 h 451"/>
                <a:gd name="T86" fmla="*/ 19 w 101"/>
                <a:gd name="T87" fmla="*/ 339 h 451"/>
                <a:gd name="T88" fmla="*/ 26 w 101"/>
                <a:gd name="T89" fmla="*/ 292 h 451"/>
                <a:gd name="T90" fmla="*/ 29 w 101"/>
                <a:gd name="T91" fmla="*/ 270 h 451"/>
                <a:gd name="T92" fmla="*/ 27 w 101"/>
                <a:gd name="T93" fmla="*/ 244 h 451"/>
                <a:gd name="T94" fmla="*/ 24 w 101"/>
                <a:gd name="T95" fmla="*/ 220 h 451"/>
                <a:gd name="T96" fmla="*/ 19 w 101"/>
                <a:gd name="T97" fmla="*/ 195 h 451"/>
                <a:gd name="T98" fmla="*/ 10 w 101"/>
                <a:gd name="T99" fmla="*/ 167 h 451"/>
                <a:gd name="T100" fmla="*/ 7 w 101"/>
                <a:gd name="T101" fmla="*/ 162 h 451"/>
                <a:gd name="T102" fmla="*/ 3 w 101"/>
                <a:gd name="T103" fmla="*/ 156 h 451"/>
                <a:gd name="T104" fmla="*/ 0 w 101"/>
                <a:gd name="T105" fmla="*/ 151 h 451"/>
                <a:gd name="T106" fmla="*/ 0 w 101"/>
                <a:gd name="T107" fmla="*/ 144 h 451"/>
                <a:gd name="T108" fmla="*/ 0 w 101"/>
                <a:gd name="T109" fmla="*/ 0 h 4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01" h="451">
                  <a:moveTo>
                    <a:pt x="0" y="0"/>
                  </a:moveTo>
                  <a:lnTo>
                    <a:pt x="18" y="0"/>
                  </a:lnTo>
                  <a:lnTo>
                    <a:pt x="23" y="0"/>
                  </a:lnTo>
                  <a:lnTo>
                    <a:pt x="30" y="3"/>
                  </a:lnTo>
                  <a:lnTo>
                    <a:pt x="41" y="7"/>
                  </a:lnTo>
                  <a:lnTo>
                    <a:pt x="51" y="13"/>
                  </a:lnTo>
                  <a:lnTo>
                    <a:pt x="65" y="18"/>
                  </a:lnTo>
                  <a:lnTo>
                    <a:pt x="77" y="25"/>
                  </a:lnTo>
                  <a:lnTo>
                    <a:pt x="90" y="30"/>
                  </a:lnTo>
                  <a:lnTo>
                    <a:pt x="101" y="35"/>
                  </a:lnTo>
                  <a:lnTo>
                    <a:pt x="90" y="43"/>
                  </a:lnTo>
                  <a:lnTo>
                    <a:pt x="81" y="50"/>
                  </a:lnTo>
                  <a:lnTo>
                    <a:pt x="72" y="57"/>
                  </a:lnTo>
                  <a:lnTo>
                    <a:pt x="65" y="64"/>
                  </a:lnTo>
                  <a:lnTo>
                    <a:pt x="61" y="72"/>
                  </a:lnTo>
                  <a:lnTo>
                    <a:pt x="61" y="80"/>
                  </a:lnTo>
                  <a:lnTo>
                    <a:pt x="59" y="91"/>
                  </a:lnTo>
                  <a:lnTo>
                    <a:pt x="59" y="100"/>
                  </a:lnTo>
                  <a:lnTo>
                    <a:pt x="54" y="103"/>
                  </a:lnTo>
                  <a:lnTo>
                    <a:pt x="49" y="105"/>
                  </a:lnTo>
                  <a:lnTo>
                    <a:pt x="42" y="108"/>
                  </a:lnTo>
                  <a:lnTo>
                    <a:pt x="37" y="109"/>
                  </a:lnTo>
                  <a:lnTo>
                    <a:pt x="31" y="112"/>
                  </a:lnTo>
                  <a:lnTo>
                    <a:pt x="26" y="115"/>
                  </a:lnTo>
                  <a:lnTo>
                    <a:pt x="22" y="117"/>
                  </a:lnTo>
                  <a:lnTo>
                    <a:pt x="18" y="120"/>
                  </a:lnTo>
                  <a:lnTo>
                    <a:pt x="19" y="124"/>
                  </a:lnTo>
                  <a:lnTo>
                    <a:pt x="22" y="127"/>
                  </a:lnTo>
                  <a:lnTo>
                    <a:pt x="24" y="130"/>
                  </a:lnTo>
                  <a:lnTo>
                    <a:pt x="30" y="132"/>
                  </a:lnTo>
                  <a:lnTo>
                    <a:pt x="35" y="162"/>
                  </a:lnTo>
                  <a:lnTo>
                    <a:pt x="41" y="194"/>
                  </a:lnTo>
                  <a:lnTo>
                    <a:pt x="45" y="222"/>
                  </a:lnTo>
                  <a:lnTo>
                    <a:pt x="46" y="239"/>
                  </a:lnTo>
                  <a:lnTo>
                    <a:pt x="45" y="265"/>
                  </a:lnTo>
                  <a:lnTo>
                    <a:pt x="42" y="292"/>
                  </a:lnTo>
                  <a:lnTo>
                    <a:pt x="38" y="321"/>
                  </a:lnTo>
                  <a:lnTo>
                    <a:pt x="33" y="349"/>
                  </a:lnTo>
                  <a:lnTo>
                    <a:pt x="27" y="376"/>
                  </a:lnTo>
                  <a:lnTo>
                    <a:pt x="20" y="403"/>
                  </a:lnTo>
                  <a:lnTo>
                    <a:pt x="12" y="428"/>
                  </a:lnTo>
                  <a:lnTo>
                    <a:pt x="6" y="451"/>
                  </a:lnTo>
                  <a:lnTo>
                    <a:pt x="11" y="397"/>
                  </a:lnTo>
                  <a:lnTo>
                    <a:pt x="19" y="339"/>
                  </a:lnTo>
                  <a:lnTo>
                    <a:pt x="26" y="292"/>
                  </a:lnTo>
                  <a:lnTo>
                    <a:pt x="29" y="270"/>
                  </a:lnTo>
                  <a:lnTo>
                    <a:pt x="27" y="244"/>
                  </a:lnTo>
                  <a:lnTo>
                    <a:pt x="24" y="220"/>
                  </a:lnTo>
                  <a:lnTo>
                    <a:pt x="19" y="195"/>
                  </a:lnTo>
                  <a:lnTo>
                    <a:pt x="10" y="167"/>
                  </a:lnTo>
                  <a:lnTo>
                    <a:pt x="7" y="162"/>
                  </a:lnTo>
                  <a:lnTo>
                    <a:pt x="3" y="156"/>
                  </a:lnTo>
                  <a:lnTo>
                    <a:pt x="0" y="151"/>
                  </a:lnTo>
                  <a:lnTo>
                    <a:pt x="0" y="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78"/>
            <p:cNvSpPr>
              <a:spLocks/>
            </p:cNvSpPr>
            <p:nvPr/>
          </p:nvSpPr>
          <p:spPr bwMode="auto">
            <a:xfrm>
              <a:off x="4642" y="576"/>
              <a:ext cx="133" cy="52"/>
            </a:xfrm>
            <a:custGeom>
              <a:avLst/>
              <a:gdLst>
                <a:gd name="T0" fmla="*/ 266 w 266"/>
                <a:gd name="T1" fmla="*/ 0 h 103"/>
                <a:gd name="T2" fmla="*/ 253 w 266"/>
                <a:gd name="T3" fmla="*/ 7 h 103"/>
                <a:gd name="T4" fmla="*/ 238 w 266"/>
                <a:gd name="T5" fmla="*/ 13 h 103"/>
                <a:gd name="T6" fmla="*/ 222 w 266"/>
                <a:gd name="T7" fmla="*/ 20 h 103"/>
                <a:gd name="T8" fmla="*/ 207 w 266"/>
                <a:gd name="T9" fmla="*/ 28 h 103"/>
                <a:gd name="T10" fmla="*/ 191 w 266"/>
                <a:gd name="T11" fmla="*/ 35 h 103"/>
                <a:gd name="T12" fmla="*/ 174 w 266"/>
                <a:gd name="T13" fmla="*/ 43 h 103"/>
                <a:gd name="T14" fmla="*/ 157 w 266"/>
                <a:gd name="T15" fmla="*/ 50 h 103"/>
                <a:gd name="T16" fmla="*/ 140 w 266"/>
                <a:gd name="T17" fmla="*/ 58 h 103"/>
                <a:gd name="T18" fmla="*/ 122 w 266"/>
                <a:gd name="T19" fmla="*/ 64 h 103"/>
                <a:gd name="T20" fmla="*/ 105 w 266"/>
                <a:gd name="T21" fmla="*/ 71 h 103"/>
                <a:gd name="T22" fmla="*/ 87 w 266"/>
                <a:gd name="T23" fmla="*/ 78 h 103"/>
                <a:gd name="T24" fmla="*/ 70 w 266"/>
                <a:gd name="T25" fmla="*/ 85 h 103"/>
                <a:gd name="T26" fmla="*/ 53 w 266"/>
                <a:gd name="T27" fmla="*/ 90 h 103"/>
                <a:gd name="T28" fmla="*/ 35 w 266"/>
                <a:gd name="T29" fmla="*/ 95 h 103"/>
                <a:gd name="T30" fmla="*/ 18 w 266"/>
                <a:gd name="T31" fmla="*/ 99 h 103"/>
                <a:gd name="T32" fmla="*/ 0 w 266"/>
                <a:gd name="T33" fmla="*/ 103 h 103"/>
                <a:gd name="T34" fmla="*/ 266 w 266"/>
                <a:gd name="T35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66" h="103">
                  <a:moveTo>
                    <a:pt x="266" y="0"/>
                  </a:moveTo>
                  <a:lnTo>
                    <a:pt x="253" y="7"/>
                  </a:lnTo>
                  <a:lnTo>
                    <a:pt x="238" y="13"/>
                  </a:lnTo>
                  <a:lnTo>
                    <a:pt x="222" y="20"/>
                  </a:lnTo>
                  <a:lnTo>
                    <a:pt x="207" y="28"/>
                  </a:lnTo>
                  <a:lnTo>
                    <a:pt x="191" y="35"/>
                  </a:lnTo>
                  <a:lnTo>
                    <a:pt x="174" y="43"/>
                  </a:lnTo>
                  <a:lnTo>
                    <a:pt x="157" y="50"/>
                  </a:lnTo>
                  <a:lnTo>
                    <a:pt x="140" y="58"/>
                  </a:lnTo>
                  <a:lnTo>
                    <a:pt x="122" y="64"/>
                  </a:lnTo>
                  <a:lnTo>
                    <a:pt x="105" y="71"/>
                  </a:lnTo>
                  <a:lnTo>
                    <a:pt x="87" y="78"/>
                  </a:lnTo>
                  <a:lnTo>
                    <a:pt x="70" y="85"/>
                  </a:lnTo>
                  <a:lnTo>
                    <a:pt x="53" y="90"/>
                  </a:lnTo>
                  <a:lnTo>
                    <a:pt x="35" y="95"/>
                  </a:lnTo>
                  <a:lnTo>
                    <a:pt x="18" y="99"/>
                  </a:lnTo>
                  <a:lnTo>
                    <a:pt x="0" y="103"/>
                  </a:lnTo>
                  <a:lnTo>
                    <a:pt x="266" y="0"/>
                  </a:lnTo>
                  <a:close/>
                </a:path>
              </a:pathLst>
            </a:custGeom>
            <a:solidFill>
              <a:srgbClr val="EFE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79"/>
            <p:cNvSpPr>
              <a:spLocks/>
            </p:cNvSpPr>
            <p:nvPr/>
          </p:nvSpPr>
          <p:spPr bwMode="auto">
            <a:xfrm>
              <a:off x="5290" y="593"/>
              <a:ext cx="33" cy="16"/>
            </a:xfrm>
            <a:custGeom>
              <a:avLst/>
              <a:gdLst>
                <a:gd name="T0" fmla="*/ 35 w 66"/>
                <a:gd name="T1" fmla="*/ 0 h 31"/>
                <a:gd name="T2" fmla="*/ 57 w 66"/>
                <a:gd name="T3" fmla="*/ 0 h 31"/>
                <a:gd name="T4" fmla="*/ 57 w 66"/>
                <a:gd name="T5" fmla="*/ 4 h 31"/>
                <a:gd name="T6" fmla="*/ 60 w 66"/>
                <a:gd name="T7" fmla="*/ 6 h 31"/>
                <a:gd name="T8" fmla="*/ 61 w 66"/>
                <a:gd name="T9" fmla="*/ 9 h 31"/>
                <a:gd name="T10" fmla="*/ 66 w 66"/>
                <a:gd name="T11" fmla="*/ 13 h 31"/>
                <a:gd name="T12" fmla="*/ 60 w 66"/>
                <a:gd name="T13" fmla="*/ 16 h 31"/>
                <a:gd name="T14" fmla="*/ 55 w 66"/>
                <a:gd name="T15" fmla="*/ 19 h 31"/>
                <a:gd name="T16" fmla="*/ 49 w 66"/>
                <a:gd name="T17" fmla="*/ 21 h 31"/>
                <a:gd name="T18" fmla="*/ 43 w 66"/>
                <a:gd name="T19" fmla="*/ 24 h 31"/>
                <a:gd name="T20" fmla="*/ 37 w 66"/>
                <a:gd name="T21" fmla="*/ 27 h 31"/>
                <a:gd name="T22" fmla="*/ 32 w 66"/>
                <a:gd name="T23" fmla="*/ 29 h 31"/>
                <a:gd name="T24" fmla="*/ 28 w 66"/>
                <a:gd name="T25" fmla="*/ 31 h 31"/>
                <a:gd name="T26" fmla="*/ 24 w 66"/>
                <a:gd name="T27" fmla="*/ 31 h 31"/>
                <a:gd name="T28" fmla="*/ 17 w 66"/>
                <a:gd name="T29" fmla="*/ 29 h 31"/>
                <a:gd name="T30" fmla="*/ 10 w 66"/>
                <a:gd name="T31" fmla="*/ 28 h 31"/>
                <a:gd name="T32" fmla="*/ 5 w 66"/>
                <a:gd name="T33" fmla="*/ 24 h 31"/>
                <a:gd name="T34" fmla="*/ 0 w 66"/>
                <a:gd name="T35" fmla="*/ 20 h 31"/>
                <a:gd name="T36" fmla="*/ 9 w 66"/>
                <a:gd name="T37" fmla="*/ 16 h 31"/>
                <a:gd name="T38" fmla="*/ 18 w 66"/>
                <a:gd name="T39" fmla="*/ 12 h 31"/>
                <a:gd name="T40" fmla="*/ 27 w 66"/>
                <a:gd name="T41" fmla="*/ 6 h 31"/>
                <a:gd name="T42" fmla="*/ 35 w 66"/>
                <a:gd name="T4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6" h="31">
                  <a:moveTo>
                    <a:pt x="35" y="0"/>
                  </a:moveTo>
                  <a:lnTo>
                    <a:pt x="57" y="0"/>
                  </a:lnTo>
                  <a:lnTo>
                    <a:pt x="57" y="4"/>
                  </a:lnTo>
                  <a:lnTo>
                    <a:pt x="60" y="6"/>
                  </a:lnTo>
                  <a:lnTo>
                    <a:pt x="61" y="9"/>
                  </a:lnTo>
                  <a:lnTo>
                    <a:pt x="66" y="13"/>
                  </a:lnTo>
                  <a:lnTo>
                    <a:pt x="60" y="16"/>
                  </a:lnTo>
                  <a:lnTo>
                    <a:pt x="55" y="19"/>
                  </a:lnTo>
                  <a:lnTo>
                    <a:pt x="49" y="21"/>
                  </a:lnTo>
                  <a:lnTo>
                    <a:pt x="43" y="24"/>
                  </a:lnTo>
                  <a:lnTo>
                    <a:pt x="37" y="27"/>
                  </a:lnTo>
                  <a:lnTo>
                    <a:pt x="32" y="29"/>
                  </a:lnTo>
                  <a:lnTo>
                    <a:pt x="28" y="31"/>
                  </a:lnTo>
                  <a:lnTo>
                    <a:pt x="24" y="31"/>
                  </a:lnTo>
                  <a:lnTo>
                    <a:pt x="17" y="29"/>
                  </a:lnTo>
                  <a:lnTo>
                    <a:pt x="10" y="28"/>
                  </a:lnTo>
                  <a:lnTo>
                    <a:pt x="5" y="24"/>
                  </a:lnTo>
                  <a:lnTo>
                    <a:pt x="0" y="20"/>
                  </a:lnTo>
                  <a:lnTo>
                    <a:pt x="9" y="16"/>
                  </a:lnTo>
                  <a:lnTo>
                    <a:pt x="18" y="12"/>
                  </a:lnTo>
                  <a:lnTo>
                    <a:pt x="27" y="6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EFE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80"/>
            <p:cNvSpPr>
              <a:spLocks/>
            </p:cNvSpPr>
            <p:nvPr/>
          </p:nvSpPr>
          <p:spPr bwMode="auto">
            <a:xfrm>
              <a:off x="4824" y="595"/>
              <a:ext cx="295" cy="99"/>
            </a:xfrm>
            <a:custGeom>
              <a:avLst/>
              <a:gdLst>
                <a:gd name="T0" fmla="*/ 98 w 589"/>
                <a:gd name="T1" fmla="*/ 0 h 200"/>
                <a:gd name="T2" fmla="*/ 101 w 589"/>
                <a:gd name="T3" fmla="*/ 3 h 200"/>
                <a:gd name="T4" fmla="*/ 103 w 589"/>
                <a:gd name="T5" fmla="*/ 6 h 200"/>
                <a:gd name="T6" fmla="*/ 105 w 589"/>
                <a:gd name="T7" fmla="*/ 9 h 200"/>
                <a:gd name="T8" fmla="*/ 105 w 589"/>
                <a:gd name="T9" fmla="*/ 14 h 200"/>
                <a:gd name="T10" fmla="*/ 103 w 589"/>
                <a:gd name="T11" fmla="*/ 21 h 200"/>
                <a:gd name="T12" fmla="*/ 102 w 589"/>
                <a:gd name="T13" fmla="*/ 25 h 200"/>
                <a:gd name="T14" fmla="*/ 99 w 589"/>
                <a:gd name="T15" fmla="*/ 29 h 200"/>
                <a:gd name="T16" fmla="*/ 96 w 589"/>
                <a:gd name="T17" fmla="*/ 31 h 200"/>
                <a:gd name="T18" fmla="*/ 110 w 589"/>
                <a:gd name="T19" fmla="*/ 39 h 200"/>
                <a:gd name="T20" fmla="*/ 126 w 589"/>
                <a:gd name="T21" fmla="*/ 49 h 200"/>
                <a:gd name="T22" fmla="*/ 146 w 589"/>
                <a:gd name="T23" fmla="*/ 58 h 200"/>
                <a:gd name="T24" fmla="*/ 169 w 589"/>
                <a:gd name="T25" fmla="*/ 69 h 200"/>
                <a:gd name="T26" fmla="*/ 193 w 589"/>
                <a:gd name="T27" fmla="*/ 81 h 200"/>
                <a:gd name="T28" fmla="*/ 220 w 589"/>
                <a:gd name="T29" fmla="*/ 92 h 200"/>
                <a:gd name="T30" fmla="*/ 246 w 589"/>
                <a:gd name="T31" fmla="*/ 104 h 200"/>
                <a:gd name="T32" fmla="*/ 273 w 589"/>
                <a:gd name="T33" fmla="*/ 115 h 200"/>
                <a:gd name="T34" fmla="*/ 298 w 589"/>
                <a:gd name="T35" fmla="*/ 126 h 200"/>
                <a:gd name="T36" fmla="*/ 323 w 589"/>
                <a:gd name="T37" fmla="*/ 136 h 200"/>
                <a:gd name="T38" fmla="*/ 344 w 589"/>
                <a:gd name="T39" fmla="*/ 146 h 200"/>
                <a:gd name="T40" fmla="*/ 364 w 589"/>
                <a:gd name="T41" fmla="*/ 154 h 200"/>
                <a:gd name="T42" fmla="*/ 380 w 589"/>
                <a:gd name="T43" fmla="*/ 161 h 200"/>
                <a:gd name="T44" fmla="*/ 394 w 589"/>
                <a:gd name="T45" fmla="*/ 166 h 200"/>
                <a:gd name="T46" fmla="*/ 402 w 589"/>
                <a:gd name="T47" fmla="*/ 169 h 200"/>
                <a:gd name="T48" fmla="*/ 405 w 589"/>
                <a:gd name="T49" fmla="*/ 170 h 200"/>
                <a:gd name="T50" fmla="*/ 414 w 589"/>
                <a:gd name="T51" fmla="*/ 167 h 200"/>
                <a:gd name="T52" fmla="*/ 433 w 589"/>
                <a:gd name="T53" fmla="*/ 159 h 200"/>
                <a:gd name="T54" fmla="*/ 457 w 589"/>
                <a:gd name="T55" fmla="*/ 148 h 200"/>
                <a:gd name="T56" fmla="*/ 485 w 589"/>
                <a:gd name="T57" fmla="*/ 135 h 200"/>
                <a:gd name="T58" fmla="*/ 514 w 589"/>
                <a:gd name="T59" fmla="*/ 123 h 200"/>
                <a:gd name="T60" fmla="*/ 538 w 589"/>
                <a:gd name="T61" fmla="*/ 112 h 200"/>
                <a:gd name="T62" fmla="*/ 557 w 589"/>
                <a:gd name="T63" fmla="*/ 104 h 200"/>
                <a:gd name="T64" fmla="*/ 566 w 589"/>
                <a:gd name="T65" fmla="*/ 101 h 200"/>
                <a:gd name="T66" fmla="*/ 571 w 589"/>
                <a:gd name="T67" fmla="*/ 103 h 200"/>
                <a:gd name="T68" fmla="*/ 577 w 589"/>
                <a:gd name="T69" fmla="*/ 107 h 200"/>
                <a:gd name="T70" fmla="*/ 582 w 589"/>
                <a:gd name="T71" fmla="*/ 111 h 200"/>
                <a:gd name="T72" fmla="*/ 589 w 589"/>
                <a:gd name="T73" fmla="*/ 116 h 200"/>
                <a:gd name="T74" fmla="*/ 384 w 589"/>
                <a:gd name="T75" fmla="*/ 200 h 200"/>
                <a:gd name="T76" fmla="*/ 0 w 589"/>
                <a:gd name="T77" fmla="*/ 39 h 200"/>
                <a:gd name="T78" fmla="*/ 12 w 589"/>
                <a:gd name="T79" fmla="*/ 34 h 200"/>
                <a:gd name="T80" fmla="*/ 22 w 589"/>
                <a:gd name="T81" fmla="*/ 30 h 200"/>
                <a:gd name="T82" fmla="*/ 35 w 589"/>
                <a:gd name="T83" fmla="*/ 25 h 200"/>
                <a:gd name="T84" fmla="*/ 47 w 589"/>
                <a:gd name="T85" fmla="*/ 21 h 200"/>
                <a:gd name="T86" fmla="*/ 60 w 589"/>
                <a:gd name="T87" fmla="*/ 15 h 200"/>
                <a:gd name="T88" fmla="*/ 72 w 589"/>
                <a:gd name="T89" fmla="*/ 11 h 200"/>
                <a:gd name="T90" fmla="*/ 84 w 589"/>
                <a:gd name="T91" fmla="*/ 6 h 200"/>
                <a:gd name="T92" fmla="*/ 98 w 589"/>
                <a:gd name="T93" fmla="*/ 0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89" h="200">
                  <a:moveTo>
                    <a:pt x="98" y="0"/>
                  </a:moveTo>
                  <a:lnTo>
                    <a:pt x="101" y="3"/>
                  </a:lnTo>
                  <a:lnTo>
                    <a:pt x="103" y="6"/>
                  </a:lnTo>
                  <a:lnTo>
                    <a:pt x="105" y="9"/>
                  </a:lnTo>
                  <a:lnTo>
                    <a:pt x="105" y="14"/>
                  </a:lnTo>
                  <a:lnTo>
                    <a:pt x="103" y="21"/>
                  </a:lnTo>
                  <a:lnTo>
                    <a:pt x="102" y="25"/>
                  </a:lnTo>
                  <a:lnTo>
                    <a:pt x="99" y="29"/>
                  </a:lnTo>
                  <a:lnTo>
                    <a:pt x="96" y="31"/>
                  </a:lnTo>
                  <a:lnTo>
                    <a:pt x="110" y="39"/>
                  </a:lnTo>
                  <a:lnTo>
                    <a:pt x="126" y="49"/>
                  </a:lnTo>
                  <a:lnTo>
                    <a:pt x="146" y="58"/>
                  </a:lnTo>
                  <a:lnTo>
                    <a:pt x="169" y="69"/>
                  </a:lnTo>
                  <a:lnTo>
                    <a:pt x="193" y="81"/>
                  </a:lnTo>
                  <a:lnTo>
                    <a:pt x="220" y="92"/>
                  </a:lnTo>
                  <a:lnTo>
                    <a:pt x="246" y="104"/>
                  </a:lnTo>
                  <a:lnTo>
                    <a:pt x="273" y="115"/>
                  </a:lnTo>
                  <a:lnTo>
                    <a:pt x="298" y="126"/>
                  </a:lnTo>
                  <a:lnTo>
                    <a:pt x="323" y="136"/>
                  </a:lnTo>
                  <a:lnTo>
                    <a:pt x="344" y="146"/>
                  </a:lnTo>
                  <a:lnTo>
                    <a:pt x="364" y="154"/>
                  </a:lnTo>
                  <a:lnTo>
                    <a:pt x="380" y="161"/>
                  </a:lnTo>
                  <a:lnTo>
                    <a:pt x="394" y="166"/>
                  </a:lnTo>
                  <a:lnTo>
                    <a:pt x="402" y="169"/>
                  </a:lnTo>
                  <a:lnTo>
                    <a:pt x="405" y="170"/>
                  </a:lnTo>
                  <a:lnTo>
                    <a:pt x="414" y="167"/>
                  </a:lnTo>
                  <a:lnTo>
                    <a:pt x="433" y="159"/>
                  </a:lnTo>
                  <a:lnTo>
                    <a:pt x="457" y="148"/>
                  </a:lnTo>
                  <a:lnTo>
                    <a:pt x="485" y="135"/>
                  </a:lnTo>
                  <a:lnTo>
                    <a:pt x="514" y="123"/>
                  </a:lnTo>
                  <a:lnTo>
                    <a:pt x="538" y="112"/>
                  </a:lnTo>
                  <a:lnTo>
                    <a:pt x="557" y="104"/>
                  </a:lnTo>
                  <a:lnTo>
                    <a:pt x="566" y="101"/>
                  </a:lnTo>
                  <a:lnTo>
                    <a:pt x="571" y="103"/>
                  </a:lnTo>
                  <a:lnTo>
                    <a:pt x="577" y="107"/>
                  </a:lnTo>
                  <a:lnTo>
                    <a:pt x="582" y="111"/>
                  </a:lnTo>
                  <a:lnTo>
                    <a:pt x="589" y="116"/>
                  </a:lnTo>
                  <a:lnTo>
                    <a:pt x="384" y="200"/>
                  </a:lnTo>
                  <a:lnTo>
                    <a:pt x="0" y="39"/>
                  </a:lnTo>
                  <a:lnTo>
                    <a:pt x="12" y="34"/>
                  </a:lnTo>
                  <a:lnTo>
                    <a:pt x="22" y="30"/>
                  </a:lnTo>
                  <a:lnTo>
                    <a:pt x="35" y="25"/>
                  </a:lnTo>
                  <a:lnTo>
                    <a:pt x="47" y="21"/>
                  </a:lnTo>
                  <a:lnTo>
                    <a:pt x="60" y="15"/>
                  </a:lnTo>
                  <a:lnTo>
                    <a:pt x="72" y="11"/>
                  </a:lnTo>
                  <a:lnTo>
                    <a:pt x="84" y="6"/>
                  </a:lnTo>
                  <a:lnTo>
                    <a:pt x="98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81"/>
            <p:cNvSpPr>
              <a:spLocks/>
            </p:cNvSpPr>
            <p:nvPr/>
          </p:nvSpPr>
          <p:spPr bwMode="auto">
            <a:xfrm>
              <a:off x="4779" y="608"/>
              <a:ext cx="74" cy="34"/>
            </a:xfrm>
            <a:custGeom>
              <a:avLst/>
              <a:gdLst>
                <a:gd name="T0" fmla="*/ 50 w 148"/>
                <a:gd name="T1" fmla="*/ 0 h 69"/>
                <a:gd name="T2" fmla="*/ 48 w 148"/>
                <a:gd name="T3" fmla="*/ 6 h 69"/>
                <a:gd name="T4" fmla="*/ 45 w 148"/>
                <a:gd name="T5" fmla="*/ 10 h 69"/>
                <a:gd name="T6" fmla="*/ 44 w 148"/>
                <a:gd name="T7" fmla="*/ 14 h 69"/>
                <a:gd name="T8" fmla="*/ 44 w 148"/>
                <a:gd name="T9" fmla="*/ 18 h 69"/>
                <a:gd name="T10" fmla="*/ 56 w 148"/>
                <a:gd name="T11" fmla="*/ 25 h 69"/>
                <a:gd name="T12" fmla="*/ 68 w 148"/>
                <a:gd name="T13" fmla="*/ 30 h 69"/>
                <a:gd name="T14" fmla="*/ 80 w 148"/>
                <a:gd name="T15" fmla="*/ 37 h 69"/>
                <a:gd name="T16" fmla="*/ 93 w 148"/>
                <a:gd name="T17" fmla="*/ 42 h 69"/>
                <a:gd name="T18" fmla="*/ 107 w 148"/>
                <a:gd name="T19" fmla="*/ 49 h 69"/>
                <a:gd name="T20" fmla="*/ 120 w 148"/>
                <a:gd name="T21" fmla="*/ 56 h 69"/>
                <a:gd name="T22" fmla="*/ 134 w 148"/>
                <a:gd name="T23" fmla="*/ 62 h 69"/>
                <a:gd name="T24" fmla="*/ 148 w 148"/>
                <a:gd name="T25" fmla="*/ 69 h 69"/>
                <a:gd name="T26" fmla="*/ 130 w 148"/>
                <a:gd name="T27" fmla="*/ 64 h 69"/>
                <a:gd name="T28" fmla="*/ 111 w 148"/>
                <a:gd name="T29" fmla="*/ 58 h 69"/>
                <a:gd name="T30" fmla="*/ 92 w 148"/>
                <a:gd name="T31" fmla="*/ 53 h 69"/>
                <a:gd name="T32" fmla="*/ 73 w 148"/>
                <a:gd name="T33" fmla="*/ 47 h 69"/>
                <a:gd name="T34" fmla="*/ 56 w 148"/>
                <a:gd name="T35" fmla="*/ 42 h 69"/>
                <a:gd name="T36" fmla="*/ 37 w 148"/>
                <a:gd name="T37" fmla="*/ 37 h 69"/>
                <a:gd name="T38" fmla="*/ 19 w 148"/>
                <a:gd name="T39" fmla="*/ 31 h 69"/>
                <a:gd name="T40" fmla="*/ 0 w 148"/>
                <a:gd name="T41" fmla="*/ 25 h 69"/>
                <a:gd name="T42" fmla="*/ 6 w 148"/>
                <a:gd name="T43" fmla="*/ 19 h 69"/>
                <a:gd name="T44" fmla="*/ 11 w 148"/>
                <a:gd name="T45" fmla="*/ 15 h 69"/>
                <a:gd name="T46" fmla="*/ 17 w 148"/>
                <a:gd name="T47" fmla="*/ 11 h 69"/>
                <a:gd name="T48" fmla="*/ 23 w 148"/>
                <a:gd name="T49" fmla="*/ 7 h 69"/>
                <a:gd name="T50" fmla="*/ 30 w 148"/>
                <a:gd name="T51" fmla="*/ 4 h 69"/>
                <a:gd name="T52" fmla="*/ 37 w 148"/>
                <a:gd name="T53" fmla="*/ 3 h 69"/>
                <a:gd name="T54" fmla="*/ 44 w 148"/>
                <a:gd name="T55" fmla="*/ 2 h 69"/>
                <a:gd name="T56" fmla="*/ 50 w 148"/>
                <a:gd name="T57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48" h="69">
                  <a:moveTo>
                    <a:pt x="50" y="0"/>
                  </a:moveTo>
                  <a:lnTo>
                    <a:pt x="48" y="6"/>
                  </a:lnTo>
                  <a:lnTo>
                    <a:pt x="45" y="10"/>
                  </a:lnTo>
                  <a:lnTo>
                    <a:pt x="44" y="14"/>
                  </a:lnTo>
                  <a:lnTo>
                    <a:pt x="44" y="18"/>
                  </a:lnTo>
                  <a:lnTo>
                    <a:pt x="56" y="25"/>
                  </a:lnTo>
                  <a:lnTo>
                    <a:pt x="68" y="30"/>
                  </a:lnTo>
                  <a:lnTo>
                    <a:pt x="80" y="37"/>
                  </a:lnTo>
                  <a:lnTo>
                    <a:pt x="93" y="42"/>
                  </a:lnTo>
                  <a:lnTo>
                    <a:pt x="107" y="49"/>
                  </a:lnTo>
                  <a:lnTo>
                    <a:pt x="120" y="56"/>
                  </a:lnTo>
                  <a:lnTo>
                    <a:pt x="134" y="62"/>
                  </a:lnTo>
                  <a:lnTo>
                    <a:pt x="148" y="69"/>
                  </a:lnTo>
                  <a:lnTo>
                    <a:pt x="130" y="64"/>
                  </a:lnTo>
                  <a:lnTo>
                    <a:pt x="111" y="58"/>
                  </a:lnTo>
                  <a:lnTo>
                    <a:pt x="92" y="53"/>
                  </a:lnTo>
                  <a:lnTo>
                    <a:pt x="73" y="47"/>
                  </a:lnTo>
                  <a:lnTo>
                    <a:pt x="56" y="42"/>
                  </a:lnTo>
                  <a:lnTo>
                    <a:pt x="37" y="37"/>
                  </a:lnTo>
                  <a:lnTo>
                    <a:pt x="19" y="31"/>
                  </a:lnTo>
                  <a:lnTo>
                    <a:pt x="0" y="25"/>
                  </a:lnTo>
                  <a:lnTo>
                    <a:pt x="6" y="19"/>
                  </a:lnTo>
                  <a:lnTo>
                    <a:pt x="11" y="15"/>
                  </a:lnTo>
                  <a:lnTo>
                    <a:pt x="17" y="11"/>
                  </a:lnTo>
                  <a:lnTo>
                    <a:pt x="23" y="7"/>
                  </a:lnTo>
                  <a:lnTo>
                    <a:pt x="30" y="4"/>
                  </a:lnTo>
                  <a:lnTo>
                    <a:pt x="37" y="3"/>
                  </a:lnTo>
                  <a:lnTo>
                    <a:pt x="44" y="2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82"/>
            <p:cNvSpPr>
              <a:spLocks/>
            </p:cNvSpPr>
            <p:nvPr/>
          </p:nvSpPr>
          <p:spPr bwMode="auto">
            <a:xfrm>
              <a:off x="5307" y="610"/>
              <a:ext cx="32" cy="33"/>
            </a:xfrm>
            <a:custGeom>
              <a:avLst/>
              <a:gdLst>
                <a:gd name="T0" fmla="*/ 59 w 65"/>
                <a:gd name="T1" fmla="*/ 0 h 67"/>
                <a:gd name="T2" fmla="*/ 61 w 65"/>
                <a:gd name="T3" fmla="*/ 11 h 67"/>
                <a:gd name="T4" fmla="*/ 62 w 65"/>
                <a:gd name="T5" fmla="*/ 22 h 67"/>
                <a:gd name="T6" fmla="*/ 65 w 65"/>
                <a:gd name="T7" fmla="*/ 31 h 67"/>
                <a:gd name="T8" fmla="*/ 65 w 65"/>
                <a:gd name="T9" fmla="*/ 39 h 67"/>
                <a:gd name="T10" fmla="*/ 63 w 65"/>
                <a:gd name="T11" fmla="*/ 46 h 67"/>
                <a:gd name="T12" fmla="*/ 61 w 65"/>
                <a:gd name="T13" fmla="*/ 51 h 67"/>
                <a:gd name="T14" fmla="*/ 55 w 65"/>
                <a:gd name="T15" fmla="*/ 55 h 67"/>
                <a:gd name="T16" fmla="*/ 49 w 65"/>
                <a:gd name="T17" fmla="*/ 58 h 67"/>
                <a:gd name="T18" fmla="*/ 41 w 65"/>
                <a:gd name="T19" fmla="*/ 61 h 67"/>
                <a:gd name="T20" fmla="*/ 34 w 65"/>
                <a:gd name="T21" fmla="*/ 62 h 67"/>
                <a:gd name="T22" fmla="*/ 26 w 65"/>
                <a:gd name="T23" fmla="*/ 65 h 67"/>
                <a:gd name="T24" fmla="*/ 19 w 65"/>
                <a:gd name="T25" fmla="*/ 67 h 67"/>
                <a:gd name="T26" fmla="*/ 4 w 65"/>
                <a:gd name="T27" fmla="*/ 67 h 67"/>
                <a:gd name="T28" fmla="*/ 4 w 65"/>
                <a:gd name="T29" fmla="*/ 62 h 67"/>
                <a:gd name="T30" fmla="*/ 6 w 65"/>
                <a:gd name="T31" fmla="*/ 58 h 67"/>
                <a:gd name="T32" fmla="*/ 7 w 65"/>
                <a:gd name="T33" fmla="*/ 53 h 67"/>
                <a:gd name="T34" fmla="*/ 7 w 65"/>
                <a:gd name="T35" fmla="*/ 46 h 67"/>
                <a:gd name="T36" fmla="*/ 6 w 65"/>
                <a:gd name="T37" fmla="*/ 42 h 67"/>
                <a:gd name="T38" fmla="*/ 4 w 65"/>
                <a:gd name="T39" fmla="*/ 40 h 67"/>
                <a:gd name="T40" fmla="*/ 2 w 65"/>
                <a:gd name="T41" fmla="*/ 39 h 67"/>
                <a:gd name="T42" fmla="*/ 0 w 65"/>
                <a:gd name="T43" fmla="*/ 35 h 67"/>
                <a:gd name="T44" fmla="*/ 0 w 65"/>
                <a:gd name="T45" fmla="*/ 18 h 67"/>
                <a:gd name="T46" fmla="*/ 8 w 65"/>
                <a:gd name="T47" fmla="*/ 16 h 67"/>
                <a:gd name="T48" fmla="*/ 15 w 65"/>
                <a:gd name="T49" fmla="*/ 14 h 67"/>
                <a:gd name="T50" fmla="*/ 23 w 65"/>
                <a:gd name="T51" fmla="*/ 11 h 67"/>
                <a:gd name="T52" fmla="*/ 30 w 65"/>
                <a:gd name="T53" fmla="*/ 8 h 67"/>
                <a:gd name="T54" fmla="*/ 37 w 65"/>
                <a:gd name="T55" fmla="*/ 5 h 67"/>
                <a:gd name="T56" fmla="*/ 45 w 65"/>
                <a:gd name="T57" fmla="*/ 3 h 67"/>
                <a:gd name="T58" fmla="*/ 51 w 65"/>
                <a:gd name="T59" fmla="*/ 1 h 67"/>
                <a:gd name="T60" fmla="*/ 59 w 65"/>
                <a:gd name="T61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65" h="67">
                  <a:moveTo>
                    <a:pt x="59" y="0"/>
                  </a:moveTo>
                  <a:lnTo>
                    <a:pt x="61" y="11"/>
                  </a:lnTo>
                  <a:lnTo>
                    <a:pt x="62" y="22"/>
                  </a:lnTo>
                  <a:lnTo>
                    <a:pt x="65" y="31"/>
                  </a:lnTo>
                  <a:lnTo>
                    <a:pt x="65" y="39"/>
                  </a:lnTo>
                  <a:lnTo>
                    <a:pt x="63" y="46"/>
                  </a:lnTo>
                  <a:lnTo>
                    <a:pt x="61" y="51"/>
                  </a:lnTo>
                  <a:lnTo>
                    <a:pt x="55" y="55"/>
                  </a:lnTo>
                  <a:lnTo>
                    <a:pt x="49" y="58"/>
                  </a:lnTo>
                  <a:lnTo>
                    <a:pt x="41" y="61"/>
                  </a:lnTo>
                  <a:lnTo>
                    <a:pt x="34" y="62"/>
                  </a:lnTo>
                  <a:lnTo>
                    <a:pt x="26" y="65"/>
                  </a:lnTo>
                  <a:lnTo>
                    <a:pt x="19" y="67"/>
                  </a:lnTo>
                  <a:lnTo>
                    <a:pt x="4" y="67"/>
                  </a:lnTo>
                  <a:lnTo>
                    <a:pt x="4" y="62"/>
                  </a:lnTo>
                  <a:lnTo>
                    <a:pt x="6" y="58"/>
                  </a:lnTo>
                  <a:lnTo>
                    <a:pt x="7" y="53"/>
                  </a:lnTo>
                  <a:lnTo>
                    <a:pt x="7" y="46"/>
                  </a:lnTo>
                  <a:lnTo>
                    <a:pt x="6" y="42"/>
                  </a:lnTo>
                  <a:lnTo>
                    <a:pt x="4" y="40"/>
                  </a:lnTo>
                  <a:lnTo>
                    <a:pt x="2" y="39"/>
                  </a:lnTo>
                  <a:lnTo>
                    <a:pt x="0" y="35"/>
                  </a:lnTo>
                  <a:lnTo>
                    <a:pt x="0" y="18"/>
                  </a:lnTo>
                  <a:lnTo>
                    <a:pt x="8" y="16"/>
                  </a:lnTo>
                  <a:lnTo>
                    <a:pt x="15" y="14"/>
                  </a:lnTo>
                  <a:lnTo>
                    <a:pt x="23" y="11"/>
                  </a:lnTo>
                  <a:lnTo>
                    <a:pt x="30" y="8"/>
                  </a:lnTo>
                  <a:lnTo>
                    <a:pt x="37" y="5"/>
                  </a:lnTo>
                  <a:lnTo>
                    <a:pt x="45" y="3"/>
                  </a:lnTo>
                  <a:lnTo>
                    <a:pt x="51" y="1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83"/>
            <p:cNvSpPr>
              <a:spLocks/>
            </p:cNvSpPr>
            <p:nvPr/>
          </p:nvSpPr>
          <p:spPr bwMode="auto">
            <a:xfrm>
              <a:off x="5272" y="617"/>
              <a:ext cx="25" cy="30"/>
            </a:xfrm>
            <a:custGeom>
              <a:avLst/>
              <a:gdLst>
                <a:gd name="T0" fmla="*/ 13 w 48"/>
                <a:gd name="T1" fmla="*/ 0 h 60"/>
                <a:gd name="T2" fmla="*/ 48 w 48"/>
                <a:gd name="T3" fmla="*/ 0 h 60"/>
                <a:gd name="T4" fmla="*/ 48 w 48"/>
                <a:gd name="T5" fmla="*/ 55 h 60"/>
                <a:gd name="T6" fmla="*/ 48 w 48"/>
                <a:gd name="T7" fmla="*/ 56 h 60"/>
                <a:gd name="T8" fmla="*/ 47 w 48"/>
                <a:gd name="T9" fmla="*/ 58 h 60"/>
                <a:gd name="T10" fmla="*/ 44 w 48"/>
                <a:gd name="T11" fmla="*/ 59 h 60"/>
                <a:gd name="T12" fmla="*/ 39 w 48"/>
                <a:gd name="T13" fmla="*/ 60 h 60"/>
                <a:gd name="T14" fmla="*/ 31 w 48"/>
                <a:gd name="T15" fmla="*/ 59 h 60"/>
                <a:gd name="T16" fmla="*/ 22 w 48"/>
                <a:gd name="T17" fmla="*/ 55 h 60"/>
                <a:gd name="T18" fmla="*/ 13 w 48"/>
                <a:gd name="T19" fmla="*/ 51 h 60"/>
                <a:gd name="T20" fmla="*/ 4 w 48"/>
                <a:gd name="T21" fmla="*/ 47 h 60"/>
                <a:gd name="T22" fmla="*/ 2 w 48"/>
                <a:gd name="T23" fmla="*/ 43 h 60"/>
                <a:gd name="T24" fmla="*/ 1 w 48"/>
                <a:gd name="T25" fmla="*/ 38 h 60"/>
                <a:gd name="T26" fmla="*/ 0 w 48"/>
                <a:gd name="T27" fmla="*/ 33 h 60"/>
                <a:gd name="T28" fmla="*/ 0 w 48"/>
                <a:gd name="T29" fmla="*/ 29 h 60"/>
                <a:gd name="T30" fmla="*/ 6 w 48"/>
                <a:gd name="T31" fmla="*/ 27 h 60"/>
                <a:gd name="T32" fmla="*/ 13 w 48"/>
                <a:gd name="T33" fmla="*/ 25 h 60"/>
                <a:gd name="T34" fmla="*/ 18 w 48"/>
                <a:gd name="T35" fmla="*/ 24 h 60"/>
                <a:gd name="T36" fmla="*/ 25 w 48"/>
                <a:gd name="T37" fmla="*/ 25 h 60"/>
                <a:gd name="T38" fmla="*/ 25 w 48"/>
                <a:gd name="T39" fmla="*/ 23 h 60"/>
                <a:gd name="T40" fmla="*/ 27 w 48"/>
                <a:gd name="T41" fmla="*/ 20 h 60"/>
                <a:gd name="T42" fmla="*/ 28 w 48"/>
                <a:gd name="T43" fmla="*/ 17 h 60"/>
                <a:gd name="T44" fmla="*/ 28 w 48"/>
                <a:gd name="T45" fmla="*/ 15 h 60"/>
                <a:gd name="T46" fmla="*/ 25 w 48"/>
                <a:gd name="T47" fmla="*/ 12 h 60"/>
                <a:gd name="T48" fmla="*/ 21 w 48"/>
                <a:gd name="T49" fmla="*/ 9 h 60"/>
                <a:gd name="T50" fmla="*/ 17 w 48"/>
                <a:gd name="T51" fmla="*/ 5 h 60"/>
                <a:gd name="T52" fmla="*/ 13 w 48"/>
                <a:gd name="T53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8" h="60">
                  <a:moveTo>
                    <a:pt x="13" y="0"/>
                  </a:moveTo>
                  <a:lnTo>
                    <a:pt x="48" y="0"/>
                  </a:lnTo>
                  <a:lnTo>
                    <a:pt x="48" y="55"/>
                  </a:lnTo>
                  <a:lnTo>
                    <a:pt x="48" y="56"/>
                  </a:lnTo>
                  <a:lnTo>
                    <a:pt x="47" y="58"/>
                  </a:lnTo>
                  <a:lnTo>
                    <a:pt x="44" y="59"/>
                  </a:lnTo>
                  <a:lnTo>
                    <a:pt x="39" y="60"/>
                  </a:lnTo>
                  <a:lnTo>
                    <a:pt x="31" y="59"/>
                  </a:lnTo>
                  <a:lnTo>
                    <a:pt x="22" y="55"/>
                  </a:lnTo>
                  <a:lnTo>
                    <a:pt x="13" y="51"/>
                  </a:lnTo>
                  <a:lnTo>
                    <a:pt x="4" y="47"/>
                  </a:lnTo>
                  <a:lnTo>
                    <a:pt x="2" y="43"/>
                  </a:lnTo>
                  <a:lnTo>
                    <a:pt x="1" y="38"/>
                  </a:lnTo>
                  <a:lnTo>
                    <a:pt x="0" y="33"/>
                  </a:lnTo>
                  <a:lnTo>
                    <a:pt x="0" y="29"/>
                  </a:lnTo>
                  <a:lnTo>
                    <a:pt x="6" y="27"/>
                  </a:lnTo>
                  <a:lnTo>
                    <a:pt x="13" y="25"/>
                  </a:lnTo>
                  <a:lnTo>
                    <a:pt x="18" y="24"/>
                  </a:lnTo>
                  <a:lnTo>
                    <a:pt x="25" y="25"/>
                  </a:lnTo>
                  <a:lnTo>
                    <a:pt x="25" y="23"/>
                  </a:lnTo>
                  <a:lnTo>
                    <a:pt x="27" y="20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5" y="12"/>
                  </a:lnTo>
                  <a:lnTo>
                    <a:pt x="21" y="9"/>
                  </a:lnTo>
                  <a:lnTo>
                    <a:pt x="17" y="5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84"/>
            <p:cNvSpPr>
              <a:spLocks/>
            </p:cNvSpPr>
            <p:nvPr/>
          </p:nvSpPr>
          <p:spPr bwMode="auto">
            <a:xfrm>
              <a:off x="5031" y="620"/>
              <a:ext cx="59" cy="45"/>
            </a:xfrm>
            <a:custGeom>
              <a:avLst/>
              <a:gdLst>
                <a:gd name="T0" fmla="*/ 3 w 117"/>
                <a:gd name="T1" fmla="*/ 0 h 88"/>
                <a:gd name="T2" fmla="*/ 19 w 117"/>
                <a:gd name="T3" fmla="*/ 4 h 88"/>
                <a:gd name="T4" fmla="*/ 34 w 117"/>
                <a:gd name="T5" fmla="*/ 8 h 88"/>
                <a:gd name="T6" fmla="*/ 48 w 117"/>
                <a:gd name="T7" fmla="*/ 12 h 88"/>
                <a:gd name="T8" fmla="*/ 63 w 117"/>
                <a:gd name="T9" fmla="*/ 16 h 88"/>
                <a:gd name="T10" fmla="*/ 77 w 117"/>
                <a:gd name="T11" fmla="*/ 21 h 88"/>
                <a:gd name="T12" fmla="*/ 90 w 117"/>
                <a:gd name="T13" fmla="*/ 26 h 88"/>
                <a:gd name="T14" fmla="*/ 104 w 117"/>
                <a:gd name="T15" fmla="*/ 32 h 88"/>
                <a:gd name="T16" fmla="*/ 117 w 117"/>
                <a:gd name="T17" fmla="*/ 39 h 88"/>
                <a:gd name="T18" fmla="*/ 104 w 117"/>
                <a:gd name="T19" fmla="*/ 45 h 88"/>
                <a:gd name="T20" fmla="*/ 90 w 117"/>
                <a:gd name="T21" fmla="*/ 52 h 88"/>
                <a:gd name="T22" fmla="*/ 77 w 117"/>
                <a:gd name="T23" fmla="*/ 59 h 88"/>
                <a:gd name="T24" fmla="*/ 62 w 117"/>
                <a:gd name="T25" fmla="*/ 66 h 88"/>
                <a:gd name="T26" fmla="*/ 47 w 117"/>
                <a:gd name="T27" fmla="*/ 71 h 88"/>
                <a:gd name="T28" fmla="*/ 34 w 117"/>
                <a:gd name="T29" fmla="*/ 78 h 88"/>
                <a:gd name="T30" fmla="*/ 19 w 117"/>
                <a:gd name="T31" fmla="*/ 83 h 88"/>
                <a:gd name="T32" fmla="*/ 4 w 117"/>
                <a:gd name="T33" fmla="*/ 88 h 88"/>
                <a:gd name="T34" fmla="*/ 1 w 117"/>
                <a:gd name="T35" fmla="*/ 76 h 88"/>
                <a:gd name="T36" fmla="*/ 0 w 117"/>
                <a:gd name="T37" fmla="*/ 60 h 88"/>
                <a:gd name="T38" fmla="*/ 1 w 117"/>
                <a:gd name="T39" fmla="*/ 35 h 88"/>
                <a:gd name="T40" fmla="*/ 3 w 117"/>
                <a:gd name="T41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7" h="88">
                  <a:moveTo>
                    <a:pt x="3" y="0"/>
                  </a:moveTo>
                  <a:lnTo>
                    <a:pt x="19" y="4"/>
                  </a:lnTo>
                  <a:lnTo>
                    <a:pt x="34" y="8"/>
                  </a:lnTo>
                  <a:lnTo>
                    <a:pt x="48" y="12"/>
                  </a:lnTo>
                  <a:lnTo>
                    <a:pt x="63" y="16"/>
                  </a:lnTo>
                  <a:lnTo>
                    <a:pt x="77" y="21"/>
                  </a:lnTo>
                  <a:lnTo>
                    <a:pt x="90" y="26"/>
                  </a:lnTo>
                  <a:lnTo>
                    <a:pt x="104" y="32"/>
                  </a:lnTo>
                  <a:lnTo>
                    <a:pt x="117" y="39"/>
                  </a:lnTo>
                  <a:lnTo>
                    <a:pt x="104" y="45"/>
                  </a:lnTo>
                  <a:lnTo>
                    <a:pt x="90" y="52"/>
                  </a:lnTo>
                  <a:lnTo>
                    <a:pt x="77" y="59"/>
                  </a:lnTo>
                  <a:lnTo>
                    <a:pt x="62" y="66"/>
                  </a:lnTo>
                  <a:lnTo>
                    <a:pt x="47" y="71"/>
                  </a:lnTo>
                  <a:lnTo>
                    <a:pt x="34" y="78"/>
                  </a:lnTo>
                  <a:lnTo>
                    <a:pt x="19" y="83"/>
                  </a:lnTo>
                  <a:lnTo>
                    <a:pt x="4" y="88"/>
                  </a:lnTo>
                  <a:lnTo>
                    <a:pt x="1" y="76"/>
                  </a:lnTo>
                  <a:lnTo>
                    <a:pt x="0" y="60"/>
                  </a:lnTo>
                  <a:lnTo>
                    <a:pt x="1" y="35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85"/>
            <p:cNvSpPr>
              <a:spLocks/>
            </p:cNvSpPr>
            <p:nvPr/>
          </p:nvSpPr>
          <p:spPr bwMode="auto">
            <a:xfrm>
              <a:off x="4750" y="622"/>
              <a:ext cx="424" cy="113"/>
            </a:xfrm>
            <a:custGeom>
              <a:avLst/>
              <a:gdLst>
                <a:gd name="T0" fmla="*/ 27 w 847"/>
                <a:gd name="T1" fmla="*/ 0 h 228"/>
                <a:gd name="T2" fmla="*/ 549 w 847"/>
                <a:gd name="T3" fmla="*/ 214 h 228"/>
                <a:gd name="T4" fmla="*/ 820 w 847"/>
                <a:gd name="T5" fmla="*/ 90 h 228"/>
                <a:gd name="T6" fmla="*/ 827 w 847"/>
                <a:gd name="T7" fmla="*/ 93 h 228"/>
                <a:gd name="T8" fmla="*/ 834 w 847"/>
                <a:gd name="T9" fmla="*/ 97 h 228"/>
                <a:gd name="T10" fmla="*/ 842 w 847"/>
                <a:gd name="T11" fmla="*/ 101 h 228"/>
                <a:gd name="T12" fmla="*/ 847 w 847"/>
                <a:gd name="T13" fmla="*/ 105 h 228"/>
                <a:gd name="T14" fmla="*/ 542 w 847"/>
                <a:gd name="T15" fmla="*/ 228 h 228"/>
                <a:gd name="T16" fmla="*/ 0 w 847"/>
                <a:gd name="T17" fmla="*/ 11 h 228"/>
                <a:gd name="T18" fmla="*/ 8 w 847"/>
                <a:gd name="T19" fmla="*/ 7 h 228"/>
                <a:gd name="T20" fmla="*/ 14 w 847"/>
                <a:gd name="T21" fmla="*/ 3 h 228"/>
                <a:gd name="T22" fmla="*/ 21 w 847"/>
                <a:gd name="T23" fmla="*/ 2 h 228"/>
                <a:gd name="T24" fmla="*/ 27 w 847"/>
                <a:gd name="T25" fmla="*/ 0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7" h="228">
                  <a:moveTo>
                    <a:pt x="27" y="0"/>
                  </a:moveTo>
                  <a:lnTo>
                    <a:pt x="549" y="214"/>
                  </a:lnTo>
                  <a:lnTo>
                    <a:pt x="820" y="90"/>
                  </a:lnTo>
                  <a:lnTo>
                    <a:pt x="827" y="93"/>
                  </a:lnTo>
                  <a:lnTo>
                    <a:pt x="834" y="97"/>
                  </a:lnTo>
                  <a:lnTo>
                    <a:pt x="842" y="101"/>
                  </a:lnTo>
                  <a:lnTo>
                    <a:pt x="847" y="105"/>
                  </a:lnTo>
                  <a:lnTo>
                    <a:pt x="542" y="228"/>
                  </a:lnTo>
                  <a:lnTo>
                    <a:pt x="0" y="11"/>
                  </a:lnTo>
                  <a:lnTo>
                    <a:pt x="8" y="7"/>
                  </a:lnTo>
                  <a:lnTo>
                    <a:pt x="14" y="3"/>
                  </a:lnTo>
                  <a:lnTo>
                    <a:pt x="21" y="2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EFE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86"/>
            <p:cNvSpPr>
              <a:spLocks/>
            </p:cNvSpPr>
            <p:nvPr/>
          </p:nvSpPr>
          <p:spPr bwMode="auto">
            <a:xfrm>
              <a:off x="5334" y="624"/>
              <a:ext cx="100" cy="66"/>
            </a:xfrm>
            <a:custGeom>
              <a:avLst/>
              <a:gdLst>
                <a:gd name="T0" fmla="*/ 201 w 201"/>
                <a:gd name="T1" fmla="*/ 0 h 134"/>
                <a:gd name="T2" fmla="*/ 197 w 201"/>
                <a:gd name="T3" fmla="*/ 16 h 134"/>
                <a:gd name="T4" fmla="*/ 193 w 201"/>
                <a:gd name="T5" fmla="*/ 31 h 134"/>
                <a:gd name="T6" fmla="*/ 189 w 201"/>
                <a:gd name="T7" fmla="*/ 47 h 134"/>
                <a:gd name="T8" fmla="*/ 186 w 201"/>
                <a:gd name="T9" fmla="*/ 64 h 134"/>
                <a:gd name="T10" fmla="*/ 173 w 201"/>
                <a:gd name="T11" fmla="*/ 68 h 134"/>
                <a:gd name="T12" fmla="*/ 158 w 201"/>
                <a:gd name="T13" fmla="*/ 70 h 134"/>
                <a:gd name="T14" fmla="*/ 144 w 201"/>
                <a:gd name="T15" fmla="*/ 76 h 134"/>
                <a:gd name="T16" fmla="*/ 131 w 201"/>
                <a:gd name="T17" fmla="*/ 80 h 134"/>
                <a:gd name="T18" fmla="*/ 116 w 201"/>
                <a:gd name="T19" fmla="*/ 85 h 134"/>
                <a:gd name="T20" fmla="*/ 103 w 201"/>
                <a:gd name="T21" fmla="*/ 89 h 134"/>
                <a:gd name="T22" fmla="*/ 89 w 201"/>
                <a:gd name="T23" fmla="*/ 94 h 134"/>
                <a:gd name="T24" fmla="*/ 76 w 201"/>
                <a:gd name="T25" fmla="*/ 99 h 134"/>
                <a:gd name="T26" fmla="*/ 66 w 201"/>
                <a:gd name="T27" fmla="*/ 103 h 134"/>
                <a:gd name="T28" fmla="*/ 57 w 201"/>
                <a:gd name="T29" fmla="*/ 105 h 134"/>
                <a:gd name="T30" fmla="*/ 47 w 201"/>
                <a:gd name="T31" fmla="*/ 111 h 134"/>
                <a:gd name="T32" fmla="*/ 39 w 201"/>
                <a:gd name="T33" fmla="*/ 115 h 134"/>
                <a:gd name="T34" fmla="*/ 30 w 201"/>
                <a:gd name="T35" fmla="*/ 120 h 134"/>
                <a:gd name="T36" fmla="*/ 21 w 201"/>
                <a:gd name="T37" fmla="*/ 124 h 134"/>
                <a:gd name="T38" fmla="*/ 11 w 201"/>
                <a:gd name="T39" fmla="*/ 129 h 134"/>
                <a:gd name="T40" fmla="*/ 0 w 201"/>
                <a:gd name="T41" fmla="*/ 134 h 134"/>
                <a:gd name="T42" fmla="*/ 0 w 201"/>
                <a:gd name="T43" fmla="*/ 111 h 134"/>
                <a:gd name="T44" fmla="*/ 2 w 201"/>
                <a:gd name="T45" fmla="*/ 97 h 134"/>
                <a:gd name="T46" fmla="*/ 3 w 201"/>
                <a:gd name="T47" fmla="*/ 86 h 134"/>
                <a:gd name="T48" fmla="*/ 3 w 201"/>
                <a:gd name="T49" fmla="*/ 77 h 134"/>
                <a:gd name="T50" fmla="*/ 26 w 201"/>
                <a:gd name="T51" fmla="*/ 70 h 134"/>
                <a:gd name="T52" fmla="*/ 50 w 201"/>
                <a:gd name="T53" fmla="*/ 62 h 134"/>
                <a:gd name="T54" fmla="*/ 74 w 201"/>
                <a:gd name="T55" fmla="*/ 53 h 134"/>
                <a:gd name="T56" fmla="*/ 100 w 201"/>
                <a:gd name="T57" fmla="*/ 43 h 134"/>
                <a:gd name="T58" fmla="*/ 124 w 201"/>
                <a:gd name="T59" fmla="*/ 33 h 134"/>
                <a:gd name="T60" fmla="*/ 150 w 201"/>
                <a:gd name="T61" fmla="*/ 22 h 134"/>
                <a:gd name="T62" fmla="*/ 175 w 201"/>
                <a:gd name="T63" fmla="*/ 11 h 134"/>
                <a:gd name="T64" fmla="*/ 201 w 201"/>
                <a:gd name="T6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1" h="134">
                  <a:moveTo>
                    <a:pt x="201" y="0"/>
                  </a:moveTo>
                  <a:lnTo>
                    <a:pt x="197" y="16"/>
                  </a:lnTo>
                  <a:lnTo>
                    <a:pt x="193" y="31"/>
                  </a:lnTo>
                  <a:lnTo>
                    <a:pt x="189" y="47"/>
                  </a:lnTo>
                  <a:lnTo>
                    <a:pt x="186" y="64"/>
                  </a:lnTo>
                  <a:lnTo>
                    <a:pt x="173" y="68"/>
                  </a:lnTo>
                  <a:lnTo>
                    <a:pt x="158" y="70"/>
                  </a:lnTo>
                  <a:lnTo>
                    <a:pt x="144" y="76"/>
                  </a:lnTo>
                  <a:lnTo>
                    <a:pt x="131" y="80"/>
                  </a:lnTo>
                  <a:lnTo>
                    <a:pt x="116" y="85"/>
                  </a:lnTo>
                  <a:lnTo>
                    <a:pt x="103" y="89"/>
                  </a:lnTo>
                  <a:lnTo>
                    <a:pt x="89" y="94"/>
                  </a:lnTo>
                  <a:lnTo>
                    <a:pt x="76" y="99"/>
                  </a:lnTo>
                  <a:lnTo>
                    <a:pt x="66" y="103"/>
                  </a:lnTo>
                  <a:lnTo>
                    <a:pt x="57" y="105"/>
                  </a:lnTo>
                  <a:lnTo>
                    <a:pt x="47" y="111"/>
                  </a:lnTo>
                  <a:lnTo>
                    <a:pt x="39" y="115"/>
                  </a:lnTo>
                  <a:lnTo>
                    <a:pt x="30" y="120"/>
                  </a:lnTo>
                  <a:lnTo>
                    <a:pt x="21" y="124"/>
                  </a:lnTo>
                  <a:lnTo>
                    <a:pt x="11" y="129"/>
                  </a:lnTo>
                  <a:lnTo>
                    <a:pt x="0" y="134"/>
                  </a:lnTo>
                  <a:lnTo>
                    <a:pt x="0" y="111"/>
                  </a:lnTo>
                  <a:lnTo>
                    <a:pt x="2" y="97"/>
                  </a:lnTo>
                  <a:lnTo>
                    <a:pt x="3" y="86"/>
                  </a:lnTo>
                  <a:lnTo>
                    <a:pt x="3" y="77"/>
                  </a:lnTo>
                  <a:lnTo>
                    <a:pt x="26" y="70"/>
                  </a:lnTo>
                  <a:lnTo>
                    <a:pt x="50" y="62"/>
                  </a:lnTo>
                  <a:lnTo>
                    <a:pt x="74" y="53"/>
                  </a:lnTo>
                  <a:lnTo>
                    <a:pt x="100" y="43"/>
                  </a:lnTo>
                  <a:lnTo>
                    <a:pt x="124" y="33"/>
                  </a:lnTo>
                  <a:lnTo>
                    <a:pt x="150" y="22"/>
                  </a:lnTo>
                  <a:lnTo>
                    <a:pt x="175" y="11"/>
                  </a:lnTo>
                  <a:lnTo>
                    <a:pt x="201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87"/>
            <p:cNvSpPr>
              <a:spLocks/>
            </p:cNvSpPr>
            <p:nvPr/>
          </p:nvSpPr>
          <p:spPr bwMode="auto">
            <a:xfrm>
              <a:off x="4444" y="628"/>
              <a:ext cx="194" cy="70"/>
            </a:xfrm>
            <a:custGeom>
              <a:avLst/>
              <a:gdLst>
                <a:gd name="T0" fmla="*/ 387 w 387"/>
                <a:gd name="T1" fmla="*/ 0 h 138"/>
                <a:gd name="T2" fmla="*/ 26 w 387"/>
                <a:gd name="T3" fmla="*/ 138 h 138"/>
                <a:gd name="T4" fmla="*/ 0 w 387"/>
                <a:gd name="T5" fmla="*/ 132 h 138"/>
                <a:gd name="T6" fmla="*/ 387 w 387"/>
                <a:gd name="T7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7" h="138">
                  <a:moveTo>
                    <a:pt x="387" y="0"/>
                  </a:moveTo>
                  <a:lnTo>
                    <a:pt x="26" y="138"/>
                  </a:lnTo>
                  <a:lnTo>
                    <a:pt x="0" y="132"/>
                  </a:lnTo>
                  <a:lnTo>
                    <a:pt x="387" y="0"/>
                  </a:lnTo>
                  <a:close/>
                </a:path>
              </a:pathLst>
            </a:custGeom>
            <a:solidFill>
              <a:srgbClr val="EFE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88"/>
            <p:cNvSpPr>
              <a:spLocks/>
            </p:cNvSpPr>
            <p:nvPr/>
          </p:nvSpPr>
          <p:spPr bwMode="auto">
            <a:xfrm>
              <a:off x="4732" y="631"/>
              <a:ext cx="275" cy="153"/>
            </a:xfrm>
            <a:custGeom>
              <a:avLst/>
              <a:gdLst>
                <a:gd name="T0" fmla="*/ 0 w 551"/>
                <a:gd name="T1" fmla="*/ 0 h 307"/>
                <a:gd name="T2" fmla="*/ 19 w 551"/>
                <a:gd name="T3" fmla="*/ 0 h 307"/>
                <a:gd name="T4" fmla="*/ 551 w 551"/>
                <a:gd name="T5" fmla="*/ 222 h 307"/>
                <a:gd name="T6" fmla="*/ 551 w 551"/>
                <a:gd name="T7" fmla="*/ 307 h 307"/>
                <a:gd name="T8" fmla="*/ 536 w 551"/>
                <a:gd name="T9" fmla="*/ 307 h 307"/>
                <a:gd name="T10" fmla="*/ 532 w 551"/>
                <a:gd name="T11" fmla="*/ 307 h 307"/>
                <a:gd name="T12" fmla="*/ 528 w 551"/>
                <a:gd name="T13" fmla="*/ 306 h 307"/>
                <a:gd name="T14" fmla="*/ 522 w 551"/>
                <a:gd name="T15" fmla="*/ 303 h 307"/>
                <a:gd name="T16" fmla="*/ 517 w 551"/>
                <a:gd name="T17" fmla="*/ 300 h 307"/>
                <a:gd name="T18" fmla="*/ 512 w 551"/>
                <a:gd name="T19" fmla="*/ 297 h 307"/>
                <a:gd name="T20" fmla="*/ 506 w 551"/>
                <a:gd name="T21" fmla="*/ 295 h 307"/>
                <a:gd name="T22" fmla="*/ 499 w 551"/>
                <a:gd name="T23" fmla="*/ 292 h 307"/>
                <a:gd name="T24" fmla="*/ 494 w 551"/>
                <a:gd name="T25" fmla="*/ 289 h 307"/>
                <a:gd name="T26" fmla="*/ 477 w 551"/>
                <a:gd name="T27" fmla="*/ 283 h 307"/>
                <a:gd name="T28" fmla="*/ 458 w 551"/>
                <a:gd name="T29" fmla="*/ 276 h 307"/>
                <a:gd name="T30" fmla="*/ 439 w 551"/>
                <a:gd name="T31" fmla="*/ 269 h 307"/>
                <a:gd name="T32" fmla="*/ 420 w 551"/>
                <a:gd name="T33" fmla="*/ 261 h 307"/>
                <a:gd name="T34" fmla="*/ 400 w 551"/>
                <a:gd name="T35" fmla="*/ 253 h 307"/>
                <a:gd name="T36" fmla="*/ 381 w 551"/>
                <a:gd name="T37" fmla="*/ 245 h 307"/>
                <a:gd name="T38" fmla="*/ 361 w 551"/>
                <a:gd name="T39" fmla="*/ 236 h 307"/>
                <a:gd name="T40" fmla="*/ 341 w 551"/>
                <a:gd name="T41" fmla="*/ 226 h 307"/>
                <a:gd name="T42" fmla="*/ 322 w 551"/>
                <a:gd name="T43" fmla="*/ 218 h 307"/>
                <a:gd name="T44" fmla="*/ 302 w 551"/>
                <a:gd name="T45" fmla="*/ 209 h 307"/>
                <a:gd name="T46" fmla="*/ 281 w 551"/>
                <a:gd name="T47" fmla="*/ 199 h 307"/>
                <a:gd name="T48" fmla="*/ 263 w 551"/>
                <a:gd name="T49" fmla="*/ 190 h 307"/>
                <a:gd name="T50" fmla="*/ 244 w 551"/>
                <a:gd name="T51" fmla="*/ 180 h 307"/>
                <a:gd name="T52" fmla="*/ 225 w 551"/>
                <a:gd name="T53" fmla="*/ 172 h 307"/>
                <a:gd name="T54" fmla="*/ 206 w 551"/>
                <a:gd name="T55" fmla="*/ 163 h 307"/>
                <a:gd name="T56" fmla="*/ 187 w 551"/>
                <a:gd name="T57" fmla="*/ 155 h 307"/>
                <a:gd name="T58" fmla="*/ 166 w 551"/>
                <a:gd name="T59" fmla="*/ 145 h 307"/>
                <a:gd name="T60" fmla="*/ 144 w 551"/>
                <a:gd name="T61" fmla="*/ 136 h 307"/>
                <a:gd name="T62" fmla="*/ 121 w 551"/>
                <a:gd name="T63" fmla="*/ 127 h 307"/>
                <a:gd name="T64" fmla="*/ 99 w 551"/>
                <a:gd name="T65" fmla="*/ 116 h 307"/>
                <a:gd name="T66" fmla="*/ 76 w 551"/>
                <a:gd name="T67" fmla="*/ 106 h 307"/>
                <a:gd name="T68" fmla="*/ 53 w 551"/>
                <a:gd name="T69" fmla="*/ 96 h 307"/>
                <a:gd name="T70" fmla="*/ 29 w 551"/>
                <a:gd name="T71" fmla="*/ 85 h 307"/>
                <a:gd name="T72" fmla="*/ 6 w 551"/>
                <a:gd name="T73" fmla="*/ 74 h 307"/>
                <a:gd name="T74" fmla="*/ 4 w 551"/>
                <a:gd name="T75" fmla="*/ 65 h 307"/>
                <a:gd name="T76" fmla="*/ 3 w 551"/>
                <a:gd name="T77" fmla="*/ 55 h 307"/>
                <a:gd name="T78" fmla="*/ 0 w 551"/>
                <a:gd name="T79" fmla="*/ 47 h 307"/>
                <a:gd name="T80" fmla="*/ 0 w 551"/>
                <a:gd name="T81" fmla="*/ 39 h 307"/>
                <a:gd name="T82" fmla="*/ 0 w 551"/>
                <a:gd name="T83" fmla="*/ 0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551" h="307">
                  <a:moveTo>
                    <a:pt x="0" y="0"/>
                  </a:moveTo>
                  <a:lnTo>
                    <a:pt x="19" y="0"/>
                  </a:lnTo>
                  <a:lnTo>
                    <a:pt x="551" y="222"/>
                  </a:lnTo>
                  <a:lnTo>
                    <a:pt x="551" y="307"/>
                  </a:lnTo>
                  <a:lnTo>
                    <a:pt x="536" y="307"/>
                  </a:lnTo>
                  <a:lnTo>
                    <a:pt x="532" y="307"/>
                  </a:lnTo>
                  <a:lnTo>
                    <a:pt x="528" y="306"/>
                  </a:lnTo>
                  <a:lnTo>
                    <a:pt x="522" y="303"/>
                  </a:lnTo>
                  <a:lnTo>
                    <a:pt x="517" y="300"/>
                  </a:lnTo>
                  <a:lnTo>
                    <a:pt x="512" y="297"/>
                  </a:lnTo>
                  <a:lnTo>
                    <a:pt x="506" y="295"/>
                  </a:lnTo>
                  <a:lnTo>
                    <a:pt x="499" y="292"/>
                  </a:lnTo>
                  <a:lnTo>
                    <a:pt x="494" y="289"/>
                  </a:lnTo>
                  <a:lnTo>
                    <a:pt x="477" y="283"/>
                  </a:lnTo>
                  <a:lnTo>
                    <a:pt x="458" y="276"/>
                  </a:lnTo>
                  <a:lnTo>
                    <a:pt x="439" y="269"/>
                  </a:lnTo>
                  <a:lnTo>
                    <a:pt x="420" y="261"/>
                  </a:lnTo>
                  <a:lnTo>
                    <a:pt x="400" y="253"/>
                  </a:lnTo>
                  <a:lnTo>
                    <a:pt x="381" y="245"/>
                  </a:lnTo>
                  <a:lnTo>
                    <a:pt x="361" y="236"/>
                  </a:lnTo>
                  <a:lnTo>
                    <a:pt x="341" y="226"/>
                  </a:lnTo>
                  <a:lnTo>
                    <a:pt x="322" y="218"/>
                  </a:lnTo>
                  <a:lnTo>
                    <a:pt x="302" y="209"/>
                  </a:lnTo>
                  <a:lnTo>
                    <a:pt x="281" y="199"/>
                  </a:lnTo>
                  <a:lnTo>
                    <a:pt x="263" y="190"/>
                  </a:lnTo>
                  <a:lnTo>
                    <a:pt x="244" y="180"/>
                  </a:lnTo>
                  <a:lnTo>
                    <a:pt x="225" y="172"/>
                  </a:lnTo>
                  <a:lnTo>
                    <a:pt x="206" y="163"/>
                  </a:lnTo>
                  <a:lnTo>
                    <a:pt x="187" y="155"/>
                  </a:lnTo>
                  <a:lnTo>
                    <a:pt x="166" y="145"/>
                  </a:lnTo>
                  <a:lnTo>
                    <a:pt x="144" y="136"/>
                  </a:lnTo>
                  <a:lnTo>
                    <a:pt x="121" y="127"/>
                  </a:lnTo>
                  <a:lnTo>
                    <a:pt x="99" y="116"/>
                  </a:lnTo>
                  <a:lnTo>
                    <a:pt x="76" y="106"/>
                  </a:lnTo>
                  <a:lnTo>
                    <a:pt x="53" y="96"/>
                  </a:lnTo>
                  <a:lnTo>
                    <a:pt x="29" y="85"/>
                  </a:lnTo>
                  <a:lnTo>
                    <a:pt x="6" y="74"/>
                  </a:lnTo>
                  <a:lnTo>
                    <a:pt x="4" y="65"/>
                  </a:lnTo>
                  <a:lnTo>
                    <a:pt x="3" y="55"/>
                  </a:lnTo>
                  <a:lnTo>
                    <a:pt x="0" y="47"/>
                  </a:lnTo>
                  <a:lnTo>
                    <a:pt x="0" y="3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89"/>
            <p:cNvSpPr>
              <a:spLocks/>
            </p:cNvSpPr>
            <p:nvPr/>
          </p:nvSpPr>
          <p:spPr bwMode="auto">
            <a:xfrm>
              <a:off x="4861" y="636"/>
              <a:ext cx="563" cy="562"/>
            </a:xfrm>
            <a:custGeom>
              <a:avLst/>
              <a:gdLst>
                <a:gd name="T0" fmla="*/ 821 w 1126"/>
                <a:gd name="T1" fmla="*/ 30 h 1124"/>
                <a:gd name="T2" fmla="*/ 876 w 1126"/>
                <a:gd name="T3" fmla="*/ 57 h 1124"/>
                <a:gd name="T4" fmla="*/ 902 w 1126"/>
                <a:gd name="T5" fmla="*/ 49 h 1124"/>
                <a:gd name="T6" fmla="*/ 927 w 1126"/>
                <a:gd name="T7" fmla="*/ 442 h 1124"/>
                <a:gd name="T8" fmla="*/ 938 w 1126"/>
                <a:gd name="T9" fmla="*/ 538 h 1124"/>
                <a:gd name="T10" fmla="*/ 938 w 1126"/>
                <a:gd name="T11" fmla="*/ 558 h 1124"/>
                <a:gd name="T12" fmla="*/ 964 w 1126"/>
                <a:gd name="T13" fmla="*/ 561 h 1124"/>
                <a:gd name="T14" fmla="*/ 1039 w 1126"/>
                <a:gd name="T15" fmla="*/ 530 h 1124"/>
                <a:gd name="T16" fmla="*/ 1090 w 1126"/>
                <a:gd name="T17" fmla="*/ 511 h 1124"/>
                <a:gd name="T18" fmla="*/ 1126 w 1126"/>
                <a:gd name="T19" fmla="*/ 536 h 1124"/>
                <a:gd name="T20" fmla="*/ 0 w 1126"/>
                <a:gd name="T21" fmla="*/ 1088 h 1124"/>
                <a:gd name="T22" fmla="*/ 34 w 1126"/>
                <a:gd name="T23" fmla="*/ 1029 h 1124"/>
                <a:gd name="T24" fmla="*/ 96 w 1126"/>
                <a:gd name="T25" fmla="*/ 987 h 1124"/>
                <a:gd name="T26" fmla="*/ 148 w 1126"/>
                <a:gd name="T27" fmla="*/ 963 h 1124"/>
                <a:gd name="T28" fmla="*/ 265 w 1126"/>
                <a:gd name="T29" fmla="*/ 908 h 1124"/>
                <a:gd name="T30" fmla="*/ 404 w 1126"/>
                <a:gd name="T31" fmla="*/ 843 h 1124"/>
                <a:gd name="T32" fmla="*/ 522 w 1126"/>
                <a:gd name="T33" fmla="*/ 788 h 1124"/>
                <a:gd name="T34" fmla="*/ 579 w 1126"/>
                <a:gd name="T35" fmla="*/ 758 h 1124"/>
                <a:gd name="T36" fmla="*/ 638 w 1126"/>
                <a:gd name="T37" fmla="*/ 726 h 1124"/>
                <a:gd name="T38" fmla="*/ 696 w 1126"/>
                <a:gd name="T39" fmla="*/ 695 h 1124"/>
                <a:gd name="T40" fmla="*/ 752 w 1126"/>
                <a:gd name="T41" fmla="*/ 671 h 1124"/>
                <a:gd name="T42" fmla="*/ 762 w 1126"/>
                <a:gd name="T43" fmla="*/ 653 h 1124"/>
                <a:gd name="T44" fmla="*/ 782 w 1126"/>
                <a:gd name="T45" fmla="*/ 643 h 1124"/>
                <a:gd name="T46" fmla="*/ 806 w 1126"/>
                <a:gd name="T47" fmla="*/ 637 h 1124"/>
                <a:gd name="T48" fmla="*/ 848 w 1126"/>
                <a:gd name="T49" fmla="*/ 616 h 1124"/>
                <a:gd name="T50" fmla="*/ 907 w 1126"/>
                <a:gd name="T51" fmla="*/ 589 h 1124"/>
                <a:gd name="T52" fmla="*/ 891 w 1126"/>
                <a:gd name="T53" fmla="*/ 505 h 1124"/>
                <a:gd name="T54" fmla="*/ 884 w 1126"/>
                <a:gd name="T55" fmla="*/ 348 h 1124"/>
                <a:gd name="T56" fmla="*/ 881 w 1126"/>
                <a:gd name="T57" fmla="*/ 336 h 1124"/>
                <a:gd name="T58" fmla="*/ 873 w 1126"/>
                <a:gd name="T59" fmla="*/ 370 h 1124"/>
                <a:gd name="T60" fmla="*/ 891 w 1126"/>
                <a:gd name="T61" fmla="*/ 530 h 1124"/>
                <a:gd name="T62" fmla="*/ 881 w 1126"/>
                <a:gd name="T63" fmla="*/ 582 h 1124"/>
                <a:gd name="T64" fmla="*/ 867 w 1126"/>
                <a:gd name="T65" fmla="*/ 583 h 1124"/>
                <a:gd name="T66" fmla="*/ 840 w 1126"/>
                <a:gd name="T67" fmla="*/ 423 h 1124"/>
                <a:gd name="T68" fmla="*/ 845 w 1126"/>
                <a:gd name="T69" fmla="*/ 277 h 1124"/>
                <a:gd name="T70" fmla="*/ 845 w 1126"/>
                <a:gd name="T71" fmla="*/ 220 h 1124"/>
                <a:gd name="T72" fmla="*/ 826 w 1126"/>
                <a:gd name="T73" fmla="*/ 283 h 1124"/>
                <a:gd name="T74" fmla="*/ 824 w 1126"/>
                <a:gd name="T75" fmla="*/ 419 h 1124"/>
                <a:gd name="T76" fmla="*/ 848 w 1126"/>
                <a:gd name="T77" fmla="*/ 551 h 1124"/>
                <a:gd name="T78" fmla="*/ 838 w 1126"/>
                <a:gd name="T79" fmla="*/ 600 h 1124"/>
                <a:gd name="T80" fmla="*/ 814 w 1126"/>
                <a:gd name="T81" fmla="*/ 610 h 1124"/>
                <a:gd name="T82" fmla="*/ 801 w 1126"/>
                <a:gd name="T83" fmla="*/ 567 h 1124"/>
                <a:gd name="T84" fmla="*/ 798 w 1126"/>
                <a:gd name="T85" fmla="*/ 409 h 1124"/>
                <a:gd name="T86" fmla="*/ 820 w 1126"/>
                <a:gd name="T87" fmla="*/ 257 h 1124"/>
                <a:gd name="T88" fmla="*/ 826 w 1126"/>
                <a:gd name="T89" fmla="*/ 160 h 1124"/>
                <a:gd name="T90" fmla="*/ 822 w 1126"/>
                <a:gd name="T91" fmla="*/ 110 h 1124"/>
                <a:gd name="T92" fmla="*/ 813 w 1126"/>
                <a:gd name="T93" fmla="*/ 100 h 1124"/>
                <a:gd name="T94" fmla="*/ 783 w 1126"/>
                <a:gd name="T95" fmla="*/ 535 h 1124"/>
                <a:gd name="T96" fmla="*/ 801 w 1126"/>
                <a:gd name="T97" fmla="*/ 620 h 1124"/>
                <a:gd name="T98" fmla="*/ 781 w 1126"/>
                <a:gd name="T99" fmla="*/ 631 h 1124"/>
                <a:gd name="T100" fmla="*/ 760 w 1126"/>
                <a:gd name="T101" fmla="*/ 640 h 1124"/>
                <a:gd name="T102" fmla="*/ 766 w 1126"/>
                <a:gd name="T103" fmla="*/ 505 h 1124"/>
                <a:gd name="T104" fmla="*/ 758 w 1126"/>
                <a:gd name="T105" fmla="*/ 422 h 1124"/>
                <a:gd name="T106" fmla="*/ 779 w 1126"/>
                <a:gd name="T107" fmla="*/ 286 h 1124"/>
                <a:gd name="T108" fmla="*/ 801 w 1126"/>
                <a:gd name="T109" fmla="*/ 145 h 1124"/>
                <a:gd name="T110" fmla="*/ 783 w 1126"/>
                <a:gd name="T111" fmla="*/ 2 h 1124"/>
                <a:gd name="T112" fmla="*/ 801 w 1126"/>
                <a:gd name="T113" fmla="*/ 1 h 1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126" h="1124">
                  <a:moveTo>
                    <a:pt x="801" y="1"/>
                  </a:moveTo>
                  <a:lnTo>
                    <a:pt x="803" y="10"/>
                  </a:lnTo>
                  <a:lnTo>
                    <a:pt x="810" y="20"/>
                  </a:lnTo>
                  <a:lnTo>
                    <a:pt x="821" y="30"/>
                  </a:lnTo>
                  <a:lnTo>
                    <a:pt x="834" y="39"/>
                  </a:lnTo>
                  <a:lnTo>
                    <a:pt x="848" y="47"/>
                  </a:lnTo>
                  <a:lnTo>
                    <a:pt x="863" y="53"/>
                  </a:lnTo>
                  <a:lnTo>
                    <a:pt x="876" y="57"/>
                  </a:lnTo>
                  <a:lnTo>
                    <a:pt x="888" y="59"/>
                  </a:lnTo>
                  <a:lnTo>
                    <a:pt x="894" y="57"/>
                  </a:lnTo>
                  <a:lnTo>
                    <a:pt x="898" y="53"/>
                  </a:lnTo>
                  <a:lnTo>
                    <a:pt x="902" y="49"/>
                  </a:lnTo>
                  <a:lnTo>
                    <a:pt x="907" y="48"/>
                  </a:lnTo>
                  <a:lnTo>
                    <a:pt x="925" y="48"/>
                  </a:lnTo>
                  <a:lnTo>
                    <a:pt x="925" y="423"/>
                  </a:lnTo>
                  <a:lnTo>
                    <a:pt x="927" y="442"/>
                  </a:lnTo>
                  <a:lnTo>
                    <a:pt x="933" y="477"/>
                  </a:lnTo>
                  <a:lnTo>
                    <a:pt x="937" y="512"/>
                  </a:lnTo>
                  <a:lnTo>
                    <a:pt x="939" y="532"/>
                  </a:lnTo>
                  <a:lnTo>
                    <a:pt x="938" y="538"/>
                  </a:lnTo>
                  <a:lnTo>
                    <a:pt x="937" y="544"/>
                  </a:lnTo>
                  <a:lnTo>
                    <a:pt x="934" y="550"/>
                  </a:lnTo>
                  <a:lnTo>
                    <a:pt x="931" y="554"/>
                  </a:lnTo>
                  <a:lnTo>
                    <a:pt x="938" y="558"/>
                  </a:lnTo>
                  <a:lnTo>
                    <a:pt x="947" y="562"/>
                  </a:lnTo>
                  <a:lnTo>
                    <a:pt x="957" y="563"/>
                  </a:lnTo>
                  <a:lnTo>
                    <a:pt x="964" y="565"/>
                  </a:lnTo>
                  <a:lnTo>
                    <a:pt x="964" y="561"/>
                  </a:lnTo>
                  <a:lnTo>
                    <a:pt x="980" y="554"/>
                  </a:lnTo>
                  <a:lnTo>
                    <a:pt x="999" y="546"/>
                  </a:lnTo>
                  <a:lnTo>
                    <a:pt x="1019" y="538"/>
                  </a:lnTo>
                  <a:lnTo>
                    <a:pt x="1039" y="530"/>
                  </a:lnTo>
                  <a:lnTo>
                    <a:pt x="1056" y="522"/>
                  </a:lnTo>
                  <a:lnTo>
                    <a:pt x="1073" y="516"/>
                  </a:lnTo>
                  <a:lnTo>
                    <a:pt x="1083" y="512"/>
                  </a:lnTo>
                  <a:lnTo>
                    <a:pt x="1090" y="511"/>
                  </a:lnTo>
                  <a:lnTo>
                    <a:pt x="1102" y="512"/>
                  </a:lnTo>
                  <a:lnTo>
                    <a:pt x="1114" y="518"/>
                  </a:lnTo>
                  <a:lnTo>
                    <a:pt x="1122" y="526"/>
                  </a:lnTo>
                  <a:lnTo>
                    <a:pt x="1126" y="536"/>
                  </a:lnTo>
                  <a:lnTo>
                    <a:pt x="1126" y="566"/>
                  </a:lnTo>
                  <a:lnTo>
                    <a:pt x="19" y="1124"/>
                  </a:lnTo>
                  <a:lnTo>
                    <a:pt x="0" y="1124"/>
                  </a:lnTo>
                  <a:lnTo>
                    <a:pt x="0" y="1088"/>
                  </a:lnTo>
                  <a:lnTo>
                    <a:pt x="3" y="1073"/>
                  </a:lnTo>
                  <a:lnTo>
                    <a:pt x="10" y="1058"/>
                  </a:lnTo>
                  <a:lnTo>
                    <a:pt x="20" y="1044"/>
                  </a:lnTo>
                  <a:lnTo>
                    <a:pt x="34" y="1029"/>
                  </a:lnTo>
                  <a:lnTo>
                    <a:pt x="49" y="1015"/>
                  </a:lnTo>
                  <a:lnTo>
                    <a:pt x="65" y="1005"/>
                  </a:lnTo>
                  <a:lnTo>
                    <a:pt x="81" y="994"/>
                  </a:lnTo>
                  <a:lnTo>
                    <a:pt x="96" y="987"/>
                  </a:lnTo>
                  <a:lnTo>
                    <a:pt x="101" y="984"/>
                  </a:lnTo>
                  <a:lnTo>
                    <a:pt x="112" y="980"/>
                  </a:lnTo>
                  <a:lnTo>
                    <a:pt x="128" y="972"/>
                  </a:lnTo>
                  <a:lnTo>
                    <a:pt x="148" y="963"/>
                  </a:lnTo>
                  <a:lnTo>
                    <a:pt x="172" y="951"/>
                  </a:lnTo>
                  <a:lnTo>
                    <a:pt x="201" y="937"/>
                  </a:lnTo>
                  <a:lnTo>
                    <a:pt x="232" y="924"/>
                  </a:lnTo>
                  <a:lnTo>
                    <a:pt x="265" y="908"/>
                  </a:lnTo>
                  <a:lnTo>
                    <a:pt x="299" y="893"/>
                  </a:lnTo>
                  <a:lnTo>
                    <a:pt x="334" y="875"/>
                  </a:lnTo>
                  <a:lnTo>
                    <a:pt x="369" y="859"/>
                  </a:lnTo>
                  <a:lnTo>
                    <a:pt x="404" y="843"/>
                  </a:lnTo>
                  <a:lnTo>
                    <a:pt x="438" y="828"/>
                  </a:lnTo>
                  <a:lnTo>
                    <a:pt x="468" y="814"/>
                  </a:lnTo>
                  <a:lnTo>
                    <a:pt x="497" y="800"/>
                  </a:lnTo>
                  <a:lnTo>
                    <a:pt x="522" y="788"/>
                  </a:lnTo>
                  <a:lnTo>
                    <a:pt x="536" y="781"/>
                  </a:lnTo>
                  <a:lnTo>
                    <a:pt x="549" y="775"/>
                  </a:lnTo>
                  <a:lnTo>
                    <a:pt x="564" y="766"/>
                  </a:lnTo>
                  <a:lnTo>
                    <a:pt x="579" y="758"/>
                  </a:lnTo>
                  <a:lnTo>
                    <a:pt x="592" y="750"/>
                  </a:lnTo>
                  <a:lnTo>
                    <a:pt x="607" y="742"/>
                  </a:lnTo>
                  <a:lnTo>
                    <a:pt x="622" y="734"/>
                  </a:lnTo>
                  <a:lnTo>
                    <a:pt x="638" y="726"/>
                  </a:lnTo>
                  <a:lnTo>
                    <a:pt x="653" y="718"/>
                  </a:lnTo>
                  <a:lnTo>
                    <a:pt x="668" y="710"/>
                  </a:lnTo>
                  <a:lnTo>
                    <a:pt x="682" y="702"/>
                  </a:lnTo>
                  <a:lnTo>
                    <a:pt x="696" y="695"/>
                  </a:lnTo>
                  <a:lnTo>
                    <a:pt x="711" y="688"/>
                  </a:lnTo>
                  <a:lnTo>
                    <a:pt x="725" y="682"/>
                  </a:lnTo>
                  <a:lnTo>
                    <a:pt x="739" y="676"/>
                  </a:lnTo>
                  <a:lnTo>
                    <a:pt x="752" y="671"/>
                  </a:lnTo>
                  <a:lnTo>
                    <a:pt x="755" y="668"/>
                  </a:lnTo>
                  <a:lnTo>
                    <a:pt x="758" y="664"/>
                  </a:lnTo>
                  <a:lnTo>
                    <a:pt x="760" y="659"/>
                  </a:lnTo>
                  <a:lnTo>
                    <a:pt x="762" y="653"/>
                  </a:lnTo>
                  <a:lnTo>
                    <a:pt x="767" y="651"/>
                  </a:lnTo>
                  <a:lnTo>
                    <a:pt x="771" y="647"/>
                  </a:lnTo>
                  <a:lnTo>
                    <a:pt x="777" y="645"/>
                  </a:lnTo>
                  <a:lnTo>
                    <a:pt x="782" y="643"/>
                  </a:lnTo>
                  <a:lnTo>
                    <a:pt x="789" y="641"/>
                  </a:lnTo>
                  <a:lnTo>
                    <a:pt x="794" y="640"/>
                  </a:lnTo>
                  <a:lnTo>
                    <a:pt x="801" y="639"/>
                  </a:lnTo>
                  <a:lnTo>
                    <a:pt x="806" y="637"/>
                  </a:lnTo>
                  <a:lnTo>
                    <a:pt x="813" y="644"/>
                  </a:lnTo>
                  <a:lnTo>
                    <a:pt x="822" y="633"/>
                  </a:lnTo>
                  <a:lnTo>
                    <a:pt x="834" y="624"/>
                  </a:lnTo>
                  <a:lnTo>
                    <a:pt x="848" y="616"/>
                  </a:lnTo>
                  <a:lnTo>
                    <a:pt x="863" y="608"/>
                  </a:lnTo>
                  <a:lnTo>
                    <a:pt x="877" y="601"/>
                  </a:lnTo>
                  <a:lnTo>
                    <a:pt x="892" y="594"/>
                  </a:lnTo>
                  <a:lnTo>
                    <a:pt x="907" y="589"/>
                  </a:lnTo>
                  <a:lnTo>
                    <a:pt x="920" y="582"/>
                  </a:lnTo>
                  <a:lnTo>
                    <a:pt x="907" y="559"/>
                  </a:lnTo>
                  <a:lnTo>
                    <a:pt x="898" y="534"/>
                  </a:lnTo>
                  <a:lnTo>
                    <a:pt x="891" y="505"/>
                  </a:lnTo>
                  <a:lnTo>
                    <a:pt x="888" y="477"/>
                  </a:lnTo>
                  <a:lnTo>
                    <a:pt x="886" y="407"/>
                  </a:lnTo>
                  <a:lnTo>
                    <a:pt x="884" y="367"/>
                  </a:lnTo>
                  <a:lnTo>
                    <a:pt x="884" y="348"/>
                  </a:lnTo>
                  <a:lnTo>
                    <a:pt x="886" y="339"/>
                  </a:lnTo>
                  <a:lnTo>
                    <a:pt x="884" y="339"/>
                  </a:lnTo>
                  <a:lnTo>
                    <a:pt x="883" y="337"/>
                  </a:lnTo>
                  <a:lnTo>
                    <a:pt x="881" y="336"/>
                  </a:lnTo>
                  <a:lnTo>
                    <a:pt x="881" y="333"/>
                  </a:lnTo>
                  <a:lnTo>
                    <a:pt x="876" y="345"/>
                  </a:lnTo>
                  <a:lnTo>
                    <a:pt x="873" y="357"/>
                  </a:lnTo>
                  <a:lnTo>
                    <a:pt x="873" y="370"/>
                  </a:lnTo>
                  <a:lnTo>
                    <a:pt x="873" y="382"/>
                  </a:lnTo>
                  <a:lnTo>
                    <a:pt x="876" y="427"/>
                  </a:lnTo>
                  <a:lnTo>
                    <a:pt x="881" y="480"/>
                  </a:lnTo>
                  <a:lnTo>
                    <a:pt x="891" y="530"/>
                  </a:lnTo>
                  <a:lnTo>
                    <a:pt x="902" y="574"/>
                  </a:lnTo>
                  <a:lnTo>
                    <a:pt x="895" y="575"/>
                  </a:lnTo>
                  <a:lnTo>
                    <a:pt x="888" y="579"/>
                  </a:lnTo>
                  <a:lnTo>
                    <a:pt x="881" y="582"/>
                  </a:lnTo>
                  <a:lnTo>
                    <a:pt x="873" y="586"/>
                  </a:lnTo>
                  <a:lnTo>
                    <a:pt x="872" y="586"/>
                  </a:lnTo>
                  <a:lnTo>
                    <a:pt x="869" y="585"/>
                  </a:lnTo>
                  <a:lnTo>
                    <a:pt x="867" y="583"/>
                  </a:lnTo>
                  <a:lnTo>
                    <a:pt x="864" y="581"/>
                  </a:lnTo>
                  <a:lnTo>
                    <a:pt x="853" y="536"/>
                  </a:lnTo>
                  <a:lnTo>
                    <a:pt x="845" y="480"/>
                  </a:lnTo>
                  <a:lnTo>
                    <a:pt x="840" y="423"/>
                  </a:lnTo>
                  <a:lnTo>
                    <a:pt x="837" y="375"/>
                  </a:lnTo>
                  <a:lnTo>
                    <a:pt x="838" y="357"/>
                  </a:lnTo>
                  <a:lnTo>
                    <a:pt x="841" y="322"/>
                  </a:lnTo>
                  <a:lnTo>
                    <a:pt x="845" y="277"/>
                  </a:lnTo>
                  <a:lnTo>
                    <a:pt x="848" y="228"/>
                  </a:lnTo>
                  <a:lnTo>
                    <a:pt x="848" y="226"/>
                  </a:lnTo>
                  <a:lnTo>
                    <a:pt x="846" y="223"/>
                  </a:lnTo>
                  <a:lnTo>
                    <a:pt x="845" y="220"/>
                  </a:lnTo>
                  <a:lnTo>
                    <a:pt x="845" y="218"/>
                  </a:lnTo>
                  <a:lnTo>
                    <a:pt x="838" y="239"/>
                  </a:lnTo>
                  <a:lnTo>
                    <a:pt x="832" y="261"/>
                  </a:lnTo>
                  <a:lnTo>
                    <a:pt x="826" y="283"/>
                  </a:lnTo>
                  <a:lnTo>
                    <a:pt x="824" y="308"/>
                  </a:lnTo>
                  <a:lnTo>
                    <a:pt x="821" y="359"/>
                  </a:lnTo>
                  <a:lnTo>
                    <a:pt x="822" y="392"/>
                  </a:lnTo>
                  <a:lnTo>
                    <a:pt x="824" y="419"/>
                  </a:lnTo>
                  <a:lnTo>
                    <a:pt x="826" y="449"/>
                  </a:lnTo>
                  <a:lnTo>
                    <a:pt x="832" y="481"/>
                  </a:lnTo>
                  <a:lnTo>
                    <a:pt x="838" y="516"/>
                  </a:lnTo>
                  <a:lnTo>
                    <a:pt x="848" y="551"/>
                  </a:lnTo>
                  <a:lnTo>
                    <a:pt x="856" y="588"/>
                  </a:lnTo>
                  <a:lnTo>
                    <a:pt x="851" y="592"/>
                  </a:lnTo>
                  <a:lnTo>
                    <a:pt x="844" y="596"/>
                  </a:lnTo>
                  <a:lnTo>
                    <a:pt x="838" y="600"/>
                  </a:lnTo>
                  <a:lnTo>
                    <a:pt x="832" y="602"/>
                  </a:lnTo>
                  <a:lnTo>
                    <a:pt x="826" y="605"/>
                  </a:lnTo>
                  <a:lnTo>
                    <a:pt x="820" y="608"/>
                  </a:lnTo>
                  <a:lnTo>
                    <a:pt x="814" y="610"/>
                  </a:lnTo>
                  <a:lnTo>
                    <a:pt x="807" y="612"/>
                  </a:lnTo>
                  <a:lnTo>
                    <a:pt x="805" y="600"/>
                  </a:lnTo>
                  <a:lnTo>
                    <a:pt x="802" y="583"/>
                  </a:lnTo>
                  <a:lnTo>
                    <a:pt x="801" y="567"/>
                  </a:lnTo>
                  <a:lnTo>
                    <a:pt x="799" y="558"/>
                  </a:lnTo>
                  <a:lnTo>
                    <a:pt x="798" y="530"/>
                  </a:lnTo>
                  <a:lnTo>
                    <a:pt x="798" y="473"/>
                  </a:lnTo>
                  <a:lnTo>
                    <a:pt x="798" y="409"/>
                  </a:lnTo>
                  <a:lnTo>
                    <a:pt x="801" y="357"/>
                  </a:lnTo>
                  <a:lnTo>
                    <a:pt x="806" y="325"/>
                  </a:lnTo>
                  <a:lnTo>
                    <a:pt x="813" y="290"/>
                  </a:lnTo>
                  <a:lnTo>
                    <a:pt x="820" y="257"/>
                  </a:lnTo>
                  <a:lnTo>
                    <a:pt x="824" y="220"/>
                  </a:lnTo>
                  <a:lnTo>
                    <a:pt x="825" y="191"/>
                  </a:lnTo>
                  <a:lnTo>
                    <a:pt x="826" y="172"/>
                  </a:lnTo>
                  <a:lnTo>
                    <a:pt x="826" y="160"/>
                  </a:lnTo>
                  <a:lnTo>
                    <a:pt x="826" y="152"/>
                  </a:lnTo>
                  <a:lnTo>
                    <a:pt x="826" y="142"/>
                  </a:lnTo>
                  <a:lnTo>
                    <a:pt x="825" y="127"/>
                  </a:lnTo>
                  <a:lnTo>
                    <a:pt x="822" y="110"/>
                  </a:lnTo>
                  <a:lnTo>
                    <a:pt x="818" y="94"/>
                  </a:lnTo>
                  <a:lnTo>
                    <a:pt x="817" y="95"/>
                  </a:lnTo>
                  <a:lnTo>
                    <a:pt x="816" y="98"/>
                  </a:lnTo>
                  <a:lnTo>
                    <a:pt x="813" y="100"/>
                  </a:lnTo>
                  <a:lnTo>
                    <a:pt x="812" y="106"/>
                  </a:lnTo>
                  <a:lnTo>
                    <a:pt x="812" y="218"/>
                  </a:lnTo>
                  <a:lnTo>
                    <a:pt x="783" y="458"/>
                  </a:lnTo>
                  <a:lnTo>
                    <a:pt x="783" y="535"/>
                  </a:lnTo>
                  <a:lnTo>
                    <a:pt x="785" y="547"/>
                  </a:lnTo>
                  <a:lnTo>
                    <a:pt x="790" y="567"/>
                  </a:lnTo>
                  <a:lnTo>
                    <a:pt x="795" y="593"/>
                  </a:lnTo>
                  <a:lnTo>
                    <a:pt x="801" y="620"/>
                  </a:lnTo>
                  <a:lnTo>
                    <a:pt x="797" y="623"/>
                  </a:lnTo>
                  <a:lnTo>
                    <a:pt x="791" y="625"/>
                  </a:lnTo>
                  <a:lnTo>
                    <a:pt x="786" y="628"/>
                  </a:lnTo>
                  <a:lnTo>
                    <a:pt x="781" y="631"/>
                  </a:lnTo>
                  <a:lnTo>
                    <a:pt x="777" y="632"/>
                  </a:lnTo>
                  <a:lnTo>
                    <a:pt x="771" y="635"/>
                  </a:lnTo>
                  <a:lnTo>
                    <a:pt x="766" y="637"/>
                  </a:lnTo>
                  <a:lnTo>
                    <a:pt x="760" y="640"/>
                  </a:lnTo>
                  <a:lnTo>
                    <a:pt x="760" y="589"/>
                  </a:lnTo>
                  <a:lnTo>
                    <a:pt x="762" y="547"/>
                  </a:lnTo>
                  <a:lnTo>
                    <a:pt x="764" y="519"/>
                  </a:lnTo>
                  <a:lnTo>
                    <a:pt x="766" y="505"/>
                  </a:lnTo>
                  <a:lnTo>
                    <a:pt x="764" y="489"/>
                  </a:lnTo>
                  <a:lnTo>
                    <a:pt x="762" y="464"/>
                  </a:lnTo>
                  <a:lnTo>
                    <a:pt x="759" y="437"/>
                  </a:lnTo>
                  <a:lnTo>
                    <a:pt x="758" y="422"/>
                  </a:lnTo>
                  <a:lnTo>
                    <a:pt x="759" y="390"/>
                  </a:lnTo>
                  <a:lnTo>
                    <a:pt x="764" y="356"/>
                  </a:lnTo>
                  <a:lnTo>
                    <a:pt x="771" y="321"/>
                  </a:lnTo>
                  <a:lnTo>
                    <a:pt x="779" y="286"/>
                  </a:lnTo>
                  <a:lnTo>
                    <a:pt x="787" y="251"/>
                  </a:lnTo>
                  <a:lnTo>
                    <a:pt x="794" y="215"/>
                  </a:lnTo>
                  <a:lnTo>
                    <a:pt x="799" y="180"/>
                  </a:lnTo>
                  <a:lnTo>
                    <a:pt x="801" y="145"/>
                  </a:lnTo>
                  <a:lnTo>
                    <a:pt x="799" y="110"/>
                  </a:lnTo>
                  <a:lnTo>
                    <a:pt x="797" y="76"/>
                  </a:lnTo>
                  <a:lnTo>
                    <a:pt x="790" y="41"/>
                  </a:lnTo>
                  <a:lnTo>
                    <a:pt x="783" y="2"/>
                  </a:lnTo>
                  <a:lnTo>
                    <a:pt x="787" y="1"/>
                  </a:lnTo>
                  <a:lnTo>
                    <a:pt x="793" y="0"/>
                  </a:lnTo>
                  <a:lnTo>
                    <a:pt x="798" y="1"/>
                  </a:lnTo>
                  <a:lnTo>
                    <a:pt x="801" y="1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90"/>
            <p:cNvSpPr>
              <a:spLocks/>
            </p:cNvSpPr>
            <p:nvPr/>
          </p:nvSpPr>
          <p:spPr bwMode="auto">
            <a:xfrm>
              <a:off x="4520" y="649"/>
              <a:ext cx="467" cy="213"/>
            </a:xfrm>
            <a:custGeom>
              <a:avLst/>
              <a:gdLst>
                <a:gd name="T0" fmla="*/ 406 w 933"/>
                <a:gd name="T1" fmla="*/ 7 h 427"/>
                <a:gd name="T2" fmla="*/ 407 w 933"/>
                <a:gd name="T3" fmla="*/ 22 h 427"/>
                <a:gd name="T4" fmla="*/ 402 w 933"/>
                <a:gd name="T5" fmla="*/ 45 h 427"/>
                <a:gd name="T6" fmla="*/ 419 w 933"/>
                <a:gd name="T7" fmla="*/ 65 h 427"/>
                <a:gd name="T8" fmla="*/ 452 w 933"/>
                <a:gd name="T9" fmla="*/ 77 h 427"/>
                <a:gd name="T10" fmla="*/ 452 w 933"/>
                <a:gd name="T11" fmla="*/ 95 h 427"/>
                <a:gd name="T12" fmla="*/ 406 w 933"/>
                <a:gd name="T13" fmla="*/ 113 h 427"/>
                <a:gd name="T14" fmla="*/ 359 w 933"/>
                <a:gd name="T15" fmla="*/ 134 h 427"/>
                <a:gd name="T16" fmla="*/ 312 w 933"/>
                <a:gd name="T17" fmla="*/ 151 h 427"/>
                <a:gd name="T18" fmla="*/ 265 w 933"/>
                <a:gd name="T19" fmla="*/ 167 h 427"/>
                <a:gd name="T20" fmla="*/ 217 w 933"/>
                <a:gd name="T21" fmla="*/ 181 h 427"/>
                <a:gd name="T22" fmla="*/ 211 w 933"/>
                <a:gd name="T23" fmla="*/ 187 h 427"/>
                <a:gd name="T24" fmla="*/ 219 w 933"/>
                <a:gd name="T25" fmla="*/ 205 h 427"/>
                <a:gd name="T26" fmla="*/ 517 w 933"/>
                <a:gd name="T27" fmla="*/ 104 h 427"/>
                <a:gd name="T28" fmla="*/ 671 w 933"/>
                <a:gd name="T29" fmla="*/ 225 h 427"/>
                <a:gd name="T30" fmla="*/ 593 w 933"/>
                <a:gd name="T31" fmla="*/ 251 h 427"/>
                <a:gd name="T32" fmla="*/ 520 w 933"/>
                <a:gd name="T33" fmla="*/ 283 h 427"/>
                <a:gd name="T34" fmla="*/ 534 w 933"/>
                <a:gd name="T35" fmla="*/ 307 h 427"/>
                <a:gd name="T36" fmla="*/ 555 w 933"/>
                <a:gd name="T37" fmla="*/ 313 h 427"/>
                <a:gd name="T38" fmla="*/ 559 w 933"/>
                <a:gd name="T39" fmla="*/ 305 h 427"/>
                <a:gd name="T40" fmla="*/ 605 w 933"/>
                <a:gd name="T41" fmla="*/ 287 h 427"/>
                <a:gd name="T42" fmla="*/ 657 w 933"/>
                <a:gd name="T43" fmla="*/ 266 h 427"/>
                <a:gd name="T44" fmla="*/ 707 w 933"/>
                <a:gd name="T45" fmla="*/ 245 h 427"/>
                <a:gd name="T46" fmla="*/ 748 w 933"/>
                <a:gd name="T47" fmla="*/ 229 h 427"/>
                <a:gd name="T48" fmla="*/ 773 w 933"/>
                <a:gd name="T49" fmla="*/ 220 h 427"/>
                <a:gd name="T50" fmla="*/ 797 w 933"/>
                <a:gd name="T51" fmla="*/ 226 h 427"/>
                <a:gd name="T52" fmla="*/ 865 w 933"/>
                <a:gd name="T53" fmla="*/ 256 h 427"/>
                <a:gd name="T54" fmla="*/ 933 w 933"/>
                <a:gd name="T55" fmla="*/ 288 h 427"/>
                <a:gd name="T56" fmla="*/ 897 w 933"/>
                <a:gd name="T57" fmla="*/ 302 h 427"/>
                <a:gd name="T58" fmla="*/ 861 w 933"/>
                <a:gd name="T59" fmla="*/ 314 h 427"/>
                <a:gd name="T60" fmla="*/ 820 w 933"/>
                <a:gd name="T61" fmla="*/ 329 h 427"/>
                <a:gd name="T62" fmla="*/ 766 w 933"/>
                <a:gd name="T63" fmla="*/ 352 h 427"/>
                <a:gd name="T64" fmla="*/ 709 w 933"/>
                <a:gd name="T65" fmla="*/ 377 h 427"/>
                <a:gd name="T66" fmla="*/ 656 w 933"/>
                <a:gd name="T67" fmla="*/ 401 h 427"/>
                <a:gd name="T68" fmla="*/ 616 w 933"/>
                <a:gd name="T69" fmla="*/ 420 h 427"/>
                <a:gd name="T70" fmla="*/ 597 w 933"/>
                <a:gd name="T71" fmla="*/ 427 h 427"/>
                <a:gd name="T72" fmla="*/ 563 w 933"/>
                <a:gd name="T73" fmla="*/ 412 h 427"/>
                <a:gd name="T74" fmla="*/ 505 w 933"/>
                <a:gd name="T75" fmla="*/ 380 h 427"/>
                <a:gd name="T76" fmla="*/ 452 w 933"/>
                <a:gd name="T77" fmla="*/ 356 h 427"/>
                <a:gd name="T78" fmla="*/ 400 w 933"/>
                <a:gd name="T79" fmla="*/ 334 h 427"/>
                <a:gd name="T80" fmla="*/ 348 w 933"/>
                <a:gd name="T81" fmla="*/ 313 h 427"/>
                <a:gd name="T82" fmla="*/ 296 w 933"/>
                <a:gd name="T83" fmla="*/ 291 h 427"/>
                <a:gd name="T84" fmla="*/ 243 w 933"/>
                <a:gd name="T85" fmla="*/ 270 h 427"/>
                <a:gd name="T86" fmla="*/ 191 w 933"/>
                <a:gd name="T87" fmla="*/ 248 h 427"/>
                <a:gd name="T88" fmla="*/ 119 w 933"/>
                <a:gd name="T89" fmla="*/ 213 h 427"/>
                <a:gd name="T90" fmla="*/ 48 w 933"/>
                <a:gd name="T91" fmla="*/ 178 h 427"/>
                <a:gd name="T92" fmla="*/ 403 w 933"/>
                <a:gd name="T93" fmla="*/ 0 h 4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933" h="427">
                  <a:moveTo>
                    <a:pt x="403" y="0"/>
                  </a:moveTo>
                  <a:lnTo>
                    <a:pt x="404" y="4"/>
                  </a:lnTo>
                  <a:lnTo>
                    <a:pt x="406" y="7"/>
                  </a:lnTo>
                  <a:lnTo>
                    <a:pt x="409" y="10"/>
                  </a:lnTo>
                  <a:lnTo>
                    <a:pt x="409" y="15"/>
                  </a:lnTo>
                  <a:lnTo>
                    <a:pt x="407" y="22"/>
                  </a:lnTo>
                  <a:lnTo>
                    <a:pt x="406" y="30"/>
                  </a:lnTo>
                  <a:lnTo>
                    <a:pt x="403" y="38"/>
                  </a:lnTo>
                  <a:lnTo>
                    <a:pt x="402" y="45"/>
                  </a:lnTo>
                  <a:lnTo>
                    <a:pt x="404" y="54"/>
                  </a:lnTo>
                  <a:lnTo>
                    <a:pt x="410" y="61"/>
                  </a:lnTo>
                  <a:lnTo>
                    <a:pt x="419" y="65"/>
                  </a:lnTo>
                  <a:lnTo>
                    <a:pt x="430" y="70"/>
                  </a:lnTo>
                  <a:lnTo>
                    <a:pt x="441" y="73"/>
                  </a:lnTo>
                  <a:lnTo>
                    <a:pt x="452" y="77"/>
                  </a:lnTo>
                  <a:lnTo>
                    <a:pt x="461" y="83"/>
                  </a:lnTo>
                  <a:lnTo>
                    <a:pt x="466" y="88"/>
                  </a:lnTo>
                  <a:lnTo>
                    <a:pt x="452" y="95"/>
                  </a:lnTo>
                  <a:lnTo>
                    <a:pt x="437" y="101"/>
                  </a:lnTo>
                  <a:lnTo>
                    <a:pt x="421" y="107"/>
                  </a:lnTo>
                  <a:lnTo>
                    <a:pt x="406" y="113"/>
                  </a:lnTo>
                  <a:lnTo>
                    <a:pt x="390" y="120"/>
                  </a:lnTo>
                  <a:lnTo>
                    <a:pt x="375" y="127"/>
                  </a:lnTo>
                  <a:lnTo>
                    <a:pt x="359" y="134"/>
                  </a:lnTo>
                  <a:lnTo>
                    <a:pt x="343" y="139"/>
                  </a:lnTo>
                  <a:lnTo>
                    <a:pt x="328" y="146"/>
                  </a:lnTo>
                  <a:lnTo>
                    <a:pt x="312" y="151"/>
                  </a:lnTo>
                  <a:lnTo>
                    <a:pt x="296" y="157"/>
                  </a:lnTo>
                  <a:lnTo>
                    <a:pt x="279" y="162"/>
                  </a:lnTo>
                  <a:lnTo>
                    <a:pt x="265" y="167"/>
                  </a:lnTo>
                  <a:lnTo>
                    <a:pt x="248" y="173"/>
                  </a:lnTo>
                  <a:lnTo>
                    <a:pt x="232" y="177"/>
                  </a:lnTo>
                  <a:lnTo>
                    <a:pt x="217" y="181"/>
                  </a:lnTo>
                  <a:lnTo>
                    <a:pt x="215" y="182"/>
                  </a:lnTo>
                  <a:lnTo>
                    <a:pt x="212" y="183"/>
                  </a:lnTo>
                  <a:lnTo>
                    <a:pt x="211" y="187"/>
                  </a:lnTo>
                  <a:lnTo>
                    <a:pt x="209" y="193"/>
                  </a:lnTo>
                  <a:lnTo>
                    <a:pt x="212" y="200"/>
                  </a:lnTo>
                  <a:lnTo>
                    <a:pt x="219" y="205"/>
                  </a:lnTo>
                  <a:lnTo>
                    <a:pt x="227" y="209"/>
                  </a:lnTo>
                  <a:lnTo>
                    <a:pt x="235" y="213"/>
                  </a:lnTo>
                  <a:lnTo>
                    <a:pt x="517" y="104"/>
                  </a:lnTo>
                  <a:lnTo>
                    <a:pt x="723" y="198"/>
                  </a:lnTo>
                  <a:lnTo>
                    <a:pt x="696" y="213"/>
                  </a:lnTo>
                  <a:lnTo>
                    <a:pt x="671" y="225"/>
                  </a:lnTo>
                  <a:lnTo>
                    <a:pt x="644" y="235"/>
                  </a:lnTo>
                  <a:lnTo>
                    <a:pt x="618" y="243"/>
                  </a:lnTo>
                  <a:lnTo>
                    <a:pt x="593" y="251"/>
                  </a:lnTo>
                  <a:lnTo>
                    <a:pt x="567" y="260"/>
                  </a:lnTo>
                  <a:lnTo>
                    <a:pt x="543" y="270"/>
                  </a:lnTo>
                  <a:lnTo>
                    <a:pt x="520" y="283"/>
                  </a:lnTo>
                  <a:lnTo>
                    <a:pt x="520" y="292"/>
                  </a:lnTo>
                  <a:lnTo>
                    <a:pt x="527" y="299"/>
                  </a:lnTo>
                  <a:lnTo>
                    <a:pt x="534" y="307"/>
                  </a:lnTo>
                  <a:lnTo>
                    <a:pt x="542" y="311"/>
                  </a:lnTo>
                  <a:lnTo>
                    <a:pt x="550" y="314"/>
                  </a:lnTo>
                  <a:lnTo>
                    <a:pt x="555" y="313"/>
                  </a:lnTo>
                  <a:lnTo>
                    <a:pt x="557" y="310"/>
                  </a:lnTo>
                  <a:lnTo>
                    <a:pt x="558" y="307"/>
                  </a:lnTo>
                  <a:lnTo>
                    <a:pt x="559" y="305"/>
                  </a:lnTo>
                  <a:lnTo>
                    <a:pt x="574" y="299"/>
                  </a:lnTo>
                  <a:lnTo>
                    <a:pt x="589" y="294"/>
                  </a:lnTo>
                  <a:lnTo>
                    <a:pt x="605" y="287"/>
                  </a:lnTo>
                  <a:lnTo>
                    <a:pt x="622" y="280"/>
                  </a:lnTo>
                  <a:lnTo>
                    <a:pt x="640" y="274"/>
                  </a:lnTo>
                  <a:lnTo>
                    <a:pt x="657" y="266"/>
                  </a:lnTo>
                  <a:lnTo>
                    <a:pt x="675" y="259"/>
                  </a:lnTo>
                  <a:lnTo>
                    <a:pt x="691" y="252"/>
                  </a:lnTo>
                  <a:lnTo>
                    <a:pt x="707" y="245"/>
                  </a:lnTo>
                  <a:lnTo>
                    <a:pt x="722" y="240"/>
                  </a:lnTo>
                  <a:lnTo>
                    <a:pt x="735" y="235"/>
                  </a:lnTo>
                  <a:lnTo>
                    <a:pt x="748" y="229"/>
                  </a:lnTo>
                  <a:lnTo>
                    <a:pt x="758" y="225"/>
                  </a:lnTo>
                  <a:lnTo>
                    <a:pt x="766" y="222"/>
                  </a:lnTo>
                  <a:lnTo>
                    <a:pt x="773" y="220"/>
                  </a:lnTo>
                  <a:lnTo>
                    <a:pt x="776" y="220"/>
                  </a:lnTo>
                  <a:lnTo>
                    <a:pt x="784" y="221"/>
                  </a:lnTo>
                  <a:lnTo>
                    <a:pt x="797" y="226"/>
                  </a:lnTo>
                  <a:lnTo>
                    <a:pt x="816" y="235"/>
                  </a:lnTo>
                  <a:lnTo>
                    <a:pt x="839" y="245"/>
                  </a:lnTo>
                  <a:lnTo>
                    <a:pt x="865" y="256"/>
                  </a:lnTo>
                  <a:lnTo>
                    <a:pt x="889" y="267"/>
                  </a:lnTo>
                  <a:lnTo>
                    <a:pt x="913" y="279"/>
                  </a:lnTo>
                  <a:lnTo>
                    <a:pt x="933" y="288"/>
                  </a:lnTo>
                  <a:lnTo>
                    <a:pt x="921" y="294"/>
                  </a:lnTo>
                  <a:lnTo>
                    <a:pt x="909" y="298"/>
                  </a:lnTo>
                  <a:lnTo>
                    <a:pt x="897" y="302"/>
                  </a:lnTo>
                  <a:lnTo>
                    <a:pt x="885" y="306"/>
                  </a:lnTo>
                  <a:lnTo>
                    <a:pt x="873" y="310"/>
                  </a:lnTo>
                  <a:lnTo>
                    <a:pt x="861" y="314"/>
                  </a:lnTo>
                  <a:lnTo>
                    <a:pt x="848" y="318"/>
                  </a:lnTo>
                  <a:lnTo>
                    <a:pt x="836" y="322"/>
                  </a:lnTo>
                  <a:lnTo>
                    <a:pt x="820" y="329"/>
                  </a:lnTo>
                  <a:lnTo>
                    <a:pt x="803" y="335"/>
                  </a:lnTo>
                  <a:lnTo>
                    <a:pt x="785" y="344"/>
                  </a:lnTo>
                  <a:lnTo>
                    <a:pt x="766" y="352"/>
                  </a:lnTo>
                  <a:lnTo>
                    <a:pt x="748" y="360"/>
                  </a:lnTo>
                  <a:lnTo>
                    <a:pt x="727" y="369"/>
                  </a:lnTo>
                  <a:lnTo>
                    <a:pt x="709" y="377"/>
                  </a:lnTo>
                  <a:lnTo>
                    <a:pt x="690" y="387"/>
                  </a:lnTo>
                  <a:lnTo>
                    <a:pt x="672" y="395"/>
                  </a:lnTo>
                  <a:lnTo>
                    <a:pt x="656" y="401"/>
                  </a:lnTo>
                  <a:lnTo>
                    <a:pt x="640" y="409"/>
                  </a:lnTo>
                  <a:lnTo>
                    <a:pt x="626" y="415"/>
                  </a:lnTo>
                  <a:lnTo>
                    <a:pt x="616" y="420"/>
                  </a:lnTo>
                  <a:lnTo>
                    <a:pt x="606" y="424"/>
                  </a:lnTo>
                  <a:lnTo>
                    <a:pt x="600" y="426"/>
                  </a:lnTo>
                  <a:lnTo>
                    <a:pt x="597" y="427"/>
                  </a:lnTo>
                  <a:lnTo>
                    <a:pt x="590" y="426"/>
                  </a:lnTo>
                  <a:lnTo>
                    <a:pt x="579" y="419"/>
                  </a:lnTo>
                  <a:lnTo>
                    <a:pt x="563" y="412"/>
                  </a:lnTo>
                  <a:lnTo>
                    <a:pt x="546" y="401"/>
                  </a:lnTo>
                  <a:lnTo>
                    <a:pt x="526" y="391"/>
                  </a:lnTo>
                  <a:lnTo>
                    <a:pt x="505" y="380"/>
                  </a:lnTo>
                  <a:lnTo>
                    <a:pt x="487" y="370"/>
                  </a:lnTo>
                  <a:lnTo>
                    <a:pt x="469" y="362"/>
                  </a:lnTo>
                  <a:lnTo>
                    <a:pt x="452" y="356"/>
                  </a:lnTo>
                  <a:lnTo>
                    <a:pt x="435" y="348"/>
                  </a:lnTo>
                  <a:lnTo>
                    <a:pt x="418" y="341"/>
                  </a:lnTo>
                  <a:lnTo>
                    <a:pt x="400" y="334"/>
                  </a:lnTo>
                  <a:lnTo>
                    <a:pt x="383" y="326"/>
                  </a:lnTo>
                  <a:lnTo>
                    <a:pt x="365" y="319"/>
                  </a:lnTo>
                  <a:lnTo>
                    <a:pt x="348" y="313"/>
                  </a:lnTo>
                  <a:lnTo>
                    <a:pt x="330" y="306"/>
                  </a:lnTo>
                  <a:lnTo>
                    <a:pt x="313" y="299"/>
                  </a:lnTo>
                  <a:lnTo>
                    <a:pt x="296" y="291"/>
                  </a:lnTo>
                  <a:lnTo>
                    <a:pt x="278" y="284"/>
                  </a:lnTo>
                  <a:lnTo>
                    <a:pt x="261" y="278"/>
                  </a:lnTo>
                  <a:lnTo>
                    <a:pt x="243" y="270"/>
                  </a:lnTo>
                  <a:lnTo>
                    <a:pt x="226" y="263"/>
                  </a:lnTo>
                  <a:lnTo>
                    <a:pt x="208" y="256"/>
                  </a:lnTo>
                  <a:lnTo>
                    <a:pt x="191" y="248"/>
                  </a:lnTo>
                  <a:lnTo>
                    <a:pt x="166" y="237"/>
                  </a:lnTo>
                  <a:lnTo>
                    <a:pt x="143" y="225"/>
                  </a:lnTo>
                  <a:lnTo>
                    <a:pt x="119" y="213"/>
                  </a:lnTo>
                  <a:lnTo>
                    <a:pt x="95" y="201"/>
                  </a:lnTo>
                  <a:lnTo>
                    <a:pt x="72" y="190"/>
                  </a:lnTo>
                  <a:lnTo>
                    <a:pt x="48" y="178"/>
                  </a:lnTo>
                  <a:lnTo>
                    <a:pt x="24" y="166"/>
                  </a:lnTo>
                  <a:lnTo>
                    <a:pt x="0" y="155"/>
                  </a:lnTo>
                  <a:lnTo>
                    <a:pt x="403" y="0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91"/>
            <p:cNvSpPr>
              <a:spLocks/>
            </p:cNvSpPr>
            <p:nvPr/>
          </p:nvSpPr>
          <p:spPr bwMode="auto">
            <a:xfrm>
              <a:off x="5440" y="651"/>
              <a:ext cx="83" cy="65"/>
            </a:xfrm>
            <a:custGeom>
              <a:avLst/>
              <a:gdLst>
                <a:gd name="T0" fmla="*/ 164 w 164"/>
                <a:gd name="T1" fmla="*/ 0 h 130"/>
                <a:gd name="T2" fmla="*/ 159 w 164"/>
                <a:gd name="T3" fmla="*/ 11 h 130"/>
                <a:gd name="T4" fmla="*/ 151 w 164"/>
                <a:gd name="T5" fmla="*/ 27 h 130"/>
                <a:gd name="T6" fmla="*/ 139 w 164"/>
                <a:gd name="T7" fmla="*/ 49 h 130"/>
                <a:gd name="T8" fmla="*/ 124 w 164"/>
                <a:gd name="T9" fmla="*/ 72 h 130"/>
                <a:gd name="T10" fmla="*/ 108 w 164"/>
                <a:gd name="T11" fmla="*/ 93 h 130"/>
                <a:gd name="T12" fmla="*/ 90 w 164"/>
                <a:gd name="T13" fmla="*/ 112 h 130"/>
                <a:gd name="T14" fmla="*/ 71 w 164"/>
                <a:gd name="T15" fmla="*/ 124 h 130"/>
                <a:gd name="T16" fmla="*/ 54 w 164"/>
                <a:gd name="T17" fmla="*/ 130 h 130"/>
                <a:gd name="T18" fmla="*/ 47 w 164"/>
                <a:gd name="T19" fmla="*/ 130 h 130"/>
                <a:gd name="T20" fmla="*/ 40 w 164"/>
                <a:gd name="T21" fmla="*/ 127 h 130"/>
                <a:gd name="T22" fmla="*/ 32 w 164"/>
                <a:gd name="T23" fmla="*/ 124 h 130"/>
                <a:gd name="T24" fmla="*/ 26 w 164"/>
                <a:gd name="T25" fmla="*/ 120 h 130"/>
                <a:gd name="T26" fmla="*/ 17 w 164"/>
                <a:gd name="T27" fmla="*/ 115 h 130"/>
                <a:gd name="T28" fmla="*/ 11 w 164"/>
                <a:gd name="T29" fmla="*/ 108 h 130"/>
                <a:gd name="T30" fmla="*/ 5 w 164"/>
                <a:gd name="T31" fmla="*/ 100 h 130"/>
                <a:gd name="T32" fmla="*/ 0 w 164"/>
                <a:gd name="T33" fmla="*/ 91 h 130"/>
                <a:gd name="T34" fmla="*/ 7 w 164"/>
                <a:gd name="T35" fmla="*/ 92 h 130"/>
                <a:gd name="T36" fmla="*/ 15 w 164"/>
                <a:gd name="T37" fmla="*/ 95 h 130"/>
                <a:gd name="T38" fmla="*/ 21 w 164"/>
                <a:gd name="T39" fmla="*/ 99 h 130"/>
                <a:gd name="T40" fmla="*/ 28 w 164"/>
                <a:gd name="T41" fmla="*/ 101 h 130"/>
                <a:gd name="T42" fmla="*/ 34 w 164"/>
                <a:gd name="T43" fmla="*/ 105 h 130"/>
                <a:gd name="T44" fmla="*/ 39 w 164"/>
                <a:gd name="T45" fmla="*/ 108 h 130"/>
                <a:gd name="T46" fmla="*/ 44 w 164"/>
                <a:gd name="T47" fmla="*/ 109 h 130"/>
                <a:gd name="T48" fmla="*/ 48 w 164"/>
                <a:gd name="T49" fmla="*/ 111 h 130"/>
                <a:gd name="T50" fmla="*/ 54 w 164"/>
                <a:gd name="T51" fmla="*/ 111 h 130"/>
                <a:gd name="T52" fmla="*/ 58 w 164"/>
                <a:gd name="T53" fmla="*/ 109 h 130"/>
                <a:gd name="T54" fmla="*/ 61 w 164"/>
                <a:gd name="T55" fmla="*/ 108 h 130"/>
                <a:gd name="T56" fmla="*/ 62 w 164"/>
                <a:gd name="T57" fmla="*/ 107 h 130"/>
                <a:gd name="T58" fmla="*/ 73 w 164"/>
                <a:gd name="T59" fmla="*/ 95 h 130"/>
                <a:gd name="T60" fmla="*/ 85 w 164"/>
                <a:gd name="T61" fmla="*/ 81 h 130"/>
                <a:gd name="T62" fmla="*/ 97 w 164"/>
                <a:gd name="T63" fmla="*/ 68 h 130"/>
                <a:gd name="T64" fmla="*/ 109 w 164"/>
                <a:gd name="T65" fmla="*/ 54 h 130"/>
                <a:gd name="T66" fmla="*/ 122 w 164"/>
                <a:gd name="T67" fmla="*/ 41 h 130"/>
                <a:gd name="T68" fmla="*/ 136 w 164"/>
                <a:gd name="T69" fmla="*/ 27 h 130"/>
                <a:gd name="T70" fmla="*/ 151 w 164"/>
                <a:gd name="T71" fmla="*/ 14 h 130"/>
                <a:gd name="T72" fmla="*/ 164 w 164"/>
                <a:gd name="T73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64" h="130">
                  <a:moveTo>
                    <a:pt x="164" y="0"/>
                  </a:moveTo>
                  <a:lnTo>
                    <a:pt x="159" y="11"/>
                  </a:lnTo>
                  <a:lnTo>
                    <a:pt x="151" y="27"/>
                  </a:lnTo>
                  <a:lnTo>
                    <a:pt x="139" y="49"/>
                  </a:lnTo>
                  <a:lnTo>
                    <a:pt x="124" y="72"/>
                  </a:lnTo>
                  <a:lnTo>
                    <a:pt x="108" y="93"/>
                  </a:lnTo>
                  <a:lnTo>
                    <a:pt x="90" y="112"/>
                  </a:lnTo>
                  <a:lnTo>
                    <a:pt x="71" y="124"/>
                  </a:lnTo>
                  <a:lnTo>
                    <a:pt x="54" y="130"/>
                  </a:lnTo>
                  <a:lnTo>
                    <a:pt x="47" y="130"/>
                  </a:lnTo>
                  <a:lnTo>
                    <a:pt x="40" y="127"/>
                  </a:lnTo>
                  <a:lnTo>
                    <a:pt x="32" y="124"/>
                  </a:lnTo>
                  <a:lnTo>
                    <a:pt x="26" y="120"/>
                  </a:lnTo>
                  <a:lnTo>
                    <a:pt x="17" y="115"/>
                  </a:lnTo>
                  <a:lnTo>
                    <a:pt x="11" y="108"/>
                  </a:lnTo>
                  <a:lnTo>
                    <a:pt x="5" y="100"/>
                  </a:lnTo>
                  <a:lnTo>
                    <a:pt x="0" y="91"/>
                  </a:lnTo>
                  <a:lnTo>
                    <a:pt x="7" y="92"/>
                  </a:lnTo>
                  <a:lnTo>
                    <a:pt x="15" y="95"/>
                  </a:lnTo>
                  <a:lnTo>
                    <a:pt x="21" y="99"/>
                  </a:lnTo>
                  <a:lnTo>
                    <a:pt x="28" y="101"/>
                  </a:lnTo>
                  <a:lnTo>
                    <a:pt x="34" y="105"/>
                  </a:lnTo>
                  <a:lnTo>
                    <a:pt x="39" y="108"/>
                  </a:lnTo>
                  <a:lnTo>
                    <a:pt x="44" y="109"/>
                  </a:lnTo>
                  <a:lnTo>
                    <a:pt x="48" y="111"/>
                  </a:lnTo>
                  <a:lnTo>
                    <a:pt x="54" y="111"/>
                  </a:lnTo>
                  <a:lnTo>
                    <a:pt x="58" y="109"/>
                  </a:lnTo>
                  <a:lnTo>
                    <a:pt x="61" y="108"/>
                  </a:lnTo>
                  <a:lnTo>
                    <a:pt x="62" y="107"/>
                  </a:lnTo>
                  <a:lnTo>
                    <a:pt x="73" y="95"/>
                  </a:lnTo>
                  <a:lnTo>
                    <a:pt x="85" y="81"/>
                  </a:lnTo>
                  <a:lnTo>
                    <a:pt x="97" y="68"/>
                  </a:lnTo>
                  <a:lnTo>
                    <a:pt x="109" y="54"/>
                  </a:lnTo>
                  <a:lnTo>
                    <a:pt x="122" y="41"/>
                  </a:lnTo>
                  <a:lnTo>
                    <a:pt x="136" y="27"/>
                  </a:lnTo>
                  <a:lnTo>
                    <a:pt x="151" y="14"/>
                  </a:lnTo>
                  <a:lnTo>
                    <a:pt x="1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92"/>
            <p:cNvSpPr>
              <a:spLocks/>
            </p:cNvSpPr>
            <p:nvPr/>
          </p:nvSpPr>
          <p:spPr bwMode="auto">
            <a:xfrm>
              <a:off x="4956" y="658"/>
              <a:ext cx="190" cy="63"/>
            </a:xfrm>
            <a:custGeom>
              <a:avLst/>
              <a:gdLst>
                <a:gd name="T0" fmla="*/ 358 w 380"/>
                <a:gd name="T1" fmla="*/ 0 h 126"/>
                <a:gd name="T2" fmla="*/ 362 w 380"/>
                <a:gd name="T3" fmla="*/ 1 h 126"/>
                <a:gd name="T4" fmla="*/ 368 w 380"/>
                <a:gd name="T5" fmla="*/ 3 h 126"/>
                <a:gd name="T6" fmla="*/ 373 w 380"/>
                <a:gd name="T7" fmla="*/ 7 h 126"/>
                <a:gd name="T8" fmla="*/ 380 w 380"/>
                <a:gd name="T9" fmla="*/ 11 h 126"/>
                <a:gd name="T10" fmla="*/ 355 w 380"/>
                <a:gd name="T11" fmla="*/ 20 h 126"/>
                <a:gd name="T12" fmla="*/ 331 w 380"/>
                <a:gd name="T13" fmla="*/ 31 h 126"/>
                <a:gd name="T14" fmla="*/ 307 w 380"/>
                <a:gd name="T15" fmla="*/ 42 h 126"/>
                <a:gd name="T16" fmla="*/ 283 w 380"/>
                <a:gd name="T17" fmla="*/ 52 h 126"/>
                <a:gd name="T18" fmla="*/ 259 w 380"/>
                <a:gd name="T19" fmla="*/ 63 h 126"/>
                <a:gd name="T20" fmla="*/ 234 w 380"/>
                <a:gd name="T21" fmla="*/ 74 h 126"/>
                <a:gd name="T22" fmla="*/ 210 w 380"/>
                <a:gd name="T23" fmla="*/ 86 h 126"/>
                <a:gd name="T24" fmla="*/ 186 w 380"/>
                <a:gd name="T25" fmla="*/ 98 h 126"/>
                <a:gd name="T26" fmla="*/ 181 w 380"/>
                <a:gd name="T27" fmla="*/ 101 h 126"/>
                <a:gd name="T28" fmla="*/ 174 w 380"/>
                <a:gd name="T29" fmla="*/ 105 h 126"/>
                <a:gd name="T30" fmla="*/ 167 w 380"/>
                <a:gd name="T31" fmla="*/ 110 h 126"/>
                <a:gd name="T32" fmla="*/ 160 w 380"/>
                <a:gd name="T33" fmla="*/ 114 h 126"/>
                <a:gd name="T34" fmla="*/ 154 w 380"/>
                <a:gd name="T35" fmla="*/ 120 h 126"/>
                <a:gd name="T36" fmla="*/ 148 w 380"/>
                <a:gd name="T37" fmla="*/ 122 h 126"/>
                <a:gd name="T38" fmla="*/ 144 w 380"/>
                <a:gd name="T39" fmla="*/ 125 h 126"/>
                <a:gd name="T40" fmla="*/ 140 w 380"/>
                <a:gd name="T41" fmla="*/ 126 h 126"/>
                <a:gd name="T42" fmla="*/ 134 w 380"/>
                <a:gd name="T43" fmla="*/ 124 h 126"/>
                <a:gd name="T44" fmla="*/ 121 w 380"/>
                <a:gd name="T45" fmla="*/ 118 h 126"/>
                <a:gd name="T46" fmla="*/ 104 w 380"/>
                <a:gd name="T47" fmla="*/ 110 h 126"/>
                <a:gd name="T48" fmla="*/ 84 w 380"/>
                <a:gd name="T49" fmla="*/ 100 h 126"/>
                <a:gd name="T50" fmla="*/ 62 w 380"/>
                <a:gd name="T51" fmla="*/ 89 h 126"/>
                <a:gd name="T52" fmla="*/ 41 w 380"/>
                <a:gd name="T53" fmla="*/ 77 h 126"/>
                <a:gd name="T54" fmla="*/ 19 w 380"/>
                <a:gd name="T55" fmla="*/ 66 h 126"/>
                <a:gd name="T56" fmla="*/ 0 w 380"/>
                <a:gd name="T57" fmla="*/ 56 h 126"/>
                <a:gd name="T58" fmla="*/ 16 w 380"/>
                <a:gd name="T59" fmla="*/ 60 h 126"/>
                <a:gd name="T60" fmla="*/ 31 w 380"/>
                <a:gd name="T61" fmla="*/ 66 h 126"/>
                <a:gd name="T62" fmla="*/ 46 w 380"/>
                <a:gd name="T63" fmla="*/ 71 h 126"/>
                <a:gd name="T64" fmla="*/ 61 w 380"/>
                <a:gd name="T65" fmla="*/ 75 h 126"/>
                <a:gd name="T66" fmla="*/ 76 w 380"/>
                <a:gd name="T67" fmla="*/ 81 h 126"/>
                <a:gd name="T68" fmla="*/ 90 w 380"/>
                <a:gd name="T69" fmla="*/ 86 h 126"/>
                <a:gd name="T70" fmla="*/ 105 w 380"/>
                <a:gd name="T71" fmla="*/ 90 h 126"/>
                <a:gd name="T72" fmla="*/ 120 w 380"/>
                <a:gd name="T73" fmla="*/ 94 h 126"/>
                <a:gd name="T74" fmla="*/ 358 w 380"/>
                <a:gd name="T75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80" h="126">
                  <a:moveTo>
                    <a:pt x="358" y="0"/>
                  </a:moveTo>
                  <a:lnTo>
                    <a:pt x="362" y="1"/>
                  </a:lnTo>
                  <a:lnTo>
                    <a:pt x="368" y="3"/>
                  </a:lnTo>
                  <a:lnTo>
                    <a:pt x="373" y="7"/>
                  </a:lnTo>
                  <a:lnTo>
                    <a:pt x="380" y="11"/>
                  </a:lnTo>
                  <a:lnTo>
                    <a:pt x="355" y="20"/>
                  </a:lnTo>
                  <a:lnTo>
                    <a:pt x="331" y="31"/>
                  </a:lnTo>
                  <a:lnTo>
                    <a:pt x="307" y="42"/>
                  </a:lnTo>
                  <a:lnTo>
                    <a:pt x="283" y="52"/>
                  </a:lnTo>
                  <a:lnTo>
                    <a:pt x="259" y="63"/>
                  </a:lnTo>
                  <a:lnTo>
                    <a:pt x="234" y="74"/>
                  </a:lnTo>
                  <a:lnTo>
                    <a:pt x="210" y="86"/>
                  </a:lnTo>
                  <a:lnTo>
                    <a:pt x="186" y="98"/>
                  </a:lnTo>
                  <a:lnTo>
                    <a:pt x="181" y="101"/>
                  </a:lnTo>
                  <a:lnTo>
                    <a:pt x="174" y="105"/>
                  </a:lnTo>
                  <a:lnTo>
                    <a:pt x="167" y="110"/>
                  </a:lnTo>
                  <a:lnTo>
                    <a:pt x="160" y="114"/>
                  </a:lnTo>
                  <a:lnTo>
                    <a:pt x="154" y="120"/>
                  </a:lnTo>
                  <a:lnTo>
                    <a:pt x="148" y="122"/>
                  </a:lnTo>
                  <a:lnTo>
                    <a:pt x="144" y="125"/>
                  </a:lnTo>
                  <a:lnTo>
                    <a:pt x="140" y="126"/>
                  </a:lnTo>
                  <a:lnTo>
                    <a:pt x="134" y="124"/>
                  </a:lnTo>
                  <a:lnTo>
                    <a:pt x="121" y="118"/>
                  </a:lnTo>
                  <a:lnTo>
                    <a:pt x="104" y="110"/>
                  </a:lnTo>
                  <a:lnTo>
                    <a:pt x="84" y="100"/>
                  </a:lnTo>
                  <a:lnTo>
                    <a:pt x="62" y="89"/>
                  </a:lnTo>
                  <a:lnTo>
                    <a:pt x="41" y="77"/>
                  </a:lnTo>
                  <a:lnTo>
                    <a:pt x="19" y="66"/>
                  </a:lnTo>
                  <a:lnTo>
                    <a:pt x="0" y="56"/>
                  </a:lnTo>
                  <a:lnTo>
                    <a:pt x="16" y="60"/>
                  </a:lnTo>
                  <a:lnTo>
                    <a:pt x="31" y="66"/>
                  </a:lnTo>
                  <a:lnTo>
                    <a:pt x="46" y="71"/>
                  </a:lnTo>
                  <a:lnTo>
                    <a:pt x="61" y="75"/>
                  </a:lnTo>
                  <a:lnTo>
                    <a:pt x="76" y="81"/>
                  </a:lnTo>
                  <a:lnTo>
                    <a:pt x="90" y="86"/>
                  </a:lnTo>
                  <a:lnTo>
                    <a:pt x="105" y="90"/>
                  </a:lnTo>
                  <a:lnTo>
                    <a:pt x="120" y="94"/>
                  </a:lnTo>
                  <a:lnTo>
                    <a:pt x="358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93"/>
            <p:cNvSpPr>
              <a:spLocks/>
            </p:cNvSpPr>
            <p:nvPr/>
          </p:nvSpPr>
          <p:spPr bwMode="auto">
            <a:xfrm>
              <a:off x="5336" y="669"/>
              <a:ext cx="77" cy="39"/>
            </a:xfrm>
            <a:custGeom>
              <a:avLst/>
              <a:gdLst>
                <a:gd name="T0" fmla="*/ 154 w 154"/>
                <a:gd name="T1" fmla="*/ 0 h 78"/>
                <a:gd name="T2" fmla="*/ 138 w 154"/>
                <a:gd name="T3" fmla="*/ 8 h 78"/>
                <a:gd name="T4" fmla="*/ 120 w 154"/>
                <a:gd name="T5" fmla="*/ 16 h 78"/>
                <a:gd name="T6" fmla="*/ 103 w 154"/>
                <a:gd name="T7" fmla="*/ 25 h 78"/>
                <a:gd name="T8" fmla="*/ 84 w 154"/>
                <a:gd name="T9" fmla="*/ 35 h 78"/>
                <a:gd name="T10" fmla="*/ 64 w 154"/>
                <a:gd name="T11" fmla="*/ 46 h 78"/>
                <a:gd name="T12" fmla="*/ 43 w 154"/>
                <a:gd name="T13" fmla="*/ 56 h 78"/>
                <a:gd name="T14" fmla="*/ 22 w 154"/>
                <a:gd name="T15" fmla="*/ 67 h 78"/>
                <a:gd name="T16" fmla="*/ 0 w 154"/>
                <a:gd name="T17" fmla="*/ 78 h 78"/>
                <a:gd name="T18" fmla="*/ 0 w 154"/>
                <a:gd name="T19" fmla="*/ 62 h 78"/>
                <a:gd name="T20" fmla="*/ 14 w 154"/>
                <a:gd name="T21" fmla="*/ 55 h 78"/>
                <a:gd name="T22" fmla="*/ 29 w 154"/>
                <a:gd name="T23" fmla="*/ 48 h 78"/>
                <a:gd name="T24" fmla="*/ 42 w 154"/>
                <a:gd name="T25" fmla="*/ 42 h 78"/>
                <a:gd name="T26" fmla="*/ 57 w 154"/>
                <a:gd name="T27" fmla="*/ 35 h 78"/>
                <a:gd name="T28" fmla="*/ 72 w 154"/>
                <a:gd name="T29" fmla="*/ 28 h 78"/>
                <a:gd name="T30" fmla="*/ 87 w 154"/>
                <a:gd name="T31" fmla="*/ 20 h 78"/>
                <a:gd name="T32" fmla="*/ 101 w 154"/>
                <a:gd name="T33" fmla="*/ 13 h 78"/>
                <a:gd name="T34" fmla="*/ 116 w 154"/>
                <a:gd name="T35" fmla="*/ 7 h 78"/>
                <a:gd name="T36" fmla="*/ 124 w 154"/>
                <a:gd name="T37" fmla="*/ 4 h 78"/>
                <a:gd name="T38" fmla="*/ 135 w 154"/>
                <a:gd name="T39" fmla="*/ 2 h 78"/>
                <a:gd name="T40" fmla="*/ 144 w 154"/>
                <a:gd name="T41" fmla="*/ 1 h 78"/>
                <a:gd name="T42" fmla="*/ 154 w 154"/>
                <a:gd name="T4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4" h="78">
                  <a:moveTo>
                    <a:pt x="154" y="0"/>
                  </a:moveTo>
                  <a:lnTo>
                    <a:pt x="138" y="8"/>
                  </a:lnTo>
                  <a:lnTo>
                    <a:pt x="120" y="16"/>
                  </a:lnTo>
                  <a:lnTo>
                    <a:pt x="103" y="25"/>
                  </a:lnTo>
                  <a:lnTo>
                    <a:pt x="84" y="35"/>
                  </a:lnTo>
                  <a:lnTo>
                    <a:pt x="64" y="46"/>
                  </a:lnTo>
                  <a:lnTo>
                    <a:pt x="43" y="56"/>
                  </a:lnTo>
                  <a:lnTo>
                    <a:pt x="22" y="67"/>
                  </a:lnTo>
                  <a:lnTo>
                    <a:pt x="0" y="78"/>
                  </a:lnTo>
                  <a:lnTo>
                    <a:pt x="0" y="62"/>
                  </a:lnTo>
                  <a:lnTo>
                    <a:pt x="14" y="55"/>
                  </a:lnTo>
                  <a:lnTo>
                    <a:pt x="29" y="48"/>
                  </a:lnTo>
                  <a:lnTo>
                    <a:pt x="42" y="42"/>
                  </a:lnTo>
                  <a:lnTo>
                    <a:pt x="57" y="35"/>
                  </a:lnTo>
                  <a:lnTo>
                    <a:pt x="72" y="28"/>
                  </a:lnTo>
                  <a:lnTo>
                    <a:pt x="87" y="20"/>
                  </a:lnTo>
                  <a:lnTo>
                    <a:pt x="101" y="13"/>
                  </a:lnTo>
                  <a:lnTo>
                    <a:pt x="116" y="7"/>
                  </a:lnTo>
                  <a:lnTo>
                    <a:pt x="124" y="4"/>
                  </a:lnTo>
                  <a:lnTo>
                    <a:pt x="135" y="2"/>
                  </a:lnTo>
                  <a:lnTo>
                    <a:pt x="144" y="1"/>
                  </a:lnTo>
                  <a:lnTo>
                    <a:pt x="154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94"/>
            <p:cNvSpPr>
              <a:spLocks/>
            </p:cNvSpPr>
            <p:nvPr/>
          </p:nvSpPr>
          <p:spPr bwMode="auto">
            <a:xfrm>
              <a:off x="4929" y="674"/>
              <a:ext cx="24" cy="10"/>
            </a:xfrm>
            <a:custGeom>
              <a:avLst/>
              <a:gdLst>
                <a:gd name="T0" fmla="*/ 0 w 48"/>
                <a:gd name="T1" fmla="*/ 0 h 19"/>
                <a:gd name="T2" fmla="*/ 6 w 48"/>
                <a:gd name="T3" fmla="*/ 2 h 19"/>
                <a:gd name="T4" fmla="*/ 13 w 48"/>
                <a:gd name="T5" fmla="*/ 3 h 19"/>
                <a:gd name="T6" fmla="*/ 18 w 48"/>
                <a:gd name="T7" fmla="*/ 6 h 19"/>
                <a:gd name="T8" fmla="*/ 25 w 48"/>
                <a:gd name="T9" fmla="*/ 7 h 19"/>
                <a:gd name="T10" fmla="*/ 30 w 48"/>
                <a:gd name="T11" fmla="*/ 10 h 19"/>
                <a:gd name="T12" fmla="*/ 35 w 48"/>
                <a:gd name="T13" fmla="*/ 12 h 19"/>
                <a:gd name="T14" fmla="*/ 42 w 48"/>
                <a:gd name="T15" fmla="*/ 15 h 19"/>
                <a:gd name="T16" fmla="*/ 48 w 48"/>
                <a:gd name="T17" fmla="*/ 19 h 19"/>
                <a:gd name="T18" fmla="*/ 41 w 48"/>
                <a:gd name="T19" fmla="*/ 18 h 19"/>
                <a:gd name="T20" fmla="*/ 34 w 48"/>
                <a:gd name="T21" fmla="*/ 18 h 19"/>
                <a:gd name="T22" fmla="*/ 27 w 48"/>
                <a:gd name="T23" fmla="*/ 15 h 19"/>
                <a:gd name="T24" fmla="*/ 22 w 48"/>
                <a:gd name="T25" fmla="*/ 14 h 19"/>
                <a:gd name="T26" fmla="*/ 15 w 48"/>
                <a:gd name="T27" fmla="*/ 11 h 19"/>
                <a:gd name="T28" fmla="*/ 10 w 48"/>
                <a:gd name="T29" fmla="*/ 7 h 19"/>
                <a:gd name="T30" fmla="*/ 6 w 48"/>
                <a:gd name="T31" fmla="*/ 4 h 19"/>
                <a:gd name="T32" fmla="*/ 0 w 48"/>
                <a:gd name="T3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8" h="19">
                  <a:moveTo>
                    <a:pt x="0" y="0"/>
                  </a:moveTo>
                  <a:lnTo>
                    <a:pt x="6" y="2"/>
                  </a:lnTo>
                  <a:lnTo>
                    <a:pt x="13" y="3"/>
                  </a:lnTo>
                  <a:lnTo>
                    <a:pt x="18" y="6"/>
                  </a:lnTo>
                  <a:lnTo>
                    <a:pt x="25" y="7"/>
                  </a:lnTo>
                  <a:lnTo>
                    <a:pt x="30" y="10"/>
                  </a:lnTo>
                  <a:lnTo>
                    <a:pt x="35" y="12"/>
                  </a:lnTo>
                  <a:lnTo>
                    <a:pt x="42" y="15"/>
                  </a:lnTo>
                  <a:lnTo>
                    <a:pt x="48" y="19"/>
                  </a:lnTo>
                  <a:lnTo>
                    <a:pt x="41" y="18"/>
                  </a:lnTo>
                  <a:lnTo>
                    <a:pt x="34" y="18"/>
                  </a:lnTo>
                  <a:lnTo>
                    <a:pt x="27" y="15"/>
                  </a:lnTo>
                  <a:lnTo>
                    <a:pt x="22" y="14"/>
                  </a:lnTo>
                  <a:lnTo>
                    <a:pt x="15" y="11"/>
                  </a:lnTo>
                  <a:lnTo>
                    <a:pt x="10" y="7"/>
                  </a:lnTo>
                  <a:lnTo>
                    <a:pt x="6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95"/>
            <p:cNvSpPr>
              <a:spLocks/>
            </p:cNvSpPr>
            <p:nvPr/>
          </p:nvSpPr>
          <p:spPr bwMode="auto">
            <a:xfrm>
              <a:off x="5016" y="684"/>
              <a:ext cx="158" cy="93"/>
            </a:xfrm>
            <a:custGeom>
              <a:avLst/>
              <a:gdLst>
                <a:gd name="T0" fmla="*/ 316 w 316"/>
                <a:gd name="T1" fmla="*/ 0 h 187"/>
                <a:gd name="T2" fmla="*/ 316 w 316"/>
                <a:gd name="T3" fmla="*/ 55 h 187"/>
                <a:gd name="T4" fmla="*/ 19 w 316"/>
                <a:gd name="T5" fmla="*/ 187 h 187"/>
                <a:gd name="T6" fmla="*/ 0 w 316"/>
                <a:gd name="T7" fmla="*/ 186 h 187"/>
                <a:gd name="T8" fmla="*/ 3 w 316"/>
                <a:gd name="T9" fmla="*/ 178 h 187"/>
                <a:gd name="T10" fmla="*/ 3 w 316"/>
                <a:gd name="T11" fmla="*/ 168 h 187"/>
                <a:gd name="T12" fmla="*/ 3 w 316"/>
                <a:gd name="T13" fmla="*/ 151 h 187"/>
                <a:gd name="T14" fmla="*/ 0 w 316"/>
                <a:gd name="T15" fmla="*/ 124 h 187"/>
                <a:gd name="T16" fmla="*/ 19 w 316"/>
                <a:gd name="T17" fmla="*/ 118 h 187"/>
                <a:gd name="T18" fmla="*/ 38 w 316"/>
                <a:gd name="T19" fmla="*/ 113 h 187"/>
                <a:gd name="T20" fmla="*/ 58 w 316"/>
                <a:gd name="T21" fmla="*/ 106 h 187"/>
                <a:gd name="T22" fmla="*/ 77 w 316"/>
                <a:gd name="T23" fmla="*/ 98 h 187"/>
                <a:gd name="T24" fmla="*/ 97 w 316"/>
                <a:gd name="T25" fmla="*/ 92 h 187"/>
                <a:gd name="T26" fmla="*/ 116 w 316"/>
                <a:gd name="T27" fmla="*/ 83 h 187"/>
                <a:gd name="T28" fmla="*/ 136 w 316"/>
                <a:gd name="T29" fmla="*/ 75 h 187"/>
                <a:gd name="T30" fmla="*/ 156 w 316"/>
                <a:gd name="T31" fmla="*/ 67 h 187"/>
                <a:gd name="T32" fmla="*/ 175 w 316"/>
                <a:gd name="T33" fmla="*/ 58 h 187"/>
                <a:gd name="T34" fmla="*/ 195 w 316"/>
                <a:gd name="T35" fmla="*/ 50 h 187"/>
                <a:gd name="T36" fmla="*/ 215 w 316"/>
                <a:gd name="T37" fmla="*/ 42 h 187"/>
                <a:gd name="T38" fmla="*/ 235 w 316"/>
                <a:gd name="T39" fmla="*/ 32 h 187"/>
                <a:gd name="T40" fmla="*/ 256 w 316"/>
                <a:gd name="T41" fmla="*/ 24 h 187"/>
                <a:gd name="T42" fmla="*/ 276 w 316"/>
                <a:gd name="T43" fmla="*/ 16 h 187"/>
                <a:gd name="T44" fmla="*/ 296 w 316"/>
                <a:gd name="T45" fmla="*/ 8 h 187"/>
                <a:gd name="T46" fmla="*/ 316 w 316"/>
                <a:gd name="T47" fmla="*/ 0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16" h="187">
                  <a:moveTo>
                    <a:pt x="316" y="0"/>
                  </a:moveTo>
                  <a:lnTo>
                    <a:pt x="316" y="55"/>
                  </a:lnTo>
                  <a:lnTo>
                    <a:pt x="19" y="187"/>
                  </a:lnTo>
                  <a:lnTo>
                    <a:pt x="0" y="186"/>
                  </a:lnTo>
                  <a:lnTo>
                    <a:pt x="3" y="178"/>
                  </a:lnTo>
                  <a:lnTo>
                    <a:pt x="3" y="168"/>
                  </a:lnTo>
                  <a:lnTo>
                    <a:pt x="3" y="151"/>
                  </a:lnTo>
                  <a:lnTo>
                    <a:pt x="0" y="124"/>
                  </a:lnTo>
                  <a:lnTo>
                    <a:pt x="19" y="118"/>
                  </a:lnTo>
                  <a:lnTo>
                    <a:pt x="38" y="113"/>
                  </a:lnTo>
                  <a:lnTo>
                    <a:pt x="58" y="106"/>
                  </a:lnTo>
                  <a:lnTo>
                    <a:pt x="77" y="98"/>
                  </a:lnTo>
                  <a:lnTo>
                    <a:pt x="97" y="92"/>
                  </a:lnTo>
                  <a:lnTo>
                    <a:pt x="116" y="83"/>
                  </a:lnTo>
                  <a:lnTo>
                    <a:pt x="136" y="75"/>
                  </a:lnTo>
                  <a:lnTo>
                    <a:pt x="156" y="67"/>
                  </a:lnTo>
                  <a:lnTo>
                    <a:pt x="175" y="58"/>
                  </a:lnTo>
                  <a:lnTo>
                    <a:pt x="195" y="50"/>
                  </a:lnTo>
                  <a:lnTo>
                    <a:pt x="215" y="42"/>
                  </a:lnTo>
                  <a:lnTo>
                    <a:pt x="235" y="32"/>
                  </a:lnTo>
                  <a:lnTo>
                    <a:pt x="256" y="24"/>
                  </a:lnTo>
                  <a:lnTo>
                    <a:pt x="276" y="16"/>
                  </a:lnTo>
                  <a:lnTo>
                    <a:pt x="296" y="8"/>
                  </a:lnTo>
                  <a:lnTo>
                    <a:pt x="316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96"/>
            <p:cNvSpPr>
              <a:spLocks/>
            </p:cNvSpPr>
            <p:nvPr/>
          </p:nvSpPr>
          <p:spPr bwMode="auto">
            <a:xfrm>
              <a:off x="4423" y="694"/>
              <a:ext cx="751" cy="206"/>
            </a:xfrm>
            <a:custGeom>
              <a:avLst/>
              <a:gdLst>
                <a:gd name="T0" fmla="*/ 44 w 1503"/>
                <a:gd name="T1" fmla="*/ 6 h 411"/>
                <a:gd name="T2" fmla="*/ 48 w 1503"/>
                <a:gd name="T3" fmla="*/ 21 h 411"/>
                <a:gd name="T4" fmla="*/ 83 w 1503"/>
                <a:gd name="T5" fmla="*/ 39 h 411"/>
                <a:gd name="T6" fmla="*/ 134 w 1503"/>
                <a:gd name="T7" fmla="*/ 63 h 411"/>
                <a:gd name="T8" fmla="*/ 186 w 1503"/>
                <a:gd name="T9" fmla="*/ 87 h 411"/>
                <a:gd name="T10" fmla="*/ 240 w 1503"/>
                <a:gd name="T11" fmla="*/ 111 h 411"/>
                <a:gd name="T12" fmla="*/ 292 w 1503"/>
                <a:gd name="T13" fmla="*/ 135 h 411"/>
                <a:gd name="T14" fmla="*/ 346 w 1503"/>
                <a:gd name="T15" fmla="*/ 161 h 411"/>
                <a:gd name="T16" fmla="*/ 400 w 1503"/>
                <a:gd name="T17" fmla="*/ 185 h 411"/>
                <a:gd name="T18" fmla="*/ 454 w 1503"/>
                <a:gd name="T19" fmla="*/ 209 h 411"/>
                <a:gd name="T20" fmla="*/ 493 w 1503"/>
                <a:gd name="T21" fmla="*/ 227 h 411"/>
                <a:gd name="T22" fmla="*/ 521 w 1503"/>
                <a:gd name="T23" fmla="*/ 239 h 411"/>
                <a:gd name="T24" fmla="*/ 551 w 1503"/>
                <a:gd name="T25" fmla="*/ 251 h 411"/>
                <a:gd name="T26" fmla="*/ 578 w 1503"/>
                <a:gd name="T27" fmla="*/ 262 h 411"/>
                <a:gd name="T28" fmla="*/ 618 w 1503"/>
                <a:gd name="T29" fmla="*/ 279 h 411"/>
                <a:gd name="T30" fmla="*/ 681 w 1503"/>
                <a:gd name="T31" fmla="*/ 308 h 411"/>
                <a:gd name="T32" fmla="*/ 740 w 1503"/>
                <a:gd name="T33" fmla="*/ 335 h 411"/>
                <a:gd name="T34" fmla="*/ 781 w 1503"/>
                <a:gd name="T35" fmla="*/ 351 h 411"/>
                <a:gd name="T36" fmla="*/ 800 w 1503"/>
                <a:gd name="T37" fmla="*/ 351 h 411"/>
                <a:gd name="T38" fmla="*/ 851 w 1503"/>
                <a:gd name="T39" fmla="*/ 329 h 411"/>
                <a:gd name="T40" fmla="*/ 918 w 1503"/>
                <a:gd name="T41" fmla="*/ 300 h 411"/>
                <a:gd name="T42" fmla="*/ 974 w 1503"/>
                <a:gd name="T43" fmla="*/ 274 h 411"/>
                <a:gd name="T44" fmla="*/ 1001 w 1503"/>
                <a:gd name="T45" fmla="*/ 263 h 411"/>
                <a:gd name="T46" fmla="*/ 1023 w 1503"/>
                <a:gd name="T47" fmla="*/ 254 h 411"/>
                <a:gd name="T48" fmla="*/ 1046 w 1503"/>
                <a:gd name="T49" fmla="*/ 244 h 411"/>
                <a:gd name="T50" fmla="*/ 1070 w 1503"/>
                <a:gd name="T51" fmla="*/ 235 h 411"/>
                <a:gd name="T52" fmla="*/ 1092 w 1503"/>
                <a:gd name="T53" fmla="*/ 228 h 411"/>
                <a:gd name="T54" fmla="*/ 1114 w 1503"/>
                <a:gd name="T55" fmla="*/ 223 h 411"/>
                <a:gd name="T56" fmla="*/ 1139 w 1503"/>
                <a:gd name="T57" fmla="*/ 218 h 411"/>
                <a:gd name="T58" fmla="*/ 1163 w 1503"/>
                <a:gd name="T59" fmla="*/ 211 h 411"/>
                <a:gd name="T60" fmla="*/ 1195 w 1503"/>
                <a:gd name="T61" fmla="*/ 199 h 411"/>
                <a:gd name="T62" fmla="*/ 1235 w 1503"/>
                <a:gd name="T63" fmla="*/ 181 h 411"/>
                <a:gd name="T64" fmla="*/ 1276 w 1503"/>
                <a:gd name="T65" fmla="*/ 162 h 411"/>
                <a:gd name="T66" fmla="*/ 1316 w 1503"/>
                <a:gd name="T67" fmla="*/ 145 h 411"/>
                <a:gd name="T68" fmla="*/ 1358 w 1503"/>
                <a:gd name="T69" fmla="*/ 127 h 411"/>
                <a:gd name="T70" fmla="*/ 1400 w 1503"/>
                <a:gd name="T71" fmla="*/ 110 h 411"/>
                <a:gd name="T72" fmla="*/ 1440 w 1503"/>
                <a:gd name="T73" fmla="*/ 92 h 411"/>
                <a:gd name="T74" fmla="*/ 1482 w 1503"/>
                <a:gd name="T75" fmla="*/ 76 h 411"/>
                <a:gd name="T76" fmla="*/ 1503 w 1503"/>
                <a:gd name="T77" fmla="*/ 110 h 411"/>
                <a:gd name="T78" fmla="*/ 761 w 1503"/>
                <a:gd name="T79" fmla="*/ 401 h 411"/>
                <a:gd name="T80" fmla="*/ 724 w 1503"/>
                <a:gd name="T81" fmla="*/ 379 h 411"/>
                <a:gd name="T82" fmla="*/ 685 w 1503"/>
                <a:gd name="T83" fmla="*/ 359 h 411"/>
                <a:gd name="T84" fmla="*/ 648 w 1503"/>
                <a:gd name="T85" fmla="*/ 340 h 411"/>
                <a:gd name="T86" fmla="*/ 609 w 1503"/>
                <a:gd name="T87" fmla="*/ 323 h 411"/>
                <a:gd name="T88" fmla="*/ 571 w 1503"/>
                <a:gd name="T89" fmla="*/ 305 h 411"/>
                <a:gd name="T90" fmla="*/ 536 w 1503"/>
                <a:gd name="T91" fmla="*/ 290 h 411"/>
                <a:gd name="T92" fmla="*/ 502 w 1503"/>
                <a:gd name="T93" fmla="*/ 275 h 411"/>
                <a:gd name="T94" fmla="*/ 475 w 1503"/>
                <a:gd name="T95" fmla="*/ 263 h 411"/>
                <a:gd name="T96" fmla="*/ 450 w 1503"/>
                <a:gd name="T97" fmla="*/ 253 h 411"/>
                <a:gd name="T98" fmla="*/ 422 w 1503"/>
                <a:gd name="T99" fmla="*/ 240 h 411"/>
                <a:gd name="T100" fmla="*/ 395 w 1503"/>
                <a:gd name="T101" fmla="*/ 231 h 411"/>
                <a:gd name="T102" fmla="*/ 358 w 1503"/>
                <a:gd name="T103" fmla="*/ 216 h 411"/>
                <a:gd name="T104" fmla="*/ 310 w 1503"/>
                <a:gd name="T105" fmla="*/ 195 h 411"/>
                <a:gd name="T106" fmla="*/ 263 w 1503"/>
                <a:gd name="T107" fmla="*/ 173 h 411"/>
                <a:gd name="T108" fmla="*/ 216 w 1503"/>
                <a:gd name="T109" fmla="*/ 150 h 411"/>
                <a:gd name="T110" fmla="*/ 167 w 1503"/>
                <a:gd name="T111" fmla="*/ 129 h 411"/>
                <a:gd name="T112" fmla="*/ 120 w 1503"/>
                <a:gd name="T113" fmla="*/ 106 h 411"/>
                <a:gd name="T114" fmla="*/ 73 w 1503"/>
                <a:gd name="T115" fmla="*/ 83 h 411"/>
                <a:gd name="T116" fmla="*/ 25 w 1503"/>
                <a:gd name="T117" fmla="*/ 61 h 411"/>
                <a:gd name="T118" fmla="*/ 3 w 1503"/>
                <a:gd name="T119" fmla="*/ 41 h 411"/>
                <a:gd name="T120" fmla="*/ 6 w 1503"/>
                <a:gd name="T121" fmla="*/ 21 h 411"/>
                <a:gd name="T122" fmla="*/ 14 w 1503"/>
                <a:gd name="T123" fmla="*/ 8 h 411"/>
                <a:gd name="T124" fmla="*/ 33 w 1503"/>
                <a:gd name="T125" fmla="*/ 2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503" h="411">
                  <a:moveTo>
                    <a:pt x="44" y="0"/>
                  </a:moveTo>
                  <a:lnTo>
                    <a:pt x="44" y="6"/>
                  </a:lnTo>
                  <a:lnTo>
                    <a:pt x="45" y="13"/>
                  </a:lnTo>
                  <a:lnTo>
                    <a:pt x="48" y="21"/>
                  </a:lnTo>
                  <a:lnTo>
                    <a:pt x="57" y="27"/>
                  </a:lnTo>
                  <a:lnTo>
                    <a:pt x="83" y="39"/>
                  </a:lnTo>
                  <a:lnTo>
                    <a:pt x="108" y="51"/>
                  </a:lnTo>
                  <a:lnTo>
                    <a:pt x="134" y="63"/>
                  </a:lnTo>
                  <a:lnTo>
                    <a:pt x="159" y="75"/>
                  </a:lnTo>
                  <a:lnTo>
                    <a:pt x="186" y="87"/>
                  </a:lnTo>
                  <a:lnTo>
                    <a:pt x="213" y="99"/>
                  </a:lnTo>
                  <a:lnTo>
                    <a:pt x="240" y="111"/>
                  </a:lnTo>
                  <a:lnTo>
                    <a:pt x="267" y="123"/>
                  </a:lnTo>
                  <a:lnTo>
                    <a:pt x="292" y="135"/>
                  </a:lnTo>
                  <a:lnTo>
                    <a:pt x="319" y="148"/>
                  </a:lnTo>
                  <a:lnTo>
                    <a:pt x="346" y="161"/>
                  </a:lnTo>
                  <a:lnTo>
                    <a:pt x="373" y="173"/>
                  </a:lnTo>
                  <a:lnTo>
                    <a:pt x="400" y="185"/>
                  </a:lnTo>
                  <a:lnTo>
                    <a:pt x="427" y="197"/>
                  </a:lnTo>
                  <a:lnTo>
                    <a:pt x="454" y="209"/>
                  </a:lnTo>
                  <a:lnTo>
                    <a:pt x="479" y="222"/>
                  </a:lnTo>
                  <a:lnTo>
                    <a:pt x="493" y="227"/>
                  </a:lnTo>
                  <a:lnTo>
                    <a:pt x="506" y="234"/>
                  </a:lnTo>
                  <a:lnTo>
                    <a:pt x="521" y="239"/>
                  </a:lnTo>
                  <a:lnTo>
                    <a:pt x="536" y="244"/>
                  </a:lnTo>
                  <a:lnTo>
                    <a:pt x="551" y="251"/>
                  </a:lnTo>
                  <a:lnTo>
                    <a:pt x="564" y="257"/>
                  </a:lnTo>
                  <a:lnTo>
                    <a:pt x="578" y="262"/>
                  </a:lnTo>
                  <a:lnTo>
                    <a:pt x="591" y="267"/>
                  </a:lnTo>
                  <a:lnTo>
                    <a:pt x="618" y="279"/>
                  </a:lnTo>
                  <a:lnTo>
                    <a:pt x="649" y="293"/>
                  </a:lnTo>
                  <a:lnTo>
                    <a:pt x="681" y="308"/>
                  </a:lnTo>
                  <a:lnTo>
                    <a:pt x="712" y="321"/>
                  </a:lnTo>
                  <a:lnTo>
                    <a:pt x="740" y="335"/>
                  </a:lnTo>
                  <a:lnTo>
                    <a:pt x="763" y="344"/>
                  </a:lnTo>
                  <a:lnTo>
                    <a:pt x="781" y="351"/>
                  </a:lnTo>
                  <a:lnTo>
                    <a:pt x="789" y="353"/>
                  </a:lnTo>
                  <a:lnTo>
                    <a:pt x="800" y="351"/>
                  </a:lnTo>
                  <a:lnTo>
                    <a:pt x="822" y="341"/>
                  </a:lnTo>
                  <a:lnTo>
                    <a:pt x="851" y="329"/>
                  </a:lnTo>
                  <a:lnTo>
                    <a:pt x="884" y="314"/>
                  </a:lnTo>
                  <a:lnTo>
                    <a:pt x="918" y="300"/>
                  </a:lnTo>
                  <a:lnTo>
                    <a:pt x="949" y="286"/>
                  </a:lnTo>
                  <a:lnTo>
                    <a:pt x="974" y="274"/>
                  </a:lnTo>
                  <a:lnTo>
                    <a:pt x="991" y="267"/>
                  </a:lnTo>
                  <a:lnTo>
                    <a:pt x="1001" y="263"/>
                  </a:lnTo>
                  <a:lnTo>
                    <a:pt x="1012" y="259"/>
                  </a:lnTo>
                  <a:lnTo>
                    <a:pt x="1023" y="254"/>
                  </a:lnTo>
                  <a:lnTo>
                    <a:pt x="1035" y="249"/>
                  </a:lnTo>
                  <a:lnTo>
                    <a:pt x="1046" y="244"/>
                  </a:lnTo>
                  <a:lnTo>
                    <a:pt x="1058" y="239"/>
                  </a:lnTo>
                  <a:lnTo>
                    <a:pt x="1070" y="235"/>
                  </a:lnTo>
                  <a:lnTo>
                    <a:pt x="1081" y="231"/>
                  </a:lnTo>
                  <a:lnTo>
                    <a:pt x="1092" y="228"/>
                  </a:lnTo>
                  <a:lnTo>
                    <a:pt x="1104" y="224"/>
                  </a:lnTo>
                  <a:lnTo>
                    <a:pt x="1114" y="223"/>
                  </a:lnTo>
                  <a:lnTo>
                    <a:pt x="1127" y="220"/>
                  </a:lnTo>
                  <a:lnTo>
                    <a:pt x="1139" y="218"/>
                  </a:lnTo>
                  <a:lnTo>
                    <a:pt x="1151" y="215"/>
                  </a:lnTo>
                  <a:lnTo>
                    <a:pt x="1163" y="211"/>
                  </a:lnTo>
                  <a:lnTo>
                    <a:pt x="1175" y="207"/>
                  </a:lnTo>
                  <a:lnTo>
                    <a:pt x="1195" y="199"/>
                  </a:lnTo>
                  <a:lnTo>
                    <a:pt x="1215" y="189"/>
                  </a:lnTo>
                  <a:lnTo>
                    <a:pt x="1235" y="181"/>
                  </a:lnTo>
                  <a:lnTo>
                    <a:pt x="1256" y="172"/>
                  </a:lnTo>
                  <a:lnTo>
                    <a:pt x="1276" y="162"/>
                  </a:lnTo>
                  <a:lnTo>
                    <a:pt x="1296" y="154"/>
                  </a:lnTo>
                  <a:lnTo>
                    <a:pt x="1316" y="145"/>
                  </a:lnTo>
                  <a:lnTo>
                    <a:pt x="1338" y="137"/>
                  </a:lnTo>
                  <a:lnTo>
                    <a:pt x="1358" y="127"/>
                  </a:lnTo>
                  <a:lnTo>
                    <a:pt x="1378" y="119"/>
                  </a:lnTo>
                  <a:lnTo>
                    <a:pt x="1400" y="110"/>
                  </a:lnTo>
                  <a:lnTo>
                    <a:pt x="1420" y="102"/>
                  </a:lnTo>
                  <a:lnTo>
                    <a:pt x="1440" y="92"/>
                  </a:lnTo>
                  <a:lnTo>
                    <a:pt x="1461" y="84"/>
                  </a:lnTo>
                  <a:lnTo>
                    <a:pt x="1482" y="76"/>
                  </a:lnTo>
                  <a:lnTo>
                    <a:pt x="1503" y="68"/>
                  </a:lnTo>
                  <a:lnTo>
                    <a:pt x="1503" y="110"/>
                  </a:lnTo>
                  <a:lnTo>
                    <a:pt x="778" y="411"/>
                  </a:lnTo>
                  <a:lnTo>
                    <a:pt x="761" y="401"/>
                  </a:lnTo>
                  <a:lnTo>
                    <a:pt x="742" y="390"/>
                  </a:lnTo>
                  <a:lnTo>
                    <a:pt x="724" y="379"/>
                  </a:lnTo>
                  <a:lnTo>
                    <a:pt x="704" y="368"/>
                  </a:lnTo>
                  <a:lnTo>
                    <a:pt x="685" y="359"/>
                  </a:lnTo>
                  <a:lnTo>
                    <a:pt x="666" y="349"/>
                  </a:lnTo>
                  <a:lnTo>
                    <a:pt x="648" y="340"/>
                  </a:lnTo>
                  <a:lnTo>
                    <a:pt x="627" y="331"/>
                  </a:lnTo>
                  <a:lnTo>
                    <a:pt x="609" y="323"/>
                  </a:lnTo>
                  <a:lnTo>
                    <a:pt x="590" y="314"/>
                  </a:lnTo>
                  <a:lnTo>
                    <a:pt x="571" y="305"/>
                  </a:lnTo>
                  <a:lnTo>
                    <a:pt x="553" y="298"/>
                  </a:lnTo>
                  <a:lnTo>
                    <a:pt x="536" y="290"/>
                  </a:lnTo>
                  <a:lnTo>
                    <a:pt x="518" y="282"/>
                  </a:lnTo>
                  <a:lnTo>
                    <a:pt x="502" y="275"/>
                  </a:lnTo>
                  <a:lnTo>
                    <a:pt x="487" y="269"/>
                  </a:lnTo>
                  <a:lnTo>
                    <a:pt x="475" y="263"/>
                  </a:lnTo>
                  <a:lnTo>
                    <a:pt x="463" y="258"/>
                  </a:lnTo>
                  <a:lnTo>
                    <a:pt x="450" y="253"/>
                  </a:lnTo>
                  <a:lnTo>
                    <a:pt x="436" y="247"/>
                  </a:lnTo>
                  <a:lnTo>
                    <a:pt x="422" y="240"/>
                  </a:lnTo>
                  <a:lnTo>
                    <a:pt x="408" y="235"/>
                  </a:lnTo>
                  <a:lnTo>
                    <a:pt x="395" y="231"/>
                  </a:lnTo>
                  <a:lnTo>
                    <a:pt x="383" y="226"/>
                  </a:lnTo>
                  <a:lnTo>
                    <a:pt x="358" y="216"/>
                  </a:lnTo>
                  <a:lnTo>
                    <a:pt x="334" y="205"/>
                  </a:lnTo>
                  <a:lnTo>
                    <a:pt x="310" y="195"/>
                  </a:lnTo>
                  <a:lnTo>
                    <a:pt x="287" y="184"/>
                  </a:lnTo>
                  <a:lnTo>
                    <a:pt x="263" y="173"/>
                  </a:lnTo>
                  <a:lnTo>
                    <a:pt x="239" y="162"/>
                  </a:lnTo>
                  <a:lnTo>
                    <a:pt x="216" y="150"/>
                  </a:lnTo>
                  <a:lnTo>
                    <a:pt x="191" y="140"/>
                  </a:lnTo>
                  <a:lnTo>
                    <a:pt x="167" y="129"/>
                  </a:lnTo>
                  <a:lnTo>
                    <a:pt x="144" y="117"/>
                  </a:lnTo>
                  <a:lnTo>
                    <a:pt x="120" y="106"/>
                  </a:lnTo>
                  <a:lnTo>
                    <a:pt x="96" y="95"/>
                  </a:lnTo>
                  <a:lnTo>
                    <a:pt x="73" y="83"/>
                  </a:lnTo>
                  <a:lnTo>
                    <a:pt x="49" y="72"/>
                  </a:lnTo>
                  <a:lnTo>
                    <a:pt x="25" y="61"/>
                  </a:lnTo>
                  <a:lnTo>
                    <a:pt x="0" y="51"/>
                  </a:lnTo>
                  <a:lnTo>
                    <a:pt x="3" y="41"/>
                  </a:lnTo>
                  <a:lnTo>
                    <a:pt x="6" y="31"/>
                  </a:lnTo>
                  <a:lnTo>
                    <a:pt x="6" y="21"/>
                  </a:lnTo>
                  <a:lnTo>
                    <a:pt x="4" y="12"/>
                  </a:lnTo>
                  <a:lnTo>
                    <a:pt x="14" y="8"/>
                  </a:lnTo>
                  <a:lnTo>
                    <a:pt x="23" y="5"/>
                  </a:lnTo>
                  <a:lnTo>
                    <a:pt x="33" y="2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97"/>
            <p:cNvSpPr>
              <a:spLocks/>
            </p:cNvSpPr>
            <p:nvPr/>
          </p:nvSpPr>
          <p:spPr bwMode="auto">
            <a:xfrm>
              <a:off x="5596" y="696"/>
              <a:ext cx="8" cy="8"/>
            </a:xfrm>
            <a:custGeom>
              <a:avLst/>
              <a:gdLst>
                <a:gd name="T0" fmla="*/ 16 w 16"/>
                <a:gd name="T1" fmla="*/ 0 h 14"/>
                <a:gd name="T2" fmla="*/ 16 w 16"/>
                <a:gd name="T3" fmla="*/ 5 h 14"/>
                <a:gd name="T4" fmla="*/ 12 w 16"/>
                <a:gd name="T5" fmla="*/ 10 h 14"/>
                <a:gd name="T6" fmla="*/ 6 w 16"/>
                <a:gd name="T7" fmla="*/ 14 h 14"/>
                <a:gd name="T8" fmla="*/ 0 w 16"/>
                <a:gd name="T9" fmla="*/ 14 h 14"/>
                <a:gd name="T10" fmla="*/ 4 w 16"/>
                <a:gd name="T11" fmla="*/ 9 h 14"/>
                <a:gd name="T12" fmla="*/ 8 w 16"/>
                <a:gd name="T13" fmla="*/ 4 h 14"/>
                <a:gd name="T14" fmla="*/ 12 w 16"/>
                <a:gd name="T15" fmla="*/ 0 h 14"/>
                <a:gd name="T16" fmla="*/ 16 w 16"/>
                <a:gd name="T17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" h="14">
                  <a:moveTo>
                    <a:pt x="16" y="0"/>
                  </a:moveTo>
                  <a:lnTo>
                    <a:pt x="16" y="5"/>
                  </a:lnTo>
                  <a:lnTo>
                    <a:pt x="12" y="10"/>
                  </a:lnTo>
                  <a:lnTo>
                    <a:pt x="6" y="14"/>
                  </a:lnTo>
                  <a:lnTo>
                    <a:pt x="0" y="14"/>
                  </a:lnTo>
                  <a:lnTo>
                    <a:pt x="4" y="9"/>
                  </a:lnTo>
                  <a:lnTo>
                    <a:pt x="8" y="4"/>
                  </a:lnTo>
                  <a:lnTo>
                    <a:pt x="12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7C7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98"/>
            <p:cNvSpPr>
              <a:spLocks/>
            </p:cNvSpPr>
            <p:nvPr/>
          </p:nvSpPr>
          <p:spPr bwMode="auto">
            <a:xfrm>
              <a:off x="5603" y="706"/>
              <a:ext cx="12" cy="29"/>
            </a:xfrm>
            <a:custGeom>
              <a:avLst/>
              <a:gdLst>
                <a:gd name="T0" fmla="*/ 20 w 26"/>
                <a:gd name="T1" fmla="*/ 0 h 58"/>
                <a:gd name="T2" fmla="*/ 22 w 26"/>
                <a:gd name="T3" fmla="*/ 7 h 58"/>
                <a:gd name="T4" fmla="*/ 24 w 26"/>
                <a:gd name="T5" fmla="*/ 12 h 58"/>
                <a:gd name="T6" fmla="*/ 26 w 26"/>
                <a:gd name="T7" fmla="*/ 17 h 58"/>
                <a:gd name="T8" fmla="*/ 26 w 26"/>
                <a:gd name="T9" fmla="*/ 24 h 58"/>
                <a:gd name="T10" fmla="*/ 24 w 26"/>
                <a:gd name="T11" fmla="*/ 31 h 58"/>
                <a:gd name="T12" fmla="*/ 23 w 26"/>
                <a:gd name="T13" fmla="*/ 39 h 58"/>
                <a:gd name="T14" fmla="*/ 19 w 26"/>
                <a:gd name="T15" fmla="*/ 48 h 58"/>
                <a:gd name="T16" fmla="*/ 15 w 26"/>
                <a:gd name="T17" fmla="*/ 58 h 58"/>
                <a:gd name="T18" fmla="*/ 10 w 26"/>
                <a:gd name="T19" fmla="*/ 51 h 58"/>
                <a:gd name="T20" fmla="*/ 6 w 26"/>
                <a:gd name="T21" fmla="*/ 44 h 58"/>
                <a:gd name="T22" fmla="*/ 2 w 26"/>
                <a:gd name="T23" fmla="*/ 37 h 58"/>
                <a:gd name="T24" fmla="*/ 0 w 26"/>
                <a:gd name="T25" fmla="*/ 31 h 58"/>
                <a:gd name="T26" fmla="*/ 3 w 26"/>
                <a:gd name="T27" fmla="*/ 23 h 58"/>
                <a:gd name="T28" fmla="*/ 7 w 26"/>
                <a:gd name="T29" fmla="*/ 15 h 58"/>
                <a:gd name="T30" fmla="*/ 14 w 26"/>
                <a:gd name="T31" fmla="*/ 8 h 58"/>
                <a:gd name="T32" fmla="*/ 20 w 26"/>
                <a:gd name="T33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6" h="58">
                  <a:moveTo>
                    <a:pt x="20" y="0"/>
                  </a:moveTo>
                  <a:lnTo>
                    <a:pt x="22" y="7"/>
                  </a:lnTo>
                  <a:lnTo>
                    <a:pt x="24" y="12"/>
                  </a:lnTo>
                  <a:lnTo>
                    <a:pt x="26" y="17"/>
                  </a:lnTo>
                  <a:lnTo>
                    <a:pt x="26" y="24"/>
                  </a:lnTo>
                  <a:lnTo>
                    <a:pt x="24" y="31"/>
                  </a:lnTo>
                  <a:lnTo>
                    <a:pt x="23" y="39"/>
                  </a:lnTo>
                  <a:lnTo>
                    <a:pt x="19" y="48"/>
                  </a:lnTo>
                  <a:lnTo>
                    <a:pt x="15" y="58"/>
                  </a:lnTo>
                  <a:lnTo>
                    <a:pt x="10" y="51"/>
                  </a:lnTo>
                  <a:lnTo>
                    <a:pt x="6" y="44"/>
                  </a:lnTo>
                  <a:lnTo>
                    <a:pt x="2" y="37"/>
                  </a:lnTo>
                  <a:lnTo>
                    <a:pt x="0" y="31"/>
                  </a:lnTo>
                  <a:lnTo>
                    <a:pt x="3" y="23"/>
                  </a:lnTo>
                  <a:lnTo>
                    <a:pt x="7" y="15"/>
                  </a:lnTo>
                  <a:lnTo>
                    <a:pt x="14" y="8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7C7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99"/>
            <p:cNvSpPr>
              <a:spLocks/>
            </p:cNvSpPr>
            <p:nvPr/>
          </p:nvSpPr>
          <p:spPr bwMode="auto">
            <a:xfrm>
              <a:off x="5560" y="756"/>
              <a:ext cx="68" cy="97"/>
            </a:xfrm>
            <a:custGeom>
              <a:avLst/>
              <a:gdLst>
                <a:gd name="T0" fmla="*/ 108 w 137"/>
                <a:gd name="T1" fmla="*/ 0 h 195"/>
                <a:gd name="T2" fmla="*/ 118 w 137"/>
                <a:gd name="T3" fmla="*/ 23 h 195"/>
                <a:gd name="T4" fmla="*/ 128 w 137"/>
                <a:gd name="T5" fmla="*/ 46 h 195"/>
                <a:gd name="T6" fmla="*/ 135 w 137"/>
                <a:gd name="T7" fmla="*/ 67 h 195"/>
                <a:gd name="T8" fmla="*/ 137 w 137"/>
                <a:gd name="T9" fmla="*/ 79 h 195"/>
                <a:gd name="T10" fmla="*/ 136 w 137"/>
                <a:gd name="T11" fmla="*/ 89 h 195"/>
                <a:gd name="T12" fmla="*/ 135 w 137"/>
                <a:gd name="T13" fmla="*/ 102 h 195"/>
                <a:gd name="T14" fmla="*/ 132 w 137"/>
                <a:gd name="T15" fmla="*/ 117 h 195"/>
                <a:gd name="T16" fmla="*/ 131 w 137"/>
                <a:gd name="T17" fmla="*/ 127 h 195"/>
                <a:gd name="T18" fmla="*/ 132 w 137"/>
                <a:gd name="T19" fmla="*/ 133 h 195"/>
                <a:gd name="T20" fmla="*/ 133 w 137"/>
                <a:gd name="T21" fmla="*/ 139 h 195"/>
                <a:gd name="T22" fmla="*/ 136 w 137"/>
                <a:gd name="T23" fmla="*/ 145 h 195"/>
                <a:gd name="T24" fmla="*/ 136 w 137"/>
                <a:gd name="T25" fmla="*/ 152 h 195"/>
                <a:gd name="T26" fmla="*/ 136 w 137"/>
                <a:gd name="T27" fmla="*/ 176 h 195"/>
                <a:gd name="T28" fmla="*/ 124 w 137"/>
                <a:gd name="T29" fmla="*/ 172 h 195"/>
                <a:gd name="T30" fmla="*/ 110 w 137"/>
                <a:gd name="T31" fmla="*/ 172 h 195"/>
                <a:gd name="T32" fmla="*/ 97 w 137"/>
                <a:gd name="T33" fmla="*/ 175 h 195"/>
                <a:gd name="T34" fmla="*/ 82 w 137"/>
                <a:gd name="T35" fmla="*/ 179 h 195"/>
                <a:gd name="T36" fmla="*/ 69 w 137"/>
                <a:gd name="T37" fmla="*/ 184 h 195"/>
                <a:gd name="T38" fmla="*/ 57 w 137"/>
                <a:gd name="T39" fmla="*/ 190 h 195"/>
                <a:gd name="T40" fmla="*/ 46 w 137"/>
                <a:gd name="T41" fmla="*/ 194 h 195"/>
                <a:gd name="T42" fmla="*/ 36 w 137"/>
                <a:gd name="T43" fmla="*/ 195 h 195"/>
                <a:gd name="T44" fmla="*/ 22 w 137"/>
                <a:gd name="T45" fmla="*/ 191 h 195"/>
                <a:gd name="T46" fmla="*/ 12 w 137"/>
                <a:gd name="T47" fmla="*/ 178 h 195"/>
                <a:gd name="T48" fmla="*/ 7 w 137"/>
                <a:gd name="T49" fmla="*/ 160 h 195"/>
                <a:gd name="T50" fmla="*/ 0 w 137"/>
                <a:gd name="T51" fmla="*/ 139 h 195"/>
                <a:gd name="T52" fmla="*/ 5 w 137"/>
                <a:gd name="T53" fmla="*/ 139 h 195"/>
                <a:gd name="T54" fmla="*/ 11 w 137"/>
                <a:gd name="T55" fmla="*/ 140 h 195"/>
                <a:gd name="T56" fmla="*/ 18 w 137"/>
                <a:gd name="T57" fmla="*/ 141 h 195"/>
                <a:gd name="T58" fmla="*/ 23 w 137"/>
                <a:gd name="T59" fmla="*/ 143 h 195"/>
                <a:gd name="T60" fmla="*/ 27 w 137"/>
                <a:gd name="T61" fmla="*/ 144 h 195"/>
                <a:gd name="T62" fmla="*/ 31 w 137"/>
                <a:gd name="T63" fmla="*/ 144 h 195"/>
                <a:gd name="T64" fmla="*/ 36 w 137"/>
                <a:gd name="T65" fmla="*/ 144 h 195"/>
                <a:gd name="T66" fmla="*/ 42 w 137"/>
                <a:gd name="T67" fmla="*/ 144 h 195"/>
                <a:gd name="T68" fmla="*/ 47 w 137"/>
                <a:gd name="T69" fmla="*/ 144 h 195"/>
                <a:gd name="T70" fmla="*/ 53 w 137"/>
                <a:gd name="T71" fmla="*/ 144 h 195"/>
                <a:gd name="T72" fmla="*/ 59 w 137"/>
                <a:gd name="T73" fmla="*/ 143 h 195"/>
                <a:gd name="T74" fmla="*/ 67 w 137"/>
                <a:gd name="T75" fmla="*/ 141 h 195"/>
                <a:gd name="T76" fmla="*/ 67 w 137"/>
                <a:gd name="T77" fmla="*/ 149 h 195"/>
                <a:gd name="T78" fmla="*/ 66 w 137"/>
                <a:gd name="T79" fmla="*/ 155 h 195"/>
                <a:gd name="T80" fmla="*/ 63 w 137"/>
                <a:gd name="T81" fmla="*/ 162 h 195"/>
                <a:gd name="T82" fmla="*/ 61 w 137"/>
                <a:gd name="T83" fmla="*/ 166 h 195"/>
                <a:gd name="T84" fmla="*/ 61 w 137"/>
                <a:gd name="T85" fmla="*/ 166 h 195"/>
                <a:gd name="T86" fmla="*/ 61 w 137"/>
                <a:gd name="T87" fmla="*/ 166 h 195"/>
                <a:gd name="T88" fmla="*/ 62 w 137"/>
                <a:gd name="T89" fmla="*/ 166 h 195"/>
                <a:gd name="T90" fmla="*/ 63 w 137"/>
                <a:gd name="T91" fmla="*/ 166 h 195"/>
                <a:gd name="T92" fmla="*/ 74 w 137"/>
                <a:gd name="T93" fmla="*/ 145 h 195"/>
                <a:gd name="T94" fmla="*/ 83 w 137"/>
                <a:gd name="T95" fmla="*/ 124 h 195"/>
                <a:gd name="T96" fmla="*/ 92 w 137"/>
                <a:gd name="T97" fmla="*/ 104 h 195"/>
                <a:gd name="T98" fmla="*/ 98 w 137"/>
                <a:gd name="T99" fmla="*/ 82 h 195"/>
                <a:gd name="T100" fmla="*/ 102 w 137"/>
                <a:gd name="T101" fmla="*/ 62 h 195"/>
                <a:gd name="T102" fmla="*/ 106 w 137"/>
                <a:gd name="T103" fmla="*/ 42 h 195"/>
                <a:gd name="T104" fmla="*/ 108 w 137"/>
                <a:gd name="T105" fmla="*/ 20 h 195"/>
                <a:gd name="T106" fmla="*/ 108 w 137"/>
                <a:gd name="T107" fmla="*/ 0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7" h="195">
                  <a:moveTo>
                    <a:pt x="108" y="0"/>
                  </a:moveTo>
                  <a:lnTo>
                    <a:pt x="118" y="23"/>
                  </a:lnTo>
                  <a:lnTo>
                    <a:pt x="128" y="46"/>
                  </a:lnTo>
                  <a:lnTo>
                    <a:pt x="135" y="67"/>
                  </a:lnTo>
                  <a:lnTo>
                    <a:pt x="137" y="79"/>
                  </a:lnTo>
                  <a:lnTo>
                    <a:pt x="136" y="89"/>
                  </a:lnTo>
                  <a:lnTo>
                    <a:pt x="135" y="102"/>
                  </a:lnTo>
                  <a:lnTo>
                    <a:pt x="132" y="117"/>
                  </a:lnTo>
                  <a:lnTo>
                    <a:pt x="131" y="127"/>
                  </a:lnTo>
                  <a:lnTo>
                    <a:pt x="132" y="133"/>
                  </a:lnTo>
                  <a:lnTo>
                    <a:pt x="133" y="139"/>
                  </a:lnTo>
                  <a:lnTo>
                    <a:pt x="136" y="145"/>
                  </a:lnTo>
                  <a:lnTo>
                    <a:pt x="136" y="152"/>
                  </a:lnTo>
                  <a:lnTo>
                    <a:pt x="136" y="176"/>
                  </a:lnTo>
                  <a:lnTo>
                    <a:pt x="124" y="172"/>
                  </a:lnTo>
                  <a:lnTo>
                    <a:pt x="110" y="172"/>
                  </a:lnTo>
                  <a:lnTo>
                    <a:pt x="97" y="175"/>
                  </a:lnTo>
                  <a:lnTo>
                    <a:pt x="82" y="179"/>
                  </a:lnTo>
                  <a:lnTo>
                    <a:pt x="69" y="184"/>
                  </a:lnTo>
                  <a:lnTo>
                    <a:pt x="57" y="190"/>
                  </a:lnTo>
                  <a:lnTo>
                    <a:pt x="46" y="194"/>
                  </a:lnTo>
                  <a:lnTo>
                    <a:pt x="36" y="195"/>
                  </a:lnTo>
                  <a:lnTo>
                    <a:pt x="22" y="191"/>
                  </a:lnTo>
                  <a:lnTo>
                    <a:pt x="12" y="178"/>
                  </a:lnTo>
                  <a:lnTo>
                    <a:pt x="7" y="160"/>
                  </a:lnTo>
                  <a:lnTo>
                    <a:pt x="0" y="139"/>
                  </a:lnTo>
                  <a:lnTo>
                    <a:pt x="5" y="139"/>
                  </a:lnTo>
                  <a:lnTo>
                    <a:pt x="11" y="140"/>
                  </a:lnTo>
                  <a:lnTo>
                    <a:pt x="18" y="141"/>
                  </a:lnTo>
                  <a:lnTo>
                    <a:pt x="23" y="143"/>
                  </a:lnTo>
                  <a:lnTo>
                    <a:pt x="27" y="144"/>
                  </a:lnTo>
                  <a:lnTo>
                    <a:pt x="31" y="144"/>
                  </a:lnTo>
                  <a:lnTo>
                    <a:pt x="36" y="144"/>
                  </a:lnTo>
                  <a:lnTo>
                    <a:pt x="42" y="144"/>
                  </a:lnTo>
                  <a:lnTo>
                    <a:pt x="47" y="144"/>
                  </a:lnTo>
                  <a:lnTo>
                    <a:pt x="53" y="144"/>
                  </a:lnTo>
                  <a:lnTo>
                    <a:pt x="59" y="143"/>
                  </a:lnTo>
                  <a:lnTo>
                    <a:pt x="67" y="141"/>
                  </a:lnTo>
                  <a:lnTo>
                    <a:pt x="67" y="149"/>
                  </a:lnTo>
                  <a:lnTo>
                    <a:pt x="66" y="155"/>
                  </a:lnTo>
                  <a:lnTo>
                    <a:pt x="63" y="162"/>
                  </a:lnTo>
                  <a:lnTo>
                    <a:pt x="61" y="166"/>
                  </a:lnTo>
                  <a:lnTo>
                    <a:pt x="61" y="166"/>
                  </a:lnTo>
                  <a:lnTo>
                    <a:pt x="61" y="166"/>
                  </a:lnTo>
                  <a:lnTo>
                    <a:pt x="62" y="166"/>
                  </a:lnTo>
                  <a:lnTo>
                    <a:pt x="63" y="166"/>
                  </a:lnTo>
                  <a:lnTo>
                    <a:pt x="74" y="145"/>
                  </a:lnTo>
                  <a:lnTo>
                    <a:pt x="83" y="124"/>
                  </a:lnTo>
                  <a:lnTo>
                    <a:pt x="92" y="104"/>
                  </a:lnTo>
                  <a:lnTo>
                    <a:pt x="98" y="82"/>
                  </a:lnTo>
                  <a:lnTo>
                    <a:pt x="102" y="62"/>
                  </a:lnTo>
                  <a:lnTo>
                    <a:pt x="106" y="42"/>
                  </a:lnTo>
                  <a:lnTo>
                    <a:pt x="108" y="20"/>
                  </a:lnTo>
                  <a:lnTo>
                    <a:pt x="108" y="0"/>
                  </a:lnTo>
                  <a:close/>
                </a:path>
              </a:pathLst>
            </a:custGeom>
            <a:solidFill>
              <a:srgbClr val="B2B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00"/>
            <p:cNvSpPr>
              <a:spLocks/>
            </p:cNvSpPr>
            <p:nvPr/>
          </p:nvSpPr>
          <p:spPr bwMode="auto">
            <a:xfrm>
              <a:off x="4579" y="807"/>
              <a:ext cx="43" cy="131"/>
            </a:xfrm>
            <a:custGeom>
              <a:avLst/>
              <a:gdLst>
                <a:gd name="T0" fmla="*/ 0 w 86"/>
                <a:gd name="T1" fmla="*/ 0 h 263"/>
                <a:gd name="T2" fmla="*/ 10 w 86"/>
                <a:gd name="T3" fmla="*/ 3 h 263"/>
                <a:gd name="T4" fmla="*/ 21 w 86"/>
                <a:gd name="T5" fmla="*/ 7 h 263"/>
                <a:gd name="T6" fmla="*/ 32 w 86"/>
                <a:gd name="T7" fmla="*/ 11 h 263"/>
                <a:gd name="T8" fmla="*/ 41 w 86"/>
                <a:gd name="T9" fmla="*/ 15 h 263"/>
                <a:gd name="T10" fmla="*/ 51 w 86"/>
                <a:gd name="T11" fmla="*/ 19 h 263"/>
                <a:gd name="T12" fmla="*/ 60 w 86"/>
                <a:gd name="T13" fmla="*/ 25 h 263"/>
                <a:gd name="T14" fmla="*/ 70 w 86"/>
                <a:gd name="T15" fmla="*/ 30 h 263"/>
                <a:gd name="T16" fmla="*/ 78 w 86"/>
                <a:gd name="T17" fmla="*/ 34 h 263"/>
                <a:gd name="T18" fmla="*/ 80 w 86"/>
                <a:gd name="T19" fmla="*/ 117 h 263"/>
                <a:gd name="T20" fmla="*/ 83 w 86"/>
                <a:gd name="T21" fmla="*/ 170 h 263"/>
                <a:gd name="T22" fmla="*/ 84 w 86"/>
                <a:gd name="T23" fmla="*/ 198 h 263"/>
                <a:gd name="T24" fmla="*/ 86 w 86"/>
                <a:gd name="T25" fmla="*/ 210 h 263"/>
                <a:gd name="T26" fmla="*/ 83 w 86"/>
                <a:gd name="T27" fmla="*/ 222 h 263"/>
                <a:gd name="T28" fmla="*/ 75 w 86"/>
                <a:gd name="T29" fmla="*/ 232 h 263"/>
                <a:gd name="T30" fmla="*/ 63 w 86"/>
                <a:gd name="T31" fmla="*/ 240 h 263"/>
                <a:gd name="T32" fmla="*/ 49 w 86"/>
                <a:gd name="T33" fmla="*/ 245 h 263"/>
                <a:gd name="T34" fmla="*/ 35 w 86"/>
                <a:gd name="T35" fmla="*/ 249 h 263"/>
                <a:gd name="T36" fmla="*/ 20 w 86"/>
                <a:gd name="T37" fmla="*/ 253 h 263"/>
                <a:gd name="T38" fmla="*/ 8 w 86"/>
                <a:gd name="T39" fmla="*/ 257 h 263"/>
                <a:gd name="T40" fmla="*/ 0 w 86"/>
                <a:gd name="T41" fmla="*/ 263 h 263"/>
                <a:gd name="T42" fmla="*/ 0 w 86"/>
                <a:gd name="T43" fmla="*/ 0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6" h="263">
                  <a:moveTo>
                    <a:pt x="0" y="0"/>
                  </a:moveTo>
                  <a:lnTo>
                    <a:pt x="10" y="3"/>
                  </a:lnTo>
                  <a:lnTo>
                    <a:pt x="21" y="7"/>
                  </a:lnTo>
                  <a:lnTo>
                    <a:pt x="32" y="11"/>
                  </a:lnTo>
                  <a:lnTo>
                    <a:pt x="41" y="15"/>
                  </a:lnTo>
                  <a:lnTo>
                    <a:pt x="51" y="19"/>
                  </a:lnTo>
                  <a:lnTo>
                    <a:pt x="60" y="25"/>
                  </a:lnTo>
                  <a:lnTo>
                    <a:pt x="70" y="30"/>
                  </a:lnTo>
                  <a:lnTo>
                    <a:pt x="78" y="34"/>
                  </a:lnTo>
                  <a:lnTo>
                    <a:pt x="80" y="117"/>
                  </a:lnTo>
                  <a:lnTo>
                    <a:pt x="83" y="170"/>
                  </a:lnTo>
                  <a:lnTo>
                    <a:pt x="84" y="198"/>
                  </a:lnTo>
                  <a:lnTo>
                    <a:pt x="86" y="210"/>
                  </a:lnTo>
                  <a:lnTo>
                    <a:pt x="83" y="222"/>
                  </a:lnTo>
                  <a:lnTo>
                    <a:pt x="75" y="232"/>
                  </a:lnTo>
                  <a:lnTo>
                    <a:pt x="63" y="240"/>
                  </a:lnTo>
                  <a:lnTo>
                    <a:pt x="49" y="245"/>
                  </a:lnTo>
                  <a:lnTo>
                    <a:pt x="35" y="249"/>
                  </a:lnTo>
                  <a:lnTo>
                    <a:pt x="20" y="253"/>
                  </a:lnTo>
                  <a:lnTo>
                    <a:pt x="8" y="257"/>
                  </a:lnTo>
                  <a:lnTo>
                    <a:pt x="0" y="26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01"/>
            <p:cNvSpPr>
              <a:spLocks/>
            </p:cNvSpPr>
            <p:nvPr/>
          </p:nvSpPr>
          <p:spPr bwMode="auto">
            <a:xfrm>
              <a:off x="4533" y="813"/>
              <a:ext cx="16" cy="7"/>
            </a:xfrm>
            <a:custGeom>
              <a:avLst/>
              <a:gdLst>
                <a:gd name="T0" fmla="*/ 32 w 32"/>
                <a:gd name="T1" fmla="*/ 0 h 15"/>
                <a:gd name="T2" fmla="*/ 26 w 32"/>
                <a:gd name="T3" fmla="*/ 7 h 15"/>
                <a:gd name="T4" fmla="*/ 19 w 32"/>
                <a:gd name="T5" fmla="*/ 13 h 15"/>
                <a:gd name="T6" fmla="*/ 11 w 32"/>
                <a:gd name="T7" fmla="*/ 15 h 15"/>
                <a:gd name="T8" fmla="*/ 0 w 32"/>
                <a:gd name="T9" fmla="*/ 13 h 15"/>
                <a:gd name="T10" fmla="*/ 7 w 32"/>
                <a:gd name="T11" fmla="*/ 8 h 15"/>
                <a:gd name="T12" fmla="*/ 15 w 32"/>
                <a:gd name="T13" fmla="*/ 4 h 15"/>
                <a:gd name="T14" fmla="*/ 23 w 32"/>
                <a:gd name="T15" fmla="*/ 2 h 15"/>
                <a:gd name="T16" fmla="*/ 32 w 32"/>
                <a:gd name="T1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2" h="15">
                  <a:moveTo>
                    <a:pt x="32" y="0"/>
                  </a:moveTo>
                  <a:lnTo>
                    <a:pt x="26" y="7"/>
                  </a:lnTo>
                  <a:lnTo>
                    <a:pt x="19" y="13"/>
                  </a:lnTo>
                  <a:lnTo>
                    <a:pt x="11" y="15"/>
                  </a:lnTo>
                  <a:lnTo>
                    <a:pt x="0" y="13"/>
                  </a:lnTo>
                  <a:lnTo>
                    <a:pt x="7" y="8"/>
                  </a:lnTo>
                  <a:lnTo>
                    <a:pt x="15" y="4"/>
                  </a:lnTo>
                  <a:lnTo>
                    <a:pt x="23" y="2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02"/>
            <p:cNvSpPr>
              <a:spLocks/>
            </p:cNvSpPr>
            <p:nvPr/>
          </p:nvSpPr>
          <p:spPr bwMode="auto">
            <a:xfrm>
              <a:off x="4548" y="817"/>
              <a:ext cx="19" cy="13"/>
            </a:xfrm>
            <a:custGeom>
              <a:avLst/>
              <a:gdLst>
                <a:gd name="T0" fmla="*/ 39 w 39"/>
                <a:gd name="T1" fmla="*/ 0 h 24"/>
                <a:gd name="T2" fmla="*/ 35 w 39"/>
                <a:gd name="T3" fmla="*/ 8 h 24"/>
                <a:gd name="T4" fmla="*/ 28 w 39"/>
                <a:gd name="T5" fmla="*/ 15 h 24"/>
                <a:gd name="T6" fmla="*/ 21 w 39"/>
                <a:gd name="T7" fmla="*/ 20 h 24"/>
                <a:gd name="T8" fmla="*/ 13 w 39"/>
                <a:gd name="T9" fmla="*/ 24 h 24"/>
                <a:gd name="T10" fmla="*/ 9 w 39"/>
                <a:gd name="T11" fmla="*/ 21 h 24"/>
                <a:gd name="T12" fmla="*/ 6 w 39"/>
                <a:gd name="T13" fmla="*/ 20 h 24"/>
                <a:gd name="T14" fmla="*/ 4 w 39"/>
                <a:gd name="T15" fmla="*/ 20 h 24"/>
                <a:gd name="T16" fmla="*/ 0 w 39"/>
                <a:gd name="T17" fmla="*/ 19 h 24"/>
                <a:gd name="T18" fmla="*/ 9 w 39"/>
                <a:gd name="T19" fmla="*/ 11 h 24"/>
                <a:gd name="T20" fmla="*/ 19 w 39"/>
                <a:gd name="T21" fmla="*/ 5 h 24"/>
                <a:gd name="T22" fmla="*/ 28 w 39"/>
                <a:gd name="T23" fmla="*/ 3 h 24"/>
                <a:gd name="T24" fmla="*/ 39 w 39"/>
                <a:gd name="T2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" h="24">
                  <a:moveTo>
                    <a:pt x="39" y="0"/>
                  </a:moveTo>
                  <a:lnTo>
                    <a:pt x="35" y="8"/>
                  </a:lnTo>
                  <a:lnTo>
                    <a:pt x="28" y="15"/>
                  </a:lnTo>
                  <a:lnTo>
                    <a:pt x="21" y="20"/>
                  </a:lnTo>
                  <a:lnTo>
                    <a:pt x="13" y="24"/>
                  </a:lnTo>
                  <a:lnTo>
                    <a:pt x="9" y="21"/>
                  </a:lnTo>
                  <a:lnTo>
                    <a:pt x="6" y="20"/>
                  </a:lnTo>
                  <a:lnTo>
                    <a:pt x="4" y="20"/>
                  </a:lnTo>
                  <a:lnTo>
                    <a:pt x="0" y="19"/>
                  </a:lnTo>
                  <a:lnTo>
                    <a:pt x="9" y="11"/>
                  </a:lnTo>
                  <a:lnTo>
                    <a:pt x="19" y="5"/>
                  </a:lnTo>
                  <a:lnTo>
                    <a:pt x="28" y="3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03"/>
            <p:cNvSpPr>
              <a:spLocks/>
            </p:cNvSpPr>
            <p:nvPr/>
          </p:nvSpPr>
          <p:spPr bwMode="auto">
            <a:xfrm>
              <a:off x="4819" y="764"/>
              <a:ext cx="354" cy="150"/>
            </a:xfrm>
            <a:custGeom>
              <a:avLst/>
              <a:gdLst>
                <a:gd name="T0" fmla="*/ 708 w 708"/>
                <a:gd name="T1" fmla="*/ 0 h 300"/>
                <a:gd name="T2" fmla="*/ 695 w 708"/>
                <a:gd name="T3" fmla="*/ 9 h 300"/>
                <a:gd name="T4" fmla="*/ 668 w 708"/>
                <a:gd name="T5" fmla="*/ 24 h 300"/>
                <a:gd name="T6" fmla="*/ 632 w 708"/>
                <a:gd name="T7" fmla="*/ 41 h 300"/>
                <a:gd name="T8" fmla="*/ 586 w 708"/>
                <a:gd name="T9" fmla="*/ 63 h 300"/>
                <a:gd name="T10" fmla="*/ 533 w 708"/>
                <a:gd name="T11" fmla="*/ 87 h 300"/>
                <a:gd name="T12" fmla="*/ 473 w 708"/>
                <a:gd name="T13" fmla="*/ 111 h 300"/>
                <a:gd name="T14" fmla="*/ 412 w 708"/>
                <a:gd name="T15" fmla="*/ 138 h 300"/>
                <a:gd name="T16" fmla="*/ 347 w 708"/>
                <a:gd name="T17" fmla="*/ 164 h 300"/>
                <a:gd name="T18" fmla="*/ 284 w 708"/>
                <a:gd name="T19" fmla="*/ 191 h 300"/>
                <a:gd name="T20" fmla="*/ 222 w 708"/>
                <a:gd name="T21" fmla="*/ 215 h 300"/>
                <a:gd name="T22" fmla="*/ 165 w 708"/>
                <a:gd name="T23" fmla="*/ 238 h 300"/>
                <a:gd name="T24" fmla="*/ 114 w 708"/>
                <a:gd name="T25" fmla="*/ 258 h 300"/>
                <a:gd name="T26" fmla="*/ 71 w 708"/>
                <a:gd name="T27" fmla="*/ 275 h 300"/>
                <a:gd name="T28" fmla="*/ 38 w 708"/>
                <a:gd name="T29" fmla="*/ 289 h 300"/>
                <a:gd name="T30" fmla="*/ 17 w 708"/>
                <a:gd name="T31" fmla="*/ 297 h 300"/>
                <a:gd name="T32" fmla="*/ 9 w 708"/>
                <a:gd name="T33" fmla="*/ 300 h 300"/>
                <a:gd name="T34" fmla="*/ 5 w 708"/>
                <a:gd name="T35" fmla="*/ 296 h 300"/>
                <a:gd name="T36" fmla="*/ 3 w 708"/>
                <a:gd name="T37" fmla="*/ 292 h 300"/>
                <a:gd name="T38" fmla="*/ 1 w 708"/>
                <a:gd name="T39" fmla="*/ 287 h 300"/>
                <a:gd name="T40" fmla="*/ 0 w 708"/>
                <a:gd name="T41" fmla="*/ 283 h 300"/>
                <a:gd name="T42" fmla="*/ 708 w 708"/>
                <a:gd name="T43" fmla="*/ 0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08" h="300">
                  <a:moveTo>
                    <a:pt x="708" y="0"/>
                  </a:moveTo>
                  <a:lnTo>
                    <a:pt x="695" y="9"/>
                  </a:lnTo>
                  <a:lnTo>
                    <a:pt x="668" y="24"/>
                  </a:lnTo>
                  <a:lnTo>
                    <a:pt x="632" y="41"/>
                  </a:lnTo>
                  <a:lnTo>
                    <a:pt x="586" y="63"/>
                  </a:lnTo>
                  <a:lnTo>
                    <a:pt x="533" y="87"/>
                  </a:lnTo>
                  <a:lnTo>
                    <a:pt x="473" y="111"/>
                  </a:lnTo>
                  <a:lnTo>
                    <a:pt x="412" y="138"/>
                  </a:lnTo>
                  <a:lnTo>
                    <a:pt x="347" y="164"/>
                  </a:lnTo>
                  <a:lnTo>
                    <a:pt x="284" y="191"/>
                  </a:lnTo>
                  <a:lnTo>
                    <a:pt x="222" y="215"/>
                  </a:lnTo>
                  <a:lnTo>
                    <a:pt x="165" y="238"/>
                  </a:lnTo>
                  <a:lnTo>
                    <a:pt x="114" y="258"/>
                  </a:lnTo>
                  <a:lnTo>
                    <a:pt x="71" y="275"/>
                  </a:lnTo>
                  <a:lnTo>
                    <a:pt x="38" y="289"/>
                  </a:lnTo>
                  <a:lnTo>
                    <a:pt x="17" y="297"/>
                  </a:lnTo>
                  <a:lnTo>
                    <a:pt x="9" y="300"/>
                  </a:lnTo>
                  <a:lnTo>
                    <a:pt x="5" y="296"/>
                  </a:lnTo>
                  <a:lnTo>
                    <a:pt x="3" y="292"/>
                  </a:lnTo>
                  <a:lnTo>
                    <a:pt x="1" y="287"/>
                  </a:lnTo>
                  <a:lnTo>
                    <a:pt x="0" y="283"/>
                  </a:lnTo>
                  <a:lnTo>
                    <a:pt x="708" y="0"/>
                  </a:lnTo>
                  <a:close/>
                </a:path>
              </a:pathLst>
            </a:custGeom>
            <a:solidFill>
              <a:srgbClr val="EFE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04"/>
            <p:cNvSpPr>
              <a:spLocks/>
            </p:cNvSpPr>
            <p:nvPr/>
          </p:nvSpPr>
          <p:spPr bwMode="auto">
            <a:xfrm>
              <a:off x="5433" y="817"/>
              <a:ext cx="45" cy="119"/>
            </a:xfrm>
            <a:custGeom>
              <a:avLst/>
              <a:gdLst>
                <a:gd name="T0" fmla="*/ 8 w 90"/>
                <a:gd name="T1" fmla="*/ 0 h 238"/>
                <a:gd name="T2" fmla="*/ 24 w 90"/>
                <a:gd name="T3" fmla="*/ 0 h 238"/>
                <a:gd name="T4" fmla="*/ 31 w 90"/>
                <a:gd name="T5" fmla="*/ 0 h 238"/>
                <a:gd name="T6" fmla="*/ 36 w 90"/>
                <a:gd name="T7" fmla="*/ 3 h 238"/>
                <a:gd name="T8" fmla="*/ 41 w 90"/>
                <a:gd name="T9" fmla="*/ 5 h 238"/>
                <a:gd name="T10" fmla="*/ 45 w 90"/>
                <a:gd name="T11" fmla="*/ 8 h 238"/>
                <a:gd name="T12" fmla="*/ 50 w 90"/>
                <a:gd name="T13" fmla="*/ 12 h 238"/>
                <a:gd name="T14" fmla="*/ 57 w 90"/>
                <a:gd name="T15" fmla="*/ 16 h 238"/>
                <a:gd name="T16" fmla="*/ 65 w 90"/>
                <a:gd name="T17" fmla="*/ 19 h 238"/>
                <a:gd name="T18" fmla="*/ 77 w 90"/>
                <a:gd name="T19" fmla="*/ 21 h 238"/>
                <a:gd name="T20" fmla="*/ 81 w 90"/>
                <a:gd name="T21" fmla="*/ 24 h 238"/>
                <a:gd name="T22" fmla="*/ 84 w 90"/>
                <a:gd name="T23" fmla="*/ 24 h 238"/>
                <a:gd name="T24" fmla="*/ 86 w 90"/>
                <a:gd name="T25" fmla="*/ 25 h 238"/>
                <a:gd name="T26" fmla="*/ 90 w 90"/>
                <a:gd name="T27" fmla="*/ 25 h 238"/>
                <a:gd name="T28" fmla="*/ 90 w 90"/>
                <a:gd name="T29" fmla="*/ 52 h 238"/>
                <a:gd name="T30" fmla="*/ 89 w 90"/>
                <a:gd name="T31" fmla="*/ 59 h 238"/>
                <a:gd name="T32" fmla="*/ 84 w 90"/>
                <a:gd name="T33" fmla="*/ 71 h 238"/>
                <a:gd name="T34" fmla="*/ 78 w 90"/>
                <a:gd name="T35" fmla="*/ 87 h 238"/>
                <a:gd name="T36" fmla="*/ 70 w 90"/>
                <a:gd name="T37" fmla="*/ 105 h 238"/>
                <a:gd name="T38" fmla="*/ 62 w 90"/>
                <a:gd name="T39" fmla="*/ 124 h 238"/>
                <a:gd name="T40" fmla="*/ 57 w 90"/>
                <a:gd name="T41" fmla="*/ 140 h 238"/>
                <a:gd name="T42" fmla="*/ 51 w 90"/>
                <a:gd name="T43" fmla="*/ 152 h 238"/>
                <a:gd name="T44" fmla="*/ 50 w 90"/>
                <a:gd name="T45" fmla="*/ 159 h 238"/>
                <a:gd name="T46" fmla="*/ 53 w 90"/>
                <a:gd name="T47" fmla="*/ 168 h 238"/>
                <a:gd name="T48" fmla="*/ 57 w 90"/>
                <a:gd name="T49" fmla="*/ 180 h 238"/>
                <a:gd name="T50" fmla="*/ 65 w 90"/>
                <a:gd name="T51" fmla="*/ 192 h 238"/>
                <a:gd name="T52" fmla="*/ 71 w 90"/>
                <a:gd name="T53" fmla="*/ 200 h 238"/>
                <a:gd name="T54" fmla="*/ 66 w 90"/>
                <a:gd name="T55" fmla="*/ 207 h 238"/>
                <a:gd name="T56" fmla="*/ 59 w 90"/>
                <a:gd name="T57" fmla="*/ 212 h 238"/>
                <a:gd name="T58" fmla="*/ 53 w 90"/>
                <a:gd name="T59" fmla="*/ 218 h 238"/>
                <a:gd name="T60" fmla="*/ 46 w 90"/>
                <a:gd name="T61" fmla="*/ 222 h 238"/>
                <a:gd name="T62" fmla="*/ 39 w 90"/>
                <a:gd name="T63" fmla="*/ 226 h 238"/>
                <a:gd name="T64" fmla="*/ 32 w 90"/>
                <a:gd name="T65" fmla="*/ 230 h 238"/>
                <a:gd name="T66" fmla="*/ 24 w 90"/>
                <a:gd name="T67" fmla="*/ 234 h 238"/>
                <a:gd name="T68" fmla="*/ 16 w 90"/>
                <a:gd name="T69" fmla="*/ 238 h 238"/>
                <a:gd name="T70" fmla="*/ 11 w 90"/>
                <a:gd name="T71" fmla="*/ 230 h 238"/>
                <a:gd name="T72" fmla="*/ 7 w 90"/>
                <a:gd name="T73" fmla="*/ 222 h 238"/>
                <a:gd name="T74" fmla="*/ 2 w 90"/>
                <a:gd name="T75" fmla="*/ 212 h 238"/>
                <a:gd name="T76" fmla="*/ 0 w 90"/>
                <a:gd name="T77" fmla="*/ 206 h 238"/>
                <a:gd name="T78" fmla="*/ 3 w 90"/>
                <a:gd name="T79" fmla="*/ 190 h 238"/>
                <a:gd name="T80" fmla="*/ 10 w 90"/>
                <a:gd name="T81" fmla="*/ 164 h 238"/>
                <a:gd name="T82" fmla="*/ 15 w 90"/>
                <a:gd name="T83" fmla="*/ 138 h 238"/>
                <a:gd name="T84" fmla="*/ 18 w 90"/>
                <a:gd name="T85" fmla="*/ 124 h 238"/>
                <a:gd name="T86" fmla="*/ 8 w 90"/>
                <a:gd name="T87" fmla="*/ 0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0" h="238">
                  <a:moveTo>
                    <a:pt x="8" y="0"/>
                  </a:moveTo>
                  <a:lnTo>
                    <a:pt x="24" y="0"/>
                  </a:lnTo>
                  <a:lnTo>
                    <a:pt x="31" y="0"/>
                  </a:lnTo>
                  <a:lnTo>
                    <a:pt x="36" y="3"/>
                  </a:lnTo>
                  <a:lnTo>
                    <a:pt x="41" y="5"/>
                  </a:lnTo>
                  <a:lnTo>
                    <a:pt x="45" y="8"/>
                  </a:lnTo>
                  <a:lnTo>
                    <a:pt x="50" y="12"/>
                  </a:lnTo>
                  <a:lnTo>
                    <a:pt x="57" y="16"/>
                  </a:lnTo>
                  <a:lnTo>
                    <a:pt x="65" y="19"/>
                  </a:lnTo>
                  <a:lnTo>
                    <a:pt x="77" y="21"/>
                  </a:lnTo>
                  <a:lnTo>
                    <a:pt x="81" y="24"/>
                  </a:lnTo>
                  <a:lnTo>
                    <a:pt x="84" y="24"/>
                  </a:lnTo>
                  <a:lnTo>
                    <a:pt x="86" y="25"/>
                  </a:lnTo>
                  <a:lnTo>
                    <a:pt x="90" y="25"/>
                  </a:lnTo>
                  <a:lnTo>
                    <a:pt x="90" y="52"/>
                  </a:lnTo>
                  <a:lnTo>
                    <a:pt x="89" y="59"/>
                  </a:lnTo>
                  <a:lnTo>
                    <a:pt x="84" y="71"/>
                  </a:lnTo>
                  <a:lnTo>
                    <a:pt x="78" y="87"/>
                  </a:lnTo>
                  <a:lnTo>
                    <a:pt x="70" y="105"/>
                  </a:lnTo>
                  <a:lnTo>
                    <a:pt x="62" y="124"/>
                  </a:lnTo>
                  <a:lnTo>
                    <a:pt x="57" y="140"/>
                  </a:lnTo>
                  <a:lnTo>
                    <a:pt x="51" y="152"/>
                  </a:lnTo>
                  <a:lnTo>
                    <a:pt x="50" y="159"/>
                  </a:lnTo>
                  <a:lnTo>
                    <a:pt x="53" y="168"/>
                  </a:lnTo>
                  <a:lnTo>
                    <a:pt x="57" y="180"/>
                  </a:lnTo>
                  <a:lnTo>
                    <a:pt x="65" y="192"/>
                  </a:lnTo>
                  <a:lnTo>
                    <a:pt x="71" y="200"/>
                  </a:lnTo>
                  <a:lnTo>
                    <a:pt x="66" y="207"/>
                  </a:lnTo>
                  <a:lnTo>
                    <a:pt x="59" y="212"/>
                  </a:lnTo>
                  <a:lnTo>
                    <a:pt x="53" y="218"/>
                  </a:lnTo>
                  <a:lnTo>
                    <a:pt x="46" y="222"/>
                  </a:lnTo>
                  <a:lnTo>
                    <a:pt x="39" y="226"/>
                  </a:lnTo>
                  <a:lnTo>
                    <a:pt x="32" y="230"/>
                  </a:lnTo>
                  <a:lnTo>
                    <a:pt x="24" y="234"/>
                  </a:lnTo>
                  <a:lnTo>
                    <a:pt x="16" y="238"/>
                  </a:lnTo>
                  <a:lnTo>
                    <a:pt x="11" y="230"/>
                  </a:lnTo>
                  <a:lnTo>
                    <a:pt x="7" y="222"/>
                  </a:lnTo>
                  <a:lnTo>
                    <a:pt x="2" y="212"/>
                  </a:lnTo>
                  <a:lnTo>
                    <a:pt x="0" y="206"/>
                  </a:lnTo>
                  <a:lnTo>
                    <a:pt x="3" y="190"/>
                  </a:lnTo>
                  <a:lnTo>
                    <a:pt x="10" y="164"/>
                  </a:lnTo>
                  <a:lnTo>
                    <a:pt x="15" y="138"/>
                  </a:lnTo>
                  <a:lnTo>
                    <a:pt x="18" y="124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D1D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05"/>
            <p:cNvSpPr>
              <a:spLocks/>
            </p:cNvSpPr>
            <p:nvPr/>
          </p:nvSpPr>
          <p:spPr bwMode="auto">
            <a:xfrm>
              <a:off x="4534" y="828"/>
              <a:ext cx="19" cy="10"/>
            </a:xfrm>
            <a:custGeom>
              <a:avLst/>
              <a:gdLst>
                <a:gd name="T0" fmla="*/ 22 w 39"/>
                <a:gd name="T1" fmla="*/ 0 h 22"/>
                <a:gd name="T2" fmla="*/ 39 w 39"/>
                <a:gd name="T3" fmla="*/ 4 h 22"/>
                <a:gd name="T4" fmla="*/ 31 w 39"/>
                <a:gd name="T5" fmla="*/ 9 h 22"/>
                <a:gd name="T6" fmla="*/ 23 w 39"/>
                <a:gd name="T7" fmla="*/ 15 h 22"/>
                <a:gd name="T8" fmla="*/ 13 w 39"/>
                <a:gd name="T9" fmla="*/ 19 h 22"/>
                <a:gd name="T10" fmla="*/ 0 w 39"/>
                <a:gd name="T11" fmla="*/ 22 h 22"/>
                <a:gd name="T12" fmla="*/ 3 w 39"/>
                <a:gd name="T13" fmla="*/ 13 h 22"/>
                <a:gd name="T14" fmla="*/ 9 w 39"/>
                <a:gd name="T15" fmla="*/ 7 h 22"/>
                <a:gd name="T16" fmla="*/ 15 w 39"/>
                <a:gd name="T17" fmla="*/ 1 h 22"/>
                <a:gd name="T18" fmla="*/ 22 w 39"/>
                <a:gd name="T19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" h="22">
                  <a:moveTo>
                    <a:pt x="22" y="0"/>
                  </a:moveTo>
                  <a:lnTo>
                    <a:pt x="39" y="4"/>
                  </a:lnTo>
                  <a:lnTo>
                    <a:pt x="31" y="9"/>
                  </a:lnTo>
                  <a:lnTo>
                    <a:pt x="23" y="15"/>
                  </a:lnTo>
                  <a:lnTo>
                    <a:pt x="13" y="19"/>
                  </a:lnTo>
                  <a:lnTo>
                    <a:pt x="0" y="22"/>
                  </a:lnTo>
                  <a:lnTo>
                    <a:pt x="3" y="13"/>
                  </a:lnTo>
                  <a:lnTo>
                    <a:pt x="9" y="7"/>
                  </a:lnTo>
                  <a:lnTo>
                    <a:pt x="15" y="1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06"/>
            <p:cNvSpPr>
              <a:spLocks/>
            </p:cNvSpPr>
            <p:nvPr/>
          </p:nvSpPr>
          <p:spPr bwMode="auto">
            <a:xfrm>
              <a:off x="4536" y="830"/>
              <a:ext cx="31" cy="30"/>
            </a:xfrm>
            <a:custGeom>
              <a:avLst/>
              <a:gdLst>
                <a:gd name="T0" fmla="*/ 62 w 62"/>
                <a:gd name="T1" fmla="*/ 0 h 62"/>
                <a:gd name="T2" fmla="*/ 62 w 62"/>
                <a:gd name="T3" fmla="*/ 20 h 62"/>
                <a:gd name="T4" fmla="*/ 56 w 62"/>
                <a:gd name="T5" fmla="*/ 24 h 62"/>
                <a:gd name="T6" fmla="*/ 48 w 62"/>
                <a:gd name="T7" fmla="*/ 30 h 62"/>
                <a:gd name="T8" fmla="*/ 41 w 62"/>
                <a:gd name="T9" fmla="*/ 35 h 62"/>
                <a:gd name="T10" fmla="*/ 33 w 62"/>
                <a:gd name="T11" fmla="*/ 39 h 62"/>
                <a:gd name="T12" fmla="*/ 25 w 62"/>
                <a:gd name="T13" fmla="*/ 44 h 62"/>
                <a:gd name="T14" fmla="*/ 17 w 62"/>
                <a:gd name="T15" fmla="*/ 50 h 62"/>
                <a:gd name="T16" fmla="*/ 9 w 62"/>
                <a:gd name="T17" fmla="*/ 57 h 62"/>
                <a:gd name="T18" fmla="*/ 0 w 62"/>
                <a:gd name="T19" fmla="*/ 62 h 62"/>
                <a:gd name="T20" fmla="*/ 0 w 62"/>
                <a:gd name="T21" fmla="*/ 35 h 62"/>
                <a:gd name="T22" fmla="*/ 7 w 62"/>
                <a:gd name="T23" fmla="*/ 31 h 62"/>
                <a:gd name="T24" fmla="*/ 15 w 62"/>
                <a:gd name="T25" fmla="*/ 26 h 62"/>
                <a:gd name="T26" fmla="*/ 22 w 62"/>
                <a:gd name="T27" fmla="*/ 22 h 62"/>
                <a:gd name="T28" fmla="*/ 30 w 62"/>
                <a:gd name="T29" fmla="*/ 18 h 62"/>
                <a:gd name="T30" fmla="*/ 38 w 62"/>
                <a:gd name="T31" fmla="*/ 14 h 62"/>
                <a:gd name="T32" fmla="*/ 46 w 62"/>
                <a:gd name="T33" fmla="*/ 9 h 62"/>
                <a:gd name="T34" fmla="*/ 54 w 62"/>
                <a:gd name="T35" fmla="*/ 4 h 62"/>
                <a:gd name="T36" fmla="*/ 62 w 62"/>
                <a:gd name="T37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2" h="62">
                  <a:moveTo>
                    <a:pt x="62" y="0"/>
                  </a:moveTo>
                  <a:lnTo>
                    <a:pt x="62" y="20"/>
                  </a:lnTo>
                  <a:lnTo>
                    <a:pt x="56" y="24"/>
                  </a:lnTo>
                  <a:lnTo>
                    <a:pt x="48" y="30"/>
                  </a:lnTo>
                  <a:lnTo>
                    <a:pt x="41" y="35"/>
                  </a:lnTo>
                  <a:lnTo>
                    <a:pt x="33" y="39"/>
                  </a:lnTo>
                  <a:lnTo>
                    <a:pt x="25" y="44"/>
                  </a:lnTo>
                  <a:lnTo>
                    <a:pt x="17" y="50"/>
                  </a:lnTo>
                  <a:lnTo>
                    <a:pt x="9" y="57"/>
                  </a:lnTo>
                  <a:lnTo>
                    <a:pt x="0" y="62"/>
                  </a:lnTo>
                  <a:lnTo>
                    <a:pt x="0" y="35"/>
                  </a:lnTo>
                  <a:lnTo>
                    <a:pt x="7" y="31"/>
                  </a:lnTo>
                  <a:lnTo>
                    <a:pt x="15" y="26"/>
                  </a:lnTo>
                  <a:lnTo>
                    <a:pt x="22" y="22"/>
                  </a:lnTo>
                  <a:lnTo>
                    <a:pt x="30" y="18"/>
                  </a:lnTo>
                  <a:lnTo>
                    <a:pt x="38" y="14"/>
                  </a:lnTo>
                  <a:lnTo>
                    <a:pt x="46" y="9"/>
                  </a:lnTo>
                  <a:lnTo>
                    <a:pt x="54" y="4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07"/>
            <p:cNvSpPr>
              <a:spLocks/>
            </p:cNvSpPr>
            <p:nvPr/>
          </p:nvSpPr>
          <p:spPr bwMode="auto">
            <a:xfrm>
              <a:off x="5220" y="837"/>
              <a:ext cx="0" cy="3"/>
            </a:xfrm>
            <a:custGeom>
              <a:avLst/>
              <a:gdLst>
                <a:gd name="T0" fmla="*/ 0 h 7"/>
                <a:gd name="T1" fmla="*/ 7 h 7"/>
                <a:gd name="T2" fmla="*/ 0 h 7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7">
                  <a:moveTo>
                    <a:pt x="0" y="0"/>
                  </a:moveTo>
                  <a:lnTo>
                    <a:pt x="0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08"/>
            <p:cNvSpPr>
              <a:spLocks/>
            </p:cNvSpPr>
            <p:nvPr/>
          </p:nvSpPr>
          <p:spPr bwMode="auto">
            <a:xfrm>
              <a:off x="5196" y="839"/>
              <a:ext cx="25" cy="56"/>
            </a:xfrm>
            <a:custGeom>
              <a:avLst/>
              <a:gdLst>
                <a:gd name="T0" fmla="*/ 6 w 49"/>
                <a:gd name="T1" fmla="*/ 0 h 112"/>
                <a:gd name="T2" fmla="*/ 13 w 49"/>
                <a:gd name="T3" fmla="*/ 8 h 112"/>
                <a:gd name="T4" fmla="*/ 18 w 49"/>
                <a:gd name="T5" fmla="*/ 17 h 112"/>
                <a:gd name="T6" fmla="*/ 25 w 49"/>
                <a:gd name="T7" fmla="*/ 27 h 112"/>
                <a:gd name="T8" fmla="*/ 31 w 49"/>
                <a:gd name="T9" fmla="*/ 35 h 112"/>
                <a:gd name="T10" fmla="*/ 36 w 49"/>
                <a:gd name="T11" fmla="*/ 44 h 112"/>
                <a:gd name="T12" fmla="*/ 40 w 49"/>
                <a:gd name="T13" fmla="*/ 54 h 112"/>
                <a:gd name="T14" fmla="*/ 45 w 49"/>
                <a:gd name="T15" fmla="*/ 63 h 112"/>
                <a:gd name="T16" fmla="*/ 49 w 49"/>
                <a:gd name="T17" fmla="*/ 71 h 112"/>
                <a:gd name="T18" fmla="*/ 43 w 49"/>
                <a:gd name="T19" fmla="*/ 112 h 112"/>
                <a:gd name="T20" fmla="*/ 36 w 49"/>
                <a:gd name="T21" fmla="*/ 98 h 112"/>
                <a:gd name="T22" fmla="*/ 29 w 49"/>
                <a:gd name="T23" fmla="*/ 82 h 112"/>
                <a:gd name="T24" fmla="*/ 21 w 49"/>
                <a:gd name="T25" fmla="*/ 66 h 112"/>
                <a:gd name="T26" fmla="*/ 14 w 49"/>
                <a:gd name="T27" fmla="*/ 51 h 112"/>
                <a:gd name="T28" fmla="*/ 9 w 49"/>
                <a:gd name="T29" fmla="*/ 38 h 112"/>
                <a:gd name="T30" fmla="*/ 4 w 49"/>
                <a:gd name="T31" fmla="*/ 25 h 112"/>
                <a:gd name="T32" fmla="*/ 1 w 49"/>
                <a:gd name="T33" fmla="*/ 16 h 112"/>
                <a:gd name="T34" fmla="*/ 0 w 49"/>
                <a:gd name="T35" fmla="*/ 11 h 112"/>
                <a:gd name="T36" fmla="*/ 6 w 49"/>
                <a:gd name="T37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9" h="112">
                  <a:moveTo>
                    <a:pt x="6" y="0"/>
                  </a:moveTo>
                  <a:lnTo>
                    <a:pt x="13" y="8"/>
                  </a:lnTo>
                  <a:lnTo>
                    <a:pt x="18" y="17"/>
                  </a:lnTo>
                  <a:lnTo>
                    <a:pt x="25" y="27"/>
                  </a:lnTo>
                  <a:lnTo>
                    <a:pt x="31" y="35"/>
                  </a:lnTo>
                  <a:lnTo>
                    <a:pt x="36" y="44"/>
                  </a:lnTo>
                  <a:lnTo>
                    <a:pt x="40" y="54"/>
                  </a:lnTo>
                  <a:lnTo>
                    <a:pt x="45" y="63"/>
                  </a:lnTo>
                  <a:lnTo>
                    <a:pt x="49" y="71"/>
                  </a:lnTo>
                  <a:lnTo>
                    <a:pt x="43" y="112"/>
                  </a:lnTo>
                  <a:lnTo>
                    <a:pt x="36" y="98"/>
                  </a:lnTo>
                  <a:lnTo>
                    <a:pt x="29" y="82"/>
                  </a:lnTo>
                  <a:lnTo>
                    <a:pt x="21" y="66"/>
                  </a:lnTo>
                  <a:lnTo>
                    <a:pt x="14" y="51"/>
                  </a:lnTo>
                  <a:lnTo>
                    <a:pt x="9" y="38"/>
                  </a:lnTo>
                  <a:lnTo>
                    <a:pt x="4" y="25"/>
                  </a:lnTo>
                  <a:lnTo>
                    <a:pt x="1" y="16"/>
                  </a:lnTo>
                  <a:lnTo>
                    <a:pt x="0" y="11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09"/>
            <p:cNvSpPr>
              <a:spLocks/>
            </p:cNvSpPr>
            <p:nvPr/>
          </p:nvSpPr>
          <p:spPr bwMode="auto">
            <a:xfrm>
              <a:off x="4535" y="842"/>
              <a:ext cx="37" cy="98"/>
            </a:xfrm>
            <a:custGeom>
              <a:avLst/>
              <a:gdLst>
                <a:gd name="T0" fmla="*/ 62 w 74"/>
                <a:gd name="T1" fmla="*/ 0 h 195"/>
                <a:gd name="T2" fmla="*/ 69 w 74"/>
                <a:gd name="T3" fmla="*/ 86 h 195"/>
                <a:gd name="T4" fmla="*/ 71 w 74"/>
                <a:gd name="T5" fmla="*/ 137 h 195"/>
                <a:gd name="T6" fmla="*/ 73 w 74"/>
                <a:gd name="T7" fmla="*/ 169 h 195"/>
                <a:gd name="T8" fmla="*/ 74 w 74"/>
                <a:gd name="T9" fmla="*/ 195 h 195"/>
                <a:gd name="T10" fmla="*/ 66 w 74"/>
                <a:gd name="T11" fmla="*/ 192 h 195"/>
                <a:gd name="T12" fmla="*/ 58 w 74"/>
                <a:gd name="T13" fmla="*/ 189 h 195"/>
                <a:gd name="T14" fmla="*/ 50 w 74"/>
                <a:gd name="T15" fmla="*/ 187 h 195"/>
                <a:gd name="T16" fmla="*/ 42 w 74"/>
                <a:gd name="T17" fmla="*/ 184 h 195"/>
                <a:gd name="T18" fmla="*/ 34 w 74"/>
                <a:gd name="T19" fmla="*/ 181 h 195"/>
                <a:gd name="T20" fmla="*/ 26 w 74"/>
                <a:gd name="T21" fmla="*/ 180 h 195"/>
                <a:gd name="T22" fmla="*/ 18 w 74"/>
                <a:gd name="T23" fmla="*/ 177 h 195"/>
                <a:gd name="T24" fmla="*/ 8 w 74"/>
                <a:gd name="T25" fmla="*/ 176 h 195"/>
                <a:gd name="T26" fmla="*/ 6 w 74"/>
                <a:gd name="T27" fmla="*/ 154 h 195"/>
                <a:gd name="T28" fmla="*/ 3 w 74"/>
                <a:gd name="T29" fmla="*/ 117 h 195"/>
                <a:gd name="T30" fmla="*/ 1 w 74"/>
                <a:gd name="T31" fmla="*/ 79 h 195"/>
                <a:gd name="T32" fmla="*/ 0 w 74"/>
                <a:gd name="T33" fmla="*/ 59 h 195"/>
                <a:gd name="T34" fmla="*/ 3 w 74"/>
                <a:gd name="T35" fmla="*/ 53 h 195"/>
                <a:gd name="T36" fmla="*/ 8 w 74"/>
                <a:gd name="T37" fmla="*/ 45 h 195"/>
                <a:gd name="T38" fmla="*/ 18 w 74"/>
                <a:gd name="T39" fmla="*/ 36 h 195"/>
                <a:gd name="T40" fmla="*/ 28 w 74"/>
                <a:gd name="T41" fmla="*/ 27 h 195"/>
                <a:gd name="T42" fmla="*/ 39 w 74"/>
                <a:gd name="T43" fmla="*/ 17 h 195"/>
                <a:gd name="T44" fmla="*/ 49 w 74"/>
                <a:gd name="T45" fmla="*/ 9 h 195"/>
                <a:gd name="T46" fmla="*/ 57 w 74"/>
                <a:gd name="T47" fmla="*/ 4 h 195"/>
                <a:gd name="T48" fmla="*/ 62 w 74"/>
                <a:gd name="T49" fmla="*/ 0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4" h="195">
                  <a:moveTo>
                    <a:pt x="62" y="0"/>
                  </a:moveTo>
                  <a:lnTo>
                    <a:pt x="69" y="86"/>
                  </a:lnTo>
                  <a:lnTo>
                    <a:pt x="71" y="137"/>
                  </a:lnTo>
                  <a:lnTo>
                    <a:pt x="73" y="169"/>
                  </a:lnTo>
                  <a:lnTo>
                    <a:pt x="74" y="195"/>
                  </a:lnTo>
                  <a:lnTo>
                    <a:pt x="66" y="192"/>
                  </a:lnTo>
                  <a:lnTo>
                    <a:pt x="58" y="189"/>
                  </a:lnTo>
                  <a:lnTo>
                    <a:pt x="50" y="187"/>
                  </a:lnTo>
                  <a:lnTo>
                    <a:pt x="42" y="184"/>
                  </a:lnTo>
                  <a:lnTo>
                    <a:pt x="34" y="181"/>
                  </a:lnTo>
                  <a:lnTo>
                    <a:pt x="26" y="180"/>
                  </a:lnTo>
                  <a:lnTo>
                    <a:pt x="18" y="177"/>
                  </a:lnTo>
                  <a:lnTo>
                    <a:pt x="8" y="176"/>
                  </a:lnTo>
                  <a:lnTo>
                    <a:pt x="6" y="154"/>
                  </a:lnTo>
                  <a:lnTo>
                    <a:pt x="3" y="117"/>
                  </a:lnTo>
                  <a:lnTo>
                    <a:pt x="1" y="79"/>
                  </a:lnTo>
                  <a:lnTo>
                    <a:pt x="0" y="59"/>
                  </a:lnTo>
                  <a:lnTo>
                    <a:pt x="3" y="53"/>
                  </a:lnTo>
                  <a:lnTo>
                    <a:pt x="8" y="45"/>
                  </a:lnTo>
                  <a:lnTo>
                    <a:pt x="18" y="36"/>
                  </a:lnTo>
                  <a:lnTo>
                    <a:pt x="28" y="27"/>
                  </a:lnTo>
                  <a:lnTo>
                    <a:pt x="39" y="17"/>
                  </a:lnTo>
                  <a:lnTo>
                    <a:pt x="49" y="9"/>
                  </a:lnTo>
                  <a:lnTo>
                    <a:pt x="57" y="4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10"/>
            <p:cNvSpPr>
              <a:spLocks/>
            </p:cNvSpPr>
            <p:nvPr/>
          </p:nvSpPr>
          <p:spPr bwMode="auto">
            <a:xfrm>
              <a:off x="5581" y="846"/>
              <a:ext cx="40" cy="19"/>
            </a:xfrm>
            <a:custGeom>
              <a:avLst/>
              <a:gdLst>
                <a:gd name="T0" fmla="*/ 78 w 81"/>
                <a:gd name="T1" fmla="*/ 0 h 37"/>
                <a:gd name="T2" fmla="*/ 78 w 81"/>
                <a:gd name="T3" fmla="*/ 4 h 37"/>
                <a:gd name="T4" fmla="*/ 78 w 81"/>
                <a:gd name="T5" fmla="*/ 5 h 37"/>
                <a:gd name="T6" fmla="*/ 80 w 81"/>
                <a:gd name="T7" fmla="*/ 6 h 37"/>
                <a:gd name="T8" fmla="*/ 81 w 81"/>
                <a:gd name="T9" fmla="*/ 8 h 37"/>
                <a:gd name="T10" fmla="*/ 74 w 81"/>
                <a:gd name="T11" fmla="*/ 12 h 37"/>
                <a:gd name="T12" fmla="*/ 66 w 81"/>
                <a:gd name="T13" fmla="*/ 17 h 37"/>
                <a:gd name="T14" fmla="*/ 58 w 81"/>
                <a:gd name="T15" fmla="*/ 21 h 37"/>
                <a:gd name="T16" fmla="*/ 50 w 81"/>
                <a:gd name="T17" fmla="*/ 24 h 37"/>
                <a:gd name="T18" fmla="*/ 40 w 81"/>
                <a:gd name="T19" fmla="*/ 28 h 37"/>
                <a:gd name="T20" fmla="*/ 30 w 81"/>
                <a:gd name="T21" fmla="*/ 32 h 37"/>
                <a:gd name="T22" fmla="*/ 20 w 81"/>
                <a:gd name="T23" fmla="*/ 35 h 37"/>
                <a:gd name="T24" fmla="*/ 10 w 81"/>
                <a:gd name="T25" fmla="*/ 37 h 37"/>
                <a:gd name="T26" fmla="*/ 8 w 81"/>
                <a:gd name="T27" fmla="*/ 35 h 37"/>
                <a:gd name="T28" fmla="*/ 7 w 81"/>
                <a:gd name="T29" fmla="*/ 32 h 37"/>
                <a:gd name="T30" fmla="*/ 4 w 81"/>
                <a:gd name="T31" fmla="*/ 31 h 37"/>
                <a:gd name="T32" fmla="*/ 0 w 81"/>
                <a:gd name="T33" fmla="*/ 28 h 37"/>
                <a:gd name="T34" fmla="*/ 10 w 81"/>
                <a:gd name="T35" fmla="*/ 24 h 37"/>
                <a:gd name="T36" fmla="*/ 19 w 81"/>
                <a:gd name="T37" fmla="*/ 20 h 37"/>
                <a:gd name="T38" fmla="*/ 28 w 81"/>
                <a:gd name="T39" fmla="*/ 17 h 37"/>
                <a:gd name="T40" fmla="*/ 38 w 81"/>
                <a:gd name="T41" fmla="*/ 13 h 37"/>
                <a:gd name="T42" fmla="*/ 47 w 81"/>
                <a:gd name="T43" fmla="*/ 10 h 37"/>
                <a:gd name="T44" fmla="*/ 58 w 81"/>
                <a:gd name="T45" fmla="*/ 8 h 37"/>
                <a:gd name="T46" fmla="*/ 67 w 81"/>
                <a:gd name="T47" fmla="*/ 4 h 37"/>
                <a:gd name="T48" fmla="*/ 78 w 81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1" h="37">
                  <a:moveTo>
                    <a:pt x="78" y="0"/>
                  </a:moveTo>
                  <a:lnTo>
                    <a:pt x="78" y="4"/>
                  </a:lnTo>
                  <a:lnTo>
                    <a:pt x="78" y="5"/>
                  </a:lnTo>
                  <a:lnTo>
                    <a:pt x="80" y="6"/>
                  </a:lnTo>
                  <a:lnTo>
                    <a:pt x="81" y="8"/>
                  </a:lnTo>
                  <a:lnTo>
                    <a:pt x="74" y="12"/>
                  </a:lnTo>
                  <a:lnTo>
                    <a:pt x="66" y="17"/>
                  </a:lnTo>
                  <a:lnTo>
                    <a:pt x="58" y="21"/>
                  </a:lnTo>
                  <a:lnTo>
                    <a:pt x="50" y="24"/>
                  </a:lnTo>
                  <a:lnTo>
                    <a:pt x="40" y="28"/>
                  </a:lnTo>
                  <a:lnTo>
                    <a:pt x="30" y="32"/>
                  </a:lnTo>
                  <a:lnTo>
                    <a:pt x="20" y="35"/>
                  </a:lnTo>
                  <a:lnTo>
                    <a:pt x="10" y="37"/>
                  </a:lnTo>
                  <a:lnTo>
                    <a:pt x="8" y="35"/>
                  </a:lnTo>
                  <a:lnTo>
                    <a:pt x="7" y="32"/>
                  </a:lnTo>
                  <a:lnTo>
                    <a:pt x="4" y="31"/>
                  </a:lnTo>
                  <a:lnTo>
                    <a:pt x="0" y="28"/>
                  </a:lnTo>
                  <a:lnTo>
                    <a:pt x="10" y="24"/>
                  </a:lnTo>
                  <a:lnTo>
                    <a:pt x="19" y="20"/>
                  </a:lnTo>
                  <a:lnTo>
                    <a:pt x="28" y="17"/>
                  </a:lnTo>
                  <a:lnTo>
                    <a:pt x="38" y="13"/>
                  </a:lnTo>
                  <a:lnTo>
                    <a:pt x="47" y="10"/>
                  </a:lnTo>
                  <a:lnTo>
                    <a:pt x="58" y="8"/>
                  </a:lnTo>
                  <a:lnTo>
                    <a:pt x="67" y="4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7C7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11"/>
            <p:cNvSpPr>
              <a:spLocks/>
            </p:cNvSpPr>
            <p:nvPr/>
          </p:nvSpPr>
          <p:spPr bwMode="auto">
            <a:xfrm>
              <a:off x="5196" y="862"/>
              <a:ext cx="27" cy="72"/>
            </a:xfrm>
            <a:custGeom>
              <a:avLst/>
              <a:gdLst>
                <a:gd name="T0" fmla="*/ 54 w 54"/>
                <a:gd name="T1" fmla="*/ 120 h 144"/>
                <a:gd name="T2" fmla="*/ 54 w 54"/>
                <a:gd name="T3" fmla="*/ 144 h 144"/>
                <a:gd name="T4" fmla="*/ 43 w 54"/>
                <a:gd name="T5" fmla="*/ 129 h 144"/>
                <a:gd name="T6" fmla="*/ 34 w 54"/>
                <a:gd name="T7" fmla="*/ 114 h 144"/>
                <a:gd name="T8" fmla="*/ 26 w 54"/>
                <a:gd name="T9" fmla="*/ 97 h 144"/>
                <a:gd name="T10" fmla="*/ 18 w 54"/>
                <a:gd name="T11" fmla="*/ 78 h 144"/>
                <a:gd name="T12" fmla="*/ 11 w 54"/>
                <a:gd name="T13" fmla="*/ 59 h 144"/>
                <a:gd name="T14" fmla="*/ 6 w 54"/>
                <a:gd name="T15" fmla="*/ 40 h 144"/>
                <a:gd name="T16" fmla="*/ 2 w 54"/>
                <a:gd name="T17" fmla="*/ 20 h 144"/>
                <a:gd name="T18" fmla="*/ 0 w 54"/>
                <a:gd name="T19" fmla="*/ 0 h 144"/>
                <a:gd name="T20" fmla="*/ 8 w 54"/>
                <a:gd name="T21" fmla="*/ 16 h 144"/>
                <a:gd name="T22" fmla="*/ 18 w 54"/>
                <a:gd name="T23" fmla="*/ 34 h 144"/>
                <a:gd name="T24" fmla="*/ 27 w 54"/>
                <a:gd name="T25" fmla="*/ 52 h 144"/>
                <a:gd name="T26" fmla="*/ 35 w 54"/>
                <a:gd name="T27" fmla="*/ 70 h 144"/>
                <a:gd name="T28" fmla="*/ 43 w 54"/>
                <a:gd name="T29" fmla="*/ 87 h 144"/>
                <a:gd name="T30" fmla="*/ 49 w 54"/>
                <a:gd name="T31" fmla="*/ 102 h 144"/>
                <a:gd name="T32" fmla="*/ 53 w 54"/>
                <a:gd name="T33" fmla="*/ 113 h 144"/>
                <a:gd name="T34" fmla="*/ 54 w 54"/>
                <a:gd name="T35" fmla="*/ 120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4" h="144">
                  <a:moveTo>
                    <a:pt x="54" y="120"/>
                  </a:moveTo>
                  <a:lnTo>
                    <a:pt x="54" y="144"/>
                  </a:lnTo>
                  <a:lnTo>
                    <a:pt x="43" y="129"/>
                  </a:lnTo>
                  <a:lnTo>
                    <a:pt x="34" y="114"/>
                  </a:lnTo>
                  <a:lnTo>
                    <a:pt x="26" y="97"/>
                  </a:lnTo>
                  <a:lnTo>
                    <a:pt x="18" y="78"/>
                  </a:lnTo>
                  <a:lnTo>
                    <a:pt x="11" y="59"/>
                  </a:lnTo>
                  <a:lnTo>
                    <a:pt x="6" y="40"/>
                  </a:lnTo>
                  <a:lnTo>
                    <a:pt x="2" y="20"/>
                  </a:lnTo>
                  <a:lnTo>
                    <a:pt x="0" y="0"/>
                  </a:lnTo>
                  <a:lnTo>
                    <a:pt x="8" y="16"/>
                  </a:lnTo>
                  <a:lnTo>
                    <a:pt x="18" y="34"/>
                  </a:lnTo>
                  <a:lnTo>
                    <a:pt x="27" y="52"/>
                  </a:lnTo>
                  <a:lnTo>
                    <a:pt x="35" y="70"/>
                  </a:lnTo>
                  <a:lnTo>
                    <a:pt x="43" y="87"/>
                  </a:lnTo>
                  <a:lnTo>
                    <a:pt x="49" y="102"/>
                  </a:lnTo>
                  <a:lnTo>
                    <a:pt x="53" y="113"/>
                  </a:lnTo>
                  <a:lnTo>
                    <a:pt x="54" y="12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112"/>
            <p:cNvSpPr>
              <a:spLocks/>
            </p:cNvSpPr>
            <p:nvPr/>
          </p:nvSpPr>
          <p:spPr bwMode="auto">
            <a:xfrm>
              <a:off x="4627" y="864"/>
              <a:ext cx="101" cy="52"/>
            </a:xfrm>
            <a:custGeom>
              <a:avLst/>
              <a:gdLst>
                <a:gd name="T0" fmla="*/ 158 w 202"/>
                <a:gd name="T1" fmla="*/ 0 h 105"/>
                <a:gd name="T2" fmla="*/ 162 w 202"/>
                <a:gd name="T3" fmla="*/ 0 h 105"/>
                <a:gd name="T4" fmla="*/ 166 w 202"/>
                <a:gd name="T5" fmla="*/ 1 h 105"/>
                <a:gd name="T6" fmla="*/ 171 w 202"/>
                <a:gd name="T7" fmla="*/ 4 h 105"/>
                <a:gd name="T8" fmla="*/ 178 w 202"/>
                <a:gd name="T9" fmla="*/ 6 h 105"/>
                <a:gd name="T10" fmla="*/ 183 w 202"/>
                <a:gd name="T11" fmla="*/ 9 h 105"/>
                <a:gd name="T12" fmla="*/ 190 w 202"/>
                <a:gd name="T13" fmla="*/ 12 h 105"/>
                <a:gd name="T14" fmla="*/ 196 w 202"/>
                <a:gd name="T15" fmla="*/ 14 h 105"/>
                <a:gd name="T16" fmla="*/ 202 w 202"/>
                <a:gd name="T17" fmla="*/ 17 h 105"/>
                <a:gd name="T18" fmla="*/ 15 w 202"/>
                <a:gd name="T19" fmla="*/ 105 h 105"/>
                <a:gd name="T20" fmla="*/ 0 w 202"/>
                <a:gd name="T21" fmla="*/ 105 h 105"/>
                <a:gd name="T22" fmla="*/ 0 w 202"/>
                <a:gd name="T23" fmla="*/ 67 h 105"/>
                <a:gd name="T24" fmla="*/ 7 w 202"/>
                <a:gd name="T25" fmla="*/ 63 h 105"/>
                <a:gd name="T26" fmla="*/ 23 w 202"/>
                <a:gd name="T27" fmla="*/ 55 h 105"/>
                <a:gd name="T28" fmla="*/ 46 w 202"/>
                <a:gd name="T29" fmla="*/ 44 h 105"/>
                <a:gd name="T30" fmla="*/ 73 w 202"/>
                <a:gd name="T31" fmla="*/ 32 h 105"/>
                <a:gd name="T32" fmla="*/ 100 w 202"/>
                <a:gd name="T33" fmla="*/ 20 h 105"/>
                <a:gd name="T34" fmla="*/ 124 w 202"/>
                <a:gd name="T35" fmla="*/ 10 h 105"/>
                <a:gd name="T36" fmla="*/ 146 w 202"/>
                <a:gd name="T37" fmla="*/ 2 h 105"/>
                <a:gd name="T38" fmla="*/ 158 w 202"/>
                <a:gd name="T39" fmla="*/ 0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02" h="105">
                  <a:moveTo>
                    <a:pt x="158" y="0"/>
                  </a:moveTo>
                  <a:lnTo>
                    <a:pt x="162" y="0"/>
                  </a:lnTo>
                  <a:lnTo>
                    <a:pt x="166" y="1"/>
                  </a:lnTo>
                  <a:lnTo>
                    <a:pt x="171" y="4"/>
                  </a:lnTo>
                  <a:lnTo>
                    <a:pt x="178" y="6"/>
                  </a:lnTo>
                  <a:lnTo>
                    <a:pt x="183" y="9"/>
                  </a:lnTo>
                  <a:lnTo>
                    <a:pt x="190" y="12"/>
                  </a:lnTo>
                  <a:lnTo>
                    <a:pt x="196" y="14"/>
                  </a:lnTo>
                  <a:lnTo>
                    <a:pt x="202" y="17"/>
                  </a:lnTo>
                  <a:lnTo>
                    <a:pt x="15" y="105"/>
                  </a:lnTo>
                  <a:lnTo>
                    <a:pt x="0" y="105"/>
                  </a:lnTo>
                  <a:lnTo>
                    <a:pt x="0" y="67"/>
                  </a:lnTo>
                  <a:lnTo>
                    <a:pt x="7" y="63"/>
                  </a:lnTo>
                  <a:lnTo>
                    <a:pt x="23" y="55"/>
                  </a:lnTo>
                  <a:lnTo>
                    <a:pt x="46" y="44"/>
                  </a:lnTo>
                  <a:lnTo>
                    <a:pt x="73" y="32"/>
                  </a:lnTo>
                  <a:lnTo>
                    <a:pt x="100" y="20"/>
                  </a:lnTo>
                  <a:lnTo>
                    <a:pt x="124" y="10"/>
                  </a:lnTo>
                  <a:lnTo>
                    <a:pt x="146" y="2"/>
                  </a:lnTo>
                  <a:lnTo>
                    <a:pt x="158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13"/>
            <p:cNvSpPr>
              <a:spLocks/>
            </p:cNvSpPr>
            <p:nvPr/>
          </p:nvSpPr>
          <p:spPr bwMode="auto">
            <a:xfrm>
              <a:off x="5574" y="866"/>
              <a:ext cx="67" cy="119"/>
            </a:xfrm>
            <a:custGeom>
              <a:avLst/>
              <a:gdLst>
                <a:gd name="T0" fmla="*/ 95 w 133"/>
                <a:gd name="T1" fmla="*/ 0 h 238"/>
                <a:gd name="T2" fmla="*/ 99 w 133"/>
                <a:gd name="T3" fmla="*/ 13 h 238"/>
                <a:gd name="T4" fmla="*/ 103 w 133"/>
                <a:gd name="T5" fmla="*/ 27 h 238"/>
                <a:gd name="T6" fmla="*/ 106 w 133"/>
                <a:gd name="T7" fmla="*/ 37 h 238"/>
                <a:gd name="T8" fmla="*/ 107 w 133"/>
                <a:gd name="T9" fmla="*/ 47 h 238"/>
                <a:gd name="T10" fmla="*/ 107 w 133"/>
                <a:gd name="T11" fmla="*/ 154 h 238"/>
                <a:gd name="T12" fmla="*/ 109 w 133"/>
                <a:gd name="T13" fmla="*/ 165 h 238"/>
                <a:gd name="T14" fmla="*/ 114 w 133"/>
                <a:gd name="T15" fmla="*/ 180 h 238"/>
                <a:gd name="T16" fmla="*/ 122 w 133"/>
                <a:gd name="T17" fmla="*/ 199 h 238"/>
                <a:gd name="T18" fmla="*/ 133 w 133"/>
                <a:gd name="T19" fmla="*/ 216 h 238"/>
                <a:gd name="T20" fmla="*/ 127 w 133"/>
                <a:gd name="T21" fmla="*/ 222 h 238"/>
                <a:gd name="T22" fmla="*/ 122 w 133"/>
                <a:gd name="T23" fmla="*/ 227 h 238"/>
                <a:gd name="T24" fmla="*/ 115 w 133"/>
                <a:gd name="T25" fmla="*/ 232 h 238"/>
                <a:gd name="T26" fmla="*/ 109 w 133"/>
                <a:gd name="T27" fmla="*/ 238 h 238"/>
                <a:gd name="T28" fmla="*/ 94 w 133"/>
                <a:gd name="T29" fmla="*/ 238 h 238"/>
                <a:gd name="T30" fmla="*/ 93 w 133"/>
                <a:gd name="T31" fmla="*/ 224 h 238"/>
                <a:gd name="T32" fmla="*/ 91 w 133"/>
                <a:gd name="T33" fmla="*/ 211 h 238"/>
                <a:gd name="T34" fmla="*/ 90 w 133"/>
                <a:gd name="T35" fmla="*/ 199 h 238"/>
                <a:gd name="T36" fmla="*/ 88 w 133"/>
                <a:gd name="T37" fmla="*/ 188 h 238"/>
                <a:gd name="T38" fmla="*/ 84 w 133"/>
                <a:gd name="T39" fmla="*/ 180 h 238"/>
                <a:gd name="T40" fmla="*/ 79 w 133"/>
                <a:gd name="T41" fmla="*/ 172 h 238"/>
                <a:gd name="T42" fmla="*/ 72 w 133"/>
                <a:gd name="T43" fmla="*/ 164 h 238"/>
                <a:gd name="T44" fmla="*/ 64 w 133"/>
                <a:gd name="T45" fmla="*/ 156 h 238"/>
                <a:gd name="T46" fmla="*/ 56 w 133"/>
                <a:gd name="T47" fmla="*/ 148 h 238"/>
                <a:gd name="T48" fmla="*/ 47 w 133"/>
                <a:gd name="T49" fmla="*/ 141 h 238"/>
                <a:gd name="T50" fmla="*/ 39 w 133"/>
                <a:gd name="T51" fmla="*/ 133 h 238"/>
                <a:gd name="T52" fmla="*/ 32 w 133"/>
                <a:gd name="T53" fmla="*/ 128 h 238"/>
                <a:gd name="T54" fmla="*/ 20 w 133"/>
                <a:gd name="T55" fmla="*/ 113 h 238"/>
                <a:gd name="T56" fmla="*/ 10 w 133"/>
                <a:gd name="T57" fmla="*/ 95 h 238"/>
                <a:gd name="T58" fmla="*/ 2 w 133"/>
                <a:gd name="T59" fmla="*/ 79 h 238"/>
                <a:gd name="T60" fmla="*/ 0 w 133"/>
                <a:gd name="T61" fmla="*/ 68 h 238"/>
                <a:gd name="T62" fmla="*/ 0 w 133"/>
                <a:gd name="T63" fmla="*/ 33 h 238"/>
                <a:gd name="T64" fmla="*/ 9 w 133"/>
                <a:gd name="T65" fmla="*/ 31 h 238"/>
                <a:gd name="T66" fmla="*/ 17 w 133"/>
                <a:gd name="T67" fmla="*/ 25 h 238"/>
                <a:gd name="T68" fmla="*/ 25 w 133"/>
                <a:gd name="T69" fmla="*/ 20 h 238"/>
                <a:gd name="T70" fmla="*/ 33 w 133"/>
                <a:gd name="T71" fmla="*/ 15 h 238"/>
                <a:gd name="T72" fmla="*/ 40 w 133"/>
                <a:gd name="T73" fmla="*/ 13 h 238"/>
                <a:gd name="T74" fmla="*/ 47 w 133"/>
                <a:gd name="T75" fmla="*/ 10 h 238"/>
                <a:gd name="T76" fmla="*/ 55 w 133"/>
                <a:gd name="T77" fmla="*/ 9 h 238"/>
                <a:gd name="T78" fmla="*/ 63 w 133"/>
                <a:gd name="T79" fmla="*/ 8 h 238"/>
                <a:gd name="T80" fmla="*/ 71 w 133"/>
                <a:gd name="T81" fmla="*/ 6 h 238"/>
                <a:gd name="T82" fmla="*/ 79 w 133"/>
                <a:gd name="T83" fmla="*/ 4 h 238"/>
                <a:gd name="T84" fmla="*/ 87 w 133"/>
                <a:gd name="T85" fmla="*/ 2 h 238"/>
                <a:gd name="T86" fmla="*/ 95 w 133"/>
                <a:gd name="T87" fmla="*/ 0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3" h="238">
                  <a:moveTo>
                    <a:pt x="95" y="0"/>
                  </a:moveTo>
                  <a:lnTo>
                    <a:pt x="99" y="13"/>
                  </a:lnTo>
                  <a:lnTo>
                    <a:pt x="103" y="27"/>
                  </a:lnTo>
                  <a:lnTo>
                    <a:pt x="106" y="37"/>
                  </a:lnTo>
                  <a:lnTo>
                    <a:pt x="107" y="47"/>
                  </a:lnTo>
                  <a:lnTo>
                    <a:pt x="107" y="154"/>
                  </a:lnTo>
                  <a:lnTo>
                    <a:pt x="109" y="165"/>
                  </a:lnTo>
                  <a:lnTo>
                    <a:pt x="114" y="180"/>
                  </a:lnTo>
                  <a:lnTo>
                    <a:pt x="122" y="199"/>
                  </a:lnTo>
                  <a:lnTo>
                    <a:pt x="133" y="216"/>
                  </a:lnTo>
                  <a:lnTo>
                    <a:pt x="127" y="222"/>
                  </a:lnTo>
                  <a:lnTo>
                    <a:pt x="122" y="227"/>
                  </a:lnTo>
                  <a:lnTo>
                    <a:pt x="115" y="232"/>
                  </a:lnTo>
                  <a:lnTo>
                    <a:pt x="109" y="238"/>
                  </a:lnTo>
                  <a:lnTo>
                    <a:pt x="94" y="238"/>
                  </a:lnTo>
                  <a:lnTo>
                    <a:pt x="93" y="224"/>
                  </a:lnTo>
                  <a:lnTo>
                    <a:pt x="91" y="211"/>
                  </a:lnTo>
                  <a:lnTo>
                    <a:pt x="90" y="199"/>
                  </a:lnTo>
                  <a:lnTo>
                    <a:pt x="88" y="188"/>
                  </a:lnTo>
                  <a:lnTo>
                    <a:pt x="84" y="180"/>
                  </a:lnTo>
                  <a:lnTo>
                    <a:pt x="79" y="172"/>
                  </a:lnTo>
                  <a:lnTo>
                    <a:pt x="72" y="164"/>
                  </a:lnTo>
                  <a:lnTo>
                    <a:pt x="64" y="156"/>
                  </a:lnTo>
                  <a:lnTo>
                    <a:pt x="56" y="148"/>
                  </a:lnTo>
                  <a:lnTo>
                    <a:pt x="47" y="141"/>
                  </a:lnTo>
                  <a:lnTo>
                    <a:pt x="39" y="133"/>
                  </a:lnTo>
                  <a:lnTo>
                    <a:pt x="32" y="128"/>
                  </a:lnTo>
                  <a:lnTo>
                    <a:pt x="20" y="113"/>
                  </a:lnTo>
                  <a:lnTo>
                    <a:pt x="10" y="95"/>
                  </a:lnTo>
                  <a:lnTo>
                    <a:pt x="2" y="79"/>
                  </a:lnTo>
                  <a:lnTo>
                    <a:pt x="0" y="68"/>
                  </a:lnTo>
                  <a:lnTo>
                    <a:pt x="0" y="33"/>
                  </a:lnTo>
                  <a:lnTo>
                    <a:pt x="9" y="31"/>
                  </a:lnTo>
                  <a:lnTo>
                    <a:pt x="17" y="25"/>
                  </a:lnTo>
                  <a:lnTo>
                    <a:pt x="25" y="20"/>
                  </a:lnTo>
                  <a:lnTo>
                    <a:pt x="33" y="15"/>
                  </a:lnTo>
                  <a:lnTo>
                    <a:pt x="40" y="13"/>
                  </a:lnTo>
                  <a:lnTo>
                    <a:pt x="47" y="10"/>
                  </a:lnTo>
                  <a:lnTo>
                    <a:pt x="55" y="9"/>
                  </a:lnTo>
                  <a:lnTo>
                    <a:pt x="63" y="8"/>
                  </a:lnTo>
                  <a:lnTo>
                    <a:pt x="71" y="6"/>
                  </a:lnTo>
                  <a:lnTo>
                    <a:pt x="79" y="4"/>
                  </a:lnTo>
                  <a:lnTo>
                    <a:pt x="87" y="2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rgbClr val="D1D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114"/>
            <p:cNvSpPr>
              <a:spLocks/>
            </p:cNvSpPr>
            <p:nvPr/>
          </p:nvSpPr>
          <p:spPr bwMode="auto">
            <a:xfrm>
              <a:off x="4954" y="871"/>
              <a:ext cx="6" cy="29"/>
            </a:xfrm>
            <a:custGeom>
              <a:avLst/>
              <a:gdLst>
                <a:gd name="T0" fmla="*/ 12 w 12"/>
                <a:gd name="T1" fmla="*/ 0 h 58"/>
                <a:gd name="T2" fmla="*/ 12 w 12"/>
                <a:gd name="T3" fmla="*/ 22 h 58"/>
                <a:gd name="T4" fmla="*/ 12 w 12"/>
                <a:gd name="T5" fmla="*/ 37 h 58"/>
                <a:gd name="T6" fmla="*/ 11 w 12"/>
                <a:gd name="T7" fmla="*/ 49 h 58"/>
                <a:gd name="T8" fmla="*/ 8 w 12"/>
                <a:gd name="T9" fmla="*/ 58 h 58"/>
                <a:gd name="T10" fmla="*/ 6 w 12"/>
                <a:gd name="T11" fmla="*/ 46 h 58"/>
                <a:gd name="T12" fmla="*/ 3 w 12"/>
                <a:gd name="T13" fmla="*/ 34 h 58"/>
                <a:gd name="T14" fmla="*/ 2 w 12"/>
                <a:gd name="T15" fmla="*/ 21 h 58"/>
                <a:gd name="T16" fmla="*/ 0 w 12"/>
                <a:gd name="T17" fmla="*/ 6 h 58"/>
                <a:gd name="T18" fmla="*/ 12 w 12"/>
                <a:gd name="T19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" h="58">
                  <a:moveTo>
                    <a:pt x="12" y="0"/>
                  </a:moveTo>
                  <a:lnTo>
                    <a:pt x="12" y="22"/>
                  </a:lnTo>
                  <a:lnTo>
                    <a:pt x="12" y="37"/>
                  </a:lnTo>
                  <a:lnTo>
                    <a:pt x="11" y="49"/>
                  </a:lnTo>
                  <a:lnTo>
                    <a:pt x="8" y="58"/>
                  </a:lnTo>
                  <a:lnTo>
                    <a:pt x="6" y="46"/>
                  </a:lnTo>
                  <a:lnTo>
                    <a:pt x="3" y="34"/>
                  </a:lnTo>
                  <a:lnTo>
                    <a:pt x="2" y="21"/>
                  </a:lnTo>
                  <a:lnTo>
                    <a:pt x="0" y="6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115"/>
            <p:cNvSpPr>
              <a:spLocks/>
            </p:cNvSpPr>
            <p:nvPr/>
          </p:nvSpPr>
          <p:spPr bwMode="auto">
            <a:xfrm>
              <a:off x="5338" y="873"/>
              <a:ext cx="62" cy="29"/>
            </a:xfrm>
            <a:custGeom>
              <a:avLst/>
              <a:gdLst>
                <a:gd name="T0" fmla="*/ 92 w 125"/>
                <a:gd name="T1" fmla="*/ 0 h 57"/>
                <a:gd name="T2" fmla="*/ 98 w 125"/>
                <a:gd name="T3" fmla="*/ 0 h 57"/>
                <a:gd name="T4" fmla="*/ 106 w 125"/>
                <a:gd name="T5" fmla="*/ 2 h 57"/>
                <a:gd name="T6" fmla="*/ 116 w 125"/>
                <a:gd name="T7" fmla="*/ 5 h 57"/>
                <a:gd name="T8" fmla="*/ 125 w 125"/>
                <a:gd name="T9" fmla="*/ 10 h 57"/>
                <a:gd name="T10" fmla="*/ 110 w 125"/>
                <a:gd name="T11" fmla="*/ 17 h 57"/>
                <a:gd name="T12" fmla="*/ 97 w 125"/>
                <a:gd name="T13" fmla="*/ 24 h 57"/>
                <a:gd name="T14" fmla="*/ 82 w 125"/>
                <a:gd name="T15" fmla="*/ 29 h 57"/>
                <a:gd name="T16" fmla="*/ 67 w 125"/>
                <a:gd name="T17" fmla="*/ 36 h 57"/>
                <a:gd name="T18" fmla="*/ 53 w 125"/>
                <a:gd name="T19" fmla="*/ 41 h 57"/>
                <a:gd name="T20" fmla="*/ 38 w 125"/>
                <a:gd name="T21" fmla="*/ 48 h 57"/>
                <a:gd name="T22" fmla="*/ 24 w 125"/>
                <a:gd name="T23" fmla="*/ 52 h 57"/>
                <a:gd name="T24" fmla="*/ 10 w 125"/>
                <a:gd name="T25" fmla="*/ 57 h 57"/>
                <a:gd name="T26" fmla="*/ 7 w 125"/>
                <a:gd name="T27" fmla="*/ 53 h 57"/>
                <a:gd name="T28" fmla="*/ 4 w 125"/>
                <a:gd name="T29" fmla="*/ 48 h 57"/>
                <a:gd name="T30" fmla="*/ 1 w 125"/>
                <a:gd name="T31" fmla="*/ 41 h 57"/>
                <a:gd name="T32" fmla="*/ 0 w 125"/>
                <a:gd name="T33" fmla="*/ 34 h 57"/>
                <a:gd name="T34" fmla="*/ 8 w 125"/>
                <a:gd name="T35" fmla="*/ 28 h 57"/>
                <a:gd name="T36" fmla="*/ 15 w 125"/>
                <a:gd name="T37" fmla="*/ 21 h 57"/>
                <a:gd name="T38" fmla="*/ 22 w 125"/>
                <a:gd name="T39" fmla="*/ 14 h 57"/>
                <a:gd name="T40" fmla="*/ 30 w 125"/>
                <a:gd name="T41" fmla="*/ 8 h 57"/>
                <a:gd name="T42" fmla="*/ 36 w 125"/>
                <a:gd name="T43" fmla="*/ 5 h 57"/>
                <a:gd name="T44" fmla="*/ 45 w 125"/>
                <a:gd name="T45" fmla="*/ 4 h 57"/>
                <a:gd name="T46" fmla="*/ 54 w 125"/>
                <a:gd name="T47" fmla="*/ 1 h 57"/>
                <a:gd name="T48" fmla="*/ 63 w 125"/>
                <a:gd name="T49" fmla="*/ 1 h 57"/>
                <a:gd name="T50" fmla="*/ 73 w 125"/>
                <a:gd name="T51" fmla="*/ 0 h 57"/>
                <a:gd name="T52" fmla="*/ 81 w 125"/>
                <a:gd name="T53" fmla="*/ 0 h 57"/>
                <a:gd name="T54" fmla="*/ 88 w 125"/>
                <a:gd name="T55" fmla="*/ 0 h 57"/>
                <a:gd name="T56" fmla="*/ 92 w 125"/>
                <a:gd name="T57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5" h="57">
                  <a:moveTo>
                    <a:pt x="92" y="0"/>
                  </a:moveTo>
                  <a:lnTo>
                    <a:pt x="98" y="0"/>
                  </a:lnTo>
                  <a:lnTo>
                    <a:pt x="106" y="2"/>
                  </a:lnTo>
                  <a:lnTo>
                    <a:pt x="116" y="5"/>
                  </a:lnTo>
                  <a:lnTo>
                    <a:pt x="125" y="10"/>
                  </a:lnTo>
                  <a:lnTo>
                    <a:pt x="110" y="17"/>
                  </a:lnTo>
                  <a:lnTo>
                    <a:pt x="97" y="24"/>
                  </a:lnTo>
                  <a:lnTo>
                    <a:pt x="82" y="29"/>
                  </a:lnTo>
                  <a:lnTo>
                    <a:pt x="67" y="36"/>
                  </a:lnTo>
                  <a:lnTo>
                    <a:pt x="53" y="41"/>
                  </a:lnTo>
                  <a:lnTo>
                    <a:pt x="38" y="48"/>
                  </a:lnTo>
                  <a:lnTo>
                    <a:pt x="24" y="52"/>
                  </a:lnTo>
                  <a:lnTo>
                    <a:pt x="10" y="57"/>
                  </a:lnTo>
                  <a:lnTo>
                    <a:pt x="7" y="53"/>
                  </a:lnTo>
                  <a:lnTo>
                    <a:pt x="4" y="48"/>
                  </a:lnTo>
                  <a:lnTo>
                    <a:pt x="1" y="41"/>
                  </a:lnTo>
                  <a:lnTo>
                    <a:pt x="0" y="34"/>
                  </a:lnTo>
                  <a:lnTo>
                    <a:pt x="8" y="28"/>
                  </a:lnTo>
                  <a:lnTo>
                    <a:pt x="15" y="21"/>
                  </a:lnTo>
                  <a:lnTo>
                    <a:pt x="22" y="14"/>
                  </a:lnTo>
                  <a:lnTo>
                    <a:pt x="30" y="8"/>
                  </a:lnTo>
                  <a:lnTo>
                    <a:pt x="36" y="5"/>
                  </a:lnTo>
                  <a:lnTo>
                    <a:pt x="45" y="4"/>
                  </a:lnTo>
                  <a:lnTo>
                    <a:pt x="54" y="1"/>
                  </a:lnTo>
                  <a:lnTo>
                    <a:pt x="63" y="1"/>
                  </a:lnTo>
                  <a:lnTo>
                    <a:pt x="73" y="0"/>
                  </a:lnTo>
                  <a:lnTo>
                    <a:pt x="81" y="0"/>
                  </a:lnTo>
                  <a:lnTo>
                    <a:pt x="88" y="0"/>
                  </a:lnTo>
                  <a:lnTo>
                    <a:pt x="92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116"/>
            <p:cNvSpPr>
              <a:spLocks/>
            </p:cNvSpPr>
            <p:nvPr/>
          </p:nvSpPr>
          <p:spPr bwMode="auto">
            <a:xfrm>
              <a:off x="4942" y="875"/>
              <a:ext cx="16" cy="72"/>
            </a:xfrm>
            <a:custGeom>
              <a:avLst/>
              <a:gdLst>
                <a:gd name="T0" fmla="*/ 12 w 32"/>
                <a:gd name="T1" fmla="*/ 0 h 144"/>
                <a:gd name="T2" fmla="*/ 16 w 32"/>
                <a:gd name="T3" fmla="*/ 37 h 144"/>
                <a:gd name="T4" fmla="*/ 24 w 32"/>
                <a:gd name="T5" fmla="*/ 74 h 144"/>
                <a:gd name="T6" fmla="*/ 31 w 32"/>
                <a:gd name="T7" fmla="*/ 109 h 144"/>
                <a:gd name="T8" fmla="*/ 32 w 32"/>
                <a:gd name="T9" fmla="*/ 144 h 144"/>
                <a:gd name="T10" fmla="*/ 27 w 32"/>
                <a:gd name="T11" fmla="*/ 133 h 144"/>
                <a:gd name="T12" fmla="*/ 19 w 32"/>
                <a:gd name="T13" fmla="*/ 121 h 144"/>
                <a:gd name="T14" fmla="*/ 12 w 32"/>
                <a:gd name="T15" fmla="*/ 107 h 144"/>
                <a:gd name="T16" fmla="*/ 8 w 32"/>
                <a:gd name="T17" fmla="*/ 94 h 144"/>
                <a:gd name="T18" fmla="*/ 4 w 32"/>
                <a:gd name="T19" fmla="*/ 75 h 144"/>
                <a:gd name="T20" fmla="*/ 3 w 32"/>
                <a:gd name="T21" fmla="*/ 53 h 144"/>
                <a:gd name="T22" fmla="*/ 0 w 32"/>
                <a:gd name="T23" fmla="*/ 35 h 144"/>
                <a:gd name="T24" fmla="*/ 0 w 32"/>
                <a:gd name="T25" fmla="*/ 22 h 144"/>
                <a:gd name="T26" fmla="*/ 1 w 32"/>
                <a:gd name="T27" fmla="*/ 16 h 144"/>
                <a:gd name="T28" fmla="*/ 3 w 32"/>
                <a:gd name="T29" fmla="*/ 9 h 144"/>
                <a:gd name="T30" fmla="*/ 7 w 32"/>
                <a:gd name="T31" fmla="*/ 4 h 144"/>
                <a:gd name="T32" fmla="*/ 12 w 32"/>
                <a:gd name="T33" fmla="*/ 0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" h="144">
                  <a:moveTo>
                    <a:pt x="12" y="0"/>
                  </a:moveTo>
                  <a:lnTo>
                    <a:pt x="16" y="37"/>
                  </a:lnTo>
                  <a:lnTo>
                    <a:pt x="24" y="74"/>
                  </a:lnTo>
                  <a:lnTo>
                    <a:pt x="31" y="109"/>
                  </a:lnTo>
                  <a:lnTo>
                    <a:pt x="32" y="144"/>
                  </a:lnTo>
                  <a:lnTo>
                    <a:pt x="27" y="133"/>
                  </a:lnTo>
                  <a:lnTo>
                    <a:pt x="19" y="121"/>
                  </a:lnTo>
                  <a:lnTo>
                    <a:pt x="12" y="107"/>
                  </a:lnTo>
                  <a:lnTo>
                    <a:pt x="8" y="94"/>
                  </a:lnTo>
                  <a:lnTo>
                    <a:pt x="4" y="75"/>
                  </a:lnTo>
                  <a:lnTo>
                    <a:pt x="3" y="53"/>
                  </a:lnTo>
                  <a:lnTo>
                    <a:pt x="0" y="35"/>
                  </a:lnTo>
                  <a:lnTo>
                    <a:pt x="0" y="22"/>
                  </a:lnTo>
                  <a:lnTo>
                    <a:pt x="1" y="16"/>
                  </a:lnTo>
                  <a:lnTo>
                    <a:pt x="3" y="9"/>
                  </a:lnTo>
                  <a:lnTo>
                    <a:pt x="7" y="4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117"/>
            <p:cNvSpPr>
              <a:spLocks/>
            </p:cNvSpPr>
            <p:nvPr/>
          </p:nvSpPr>
          <p:spPr bwMode="auto">
            <a:xfrm>
              <a:off x="4508" y="879"/>
              <a:ext cx="271" cy="140"/>
            </a:xfrm>
            <a:custGeom>
              <a:avLst/>
              <a:gdLst>
                <a:gd name="T0" fmla="*/ 468 w 542"/>
                <a:gd name="T1" fmla="*/ 0 h 281"/>
                <a:gd name="T2" fmla="*/ 474 w 542"/>
                <a:gd name="T3" fmla="*/ 2 h 281"/>
                <a:gd name="T4" fmla="*/ 483 w 542"/>
                <a:gd name="T5" fmla="*/ 6 h 281"/>
                <a:gd name="T6" fmla="*/ 494 w 542"/>
                <a:gd name="T7" fmla="*/ 11 h 281"/>
                <a:gd name="T8" fmla="*/ 508 w 542"/>
                <a:gd name="T9" fmla="*/ 18 h 281"/>
                <a:gd name="T10" fmla="*/ 520 w 542"/>
                <a:gd name="T11" fmla="*/ 24 h 281"/>
                <a:gd name="T12" fmla="*/ 530 w 542"/>
                <a:gd name="T13" fmla="*/ 31 h 281"/>
                <a:gd name="T14" fmla="*/ 538 w 542"/>
                <a:gd name="T15" fmla="*/ 37 h 281"/>
                <a:gd name="T16" fmla="*/ 542 w 542"/>
                <a:gd name="T17" fmla="*/ 41 h 281"/>
                <a:gd name="T18" fmla="*/ 508 w 542"/>
                <a:gd name="T19" fmla="*/ 55 h 281"/>
                <a:gd name="T20" fmla="*/ 474 w 542"/>
                <a:gd name="T21" fmla="*/ 70 h 281"/>
                <a:gd name="T22" fmla="*/ 439 w 542"/>
                <a:gd name="T23" fmla="*/ 86 h 281"/>
                <a:gd name="T24" fmla="*/ 403 w 542"/>
                <a:gd name="T25" fmla="*/ 104 h 281"/>
                <a:gd name="T26" fmla="*/ 368 w 542"/>
                <a:gd name="T27" fmla="*/ 120 h 281"/>
                <a:gd name="T28" fmla="*/ 331 w 542"/>
                <a:gd name="T29" fmla="*/ 138 h 281"/>
                <a:gd name="T30" fmla="*/ 296 w 542"/>
                <a:gd name="T31" fmla="*/ 156 h 281"/>
                <a:gd name="T32" fmla="*/ 261 w 542"/>
                <a:gd name="T33" fmla="*/ 172 h 281"/>
                <a:gd name="T34" fmla="*/ 226 w 542"/>
                <a:gd name="T35" fmla="*/ 190 h 281"/>
                <a:gd name="T36" fmla="*/ 191 w 542"/>
                <a:gd name="T37" fmla="*/ 206 h 281"/>
                <a:gd name="T38" fmla="*/ 158 w 542"/>
                <a:gd name="T39" fmla="*/ 222 h 281"/>
                <a:gd name="T40" fmla="*/ 125 w 542"/>
                <a:gd name="T41" fmla="*/ 237 h 281"/>
                <a:gd name="T42" fmla="*/ 92 w 542"/>
                <a:gd name="T43" fmla="*/ 251 h 281"/>
                <a:gd name="T44" fmla="*/ 61 w 542"/>
                <a:gd name="T45" fmla="*/ 263 h 281"/>
                <a:gd name="T46" fmla="*/ 30 w 542"/>
                <a:gd name="T47" fmla="*/ 273 h 281"/>
                <a:gd name="T48" fmla="*/ 0 w 542"/>
                <a:gd name="T49" fmla="*/ 281 h 281"/>
                <a:gd name="T50" fmla="*/ 0 w 542"/>
                <a:gd name="T51" fmla="*/ 260 h 281"/>
                <a:gd name="T52" fmla="*/ 3 w 542"/>
                <a:gd name="T53" fmla="*/ 248 h 281"/>
                <a:gd name="T54" fmla="*/ 10 w 542"/>
                <a:gd name="T55" fmla="*/ 229 h 281"/>
                <a:gd name="T56" fmla="*/ 20 w 542"/>
                <a:gd name="T57" fmla="*/ 210 h 281"/>
                <a:gd name="T58" fmla="*/ 34 w 542"/>
                <a:gd name="T59" fmla="*/ 194 h 281"/>
                <a:gd name="T60" fmla="*/ 43 w 542"/>
                <a:gd name="T61" fmla="*/ 189 h 281"/>
                <a:gd name="T62" fmla="*/ 60 w 542"/>
                <a:gd name="T63" fmla="*/ 179 h 281"/>
                <a:gd name="T64" fmla="*/ 82 w 542"/>
                <a:gd name="T65" fmla="*/ 167 h 281"/>
                <a:gd name="T66" fmla="*/ 111 w 542"/>
                <a:gd name="T67" fmla="*/ 154 h 281"/>
                <a:gd name="T68" fmla="*/ 143 w 542"/>
                <a:gd name="T69" fmla="*/ 139 h 281"/>
                <a:gd name="T70" fmla="*/ 179 w 542"/>
                <a:gd name="T71" fmla="*/ 123 h 281"/>
                <a:gd name="T72" fmla="*/ 218 w 542"/>
                <a:gd name="T73" fmla="*/ 105 h 281"/>
                <a:gd name="T74" fmla="*/ 257 w 542"/>
                <a:gd name="T75" fmla="*/ 89 h 281"/>
                <a:gd name="T76" fmla="*/ 296 w 542"/>
                <a:gd name="T77" fmla="*/ 72 h 281"/>
                <a:gd name="T78" fmla="*/ 333 w 542"/>
                <a:gd name="T79" fmla="*/ 55 h 281"/>
                <a:gd name="T80" fmla="*/ 369 w 542"/>
                <a:gd name="T81" fmla="*/ 41 h 281"/>
                <a:gd name="T82" fmla="*/ 400 w 542"/>
                <a:gd name="T83" fmla="*/ 27 h 281"/>
                <a:gd name="T84" fmla="*/ 427 w 542"/>
                <a:gd name="T85" fmla="*/ 16 h 281"/>
                <a:gd name="T86" fmla="*/ 448 w 542"/>
                <a:gd name="T87" fmla="*/ 7 h 281"/>
                <a:gd name="T88" fmla="*/ 462 w 542"/>
                <a:gd name="T89" fmla="*/ 2 h 281"/>
                <a:gd name="T90" fmla="*/ 468 w 542"/>
                <a:gd name="T91" fmla="*/ 0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42" h="281">
                  <a:moveTo>
                    <a:pt x="468" y="0"/>
                  </a:moveTo>
                  <a:lnTo>
                    <a:pt x="474" y="2"/>
                  </a:lnTo>
                  <a:lnTo>
                    <a:pt x="483" y="6"/>
                  </a:lnTo>
                  <a:lnTo>
                    <a:pt x="494" y="11"/>
                  </a:lnTo>
                  <a:lnTo>
                    <a:pt x="508" y="18"/>
                  </a:lnTo>
                  <a:lnTo>
                    <a:pt x="520" y="24"/>
                  </a:lnTo>
                  <a:lnTo>
                    <a:pt x="530" y="31"/>
                  </a:lnTo>
                  <a:lnTo>
                    <a:pt x="538" y="37"/>
                  </a:lnTo>
                  <a:lnTo>
                    <a:pt x="542" y="41"/>
                  </a:lnTo>
                  <a:lnTo>
                    <a:pt x="508" y="55"/>
                  </a:lnTo>
                  <a:lnTo>
                    <a:pt x="474" y="70"/>
                  </a:lnTo>
                  <a:lnTo>
                    <a:pt x="439" y="86"/>
                  </a:lnTo>
                  <a:lnTo>
                    <a:pt x="403" y="104"/>
                  </a:lnTo>
                  <a:lnTo>
                    <a:pt x="368" y="120"/>
                  </a:lnTo>
                  <a:lnTo>
                    <a:pt x="331" y="138"/>
                  </a:lnTo>
                  <a:lnTo>
                    <a:pt x="296" y="156"/>
                  </a:lnTo>
                  <a:lnTo>
                    <a:pt x="261" y="172"/>
                  </a:lnTo>
                  <a:lnTo>
                    <a:pt x="226" y="190"/>
                  </a:lnTo>
                  <a:lnTo>
                    <a:pt x="191" y="206"/>
                  </a:lnTo>
                  <a:lnTo>
                    <a:pt x="158" y="222"/>
                  </a:lnTo>
                  <a:lnTo>
                    <a:pt x="125" y="237"/>
                  </a:lnTo>
                  <a:lnTo>
                    <a:pt x="92" y="251"/>
                  </a:lnTo>
                  <a:lnTo>
                    <a:pt x="61" y="263"/>
                  </a:lnTo>
                  <a:lnTo>
                    <a:pt x="30" y="273"/>
                  </a:lnTo>
                  <a:lnTo>
                    <a:pt x="0" y="281"/>
                  </a:lnTo>
                  <a:lnTo>
                    <a:pt x="0" y="260"/>
                  </a:lnTo>
                  <a:lnTo>
                    <a:pt x="3" y="248"/>
                  </a:lnTo>
                  <a:lnTo>
                    <a:pt x="10" y="229"/>
                  </a:lnTo>
                  <a:lnTo>
                    <a:pt x="20" y="210"/>
                  </a:lnTo>
                  <a:lnTo>
                    <a:pt x="34" y="194"/>
                  </a:lnTo>
                  <a:lnTo>
                    <a:pt x="43" y="189"/>
                  </a:lnTo>
                  <a:lnTo>
                    <a:pt x="60" y="179"/>
                  </a:lnTo>
                  <a:lnTo>
                    <a:pt x="82" y="167"/>
                  </a:lnTo>
                  <a:lnTo>
                    <a:pt x="111" y="154"/>
                  </a:lnTo>
                  <a:lnTo>
                    <a:pt x="143" y="139"/>
                  </a:lnTo>
                  <a:lnTo>
                    <a:pt x="179" y="123"/>
                  </a:lnTo>
                  <a:lnTo>
                    <a:pt x="218" y="105"/>
                  </a:lnTo>
                  <a:lnTo>
                    <a:pt x="257" y="89"/>
                  </a:lnTo>
                  <a:lnTo>
                    <a:pt x="296" y="72"/>
                  </a:lnTo>
                  <a:lnTo>
                    <a:pt x="333" y="55"/>
                  </a:lnTo>
                  <a:lnTo>
                    <a:pt x="369" y="41"/>
                  </a:lnTo>
                  <a:lnTo>
                    <a:pt x="400" y="27"/>
                  </a:lnTo>
                  <a:lnTo>
                    <a:pt x="427" y="16"/>
                  </a:lnTo>
                  <a:lnTo>
                    <a:pt x="448" y="7"/>
                  </a:lnTo>
                  <a:lnTo>
                    <a:pt x="462" y="2"/>
                  </a:lnTo>
                  <a:lnTo>
                    <a:pt x="468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118"/>
            <p:cNvSpPr>
              <a:spLocks/>
            </p:cNvSpPr>
            <p:nvPr/>
          </p:nvSpPr>
          <p:spPr bwMode="auto">
            <a:xfrm>
              <a:off x="4908" y="881"/>
              <a:ext cx="59" cy="228"/>
            </a:xfrm>
            <a:custGeom>
              <a:avLst/>
              <a:gdLst>
                <a:gd name="T0" fmla="*/ 57 w 119"/>
                <a:gd name="T1" fmla="*/ 20 h 458"/>
                <a:gd name="T2" fmla="*/ 62 w 119"/>
                <a:gd name="T3" fmla="*/ 64 h 458"/>
                <a:gd name="T4" fmla="*/ 74 w 119"/>
                <a:gd name="T5" fmla="*/ 107 h 458"/>
                <a:gd name="T6" fmla="*/ 92 w 119"/>
                <a:gd name="T7" fmla="*/ 148 h 458"/>
                <a:gd name="T8" fmla="*/ 103 w 119"/>
                <a:gd name="T9" fmla="*/ 187 h 458"/>
                <a:gd name="T10" fmla="*/ 84 w 119"/>
                <a:gd name="T11" fmla="*/ 163 h 458"/>
                <a:gd name="T12" fmla="*/ 64 w 119"/>
                <a:gd name="T13" fmla="*/ 136 h 458"/>
                <a:gd name="T14" fmla="*/ 50 w 119"/>
                <a:gd name="T15" fmla="*/ 96 h 458"/>
                <a:gd name="T16" fmla="*/ 35 w 119"/>
                <a:gd name="T17" fmla="*/ 57 h 458"/>
                <a:gd name="T18" fmla="*/ 35 w 119"/>
                <a:gd name="T19" fmla="*/ 62 h 458"/>
                <a:gd name="T20" fmla="*/ 35 w 119"/>
                <a:gd name="T21" fmla="*/ 72 h 458"/>
                <a:gd name="T22" fmla="*/ 46 w 119"/>
                <a:gd name="T23" fmla="*/ 127 h 458"/>
                <a:gd name="T24" fmla="*/ 69 w 119"/>
                <a:gd name="T25" fmla="*/ 164 h 458"/>
                <a:gd name="T26" fmla="*/ 91 w 119"/>
                <a:gd name="T27" fmla="*/ 201 h 458"/>
                <a:gd name="T28" fmla="*/ 101 w 119"/>
                <a:gd name="T29" fmla="*/ 255 h 458"/>
                <a:gd name="T30" fmla="*/ 95 w 119"/>
                <a:gd name="T31" fmla="*/ 295 h 458"/>
                <a:gd name="T32" fmla="*/ 83 w 119"/>
                <a:gd name="T33" fmla="*/ 364 h 458"/>
                <a:gd name="T34" fmla="*/ 83 w 119"/>
                <a:gd name="T35" fmla="*/ 365 h 458"/>
                <a:gd name="T36" fmla="*/ 84 w 119"/>
                <a:gd name="T37" fmla="*/ 366 h 458"/>
                <a:gd name="T38" fmla="*/ 92 w 119"/>
                <a:gd name="T39" fmla="*/ 341 h 458"/>
                <a:gd name="T40" fmla="*/ 105 w 119"/>
                <a:gd name="T41" fmla="*/ 314 h 458"/>
                <a:gd name="T42" fmla="*/ 113 w 119"/>
                <a:gd name="T43" fmla="*/ 369 h 458"/>
                <a:gd name="T44" fmla="*/ 119 w 119"/>
                <a:gd name="T45" fmla="*/ 423 h 458"/>
                <a:gd name="T46" fmla="*/ 103 w 119"/>
                <a:gd name="T47" fmla="*/ 431 h 458"/>
                <a:gd name="T48" fmla="*/ 87 w 119"/>
                <a:gd name="T49" fmla="*/ 442 h 458"/>
                <a:gd name="T50" fmla="*/ 68 w 119"/>
                <a:gd name="T51" fmla="*/ 451 h 458"/>
                <a:gd name="T52" fmla="*/ 48 w 119"/>
                <a:gd name="T53" fmla="*/ 458 h 458"/>
                <a:gd name="T54" fmla="*/ 42 w 119"/>
                <a:gd name="T55" fmla="*/ 384 h 458"/>
                <a:gd name="T56" fmla="*/ 18 w 119"/>
                <a:gd name="T57" fmla="*/ 326 h 458"/>
                <a:gd name="T58" fmla="*/ 13 w 119"/>
                <a:gd name="T59" fmla="*/ 290 h 458"/>
                <a:gd name="T60" fmla="*/ 37 w 119"/>
                <a:gd name="T61" fmla="*/ 319 h 458"/>
                <a:gd name="T62" fmla="*/ 48 w 119"/>
                <a:gd name="T63" fmla="*/ 351 h 458"/>
                <a:gd name="T64" fmla="*/ 52 w 119"/>
                <a:gd name="T65" fmla="*/ 385 h 458"/>
                <a:gd name="T66" fmla="*/ 58 w 119"/>
                <a:gd name="T67" fmla="*/ 417 h 458"/>
                <a:gd name="T68" fmla="*/ 72 w 119"/>
                <a:gd name="T69" fmla="*/ 446 h 458"/>
                <a:gd name="T70" fmla="*/ 76 w 119"/>
                <a:gd name="T71" fmla="*/ 439 h 458"/>
                <a:gd name="T72" fmla="*/ 64 w 119"/>
                <a:gd name="T73" fmla="*/ 353 h 458"/>
                <a:gd name="T74" fmla="*/ 39 w 119"/>
                <a:gd name="T75" fmla="*/ 302 h 458"/>
                <a:gd name="T76" fmla="*/ 30 w 119"/>
                <a:gd name="T77" fmla="*/ 290 h 458"/>
                <a:gd name="T78" fmla="*/ 25 w 119"/>
                <a:gd name="T79" fmla="*/ 273 h 458"/>
                <a:gd name="T80" fmla="*/ 19 w 119"/>
                <a:gd name="T81" fmla="*/ 263 h 458"/>
                <a:gd name="T82" fmla="*/ 17 w 119"/>
                <a:gd name="T83" fmla="*/ 257 h 458"/>
                <a:gd name="T84" fmla="*/ 11 w 119"/>
                <a:gd name="T85" fmla="*/ 252 h 458"/>
                <a:gd name="T86" fmla="*/ 9 w 119"/>
                <a:gd name="T87" fmla="*/ 241 h 458"/>
                <a:gd name="T88" fmla="*/ 9 w 119"/>
                <a:gd name="T89" fmla="*/ 212 h 458"/>
                <a:gd name="T90" fmla="*/ 17 w 119"/>
                <a:gd name="T91" fmla="*/ 125 h 458"/>
                <a:gd name="T92" fmla="*/ 17 w 119"/>
                <a:gd name="T93" fmla="*/ 93 h 458"/>
                <a:gd name="T94" fmla="*/ 11 w 119"/>
                <a:gd name="T95" fmla="*/ 78 h 458"/>
                <a:gd name="T96" fmla="*/ 4 w 119"/>
                <a:gd name="T97" fmla="*/ 72 h 458"/>
                <a:gd name="T98" fmla="*/ 0 w 119"/>
                <a:gd name="T99" fmla="*/ 49 h 458"/>
                <a:gd name="T100" fmla="*/ 2 w 119"/>
                <a:gd name="T101" fmla="*/ 31 h 458"/>
                <a:gd name="T102" fmla="*/ 10 w 119"/>
                <a:gd name="T103" fmla="*/ 18 h 458"/>
                <a:gd name="T104" fmla="*/ 25 w 119"/>
                <a:gd name="T105" fmla="*/ 10 h 458"/>
                <a:gd name="T106" fmla="*/ 45 w 119"/>
                <a:gd name="T107" fmla="*/ 3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9" h="458">
                  <a:moveTo>
                    <a:pt x="56" y="0"/>
                  </a:moveTo>
                  <a:lnTo>
                    <a:pt x="57" y="20"/>
                  </a:lnTo>
                  <a:lnTo>
                    <a:pt x="60" y="42"/>
                  </a:lnTo>
                  <a:lnTo>
                    <a:pt x="62" y="64"/>
                  </a:lnTo>
                  <a:lnTo>
                    <a:pt x="68" y="85"/>
                  </a:lnTo>
                  <a:lnTo>
                    <a:pt x="74" y="107"/>
                  </a:lnTo>
                  <a:lnTo>
                    <a:pt x="83" y="128"/>
                  </a:lnTo>
                  <a:lnTo>
                    <a:pt x="92" y="148"/>
                  </a:lnTo>
                  <a:lnTo>
                    <a:pt x="103" y="168"/>
                  </a:lnTo>
                  <a:lnTo>
                    <a:pt x="103" y="187"/>
                  </a:lnTo>
                  <a:lnTo>
                    <a:pt x="93" y="175"/>
                  </a:lnTo>
                  <a:lnTo>
                    <a:pt x="84" y="163"/>
                  </a:lnTo>
                  <a:lnTo>
                    <a:pt x="74" y="150"/>
                  </a:lnTo>
                  <a:lnTo>
                    <a:pt x="64" y="136"/>
                  </a:lnTo>
                  <a:lnTo>
                    <a:pt x="54" y="117"/>
                  </a:lnTo>
                  <a:lnTo>
                    <a:pt x="50" y="96"/>
                  </a:lnTo>
                  <a:lnTo>
                    <a:pt x="46" y="74"/>
                  </a:lnTo>
                  <a:lnTo>
                    <a:pt x="35" y="57"/>
                  </a:lnTo>
                  <a:lnTo>
                    <a:pt x="35" y="60"/>
                  </a:lnTo>
                  <a:lnTo>
                    <a:pt x="35" y="62"/>
                  </a:lnTo>
                  <a:lnTo>
                    <a:pt x="35" y="66"/>
                  </a:lnTo>
                  <a:lnTo>
                    <a:pt x="35" y="72"/>
                  </a:lnTo>
                  <a:lnTo>
                    <a:pt x="38" y="103"/>
                  </a:lnTo>
                  <a:lnTo>
                    <a:pt x="46" y="127"/>
                  </a:lnTo>
                  <a:lnTo>
                    <a:pt x="57" y="147"/>
                  </a:lnTo>
                  <a:lnTo>
                    <a:pt x="69" y="164"/>
                  </a:lnTo>
                  <a:lnTo>
                    <a:pt x="80" y="182"/>
                  </a:lnTo>
                  <a:lnTo>
                    <a:pt x="91" y="201"/>
                  </a:lnTo>
                  <a:lnTo>
                    <a:pt x="99" y="225"/>
                  </a:lnTo>
                  <a:lnTo>
                    <a:pt x="101" y="255"/>
                  </a:lnTo>
                  <a:lnTo>
                    <a:pt x="100" y="269"/>
                  </a:lnTo>
                  <a:lnTo>
                    <a:pt x="95" y="295"/>
                  </a:lnTo>
                  <a:lnTo>
                    <a:pt x="89" y="329"/>
                  </a:lnTo>
                  <a:lnTo>
                    <a:pt x="83" y="364"/>
                  </a:lnTo>
                  <a:lnTo>
                    <a:pt x="83" y="364"/>
                  </a:lnTo>
                  <a:lnTo>
                    <a:pt x="83" y="365"/>
                  </a:lnTo>
                  <a:lnTo>
                    <a:pt x="83" y="365"/>
                  </a:lnTo>
                  <a:lnTo>
                    <a:pt x="84" y="366"/>
                  </a:lnTo>
                  <a:lnTo>
                    <a:pt x="87" y="354"/>
                  </a:lnTo>
                  <a:lnTo>
                    <a:pt x="92" y="341"/>
                  </a:lnTo>
                  <a:lnTo>
                    <a:pt x="97" y="327"/>
                  </a:lnTo>
                  <a:lnTo>
                    <a:pt x="105" y="314"/>
                  </a:lnTo>
                  <a:lnTo>
                    <a:pt x="109" y="339"/>
                  </a:lnTo>
                  <a:lnTo>
                    <a:pt x="113" y="369"/>
                  </a:lnTo>
                  <a:lnTo>
                    <a:pt x="116" y="399"/>
                  </a:lnTo>
                  <a:lnTo>
                    <a:pt x="119" y="423"/>
                  </a:lnTo>
                  <a:lnTo>
                    <a:pt x="111" y="427"/>
                  </a:lnTo>
                  <a:lnTo>
                    <a:pt x="103" y="431"/>
                  </a:lnTo>
                  <a:lnTo>
                    <a:pt x="95" y="436"/>
                  </a:lnTo>
                  <a:lnTo>
                    <a:pt x="87" y="442"/>
                  </a:lnTo>
                  <a:lnTo>
                    <a:pt x="77" y="446"/>
                  </a:lnTo>
                  <a:lnTo>
                    <a:pt x="68" y="451"/>
                  </a:lnTo>
                  <a:lnTo>
                    <a:pt x="58" y="455"/>
                  </a:lnTo>
                  <a:lnTo>
                    <a:pt x="48" y="458"/>
                  </a:lnTo>
                  <a:lnTo>
                    <a:pt x="48" y="400"/>
                  </a:lnTo>
                  <a:lnTo>
                    <a:pt x="42" y="384"/>
                  </a:lnTo>
                  <a:lnTo>
                    <a:pt x="30" y="354"/>
                  </a:lnTo>
                  <a:lnTo>
                    <a:pt x="18" y="326"/>
                  </a:lnTo>
                  <a:lnTo>
                    <a:pt x="13" y="310"/>
                  </a:lnTo>
                  <a:lnTo>
                    <a:pt x="13" y="290"/>
                  </a:lnTo>
                  <a:lnTo>
                    <a:pt x="27" y="304"/>
                  </a:lnTo>
                  <a:lnTo>
                    <a:pt x="37" y="319"/>
                  </a:lnTo>
                  <a:lnTo>
                    <a:pt x="43" y="335"/>
                  </a:lnTo>
                  <a:lnTo>
                    <a:pt x="48" y="351"/>
                  </a:lnTo>
                  <a:lnTo>
                    <a:pt x="50" y="369"/>
                  </a:lnTo>
                  <a:lnTo>
                    <a:pt x="52" y="385"/>
                  </a:lnTo>
                  <a:lnTo>
                    <a:pt x="54" y="401"/>
                  </a:lnTo>
                  <a:lnTo>
                    <a:pt x="58" y="417"/>
                  </a:lnTo>
                  <a:lnTo>
                    <a:pt x="66" y="438"/>
                  </a:lnTo>
                  <a:lnTo>
                    <a:pt x="72" y="446"/>
                  </a:lnTo>
                  <a:lnTo>
                    <a:pt x="74" y="444"/>
                  </a:lnTo>
                  <a:lnTo>
                    <a:pt x="76" y="439"/>
                  </a:lnTo>
                  <a:lnTo>
                    <a:pt x="73" y="403"/>
                  </a:lnTo>
                  <a:lnTo>
                    <a:pt x="64" y="353"/>
                  </a:lnTo>
                  <a:lnTo>
                    <a:pt x="53" y="311"/>
                  </a:lnTo>
                  <a:lnTo>
                    <a:pt x="39" y="302"/>
                  </a:lnTo>
                  <a:lnTo>
                    <a:pt x="34" y="298"/>
                  </a:lnTo>
                  <a:lnTo>
                    <a:pt x="30" y="290"/>
                  </a:lnTo>
                  <a:lnTo>
                    <a:pt x="27" y="282"/>
                  </a:lnTo>
                  <a:lnTo>
                    <a:pt x="25" y="273"/>
                  </a:lnTo>
                  <a:lnTo>
                    <a:pt x="21" y="265"/>
                  </a:lnTo>
                  <a:lnTo>
                    <a:pt x="19" y="263"/>
                  </a:lnTo>
                  <a:lnTo>
                    <a:pt x="18" y="259"/>
                  </a:lnTo>
                  <a:lnTo>
                    <a:pt x="17" y="257"/>
                  </a:lnTo>
                  <a:lnTo>
                    <a:pt x="14" y="257"/>
                  </a:lnTo>
                  <a:lnTo>
                    <a:pt x="11" y="252"/>
                  </a:lnTo>
                  <a:lnTo>
                    <a:pt x="10" y="247"/>
                  </a:lnTo>
                  <a:lnTo>
                    <a:pt x="9" y="241"/>
                  </a:lnTo>
                  <a:lnTo>
                    <a:pt x="7" y="234"/>
                  </a:lnTo>
                  <a:lnTo>
                    <a:pt x="9" y="212"/>
                  </a:lnTo>
                  <a:lnTo>
                    <a:pt x="13" y="168"/>
                  </a:lnTo>
                  <a:lnTo>
                    <a:pt x="17" y="125"/>
                  </a:lnTo>
                  <a:lnTo>
                    <a:pt x="18" y="103"/>
                  </a:lnTo>
                  <a:lnTo>
                    <a:pt x="17" y="93"/>
                  </a:lnTo>
                  <a:lnTo>
                    <a:pt x="14" y="84"/>
                  </a:lnTo>
                  <a:lnTo>
                    <a:pt x="11" y="78"/>
                  </a:lnTo>
                  <a:lnTo>
                    <a:pt x="9" y="82"/>
                  </a:lnTo>
                  <a:lnTo>
                    <a:pt x="4" y="72"/>
                  </a:lnTo>
                  <a:lnTo>
                    <a:pt x="3" y="60"/>
                  </a:lnTo>
                  <a:lnTo>
                    <a:pt x="0" y="49"/>
                  </a:lnTo>
                  <a:lnTo>
                    <a:pt x="0" y="41"/>
                  </a:lnTo>
                  <a:lnTo>
                    <a:pt x="2" y="31"/>
                  </a:lnTo>
                  <a:lnTo>
                    <a:pt x="4" y="23"/>
                  </a:lnTo>
                  <a:lnTo>
                    <a:pt x="10" y="18"/>
                  </a:lnTo>
                  <a:lnTo>
                    <a:pt x="17" y="12"/>
                  </a:lnTo>
                  <a:lnTo>
                    <a:pt x="25" y="10"/>
                  </a:lnTo>
                  <a:lnTo>
                    <a:pt x="34" y="7"/>
                  </a:lnTo>
                  <a:lnTo>
                    <a:pt x="45" y="3"/>
                  </a:lnTo>
                  <a:lnTo>
                    <a:pt x="56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119"/>
            <p:cNvSpPr>
              <a:spLocks/>
            </p:cNvSpPr>
            <p:nvPr/>
          </p:nvSpPr>
          <p:spPr bwMode="auto">
            <a:xfrm>
              <a:off x="4868" y="906"/>
              <a:ext cx="28" cy="26"/>
            </a:xfrm>
            <a:custGeom>
              <a:avLst/>
              <a:gdLst>
                <a:gd name="T0" fmla="*/ 57 w 57"/>
                <a:gd name="T1" fmla="*/ 0 h 53"/>
                <a:gd name="T2" fmla="*/ 51 w 57"/>
                <a:gd name="T3" fmla="*/ 7 h 53"/>
                <a:gd name="T4" fmla="*/ 46 w 57"/>
                <a:gd name="T5" fmla="*/ 14 h 53"/>
                <a:gd name="T6" fmla="*/ 39 w 57"/>
                <a:gd name="T7" fmla="*/ 20 h 53"/>
                <a:gd name="T8" fmla="*/ 32 w 57"/>
                <a:gd name="T9" fmla="*/ 28 h 53"/>
                <a:gd name="T10" fmla="*/ 26 w 57"/>
                <a:gd name="T11" fmla="*/ 35 h 53"/>
                <a:gd name="T12" fmla="*/ 18 w 57"/>
                <a:gd name="T13" fmla="*/ 42 h 53"/>
                <a:gd name="T14" fmla="*/ 9 w 57"/>
                <a:gd name="T15" fmla="*/ 47 h 53"/>
                <a:gd name="T16" fmla="*/ 0 w 57"/>
                <a:gd name="T17" fmla="*/ 53 h 53"/>
                <a:gd name="T18" fmla="*/ 7 w 57"/>
                <a:gd name="T19" fmla="*/ 44 h 53"/>
                <a:gd name="T20" fmla="*/ 14 w 57"/>
                <a:gd name="T21" fmla="*/ 36 h 53"/>
                <a:gd name="T22" fmla="*/ 20 w 57"/>
                <a:gd name="T23" fmla="*/ 30 h 53"/>
                <a:gd name="T24" fmla="*/ 28 w 57"/>
                <a:gd name="T25" fmla="*/ 22 h 53"/>
                <a:gd name="T26" fmla="*/ 35 w 57"/>
                <a:gd name="T27" fmla="*/ 16 h 53"/>
                <a:gd name="T28" fmla="*/ 42 w 57"/>
                <a:gd name="T29" fmla="*/ 10 h 53"/>
                <a:gd name="T30" fmla="*/ 49 w 57"/>
                <a:gd name="T31" fmla="*/ 5 h 53"/>
                <a:gd name="T32" fmla="*/ 57 w 57"/>
                <a:gd name="T33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7" h="53">
                  <a:moveTo>
                    <a:pt x="57" y="0"/>
                  </a:moveTo>
                  <a:lnTo>
                    <a:pt x="51" y="7"/>
                  </a:lnTo>
                  <a:lnTo>
                    <a:pt x="46" y="14"/>
                  </a:lnTo>
                  <a:lnTo>
                    <a:pt x="39" y="20"/>
                  </a:lnTo>
                  <a:lnTo>
                    <a:pt x="32" y="28"/>
                  </a:lnTo>
                  <a:lnTo>
                    <a:pt x="26" y="35"/>
                  </a:lnTo>
                  <a:lnTo>
                    <a:pt x="18" y="42"/>
                  </a:lnTo>
                  <a:lnTo>
                    <a:pt x="9" y="47"/>
                  </a:lnTo>
                  <a:lnTo>
                    <a:pt x="0" y="53"/>
                  </a:lnTo>
                  <a:lnTo>
                    <a:pt x="7" y="44"/>
                  </a:lnTo>
                  <a:lnTo>
                    <a:pt x="14" y="36"/>
                  </a:lnTo>
                  <a:lnTo>
                    <a:pt x="20" y="30"/>
                  </a:lnTo>
                  <a:lnTo>
                    <a:pt x="28" y="22"/>
                  </a:lnTo>
                  <a:lnTo>
                    <a:pt x="35" y="16"/>
                  </a:lnTo>
                  <a:lnTo>
                    <a:pt x="42" y="10"/>
                  </a:lnTo>
                  <a:lnTo>
                    <a:pt x="49" y="5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120"/>
            <p:cNvSpPr>
              <a:spLocks/>
            </p:cNvSpPr>
            <p:nvPr/>
          </p:nvSpPr>
          <p:spPr bwMode="auto">
            <a:xfrm>
              <a:off x="4871" y="914"/>
              <a:ext cx="25" cy="39"/>
            </a:xfrm>
            <a:custGeom>
              <a:avLst/>
              <a:gdLst>
                <a:gd name="T0" fmla="*/ 49 w 52"/>
                <a:gd name="T1" fmla="*/ 0 h 76"/>
                <a:gd name="T2" fmla="*/ 52 w 52"/>
                <a:gd name="T3" fmla="*/ 9 h 76"/>
                <a:gd name="T4" fmla="*/ 52 w 52"/>
                <a:gd name="T5" fmla="*/ 18 h 76"/>
                <a:gd name="T6" fmla="*/ 48 w 52"/>
                <a:gd name="T7" fmla="*/ 28 h 76"/>
                <a:gd name="T8" fmla="*/ 41 w 52"/>
                <a:gd name="T9" fmla="*/ 36 h 76"/>
                <a:gd name="T10" fmla="*/ 31 w 52"/>
                <a:gd name="T11" fmla="*/ 45 h 76"/>
                <a:gd name="T12" fmla="*/ 22 w 52"/>
                <a:gd name="T13" fmla="*/ 55 h 76"/>
                <a:gd name="T14" fmla="*/ 11 w 52"/>
                <a:gd name="T15" fmla="*/ 66 h 76"/>
                <a:gd name="T16" fmla="*/ 0 w 52"/>
                <a:gd name="T17" fmla="*/ 76 h 76"/>
                <a:gd name="T18" fmla="*/ 2 w 52"/>
                <a:gd name="T19" fmla="*/ 64 h 76"/>
                <a:gd name="T20" fmla="*/ 6 w 52"/>
                <a:gd name="T21" fmla="*/ 53 h 76"/>
                <a:gd name="T22" fmla="*/ 11 w 52"/>
                <a:gd name="T23" fmla="*/ 44 h 76"/>
                <a:gd name="T24" fmla="*/ 19 w 52"/>
                <a:gd name="T25" fmla="*/ 36 h 76"/>
                <a:gd name="T26" fmla="*/ 27 w 52"/>
                <a:gd name="T27" fmla="*/ 26 h 76"/>
                <a:gd name="T28" fmla="*/ 35 w 52"/>
                <a:gd name="T29" fmla="*/ 18 h 76"/>
                <a:gd name="T30" fmla="*/ 42 w 52"/>
                <a:gd name="T31" fmla="*/ 9 h 76"/>
                <a:gd name="T32" fmla="*/ 49 w 52"/>
                <a:gd name="T33" fmla="*/ 0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2" h="76">
                  <a:moveTo>
                    <a:pt x="49" y="0"/>
                  </a:moveTo>
                  <a:lnTo>
                    <a:pt x="52" y="9"/>
                  </a:lnTo>
                  <a:lnTo>
                    <a:pt x="52" y="18"/>
                  </a:lnTo>
                  <a:lnTo>
                    <a:pt x="48" y="28"/>
                  </a:lnTo>
                  <a:lnTo>
                    <a:pt x="41" y="36"/>
                  </a:lnTo>
                  <a:lnTo>
                    <a:pt x="31" y="45"/>
                  </a:lnTo>
                  <a:lnTo>
                    <a:pt x="22" y="55"/>
                  </a:lnTo>
                  <a:lnTo>
                    <a:pt x="11" y="66"/>
                  </a:lnTo>
                  <a:lnTo>
                    <a:pt x="0" y="76"/>
                  </a:lnTo>
                  <a:lnTo>
                    <a:pt x="2" y="64"/>
                  </a:lnTo>
                  <a:lnTo>
                    <a:pt x="6" y="53"/>
                  </a:lnTo>
                  <a:lnTo>
                    <a:pt x="11" y="44"/>
                  </a:lnTo>
                  <a:lnTo>
                    <a:pt x="19" y="36"/>
                  </a:lnTo>
                  <a:lnTo>
                    <a:pt x="27" y="26"/>
                  </a:lnTo>
                  <a:lnTo>
                    <a:pt x="35" y="18"/>
                  </a:lnTo>
                  <a:lnTo>
                    <a:pt x="42" y="9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121"/>
            <p:cNvSpPr>
              <a:spLocks/>
            </p:cNvSpPr>
            <p:nvPr/>
          </p:nvSpPr>
          <p:spPr bwMode="auto">
            <a:xfrm>
              <a:off x="5385" y="930"/>
              <a:ext cx="97" cy="60"/>
            </a:xfrm>
            <a:custGeom>
              <a:avLst/>
              <a:gdLst>
                <a:gd name="T0" fmla="*/ 96 w 194"/>
                <a:gd name="T1" fmla="*/ 0 h 121"/>
                <a:gd name="T2" fmla="*/ 99 w 194"/>
                <a:gd name="T3" fmla="*/ 9 h 121"/>
                <a:gd name="T4" fmla="*/ 101 w 194"/>
                <a:gd name="T5" fmla="*/ 20 h 121"/>
                <a:gd name="T6" fmla="*/ 107 w 194"/>
                <a:gd name="T7" fmla="*/ 30 h 121"/>
                <a:gd name="T8" fmla="*/ 115 w 194"/>
                <a:gd name="T9" fmla="*/ 35 h 121"/>
                <a:gd name="T10" fmla="*/ 121 w 194"/>
                <a:gd name="T11" fmla="*/ 35 h 121"/>
                <a:gd name="T12" fmla="*/ 125 w 194"/>
                <a:gd name="T13" fmla="*/ 32 h 121"/>
                <a:gd name="T14" fmla="*/ 131 w 194"/>
                <a:gd name="T15" fmla="*/ 30 h 121"/>
                <a:gd name="T16" fmla="*/ 135 w 194"/>
                <a:gd name="T17" fmla="*/ 29 h 121"/>
                <a:gd name="T18" fmla="*/ 139 w 194"/>
                <a:gd name="T19" fmla="*/ 25 h 121"/>
                <a:gd name="T20" fmla="*/ 144 w 194"/>
                <a:gd name="T21" fmla="*/ 20 h 121"/>
                <a:gd name="T22" fmla="*/ 148 w 194"/>
                <a:gd name="T23" fmla="*/ 16 h 121"/>
                <a:gd name="T24" fmla="*/ 154 w 194"/>
                <a:gd name="T25" fmla="*/ 12 h 121"/>
                <a:gd name="T26" fmla="*/ 159 w 194"/>
                <a:gd name="T27" fmla="*/ 12 h 121"/>
                <a:gd name="T28" fmla="*/ 164 w 194"/>
                <a:gd name="T29" fmla="*/ 9 h 121"/>
                <a:gd name="T30" fmla="*/ 170 w 194"/>
                <a:gd name="T31" fmla="*/ 6 h 121"/>
                <a:gd name="T32" fmla="*/ 175 w 194"/>
                <a:gd name="T33" fmla="*/ 5 h 121"/>
                <a:gd name="T34" fmla="*/ 175 w 194"/>
                <a:gd name="T35" fmla="*/ 6 h 121"/>
                <a:gd name="T36" fmla="*/ 177 w 194"/>
                <a:gd name="T37" fmla="*/ 10 h 121"/>
                <a:gd name="T38" fmla="*/ 182 w 194"/>
                <a:gd name="T39" fmla="*/ 13 h 121"/>
                <a:gd name="T40" fmla="*/ 194 w 194"/>
                <a:gd name="T41" fmla="*/ 13 h 121"/>
                <a:gd name="T42" fmla="*/ 194 w 194"/>
                <a:gd name="T43" fmla="*/ 45 h 121"/>
                <a:gd name="T44" fmla="*/ 191 w 194"/>
                <a:gd name="T45" fmla="*/ 52 h 121"/>
                <a:gd name="T46" fmla="*/ 186 w 194"/>
                <a:gd name="T47" fmla="*/ 60 h 121"/>
                <a:gd name="T48" fmla="*/ 178 w 194"/>
                <a:gd name="T49" fmla="*/ 67 h 121"/>
                <a:gd name="T50" fmla="*/ 171 w 194"/>
                <a:gd name="T51" fmla="*/ 72 h 121"/>
                <a:gd name="T52" fmla="*/ 166 w 194"/>
                <a:gd name="T53" fmla="*/ 75 h 121"/>
                <a:gd name="T54" fmla="*/ 160 w 194"/>
                <a:gd name="T55" fmla="*/ 76 h 121"/>
                <a:gd name="T56" fmla="*/ 154 w 194"/>
                <a:gd name="T57" fmla="*/ 76 h 121"/>
                <a:gd name="T58" fmla="*/ 147 w 194"/>
                <a:gd name="T59" fmla="*/ 78 h 121"/>
                <a:gd name="T60" fmla="*/ 140 w 194"/>
                <a:gd name="T61" fmla="*/ 78 h 121"/>
                <a:gd name="T62" fmla="*/ 133 w 194"/>
                <a:gd name="T63" fmla="*/ 79 h 121"/>
                <a:gd name="T64" fmla="*/ 127 w 194"/>
                <a:gd name="T65" fmla="*/ 80 h 121"/>
                <a:gd name="T66" fmla="*/ 120 w 194"/>
                <a:gd name="T67" fmla="*/ 82 h 121"/>
                <a:gd name="T68" fmla="*/ 108 w 194"/>
                <a:gd name="T69" fmla="*/ 86 h 121"/>
                <a:gd name="T70" fmla="*/ 93 w 194"/>
                <a:gd name="T71" fmla="*/ 91 h 121"/>
                <a:gd name="T72" fmla="*/ 78 w 194"/>
                <a:gd name="T73" fmla="*/ 98 h 121"/>
                <a:gd name="T74" fmla="*/ 65 w 194"/>
                <a:gd name="T75" fmla="*/ 104 h 121"/>
                <a:gd name="T76" fmla="*/ 50 w 194"/>
                <a:gd name="T77" fmla="*/ 111 h 121"/>
                <a:gd name="T78" fmla="*/ 39 w 194"/>
                <a:gd name="T79" fmla="*/ 115 h 121"/>
                <a:gd name="T80" fmla="*/ 30 w 194"/>
                <a:gd name="T81" fmla="*/ 119 h 121"/>
                <a:gd name="T82" fmla="*/ 25 w 194"/>
                <a:gd name="T83" fmla="*/ 121 h 121"/>
                <a:gd name="T84" fmla="*/ 0 w 194"/>
                <a:gd name="T85" fmla="*/ 119 h 121"/>
                <a:gd name="T86" fmla="*/ 6 w 194"/>
                <a:gd name="T87" fmla="*/ 103 h 121"/>
                <a:gd name="T88" fmla="*/ 12 w 194"/>
                <a:gd name="T89" fmla="*/ 88 h 121"/>
                <a:gd name="T90" fmla="*/ 20 w 194"/>
                <a:gd name="T91" fmla="*/ 74 h 121"/>
                <a:gd name="T92" fmla="*/ 30 w 194"/>
                <a:gd name="T93" fmla="*/ 61 h 121"/>
                <a:gd name="T94" fmla="*/ 35 w 194"/>
                <a:gd name="T95" fmla="*/ 56 h 121"/>
                <a:gd name="T96" fmla="*/ 42 w 194"/>
                <a:gd name="T97" fmla="*/ 51 h 121"/>
                <a:gd name="T98" fmla="*/ 49 w 194"/>
                <a:gd name="T99" fmla="*/ 45 h 121"/>
                <a:gd name="T100" fmla="*/ 54 w 194"/>
                <a:gd name="T101" fmla="*/ 41 h 121"/>
                <a:gd name="T102" fmla="*/ 61 w 194"/>
                <a:gd name="T103" fmla="*/ 36 h 121"/>
                <a:gd name="T104" fmla="*/ 68 w 194"/>
                <a:gd name="T105" fmla="*/ 30 h 121"/>
                <a:gd name="T106" fmla="*/ 73 w 194"/>
                <a:gd name="T107" fmla="*/ 25 h 121"/>
                <a:gd name="T108" fmla="*/ 78 w 194"/>
                <a:gd name="T109" fmla="*/ 18 h 121"/>
                <a:gd name="T110" fmla="*/ 78 w 194"/>
                <a:gd name="T111" fmla="*/ 16 h 121"/>
                <a:gd name="T112" fmla="*/ 80 w 194"/>
                <a:gd name="T113" fmla="*/ 13 h 121"/>
                <a:gd name="T114" fmla="*/ 80 w 194"/>
                <a:gd name="T115" fmla="*/ 10 h 121"/>
                <a:gd name="T116" fmla="*/ 80 w 194"/>
                <a:gd name="T117" fmla="*/ 8 h 121"/>
                <a:gd name="T118" fmla="*/ 82 w 194"/>
                <a:gd name="T119" fmla="*/ 5 h 121"/>
                <a:gd name="T120" fmla="*/ 86 w 194"/>
                <a:gd name="T121" fmla="*/ 1 h 121"/>
                <a:gd name="T122" fmla="*/ 90 w 194"/>
                <a:gd name="T123" fmla="*/ 0 h 121"/>
                <a:gd name="T124" fmla="*/ 96 w 194"/>
                <a:gd name="T125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94" h="121">
                  <a:moveTo>
                    <a:pt x="96" y="0"/>
                  </a:moveTo>
                  <a:lnTo>
                    <a:pt x="99" y="9"/>
                  </a:lnTo>
                  <a:lnTo>
                    <a:pt x="101" y="20"/>
                  </a:lnTo>
                  <a:lnTo>
                    <a:pt x="107" y="30"/>
                  </a:lnTo>
                  <a:lnTo>
                    <a:pt x="115" y="35"/>
                  </a:lnTo>
                  <a:lnTo>
                    <a:pt x="121" y="35"/>
                  </a:lnTo>
                  <a:lnTo>
                    <a:pt x="125" y="32"/>
                  </a:lnTo>
                  <a:lnTo>
                    <a:pt x="131" y="30"/>
                  </a:lnTo>
                  <a:lnTo>
                    <a:pt x="135" y="29"/>
                  </a:lnTo>
                  <a:lnTo>
                    <a:pt x="139" y="25"/>
                  </a:lnTo>
                  <a:lnTo>
                    <a:pt x="144" y="20"/>
                  </a:lnTo>
                  <a:lnTo>
                    <a:pt x="148" y="16"/>
                  </a:lnTo>
                  <a:lnTo>
                    <a:pt x="154" y="12"/>
                  </a:lnTo>
                  <a:lnTo>
                    <a:pt x="159" y="12"/>
                  </a:lnTo>
                  <a:lnTo>
                    <a:pt x="164" y="9"/>
                  </a:lnTo>
                  <a:lnTo>
                    <a:pt x="170" y="6"/>
                  </a:lnTo>
                  <a:lnTo>
                    <a:pt x="175" y="5"/>
                  </a:lnTo>
                  <a:lnTo>
                    <a:pt x="175" y="6"/>
                  </a:lnTo>
                  <a:lnTo>
                    <a:pt x="177" y="10"/>
                  </a:lnTo>
                  <a:lnTo>
                    <a:pt x="182" y="13"/>
                  </a:lnTo>
                  <a:lnTo>
                    <a:pt x="194" y="13"/>
                  </a:lnTo>
                  <a:lnTo>
                    <a:pt x="194" y="45"/>
                  </a:lnTo>
                  <a:lnTo>
                    <a:pt x="191" y="52"/>
                  </a:lnTo>
                  <a:lnTo>
                    <a:pt x="186" y="60"/>
                  </a:lnTo>
                  <a:lnTo>
                    <a:pt x="178" y="67"/>
                  </a:lnTo>
                  <a:lnTo>
                    <a:pt x="171" y="72"/>
                  </a:lnTo>
                  <a:lnTo>
                    <a:pt x="166" y="75"/>
                  </a:lnTo>
                  <a:lnTo>
                    <a:pt x="160" y="76"/>
                  </a:lnTo>
                  <a:lnTo>
                    <a:pt x="154" y="76"/>
                  </a:lnTo>
                  <a:lnTo>
                    <a:pt x="147" y="78"/>
                  </a:lnTo>
                  <a:lnTo>
                    <a:pt x="140" y="78"/>
                  </a:lnTo>
                  <a:lnTo>
                    <a:pt x="133" y="79"/>
                  </a:lnTo>
                  <a:lnTo>
                    <a:pt x="127" y="80"/>
                  </a:lnTo>
                  <a:lnTo>
                    <a:pt x="120" y="82"/>
                  </a:lnTo>
                  <a:lnTo>
                    <a:pt x="108" y="86"/>
                  </a:lnTo>
                  <a:lnTo>
                    <a:pt x="93" y="91"/>
                  </a:lnTo>
                  <a:lnTo>
                    <a:pt x="78" y="98"/>
                  </a:lnTo>
                  <a:lnTo>
                    <a:pt x="65" y="104"/>
                  </a:lnTo>
                  <a:lnTo>
                    <a:pt x="50" y="111"/>
                  </a:lnTo>
                  <a:lnTo>
                    <a:pt x="39" y="115"/>
                  </a:lnTo>
                  <a:lnTo>
                    <a:pt x="30" y="119"/>
                  </a:lnTo>
                  <a:lnTo>
                    <a:pt x="25" y="121"/>
                  </a:lnTo>
                  <a:lnTo>
                    <a:pt x="0" y="119"/>
                  </a:lnTo>
                  <a:lnTo>
                    <a:pt x="6" y="103"/>
                  </a:lnTo>
                  <a:lnTo>
                    <a:pt x="12" y="88"/>
                  </a:lnTo>
                  <a:lnTo>
                    <a:pt x="20" y="74"/>
                  </a:lnTo>
                  <a:lnTo>
                    <a:pt x="30" y="61"/>
                  </a:lnTo>
                  <a:lnTo>
                    <a:pt x="35" y="56"/>
                  </a:lnTo>
                  <a:lnTo>
                    <a:pt x="42" y="51"/>
                  </a:lnTo>
                  <a:lnTo>
                    <a:pt x="49" y="45"/>
                  </a:lnTo>
                  <a:lnTo>
                    <a:pt x="54" y="41"/>
                  </a:lnTo>
                  <a:lnTo>
                    <a:pt x="61" y="36"/>
                  </a:lnTo>
                  <a:lnTo>
                    <a:pt x="68" y="30"/>
                  </a:lnTo>
                  <a:lnTo>
                    <a:pt x="73" y="25"/>
                  </a:lnTo>
                  <a:lnTo>
                    <a:pt x="78" y="18"/>
                  </a:lnTo>
                  <a:lnTo>
                    <a:pt x="78" y="16"/>
                  </a:lnTo>
                  <a:lnTo>
                    <a:pt x="80" y="13"/>
                  </a:lnTo>
                  <a:lnTo>
                    <a:pt x="80" y="10"/>
                  </a:lnTo>
                  <a:lnTo>
                    <a:pt x="80" y="8"/>
                  </a:lnTo>
                  <a:lnTo>
                    <a:pt x="82" y="5"/>
                  </a:lnTo>
                  <a:lnTo>
                    <a:pt x="86" y="1"/>
                  </a:lnTo>
                  <a:lnTo>
                    <a:pt x="90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122"/>
            <p:cNvSpPr>
              <a:spLocks/>
            </p:cNvSpPr>
            <p:nvPr/>
          </p:nvSpPr>
          <p:spPr bwMode="auto">
            <a:xfrm>
              <a:off x="4464" y="936"/>
              <a:ext cx="98" cy="83"/>
            </a:xfrm>
            <a:custGeom>
              <a:avLst/>
              <a:gdLst>
                <a:gd name="T0" fmla="*/ 138 w 195"/>
                <a:gd name="T1" fmla="*/ 0 h 165"/>
                <a:gd name="T2" fmla="*/ 142 w 195"/>
                <a:gd name="T3" fmla="*/ 0 h 165"/>
                <a:gd name="T4" fmla="*/ 148 w 195"/>
                <a:gd name="T5" fmla="*/ 1 h 165"/>
                <a:gd name="T6" fmla="*/ 155 w 195"/>
                <a:gd name="T7" fmla="*/ 4 h 165"/>
                <a:gd name="T8" fmla="*/ 163 w 195"/>
                <a:gd name="T9" fmla="*/ 7 h 165"/>
                <a:gd name="T10" fmla="*/ 171 w 195"/>
                <a:gd name="T11" fmla="*/ 9 h 165"/>
                <a:gd name="T12" fmla="*/ 179 w 195"/>
                <a:gd name="T13" fmla="*/ 13 h 165"/>
                <a:gd name="T14" fmla="*/ 187 w 195"/>
                <a:gd name="T15" fmla="*/ 17 h 165"/>
                <a:gd name="T16" fmla="*/ 195 w 195"/>
                <a:gd name="T17" fmla="*/ 22 h 165"/>
                <a:gd name="T18" fmla="*/ 171 w 195"/>
                <a:gd name="T19" fmla="*/ 34 h 165"/>
                <a:gd name="T20" fmla="*/ 147 w 195"/>
                <a:gd name="T21" fmla="*/ 46 h 165"/>
                <a:gd name="T22" fmla="*/ 125 w 195"/>
                <a:gd name="T23" fmla="*/ 61 h 165"/>
                <a:gd name="T24" fmla="*/ 105 w 195"/>
                <a:gd name="T25" fmla="*/ 77 h 165"/>
                <a:gd name="T26" fmla="*/ 89 w 195"/>
                <a:gd name="T27" fmla="*/ 96 h 165"/>
                <a:gd name="T28" fmla="*/ 75 w 195"/>
                <a:gd name="T29" fmla="*/ 117 h 165"/>
                <a:gd name="T30" fmla="*/ 68 w 195"/>
                <a:gd name="T31" fmla="*/ 140 h 165"/>
                <a:gd name="T32" fmla="*/ 67 w 195"/>
                <a:gd name="T33" fmla="*/ 165 h 165"/>
                <a:gd name="T34" fmla="*/ 60 w 195"/>
                <a:gd name="T35" fmla="*/ 163 h 165"/>
                <a:gd name="T36" fmla="*/ 51 w 195"/>
                <a:gd name="T37" fmla="*/ 159 h 165"/>
                <a:gd name="T38" fmla="*/ 39 w 195"/>
                <a:gd name="T39" fmla="*/ 155 h 165"/>
                <a:gd name="T40" fmla="*/ 28 w 195"/>
                <a:gd name="T41" fmla="*/ 148 h 165"/>
                <a:gd name="T42" fmla="*/ 17 w 195"/>
                <a:gd name="T43" fmla="*/ 143 h 165"/>
                <a:gd name="T44" fmla="*/ 8 w 195"/>
                <a:gd name="T45" fmla="*/ 135 h 165"/>
                <a:gd name="T46" fmla="*/ 3 w 195"/>
                <a:gd name="T47" fmla="*/ 125 h 165"/>
                <a:gd name="T48" fmla="*/ 0 w 195"/>
                <a:gd name="T49" fmla="*/ 116 h 165"/>
                <a:gd name="T50" fmla="*/ 3 w 195"/>
                <a:gd name="T51" fmla="*/ 96 h 165"/>
                <a:gd name="T52" fmla="*/ 11 w 195"/>
                <a:gd name="T53" fmla="*/ 78 h 165"/>
                <a:gd name="T54" fmla="*/ 21 w 195"/>
                <a:gd name="T55" fmla="*/ 62 h 165"/>
                <a:gd name="T56" fmla="*/ 36 w 195"/>
                <a:gd name="T57" fmla="*/ 48 h 165"/>
                <a:gd name="T58" fmla="*/ 52 w 195"/>
                <a:gd name="T59" fmla="*/ 36 h 165"/>
                <a:gd name="T60" fmla="*/ 71 w 195"/>
                <a:gd name="T61" fmla="*/ 27 h 165"/>
                <a:gd name="T62" fmla="*/ 90 w 195"/>
                <a:gd name="T63" fmla="*/ 19 h 165"/>
                <a:gd name="T64" fmla="*/ 107 w 195"/>
                <a:gd name="T65" fmla="*/ 13 h 165"/>
                <a:gd name="T66" fmla="*/ 116 w 195"/>
                <a:gd name="T67" fmla="*/ 11 h 165"/>
                <a:gd name="T68" fmla="*/ 124 w 195"/>
                <a:gd name="T69" fmla="*/ 5 h 165"/>
                <a:gd name="T70" fmla="*/ 132 w 195"/>
                <a:gd name="T71" fmla="*/ 1 h 165"/>
                <a:gd name="T72" fmla="*/ 138 w 195"/>
                <a:gd name="T73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95" h="165">
                  <a:moveTo>
                    <a:pt x="138" y="0"/>
                  </a:moveTo>
                  <a:lnTo>
                    <a:pt x="142" y="0"/>
                  </a:lnTo>
                  <a:lnTo>
                    <a:pt x="148" y="1"/>
                  </a:lnTo>
                  <a:lnTo>
                    <a:pt x="155" y="4"/>
                  </a:lnTo>
                  <a:lnTo>
                    <a:pt x="163" y="7"/>
                  </a:lnTo>
                  <a:lnTo>
                    <a:pt x="171" y="9"/>
                  </a:lnTo>
                  <a:lnTo>
                    <a:pt x="179" y="13"/>
                  </a:lnTo>
                  <a:lnTo>
                    <a:pt x="187" y="17"/>
                  </a:lnTo>
                  <a:lnTo>
                    <a:pt x="195" y="22"/>
                  </a:lnTo>
                  <a:lnTo>
                    <a:pt x="171" y="34"/>
                  </a:lnTo>
                  <a:lnTo>
                    <a:pt x="147" y="46"/>
                  </a:lnTo>
                  <a:lnTo>
                    <a:pt x="125" y="61"/>
                  </a:lnTo>
                  <a:lnTo>
                    <a:pt x="105" y="77"/>
                  </a:lnTo>
                  <a:lnTo>
                    <a:pt x="89" y="96"/>
                  </a:lnTo>
                  <a:lnTo>
                    <a:pt x="75" y="117"/>
                  </a:lnTo>
                  <a:lnTo>
                    <a:pt x="68" y="140"/>
                  </a:lnTo>
                  <a:lnTo>
                    <a:pt x="67" y="165"/>
                  </a:lnTo>
                  <a:lnTo>
                    <a:pt x="60" y="163"/>
                  </a:lnTo>
                  <a:lnTo>
                    <a:pt x="51" y="159"/>
                  </a:lnTo>
                  <a:lnTo>
                    <a:pt x="39" y="155"/>
                  </a:lnTo>
                  <a:lnTo>
                    <a:pt x="28" y="148"/>
                  </a:lnTo>
                  <a:lnTo>
                    <a:pt x="17" y="143"/>
                  </a:lnTo>
                  <a:lnTo>
                    <a:pt x="8" y="135"/>
                  </a:lnTo>
                  <a:lnTo>
                    <a:pt x="3" y="125"/>
                  </a:lnTo>
                  <a:lnTo>
                    <a:pt x="0" y="116"/>
                  </a:lnTo>
                  <a:lnTo>
                    <a:pt x="3" y="96"/>
                  </a:lnTo>
                  <a:lnTo>
                    <a:pt x="11" y="78"/>
                  </a:lnTo>
                  <a:lnTo>
                    <a:pt x="21" y="62"/>
                  </a:lnTo>
                  <a:lnTo>
                    <a:pt x="36" y="48"/>
                  </a:lnTo>
                  <a:lnTo>
                    <a:pt x="52" y="36"/>
                  </a:lnTo>
                  <a:lnTo>
                    <a:pt x="71" y="27"/>
                  </a:lnTo>
                  <a:lnTo>
                    <a:pt x="90" y="19"/>
                  </a:lnTo>
                  <a:lnTo>
                    <a:pt x="107" y="13"/>
                  </a:lnTo>
                  <a:lnTo>
                    <a:pt x="116" y="11"/>
                  </a:lnTo>
                  <a:lnTo>
                    <a:pt x="124" y="5"/>
                  </a:lnTo>
                  <a:lnTo>
                    <a:pt x="132" y="1"/>
                  </a:lnTo>
                  <a:lnTo>
                    <a:pt x="138" y="0"/>
                  </a:lnTo>
                  <a:close/>
                </a:path>
              </a:pathLst>
            </a:custGeom>
            <a:solidFill>
              <a:srgbClr val="E2C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123"/>
            <p:cNvSpPr>
              <a:spLocks/>
            </p:cNvSpPr>
            <p:nvPr/>
          </p:nvSpPr>
          <p:spPr bwMode="auto">
            <a:xfrm>
              <a:off x="4871" y="936"/>
              <a:ext cx="31" cy="177"/>
            </a:xfrm>
            <a:custGeom>
              <a:avLst/>
              <a:gdLst>
                <a:gd name="T0" fmla="*/ 48 w 60"/>
                <a:gd name="T1" fmla="*/ 0 h 354"/>
                <a:gd name="T2" fmla="*/ 60 w 60"/>
                <a:gd name="T3" fmla="*/ 354 h 354"/>
                <a:gd name="T4" fmla="*/ 52 w 60"/>
                <a:gd name="T5" fmla="*/ 353 h 354"/>
                <a:gd name="T6" fmla="*/ 44 w 60"/>
                <a:gd name="T7" fmla="*/ 351 h 354"/>
                <a:gd name="T8" fmla="*/ 37 w 60"/>
                <a:gd name="T9" fmla="*/ 350 h 354"/>
                <a:gd name="T10" fmla="*/ 29 w 60"/>
                <a:gd name="T11" fmla="*/ 348 h 354"/>
                <a:gd name="T12" fmla="*/ 23 w 60"/>
                <a:gd name="T13" fmla="*/ 347 h 354"/>
                <a:gd name="T14" fmla="*/ 15 w 60"/>
                <a:gd name="T15" fmla="*/ 346 h 354"/>
                <a:gd name="T16" fmla="*/ 8 w 60"/>
                <a:gd name="T17" fmla="*/ 343 h 354"/>
                <a:gd name="T18" fmla="*/ 0 w 60"/>
                <a:gd name="T19" fmla="*/ 342 h 354"/>
                <a:gd name="T20" fmla="*/ 0 w 60"/>
                <a:gd name="T21" fmla="*/ 52 h 354"/>
                <a:gd name="T22" fmla="*/ 5 w 60"/>
                <a:gd name="T23" fmla="*/ 46 h 354"/>
                <a:gd name="T24" fmla="*/ 11 w 60"/>
                <a:gd name="T25" fmla="*/ 40 h 354"/>
                <a:gd name="T26" fmla="*/ 17 w 60"/>
                <a:gd name="T27" fmla="*/ 34 h 354"/>
                <a:gd name="T28" fmla="*/ 23 w 60"/>
                <a:gd name="T29" fmla="*/ 27 h 354"/>
                <a:gd name="T30" fmla="*/ 28 w 60"/>
                <a:gd name="T31" fmla="*/ 20 h 354"/>
                <a:gd name="T32" fmla="*/ 35 w 60"/>
                <a:gd name="T33" fmla="*/ 13 h 354"/>
                <a:gd name="T34" fmla="*/ 42 w 60"/>
                <a:gd name="T35" fmla="*/ 7 h 354"/>
                <a:gd name="T36" fmla="*/ 48 w 60"/>
                <a:gd name="T37" fmla="*/ 0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0" h="354">
                  <a:moveTo>
                    <a:pt x="48" y="0"/>
                  </a:moveTo>
                  <a:lnTo>
                    <a:pt x="60" y="354"/>
                  </a:lnTo>
                  <a:lnTo>
                    <a:pt x="52" y="353"/>
                  </a:lnTo>
                  <a:lnTo>
                    <a:pt x="44" y="351"/>
                  </a:lnTo>
                  <a:lnTo>
                    <a:pt x="37" y="350"/>
                  </a:lnTo>
                  <a:lnTo>
                    <a:pt x="29" y="348"/>
                  </a:lnTo>
                  <a:lnTo>
                    <a:pt x="23" y="347"/>
                  </a:lnTo>
                  <a:lnTo>
                    <a:pt x="15" y="346"/>
                  </a:lnTo>
                  <a:lnTo>
                    <a:pt x="8" y="343"/>
                  </a:lnTo>
                  <a:lnTo>
                    <a:pt x="0" y="342"/>
                  </a:lnTo>
                  <a:lnTo>
                    <a:pt x="0" y="52"/>
                  </a:lnTo>
                  <a:lnTo>
                    <a:pt x="5" y="46"/>
                  </a:lnTo>
                  <a:lnTo>
                    <a:pt x="11" y="40"/>
                  </a:lnTo>
                  <a:lnTo>
                    <a:pt x="17" y="34"/>
                  </a:lnTo>
                  <a:lnTo>
                    <a:pt x="23" y="27"/>
                  </a:lnTo>
                  <a:lnTo>
                    <a:pt x="28" y="20"/>
                  </a:lnTo>
                  <a:lnTo>
                    <a:pt x="35" y="13"/>
                  </a:lnTo>
                  <a:lnTo>
                    <a:pt x="42" y="7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124"/>
            <p:cNvSpPr>
              <a:spLocks/>
            </p:cNvSpPr>
            <p:nvPr/>
          </p:nvSpPr>
          <p:spPr bwMode="auto">
            <a:xfrm>
              <a:off x="4976" y="956"/>
              <a:ext cx="229" cy="132"/>
            </a:xfrm>
            <a:custGeom>
              <a:avLst/>
              <a:gdLst>
                <a:gd name="T0" fmla="*/ 411 w 457"/>
                <a:gd name="T1" fmla="*/ 0 h 264"/>
                <a:gd name="T2" fmla="*/ 415 w 457"/>
                <a:gd name="T3" fmla="*/ 1 h 264"/>
                <a:gd name="T4" fmla="*/ 421 w 457"/>
                <a:gd name="T5" fmla="*/ 3 h 264"/>
                <a:gd name="T6" fmla="*/ 426 w 457"/>
                <a:gd name="T7" fmla="*/ 5 h 264"/>
                <a:gd name="T8" fmla="*/ 433 w 457"/>
                <a:gd name="T9" fmla="*/ 11 h 264"/>
                <a:gd name="T10" fmla="*/ 438 w 457"/>
                <a:gd name="T11" fmla="*/ 15 h 264"/>
                <a:gd name="T12" fmla="*/ 445 w 457"/>
                <a:gd name="T13" fmla="*/ 22 h 264"/>
                <a:gd name="T14" fmla="*/ 452 w 457"/>
                <a:gd name="T15" fmla="*/ 27 h 264"/>
                <a:gd name="T16" fmla="*/ 457 w 457"/>
                <a:gd name="T17" fmla="*/ 34 h 264"/>
                <a:gd name="T18" fmla="*/ 1 w 457"/>
                <a:gd name="T19" fmla="*/ 264 h 264"/>
                <a:gd name="T20" fmla="*/ 0 w 457"/>
                <a:gd name="T21" fmla="*/ 235 h 264"/>
                <a:gd name="T22" fmla="*/ 0 w 457"/>
                <a:gd name="T23" fmla="*/ 218 h 264"/>
                <a:gd name="T24" fmla="*/ 0 w 457"/>
                <a:gd name="T25" fmla="*/ 209 h 264"/>
                <a:gd name="T26" fmla="*/ 0 w 457"/>
                <a:gd name="T27" fmla="*/ 200 h 264"/>
                <a:gd name="T28" fmla="*/ 5 w 457"/>
                <a:gd name="T29" fmla="*/ 198 h 264"/>
                <a:gd name="T30" fmla="*/ 14 w 457"/>
                <a:gd name="T31" fmla="*/ 192 h 264"/>
                <a:gd name="T32" fmla="*/ 28 w 457"/>
                <a:gd name="T33" fmla="*/ 186 h 264"/>
                <a:gd name="T34" fmla="*/ 44 w 457"/>
                <a:gd name="T35" fmla="*/ 176 h 264"/>
                <a:gd name="T36" fmla="*/ 60 w 457"/>
                <a:gd name="T37" fmla="*/ 168 h 264"/>
                <a:gd name="T38" fmla="*/ 75 w 457"/>
                <a:gd name="T39" fmla="*/ 159 h 264"/>
                <a:gd name="T40" fmla="*/ 88 w 457"/>
                <a:gd name="T41" fmla="*/ 152 h 264"/>
                <a:gd name="T42" fmla="*/ 99 w 457"/>
                <a:gd name="T43" fmla="*/ 148 h 264"/>
                <a:gd name="T44" fmla="*/ 121 w 457"/>
                <a:gd name="T45" fmla="*/ 139 h 264"/>
                <a:gd name="T46" fmla="*/ 142 w 457"/>
                <a:gd name="T47" fmla="*/ 129 h 264"/>
                <a:gd name="T48" fmla="*/ 166 w 457"/>
                <a:gd name="T49" fmla="*/ 117 h 264"/>
                <a:gd name="T50" fmla="*/ 192 w 457"/>
                <a:gd name="T51" fmla="*/ 105 h 264"/>
                <a:gd name="T52" fmla="*/ 218 w 457"/>
                <a:gd name="T53" fmla="*/ 93 h 264"/>
                <a:gd name="T54" fmla="*/ 243 w 457"/>
                <a:gd name="T55" fmla="*/ 81 h 264"/>
                <a:gd name="T56" fmla="*/ 267 w 457"/>
                <a:gd name="T57" fmla="*/ 69 h 264"/>
                <a:gd name="T58" fmla="*/ 292 w 457"/>
                <a:gd name="T59" fmla="*/ 57 h 264"/>
                <a:gd name="T60" fmla="*/ 316 w 457"/>
                <a:gd name="T61" fmla="*/ 46 h 264"/>
                <a:gd name="T62" fmla="*/ 337 w 457"/>
                <a:gd name="T63" fmla="*/ 35 h 264"/>
                <a:gd name="T64" fmla="*/ 356 w 457"/>
                <a:gd name="T65" fmla="*/ 26 h 264"/>
                <a:gd name="T66" fmla="*/ 374 w 457"/>
                <a:gd name="T67" fmla="*/ 16 h 264"/>
                <a:gd name="T68" fmla="*/ 388 w 457"/>
                <a:gd name="T69" fmla="*/ 9 h 264"/>
                <a:gd name="T70" fmla="*/ 401 w 457"/>
                <a:gd name="T71" fmla="*/ 4 h 264"/>
                <a:gd name="T72" fmla="*/ 407 w 457"/>
                <a:gd name="T73" fmla="*/ 1 h 264"/>
                <a:gd name="T74" fmla="*/ 411 w 457"/>
                <a:gd name="T75" fmla="*/ 0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57" h="264">
                  <a:moveTo>
                    <a:pt x="411" y="0"/>
                  </a:moveTo>
                  <a:lnTo>
                    <a:pt x="415" y="1"/>
                  </a:lnTo>
                  <a:lnTo>
                    <a:pt x="421" y="3"/>
                  </a:lnTo>
                  <a:lnTo>
                    <a:pt x="426" y="5"/>
                  </a:lnTo>
                  <a:lnTo>
                    <a:pt x="433" y="11"/>
                  </a:lnTo>
                  <a:lnTo>
                    <a:pt x="438" y="15"/>
                  </a:lnTo>
                  <a:lnTo>
                    <a:pt x="445" y="22"/>
                  </a:lnTo>
                  <a:lnTo>
                    <a:pt x="452" y="27"/>
                  </a:lnTo>
                  <a:lnTo>
                    <a:pt x="457" y="34"/>
                  </a:lnTo>
                  <a:lnTo>
                    <a:pt x="1" y="264"/>
                  </a:lnTo>
                  <a:lnTo>
                    <a:pt x="0" y="235"/>
                  </a:lnTo>
                  <a:lnTo>
                    <a:pt x="0" y="218"/>
                  </a:lnTo>
                  <a:lnTo>
                    <a:pt x="0" y="209"/>
                  </a:lnTo>
                  <a:lnTo>
                    <a:pt x="0" y="200"/>
                  </a:lnTo>
                  <a:lnTo>
                    <a:pt x="5" y="198"/>
                  </a:lnTo>
                  <a:lnTo>
                    <a:pt x="14" y="192"/>
                  </a:lnTo>
                  <a:lnTo>
                    <a:pt x="28" y="186"/>
                  </a:lnTo>
                  <a:lnTo>
                    <a:pt x="44" y="176"/>
                  </a:lnTo>
                  <a:lnTo>
                    <a:pt x="60" y="168"/>
                  </a:lnTo>
                  <a:lnTo>
                    <a:pt x="75" y="159"/>
                  </a:lnTo>
                  <a:lnTo>
                    <a:pt x="88" y="152"/>
                  </a:lnTo>
                  <a:lnTo>
                    <a:pt x="99" y="148"/>
                  </a:lnTo>
                  <a:lnTo>
                    <a:pt x="121" y="139"/>
                  </a:lnTo>
                  <a:lnTo>
                    <a:pt x="142" y="129"/>
                  </a:lnTo>
                  <a:lnTo>
                    <a:pt x="166" y="117"/>
                  </a:lnTo>
                  <a:lnTo>
                    <a:pt x="192" y="105"/>
                  </a:lnTo>
                  <a:lnTo>
                    <a:pt x="218" y="93"/>
                  </a:lnTo>
                  <a:lnTo>
                    <a:pt x="243" y="81"/>
                  </a:lnTo>
                  <a:lnTo>
                    <a:pt x="267" y="69"/>
                  </a:lnTo>
                  <a:lnTo>
                    <a:pt x="292" y="57"/>
                  </a:lnTo>
                  <a:lnTo>
                    <a:pt x="316" y="46"/>
                  </a:lnTo>
                  <a:lnTo>
                    <a:pt x="337" y="35"/>
                  </a:lnTo>
                  <a:lnTo>
                    <a:pt x="356" y="26"/>
                  </a:lnTo>
                  <a:lnTo>
                    <a:pt x="374" y="16"/>
                  </a:lnTo>
                  <a:lnTo>
                    <a:pt x="388" y="9"/>
                  </a:lnTo>
                  <a:lnTo>
                    <a:pt x="401" y="4"/>
                  </a:lnTo>
                  <a:lnTo>
                    <a:pt x="407" y="1"/>
                  </a:lnTo>
                  <a:lnTo>
                    <a:pt x="411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25"/>
            <p:cNvSpPr>
              <a:spLocks/>
            </p:cNvSpPr>
            <p:nvPr/>
          </p:nvSpPr>
          <p:spPr bwMode="auto">
            <a:xfrm>
              <a:off x="4914" y="958"/>
              <a:ext cx="33" cy="58"/>
            </a:xfrm>
            <a:custGeom>
              <a:avLst/>
              <a:gdLst>
                <a:gd name="T0" fmla="*/ 20 w 66"/>
                <a:gd name="T1" fmla="*/ 0 h 116"/>
                <a:gd name="T2" fmla="*/ 32 w 66"/>
                <a:gd name="T3" fmla="*/ 4 h 116"/>
                <a:gd name="T4" fmla="*/ 42 w 66"/>
                <a:gd name="T5" fmla="*/ 12 h 116"/>
                <a:gd name="T6" fmla="*/ 50 w 66"/>
                <a:gd name="T7" fmla="*/ 23 h 116"/>
                <a:gd name="T8" fmla="*/ 55 w 66"/>
                <a:gd name="T9" fmla="*/ 34 h 116"/>
                <a:gd name="T10" fmla="*/ 60 w 66"/>
                <a:gd name="T11" fmla="*/ 46 h 116"/>
                <a:gd name="T12" fmla="*/ 63 w 66"/>
                <a:gd name="T13" fmla="*/ 57 h 116"/>
                <a:gd name="T14" fmla="*/ 66 w 66"/>
                <a:gd name="T15" fmla="*/ 67 h 116"/>
                <a:gd name="T16" fmla="*/ 66 w 66"/>
                <a:gd name="T17" fmla="*/ 74 h 116"/>
                <a:gd name="T18" fmla="*/ 63 w 66"/>
                <a:gd name="T19" fmla="*/ 90 h 116"/>
                <a:gd name="T20" fmla="*/ 58 w 66"/>
                <a:gd name="T21" fmla="*/ 104 h 116"/>
                <a:gd name="T22" fmla="*/ 48 w 66"/>
                <a:gd name="T23" fmla="*/ 113 h 116"/>
                <a:gd name="T24" fmla="*/ 36 w 66"/>
                <a:gd name="T25" fmla="*/ 116 h 116"/>
                <a:gd name="T26" fmla="*/ 21 w 66"/>
                <a:gd name="T27" fmla="*/ 108 h 116"/>
                <a:gd name="T28" fmla="*/ 11 w 66"/>
                <a:gd name="T29" fmla="*/ 89 h 116"/>
                <a:gd name="T30" fmla="*/ 3 w 66"/>
                <a:gd name="T31" fmla="*/ 69 h 116"/>
                <a:gd name="T32" fmla="*/ 0 w 66"/>
                <a:gd name="T33" fmla="*/ 54 h 116"/>
                <a:gd name="T34" fmla="*/ 1 w 66"/>
                <a:gd name="T35" fmla="*/ 44 h 116"/>
                <a:gd name="T36" fmla="*/ 5 w 66"/>
                <a:gd name="T37" fmla="*/ 31 h 116"/>
                <a:gd name="T38" fmla="*/ 12 w 66"/>
                <a:gd name="T39" fmla="*/ 16 h 116"/>
                <a:gd name="T40" fmla="*/ 20 w 66"/>
                <a:gd name="T41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6" h="116">
                  <a:moveTo>
                    <a:pt x="20" y="0"/>
                  </a:moveTo>
                  <a:lnTo>
                    <a:pt x="32" y="4"/>
                  </a:lnTo>
                  <a:lnTo>
                    <a:pt x="42" y="12"/>
                  </a:lnTo>
                  <a:lnTo>
                    <a:pt x="50" y="23"/>
                  </a:lnTo>
                  <a:lnTo>
                    <a:pt x="55" y="34"/>
                  </a:lnTo>
                  <a:lnTo>
                    <a:pt x="60" y="46"/>
                  </a:lnTo>
                  <a:lnTo>
                    <a:pt x="63" y="57"/>
                  </a:lnTo>
                  <a:lnTo>
                    <a:pt x="66" y="67"/>
                  </a:lnTo>
                  <a:lnTo>
                    <a:pt x="66" y="74"/>
                  </a:lnTo>
                  <a:lnTo>
                    <a:pt x="63" y="90"/>
                  </a:lnTo>
                  <a:lnTo>
                    <a:pt x="58" y="104"/>
                  </a:lnTo>
                  <a:lnTo>
                    <a:pt x="48" y="113"/>
                  </a:lnTo>
                  <a:lnTo>
                    <a:pt x="36" y="116"/>
                  </a:lnTo>
                  <a:lnTo>
                    <a:pt x="21" y="108"/>
                  </a:lnTo>
                  <a:lnTo>
                    <a:pt x="11" y="89"/>
                  </a:lnTo>
                  <a:lnTo>
                    <a:pt x="3" y="69"/>
                  </a:lnTo>
                  <a:lnTo>
                    <a:pt x="0" y="54"/>
                  </a:lnTo>
                  <a:lnTo>
                    <a:pt x="1" y="44"/>
                  </a:lnTo>
                  <a:lnTo>
                    <a:pt x="5" y="31"/>
                  </a:lnTo>
                  <a:lnTo>
                    <a:pt x="12" y="16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126"/>
            <p:cNvSpPr>
              <a:spLocks/>
            </p:cNvSpPr>
            <p:nvPr/>
          </p:nvSpPr>
          <p:spPr bwMode="auto">
            <a:xfrm>
              <a:off x="4919" y="965"/>
              <a:ext cx="23" cy="47"/>
            </a:xfrm>
            <a:custGeom>
              <a:avLst/>
              <a:gdLst>
                <a:gd name="T0" fmla="*/ 6 w 46"/>
                <a:gd name="T1" fmla="*/ 4 h 93"/>
                <a:gd name="T2" fmla="*/ 11 w 46"/>
                <a:gd name="T3" fmla="*/ 1 h 93"/>
                <a:gd name="T4" fmla="*/ 16 w 46"/>
                <a:gd name="T5" fmla="*/ 0 h 93"/>
                <a:gd name="T6" fmla="*/ 19 w 46"/>
                <a:gd name="T7" fmla="*/ 1 h 93"/>
                <a:gd name="T8" fmla="*/ 22 w 46"/>
                <a:gd name="T9" fmla="*/ 4 h 93"/>
                <a:gd name="T10" fmla="*/ 29 w 46"/>
                <a:gd name="T11" fmla="*/ 16 h 93"/>
                <a:gd name="T12" fmla="*/ 37 w 46"/>
                <a:gd name="T13" fmla="*/ 33 h 93"/>
                <a:gd name="T14" fmla="*/ 43 w 46"/>
                <a:gd name="T15" fmla="*/ 54 h 93"/>
                <a:gd name="T16" fmla="*/ 46 w 46"/>
                <a:gd name="T17" fmla="*/ 70 h 93"/>
                <a:gd name="T18" fmla="*/ 45 w 46"/>
                <a:gd name="T19" fmla="*/ 77 h 93"/>
                <a:gd name="T20" fmla="*/ 43 w 46"/>
                <a:gd name="T21" fmla="*/ 82 h 93"/>
                <a:gd name="T22" fmla="*/ 41 w 46"/>
                <a:gd name="T23" fmla="*/ 87 h 93"/>
                <a:gd name="T24" fmla="*/ 37 w 46"/>
                <a:gd name="T25" fmla="*/ 93 h 93"/>
                <a:gd name="T26" fmla="*/ 26 w 46"/>
                <a:gd name="T27" fmla="*/ 86 h 93"/>
                <a:gd name="T28" fmla="*/ 15 w 46"/>
                <a:gd name="T29" fmla="*/ 77 h 93"/>
                <a:gd name="T30" fmla="*/ 8 w 46"/>
                <a:gd name="T31" fmla="*/ 67 h 93"/>
                <a:gd name="T32" fmla="*/ 6 w 46"/>
                <a:gd name="T33" fmla="*/ 62 h 93"/>
                <a:gd name="T34" fmla="*/ 2 w 46"/>
                <a:gd name="T35" fmla="*/ 46 h 93"/>
                <a:gd name="T36" fmla="*/ 0 w 46"/>
                <a:gd name="T37" fmla="*/ 31 h 93"/>
                <a:gd name="T38" fmla="*/ 2 w 46"/>
                <a:gd name="T39" fmla="*/ 17 h 93"/>
                <a:gd name="T40" fmla="*/ 6 w 46"/>
                <a:gd name="T41" fmla="*/ 4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6" h="93">
                  <a:moveTo>
                    <a:pt x="6" y="4"/>
                  </a:moveTo>
                  <a:lnTo>
                    <a:pt x="11" y="1"/>
                  </a:lnTo>
                  <a:lnTo>
                    <a:pt x="16" y="0"/>
                  </a:lnTo>
                  <a:lnTo>
                    <a:pt x="19" y="1"/>
                  </a:lnTo>
                  <a:lnTo>
                    <a:pt x="22" y="4"/>
                  </a:lnTo>
                  <a:lnTo>
                    <a:pt x="29" y="16"/>
                  </a:lnTo>
                  <a:lnTo>
                    <a:pt x="37" y="33"/>
                  </a:lnTo>
                  <a:lnTo>
                    <a:pt x="43" y="54"/>
                  </a:lnTo>
                  <a:lnTo>
                    <a:pt x="46" y="70"/>
                  </a:lnTo>
                  <a:lnTo>
                    <a:pt x="45" y="77"/>
                  </a:lnTo>
                  <a:lnTo>
                    <a:pt x="43" y="82"/>
                  </a:lnTo>
                  <a:lnTo>
                    <a:pt x="41" y="87"/>
                  </a:lnTo>
                  <a:lnTo>
                    <a:pt x="37" y="93"/>
                  </a:lnTo>
                  <a:lnTo>
                    <a:pt x="26" y="86"/>
                  </a:lnTo>
                  <a:lnTo>
                    <a:pt x="15" y="77"/>
                  </a:lnTo>
                  <a:lnTo>
                    <a:pt x="8" y="67"/>
                  </a:lnTo>
                  <a:lnTo>
                    <a:pt x="6" y="62"/>
                  </a:lnTo>
                  <a:lnTo>
                    <a:pt x="2" y="46"/>
                  </a:lnTo>
                  <a:lnTo>
                    <a:pt x="0" y="31"/>
                  </a:lnTo>
                  <a:lnTo>
                    <a:pt x="2" y="17"/>
                  </a:lnTo>
                  <a:lnTo>
                    <a:pt x="6" y="4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127"/>
            <p:cNvSpPr>
              <a:spLocks/>
            </p:cNvSpPr>
            <p:nvPr/>
          </p:nvSpPr>
          <p:spPr bwMode="auto">
            <a:xfrm>
              <a:off x="5370" y="978"/>
              <a:ext cx="6" cy="9"/>
            </a:xfrm>
            <a:custGeom>
              <a:avLst/>
              <a:gdLst>
                <a:gd name="T0" fmla="*/ 12 w 12"/>
                <a:gd name="T1" fmla="*/ 0 h 18"/>
                <a:gd name="T2" fmla="*/ 12 w 12"/>
                <a:gd name="T3" fmla="*/ 18 h 18"/>
                <a:gd name="T4" fmla="*/ 10 w 12"/>
                <a:gd name="T5" fmla="*/ 18 h 18"/>
                <a:gd name="T6" fmla="*/ 8 w 12"/>
                <a:gd name="T7" fmla="*/ 17 h 18"/>
                <a:gd name="T8" fmla="*/ 4 w 12"/>
                <a:gd name="T9" fmla="*/ 14 h 18"/>
                <a:gd name="T10" fmla="*/ 0 w 12"/>
                <a:gd name="T11" fmla="*/ 11 h 18"/>
                <a:gd name="T12" fmla="*/ 2 w 12"/>
                <a:gd name="T13" fmla="*/ 7 h 18"/>
                <a:gd name="T14" fmla="*/ 5 w 12"/>
                <a:gd name="T15" fmla="*/ 3 h 18"/>
                <a:gd name="T16" fmla="*/ 8 w 12"/>
                <a:gd name="T17" fmla="*/ 2 h 18"/>
                <a:gd name="T18" fmla="*/ 12 w 12"/>
                <a:gd name="T1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" h="18">
                  <a:moveTo>
                    <a:pt x="12" y="0"/>
                  </a:moveTo>
                  <a:lnTo>
                    <a:pt x="12" y="18"/>
                  </a:lnTo>
                  <a:lnTo>
                    <a:pt x="10" y="18"/>
                  </a:lnTo>
                  <a:lnTo>
                    <a:pt x="8" y="17"/>
                  </a:lnTo>
                  <a:lnTo>
                    <a:pt x="4" y="14"/>
                  </a:lnTo>
                  <a:lnTo>
                    <a:pt x="0" y="11"/>
                  </a:lnTo>
                  <a:lnTo>
                    <a:pt x="2" y="7"/>
                  </a:lnTo>
                  <a:lnTo>
                    <a:pt x="5" y="3"/>
                  </a:lnTo>
                  <a:lnTo>
                    <a:pt x="8" y="2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128"/>
            <p:cNvSpPr>
              <a:spLocks/>
            </p:cNvSpPr>
            <p:nvPr/>
          </p:nvSpPr>
          <p:spPr bwMode="auto">
            <a:xfrm>
              <a:off x="5621" y="984"/>
              <a:ext cx="34" cy="32"/>
            </a:xfrm>
            <a:custGeom>
              <a:avLst/>
              <a:gdLst>
                <a:gd name="T0" fmla="*/ 49 w 68"/>
                <a:gd name="T1" fmla="*/ 0 h 65"/>
                <a:gd name="T2" fmla="*/ 49 w 68"/>
                <a:gd name="T3" fmla="*/ 6 h 65"/>
                <a:gd name="T4" fmla="*/ 48 w 68"/>
                <a:gd name="T5" fmla="*/ 10 h 65"/>
                <a:gd name="T6" fmla="*/ 48 w 68"/>
                <a:gd name="T7" fmla="*/ 12 h 65"/>
                <a:gd name="T8" fmla="*/ 52 w 68"/>
                <a:gd name="T9" fmla="*/ 14 h 65"/>
                <a:gd name="T10" fmla="*/ 56 w 68"/>
                <a:gd name="T11" fmla="*/ 14 h 65"/>
                <a:gd name="T12" fmla="*/ 57 w 68"/>
                <a:gd name="T13" fmla="*/ 12 h 65"/>
                <a:gd name="T14" fmla="*/ 56 w 68"/>
                <a:gd name="T15" fmla="*/ 11 h 65"/>
                <a:gd name="T16" fmla="*/ 56 w 68"/>
                <a:gd name="T17" fmla="*/ 7 h 65"/>
                <a:gd name="T18" fmla="*/ 61 w 68"/>
                <a:gd name="T19" fmla="*/ 11 h 65"/>
                <a:gd name="T20" fmla="*/ 65 w 68"/>
                <a:gd name="T21" fmla="*/ 16 h 65"/>
                <a:gd name="T22" fmla="*/ 67 w 68"/>
                <a:gd name="T23" fmla="*/ 22 h 65"/>
                <a:gd name="T24" fmla="*/ 68 w 68"/>
                <a:gd name="T25" fmla="*/ 27 h 65"/>
                <a:gd name="T26" fmla="*/ 60 w 68"/>
                <a:gd name="T27" fmla="*/ 28 h 65"/>
                <a:gd name="T28" fmla="*/ 53 w 68"/>
                <a:gd name="T29" fmla="*/ 30 h 65"/>
                <a:gd name="T30" fmla="*/ 47 w 68"/>
                <a:gd name="T31" fmla="*/ 34 h 65"/>
                <a:gd name="T32" fmla="*/ 40 w 68"/>
                <a:gd name="T33" fmla="*/ 38 h 65"/>
                <a:gd name="T34" fmla="*/ 32 w 68"/>
                <a:gd name="T35" fmla="*/ 45 h 65"/>
                <a:gd name="T36" fmla="*/ 25 w 68"/>
                <a:gd name="T37" fmla="*/ 50 h 65"/>
                <a:gd name="T38" fmla="*/ 18 w 68"/>
                <a:gd name="T39" fmla="*/ 57 h 65"/>
                <a:gd name="T40" fmla="*/ 10 w 68"/>
                <a:gd name="T41" fmla="*/ 65 h 65"/>
                <a:gd name="T42" fmla="*/ 6 w 68"/>
                <a:gd name="T43" fmla="*/ 62 h 65"/>
                <a:gd name="T44" fmla="*/ 4 w 68"/>
                <a:gd name="T45" fmla="*/ 58 h 65"/>
                <a:gd name="T46" fmla="*/ 1 w 68"/>
                <a:gd name="T47" fmla="*/ 53 h 65"/>
                <a:gd name="T48" fmla="*/ 0 w 68"/>
                <a:gd name="T49" fmla="*/ 47 h 65"/>
                <a:gd name="T50" fmla="*/ 0 w 68"/>
                <a:gd name="T51" fmla="*/ 42 h 65"/>
                <a:gd name="T52" fmla="*/ 2 w 68"/>
                <a:gd name="T53" fmla="*/ 35 h 65"/>
                <a:gd name="T54" fmla="*/ 5 w 68"/>
                <a:gd name="T55" fmla="*/ 30 h 65"/>
                <a:gd name="T56" fmla="*/ 10 w 68"/>
                <a:gd name="T57" fmla="*/ 23 h 65"/>
                <a:gd name="T58" fmla="*/ 17 w 68"/>
                <a:gd name="T59" fmla="*/ 18 h 65"/>
                <a:gd name="T60" fmla="*/ 25 w 68"/>
                <a:gd name="T61" fmla="*/ 12 h 65"/>
                <a:gd name="T62" fmla="*/ 36 w 68"/>
                <a:gd name="T63" fmla="*/ 6 h 65"/>
                <a:gd name="T64" fmla="*/ 49 w 68"/>
                <a:gd name="T65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8" h="65">
                  <a:moveTo>
                    <a:pt x="49" y="0"/>
                  </a:moveTo>
                  <a:lnTo>
                    <a:pt x="49" y="6"/>
                  </a:lnTo>
                  <a:lnTo>
                    <a:pt x="48" y="10"/>
                  </a:lnTo>
                  <a:lnTo>
                    <a:pt x="48" y="12"/>
                  </a:lnTo>
                  <a:lnTo>
                    <a:pt x="52" y="14"/>
                  </a:lnTo>
                  <a:lnTo>
                    <a:pt x="56" y="14"/>
                  </a:lnTo>
                  <a:lnTo>
                    <a:pt x="57" y="12"/>
                  </a:lnTo>
                  <a:lnTo>
                    <a:pt x="56" y="11"/>
                  </a:lnTo>
                  <a:lnTo>
                    <a:pt x="56" y="7"/>
                  </a:lnTo>
                  <a:lnTo>
                    <a:pt x="61" y="11"/>
                  </a:lnTo>
                  <a:lnTo>
                    <a:pt x="65" y="16"/>
                  </a:lnTo>
                  <a:lnTo>
                    <a:pt x="67" y="22"/>
                  </a:lnTo>
                  <a:lnTo>
                    <a:pt x="68" y="27"/>
                  </a:lnTo>
                  <a:lnTo>
                    <a:pt x="60" y="28"/>
                  </a:lnTo>
                  <a:lnTo>
                    <a:pt x="53" y="30"/>
                  </a:lnTo>
                  <a:lnTo>
                    <a:pt x="47" y="34"/>
                  </a:lnTo>
                  <a:lnTo>
                    <a:pt x="40" y="38"/>
                  </a:lnTo>
                  <a:lnTo>
                    <a:pt x="32" y="45"/>
                  </a:lnTo>
                  <a:lnTo>
                    <a:pt x="25" y="50"/>
                  </a:lnTo>
                  <a:lnTo>
                    <a:pt x="18" y="57"/>
                  </a:lnTo>
                  <a:lnTo>
                    <a:pt x="10" y="65"/>
                  </a:lnTo>
                  <a:lnTo>
                    <a:pt x="6" y="62"/>
                  </a:lnTo>
                  <a:lnTo>
                    <a:pt x="4" y="58"/>
                  </a:lnTo>
                  <a:lnTo>
                    <a:pt x="1" y="53"/>
                  </a:lnTo>
                  <a:lnTo>
                    <a:pt x="0" y="47"/>
                  </a:lnTo>
                  <a:lnTo>
                    <a:pt x="0" y="42"/>
                  </a:lnTo>
                  <a:lnTo>
                    <a:pt x="2" y="35"/>
                  </a:lnTo>
                  <a:lnTo>
                    <a:pt x="5" y="30"/>
                  </a:lnTo>
                  <a:lnTo>
                    <a:pt x="10" y="23"/>
                  </a:lnTo>
                  <a:lnTo>
                    <a:pt x="17" y="18"/>
                  </a:lnTo>
                  <a:lnTo>
                    <a:pt x="25" y="12"/>
                  </a:lnTo>
                  <a:lnTo>
                    <a:pt x="36" y="6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29"/>
            <p:cNvSpPr>
              <a:spLocks/>
            </p:cNvSpPr>
            <p:nvPr/>
          </p:nvSpPr>
          <p:spPr bwMode="auto">
            <a:xfrm>
              <a:off x="5628" y="1000"/>
              <a:ext cx="63" cy="66"/>
            </a:xfrm>
            <a:custGeom>
              <a:avLst/>
              <a:gdLst>
                <a:gd name="T0" fmla="*/ 69 w 125"/>
                <a:gd name="T1" fmla="*/ 0 h 134"/>
                <a:gd name="T2" fmla="*/ 78 w 125"/>
                <a:gd name="T3" fmla="*/ 3 h 134"/>
                <a:gd name="T4" fmla="*/ 88 w 125"/>
                <a:gd name="T5" fmla="*/ 9 h 134"/>
                <a:gd name="T6" fmla="*/ 97 w 125"/>
                <a:gd name="T7" fmla="*/ 18 h 134"/>
                <a:gd name="T8" fmla="*/ 105 w 125"/>
                <a:gd name="T9" fmla="*/ 31 h 134"/>
                <a:gd name="T10" fmla="*/ 112 w 125"/>
                <a:gd name="T11" fmla="*/ 48 h 134"/>
                <a:gd name="T12" fmla="*/ 119 w 125"/>
                <a:gd name="T13" fmla="*/ 68 h 134"/>
                <a:gd name="T14" fmla="*/ 123 w 125"/>
                <a:gd name="T15" fmla="*/ 89 h 134"/>
                <a:gd name="T16" fmla="*/ 125 w 125"/>
                <a:gd name="T17" fmla="*/ 113 h 134"/>
                <a:gd name="T18" fmla="*/ 120 w 125"/>
                <a:gd name="T19" fmla="*/ 118 h 134"/>
                <a:gd name="T20" fmla="*/ 113 w 125"/>
                <a:gd name="T21" fmla="*/ 120 h 134"/>
                <a:gd name="T22" fmla="*/ 107 w 125"/>
                <a:gd name="T23" fmla="*/ 123 h 134"/>
                <a:gd name="T24" fmla="*/ 99 w 125"/>
                <a:gd name="T25" fmla="*/ 126 h 134"/>
                <a:gd name="T26" fmla="*/ 92 w 125"/>
                <a:gd name="T27" fmla="*/ 128 h 134"/>
                <a:gd name="T28" fmla="*/ 84 w 125"/>
                <a:gd name="T29" fmla="*/ 130 h 134"/>
                <a:gd name="T30" fmla="*/ 78 w 125"/>
                <a:gd name="T31" fmla="*/ 131 h 134"/>
                <a:gd name="T32" fmla="*/ 73 w 125"/>
                <a:gd name="T33" fmla="*/ 132 h 134"/>
                <a:gd name="T34" fmla="*/ 69 w 125"/>
                <a:gd name="T35" fmla="*/ 134 h 134"/>
                <a:gd name="T36" fmla="*/ 64 w 125"/>
                <a:gd name="T37" fmla="*/ 134 h 134"/>
                <a:gd name="T38" fmla="*/ 58 w 125"/>
                <a:gd name="T39" fmla="*/ 134 h 134"/>
                <a:gd name="T40" fmla="*/ 53 w 125"/>
                <a:gd name="T41" fmla="*/ 132 h 134"/>
                <a:gd name="T42" fmla="*/ 47 w 125"/>
                <a:gd name="T43" fmla="*/ 132 h 134"/>
                <a:gd name="T44" fmla="*/ 42 w 125"/>
                <a:gd name="T45" fmla="*/ 131 h 134"/>
                <a:gd name="T46" fmla="*/ 37 w 125"/>
                <a:gd name="T47" fmla="*/ 131 h 134"/>
                <a:gd name="T48" fmla="*/ 33 w 125"/>
                <a:gd name="T49" fmla="*/ 131 h 134"/>
                <a:gd name="T50" fmla="*/ 18 w 125"/>
                <a:gd name="T51" fmla="*/ 126 h 134"/>
                <a:gd name="T52" fmla="*/ 8 w 125"/>
                <a:gd name="T53" fmla="*/ 111 h 134"/>
                <a:gd name="T54" fmla="*/ 2 w 125"/>
                <a:gd name="T55" fmla="*/ 95 h 134"/>
                <a:gd name="T56" fmla="*/ 0 w 125"/>
                <a:gd name="T57" fmla="*/ 80 h 134"/>
                <a:gd name="T58" fmla="*/ 2 w 125"/>
                <a:gd name="T59" fmla="*/ 69 h 134"/>
                <a:gd name="T60" fmla="*/ 4 w 125"/>
                <a:gd name="T61" fmla="*/ 57 h 134"/>
                <a:gd name="T62" fmla="*/ 10 w 125"/>
                <a:gd name="T63" fmla="*/ 44 h 134"/>
                <a:gd name="T64" fmla="*/ 16 w 125"/>
                <a:gd name="T65" fmla="*/ 31 h 134"/>
                <a:gd name="T66" fmla="*/ 26 w 125"/>
                <a:gd name="T67" fmla="*/ 19 h 134"/>
                <a:gd name="T68" fmla="*/ 38 w 125"/>
                <a:gd name="T69" fmla="*/ 10 h 134"/>
                <a:gd name="T70" fmla="*/ 53 w 125"/>
                <a:gd name="T71" fmla="*/ 3 h 134"/>
                <a:gd name="T72" fmla="*/ 69 w 125"/>
                <a:gd name="T73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25" h="134">
                  <a:moveTo>
                    <a:pt x="69" y="0"/>
                  </a:moveTo>
                  <a:lnTo>
                    <a:pt x="78" y="3"/>
                  </a:lnTo>
                  <a:lnTo>
                    <a:pt x="88" y="9"/>
                  </a:lnTo>
                  <a:lnTo>
                    <a:pt x="97" y="18"/>
                  </a:lnTo>
                  <a:lnTo>
                    <a:pt x="105" y="31"/>
                  </a:lnTo>
                  <a:lnTo>
                    <a:pt x="112" y="48"/>
                  </a:lnTo>
                  <a:lnTo>
                    <a:pt x="119" y="68"/>
                  </a:lnTo>
                  <a:lnTo>
                    <a:pt x="123" y="89"/>
                  </a:lnTo>
                  <a:lnTo>
                    <a:pt x="125" y="113"/>
                  </a:lnTo>
                  <a:lnTo>
                    <a:pt x="120" y="118"/>
                  </a:lnTo>
                  <a:lnTo>
                    <a:pt x="113" y="120"/>
                  </a:lnTo>
                  <a:lnTo>
                    <a:pt x="107" y="123"/>
                  </a:lnTo>
                  <a:lnTo>
                    <a:pt x="99" y="126"/>
                  </a:lnTo>
                  <a:lnTo>
                    <a:pt x="92" y="128"/>
                  </a:lnTo>
                  <a:lnTo>
                    <a:pt x="84" y="130"/>
                  </a:lnTo>
                  <a:lnTo>
                    <a:pt x="78" y="131"/>
                  </a:lnTo>
                  <a:lnTo>
                    <a:pt x="73" y="132"/>
                  </a:lnTo>
                  <a:lnTo>
                    <a:pt x="69" y="134"/>
                  </a:lnTo>
                  <a:lnTo>
                    <a:pt x="64" y="134"/>
                  </a:lnTo>
                  <a:lnTo>
                    <a:pt x="58" y="134"/>
                  </a:lnTo>
                  <a:lnTo>
                    <a:pt x="53" y="132"/>
                  </a:lnTo>
                  <a:lnTo>
                    <a:pt x="47" y="132"/>
                  </a:lnTo>
                  <a:lnTo>
                    <a:pt x="42" y="131"/>
                  </a:lnTo>
                  <a:lnTo>
                    <a:pt x="37" y="131"/>
                  </a:lnTo>
                  <a:lnTo>
                    <a:pt x="33" y="131"/>
                  </a:lnTo>
                  <a:lnTo>
                    <a:pt x="18" y="126"/>
                  </a:lnTo>
                  <a:lnTo>
                    <a:pt x="8" y="111"/>
                  </a:lnTo>
                  <a:lnTo>
                    <a:pt x="2" y="95"/>
                  </a:lnTo>
                  <a:lnTo>
                    <a:pt x="0" y="80"/>
                  </a:lnTo>
                  <a:lnTo>
                    <a:pt x="2" y="69"/>
                  </a:lnTo>
                  <a:lnTo>
                    <a:pt x="4" y="57"/>
                  </a:lnTo>
                  <a:lnTo>
                    <a:pt x="10" y="44"/>
                  </a:lnTo>
                  <a:lnTo>
                    <a:pt x="16" y="31"/>
                  </a:lnTo>
                  <a:lnTo>
                    <a:pt x="26" y="19"/>
                  </a:lnTo>
                  <a:lnTo>
                    <a:pt x="38" y="10"/>
                  </a:lnTo>
                  <a:lnTo>
                    <a:pt x="53" y="3"/>
                  </a:lnTo>
                  <a:lnTo>
                    <a:pt x="69" y="0"/>
                  </a:lnTo>
                  <a:close/>
                </a:path>
              </a:pathLst>
            </a:custGeom>
            <a:solidFill>
              <a:srgbClr val="875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130"/>
            <p:cNvSpPr>
              <a:spLocks/>
            </p:cNvSpPr>
            <p:nvPr/>
          </p:nvSpPr>
          <p:spPr bwMode="auto">
            <a:xfrm>
              <a:off x="4913" y="1052"/>
              <a:ext cx="12" cy="69"/>
            </a:xfrm>
            <a:custGeom>
              <a:avLst/>
              <a:gdLst>
                <a:gd name="T0" fmla="*/ 0 w 24"/>
                <a:gd name="T1" fmla="*/ 0 h 138"/>
                <a:gd name="T2" fmla="*/ 8 w 24"/>
                <a:gd name="T3" fmla="*/ 22 h 138"/>
                <a:gd name="T4" fmla="*/ 16 w 24"/>
                <a:gd name="T5" fmla="*/ 45 h 138"/>
                <a:gd name="T6" fmla="*/ 22 w 24"/>
                <a:gd name="T7" fmla="*/ 65 h 138"/>
                <a:gd name="T8" fmla="*/ 24 w 24"/>
                <a:gd name="T9" fmla="*/ 77 h 138"/>
                <a:gd name="T10" fmla="*/ 24 w 24"/>
                <a:gd name="T11" fmla="*/ 126 h 138"/>
                <a:gd name="T12" fmla="*/ 19 w 24"/>
                <a:gd name="T13" fmla="*/ 128 h 138"/>
                <a:gd name="T14" fmla="*/ 12 w 24"/>
                <a:gd name="T15" fmla="*/ 131 h 138"/>
                <a:gd name="T16" fmla="*/ 7 w 24"/>
                <a:gd name="T17" fmla="*/ 135 h 138"/>
                <a:gd name="T18" fmla="*/ 0 w 24"/>
                <a:gd name="T19" fmla="*/ 138 h 138"/>
                <a:gd name="T20" fmla="*/ 0 w 24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" h="138">
                  <a:moveTo>
                    <a:pt x="0" y="0"/>
                  </a:moveTo>
                  <a:lnTo>
                    <a:pt x="8" y="22"/>
                  </a:lnTo>
                  <a:lnTo>
                    <a:pt x="16" y="45"/>
                  </a:lnTo>
                  <a:lnTo>
                    <a:pt x="22" y="65"/>
                  </a:lnTo>
                  <a:lnTo>
                    <a:pt x="24" y="77"/>
                  </a:lnTo>
                  <a:lnTo>
                    <a:pt x="24" y="126"/>
                  </a:lnTo>
                  <a:lnTo>
                    <a:pt x="19" y="128"/>
                  </a:lnTo>
                  <a:lnTo>
                    <a:pt x="12" y="131"/>
                  </a:lnTo>
                  <a:lnTo>
                    <a:pt x="7" y="135"/>
                  </a:lnTo>
                  <a:lnTo>
                    <a:pt x="0" y="13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131"/>
            <p:cNvSpPr>
              <a:spLocks/>
            </p:cNvSpPr>
            <p:nvPr/>
          </p:nvSpPr>
          <p:spPr bwMode="auto">
            <a:xfrm>
              <a:off x="4810" y="1108"/>
              <a:ext cx="88" cy="86"/>
            </a:xfrm>
            <a:custGeom>
              <a:avLst/>
              <a:gdLst>
                <a:gd name="T0" fmla="*/ 114 w 178"/>
                <a:gd name="T1" fmla="*/ 0 h 172"/>
                <a:gd name="T2" fmla="*/ 118 w 178"/>
                <a:gd name="T3" fmla="*/ 1 h 172"/>
                <a:gd name="T4" fmla="*/ 125 w 178"/>
                <a:gd name="T5" fmla="*/ 4 h 172"/>
                <a:gd name="T6" fmla="*/ 133 w 178"/>
                <a:gd name="T7" fmla="*/ 7 h 172"/>
                <a:gd name="T8" fmla="*/ 143 w 178"/>
                <a:gd name="T9" fmla="*/ 12 h 172"/>
                <a:gd name="T10" fmla="*/ 151 w 178"/>
                <a:gd name="T11" fmla="*/ 18 h 172"/>
                <a:gd name="T12" fmla="*/ 160 w 178"/>
                <a:gd name="T13" fmla="*/ 23 h 172"/>
                <a:gd name="T14" fmla="*/ 170 w 178"/>
                <a:gd name="T15" fmla="*/ 28 h 172"/>
                <a:gd name="T16" fmla="*/ 178 w 178"/>
                <a:gd name="T17" fmla="*/ 32 h 172"/>
                <a:gd name="T18" fmla="*/ 157 w 178"/>
                <a:gd name="T19" fmla="*/ 42 h 172"/>
                <a:gd name="T20" fmla="*/ 137 w 178"/>
                <a:gd name="T21" fmla="*/ 55 h 172"/>
                <a:gd name="T22" fmla="*/ 120 w 178"/>
                <a:gd name="T23" fmla="*/ 73 h 172"/>
                <a:gd name="T24" fmla="*/ 105 w 178"/>
                <a:gd name="T25" fmla="*/ 93 h 172"/>
                <a:gd name="T26" fmla="*/ 93 w 178"/>
                <a:gd name="T27" fmla="*/ 113 h 172"/>
                <a:gd name="T28" fmla="*/ 85 w 178"/>
                <a:gd name="T29" fmla="*/ 135 h 172"/>
                <a:gd name="T30" fmla="*/ 79 w 178"/>
                <a:gd name="T31" fmla="*/ 155 h 172"/>
                <a:gd name="T32" fmla="*/ 79 w 178"/>
                <a:gd name="T33" fmla="*/ 172 h 172"/>
                <a:gd name="T34" fmla="*/ 73 w 178"/>
                <a:gd name="T35" fmla="*/ 171 h 172"/>
                <a:gd name="T36" fmla="*/ 63 w 178"/>
                <a:gd name="T37" fmla="*/ 170 h 172"/>
                <a:gd name="T38" fmla="*/ 50 w 178"/>
                <a:gd name="T39" fmla="*/ 166 h 172"/>
                <a:gd name="T40" fmla="*/ 36 w 178"/>
                <a:gd name="T41" fmla="*/ 160 h 172"/>
                <a:gd name="T42" fmla="*/ 23 w 178"/>
                <a:gd name="T43" fmla="*/ 153 h 172"/>
                <a:gd name="T44" fmla="*/ 11 w 178"/>
                <a:gd name="T45" fmla="*/ 145 h 172"/>
                <a:gd name="T46" fmla="*/ 3 w 178"/>
                <a:gd name="T47" fmla="*/ 136 h 172"/>
                <a:gd name="T48" fmla="*/ 0 w 178"/>
                <a:gd name="T49" fmla="*/ 127 h 172"/>
                <a:gd name="T50" fmla="*/ 1 w 178"/>
                <a:gd name="T51" fmla="*/ 113 h 172"/>
                <a:gd name="T52" fmla="*/ 5 w 178"/>
                <a:gd name="T53" fmla="*/ 97 h 172"/>
                <a:gd name="T54" fmla="*/ 11 w 178"/>
                <a:gd name="T55" fmla="*/ 81 h 172"/>
                <a:gd name="T56" fmla="*/ 20 w 178"/>
                <a:gd name="T57" fmla="*/ 65 h 172"/>
                <a:gd name="T58" fmla="*/ 31 w 178"/>
                <a:gd name="T59" fmla="*/ 50 h 172"/>
                <a:gd name="T60" fmla="*/ 43 w 178"/>
                <a:gd name="T61" fmla="*/ 36 h 172"/>
                <a:gd name="T62" fmla="*/ 59 w 178"/>
                <a:gd name="T63" fmla="*/ 26 h 172"/>
                <a:gd name="T64" fmla="*/ 75 w 178"/>
                <a:gd name="T65" fmla="*/ 18 h 172"/>
                <a:gd name="T66" fmla="*/ 85 w 178"/>
                <a:gd name="T67" fmla="*/ 14 h 172"/>
                <a:gd name="T68" fmla="*/ 96 w 178"/>
                <a:gd name="T69" fmla="*/ 7 h 172"/>
                <a:gd name="T70" fmla="*/ 106 w 178"/>
                <a:gd name="T71" fmla="*/ 3 h 172"/>
                <a:gd name="T72" fmla="*/ 114 w 178"/>
                <a:gd name="T73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78" h="172">
                  <a:moveTo>
                    <a:pt x="114" y="0"/>
                  </a:moveTo>
                  <a:lnTo>
                    <a:pt x="118" y="1"/>
                  </a:lnTo>
                  <a:lnTo>
                    <a:pt x="125" y="4"/>
                  </a:lnTo>
                  <a:lnTo>
                    <a:pt x="133" y="7"/>
                  </a:lnTo>
                  <a:lnTo>
                    <a:pt x="143" y="12"/>
                  </a:lnTo>
                  <a:lnTo>
                    <a:pt x="151" y="18"/>
                  </a:lnTo>
                  <a:lnTo>
                    <a:pt x="160" y="23"/>
                  </a:lnTo>
                  <a:lnTo>
                    <a:pt x="170" y="28"/>
                  </a:lnTo>
                  <a:lnTo>
                    <a:pt x="178" y="32"/>
                  </a:lnTo>
                  <a:lnTo>
                    <a:pt x="157" y="42"/>
                  </a:lnTo>
                  <a:lnTo>
                    <a:pt x="137" y="55"/>
                  </a:lnTo>
                  <a:lnTo>
                    <a:pt x="120" y="73"/>
                  </a:lnTo>
                  <a:lnTo>
                    <a:pt x="105" y="93"/>
                  </a:lnTo>
                  <a:lnTo>
                    <a:pt x="93" y="113"/>
                  </a:lnTo>
                  <a:lnTo>
                    <a:pt x="85" y="135"/>
                  </a:lnTo>
                  <a:lnTo>
                    <a:pt x="79" y="155"/>
                  </a:lnTo>
                  <a:lnTo>
                    <a:pt x="79" y="172"/>
                  </a:lnTo>
                  <a:lnTo>
                    <a:pt x="73" y="171"/>
                  </a:lnTo>
                  <a:lnTo>
                    <a:pt x="63" y="170"/>
                  </a:lnTo>
                  <a:lnTo>
                    <a:pt x="50" y="166"/>
                  </a:lnTo>
                  <a:lnTo>
                    <a:pt x="36" y="160"/>
                  </a:lnTo>
                  <a:lnTo>
                    <a:pt x="23" y="153"/>
                  </a:lnTo>
                  <a:lnTo>
                    <a:pt x="11" y="145"/>
                  </a:lnTo>
                  <a:lnTo>
                    <a:pt x="3" y="136"/>
                  </a:lnTo>
                  <a:lnTo>
                    <a:pt x="0" y="127"/>
                  </a:lnTo>
                  <a:lnTo>
                    <a:pt x="1" y="113"/>
                  </a:lnTo>
                  <a:lnTo>
                    <a:pt x="5" y="97"/>
                  </a:lnTo>
                  <a:lnTo>
                    <a:pt x="11" y="81"/>
                  </a:lnTo>
                  <a:lnTo>
                    <a:pt x="20" y="65"/>
                  </a:lnTo>
                  <a:lnTo>
                    <a:pt x="31" y="50"/>
                  </a:lnTo>
                  <a:lnTo>
                    <a:pt x="43" y="36"/>
                  </a:lnTo>
                  <a:lnTo>
                    <a:pt x="59" y="26"/>
                  </a:lnTo>
                  <a:lnTo>
                    <a:pt x="75" y="18"/>
                  </a:lnTo>
                  <a:lnTo>
                    <a:pt x="85" y="14"/>
                  </a:lnTo>
                  <a:lnTo>
                    <a:pt x="96" y="7"/>
                  </a:lnTo>
                  <a:lnTo>
                    <a:pt x="106" y="3"/>
                  </a:lnTo>
                  <a:lnTo>
                    <a:pt x="114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132"/>
            <p:cNvSpPr>
              <a:spLocks/>
            </p:cNvSpPr>
            <p:nvPr/>
          </p:nvSpPr>
          <p:spPr bwMode="auto">
            <a:xfrm>
              <a:off x="5564" y="237"/>
              <a:ext cx="17" cy="33"/>
            </a:xfrm>
            <a:custGeom>
              <a:avLst/>
              <a:gdLst>
                <a:gd name="T0" fmla="*/ 0 w 33"/>
                <a:gd name="T1" fmla="*/ 0 h 67"/>
                <a:gd name="T2" fmla="*/ 1 w 33"/>
                <a:gd name="T3" fmla="*/ 2 h 67"/>
                <a:gd name="T4" fmla="*/ 6 w 33"/>
                <a:gd name="T5" fmla="*/ 8 h 67"/>
                <a:gd name="T6" fmla="*/ 12 w 33"/>
                <a:gd name="T7" fmla="*/ 16 h 67"/>
                <a:gd name="T8" fmla="*/ 18 w 33"/>
                <a:gd name="T9" fmla="*/ 25 h 67"/>
                <a:gd name="T10" fmla="*/ 25 w 33"/>
                <a:gd name="T11" fmla="*/ 37 h 67"/>
                <a:gd name="T12" fmla="*/ 30 w 33"/>
                <a:gd name="T13" fmla="*/ 48 h 67"/>
                <a:gd name="T14" fmla="*/ 33 w 33"/>
                <a:gd name="T15" fmla="*/ 59 h 67"/>
                <a:gd name="T16" fmla="*/ 32 w 33"/>
                <a:gd name="T17" fmla="*/ 67 h 67"/>
                <a:gd name="T18" fmla="*/ 26 w 33"/>
                <a:gd name="T19" fmla="*/ 59 h 67"/>
                <a:gd name="T20" fmla="*/ 13 w 33"/>
                <a:gd name="T21" fmla="*/ 41 h 67"/>
                <a:gd name="T22" fmla="*/ 2 w 33"/>
                <a:gd name="T23" fmla="*/ 18 h 67"/>
                <a:gd name="T24" fmla="*/ 0 w 33"/>
                <a:gd name="T25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3" h="67">
                  <a:moveTo>
                    <a:pt x="0" y="0"/>
                  </a:moveTo>
                  <a:lnTo>
                    <a:pt x="1" y="2"/>
                  </a:lnTo>
                  <a:lnTo>
                    <a:pt x="6" y="8"/>
                  </a:lnTo>
                  <a:lnTo>
                    <a:pt x="12" y="16"/>
                  </a:lnTo>
                  <a:lnTo>
                    <a:pt x="18" y="25"/>
                  </a:lnTo>
                  <a:lnTo>
                    <a:pt x="25" y="37"/>
                  </a:lnTo>
                  <a:lnTo>
                    <a:pt x="30" y="48"/>
                  </a:lnTo>
                  <a:lnTo>
                    <a:pt x="33" y="59"/>
                  </a:lnTo>
                  <a:lnTo>
                    <a:pt x="32" y="67"/>
                  </a:lnTo>
                  <a:lnTo>
                    <a:pt x="26" y="59"/>
                  </a:lnTo>
                  <a:lnTo>
                    <a:pt x="13" y="41"/>
                  </a:lnTo>
                  <a:lnTo>
                    <a:pt x="2" y="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7C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133"/>
            <p:cNvSpPr>
              <a:spLocks/>
            </p:cNvSpPr>
            <p:nvPr/>
          </p:nvSpPr>
          <p:spPr bwMode="auto">
            <a:xfrm>
              <a:off x="5575" y="237"/>
              <a:ext cx="26" cy="29"/>
            </a:xfrm>
            <a:custGeom>
              <a:avLst/>
              <a:gdLst>
                <a:gd name="T0" fmla="*/ 0 w 52"/>
                <a:gd name="T1" fmla="*/ 0 h 59"/>
                <a:gd name="T2" fmla="*/ 3 w 52"/>
                <a:gd name="T3" fmla="*/ 1 h 59"/>
                <a:gd name="T4" fmla="*/ 9 w 52"/>
                <a:gd name="T5" fmla="*/ 6 h 59"/>
                <a:gd name="T6" fmla="*/ 19 w 52"/>
                <a:gd name="T7" fmla="*/ 13 h 59"/>
                <a:gd name="T8" fmla="*/ 30 w 52"/>
                <a:gd name="T9" fmla="*/ 21 h 59"/>
                <a:gd name="T10" fmla="*/ 39 w 52"/>
                <a:gd name="T11" fmla="*/ 31 h 59"/>
                <a:gd name="T12" fmla="*/ 47 w 52"/>
                <a:gd name="T13" fmla="*/ 41 h 59"/>
                <a:gd name="T14" fmla="*/ 52 w 52"/>
                <a:gd name="T15" fmla="*/ 51 h 59"/>
                <a:gd name="T16" fmla="*/ 52 w 52"/>
                <a:gd name="T17" fmla="*/ 59 h 59"/>
                <a:gd name="T18" fmla="*/ 50 w 52"/>
                <a:gd name="T19" fmla="*/ 57 h 59"/>
                <a:gd name="T20" fmla="*/ 43 w 52"/>
                <a:gd name="T21" fmla="*/ 52 h 59"/>
                <a:gd name="T22" fmla="*/ 34 w 52"/>
                <a:gd name="T23" fmla="*/ 45 h 59"/>
                <a:gd name="T24" fmla="*/ 23 w 52"/>
                <a:gd name="T25" fmla="*/ 37 h 59"/>
                <a:gd name="T26" fmla="*/ 13 w 52"/>
                <a:gd name="T27" fmla="*/ 28 h 59"/>
                <a:gd name="T28" fmla="*/ 5 w 52"/>
                <a:gd name="T29" fmla="*/ 17 h 59"/>
                <a:gd name="T30" fmla="*/ 0 w 52"/>
                <a:gd name="T31" fmla="*/ 8 h 59"/>
                <a:gd name="T32" fmla="*/ 0 w 52"/>
                <a:gd name="T33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2" h="59">
                  <a:moveTo>
                    <a:pt x="0" y="0"/>
                  </a:moveTo>
                  <a:lnTo>
                    <a:pt x="3" y="1"/>
                  </a:lnTo>
                  <a:lnTo>
                    <a:pt x="9" y="6"/>
                  </a:lnTo>
                  <a:lnTo>
                    <a:pt x="19" y="13"/>
                  </a:lnTo>
                  <a:lnTo>
                    <a:pt x="30" y="21"/>
                  </a:lnTo>
                  <a:lnTo>
                    <a:pt x="39" y="31"/>
                  </a:lnTo>
                  <a:lnTo>
                    <a:pt x="47" y="41"/>
                  </a:lnTo>
                  <a:lnTo>
                    <a:pt x="52" y="51"/>
                  </a:lnTo>
                  <a:lnTo>
                    <a:pt x="52" y="59"/>
                  </a:lnTo>
                  <a:lnTo>
                    <a:pt x="50" y="57"/>
                  </a:lnTo>
                  <a:lnTo>
                    <a:pt x="43" y="52"/>
                  </a:lnTo>
                  <a:lnTo>
                    <a:pt x="34" y="45"/>
                  </a:lnTo>
                  <a:lnTo>
                    <a:pt x="23" y="37"/>
                  </a:lnTo>
                  <a:lnTo>
                    <a:pt x="13" y="28"/>
                  </a:lnTo>
                  <a:lnTo>
                    <a:pt x="5" y="17"/>
                  </a:lnTo>
                  <a:lnTo>
                    <a:pt x="0" y="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7C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134"/>
            <p:cNvSpPr>
              <a:spLocks/>
            </p:cNvSpPr>
            <p:nvPr/>
          </p:nvSpPr>
          <p:spPr bwMode="auto">
            <a:xfrm>
              <a:off x="4942" y="342"/>
              <a:ext cx="64" cy="24"/>
            </a:xfrm>
            <a:custGeom>
              <a:avLst/>
              <a:gdLst>
                <a:gd name="T0" fmla="*/ 128 w 128"/>
                <a:gd name="T1" fmla="*/ 0 h 47"/>
                <a:gd name="T2" fmla="*/ 124 w 128"/>
                <a:gd name="T3" fmla="*/ 8 h 47"/>
                <a:gd name="T4" fmla="*/ 114 w 128"/>
                <a:gd name="T5" fmla="*/ 16 h 47"/>
                <a:gd name="T6" fmla="*/ 102 w 128"/>
                <a:gd name="T7" fmla="*/ 24 h 47"/>
                <a:gd name="T8" fmla="*/ 89 w 128"/>
                <a:gd name="T9" fmla="*/ 31 h 47"/>
                <a:gd name="T10" fmla="*/ 74 w 128"/>
                <a:gd name="T11" fmla="*/ 38 h 47"/>
                <a:gd name="T12" fmla="*/ 61 w 128"/>
                <a:gd name="T13" fmla="*/ 43 h 47"/>
                <a:gd name="T14" fmla="*/ 48 w 128"/>
                <a:gd name="T15" fmla="*/ 46 h 47"/>
                <a:gd name="T16" fmla="*/ 40 w 128"/>
                <a:gd name="T17" fmla="*/ 47 h 47"/>
                <a:gd name="T18" fmla="*/ 36 w 128"/>
                <a:gd name="T19" fmla="*/ 47 h 47"/>
                <a:gd name="T20" fmla="*/ 32 w 128"/>
                <a:gd name="T21" fmla="*/ 46 h 47"/>
                <a:gd name="T22" fmla="*/ 27 w 128"/>
                <a:gd name="T23" fmla="*/ 44 h 47"/>
                <a:gd name="T24" fmla="*/ 22 w 128"/>
                <a:gd name="T25" fmla="*/ 42 h 47"/>
                <a:gd name="T26" fmla="*/ 16 w 128"/>
                <a:gd name="T27" fmla="*/ 40 h 47"/>
                <a:gd name="T28" fmla="*/ 11 w 128"/>
                <a:gd name="T29" fmla="*/ 38 h 47"/>
                <a:gd name="T30" fmla="*/ 5 w 128"/>
                <a:gd name="T31" fmla="*/ 35 h 47"/>
                <a:gd name="T32" fmla="*/ 0 w 128"/>
                <a:gd name="T33" fmla="*/ 32 h 47"/>
                <a:gd name="T34" fmla="*/ 15 w 128"/>
                <a:gd name="T35" fmla="*/ 28 h 47"/>
                <a:gd name="T36" fmla="*/ 30 w 128"/>
                <a:gd name="T37" fmla="*/ 27 h 47"/>
                <a:gd name="T38" fmla="*/ 46 w 128"/>
                <a:gd name="T39" fmla="*/ 25 h 47"/>
                <a:gd name="T40" fmla="*/ 62 w 128"/>
                <a:gd name="T41" fmla="*/ 24 h 47"/>
                <a:gd name="T42" fmla="*/ 79 w 128"/>
                <a:gd name="T43" fmla="*/ 21 h 47"/>
                <a:gd name="T44" fmla="*/ 96 w 128"/>
                <a:gd name="T45" fmla="*/ 17 h 47"/>
                <a:gd name="T46" fmla="*/ 112 w 128"/>
                <a:gd name="T47" fmla="*/ 11 h 47"/>
                <a:gd name="T48" fmla="*/ 128 w 128"/>
                <a:gd name="T49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8" h="47">
                  <a:moveTo>
                    <a:pt x="128" y="0"/>
                  </a:moveTo>
                  <a:lnTo>
                    <a:pt x="124" y="8"/>
                  </a:lnTo>
                  <a:lnTo>
                    <a:pt x="114" y="16"/>
                  </a:lnTo>
                  <a:lnTo>
                    <a:pt x="102" y="24"/>
                  </a:lnTo>
                  <a:lnTo>
                    <a:pt x="89" y="31"/>
                  </a:lnTo>
                  <a:lnTo>
                    <a:pt x="74" y="38"/>
                  </a:lnTo>
                  <a:lnTo>
                    <a:pt x="61" y="43"/>
                  </a:lnTo>
                  <a:lnTo>
                    <a:pt x="48" y="46"/>
                  </a:lnTo>
                  <a:lnTo>
                    <a:pt x="40" y="47"/>
                  </a:lnTo>
                  <a:lnTo>
                    <a:pt x="36" y="47"/>
                  </a:lnTo>
                  <a:lnTo>
                    <a:pt x="32" y="46"/>
                  </a:lnTo>
                  <a:lnTo>
                    <a:pt x="27" y="44"/>
                  </a:lnTo>
                  <a:lnTo>
                    <a:pt x="22" y="42"/>
                  </a:lnTo>
                  <a:lnTo>
                    <a:pt x="16" y="40"/>
                  </a:lnTo>
                  <a:lnTo>
                    <a:pt x="11" y="38"/>
                  </a:lnTo>
                  <a:lnTo>
                    <a:pt x="5" y="35"/>
                  </a:lnTo>
                  <a:lnTo>
                    <a:pt x="0" y="32"/>
                  </a:lnTo>
                  <a:lnTo>
                    <a:pt x="15" y="28"/>
                  </a:lnTo>
                  <a:lnTo>
                    <a:pt x="30" y="27"/>
                  </a:lnTo>
                  <a:lnTo>
                    <a:pt x="46" y="25"/>
                  </a:lnTo>
                  <a:lnTo>
                    <a:pt x="62" y="24"/>
                  </a:lnTo>
                  <a:lnTo>
                    <a:pt x="79" y="21"/>
                  </a:lnTo>
                  <a:lnTo>
                    <a:pt x="96" y="17"/>
                  </a:lnTo>
                  <a:lnTo>
                    <a:pt x="112" y="11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135"/>
            <p:cNvSpPr>
              <a:spLocks/>
            </p:cNvSpPr>
            <p:nvPr/>
          </p:nvSpPr>
          <p:spPr bwMode="auto">
            <a:xfrm>
              <a:off x="4942" y="374"/>
              <a:ext cx="64" cy="24"/>
            </a:xfrm>
            <a:custGeom>
              <a:avLst/>
              <a:gdLst>
                <a:gd name="T0" fmla="*/ 4 w 128"/>
                <a:gd name="T1" fmla="*/ 31 h 49"/>
                <a:gd name="T2" fmla="*/ 4 w 128"/>
                <a:gd name="T3" fmla="*/ 31 h 49"/>
                <a:gd name="T4" fmla="*/ 19 w 128"/>
                <a:gd name="T5" fmla="*/ 28 h 49"/>
                <a:gd name="T6" fmla="*/ 34 w 128"/>
                <a:gd name="T7" fmla="*/ 27 h 49"/>
                <a:gd name="T8" fmla="*/ 50 w 128"/>
                <a:gd name="T9" fmla="*/ 26 h 49"/>
                <a:gd name="T10" fmla="*/ 66 w 128"/>
                <a:gd name="T11" fmla="*/ 23 h 49"/>
                <a:gd name="T12" fmla="*/ 82 w 128"/>
                <a:gd name="T13" fmla="*/ 22 h 49"/>
                <a:gd name="T14" fmla="*/ 98 w 128"/>
                <a:gd name="T15" fmla="*/ 16 h 49"/>
                <a:gd name="T16" fmla="*/ 113 w 128"/>
                <a:gd name="T17" fmla="*/ 10 h 49"/>
                <a:gd name="T18" fmla="*/ 128 w 128"/>
                <a:gd name="T19" fmla="*/ 0 h 49"/>
                <a:gd name="T20" fmla="*/ 125 w 128"/>
                <a:gd name="T21" fmla="*/ 5 h 49"/>
                <a:gd name="T22" fmla="*/ 120 w 128"/>
                <a:gd name="T23" fmla="*/ 12 h 49"/>
                <a:gd name="T24" fmla="*/ 112 w 128"/>
                <a:gd name="T25" fmla="*/ 18 h 49"/>
                <a:gd name="T26" fmla="*/ 104 w 128"/>
                <a:gd name="T27" fmla="*/ 23 h 49"/>
                <a:gd name="T28" fmla="*/ 93 w 128"/>
                <a:gd name="T29" fmla="*/ 28 h 49"/>
                <a:gd name="T30" fmla="*/ 82 w 128"/>
                <a:gd name="T31" fmla="*/ 34 h 49"/>
                <a:gd name="T32" fmla="*/ 71 w 128"/>
                <a:gd name="T33" fmla="*/ 38 h 49"/>
                <a:gd name="T34" fmla="*/ 62 w 128"/>
                <a:gd name="T35" fmla="*/ 42 h 49"/>
                <a:gd name="T36" fmla="*/ 67 w 128"/>
                <a:gd name="T37" fmla="*/ 43 h 49"/>
                <a:gd name="T38" fmla="*/ 71 w 128"/>
                <a:gd name="T39" fmla="*/ 45 h 49"/>
                <a:gd name="T40" fmla="*/ 75 w 128"/>
                <a:gd name="T41" fmla="*/ 46 h 49"/>
                <a:gd name="T42" fmla="*/ 79 w 128"/>
                <a:gd name="T43" fmla="*/ 47 h 49"/>
                <a:gd name="T44" fmla="*/ 75 w 128"/>
                <a:gd name="T45" fmla="*/ 47 h 49"/>
                <a:gd name="T46" fmla="*/ 70 w 128"/>
                <a:gd name="T47" fmla="*/ 49 h 49"/>
                <a:gd name="T48" fmla="*/ 66 w 128"/>
                <a:gd name="T49" fmla="*/ 49 h 49"/>
                <a:gd name="T50" fmla="*/ 61 w 128"/>
                <a:gd name="T51" fmla="*/ 49 h 49"/>
                <a:gd name="T52" fmla="*/ 55 w 128"/>
                <a:gd name="T53" fmla="*/ 49 h 49"/>
                <a:gd name="T54" fmla="*/ 50 w 128"/>
                <a:gd name="T55" fmla="*/ 49 h 49"/>
                <a:gd name="T56" fmla="*/ 44 w 128"/>
                <a:gd name="T57" fmla="*/ 49 h 49"/>
                <a:gd name="T58" fmla="*/ 39 w 128"/>
                <a:gd name="T59" fmla="*/ 47 h 49"/>
                <a:gd name="T60" fmla="*/ 36 w 128"/>
                <a:gd name="T61" fmla="*/ 47 h 49"/>
                <a:gd name="T62" fmla="*/ 34 w 128"/>
                <a:gd name="T63" fmla="*/ 46 h 49"/>
                <a:gd name="T64" fmla="*/ 31 w 128"/>
                <a:gd name="T65" fmla="*/ 46 h 49"/>
                <a:gd name="T66" fmla="*/ 27 w 128"/>
                <a:gd name="T67" fmla="*/ 45 h 49"/>
                <a:gd name="T68" fmla="*/ 26 w 128"/>
                <a:gd name="T69" fmla="*/ 43 h 49"/>
                <a:gd name="T70" fmla="*/ 23 w 128"/>
                <a:gd name="T71" fmla="*/ 43 h 49"/>
                <a:gd name="T72" fmla="*/ 22 w 128"/>
                <a:gd name="T73" fmla="*/ 43 h 49"/>
                <a:gd name="T74" fmla="*/ 19 w 128"/>
                <a:gd name="T75" fmla="*/ 42 h 49"/>
                <a:gd name="T76" fmla="*/ 14 w 128"/>
                <a:gd name="T77" fmla="*/ 39 h 49"/>
                <a:gd name="T78" fmla="*/ 9 w 128"/>
                <a:gd name="T79" fmla="*/ 36 h 49"/>
                <a:gd name="T80" fmla="*/ 4 w 128"/>
                <a:gd name="T81" fmla="*/ 35 h 49"/>
                <a:gd name="T82" fmla="*/ 0 w 128"/>
                <a:gd name="T83" fmla="*/ 32 h 49"/>
                <a:gd name="T84" fmla="*/ 1 w 128"/>
                <a:gd name="T85" fmla="*/ 32 h 49"/>
                <a:gd name="T86" fmla="*/ 3 w 128"/>
                <a:gd name="T87" fmla="*/ 31 h 49"/>
                <a:gd name="T88" fmla="*/ 3 w 128"/>
                <a:gd name="T89" fmla="*/ 31 h 49"/>
                <a:gd name="T90" fmla="*/ 4 w 128"/>
                <a:gd name="T91" fmla="*/ 31 h 49"/>
                <a:gd name="T92" fmla="*/ 4 w 128"/>
                <a:gd name="T93" fmla="*/ 31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28" h="49">
                  <a:moveTo>
                    <a:pt x="4" y="31"/>
                  </a:moveTo>
                  <a:lnTo>
                    <a:pt x="4" y="31"/>
                  </a:lnTo>
                  <a:lnTo>
                    <a:pt x="19" y="28"/>
                  </a:lnTo>
                  <a:lnTo>
                    <a:pt x="34" y="27"/>
                  </a:lnTo>
                  <a:lnTo>
                    <a:pt x="50" y="26"/>
                  </a:lnTo>
                  <a:lnTo>
                    <a:pt x="66" y="23"/>
                  </a:lnTo>
                  <a:lnTo>
                    <a:pt x="82" y="22"/>
                  </a:lnTo>
                  <a:lnTo>
                    <a:pt x="98" y="16"/>
                  </a:lnTo>
                  <a:lnTo>
                    <a:pt x="113" y="10"/>
                  </a:lnTo>
                  <a:lnTo>
                    <a:pt x="128" y="0"/>
                  </a:lnTo>
                  <a:lnTo>
                    <a:pt x="125" y="5"/>
                  </a:lnTo>
                  <a:lnTo>
                    <a:pt x="120" y="12"/>
                  </a:lnTo>
                  <a:lnTo>
                    <a:pt x="112" y="18"/>
                  </a:lnTo>
                  <a:lnTo>
                    <a:pt x="104" y="23"/>
                  </a:lnTo>
                  <a:lnTo>
                    <a:pt x="93" y="28"/>
                  </a:lnTo>
                  <a:lnTo>
                    <a:pt x="82" y="34"/>
                  </a:lnTo>
                  <a:lnTo>
                    <a:pt x="71" y="38"/>
                  </a:lnTo>
                  <a:lnTo>
                    <a:pt x="62" y="42"/>
                  </a:lnTo>
                  <a:lnTo>
                    <a:pt x="67" y="43"/>
                  </a:lnTo>
                  <a:lnTo>
                    <a:pt x="71" y="45"/>
                  </a:lnTo>
                  <a:lnTo>
                    <a:pt x="75" y="46"/>
                  </a:lnTo>
                  <a:lnTo>
                    <a:pt x="79" y="47"/>
                  </a:lnTo>
                  <a:lnTo>
                    <a:pt x="75" y="47"/>
                  </a:lnTo>
                  <a:lnTo>
                    <a:pt x="70" y="49"/>
                  </a:lnTo>
                  <a:lnTo>
                    <a:pt x="66" y="49"/>
                  </a:lnTo>
                  <a:lnTo>
                    <a:pt x="61" y="49"/>
                  </a:lnTo>
                  <a:lnTo>
                    <a:pt x="55" y="49"/>
                  </a:lnTo>
                  <a:lnTo>
                    <a:pt x="50" y="49"/>
                  </a:lnTo>
                  <a:lnTo>
                    <a:pt x="44" y="49"/>
                  </a:lnTo>
                  <a:lnTo>
                    <a:pt x="39" y="47"/>
                  </a:lnTo>
                  <a:lnTo>
                    <a:pt x="36" y="47"/>
                  </a:lnTo>
                  <a:lnTo>
                    <a:pt x="34" y="46"/>
                  </a:lnTo>
                  <a:lnTo>
                    <a:pt x="31" y="46"/>
                  </a:lnTo>
                  <a:lnTo>
                    <a:pt x="27" y="45"/>
                  </a:lnTo>
                  <a:lnTo>
                    <a:pt x="26" y="43"/>
                  </a:lnTo>
                  <a:lnTo>
                    <a:pt x="23" y="43"/>
                  </a:lnTo>
                  <a:lnTo>
                    <a:pt x="22" y="43"/>
                  </a:lnTo>
                  <a:lnTo>
                    <a:pt x="19" y="42"/>
                  </a:lnTo>
                  <a:lnTo>
                    <a:pt x="14" y="39"/>
                  </a:lnTo>
                  <a:lnTo>
                    <a:pt x="9" y="36"/>
                  </a:lnTo>
                  <a:lnTo>
                    <a:pt x="4" y="35"/>
                  </a:lnTo>
                  <a:lnTo>
                    <a:pt x="0" y="32"/>
                  </a:lnTo>
                  <a:lnTo>
                    <a:pt x="1" y="32"/>
                  </a:lnTo>
                  <a:lnTo>
                    <a:pt x="3" y="31"/>
                  </a:lnTo>
                  <a:lnTo>
                    <a:pt x="3" y="31"/>
                  </a:lnTo>
                  <a:lnTo>
                    <a:pt x="4" y="31"/>
                  </a:lnTo>
                  <a:lnTo>
                    <a:pt x="4" y="31"/>
                  </a:lnTo>
                  <a:close/>
                </a:path>
              </a:pathLst>
            </a:custGeom>
            <a:solidFill>
              <a:srgbClr val="E8D8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136"/>
            <p:cNvSpPr>
              <a:spLocks/>
            </p:cNvSpPr>
            <p:nvPr/>
          </p:nvSpPr>
          <p:spPr bwMode="auto">
            <a:xfrm>
              <a:off x="5468" y="314"/>
              <a:ext cx="147" cy="105"/>
            </a:xfrm>
            <a:custGeom>
              <a:avLst/>
              <a:gdLst>
                <a:gd name="T0" fmla="*/ 292 w 293"/>
                <a:gd name="T1" fmla="*/ 0 h 210"/>
                <a:gd name="T2" fmla="*/ 293 w 293"/>
                <a:gd name="T3" fmla="*/ 10 h 210"/>
                <a:gd name="T4" fmla="*/ 288 w 293"/>
                <a:gd name="T5" fmla="*/ 22 h 210"/>
                <a:gd name="T6" fmla="*/ 279 w 293"/>
                <a:gd name="T7" fmla="*/ 35 h 210"/>
                <a:gd name="T8" fmla="*/ 265 w 293"/>
                <a:gd name="T9" fmla="*/ 49 h 210"/>
                <a:gd name="T10" fmla="*/ 249 w 293"/>
                <a:gd name="T11" fmla="*/ 61 h 210"/>
                <a:gd name="T12" fmla="*/ 233 w 293"/>
                <a:gd name="T13" fmla="*/ 70 h 210"/>
                <a:gd name="T14" fmla="*/ 218 w 293"/>
                <a:gd name="T15" fmla="*/ 77 h 210"/>
                <a:gd name="T16" fmla="*/ 206 w 293"/>
                <a:gd name="T17" fmla="*/ 80 h 210"/>
                <a:gd name="T18" fmla="*/ 202 w 293"/>
                <a:gd name="T19" fmla="*/ 80 h 210"/>
                <a:gd name="T20" fmla="*/ 195 w 293"/>
                <a:gd name="T21" fmla="*/ 82 h 210"/>
                <a:gd name="T22" fmla="*/ 187 w 293"/>
                <a:gd name="T23" fmla="*/ 84 h 210"/>
                <a:gd name="T24" fmla="*/ 179 w 293"/>
                <a:gd name="T25" fmla="*/ 86 h 210"/>
                <a:gd name="T26" fmla="*/ 170 w 293"/>
                <a:gd name="T27" fmla="*/ 91 h 210"/>
                <a:gd name="T28" fmla="*/ 162 w 293"/>
                <a:gd name="T29" fmla="*/ 92 h 210"/>
                <a:gd name="T30" fmla="*/ 155 w 293"/>
                <a:gd name="T31" fmla="*/ 95 h 210"/>
                <a:gd name="T32" fmla="*/ 151 w 293"/>
                <a:gd name="T33" fmla="*/ 95 h 210"/>
                <a:gd name="T34" fmla="*/ 145 w 293"/>
                <a:gd name="T35" fmla="*/ 97 h 210"/>
                <a:gd name="T36" fmla="*/ 137 w 293"/>
                <a:gd name="T37" fmla="*/ 105 h 210"/>
                <a:gd name="T38" fmla="*/ 127 w 293"/>
                <a:gd name="T39" fmla="*/ 117 h 210"/>
                <a:gd name="T40" fmla="*/ 116 w 293"/>
                <a:gd name="T41" fmla="*/ 132 h 210"/>
                <a:gd name="T42" fmla="*/ 105 w 293"/>
                <a:gd name="T43" fmla="*/ 148 h 210"/>
                <a:gd name="T44" fmla="*/ 96 w 293"/>
                <a:gd name="T45" fmla="*/ 165 h 210"/>
                <a:gd name="T46" fmla="*/ 89 w 293"/>
                <a:gd name="T47" fmla="*/ 181 h 210"/>
                <a:gd name="T48" fmla="*/ 85 w 293"/>
                <a:gd name="T49" fmla="*/ 194 h 210"/>
                <a:gd name="T50" fmla="*/ 82 w 293"/>
                <a:gd name="T51" fmla="*/ 197 h 210"/>
                <a:gd name="T52" fmla="*/ 81 w 293"/>
                <a:gd name="T53" fmla="*/ 201 h 210"/>
                <a:gd name="T54" fmla="*/ 78 w 293"/>
                <a:gd name="T55" fmla="*/ 202 h 210"/>
                <a:gd name="T56" fmla="*/ 73 w 293"/>
                <a:gd name="T57" fmla="*/ 204 h 210"/>
                <a:gd name="T58" fmla="*/ 65 w 293"/>
                <a:gd name="T59" fmla="*/ 202 h 210"/>
                <a:gd name="T60" fmla="*/ 54 w 293"/>
                <a:gd name="T61" fmla="*/ 198 h 210"/>
                <a:gd name="T62" fmla="*/ 43 w 293"/>
                <a:gd name="T63" fmla="*/ 194 h 210"/>
                <a:gd name="T64" fmla="*/ 35 w 293"/>
                <a:gd name="T65" fmla="*/ 193 h 210"/>
                <a:gd name="T66" fmla="*/ 28 w 293"/>
                <a:gd name="T67" fmla="*/ 194 h 210"/>
                <a:gd name="T68" fmla="*/ 20 w 293"/>
                <a:gd name="T69" fmla="*/ 198 h 210"/>
                <a:gd name="T70" fmla="*/ 11 w 293"/>
                <a:gd name="T71" fmla="*/ 204 h 210"/>
                <a:gd name="T72" fmla="*/ 0 w 293"/>
                <a:gd name="T73" fmla="*/ 210 h 210"/>
                <a:gd name="T74" fmla="*/ 3 w 293"/>
                <a:gd name="T75" fmla="*/ 189 h 210"/>
                <a:gd name="T76" fmla="*/ 8 w 293"/>
                <a:gd name="T77" fmla="*/ 170 h 210"/>
                <a:gd name="T78" fmla="*/ 16 w 293"/>
                <a:gd name="T79" fmla="*/ 152 h 210"/>
                <a:gd name="T80" fmla="*/ 28 w 293"/>
                <a:gd name="T81" fmla="*/ 135 h 210"/>
                <a:gd name="T82" fmla="*/ 34 w 293"/>
                <a:gd name="T83" fmla="*/ 144 h 210"/>
                <a:gd name="T84" fmla="*/ 40 w 293"/>
                <a:gd name="T85" fmla="*/ 152 h 210"/>
                <a:gd name="T86" fmla="*/ 46 w 293"/>
                <a:gd name="T87" fmla="*/ 160 h 210"/>
                <a:gd name="T88" fmla="*/ 53 w 293"/>
                <a:gd name="T89" fmla="*/ 167 h 210"/>
                <a:gd name="T90" fmla="*/ 59 w 293"/>
                <a:gd name="T91" fmla="*/ 159 h 210"/>
                <a:gd name="T92" fmla="*/ 67 w 293"/>
                <a:gd name="T93" fmla="*/ 151 h 210"/>
                <a:gd name="T94" fmla="*/ 74 w 293"/>
                <a:gd name="T95" fmla="*/ 143 h 210"/>
                <a:gd name="T96" fmla="*/ 82 w 293"/>
                <a:gd name="T97" fmla="*/ 136 h 210"/>
                <a:gd name="T98" fmla="*/ 89 w 293"/>
                <a:gd name="T99" fmla="*/ 128 h 210"/>
                <a:gd name="T100" fmla="*/ 96 w 293"/>
                <a:gd name="T101" fmla="*/ 121 h 210"/>
                <a:gd name="T102" fmla="*/ 101 w 293"/>
                <a:gd name="T103" fmla="*/ 113 h 210"/>
                <a:gd name="T104" fmla="*/ 106 w 293"/>
                <a:gd name="T105" fmla="*/ 107 h 210"/>
                <a:gd name="T106" fmla="*/ 127 w 293"/>
                <a:gd name="T107" fmla="*/ 84 h 210"/>
                <a:gd name="T108" fmla="*/ 149 w 293"/>
                <a:gd name="T109" fmla="*/ 70 h 210"/>
                <a:gd name="T110" fmla="*/ 175 w 293"/>
                <a:gd name="T111" fmla="*/ 61 h 210"/>
                <a:gd name="T112" fmla="*/ 201 w 293"/>
                <a:gd name="T113" fmla="*/ 56 h 210"/>
                <a:gd name="T114" fmla="*/ 227 w 293"/>
                <a:gd name="T115" fmla="*/ 50 h 210"/>
                <a:gd name="T116" fmla="*/ 252 w 293"/>
                <a:gd name="T117" fmla="*/ 41 h 210"/>
                <a:gd name="T118" fmla="*/ 273 w 293"/>
                <a:gd name="T119" fmla="*/ 26 h 210"/>
                <a:gd name="T120" fmla="*/ 292 w 293"/>
                <a:gd name="T121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93" h="210">
                  <a:moveTo>
                    <a:pt x="292" y="0"/>
                  </a:moveTo>
                  <a:lnTo>
                    <a:pt x="293" y="10"/>
                  </a:lnTo>
                  <a:lnTo>
                    <a:pt x="288" y="22"/>
                  </a:lnTo>
                  <a:lnTo>
                    <a:pt x="279" y="35"/>
                  </a:lnTo>
                  <a:lnTo>
                    <a:pt x="265" y="49"/>
                  </a:lnTo>
                  <a:lnTo>
                    <a:pt x="249" y="61"/>
                  </a:lnTo>
                  <a:lnTo>
                    <a:pt x="233" y="70"/>
                  </a:lnTo>
                  <a:lnTo>
                    <a:pt x="218" y="77"/>
                  </a:lnTo>
                  <a:lnTo>
                    <a:pt x="206" y="80"/>
                  </a:lnTo>
                  <a:lnTo>
                    <a:pt x="202" y="80"/>
                  </a:lnTo>
                  <a:lnTo>
                    <a:pt x="195" y="82"/>
                  </a:lnTo>
                  <a:lnTo>
                    <a:pt x="187" y="84"/>
                  </a:lnTo>
                  <a:lnTo>
                    <a:pt x="179" y="86"/>
                  </a:lnTo>
                  <a:lnTo>
                    <a:pt x="170" y="91"/>
                  </a:lnTo>
                  <a:lnTo>
                    <a:pt x="162" y="92"/>
                  </a:lnTo>
                  <a:lnTo>
                    <a:pt x="155" y="95"/>
                  </a:lnTo>
                  <a:lnTo>
                    <a:pt x="151" y="95"/>
                  </a:lnTo>
                  <a:lnTo>
                    <a:pt x="145" y="97"/>
                  </a:lnTo>
                  <a:lnTo>
                    <a:pt x="137" y="105"/>
                  </a:lnTo>
                  <a:lnTo>
                    <a:pt x="127" y="117"/>
                  </a:lnTo>
                  <a:lnTo>
                    <a:pt x="116" y="132"/>
                  </a:lnTo>
                  <a:lnTo>
                    <a:pt x="105" y="148"/>
                  </a:lnTo>
                  <a:lnTo>
                    <a:pt x="96" y="165"/>
                  </a:lnTo>
                  <a:lnTo>
                    <a:pt x="89" y="181"/>
                  </a:lnTo>
                  <a:lnTo>
                    <a:pt x="85" y="194"/>
                  </a:lnTo>
                  <a:lnTo>
                    <a:pt x="82" y="197"/>
                  </a:lnTo>
                  <a:lnTo>
                    <a:pt x="81" y="201"/>
                  </a:lnTo>
                  <a:lnTo>
                    <a:pt x="78" y="202"/>
                  </a:lnTo>
                  <a:lnTo>
                    <a:pt x="73" y="204"/>
                  </a:lnTo>
                  <a:lnTo>
                    <a:pt x="65" y="202"/>
                  </a:lnTo>
                  <a:lnTo>
                    <a:pt x="54" y="198"/>
                  </a:lnTo>
                  <a:lnTo>
                    <a:pt x="43" y="194"/>
                  </a:lnTo>
                  <a:lnTo>
                    <a:pt x="35" y="193"/>
                  </a:lnTo>
                  <a:lnTo>
                    <a:pt x="28" y="194"/>
                  </a:lnTo>
                  <a:lnTo>
                    <a:pt x="20" y="198"/>
                  </a:lnTo>
                  <a:lnTo>
                    <a:pt x="11" y="204"/>
                  </a:lnTo>
                  <a:lnTo>
                    <a:pt x="0" y="210"/>
                  </a:lnTo>
                  <a:lnTo>
                    <a:pt x="3" y="189"/>
                  </a:lnTo>
                  <a:lnTo>
                    <a:pt x="8" y="170"/>
                  </a:lnTo>
                  <a:lnTo>
                    <a:pt x="16" y="152"/>
                  </a:lnTo>
                  <a:lnTo>
                    <a:pt x="28" y="135"/>
                  </a:lnTo>
                  <a:lnTo>
                    <a:pt x="34" y="144"/>
                  </a:lnTo>
                  <a:lnTo>
                    <a:pt x="40" y="152"/>
                  </a:lnTo>
                  <a:lnTo>
                    <a:pt x="46" y="160"/>
                  </a:lnTo>
                  <a:lnTo>
                    <a:pt x="53" y="167"/>
                  </a:lnTo>
                  <a:lnTo>
                    <a:pt x="59" y="159"/>
                  </a:lnTo>
                  <a:lnTo>
                    <a:pt x="67" y="151"/>
                  </a:lnTo>
                  <a:lnTo>
                    <a:pt x="74" y="143"/>
                  </a:lnTo>
                  <a:lnTo>
                    <a:pt x="82" y="136"/>
                  </a:lnTo>
                  <a:lnTo>
                    <a:pt x="89" y="128"/>
                  </a:lnTo>
                  <a:lnTo>
                    <a:pt x="96" y="121"/>
                  </a:lnTo>
                  <a:lnTo>
                    <a:pt x="101" y="113"/>
                  </a:lnTo>
                  <a:lnTo>
                    <a:pt x="106" y="107"/>
                  </a:lnTo>
                  <a:lnTo>
                    <a:pt x="127" y="84"/>
                  </a:lnTo>
                  <a:lnTo>
                    <a:pt x="149" y="70"/>
                  </a:lnTo>
                  <a:lnTo>
                    <a:pt x="175" y="61"/>
                  </a:lnTo>
                  <a:lnTo>
                    <a:pt x="201" y="56"/>
                  </a:lnTo>
                  <a:lnTo>
                    <a:pt x="227" y="50"/>
                  </a:lnTo>
                  <a:lnTo>
                    <a:pt x="252" y="41"/>
                  </a:lnTo>
                  <a:lnTo>
                    <a:pt x="273" y="26"/>
                  </a:lnTo>
                  <a:lnTo>
                    <a:pt x="29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675012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LINQ Collection Operations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33</a:t>
            </a:fld>
            <a:endParaRPr lang="en-US"/>
          </a:p>
        </p:txBody>
      </p:sp>
      <p:pic>
        <p:nvPicPr>
          <p:cNvPr id="9218" name="Picture 2" descr="C:\Users\mbudiu\AppData\Local\Microsoft\Windows\Temporary Internet Files\Content.IE5\1JGYAN4B\MP9003139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1981200"/>
            <a:ext cx="365150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91947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Consolas"/>
                <a:ea typeface="+mn-ea"/>
                <a:cs typeface="+mn-cs"/>
              </a:rPr>
              <a:t>Select</a:t>
            </a:r>
            <a:endParaRPr lang="en-US" sz="3200" dirty="0">
              <a:solidFill>
                <a:prstClr val="black"/>
              </a:solidFill>
              <a:latin typeface="Consolas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>
                <a:solidFill>
                  <a:srgbClr val="0000FF"/>
                </a:solidFill>
                <a:latin typeface="Consolas"/>
              </a:rPr>
              <a:t>IEnumerable&lt;</a:t>
            </a:r>
            <a:r>
              <a:rPr lang="en-US" dirty="0" err="1" smtClean="0">
                <a:solidFill>
                  <a:srgbClr val="0000FF"/>
                </a:solidFill>
                <a:latin typeface="Consolas"/>
              </a:rPr>
              <a:t>int</a:t>
            </a:r>
            <a:r>
              <a:rPr lang="en-US" dirty="0" smtClean="0">
                <a:solidFill>
                  <a:srgbClr val="0000FF"/>
                </a:solidFill>
                <a:latin typeface="Consolas"/>
              </a:rPr>
              <a:t>&gt;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result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=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/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		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data.Select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(d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=&gt; d + 1);</a:t>
            </a:r>
          </a:p>
          <a:p>
            <a:pPr mar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Show(result);</a:t>
            </a:r>
          </a:p>
          <a:p>
            <a:pPr marL="0" indent="0">
              <a:buNone/>
            </a:pPr>
            <a:endParaRPr lang="en-US" dirty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r>
              <a:rPr lang="en-US" sz="2400" i="1" dirty="0" smtClean="0">
                <a:solidFill>
                  <a:prstClr val="black"/>
                </a:solidFill>
              </a:rPr>
              <a:t>Note: everyone else calls this function “Map”</a:t>
            </a:r>
            <a:endParaRPr lang="en-US" sz="2400" i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34</a:t>
            </a:fld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966993" y="5690465"/>
            <a:ext cx="2462007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0" name="Rounded Rectangle 9"/>
          <p:cNvSpPr/>
          <p:nvPr/>
        </p:nvSpPr>
        <p:spPr>
          <a:xfrm>
            <a:off x="966993" y="4656629"/>
            <a:ext cx="2410935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1" name="Rectangle 10"/>
          <p:cNvSpPr/>
          <p:nvPr/>
        </p:nvSpPr>
        <p:spPr>
          <a:xfrm>
            <a:off x="1052029" y="471015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306172" y="471015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1560316" y="471015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" name="Rectangle 13"/>
          <p:cNvSpPr/>
          <p:nvPr/>
        </p:nvSpPr>
        <p:spPr>
          <a:xfrm>
            <a:off x="1814460" y="471015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2068604" y="471015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2310525" y="471015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2564669" y="471015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ectangle 17"/>
          <p:cNvSpPr/>
          <p:nvPr/>
        </p:nvSpPr>
        <p:spPr>
          <a:xfrm>
            <a:off x="2818813" y="471015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" name="Rectangle 18"/>
          <p:cNvSpPr/>
          <p:nvPr/>
        </p:nvSpPr>
        <p:spPr>
          <a:xfrm>
            <a:off x="3072958" y="4710154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6" name="Rectangle 25"/>
          <p:cNvSpPr/>
          <p:nvPr/>
        </p:nvSpPr>
        <p:spPr>
          <a:xfrm>
            <a:off x="1047207" y="5855969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1301350" y="5855969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8" name="Rectangle 27"/>
          <p:cNvSpPr/>
          <p:nvPr/>
        </p:nvSpPr>
        <p:spPr>
          <a:xfrm>
            <a:off x="1555494" y="5855969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9" name="Rectangle 28"/>
          <p:cNvSpPr/>
          <p:nvPr/>
        </p:nvSpPr>
        <p:spPr>
          <a:xfrm>
            <a:off x="1809638" y="5855969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" name="Rectangle 29"/>
          <p:cNvSpPr/>
          <p:nvPr/>
        </p:nvSpPr>
        <p:spPr>
          <a:xfrm>
            <a:off x="2063782" y="5855969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" name="Rectangle 30"/>
          <p:cNvSpPr/>
          <p:nvPr/>
        </p:nvSpPr>
        <p:spPr>
          <a:xfrm>
            <a:off x="2333650" y="5855969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" name="Rectangle 31"/>
          <p:cNvSpPr/>
          <p:nvPr/>
        </p:nvSpPr>
        <p:spPr>
          <a:xfrm>
            <a:off x="2587794" y="5855969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" name="Rectangle 32"/>
          <p:cNvSpPr/>
          <p:nvPr/>
        </p:nvSpPr>
        <p:spPr>
          <a:xfrm>
            <a:off x="2841938" y="5855969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4" name="Rectangle 33"/>
          <p:cNvSpPr/>
          <p:nvPr/>
        </p:nvSpPr>
        <p:spPr>
          <a:xfrm>
            <a:off x="3096083" y="5855969"/>
            <a:ext cx="208381" cy="150727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5" name="Down Arrow 34"/>
          <p:cNvSpPr/>
          <p:nvPr/>
        </p:nvSpPr>
        <p:spPr>
          <a:xfrm>
            <a:off x="1931683" y="5280170"/>
            <a:ext cx="578814" cy="385876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TextBox 35"/>
          <p:cNvSpPr txBox="1"/>
          <p:nvPr/>
        </p:nvSpPr>
        <p:spPr>
          <a:xfrm>
            <a:off x="4892443" y="4767957"/>
            <a:ext cx="3231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Data: 0,1,2,3,4,5,6,7,8,9</a:t>
            </a:r>
            <a:endParaRPr lang="en-US" sz="2400" dirty="0"/>
          </a:p>
        </p:txBody>
      </p:sp>
      <p:sp>
        <p:nvSpPr>
          <p:cNvPr id="37" name="Down Arrow 36"/>
          <p:cNvSpPr/>
          <p:nvPr/>
        </p:nvSpPr>
        <p:spPr>
          <a:xfrm>
            <a:off x="6173275" y="5276209"/>
            <a:ext cx="578814" cy="385876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TextBox 37"/>
          <p:cNvSpPr txBox="1"/>
          <p:nvPr/>
        </p:nvSpPr>
        <p:spPr>
          <a:xfrm>
            <a:off x="4719479" y="5728205"/>
            <a:ext cx="349268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sz="2400" dirty="0" smtClean="0"/>
              <a:t>Result: 1,2,3,4,5,6,7,8,9,10</a:t>
            </a:r>
            <a:endParaRPr lang="en-US" sz="2400" dirty="0"/>
          </a:p>
        </p:txBody>
      </p:sp>
      <p:sp>
        <p:nvSpPr>
          <p:cNvPr id="40" name="Rectangle 39"/>
          <p:cNvSpPr/>
          <p:nvPr/>
        </p:nvSpPr>
        <p:spPr>
          <a:xfrm>
            <a:off x="533400" y="1663959"/>
            <a:ext cx="3590604" cy="45720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/>
          <p:cNvSpPr/>
          <p:nvPr/>
        </p:nvSpPr>
        <p:spPr>
          <a:xfrm>
            <a:off x="2280024" y="2127379"/>
            <a:ext cx="1032301" cy="45720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TextBox 41"/>
          <p:cNvSpPr txBox="1"/>
          <p:nvPr/>
        </p:nvSpPr>
        <p:spPr>
          <a:xfrm>
            <a:off x="2313635" y="1143000"/>
            <a:ext cx="40906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i="1" dirty="0" smtClean="0">
                <a:solidFill>
                  <a:srgbClr val="FF3300"/>
                </a:solidFill>
              </a:rPr>
              <a:t>Input and output are both collections.</a:t>
            </a:r>
            <a:endParaRPr lang="en-US" sz="2000" i="1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4873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/>
      <p:bldP spid="37" grpId="0" animBg="1"/>
      <p:bldP spid="38" grpId="0" animBg="1"/>
      <p:bldP spid="40" grpId="0" animBg="1"/>
      <p:bldP spid="41" grpId="0" animBg="1"/>
      <p:bldP spid="4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Consolas"/>
                <a:ea typeface="+mn-ea"/>
                <a:cs typeface="+mn-cs"/>
              </a:rPr>
              <a:t>Select</a:t>
            </a:r>
            <a:r>
              <a:rPr lang="en-US" dirty="0" smtClean="0"/>
              <a:t> can transform types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5000"/>
          </a:xfrm>
        </p:spPr>
        <p:txBody>
          <a:bodyPr/>
          <a:lstStyle/>
          <a:p>
            <a:pPr marL="0" indent="0">
              <a:buNone/>
            </a:pPr>
            <a:r>
              <a:rPr lang="en-US" dirty="0" err="1" smtClean="0">
                <a:solidFill>
                  <a:srgbClr val="0000FF"/>
                </a:solidFill>
                <a:latin typeface="Consolas"/>
              </a:rPr>
              <a:t>var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result =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data.Select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 d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=&gt; d &gt; 5);</a:t>
            </a:r>
          </a:p>
          <a:p>
            <a:pPr mar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Show(result);</a:t>
            </a:r>
          </a:p>
          <a:p>
            <a:pPr marL="0" indent="0">
              <a:buNone/>
            </a:pPr>
            <a:endParaRPr lang="en-US" dirty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381000" y="4158734"/>
            <a:ext cx="8458200" cy="369332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dirty="0">
                <a:solidFill>
                  <a:prstClr val="black"/>
                </a:solidFill>
                <a:latin typeface="Consolas"/>
              </a:rPr>
              <a:t>Result: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False,False,False,False,False,False,True,True,True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,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True</a:t>
            </a:r>
            <a:endParaRPr lang="en-US" dirty="0">
              <a:solidFill>
                <a:prstClr val="black"/>
              </a:solidFill>
              <a:latin typeface="Consolas"/>
            </a:endParaRPr>
          </a:p>
        </p:txBody>
      </p:sp>
    </p:spTree>
    <p:extLst>
      <p:ext uri="{BB962C8B-B14F-4D97-AF65-F5344CB8AC3E}">
        <p14:creationId xmlns:p14="http://schemas.microsoft.com/office/powerpoint/2010/main" val="7424715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Separation of Concerns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>
                <a:solidFill>
                  <a:srgbClr val="0000FF"/>
                </a:solidFill>
                <a:latin typeface="Consolas"/>
              </a:rPr>
              <a:t>var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result =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data.Select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(d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=&gt;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d&gt;5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);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36</a:t>
            </a:fld>
            <a:endParaRPr lang="en-US"/>
          </a:p>
        </p:txBody>
      </p:sp>
      <p:cxnSp>
        <p:nvCxnSpPr>
          <p:cNvPr id="6" name="Straight Arrow Connector 5"/>
          <p:cNvCxnSpPr>
            <a:endCxn id="7" idx="0"/>
          </p:cNvCxnSpPr>
          <p:nvPr/>
        </p:nvCxnSpPr>
        <p:spPr>
          <a:xfrm flipH="1">
            <a:off x="2835934" y="2133600"/>
            <a:ext cx="2142126" cy="53828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85468" y="2671880"/>
            <a:ext cx="5300932" cy="523220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Operator applies to </a:t>
            </a:r>
            <a:r>
              <a:rPr lang="en-US" sz="2800" i="1" dirty="0" smtClean="0"/>
              <a:t>any </a:t>
            </a:r>
            <a:r>
              <a:rPr lang="en-US" sz="2800" dirty="0" smtClean="0"/>
              <a:t>collection</a:t>
            </a:r>
            <a:endParaRPr lang="en-US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4691961" y="4111355"/>
            <a:ext cx="4299639" cy="954107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en-US" sz="2800" dirty="0" smtClean="0"/>
              <a:t>User-defined function (UDF)</a:t>
            </a:r>
          </a:p>
          <a:p>
            <a:r>
              <a:rPr lang="en-US" sz="2800" dirty="0" smtClean="0"/>
              <a:t>Transforms the elements</a:t>
            </a:r>
            <a:endParaRPr lang="en-US" sz="2800" dirty="0"/>
          </a:p>
        </p:txBody>
      </p:sp>
      <p:cxnSp>
        <p:nvCxnSpPr>
          <p:cNvPr id="10" name="Straight Arrow Connector 9"/>
          <p:cNvCxnSpPr>
            <a:stCxn id="15" idx="1"/>
            <a:endCxn id="9" idx="0"/>
          </p:cNvCxnSpPr>
          <p:nvPr/>
        </p:nvCxnSpPr>
        <p:spPr>
          <a:xfrm flipH="1">
            <a:off x="6841781" y="2438400"/>
            <a:ext cx="233524" cy="1672955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ight Brace 14"/>
          <p:cNvSpPr/>
          <p:nvPr/>
        </p:nvSpPr>
        <p:spPr>
          <a:xfrm rot="5400000">
            <a:off x="6922905" y="1360305"/>
            <a:ext cx="304800" cy="1851390"/>
          </a:xfrm>
          <a:prstGeom prst="rightBrace">
            <a:avLst>
              <a:gd name="adj1" fmla="val 29761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5065462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491486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Chaining operators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US" dirty="0" err="1">
                <a:solidFill>
                  <a:srgbClr val="0000FF"/>
                </a:solidFill>
                <a:latin typeface="Consolas"/>
              </a:rPr>
              <a:t>var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result =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data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  .Select(d =&gt; d * d)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  .Select(d =&gt;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Math.Sin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(d))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  .Select(d =&gt;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d.ToString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());</a:t>
            </a:r>
            <a:endParaRPr lang="en-US" dirty="0">
              <a:solidFill>
                <a:prstClr val="black"/>
              </a:solidFill>
              <a:latin typeface="Consolas"/>
            </a:endParaRPr>
          </a:p>
          <a:p>
            <a:endParaRPr lang="en-US" dirty="0"/>
          </a:p>
        </p:txBody>
      </p:sp>
      <p:sp>
        <p:nvSpPr>
          <p:cNvPr id="7" name="Down Arrow 6"/>
          <p:cNvSpPr/>
          <p:nvPr/>
        </p:nvSpPr>
        <p:spPr>
          <a:xfrm flipV="1">
            <a:off x="1828800" y="3598506"/>
            <a:ext cx="381000" cy="533400"/>
          </a:xfrm>
          <a:prstGeom prst="downArrow">
            <a:avLst/>
          </a:prstGeom>
          <a:solidFill>
            <a:srgbClr val="FF33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1752600" y="4139682"/>
            <a:ext cx="4231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FF3300"/>
                </a:solidFill>
              </a:rPr>
              <a:t>All these are collections.</a:t>
            </a:r>
            <a:endParaRPr lang="en-US" sz="3200" dirty="0">
              <a:solidFill>
                <a:srgbClr val="FF33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33400" y="5181600"/>
            <a:ext cx="8001000" cy="369332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dirty="0" smtClean="0"/>
              <a:t>Result: "0.00</a:t>
            </a:r>
            <a:r>
              <a:rPr lang="en-US" dirty="0"/>
              <a:t>","0.84","-0.76","0.41","-0.29","-0.13","-0.99","-0.95","0.92","-0.63</a:t>
            </a:r>
            <a:r>
              <a:rPr lang="en-US" dirty="0" smtClean="0"/>
              <a:t>"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3286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Generic Operators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027237"/>
            <a:ext cx="8229600" cy="3306763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IEnumerable&lt;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Dest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&gt; 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  Select&lt;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Src,Dest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&gt;(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    this IEnumerable&lt;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Src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&gt;,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    Func&lt;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Src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,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Dest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&gt;)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        </a:t>
            </a:r>
            <a:endParaRPr lang="en-US" dirty="0">
              <a:solidFill>
                <a:prstClr val="black"/>
              </a:solidFill>
              <a:latin typeface="Consola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38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7243367" y="2103437"/>
            <a:ext cx="16834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>
                <a:solidFill>
                  <a:srgbClr val="FF0000"/>
                </a:solidFill>
              </a:rPr>
              <a:t>Output type</a:t>
            </a:r>
            <a:endParaRPr lang="en-US" sz="2400" i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459552" y="3170057"/>
            <a:ext cx="1455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>
                <a:solidFill>
                  <a:srgbClr val="FF0000"/>
                </a:solidFill>
              </a:rPr>
              <a:t>Input type</a:t>
            </a:r>
            <a:endParaRPr lang="en-US" sz="2400" i="1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715000" y="3627437"/>
            <a:ext cx="3211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>
                <a:solidFill>
                  <a:srgbClr val="FF0000"/>
                </a:solidFill>
              </a:rPr>
              <a:t>Transformation function</a:t>
            </a:r>
            <a:endParaRPr lang="en-US" sz="2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1324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Filtering with </a:t>
            </a:r>
            <a:r>
              <a:rPr lang="en-US" dirty="0">
                <a:solidFill>
                  <a:prstClr val="black"/>
                </a:solidFill>
                <a:latin typeface="Consolas"/>
                <a:ea typeface="+mn-ea"/>
                <a:cs typeface="+mn-cs"/>
              </a:rPr>
              <a:t>Where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81200"/>
          </a:xfrm>
        </p:spPr>
        <p:txBody>
          <a:bodyPr/>
          <a:lstStyle/>
          <a:p>
            <a:pPr marL="0" indent="0">
              <a:buNone/>
            </a:pPr>
            <a:r>
              <a:rPr lang="en-US" dirty="0" err="1">
                <a:solidFill>
                  <a:srgbClr val="0000FF"/>
                </a:solidFill>
                <a:latin typeface="Consolas"/>
              </a:rPr>
              <a:t>var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result =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data.Where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d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=&gt; d &gt; 5);</a:t>
            </a:r>
          </a:p>
          <a:p>
            <a:pPr mar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Show(result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);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5" name="Rounded Rectangle 4"/>
          <p:cNvSpPr/>
          <p:nvPr/>
        </p:nvSpPr>
        <p:spPr>
          <a:xfrm>
            <a:off x="5038093" y="5153973"/>
            <a:ext cx="2410935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6" name="Rounded Rectangle 5"/>
          <p:cNvSpPr/>
          <p:nvPr/>
        </p:nvSpPr>
        <p:spPr>
          <a:xfrm>
            <a:off x="5038093" y="3996344"/>
            <a:ext cx="2410935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7" name="Rectangle 6"/>
          <p:cNvSpPr/>
          <p:nvPr/>
        </p:nvSpPr>
        <p:spPr>
          <a:xfrm>
            <a:off x="5123129" y="404986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377272" y="404986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9" name="Rectangle 8"/>
          <p:cNvSpPr/>
          <p:nvPr/>
        </p:nvSpPr>
        <p:spPr>
          <a:xfrm>
            <a:off x="5631416" y="404986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" name="Rectangle 9"/>
          <p:cNvSpPr/>
          <p:nvPr/>
        </p:nvSpPr>
        <p:spPr>
          <a:xfrm>
            <a:off x="5885560" y="404986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6139704" y="404986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6381625" y="404986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6635769" y="404986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" name="Rectangle 13"/>
          <p:cNvSpPr/>
          <p:nvPr/>
        </p:nvSpPr>
        <p:spPr>
          <a:xfrm>
            <a:off x="6889913" y="404986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7144058" y="4049869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5087866" y="520749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5596152" y="520749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ectangle 17"/>
          <p:cNvSpPr/>
          <p:nvPr/>
        </p:nvSpPr>
        <p:spPr>
          <a:xfrm>
            <a:off x="5850297" y="520749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" name="Rectangle 18"/>
          <p:cNvSpPr/>
          <p:nvPr/>
        </p:nvSpPr>
        <p:spPr>
          <a:xfrm>
            <a:off x="6635769" y="520749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" name="Rectangle 19"/>
          <p:cNvSpPr/>
          <p:nvPr/>
        </p:nvSpPr>
        <p:spPr>
          <a:xfrm>
            <a:off x="6889913" y="520749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144058" y="520749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Down Arrow 21"/>
          <p:cNvSpPr/>
          <p:nvPr/>
        </p:nvSpPr>
        <p:spPr>
          <a:xfrm>
            <a:off x="6002783" y="4619885"/>
            <a:ext cx="578814" cy="385876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/>
          <p:cNvSpPr/>
          <p:nvPr/>
        </p:nvSpPr>
        <p:spPr>
          <a:xfrm>
            <a:off x="838200" y="4293413"/>
            <a:ext cx="2262286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en-US" sz="2800" dirty="0"/>
              <a:t>Result: </a:t>
            </a:r>
            <a:r>
              <a:rPr lang="en-US" sz="2800" dirty="0" smtClean="0"/>
              <a:t>6,7,8,9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500191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Aggregations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763000" cy="4525963"/>
          </a:xfrm>
        </p:spPr>
        <p:txBody>
          <a:bodyPr/>
          <a:lstStyle/>
          <a:p>
            <a:pPr marL="0" indent="0">
              <a:buNone/>
            </a:pPr>
            <a:r>
              <a:rPr lang="en-US" dirty="0" err="1">
                <a:solidFill>
                  <a:srgbClr val="0000FF"/>
                </a:solidFill>
                <a:latin typeface="Consolas"/>
              </a:rPr>
              <a:t>var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ct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=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data.Count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();</a:t>
            </a:r>
          </a:p>
          <a:p>
            <a:pPr marL="0" indent="0">
              <a:buNone/>
            </a:pPr>
            <a:r>
              <a:rPr lang="en-US" dirty="0" err="1" smtClean="0">
                <a:solidFill>
                  <a:srgbClr val="0000FF"/>
                </a:solidFill>
                <a:latin typeface="Consolas"/>
              </a:rPr>
              <a:t>var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sum =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data.Sum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();</a:t>
            </a:r>
          </a:p>
          <a:p>
            <a:pPr marL="0" indent="0">
              <a:buNone/>
            </a:pPr>
            <a:r>
              <a:rPr lang="en-US" dirty="0" err="1" smtClean="0">
                <a:solidFill>
                  <a:srgbClr val="2B91AF"/>
                </a:solidFill>
                <a:latin typeface="Consolas"/>
              </a:rPr>
              <a:t>Console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.WriteLine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"</a:t>
            </a:r>
            <a:r>
              <a:rPr lang="en-US" dirty="0">
                <a:solidFill>
                  <a:srgbClr val="3CB371"/>
                </a:solidFill>
                <a:latin typeface="Consolas"/>
              </a:rPr>
              <a:t>{0}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 </a:t>
            </a:r>
            <a:r>
              <a:rPr lang="en-US" dirty="0">
                <a:solidFill>
                  <a:srgbClr val="3CB371"/>
                </a:solidFill>
                <a:latin typeface="Consolas"/>
              </a:rPr>
              <a:t>{1}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"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ct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sum);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40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1143000" y="4892181"/>
            <a:ext cx="2343077" cy="58477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en-US" sz="3200" dirty="0" smtClean="0"/>
              <a:t>Result: 10 45</a:t>
            </a:r>
            <a:endParaRPr lang="en-US" sz="3200" dirty="0"/>
          </a:p>
        </p:txBody>
      </p:sp>
      <p:sp>
        <p:nvSpPr>
          <p:cNvPr id="6" name="Rounded Rectangle 5"/>
          <p:cNvSpPr/>
          <p:nvPr/>
        </p:nvSpPr>
        <p:spPr>
          <a:xfrm>
            <a:off x="5598012" y="4645095"/>
            <a:ext cx="2410935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7" name="Rectangle 6"/>
          <p:cNvSpPr/>
          <p:nvPr/>
        </p:nvSpPr>
        <p:spPr>
          <a:xfrm>
            <a:off x="5683048" y="4698620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937191" y="4698620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9" name="Rectangle 8"/>
          <p:cNvSpPr/>
          <p:nvPr/>
        </p:nvSpPr>
        <p:spPr>
          <a:xfrm>
            <a:off x="6191335" y="4698620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" name="Rectangle 9"/>
          <p:cNvSpPr/>
          <p:nvPr/>
        </p:nvSpPr>
        <p:spPr>
          <a:xfrm>
            <a:off x="6445479" y="4698620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6699623" y="4698620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6941544" y="4698620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7195688" y="4698620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" name="Rectangle 13"/>
          <p:cNvSpPr/>
          <p:nvPr/>
        </p:nvSpPr>
        <p:spPr>
          <a:xfrm>
            <a:off x="7449832" y="4698620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7703977" y="4698620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Down Arrow 15"/>
          <p:cNvSpPr/>
          <p:nvPr/>
        </p:nvSpPr>
        <p:spPr>
          <a:xfrm>
            <a:off x="6562702" y="5268636"/>
            <a:ext cx="578814" cy="385876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>
            <a:off x="6775866" y="5791200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3641288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General Aggregations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2600"/>
          </a:xfrm>
        </p:spPr>
        <p:txBody>
          <a:bodyPr/>
          <a:lstStyle/>
          <a:p>
            <a:pPr marL="0" indent="0">
              <a:buNone/>
            </a:pPr>
            <a:r>
              <a:rPr lang="en-US" dirty="0" err="1" smtClean="0">
                <a:solidFill>
                  <a:srgbClr val="0000FF"/>
                </a:solidFill>
                <a:latin typeface="Consolas"/>
              </a:rPr>
              <a:t>var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sum =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data.Aggregate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 (a, b) =&gt; a + b);            </a:t>
            </a:r>
            <a:r>
              <a:rPr lang="en-US" dirty="0" err="1" smtClean="0">
                <a:solidFill>
                  <a:srgbClr val="2B91AF"/>
                </a:solidFill>
                <a:latin typeface="Consolas"/>
              </a:rPr>
              <a:t>Console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.WriteLine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</a:t>
            </a:r>
            <a:r>
              <a:rPr lang="en-US" dirty="0" smtClean="0">
                <a:solidFill>
                  <a:srgbClr val="A31515"/>
                </a:solidFill>
                <a:latin typeface="Consolas"/>
              </a:rPr>
              <a:t>"</a:t>
            </a:r>
            <a:r>
              <a:rPr lang="en-US" dirty="0" smtClean="0">
                <a:solidFill>
                  <a:srgbClr val="3CB371"/>
                </a:solidFill>
                <a:latin typeface="Consolas"/>
              </a:rPr>
              <a:t>{0}</a:t>
            </a:r>
            <a:r>
              <a:rPr lang="en-US" dirty="0" smtClean="0">
                <a:solidFill>
                  <a:srgbClr val="A31515"/>
                </a:solidFill>
                <a:latin typeface="Consolas"/>
              </a:rPr>
              <a:t>"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, sum);</a:t>
            </a:r>
          </a:p>
          <a:p>
            <a:pPr marL="0" indent="0">
              <a:buNone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41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533400" y="4872507"/>
            <a:ext cx="7924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/>
              <a:t>((((((((0 + 1) + 2) + 3) + 4) + 5) + 6) + 7) + 8) + </a:t>
            </a:r>
            <a:r>
              <a:rPr lang="en-US" sz="3200" dirty="0" smtClean="0"/>
              <a:t>9</a:t>
            </a:r>
            <a:endParaRPr lang="en-US" sz="3200" dirty="0"/>
          </a:p>
        </p:txBody>
      </p:sp>
      <p:sp>
        <p:nvSpPr>
          <p:cNvPr id="6" name="Rectangle 5"/>
          <p:cNvSpPr/>
          <p:nvPr/>
        </p:nvSpPr>
        <p:spPr>
          <a:xfrm>
            <a:off x="3429000" y="4263442"/>
            <a:ext cx="1833322" cy="58477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en-US" sz="3200" dirty="0"/>
              <a:t>Result: 45</a:t>
            </a:r>
          </a:p>
        </p:txBody>
      </p:sp>
    </p:spTree>
    <p:extLst>
      <p:ext uri="{BB962C8B-B14F-4D97-AF65-F5344CB8AC3E}">
        <p14:creationId xmlns:p14="http://schemas.microsoft.com/office/powerpoint/2010/main" val="28874681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Aggregations with Seeds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>
                <a:solidFill>
                  <a:srgbClr val="0000FF"/>
                </a:solidFill>
                <a:latin typeface="Consolas"/>
              </a:rPr>
              <a:t>var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sum =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data.Aggregate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  </a:t>
            </a:r>
            <a:r>
              <a:rPr lang="en-US" dirty="0" smtClean="0">
                <a:solidFill>
                  <a:srgbClr val="A31515"/>
                </a:solidFill>
                <a:latin typeface="Consolas"/>
              </a:rPr>
              <a:t>"X"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,  // seed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(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a, b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) =&gt; </a:t>
            </a:r>
            <a:r>
              <a:rPr lang="en-US" dirty="0" err="1" smtClean="0">
                <a:solidFill>
                  <a:srgbClr val="0000FF"/>
                </a:solidFill>
                <a:latin typeface="Consolas"/>
              </a:rPr>
              <a:t>string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.Format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         </a:t>
            </a:r>
            <a:r>
              <a:rPr lang="en-US" dirty="0" smtClean="0">
                <a:solidFill>
                  <a:srgbClr val="A31515"/>
                </a:solidFill>
                <a:latin typeface="Consolas"/>
              </a:rPr>
              <a:t>"(</a:t>
            </a:r>
            <a:r>
              <a:rPr lang="en-US" dirty="0" smtClean="0">
                <a:solidFill>
                  <a:srgbClr val="3CB371"/>
                </a:solidFill>
                <a:latin typeface="Consolas"/>
              </a:rPr>
              <a:t>{</a:t>
            </a:r>
            <a:r>
              <a:rPr lang="en-US" dirty="0">
                <a:solidFill>
                  <a:srgbClr val="3CB371"/>
                </a:solidFill>
                <a:latin typeface="Consolas"/>
              </a:rPr>
              <a:t>0}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 + </a:t>
            </a:r>
            <a:r>
              <a:rPr lang="en-US" dirty="0">
                <a:solidFill>
                  <a:srgbClr val="3CB371"/>
                </a:solidFill>
                <a:latin typeface="Consolas"/>
              </a:rPr>
              <a:t>{1}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)"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a, b));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           </a:t>
            </a:r>
            <a:r>
              <a:rPr lang="en-US" dirty="0" err="1">
                <a:solidFill>
                  <a:srgbClr val="2B91AF"/>
                </a:solidFill>
                <a:latin typeface="Consolas"/>
              </a:rPr>
              <a:t>Console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.WriteLine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"</a:t>
            </a:r>
            <a:r>
              <a:rPr lang="en-US" dirty="0">
                <a:solidFill>
                  <a:srgbClr val="3CB371"/>
                </a:solidFill>
                <a:latin typeface="Consolas"/>
              </a:rPr>
              <a:t>{0}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"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, sum);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42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381000" y="5867400"/>
            <a:ext cx="7924800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sz="2400" dirty="0" smtClean="0"/>
              <a:t>Result: “((((((((((X </a:t>
            </a:r>
            <a:r>
              <a:rPr lang="en-US" sz="2400" dirty="0"/>
              <a:t>+ 0) + 1) + 2) + 3) + 4) + 5) + 6) + 7) + 8) + 9</a:t>
            </a:r>
            <a:r>
              <a:rPr lang="en-US" sz="2400" dirty="0" smtClean="0"/>
              <a:t>)”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021603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Values can be Collections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>
                <a:solidFill>
                  <a:prstClr val="black"/>
                </a:solidFill>
                <a:latin typeface="Consolas"/>
              </a:rPr>
              <a:t>var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lines = new string[]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          {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“First string”, 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        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  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“Second string” };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2B91AF"/>
                </a:solidFill>
                <a:latin typeface="Consolas"/>
              </a:rPr>
              <a:t>IEnumerable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&lt;</a:t>
            </a:r>
            <a:r>
              <a:rPr lang="en-US" dirty="0" err="1" smtClean="0">
                <a:solidFill>
                  <a:srgbClr val="0000FF"/>
                </a:solidFill>
                <a:latin typeface="Consolas"/>
              </a:rPr>
              <a:t>int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&gt; counts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=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lines.Select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(d =&gt;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d.Count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());</a:t>
            </a:r>
          </a:p>
          <a:p>
            <a:pPr mar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Show(counts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);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43</a:t>
            </a:fld>
            <a:endParaRPr lang="en-US"/>
          </a:p>
        </p:txBody>
      </p:sp>
      <p:sp>
        <p:nvSpPr>
          <p:cNvPr id="5" name="Right Brace 4"/>
          <p:cNvSpPr/>
          <p:nvPr/>
        </p:nvSpPr>
        <p:spPr>
          <a:xfrm rot="5400000">
            <a:off x="6515100" y="3467100"/>
            <a:ext cx="304800" cy="2057400"/>
          </a:xfrm>
          <a:prstGeom prst="rightBrace">
            <a:avLst>
              <a:gd name="adj1" fmla="val 29761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4495800" y="5372878"/>
            <a:ext cx="4384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(d as IEnumerable&lt;char&gt;).Count()</a:t>
            </a:r>
            <a:endParaRPr lang="en-US" sz="2400" dirty="0"/>
          </a:p>
        </p:txBody>
      </p:sp>
      <p:cxnSp>
        <p:nvCxnSpPr>
          <p:cNvPr id="8" name="Straight Arrow Connector 7"/>
          <p:cNvCxnSpPr>
            <a:stCxn id="5" idx="1"/>
            <a:endCxn id="6" idx="0"/>
          </p:cNvCxnSpPr>
          <p:nvPr/>
        </p:nvCxnSpPr>
        <p:spPr>
          <a:xfrm>
            <a:off x="6667500" y="4648200"/>
            <a:ext cx="20343" cy="72467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381000" y="5867400"/>
            <a:ext cx="25146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sz="3200" dirty="0" smtClean="0"/>
              <a:t>Result: 12,13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629383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Flattening Collections with </a:t>
            </a:r>
            <a:r>
              <a:rPr lang="en-US" dirty="0" smtClean="0">
                <a:latin typeface="Consolas" pitchFamily="49" charset="0"/>
                <a:cs typeface="Consolas" pitchFamily="49" charset="0"/>
              </a:rPr>
              <a:t>SelectMany</a:t>
            </a:r>
            <a:endParaRPr lang="en-US" dirty="0">
              <a:latin typeface="Consolas" pitchFamily="49" charset="0"/>
              <a:cs typeface="Consolas" pitchFamily="49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2B91AF"/>
                </a:solidFill>
                <a:latin typeface="Consolas"/>
              </a:rPr>
              <a:t>IEnumerable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&lt;</a:t>
            </a:r>
            <a:r>
              <a:rPr lang="en-US" dirty="0">
                <a:solidFill>
                  <a:srgbClr val="0000FF"/>
                </a:solidFill>
                <a:latin typeface="Consolas"/>
              </a:rPr>
              <a:t>string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&gt; words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=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lines.SelectMany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   d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=&gt;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d.Split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' '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));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>
                <a:solidFill>
                  <a:srgbClr val="2B91AF"/>
                </a:solidFill>
                <a:latin typeface="Consolas"/>
              </a:rPr>
              <a:t>IEnumerable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&lt;</a:t>
            </a:r>
            <a:r>
              <a:rPr lang="en-US" dirty="0">
                <a:solidFill>
                  <a:srgbClr val="0000FF"/>
                </a:solidFill>
                <a:latin typeface="Consolas"/>
              </a:rPr>
              <a:t>string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[]&gt; phrases =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/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lines.Select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       d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=&gt;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d.Split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' '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));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44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3887755" y="2133600"/>
            <a:ext cx="914400" cy="45720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4572000" y="3810000"/>
            <a:ext cx="457200" cy="45720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649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Consolas" pitchFamily="49" charset="0"/>
                <a:cs typeface="Consolas" pitchFamily="49" charset="0"/>
              </a:rPr>
              <a:t>SelectMany</a:t>
            </a:r>
            <a:endParaRPr lang="en-US" dirty="0">
              <a:latin typeface="Consolas" pitchFamily="49" charset="0"/>
              <a:cs typeface="Consolas" pitchFamily="49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295400"/>
            <a:ext cx="8839200" cy="5486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err="1">
                <a:solidFill>
                  <a:prstClr val="black"/>
                </a:solidFill>
                <a:latin typeface="Consolas"/>
              </a:rPr>
              <a:t>var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lines = new string[]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           { “First string”, 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             “Second string” };</a:t>
            </a:r>
          </a:p>
          <a:p>
            <a:pPr marL="0" indent="0">
              <a:buNone/>
            </a:pP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lines.SelectMany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(d =&gt;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d.Split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' '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));</a:t>
            </a:r>
          </a:p>
          <a:p>
            <a:pPr marL="0" indent="0">
              <a:buNone/>
            </a:pPr>
            <a:r>
              <a:rPr lang="en-US" dirty="0" smtClean="0"/>
              <a:t>	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lines.Select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    d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=&gt;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d.Split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' '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));</a:t>
            </a:r>
          </a:p>
          <a:p>
            <a:pPr marL="0" indent="0">
              <a:buNone/>
            </a:pPr>
            <a:r>
              <a:rPr lang="en-US" dirty="0" smtClean="0"/>
              <a:t>	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45</a:t>
            </a:fld>
            <a:endParaRPr lang="en-US" dirty="0"/>
          </a:p>
        </p:txBody>
      </p:sp>
      <p:sp>
        <p:nvSpPr>
          <p:cNvPr id="7" name="Right Brace 6"/>
          <p:cNvSpPr/>
          <p:nvPr/>
        </p:nvSpPr>
        <p:spPr>
          <a:xfrm rot="5400000">
            <a:off x="5696996" y="3599404"/>
            <a:ext cx="304800" cy="4993192"/>
          </a:xfrm>
          <a:prstGeom prst="rightBrace">
            <a:avLst>
              <a:gd name="adj1" fmla="val 29761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3707419" y="6291952"/>
            <a:ext cx="3557962" cy="40011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000" i="1" dirty="0" smtClean="0">
                <a:solidFill>
                  <a:srgbClr val="FF0000"/>
                </a:solidFill>
              </a:rPr>
              <a:t>This is a collection of collections!</a:t>
            </a:r>
            <a:endParaRPr lang="en-US" sz="2000" i="1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209800" y="3810000"/>
            <a:ext cx="658443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sz="2800" dirty="0" smtClean="0"/>
              <a:t>Result: { “First”, “string”, “second”, “string” }</a:t>
            </a:r>
            <a:endParaRPr lang="en-US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2286000" y="5410200"/>
            <a:ext cx="605999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sz="2400" dirty="0" smtClean="0"/>
              <a:t>Result: { {“First”, “string”}, </a:t>
            </a:r>
            <a:r>
              <a:rPr lang="en-US" sz="2400" dirty="0"/>
              <a:t>{</a:t>
            </a:r>
            <a:r>
              <a:rPr lang="en-US" sz="2400" dirty="0" smtClean="0"/>
              <a:t>“second”, “string”} }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259312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 animBg="1"/>
      <p:bldP spid="10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GroupBy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1"/>
            <a:ext cx="8534400" cy="16193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>
                <a:solidFill>
                  <a:prstClr val="black"/>
                </a:solidFill>
                <a:latin typeface="Consolas"/>
              </a:rPr>
              <a:t>IEnumerable&lt;</a:t>
            </a:r>
            <a:r>
              <a:rPr lang="en-US" sz="2800" dirty="0" err="1" smtClean="0">
                <a:solidFill>
                  <a:prstClr val="black"/>
                </a:solidFill>
                <a:latin typeface="Consolas"/>
              </a:rPr>
              <a:t>IGrouping</a:t>
            </a:r>
            <a:r>
              <a:rPr lang="en-US" sz="2800" dirty="0" smtClean="0">
                <a:solidFill>
                  <a:prstClr val="black"/>
                </a:solidFill>
                <a:latin typeface="Consolas"/>
              </a:rPr>
              <a:t>&lt;</a:t>
            </a:r>
            <a:r>
              <a:rPr lang="en-US" sz="2800" dirty="0" err="1" smtClean="0">
                <a:solidFill>
                  <a:prstClr val="black"/>
                </a:solidFill>
                <a:latin typeface="Consolas"/>
              </a:rPr>
              <a:t>int</a:t>
            </a:r>
            <a:r>
              <a:rPr lang="en-US" sz="2800" dirty="0" smtClean="0">
                <a:solidFill>
                  <a:prstClr val="black"/>
                </a:solidFill>
                <a:latin typeface="Consolas"/>
              </a:rPr>
              <a:t>, </a:t>
            </a:r>
            <a:r>
              <a:rPr lang="en-US" sz="2800" dirty="0" err="1" smtClean="0">
                <a:solidFill>
                  <a:prstClr val="black"/>
                </a:solidFill>
                <a:latin typeface="Consolas"/>
              </a:rPr>
              <a:t>int</a:t>
            </a:r>
            <a:r>
              <a:rPr lang="en-US" sz="2800" dirty="0" smtClean="0">
                <a:solidFill>
                  <a:prstClr val="black"/>
                </a:solidFill>
                <a:latin typeface="Consolas"/>
              </a:rPr>
              <a:t>&gt;&gt; groups 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prstClr val="black"/>
                </a:solidFill>
                <a:latin typeface="Consolas"/>
              </a:rPr>
              <a:t>	= </a:t>
            </a:r>
            <a:r>
              <a:rPr lang="en-US" sz="2800" dirty="0" err="1" smtClean="0">
                <a:solidFill>
                  <a:prstClr val="black"/>
                </a:solidFill>
                <a:latin typeface="Consolas"/>
              </a:rPr>
              <a:t>data.GroupBy</a:t>
            </a:r>
            <a:r>
              <a:rPr lang="en-US" sz="2800" dirty="0" smtClean="0">
                <a:solidFill>
                  <a:prstClr val="black"/>
                </a:solidFill>
                <a:latin typeface="Consolas"/>
              </a:rPr>
              <a:t>(d =&gt; d%3);</a:t>
            </a:r>
          </a:p>
          <a:p>
            <a:pPr marL="0" indent="0">
              <a:buNone/>
            </a:pPr>
            <a:endParaRPr lang="en-US" sz="2800" dirty="0" smtClean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endParaRPr lang="en-US" sz="2800" dirty="0" smtClean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endParaRPr lang="en-US" sz="28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46</a:t>
            </a:fld>
            <a:endParaRPr lang="en-US"/>
          </a:p>
        </p:txBody>
      </p:sp>
      <p:sp>
        <p:nvSpPr>
          <p:cNvPr id="5" name="Right Brace 4"/>
          <p:cNvSpPr/>
          <p:nvPr/>
        </p:nvSpPr>
        <p:spPr>
          <a:xfrm rot="5400000">
            <a:off x="4876800" y="1630557"/>
            <a:ext cx="304800" cy="1463286"/>
          </a:xfrm>
          <a:prstGeom prst="rightBrace">
            <a:avLst>
              <a:gd name="adj1" fmla="val 29761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4297557" y="2514600"/>
            <a:ext cx="1463286" cy="40011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000" i="1" dirty="0" smtClean="0">
                <a:solidFill>
                  <a:srgbClr val="FF0000"/>
                </a:solidFill>
              </a:rPr>
              <a:t>Key function</a:t>
            </a:r>
            <a:endParaRPr lang="en-US" sz="2000" i="1" dirty="0">
              <a:solidFill>
                <a:srgbClr val="FF0000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52400" y="6172200"/>
            <a:ext cx="2700342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8" name="Rounded Rectangle 7"/>
          <p:cNvSpPr/>
          <p:nvPr/>
        </p:nvSpPr>
        <p:spPr>
          <a:xfrm>
            <a:off x="1695905" y="6222244"/>
            <a:ext cx="1076864" cy="372353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9" name="Rounded Rectangle 8"/>
          <p:cNvSpPr/>
          <p:nvPr/>
        </p:nvSpPr>
        <p:spPr>
          <a:xfrm>
            <a:off x="263301" y="6222244"/>
            <a:ext cx="832520" cy="372353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0" name="Rounded Rectangle 9"/>
          <p:cNvSpPr/>
          <p:nvPr/>
        </p:nvSpPr>
        <p:spPr>
          <a:xfrm>
            <a:off x="1133802" y="6216927"/>
            <a:ext cx="465634" cy="372353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1" name="Rectangle 10"/>
          <p:cNvSpPr/>
          <p:nvPr/>
        </p:nvSpPr>
        <p:spPr>
          <a:xfrm>
            <a:off x="361510" y="6300484"/>
            <a:ext cx="145653" cy="225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15653" y="6300484"/>
            <a:ext cx="145653" cy="225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869797" y="6300484"/>
            <a:ext cx="145653" cy="225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" name="Rectangle 13"/>
          <p:cNvSpPr/>
          <p:nvPr/>
        </p:nvSpPr>
        <p:spPr>
          <a:xfrm>
            <a:off x="1181087" y="6300484"/>
            <a:ext cx="145653" cy="22516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1398617" y="6300484"/>
            <a:ext cx="145653" cy="22516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2042900" y="6300484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2297044" y="6300484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ectangle 17"/>
          <p:cNvSpPr/>
          <p:nvPr/>
        </p:nvSpPr>
        <p:spPr>
          <a:xfrm>
            <a:off x="2551189" y="6300484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" name="Rectangle 18"/>
          <p:cNvSpPr/>
          <p:nvPr/>
        </p:nvSpPr>
        <p:spPr>
          <a:xfrm>
            <a:off x="1815914" y="6300484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" name="Rounded Rectangle 19"/>
          <p:cNvSpPr/>
          <p:nvPr/>
        </p:nvSpPr>
        <p:spPr>
          <a:xfrm>
            <a:off x="285907" y="5044926"/>
            <a:ext cx="2410935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1" name="Rectangle 20"/>
          <p:cNvSpPr/>
          <p:nvPr/>
        </p:nvSpPr>
        <p:spPr>
          <a:xfrm>
            <a:off x="370943" y="5098451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625086" y="5098451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Rectangle 22"/>
          <p:cNvSpPr/>
          <p:nvPr/>
        </p:nvSpPr>
        <p:spPr>
          <a:xfrm>
            <a:off x="879230" y="5098451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4" name="Rectangle 23"/>
          <p:cNvSpPr/>
          <p:nvPr/>
        </p:nvSpPr>
        <p:spPr>
          <a:xfrm>
            <a:off x="1133374" y="5098451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5" name="Rectangle 24"/>
          <p:cNvSpPr/>
          <p:nvPr/>
        </p:nvSpPr>
        <p:spPr>
          <a:xfrm>
            <a:off x="1387518" y="5098451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6" name="Rectangle 25"/>
          <p:cNvSpPr/>
          <p:nvPr/>
        </p:nvSpPr>
        <p:spPr>
          <a:xfrm>
            <a:off x="1629439" y="5098451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7" name="Rectangle 26"/>
          <p:cNvSpPr/>
          <p:nvPr/>
        </p:nvSpPr>
        <p:spPr>
          <a:xfrm>
            <a:off x="1883583" y="5098451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8" name="Rectangle 27"/>
          <p:cNvSpPr/>
          <p:nvPr/>
        </p:nvSpPr>
        <p:spPr>
          <a:xfrm>
            <a:off x="2137727" y="5098451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9" name="Rectangle 28"/>
          <p:cNvSpPr/>
          <p:nvPr/>
        </p:nvSpPr>
        <p:spPr>
          <a:xfrm>
            <a:off x="2391872" y="5098451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" name="Down Arrow 29"/>
          <p:cNvSpPr/>
          <p:nvPr/>
        </p:nvSpPr>
        <p:spPr>
          <a:xfrm>
            <a:off x="1250597" y="5668467"/>
            <a:ext cx="578814" cy="385876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/>
          <p:cNvSpPr/>
          <p:nvPr/>
        </p:nvSpPr>
        <p:spPr>
          <a:xfrm>
            <a:off x="152400" y="3048000"/>
            <a:ext cx="8610600" cy="156966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prstClr val="black"/>
                </a:solidFill>
                <a:latin typeface="Consolas"/>
              </a:rPr>
              <a:t>Result:0 =&gt; {0,3,6,9}</a:t>
            </a:r>
            <a:endParaRPr lang="en-US" sz="3200" dirty="0">
              <a:solidFill>
                <a:prstClr val="black"/>
              </a:solidFill>
              <a:latin typeface="Consolas"/>
            </a:endParaRPr>
          </a:p>
          <a:p>
            <a:r>
              <a:rPr lang="en-US" sz="3200" dirty="0">
                <a:solidFill>
                  <a:prstClr val="black"/>
                </a:solidFill>
                <a:latin typeface="Consolas"/>
              </a:rPr>
              <a:t>       </a:t>
            </a:r>
            <a:r>
              <a:rPr lang="en-US" sz="3200" dirty="0" smtClean="0">
                <a:solidFill>
                  <a:prstClr val="black"/>
                </a:solidFill>
                <a:latin typeface="Consolas"/>
              </a:rPr>
              <a:t>1 =&gt; {1,4,7}</a:t>
            </a:r>
            <a:endParaRPr lang="en-US" sz="3200" dirty="0">
              <a:solidFill>
                <a:prstClr val="black"/>
              </a:solidFill>
              <a:latin typeface="Consolas"/>
            </a:endParaRPr>
          </a:p>
          <a:p>
            <a:r>
              <a:rPr lang="en-US" sz="3200" dirty="0">
                <a:solidFill>
                  <a:prstClr val="black"/>
                </a:solidFill>
                <a:latin typeface="Consolas"/>
              </a:rPr>
              <a:t>       </a:t>
            </a:r>
            <a:r>
              <a:rPr lang="en-US" sz="3200" dirty="0" smtClean="0">
                <a:solidFill>
                  <a:prstClr val="black"/>
                </a:solidFill>
                <a:latin typeface="Consolas"/>
              </a:rPr>
              <a:t>2 =&gt; {2,5,8}</a:t>
            </a:r>
            <a:endParaRPr lang="en-US" sz="3200" dirty="0">
              <a:solidFill>
                <a:prstClr val="black"/>
              </a:solidFill>
              <a:latin typeface="Consolas"/>
            </a:endParaRPr>
          </a:p>
        </p:txBody>
      </p:sp>
    </p:spTree>
    <p:extLst>
      <p:ext uri="{BB962C8B-B14F-4D97-AF65-F5344CB8AC3E}">
        <p14:creationId xmlns:p14="http://schemas.microsoft.com/office/powerpoint/2010/main" val="20466280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IGrouping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var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result = 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	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data.GroupBy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(d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=&gt; d%3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)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       .Select(g =&gt;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g.Key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);</a:t>
            </a:r>
            <a:endParaRPr lang="en-US" dirty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47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2971529" y="5181600"/>
            <a:ext cx="2246897" cy="58477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</a:rPr>
              <a:t>Result</a:t>
            </a:r>
            <a:r>
              <a:rPr lang="en-US" sz="3200" dirty="0" smtClean="0">
                <a:solidFill>
                  <a:prstClr val="black"/>
                </a:solidFill>
              </a:rPr>
              <a:t>: 0,1,2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0164282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Groups are Nested Collections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/>
              <a:t>IGrouping</a:t>
            </a:r>
            <a:r>
              <a:rPr lang="en-US" dirty="0"/>
              <a:t>&lt;</a:t>
            </a:r>
            <a:r>
              <a:rPr lang="en-US" dirty="0" err="1"/>
              <a:t>TKey</a:t>
            </a:r>
            <a:r>
              <a:rPr lang="en-US" dirty="0"/>
              <a:t>, </a:t>
            </a:r>
            <a:r>
              <a:rPr lang="en-US" dirty="0" err="1" smtClean="0"/>
              <a:t>TVals</a:t>
            </a:r>
            <a:r>
              <a:rPr lang="en-US" dirty="0"/>
              <a:t>&gt; </a:t>
            </a:r>
            <a:r>
              <a:rPr lang="en-US" dirty="0" smtClean="0"/>
              <a:t>: IEnumerable&lt;</a:t>
            </a:r>
            <a:r>
              <a:rPr lang="en-US" dirty="0" err="1" smtClean="0"/>
              <a:t>TVals</a:t>
            </a:r>
            <a:r>
              <a:rPr lang="en-US" dirty="0" smtClean="0"/>
              <a:t>&gt;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var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result = </a:t>
            </a:r>
            <a:br>
              <a:rPr lang="en-US" dirty="0" smtClean="0">
                <a:solidFill>
                  <a:prstClr val="black"/>
                </a:solidFill>
                <a:latin typeface="Consolas"/>
              </a:rPr>
            </a:br>
            <a:r>
              <a:rPr lang="en-US" dirty="0" smtClean="0">
                <a:solidFill>
                  <a:prstClr val="black"/>
                </a:solidFill>
                <a:latin typeface="Consolas"/>
              </a:rPr>
              <a:t>	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data.GroupBy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(d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=&gt; d%3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)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       .Select(g =&gt;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g.Count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());</a:t>
            </a:r>
            <a:endParaRPr lang="en-US" dirty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48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2971529" y="5181600"/>
            <a:ext cx="2246897" cy="58477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</a:rPr>
              <a:t>Result</a:t>
            </a:r>
            <a:r>
              <a:rPr lang="en-US" sz="3200" dirty="0" smtClean="0">
                <a:solidFill>
                  <a:prstClr val="black"/>
                </a:solidFill>
              </a:rPr>
              <a:t>: 4,3,3</a:t>
            </a:r>
            <a:endParaRPr lang="en-US" sz="3200" dirty="0"/>
          </a:p>
        </p:txBody>
      </p:sp>
      <p:sp>
        <p:nvSpPr>
          <p:cNvPr id="6" name="Right Brace 5"/>
          <p:cNvSpPr/>
          <p:nvPr/>
        </p:nvSpPr>
        <p:spPr>
          <a:xfrm rot="5400000">
            <a:off x="6248400" y="3505200"/>
            <a:ext cx="304800" cy="1981200"/>
          </a:xfrm>
          <a:prstGeom prst="rightBrace">
            <a:avLst>
              <a:gd name="adj1" fmla="val 29761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4800600" y="4648200"/>
            <a:ext cx="3617465" cy="40011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000" i="1" dirty="0" smtClean="0">
                <a:solidFill>
                  <a:srgbClr val="FF0000"/>
                </a:solidFill>
              </a:rPr>
              <a:t>LINQ computation on each group</a:t>
            </a:r>
            <a:endParaRPr lang="en-US" sz="2000" i="1" dirty="0">
              <a:solidFill>
                <a:srgbClr val="FF0000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152400" y="6172200"/>
            <a:ext cx="2700342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0" name="Rounded Rectangle 9"/>
          <p:cNvSpPr/>
          <p:nvPr/>
        </p:nvSpPr>
        <p:spPr>
          <a:xfrm>
            <a:off x="1695905" y="6222244"/>
            <a:ext cx="1076864" cy="372353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ounded Rectangle 10"/>
          <p:cNvSpPr/>
          <p:nvPr/>
        </p:nvSpPr>
        <p:spPr>
          <a:xfrm>
            <a:off x="263301" y="6222244"/>
            <a:ext cx="832520" cy="372353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2" name="Rounded Rectangle 11"/>
          <p:cNvSpPr/>
          <p:nvPr/>
        </p:nvSpPr>
        <p:spPr>
          <a:xfrm>
            <a:off x="1133802" y="6216927"/>
            <a:ext cx="465634" cy="372353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3" name="Rectangle 12"/>
          <p:cNvSpPr/>
          <p:nvPr/>
        </p:nvSpPr>
        <p:spPr>
          <a:xfrm>
            <a:off x="361510" y="6300484"/>
            <a:ext cx="145653" cy="225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15653" y="6300484"/>
            <a:ext cx="145653" cy="225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869797" y="6300484"/>
            <a:ext cx="145653" cy="225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1181087" y="6300484"/>
            <a:ext cx="145653" cy="22516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1398617" y="6300484"/>
            <a:ext cx="145653" cy="22516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ectangle 17"/>
          <p:cNvSpPr/>
          <p:nvPr/>
        </p:nvSpPr>
        <p:spPr>
          <a:xfrm>
            <a:off x="2042900" y="6300484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" name="Rectangle 18"/>
          <p:cNvSpPr/>
          <p:nvPr/>
        </p:nvSpPr>
        <p:spPr>
          <a:xfrm>
            <a:off x="2297044" y="6300484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" name="Rectangle 19"/>
          <p:cNvSpPr/>
          <p:nvPr/>
        </p:nvSpPr>
        <p:spPr>
          <a:xfrm>
            <a:off x="2551189" y="6300484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1815914" y="6300484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40591378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Sorting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1"/>
            <a:ext cx="8839200" cy="2438400"/>
          </a:xfrm>
        </p:spPr>
        <p:txBody>
          <a:bodyPr/>
          <a:lstStyle/>
          <a:p>
            <a:pPr marL="0" indent="0">
              <a:buNone/>
            </a:pPr>
            <a:r>
              <a:rPr lang="en-US" dirty="0" err="1" smtClean="0">
                <a:solidFill>
                  <a:srgbClr val="2B91AF"/>
                </a:solidFill>
                <a:latin typeface="Consolas"/>
              </a:rPr>
              <a:t>var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sorted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=</a:t>
            </a:r>
            <a:br>
              <a:rPr lang="en-US" dirty="0">
                <a:solidFill>
                  <a:prstClr val="black"/>
                </a:solidFill>
                <a:latin typeface="Consolas"/>
              </a:rPr>
            </a:b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 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lines.SelectMany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(l=&gt;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l.Split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(</a:t>
            </a:r>
            <a:r>
              <a:rPr lang="en-US" dirty="0">
                <a:solidFill>
                  <a:srgbClr val="A31515"/>
                </a:solidFill>
                <a:latin typeface="Consolas"/>
              </a:rPr>
              <a:t>' </a:t>
            </a:r>
            <a:r>
              <a:rPr lang="en-US" dirty="0" smtClean="0">
                <a:solidFill>
                  <a:srgbClr val="A31515"/>
                </a:solidFill>
                <a:latin typeface="Consolas"/>
              </a:rPr>
              <a:t>'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))</a:t>
            </a:r>
            <a:endParaRPr lang="en-US" dirty="0">
              <a:solidFill>
                <a:prstClr val="black"/>
              </a:solidFill>
              <a:latin typeface="Consolas"/>
            </a:endParaRPr>
          </a:p>
          <a:p>
            <a:pPr marL="0" lv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        .OrderBy(l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=&gt; </a:t>
            </a:r>
            <a:r>
              <a:rPr lang="en-US" dirty="0" err="1">
                <a:solidFill>
                  <a:prstClr val="black"/>
                </a:solidFill>
                <a:latin typeface="Consolas"/>
              </a:rPr>
              <a:t>l</a:t>
            </a:r>
            <a:r>
              <a:rPr lang="en-US" dirty="0" err="1" smtClean="0">
                <a:solidFill>
                  <a:prstClr val="black"/>
                </a:solidFill>
                <a:latin typeface="Consolas"/>
              </a:rPr>
              <a:t>.Length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);</a:t>
            </a:r>
            <a:endParaRPr lang="en-US" dirty="0">
              <a:solidFill>
                <a:prstClr val="black"/>
              </a:solidFill>
              <a:latin typeface="Consolas"/>
            </a:endParaRPr>
          </a:p>
          <a:p>
            <a:pPr marL="0" lvl="0" indent="0">
              <a:buNone/>
            </a:pPr>
            <a:r>
              <a:rPr lang="en-US" dirty="0" smtClean="0">
                <a:solidFill>
                  <a:prstClr val="black"/>
                </a:solidFill>
                <a:latin typeface="Consolas"/>
              </a:rPr>
              <a:t>Show(sorted);</a:t>
            </a:r>
            <a:endParaRPr lang="en-US" dirty="0">
              <a:solidFill>
                <a:prstClr val="black"/>
              </a:solidFill>
              <a:latin typeface="Consola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49</a:t>
            </a:fld>
            <a:endParaRPr lang="en-US"/>
          </a:p>
        </p:txBody>
      </p:sp>
      <p:sp>
        <p:nvSpPr>
          <p:cNvPr id="5" name="Right Brace 4"/>
          <p:cNvSpPr/>
          <p:nvPr/>
        </p:nvSpPr>
        <p:spPr>
          <a:xfrm rot="5400000">
            <a:off x="5448300" y="1790700"/>
            <a:ext cx="304800" cy="3124200"/>
          </a:xfrm>
          <a:prstGeom prst="rightBrace">
            <a:avLst>
              <a:gd name="adj1" fmla="val 29761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5087949" y="3505200"/>
            <a:ext cx="1330301" cy="40011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000" i="1" dirty="0" smtClean="0">
                <a:solidFill>
                  <a:srgbClr val="FF0000"/>
                </a:solidFill>
              </a:rPr>
              <a:t>Sorting key</a:t>
            </a:r>
            <a:endParaRPr lang="en-US" sz="2000" i="1" dirty="0">
              <a:solidFill>
                <a:srgbClr val="FF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62000" y="4889212"/>
            <a:ext cx="7315199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</a:rPr>
              <a:t>Result: </a:t>
            </a:r>
            <a:r>
              <a:rPr lang="en-US" sz="3200" dirty="0" smtClean="0">
                <a:solidFill>
                  <a:prstClr val="black"/>
                </a:solidFill>
              </a:rPr>
              <a:t>"</a:t>
            </a:r>
            <a:r>
              <a:rPr lang="en-US" sz="3200" dirty="0" err="1">
                <a:solidFill>
                  <a:prstClr val="black"/>
                </a:solidFill>
              </a:rPr>
              <a:t>First</a:t>
            </a:r>
            <a:r>
              <a:rPr lang="en-US" sz="3200" dirty="0" err="1" smtClean="0">
                <a:solidFill>
                  <a:prstClr val="black"/>
                </a:solidFill>
              </a:rPr>
              <a:t>","string","Second","</a:t>
            </a:r>
            <a:r>
              <a:rPr lang="en-US" sz="3200" dirty="0" err="1">
                <a:solidFill>
                  <a:prstClr val="black"/>
                </a:solidFill>
              </a:rPr>
              <a:t>string</a:t>
            </a:r>
            <a:r>
              <a:rPr lang="en-US" sz="3200" dirty="0">
                <a:solidFill>
                  <a:prstClr val="black"/>
                </a:solidFill>
              </a:rPr>
              <a:t>"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5279131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Joins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1"/>
            <a:ext cx="8229600" cy="5440362"/>
          </a:xfrm>
        </p:spPr>
        <p:txBody>
          <a:bodyPr/>
          <a:lstStyle/>
          <a:p>
            <a:pPr marL="0" indent="0">
              <a:buNone/>
            </a:pPr>
            <a:r>
              <a:rPr lang="en-US" dirty="0" err="1" smtClean="0"/>
              <a:t>var</a:t>
            </a:r>
            <a:r>
              <a:rPr lang="en-US" dirty="0" smtClean="0"/>
              <a:t> L = </a:t>
            </a:r>
            <a:r>
              <a:rPr lang="en-US" dirty="0" err="1" smtClean="0"/>
              <a:t>Enumerable.Range</a:t>
            </a:r>
            <a:r>
              <a:rPr lang="en-US" dirty="0" smtClean="0"/>
              <a:t>(0, 4);</a:t>
            </a:r>
          </a:p>
          <a:p>
            <a:pPr marL="0" indent="0">
              <a:buNone/>
            </a:pPr>
            <a:r>
              <a:rPr lang="en-US" dirty="0" err="1" smtClean="0"/>
              <a:t>var</a:t>
            </a:r>
            <a:r>
              <a:rPr lang="en-US" dirty="0" smtClean="0"/>
              <a:t> R = </a:t>
            </a:r>
            <a:r>
              <a:rPr lang="en-US" dirty="0" err="1" smtClean="0"/>
              <a:t>Enumerable.Range</a:t>
            </a:r>
            <a:r>
              <a:rPr lang="en-US" dirty="0" smtClean="0"/>
              <a:t>(0, 3);</a:t>
            </a:r>
          </a:p>
          <a:p>
            <a:pPr marL="0" indent="0">
              <a:buNone/>
            </a:pPr>
            <a:r>
              <a:rPr lang="pt-BR" dirty="0" smtClean="0"/>
              <a:t>var result = L.Join(R, l =&gt; l % 2, </a:t>
            </a:r>
            <a:br>
              <a:rPr lang="pt-BR" dirty="0" smtClean="0"/>
            </a:br>
            <a:r>
              <a:rPr lang="pt-BR" dirty="0" smtClean="0"/>
              <a:t>                                     r =&gt; (r + 1) % 2, </a:t>
            </a:r>
            <a:br>
              <a:rPr lang="pt-BR" dirty="0" smtClean="0"/>
            </a:br>
            <a:r>
              <a:rPr lang="pt-BR" dirty="0" smtClean="0"/>
              <a:t>                                     (l, r) =&gt; l + r);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50</a:t>
            </a:fld>
            <a:endParaRPr lang="en-US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6485157"/>
              </p:ext>
            </p:extLst>
          </p:nvPr>
        </p:nvGraphicFramePr>
        <p:xfrm>
          <a:off x="1600200" y="4175760"/>
          <a:ext cx="6095999" cy="22250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en-US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US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en-US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en-US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en-US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en-US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keys</a:t>
                      </a:r>
                      <a:endParaRPr lang="en-US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 </a:t>
                      </a:r>
                      <a:endParaRPr lang="en-US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1+0=1</a:t>
                      </a:r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3+0=3</a:t>
                      </a:r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0+1=1</a:t>
                      </a:r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2+1=3</a:t>
                      </a:r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4+1=5</a:t>
                      </a:r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1+2=3</a:t>
                      </a:r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3+2=5</a:t>
                      </a:r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0+3=3</a:t>
                      </a:r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2+3=5</a:t>
                      </a:r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4+3=7</a:t>
                      </a:r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Right Brace 5"/>
          <p:cNvSpPr/>
          <p:nvPr/>
        </p:nvSpPr>
        <p:spPr>
          <a:xfrm>
            <a:off x="7848600" y="4899171"/>
            <a:ext cx="381000" cy="1447800"/>
          </a:xfrm>
          <a:prstGeom prst="rightBrace">
            <a:avLst>
              <a:gd name="adj1" fmla="val 40572"/>
              <a:gd name="adj2" fmla="val 50000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 rot="16200000">
            <a:off x="7741009" y="5163936"/>
            <a:ext cx="12509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result</a:t>
            </a:r>
            <a:endParaRPr lang="en-US" sz="3600" dirty="0"/>
          </a:p>
        </p:txBody>
      </p:sp>
      <p:sp>
        <p:nvSpPr>
          <p:cNvPr id="8" name="Rectangle 7"/>
          <p:cNvSpPr/>
          <p:nvPr/>
        </p:nvSpPr>
        <p:spPr>
          <a:xfrm>
            <a:off x="3908007" y="2438400"/>
            <a:ext cx="1502193" cy="38100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Arrow Connector 8"/>
          <p:cNvCxnSpPr>
            <a:stCxn id="8" idx="3"/>
            <a:endCxn id="10" idx="1"/>
          </p:cNvCxnSpPr>
          <p:nvPr/>
        </p:nvCxnSpPr>
        <p:spPr>
          <a:xfrm flipV="1">
            <a:off x="5410200" y="1819605"/>
            <a:ext cx="2003007" cy="809295"/>
          </a:xfrm>
          <a:prstGeom prst="straightConnector1">
            <a:avLst/>
          </a:prstGeom>
          <a:ln w="28575">
            <a:solidFill>
              <a:srgbClr val="FF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7413207" y="1588772"/>
            <a:ext cx="1140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>
                <a:solidFill>
                  <a:srgbClr val="FF3300"/>
                </a:solidFill>
              </a:rPr>
              <a:t>Left key</a:t>
            </a:r>
            <a:endParaRPr lang="en-US" sz="2400" i="1" dirty="0">
              <a:solidFill>
                <a:srgbClr val="FF3300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3905141" y="2884318"/>
            <a:ext cx="2419459" cy="45720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Arrow Connector 15"/>
          <p:cNvCxnSpPr>
            <a:stCxn id="15" idx="3"/>
            <a:endCxn id="17" idx="1"/>
          </p:cNvCxnSpPr>
          <p:nvPr/>
        </p:nvCxnSpPr>
        <p:spPr>
          <a:xfrm flipV="1">
            <a:off x="6324600" y="2301863"/>
            <a:ext cx="1106253" cy="811055"/>
          </a:xfrm>
          <a:prstGeom prst="straightConnector1">
            <a:avLst/>
          </a:prstGeom>
          <a:ln w="28575">
            <a:solidFill>
              <a:srgbClr val="FF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7430853" y="2071030"/>
            <a:ext cx="14462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 smtClean="0">
                <a:solidFill>
                  <a:srgbClr val="FF3300"/>
                </a:solidFill>
              </a:rPr>
              <a:t>Right key</a:t>
            </a:r>
            <a:endParaRPr lang="en-US" sz="2400" i="1" dirty="0">
              <a:solidFill>
                <a:srgbClr val="FF3300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3905141" y="3401058"/>
            <a:ext cx="1886060" cy="439104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Arrow Connector 21"/>
          <p:cNvCxnSpPr>
            <a:endCxn id="23" idx="1"/>
          </p:cNvCxnSpPr>
          <p:nvPr/>
        </p:nvCxnSpPr>
        <p:spPr>
          <a:xfrm flipV="1">
            <a:off x="5761388" y="3370129"/>
            <a:ext cx="1525743" cy="238417"/>
          </a:xfrm>
          <a:prstGeom prst="straightConnector1">
            <a:avLst/>
          </a:prstGeom>
          <a:ln w="28575">
            <a:solidFill>
              <a:srgbClr val="FF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7287131" y="3139296"/>
            <a:ext cx="17700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>
                <a:solidFill>
                  <a:srgbClr val="FF3300"/>
                </a:solidFill>
              </a:rPr>
              <a:t>Join function</a:t>
            </a:r>
            <a:endParaRPr lang="en-US" sz="2400" i="1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9009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  <p:bldP spid="15" grpId="0" animBg="1"/>
      <p:bldP spid="17" grpId="0"/>
      <p:bldP spid="21" grpId="0" animBg="1"/>
      <p:bldP spid="23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334000" y="4800600"/>
            <a:ext cx="3657600" cy="1938992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sz="2000" dirty="0" smtClean="0"/>
              <a:t>Result: {</a:t>
            </a:r>
            <a:endParaRPr lang="en-US" sz="2000" dirty="0"/>
          </a:p>
          <a:p>
            <a:r>
              <a:rPr lang="en-US" sz="2000" dirty="0"/>
              <a:t>  { length = 5, </a:t>
            </a:r>
            <a:r>
              <a:rPr lang="en-US" sz="2000" dirty="0" err="1"/>
              <a:t>str</a:t>
            </a:r>
            <a:r>
              <a:rPr lang="en-US" sz="2000" dirty="0"/>
              <a:t> = First }</a:t>
            </a:r>
          </a:p>
          <a:p>
            <a:r>
              <a:rPr lang="en-US" sz="2000" dirty="0"/>
              <a:t>  { length = 6, </a:t>
            </a:r>
            <a:r>
              <a:rPr lang="en-US" sz="2000" dirty="0" err="1"/>
              <a:t>str</a:t>
            </a:r>
            <a:r>
              <a:rPr lang="en-US" sz="2000" dirty="0"/>
              <a:t> = string }</a:t>
            </a:r>
          </a:p>
          <a:p>
            <a:r>
              <a:rPr lang="en-US" sz="2000" dirty="0"/>
              <a:t>  { length = 6, </a:t>
            </a:r>
            <a:r>
              <a:rPr lang="en-US" sz="2000" dirty="0" err="1"/>
              <a:t>str</a:t>
            </a:r>
            <a:r>
              <a:rPr lang="en-US" sz="2000" dirty="0"/>
              <a:t> = Second }</a:t>
            </a:r>
          </a:p>
          <a:p>
            <a:r>
              <a:rPr lang="en-US" sz="2000" dirty="0"/>
              <a:t>  { length = 6, </a:t>
            </a:r>
            <a:r>
              <a:rPr lang="en-US" sz="2000" dirty="0" err="1"/>
              <a:t>str</a:t>
            </a:r>
            <a:r>
              <a:rPr lang="en-US" sz="2000" dirty="0"/>
              <a:t> = string }</a:t>
            </a:r>
          </a:p>
          <a:p>
            <a:r>
              <a:rPr lang="en-US" sz="2000" dirty="0"/>
              <a:t>}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Join Example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2057400"/>
            <a:ext cx="8839200" cy="4068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err="1">
                <a:solidFill>
                  <a:srgbClr val="0000FF"/>
                </a:solidFill>
                <a:latin typeface="Consolas"/>
              </a:rPr>
              <a:t>var</a:t>
            </a:r>
            <a:r>
              <a:rPr lang="en-US" sz="2800" dirty="0">
                <a:solidFill>
                  <a:prstClr val="black"/>
                </a:solidFill>
                <a:latin typeface="Consolas"/>
              </a:rPr>
              <a:t> common = </a:t>
            </a:r>
            <a:endParaRPr lang="en-US" sz="2800" dirty="0" smtClean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r>
              <a:rPr lang="en-US" sz="28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sz="2800" dirty="0" smtClean="0">
                <a:solidFill>
                  <a:prstClr val="black"/>
                </a:solidFill>
                <a:latin typeface="Consolas"/>
              </a:rPr>
              <a:t>   </a:t>
            </a:r>
            <a:r>
              <a:rPr lang="en-US" sz="2800" dirty="0" err="1" smtClean="0">
                <a:solidFill>
                  <a:prstClr val="black"/>
                </a:solidFill>
                <a:latin typeface="Consolas"/>
              </a:rPr>
              <a:t>words.Join</a:t>
            </a:r>
            <a:r>
              <a:rPr lang="en-US" sz="2800" dirty="0" smtClean="0">
                <a:solidFill>
                  <a:prstClr val="black"/>
                </a:solidFill>
                <a:latin typeface="Consolas"/>
              </a:rPr>
              <a:t>(data, s =&gt; </a:t>
            </a:r>
            <a:r>
              <a:rPr lang="en-US" sz="2800" dirty="0" err="1" smtClean="0">
                <a:solidFill>
                  <a:prstClr val="black"/>
                </a:solidFill>
                <a:latin typeface="Consolas"/>
              </a:rPr>
              <a:t>s.Length</a:t>
            </a:r>
            <a:r>
              <a:rPr lang="en-US" sz="2800" dirty="0" smtClean="0">
                <a:solidFill>
                  <a:prstClr val="black"/>
                </a:solidFill>
                <a:latin typeface="Consolas"/>
              </a:rPr>
              <a:t>, d =&gt; d, 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prstClr val="black"/>
                </a:solidFill>
                <a:latin typeface="Consolas"/>
              </a:rPr>
              <a:t>               (</a:t>
            </a:r>
            <a:r>
              <a:rPr lang="en-US" sz="2800" dirty="0">
                <a:solidFill>
                  <a:prstClr val="black"/>
                </a:solidFill>
                <a:latin typeface="Consolas"/>
              </a:rPr>
              <a:t>s, d) =&gt; </a:t>
            </a:r>
            <a:r>
              <a:rPr lang="en-US" sz="2800" dirty="0">
                <a:solidFill>
                  <a:srgbClr val="0000FF"/>
                </a:solidFill>
                <a:latin typeface="Consolas"/>
              </a:rPr>
              <a:t>new</a:t>
            </a:r>
            <a:r>
              <a:rPr lang="en-US" sz="2800" dirty="0">
                <a:solidFill>
                  <a:prstClr val="black"/>
                </a:solidFill>
                <a:latin typeface="Consolas"/>
              </a:rPr>
              <a:t> </a:t>
            </a:r>
            <a:endParaRPr lang="en-US" sz="2800" dirty="0" smtClean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r>
              <a:rPr lang="en-US" sz="28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sz="2800" dirty="0" smtClean="0">
                <a:solidFill>
                  <a:prstClr val="black"/>
                </a:solidFill>
                <a:latin typeface="Consolas"/>
              </a:rPr>
              <a:t>                 { </a:t>
            </a:r>
            <a:r>
              <a:rPr lang="en-US" sz="2800" dirty="0">
                <a:solidFill>
                  <a:prstClr val="black"/>
                </a:solidFill>
                <a:latin typeface="Consolas"/>
              </a:rPr>
              <a:t>length = d, </a:t>
            </a:r>
            <a:r>
              <a:rPr lang="en-US" sz="2800" dirty="0" err="1">
                <a:solidFill>
                  <a:prstClr val="black"/>
                </a:solidFill>
                <a:latin typeface="Consolas"/>
              </a:rPr>
              <a:t>str</a:t>
            </a:r>
            <a:r>
              <a:rPr lang="en-US" sz="2800" dirty="0">
                <a:solidFill>
                  <a:prstClr val="black"/>
                </a:solidFill>
                <a:latin typeface="Consolas"/>
              </a:rPr>
              <a:t> = s });</a:t>
            </a:r>
          </a:p>
          <a:p>
            <a:pPr marL="0" indent="0">
              <a:buNone/>
            </a:pPr>
            <a:endParaRPr lang="en-US" sz="2800" dirty="0">
              <a:solidFill>
                <a:prstClr val="black"/>
              </a:solidFill>
              <a:latin typeface="Consolas"/>
            </a:endParaRPr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51</a:t>
            </a:fld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1752600" y="5086583"/>
            <a:ext cx="2410935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" name="Rectangle 8"/>
          <p:cNvSpPr/>
          <p:nvPr/>
        </p:nvSpPr>
        <p:spPr>
          <a:xfrm>
            <a:off x="1837636" y="514010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091779" y="514010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2345923" y="514010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2600067" y="514010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2854211" y="514010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" name="Rectangle 13"/>
          <p:cNvSpPr/>
          <p:nvPr/>
        </p:nvSpPr>
        <p:spPr>
          <a:xfrm>
            <a:off x="3096132" y="514010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3350276" y="514010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3604420" y="514010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3858565" y="5140108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Down Arrow 17"/>
          <p:cNvSpPr/>
          <p:nvPr/>
        </p:nvSpPr>
        <p:spPr>
          <a:xfrm>
            <a:off x="2717290" y="5710124"/>
            <a:ext cx="578814" cy="385876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>
            <a:off x="2259767" y="6129011"/>
            <a:ext cx="1474033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0" name="Rectangle 19"/>
          <p:cNvSpPr/>
          <p:nvPr/>
        </p:nvSpPr>
        <p:spPr>
          <a:xfrm>
            <a:off x="2412254" y="618253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2666397" y="618253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2920541" y="618253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Rectangle 22"/>
          <p:cNvSpPr/>
          <p:nvPr/>
        </p:nvSpPr>
        <p:spPr>
          <a:xfrm>
            <a:off x="3174685" y="618253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4" name="Rectangle 23"/>
          <p:cNvSpPr/>
          <p:nvPr/>
        </p:nvSpPr>
        <p:spPr>
          <a:xfrm>
            <a:off x="3428829" y="618253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5" name="Rounded Rectangle 24"/>
          <p:cNvSpPr/>
          <p:nvPr/>
        </p:nvSpPr>
        <p:spPr>
          <a:xfrm>
            <a:off x="152400" y="6124989"/>
            <a:ext cx="921993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6" name="Rectangle 25"/>
          <p:cNvSpPr/>
          <p:nvPr/>
        </p:nvSpPr>
        <p:spPr>
          <a:xfrm>
            <a:off x="304884" y="6178514"/>
            <a:ext cx="152487" cy="3746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7" name="Rectangle 26"/>
          <p:cNvSpPr/>
          <p:nvPr/>
        </p:nvSpPr>
        <p:spPr>
          <a:xfrm>
            <a:off x="559028" y="6178514"/>
            <a:ext cx="152487" cy="3746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8" name="Rectangle 27"/>
          <p:cNvSpPr/>
          <p:nvPr/>
        </p:nvSpPr>
        <p:spPr>
          <a:xfrm>
            <a:off x="813172" y="6178514"/>
            <a:ext cx="152487" cy="3746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9" name="Down Arrow 28"/>
          <p:cNvSpPr/>
          <p:nvPr/>
        </p:nvSpPr>
        <p:spPr>
          <a:xfrm rot="16200000">
            <a:off x="1406498" y="6124989"/>
            <a:ext cx="578814" cy="385876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2414484" y="6383509"/>
            <a:ext cx="144019" cy="17610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2668627" y="6383509"/>
            <a:ext cx="144019" cy="17610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" name="Rectangle 31"/>
          <p:cNvSpPr/>
          <p:nvPr/>
        </p:nvSpPr>
        <p:spPr>
          <a:xfrm>
            <a:off x="2922771" y="6383509"/>
            <a:ext cx="144019" cy="17610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" name="Rectangle 32"/>
          <p:cNvSpPr/>
          <p:nvPr/>
        </p:nvSpPr>
        <p:spPr>
          <a:xfrm>
            <a:off x="3176915" y="6383509"/>
            <a:ext cx="144019" cy="17610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4" name="Rectangle 33"/>
          <p:cNvSpPr/>
          <p:nvPr/>
        </p:nvSpPr>
        <p:spPr>
          <a:xfrm>
            <a:off x="3431059" y="6383509"/>
            <a:ext cx="144019" cy="17610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cxnSp>
        <p:nvCxnSpPr>
          <p:cNvPr id="36" name="Straight Arrow Connector 35"/>
          <p:cNvCxnSpPr/>
          <p:nvPr/>
        </p:nvCxnSpPr>
        <p:spPr>
          <a:xfrm flipH="1">
            <a:off x="635272" y="3042561"/>
            <a:ext cx="867695" cy="3053439"/>
          </a:xfrm>
          <a:prstGeom prst="straightConnector1">
            <a:avLst/>
          </a:prstGeom>
          <a:ln w="28575">
            <a:solidFill>
              <a:srgbClr val="006C0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473175" y="3744500"/>
            <a:ext cx="724878" cy="707886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000" i="1" dirty="0" smtClean="0">
                <a:solidFill>
                  <a:srgbClr val="006C05"/>
                </a:solidFill>
              </a:rPr>
              <a:t>Left </a:t>
            </a:r>
            <a:br>
              <a:rPr lang="en-US" sz="2000" i="1" dirty="0" smtClean="0">
                <a:solidFill>
                  <a:srgbClr val="006C05"/>
                </a:solidFill>
              </a:rPr>
            </a:br>
            <a:r>
              <a:rPr lang="en-US" sz="2000" i="1" dirty="0" smtClean="0">
                <a:solidFill>
                  <a:srgbClr val="006C05"/>
                </a:solidFill>
              </a:rPr>
              <a:t>input</a:t>
            </a:r>
            <a:endParaRPr lang="en-US" sz="2000" i="1" dirty="0">
              <a:solidFill>
                <a:srgbClr val="006C05"/>
              </a:solidFill>
            </a:endParaRPr>
          </a:p>
        </p:txBody>
      </p:sp>
      <p:cxnSp>
        <p:nvCxnSpPr>
          <p:cNvPr id="39" name="Straight Arrow Connector 38"/>
          <p:cNvCxnSpPr/>
          <p:nvPr/>
        </p:nvCxnSpPr>
        <p:spPr>
          <a:xfrm flipH="1">
            <a:off x="2422166" y="3042561"/>
            <a:ext cx="866286" cy="2044022"/>
          </a:xfrm>
          <a:prstGeom prst="straightConnector1">
            <a:avLst/>
          </a:prstGeom>
          <a:ln w="28575">
            <a:solidFill>
              <a:srgbClr val="006C0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2134165" y="3744500"/>
            <a:ext cx="788101" cy="707886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000" i="1" dirty="0" smtClean="0">
                <a:solidFill>
                  <a:srgbClr val="006C05"/>
                </a:solidFill>
              </a:rPr>
              <a:t>Right </a:t>
            </a:r>
            <a:br>
              <a:rPr lang="en-US" sz="2000" i="1" dirty="0" smtClean="0">
                <a:solidFill>
                  <a:srgbClr val="006C05"/>
                </a:solidFill>
              </a:rPr>
            </a:br>
            <a:r>
              <a:rPr lang="en-US" sz="2000" i="1" dirty="0" smtClean="0">
                <a:solidFill>
                  <a:srgbClr val="006C05"/>
                </a:solidFill>
              </a:rPr>
              <a:t>input</a:t>
            </a:r>
            <a:endParaRPr lang="en-US" sz="2000" i="1" dirty="0">
              <a:solidFill>
                <a:srgbClr val="006C0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76411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8" grpId="0"/>
      <p:bldP spid="41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mbudiu\AppData\Local\Microsoft\Windows\Temporary Internet Files\Content.IE5\X5IFRAUI\MC90043709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-762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Handy Operators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74837"/>
            <a:ext cx="4038600" cy="4525963"/>
          </a:xfrm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r>
              <a:rPr lang="en-US" dirty="0" err="1" smtClean="0"/>
              <a:t>collection.Max</a:t>
            </a:r>
            <a:r>
              <a:rPr lang="en-US" dirty="0" smtClean="0"/>
              <a:t>()</a:t>
            </a:r>
          </a:p>
          <a:p>
            <a:r>
              <a:rPr lang="en-US" dirty="0" err="1"/>
              <a:t>left.Concat</a:t>
            </a:r>
            <a:r>
              <a:rPr lang="en-US" dirty="0"/>
              <a:t>(right)</a:t>
            </a:r>
          </a:p>
          <a:p>
            <a:r>
              <a:rPr lang="en-US" dirty="0" err="1" smtClean="0"/>
              <a:t>collection.Take</a:t>
            </a:r>
            <a:r>
              <a:rPr lang="en-US" dirty="0" smtClean="0"/>
              <a:t>(n)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874837"/>
            <a:ext cx="4038600" cy="4525963"/>
          </a:xfrm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Maximum element</a:t>
            </a:r>
          </a:p>
          <a:p>
            <a:r>
              <a:rPr lang="en-US" dirty="0" smtClean="0"/>
              <a:t>Concatenation</a:t>
            </a:r>
          </a:p>
          <a:p>
            <a:r>
              <a:rPr lang="en-US" dirty="0" smtClean="0"/>
              <a:t>First n elements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9884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Take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First few elements in a collection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err="1">
                <a:solidFill>
                  <a:srgbClr val="0000FF"/>
                </a:solidFill>
                <a:latin typeface="Consolas"/>
              </a:rPr>
              <a:t>var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 first5 =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data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   .Select(d 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=&gt; d * d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)</a:t>
            </a:r>
          </a:p>
          <a:p>
            <a:pPr marL="0" indent="0">
              <a:buNone/>
            </a:pPr>
            <a:r>
              <a:rPr lang="en-US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dirty="0" smtClean="0">
                <a:solidFill>
                  <a:prstClr val="black"/>
                </a:solidFill>
                <a:latin typeface="Consolas"/>
              </a:rPr>
              <a:t>    .</a:t>
            </a:r>
            <a:r>
              <a:rPr lang="en-US" dirty="0">
                <a:solidFill>
                  <a:prstClr val="black"/>
                </a:solidFill>
                <a:latin typeface="Consolas"/>
              </a:rPr>
              <a:t>Take(5);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53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2667000" y="5029200"/>
            <a:ext cx="2799292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en-US" sz="2800" dirty="0" smtClean="0"/>
              <a:t>Result:  0,1,4,9,16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9611454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Homework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54</a:t>
            </a:fld>
            <a:endParaRPr lang="en-US"/>
          </a:p>
        </p:txBody>
      </p:sp>
      <p:pic>
        <p:nvPicPr>
          <p:cNvPr id="4098" name="Picture 2" descr="C:\Users\mbudiu\AppData\Local\Microsoft\Windows\Temporary Internet Files\Content.IE5\5CT4X9EW\MP9004307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668" y="33068"/>
            <a:ext cx="2405332" cy="2405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658" y="1371600"/>
            <a:ext cx="895894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en-US" sz="3200" dirty="0" smtClean="0">
                <a:hlinkClick r:id="rId3"/>
              </a:rPr>
              <a:t>http://budiu.info/almada-code.zip</a:t>
            </a:r>
            <a:endParaRPr lang="en-US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US" sz="3200" dirty="0" smtClean="0"/>
              <a:t>You only need the LINQ operations </a:t>
            </a:r>
            <a:br>
              <a:rPr lang="en-US" sz="3200" dirty="0" smtClean="0"/>
            </a:br>
            <a:r>
              <a:rPr lang="en-US" sz="3200" dirty="0" smtClean="0"/>
              <a:t>taught in this class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US" sz="3200" dirty="0" smtClean="0"/>
              <a:t>Solutions should only use LINQ (no loops)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US" sz="3200" dirty="0" smtClean="0"/>
              <a:t>Fill the 12 functions in class Homework, file </a:t>
            </a:r>
            <a:r>
              <a:rPr lang="en-US" sz="3200" dirty="0" err="1" smtClean="0"/>
              <a:t>Homework.cs</a:t>
            </a:r>
            <a:endParaRPr lang="en-US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US" sz="3200" dirty="0" smtClean="0"/>
              <a:t>Testing data given in </a:t>
            </a:r>
            <a:r>
              <a:rPr lang="en-US" sz="3200" dirty="0" err="1" smtClean="0"/>
              <a:t>Program.cs</a:t>
            </a:r>
            <a:r>
              <a:rPr lang="en-US" sz="3200" dirty="0" smtClean="0"/>
              <a:t>; Main is there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US" sz="3200" dirty="0" smtClean="0"/>
              <a:t>Calling </a:t>
            </a:r>
            <a:r>
              <a:rPr lang="en-US" sz="3200" dirty="0" err="1" smtClean="0"/>
              <a:t>ShowResults</a:t>
            </a:r>
            <a:r>
              <a:rPr lang="en-US" sz="3200" dirty="0" smtClean="0"/>
              <a:t>(homework, data) will run your homework on the data (in </a:t>
            </a:r>
            <a:r>
              <a:rPr lang="en-US" sz="3200" dirty="0" err="1" smtClean="0"/>
              <a:t>Program.cs</a:t>
            </a:r>
            <a:r>
              <a:rPr lang="en-US" sz="3200" dirty="0" smtClean="0"/>
              <a:t>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US" sz="3200" dirty="0" smtClean="0"/>
              <a:t>You can use the function </a:t>
            </a:r>
            <a:r>
              <a:rPr lang="en-US" sz="3200" dirty="0" err="1" smtClean="0"/>
              <a:t>Program.Show</a:t>
            </a:r>
            <a:r>
              <a:rPr lang="en-US" sz="3200" dirty="0" smtClean="0"/>
              <a:t>() to debug/display complex data structures</a:t>
            </a:r>
          </a:p>
        </p:txBody>
      </p:sp>
    </p:spTree>
    <p:extLst>
      <p:ext uri="{BB962C8B-B14F-4D97-AF65-F5344CB8AC3E}">
        <p14:creationId xmlns:p14="http://schemas.microsoft.com/office/powerpoint/2010/main" val="14554574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dirty="0" err="1"/>
              <a:t>Slides.cs</a:t>
            </a:r>
            <a:r>
              <a:rPr lang="en-US" dirty="0"/>
              <a:t>: code from all these slides</a:t>
            </a:r>
          </a:p>
          <a:p>
            <a:pPr lvl="1"/>
            <a:r>
              <a:rPr lang="en-US" dirty="0" err="1"/>
              <a:t>Program.cs</a:t>
            </a:r>
            <a:r>
              <a:rPr lang="en-US" dirty="0"/>
              <a:t>: main program, and sample testing data</a:t>
            </a:r>
          </a:p>
          <a:p>
            <a:pPr lvl="1"/>
            <a:r>
              <a:rPr lang="en-US" dirty="0" err="1"/>
              <a:t>Tools.cs</a:t>
            </a:r>
            <a:r>
              <a:rPr lang="en-US" dirty="0"/>
              <a:t>: code to display complex C# objects</a:t>
            </a:r>
          </a:p>
          <a:p>
            <a:pPr lvl="1"/>
            <a:r>
              <a:rPr lang="en-US" dirty="0" err="1"/>
              <a:t>Homework.cs</a:t>
            </a:r>
            <a:r>
              <a:rPr lang="en-US" dirty="0"/>
              <a:t>: skeleton for 12 homework problems</a:t>
            </a:r>
          </a:p>
          <a:p>
            <a:pPr marL="457200" lvl="1" indent="0">
              <a:buNone/>
            </a:pPr>
            <a:r>
              <a:rPr lang="en-US" dirty="0">
                <a:solidFill>
                  <a:srgbClr val="FF0000"/>
                </a:solidFill>
              </a:rPr>
              <a:t>    You must implement these 12 functions.</a:t>
            </a:r>
          </a:p>
          <a:p>
            <a:pPr lvl="1"/>
            <a:r>
              <a:rPr lang="en-US" dirty="0"/>
              <a:t>(</a:t>
            </a:r>
            <a:r>
              <a:rPr lang="en-US" dirty="0" err="1"/>
              <a:t>Solutions.cs</a:t>
            </a:r>
            <a:r>
              <a:rPr lang="en-US" dirty="0"/>
              <a:t>: sample solutions for homework)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614584"/>
      </p:ext>
    </p:extLst>
  </p:cSld>
  <p:clrMapOvr>
    <a:masterClrMapping/>
  </p:clrMapOvr>
  <p:transition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Exercises (1)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Count the number of words in the input collection (use the supplied </a:t>
            </a:r>
            <a:r>
              <a:rPr lang="en-US" dirty="0" err="1" smtClean="0"/>
              <a:t>SplitStringIntoWords</a:t>
            </a:r>
            <a:r>
              <a:rPr lang="en-US" dirty="0"/>
              <a:t> </a:t>
            </a:r>
            <a:r>
              <a:rPr lang="en-US" dirty="0" smtClean="0"/>
              <a:t>function to split a line into words)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Count the number of unique (distinct) words in the input collection. “And” = “and” (ignore case).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Find the most frequent 10 words in the input collection, and their counts. Ignore case.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56</a:t>
            </a:fld>
            <a:endParaRPr lang="en-US"/>
          </a:p>
        </p:txBody>
      </p:sp>
      <p:pic>
        <p:nvPicPr>
          <p:cNvPr id="14338" name="Picture 2" descr="C:\Users\mbudiu\AppData\Local\Microsoft\Windows\Temporary Internet Files\Content.IE5\HBK21WLI\MC9002524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304800"/>
            <a:ext cx="1824228" cy="113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757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Exercises (2)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4"/>
            </a:pPr>
            <a:r>
              <a:rPr lang="en-US" dirty="0" smtClean="0"/>
              <a:t>From each line of text extract just the vowels (‘a’, ‘e’, ‘</a:t>
            </a:r>
            <a:r>
              <a:rPr lang="en-US" dirty="0" err="1" smtClean="0"/>
              <a:t>i</a:t>
            </a:r>
            <a:r>
              <a:rPr lang="en-US" dirty="0" smtClean="0"/>
              <a:t>’, ‘o’, ‘u’), ignoring letter case.</a:t>
            </a:r>
          </a:p>
          <a:p>
            <a:pPr marL="514350" indent="-514350">
              <a:buFont typeface="+mj-lt"/>
              <a:buAutoNum type="arabicPeriod" startAt="4"/>
            </a:pPr>
            <a:endParaRPr lang="en-US" dirty="0"/>
          </a:p>
          <a:p>
            <a:pPr marL="514350" indent="-514350">
              <a:buFont typeface="+mj-lt"/>
              <a:buAutoNum type="arabicPeriod" startAt="4"/>
            </a:pPr>
            <a:r>
              <a:rPr lang="en-US" dirty="0" smtClean="0"/>
              <a:t>Given a list of words find the number of occurrences of each of them in the input collection (ignore case).</a:t>
            </a:r>
          </a:p>
          <a:p>
            <a:pPr marL="514350" indent="-514350">
              <a:buFont typeface="+mj-lt"/>
              <a:buAutoNum type="arabicPeriod" startAt="4"/>
            </a:pPr>
            <a:endParaRPr lang="en-US" dirty="0"/>
          </a:p>
          <a:p>
            <a:pPr marL="514350" indent="-514350">
              <a:buFont typeface="+mj-lt"/>
              <a:buAutoNum type="arabicPeriod" startAt="4"/>
            </a:pPr>
            <a:r>
              <a:rPr lang="en-US" dirty="0" smtClean="0"/>
              <a:t>Generate the </a:t>
            </a:r>
            <a:r>
              <a:rPr lang="en-US" dirty="0"/>
              <a:t>C</a:t>
            </a:r>
            <a:r>
              <a:rPr lang="en-US" dirty="0" smtClean="0"/>
              <a:t>artesian product of two sets.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57</a:t>
            </a:fld>
            <a:endParaRPr lang="en-US"/>
          </a:p>
        </p:txBody>
      </p:sp>
      <p:pic>
        <p:nvPicPr>
          <p:cNvPr id="15362" name="Picture 2" descr="C:\Users\mbudiu\AppData\Local\Microsoft\Windows\Temporary Internet Files\Content.IE5\LWD3G02Z\MC9002524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228600"/>
            <a:ext cx="1820570" cy="1456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49835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Exercises (3)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en-US" dirty="0" smtClean="0"/>
              <a:t>Given a matrix of numbers, find the largest value on each row. (Matrix is a list of rows, each row is a list of values.)</a:t>
            </a:r>
          </a:p>
          <a:p>
            <a:pPr marL="514350" indent="-514350">
              <a:buFont typeface="+mj-lt"/>
              <a:buAutoNum type="arabicPeriod" startAt="7"/>
            </a:pPr>
            <a:endParaRPr lang="en-US" dirty="0"/>
          </a:p>
          <a:p>
            <a:pPr marL="514350" indent="-514350">
              <a:buFont typeface="+mj-lt"/>
              <a:buAutoNum type="arabicPeriod" startAt="7"/>
            </a:pPr>
            <a:r>
              <a:rPr lang="en-US" dirty="0" smtClean="0"/>
              <a:t>A sparse matrix is represented as triples (</a:t>
            </a:r>
            <a:r>
              <a:rPr lang="en-US" dirty="0" err="1" smtClean="0"/>
              <a:t>colNumber,rowNumber,value</a:t>
            </a:r>
            <a:r>
              <a:rPr lang="en-US" dirty="0" smtClean="0"/>
              <a:t>). Compute the matrix transpose. (</a:t>
            </a:r>
            <a:r>
              <a:rPr lang="en-US" dirty="0"/>
              <a:t>I</a:t>
            </a:r>
            <a:r>
              <a:rPr lang="en-US" dirty="0" smtClean="0"/>
              <a:t>ndexes start at 0.)</a:t>
            </a:r>
          </a:p>
          <a:p>
            <a:pPr marL="514350" indent="-514350">
              <a:buFont typeface="+mj-lt"/>
              <a:buAutoNum type="arabicPeriod" startAt="7"/>
            </a:pPr>
            <a:endParaRPr lang="en-US" dirty="0" smtClean="0"/>
          </a:p>
          <a:p>
            <a:pPr marL="514350" indent="-514350">
              <a:buFont typeface="+mj-lt"/>
              <a:buAutoNum type="arabicPeriod" startAt="7"/>
            </a:pPr>
            <a:r>
              <a:rPr lang="en-US" dirty="0" smtClean="0"/>
              <a:t>Add two sparse matrices.</a:t>
            </a:r>
          </a:p>
          <a:p>
            <a:pPr marL="0" indent="0">
              <a:buNone/>
            </a:pPr>
            <a:endParaRPr lang="en-US" dirty="0" smtClean="0"/>
          </a:p>
          <a:p>
            <a:pPr marL="514350" indent="-514350">
              <a:buFont typeface="+mj-lt"/>
              <a:buAutoNum type="arabicPeriod" startAt="7"/>
            </a:pPr>
            <a:endParaRPr lang="en-US" dirty="0"/>
          </a:p>
          <a:p>
            <a:pPr marL="514350" indent="-514350">
              <a:buFont typeface="+mj-lt"/>
              <a:buAutoNum type="arabicPeriod" startAt="7"/>
            </a:pPr>
            <a:endParaRPr lang="en-US" dirty="0"/>
          </a:p>
          <a:p>
            <a:pPr marL="514350" indent="-514350">
              <a:buFont typeface="+mj-lt"/>
              <a:buAutoNum type="arabicPeriod" startAt="7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58</a:t>
            </a:fld>
            <a:endParaRPr lang="en-US"/>
          </a:p>
        </p:txBody>
      </p:sp>
      <p:pic>
        <p:nvPicPr>
          <p:cNvPr id="16386" name="Picture 2" descr="C:\Users\mbudiu\AppData\Local\Microsoft\Windows\Temporary Internet Files\Content.IE5\6WXEB6DF\MC9002421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27992"/>
            <a:ext cx="1815998" cy="159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07061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Exercises (4)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10"/>
            </a:pPr>
            <a:r>
              <a:rPr lang="en-US" dirty="0" smtClean="0"/>
              <a:t>Multiply two sparse matrices.</a:t>
            </a:r>
          </a:p>
          <a:p>
            <a:pPr marL="514350" indent="-514350">
              <a:buFont typeface="+mj-lt"/>
              <a:buAutoNum type="arabicPeriod" startAt="10"/>
            </a:pPr>
            <a:endParaRPr lang="en-US" dirty="0"/>
          </a:p>
          <a:p>
            <a:pPr marL="514350" indent="-514350">
              <a:buFont typeface="+mj-lt"/>
              <a:buAutoNum type="arabicPeriod" startAt="10"/>
            </a:pPr>
            <a:r>
              <a:rPr lang="en-US" dirty="0" smtClean="0"/>
              <a:t>Consider a </a:t>
            </a:r>
            <a:r>
              <a:rPr lang="en-US" dirty="0"/>
              <a:t>directed </a:t>
            </a:r>
            <a:r>
              <a:rPr lang="en-US" dirty="0" smtClean="0"/>
              <a:t>graph (V, E). </a:t>
            </a:r>
            <a:br>
              <a:rPr lang="en-US" dirty="0" smtClean="0"/>
            </a:br>
            <a:r>
              <a:rPr lang="en-US" dirty="0" smtClean="0"/>
              <a:t>Node names are numbers. The graph is given by the set E, a list of edges Tuple&lt;</a:t>
            </a:r>
            <a:r>
              <a:rPr lang="en-US" dirty="0" err="1" smtClean="0"/>
              <a:t>int</a:t>
            </a:r>
            <a:r>
              <a:rPr lang="en-US" dirty="0" smtClean="0"/>
              <a:t>, </a:t>
            </a:r>
            <a:r>
              <a:rPr lang="en-US" dirty="0" err="1" smtClean="0"/>
              <a:t>int</a:t>
            </a:r>
            <a:r>
              <a:rPr lang="en-US" dirty="0" smtClean="0"/>
              <a:t>&gt;. Find </a:t>
            </a:r>
            <a:r>
              <a:rPr lang="en-US" dirty="0"/>
              <a:t>all nodes reachable in </a:t>
            </a:r>
            <a:r>
              <a:rPr lang="en-US" dirty="0" smtClean="0"/>
              <a:t>exactly 5 </a:t>
            </a:r>
            <a:r>
              <a:rPr lang="en-US" dirty="0"/>
              <a:t>steps starting </a:t>
            </a:r>
            <a:r>
              <a:rPr lang="en-US" dirty="0" smtClean="0"/>
              <a:t>from node </a:t>
            </a:r>
            <a:r>
              <a:rPr lang="en-US" dirty="0"/>
              <a:t>0</a:t>
            </a:r>
            <a:r>
              <a:rPr lang="en-US" dirty="0" smtClean="0"/>
              <a:t>.</a:t>
            </a:r>
          </a:p>
          <a:p>
            <a:pPr marL="514350" indent="-514350">
              <a:buFont typeface="+mj-lt"/>
              <a:buAutoNum type="arabicPeriod" startAt="10"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59</a:t>
            </a:fld>
            <a:endParaRPr lang="en-US"/>
          </a:p>
        </p:txBody>
      </p:sp>
      <p:pic>
        <p:nvPicPr>
          <p:cNvPr id="17410" name="Picture 2" descr="C:\Users\mbudiu\AppData\Local\Microsoft\Windows\Temporary Internet Files\Content.IE5\HBK21WLI\MC9002421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228600"/>
            <a:ext cx="1817827" cy="124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793654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Exercises (5)</a:t>
            </a:r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buFont typeface="+mj-lt"/>
                  <a:buAutoNum type="arabicPeriod" startAt="12"/>
                </a:pPr>
                <a:r>
                  <a:rPr lang="en-US" dirty="0" smtClean="0"/>
                  <a:t> Compute two iteration steps of the </a:t>
                </a:r>
                <a:r>
                  <a:rPr lang="en-US" dirty="0" err="1"/>
                  <a:t>pagerank</a:t>
                </a:r>
                <a:r>
                  <a:rPr lang="en-US" dirty="0"/>
                  <a:t> of a directed </a:t>
                </a:r>
                <a:r>
                  <a:rPr lang="en-US" dirty="0" smtClean="0"/>
                  <a:t>graph (V, E). Each node n </a:t>
                </a:r>
                <a14:m>
                  <m:oMath xmlns:m="http://schemas.openxmlformats.org/officeDocument/2006/math">
                    <m:r>
                      <m:rPr>
                        <m:brk m:alnAt="7"/>
                      </m:rPr>
                      <a:rPr lang="en-US" i="1">
                        <a:latin typeface="Cambria Math"/>
                        <a:ea typeface="Cambria Math"/>
                      </a:rPr>
                      <m:t>∈</m:t>
                    </m:r>
                    <m:r>
                      <m:rPr>
                        <m:sty m:val="p"/>
                      </m:rPr>
                      <a:rPr lang="en-US" b="0" i="0" smtClean="0">
                        <a:latin typeface="Cambria Math"/>
                        <a:ea typeface="Cambria Math"/>
                      </a:rPr>
                      <m:t>V</m:t>
                    </m:r>
                    <m:r>
                      <a:rPr lang="en-US" b="0" i="0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en-US" dirty="0" smtClean="0"/>
                  <a:t>has a weight W(n), </a:t>
                </a:r>
                <a:r>
                  <a:rPr lang="en-US" smtClean="0"/>
                  <a:t>initially </a:t>
                </a:r>
                <a:r>
                  <a:rPr lang="en-US" smtClean="0"/>
                  <a:t>1/|V|, </a:t>
                </a:r>
                <a:r>
                  <a:rPr lang="en-US" dirty="0" smtClean="0"/>
                  <a:t>and an out-degree D(n) (the number of out-edges of n). Each algorithm iteration changes weights of all nodes n as follows:</a:t>
                </a:r>
                <a:br>
                  <a:rPr lang="en-US" dirty="0" smtClean="0"/>
                </a:br>
                <a14:m>
                  <m:oMath xmlns:m="http://schemas.openxmlformats.org/officeDocument/2006/math">
                    <m:r>
                      <a:rPr lang="en-US" i="1">
                        <a:latin typeface="Cambria Math"/>
                      </a:rPr>
                      <m:t>𝑊</m:t>
                    </m:r>
                    <m:r>
                      <a:rPr lang="en-US" b="0" i="1" smtClean="0">
                        <a:latin typeface="Cambria Math"/>
                      </a:rPr>
                      <m:t>′</m:t>
                    </m:r>
                    <m:r>
                      <a:rPr lang="en-US" i="1">
                        <a:latin typeface="Cambria Math"/>
                      </a:rPr>
                      <m:t>(</m:t>
                    </m:r>
                    <m:r>
                      <a:rPr lang="en-US" b="0" i="1" smtClean="0">
                        <a:latin typeface="Cambria Math"/>
                      </a:rPr>
                      <m:t>𝑛</m:t>
                    </m:r>
                    <m:r>
                      <a:rPr lang="en-US" i="1">
                        <a:latin typeface="Cambria Math"/>
                      </a:rPr>
                      <m:t>)</m:t>
                    </m:r>
                    <m:r>
                      <a:rPr lang="en-US" b="0" i="0" smtClean="0">
                        <a:latin typeface="Cambria Math"/>
                      </a:rPr>
                      <m:t>=</m:t>
                    </m:r>
                    <m:nary>
                      <m:naryPr>
                        <m:chr m:val="∑"/>
                        <m:supHide m:val="on"/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d>
                          <m:d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m:rPr>
                                <m:brk m:alnAt="7"/>
                              </m:rPr>
                              <a:rPr lang="en-US" b="0" i="1" smtClean="0">
                                <a:latin typeface="Cambria Math"/>
                              </a:rPr>
                              <m:t>𝑚</m:t>
                            </m:r>
                            <m:r>
                              <a:rPr lang="en-US" b="0" i="1" smtClean="0">
                                <a:latin typeface="Cambria Math"/>
                              </a:rPr>
                              <m:t>,</m:t>
                            </m:r>
                            <m:r>
                              <a:rPr lang="en-US" b="0" i="1" smtClean="0">
                                <a:latin typeface="Cambria Math"/>
                              </a:rPr>
                              <m:t>𝑛</m:t>
                            </m:r>
                          </m:e>
                        </m:d>
                        <m:r>
                          <m:rPr>
                            <m:brk m:alnAt="7"/>
                          </m:rPr>
                          <a:rPr lang="en-US" b="0" i="1" smtClean="0">
                            <a:latin typeface="Cambria Math"/>
                            <a:ea typeface="Cambria Math"/>
                          </a:rPr>
                          <m:t>∈</m:t>
                        </m:r>
                        <m:r>
                          <a:rPr lang="en-US" b="0" i="1" smtClean="0">
                            <a:latin typeface="Cambria Math"/>
                            <a:ea typeface="Cambria Math"/>
                          </a:rPr>
                          <m:t>𝐸</m:t>
                        </m:r>
                      </m:sub>
                      <m:sup/>
                      <m:e>
                        <m:r>
                          <a:rPr lang="en-US" b="0" i="1" smtClean="0">
                            <a:latin typeface="Cambria Math"/>
                          </a:rPr>
                          <m:t>𝑊</m:t>
                        </m:r>
                        <m:r>
                          <a:rPr lang="en-US" b="0" i="1" smtClean="0">
                            <a:latin typeface="Cambria Math"/>
                          </a:rPr>
                          <m:t>(</m:t>
                        </m:r>
                        <m:r>
                          <a:rPr lang="en-US" b="0" i="1" smtClean="0">
                            <a:latin typeface="Cambria Math"/>
                          </a:rPr>
                          <m:t>𝑚</m:t>
                        </m:r>
                        <m:r>
                          <a:rPr lang="en-US" b="0" i="1" smtClean="0">
                            <a:latin typeface="Cambria Math"/>
                          </a:rPr>
                          <m:t>)/</m:t>
                        </m:r>
                        <m:r>
                          <a:rPr lang="en-US" b="0" i="1" smtClean="0">
                            <a:latin typeface="Cambria Math"/>
                          </a:rPr>
                          <m:t>𝐷</m:t>
                        </m:r>
                        <m:r>
                          <a:rPr lang="en-US" b="0" i="1" smtClean="0">
                            <a:latin typeface="Cambria Math"/>
                          </a:rPr>
                          <m:t>(</m:t>
                        </m:r>
                        <m:r>
                          <a:rPr lang="en-US" b="0" i="1" smtClean="0">
                            <a:latin typeface="Cambria Math"/>
                          </a:rPr>
                          <m:t>𝑚</m:t>
                        </m:r>
                        <m:r>
                          <a:rPr lang="en-US" b="0" i="1" smtClean="0">
                            <a:latin typeface="Cambria Math"/>
                          </a:rPr>
                          <m:t>)</m:t>
                        </m:r>
                      </m:e>
                    </m:nary>
                  </m:oMath>
                </a14:m>
                <a:endParaRPr lang="en-US" dirty="0"/>
              </a:p>
              <a:p>
                <a:endParaRPr lang="en-US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926" t="-2156" r="-155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60</a:t>
            </a:fld>
            <a:endParaRPr lang="en-US"/>
          </a:p>
        </p:txBody>
      </p:sp>
      <p:pic>
        <p:nvPicPr>
          <p:cNvPr id="1026" name="Picture 2" descr="C:\Users\mbudiu\AppData\Local\Microsoft\Windows\Temporary Internet Files\Content.IE5\6WXEB6DF\MC9000836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152400"/>
            <a:ext cx="1803197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32821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61</a:t>
            </a:fld>
            <a:endParaRPr 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207589" y="2644642"/>
            <a:ext cx="5715000" cy="2378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200" b="1" smtClean="0"/>
              <a:t>Crunching </a:t>
            </a:r>
            <a:br>
              <a:rPr lang="en-US" sz="7200" b="1" smtClean="0"/>
            </a:br>
            <a:r>
              <a:rPr lang="en-US" sz="7200" b="1" smtClean="0"/>
              <a:t>Big Data</a:t>
            </a:r>
            <a:endParaRPr lang="en-US" sz="7200" b="1" dirty="0"/>
          </a:p>
        </p:txBody>
      </p:sp>
      <p:grpSp>
        <p:nvGrpSpPr>
          <p:cNvPr id="6" name="Group 5"/>
          <p:cNvGrpSpPr/>
          <p:nvPr/>
        </p:nvGrpSpPr>
        <p:grpSpPr>
          <a:xfrm>
            <a:off x="192202" y="1044441"/>
            <a:ext cx="3922598" cy="4378105"/>
            <a:chOff x="4764202" y="1794095"/>
            <a:chExt cx="3922598" cy="4378105"/>
          </a:xfrm>
        </p:grpSpPr>
        <p:pic>
          <p:nvPicPr>
            <p:cNvPr id="7" name="Picture 4" descr="C:\Users\mbudiu\AppData\Local\Microsoft\Windows\Temporary Internet Files\Content.IE5\4RTJG1K4\MC90029025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4202" y="1794095"/>
              <a:ext cx="3922598" cy="43781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 rot="18007470">
              <a:off x="4760574" y="4008594"/>
              <a:ext cx="28927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 smtClean="0">
                  <a:solidFill>
                    <a:srgbClr val="FF0000"/>
                  </a:solidFill>
                  <a:latin typeface="Bauhaus 93" pitchFamily="82" charset="0"/>
                </a:rPr>
                <a:t>Big </a:t>
              </a:r>
              <a:r>
                <a:rPr lang="en-US" sz="4000" dirty="0" err="1" smtClean="0">
                  <a:solidFill>
                    <a:srgbClr val="FF0000"/>
                  </a:solidFill>
                  <a:latin typeface="Bauhaus 93" pitchFamily="82" charset="0"/>
                </a:rPr>
                <a:t>Dat</a:t>
              </a:r>
              <a:endParaRPr lang="en-US" sz="4000" dirty="0">
                <a:solidFill>
                  <a:srgbClr val="FF0000"/>
                </a:solidFill>
                <a:latin typeface="Bauhaus 93" pitchFamily="8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118223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Design Space</a:t>
            </a:r>
            <a:endParaRPr lang="en-US" dirty="0"/>
          </a:p>
        </p:txBody>
      </p:sp>
      <p:sp>
        <p:nvSpPr>
          <p:cNvPr id="39" name="Slide Number Placeholder 3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62</a:t>
            </a:fld>
            <a:endParaRPr lang="en-US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1219200" y="5943600"/>
            <a:ext cx="5715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rot="5400000" flipH="1" flipV="1">
            <a:off x="-838200" y="3810000"/>
            <a:ext cx="39624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5638800" y="6096000"/>
            <a:ext cx="1290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Throughput</a:t>
            </a:r>
          </a:p>
          <a:p>
            <a:r>
              <a:rPr lang="en-US" dirty="0" smtClean="0"/>
              <a:t>(batch)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143000" y="6096000"/>
            <a:ext cx="13192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Latency</a:t>
            </a:r>
          </a:p>
          <a:p>
            <a:r>
              <a:rPr lang="en-US" dirty="0" smtClean="0"/>
              <a:t>(interactive)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52400" y="2057400"/>
            <a:ext cx="945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Internet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231139" y="5221069"/>
            <a:ext cx="787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D</a:t>
            </a:r>
            <a:r>
              <a:rPr lang="en-US" dirty="0" smtClean="0"/>
              <a:t>ata</a:t>
            </a:r>
          </a:p>
          <a:p>
            <a:pPr algn="ctr"/>
            <a:r>
              <a:rPr lang="en-US" dirty="0" smtClean="0"/>
              <a:t>center</a:t>
            </a:r>
            <a:endParaRPr lang="en-US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1295400" y="3886200"/>
            <a:ext cx="2057400" cy="1828800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667000" y="3276600"/>
            <a:ext cx="877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Data-</a:t>
            </a:r>
          </a:p>
          <a:p>
            <a:pPr algn="ctr"/>
            <a:r>
              <a:rPr lang="en-US" dirty="0" smtClean="0"/>
              <a:t>parallel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1066800" y="4495800"/>
            <a:ext cx="976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Shared</a:t>
            </a:r>
          </a:p>
          <a:p>
            <a:r>
              <a:rPr lang="en-US" dirty="0" smtClean="0"/>
              <a:t>memory</a:t>
            </a:r>
            <a:endParaRPr lang="en-US" dirty="0"/>
          </a:p>
        </p:txBody>
      </p:sp>
      <p:cxnSp>
        <p:nvCxnSpPr>
          <p:cNvPr id="20" name="Straight Arrow Connector 19"/>
          <p:cNvCxnSpPr/>
          <p:nvPr/>
        </p:nvCxnSpPr>
        <p:spPr>
          <a:xfrm rot="5400000" flipH="1" flipV="1">
            <a:off x="6438900" y="4000500"/>
            <a:ext cx="1905000" cy="1828800"/>
          </a:xfrm>
          <a:prstGeom prst="straightConnector1">
            <a:avLst/>
          </a:prstGeom>
          <a:ln w="38100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3429000" y="3886200"/>
            <a:ext cx="4953000" cy="76200"/>
          </a:xfrm>
          <a:prstGeom prst="straightConnector1">
            <a:avLst/>
          </a:prstGeom>
          <a:ln w="38100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7010400" y="3810000"/>
            <a:ext cx="838200" cy="533400"/>
          </a:xfrm>
          <a:prstGeom prst="rect">
            <a:avLst/>
          </a:prstGeom>
          <a:solidFill>
            <a:srgbClr val="FFC000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</a:rPr>
              <a:t>X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3276600" y="38862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Search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486400" y="52578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HPC</a:t>
            </a:r>
          </a:p>
        </p:txBody>
      </p:sp>
      <p:sp>
        <p:nvSpPr>
          <p:cNvPr id="32" name="Rectangle 31"/>
          <p:cNvSpPr/>
          <p:nvPr/>
        </p:nvSpPr>
        <p:spPr>
          <a:xfrm>
            <a:off x="7239000" y="13716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Grid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752600" y="5257800"/>
            <a:ext cx="1219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254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Transaction</a:t>
            </a:r>
          </a:p>
        </p:txBody>
      </p:sp>
    </p:spTree>
    <p:extLst>
      <p:ext uri="{BB962C8B-B14F-4D97-AF65-F5344CB8AC3E}">
        <p14:creationId xmlns:p14="http://schemas.microsoft.com/office/powerpoint/2010/main" val="20826154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en-US" dirty="0" smtClean="0"/>
              <a:t>Software Stack</a:t>
            </a:r>
            <a:endParaRPr lang="en-US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63</a:t>
            </a:fld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480527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2" name="Rectangle 51"/>
          <p:cNvSpPr/>
          <p:nvPr/>
        </p:nvSpPr>
        <p:spPr>
          <a:xfrm>
            <a:off x="505927" y="4191000"/>
            <a:ext cx="7366000" cy="37349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3" name="Rectangle 52"/>
          <p:cNvSpPr/>
          <p:nvPr/>
        </p:nvSpPr>
        <p:spPr>
          <a:xfrm>
            <a:off x="480527" y="3657600"/>
            <a:ext cx="7391400" cy="381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4" name="Rectangle 53"/>
          <p:cNvSpPr/>
          <p:nvPr/>
        </p:nvSpPr>
        <p:spPr>
          <a:xfrm>
            <a:off x="480527" y="3124200"/>
            <a:ext cx="7391400" cy="3810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Distributed Execution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480527" y="2590800"/>
            <a:ext cx="7391400" cy="381000"/>
          </a:xfrm>
          <a:prstGeom prst="rect">
            <a:avLst/>
          </a:prstGeom>
          <a:solidFill>
            <a:srgbClr val="FFCCFF"/>
          </a:solidFill>
          <a:ln>
            <a:solidFill>
              <a:srgbClr val="FF99F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Language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6" name="Rectangle 55"/>
          <p:cNvSpPr/>
          <p:nvPr/>
        </p:nvSpPr>
        <p:spPr>
          <a:xfrm>
            <a:off x="2385527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366727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6271727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05927" y="4724400"/>
            <a:ext cx="7366000" cy="3734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Deployment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457200" y="2057400"/>
            <a:ext cx="7391400" cy="381000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Applications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Up Arrow 2"/>
          <p:cNvSpPr/>
          <p:nvPr/>
        </p:nvSpPr>
        <p:spPr>
          <a:xfrm>
            <a:off x="8458200" y="1981200"/>
            <a:ext cx="457200" cy="3886200"/>
          </a:xfrm>
          <a:prstGeom prst="upArrow">
            <a:avLst/>
          </a:prstGeom>
          <a:solidFill>
            <a:srgbClr val="11FF1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 rot="16200000">
            <a:off x="7456388" y="3739635"/>
            <a:ext cx="2003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Higher abstractions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0992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3" grpId="0" animBg="1"/>
      <p:bldP spid="54" grpId="0" animBg="1"/>
      <p:bldP spid="55" grpId="0" animBg="1"/>
      <p:bldP spid="15" grpId="0" animBg="1"/>
      <p:bldP spid="17" grpId="0" animBg="1"/>
      <p:bldP spid="3" grpId="0" animBg="1"/>
      <p:bldP spid="4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28600" y="3657600"/>
            <a:ext cx="8610600" cy="6858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Execution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28600" y="1752600"/>
            <a:ext cx="8610600" cy="685800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Application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Data-Parallel Computation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z="1100" smtClean="0"/>
              <a:pPr/>
              <a:t>64</a:t>
            </a:fld>
            <a:endParaRPr lang="en-US" sz="1100" dirty="0"/>
          </a:p>
        </p:txBody>
      </p:sp>
      <p:sp>
        <p:nvSpPr>
          <p:cNvPr id="4" name="Rectangle 3"/>
          <p:cNvSpPr/>
          <p:nvPr/>
        </p:nvSpPr>
        <p:spPr>
          <a:xfrm>
            <a:off x="228600" y="4572000"/>
            <a:ext cx="8610600" cy="6858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Storage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8600" y="2743200"/>
            <a:ext cx="8610600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Language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981200" y="2667000"/>
            <a:ext cx="1676400" cy="2819400"/>
          </a:xfrm>
          <a:prstGeom prst="roundRect">
            <a:avLst>
              <a:gd name="adj" fmla="val 10898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Parallel	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smtClean="0">
                <a:solidFill>
                  <a:schemeClr val="tx1"/>
                </a:solidFill>
              </a:rPr>
              <a:t>Databases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733800" y="3048000"/>
            <a:ext cx="1676400" cy="1447800"/>
          </a:xfrm>
          <a:prstGeom prst="roundRect">
            <a:avLst>
              <a:gd name="adj" fmla="val 10321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Map-Reduce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733800" y="4495800"/>
            <a:ext cx="16764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GFS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err="1" smtClean="0">
                <a:solidFill>
                  <a:schemeClr val="tx1"/>
                </a:solidFill>
              </a:rPr>
              <a:t>BigTable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7239000" y="4495800"/>
            <a:ext cx="15240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Cosmos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7239000" y="3505200"/>
            <a:ext cx="15240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Dryad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7239000" y="2667000"/>
            <a:ext cx="1524000" cy="8382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DryadLINQ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smtClean="0">
                <a:solidFill>
                  <a:schemeClr val="tx1"/>
                </a:solidFill>
              </a:rPr>
              <a:t>Scope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3733800" y="2667000"/>
            <a:ext cx="1676400" cy="381000"/>
          </a:xfrm>
          <a:prstGeom prst="roundRect">
            <a:avLst>
              <a:gd name="adj" fmla="val 20206"/>
            </a:avLst>
          </a:prstGeom>
          <a:solidFill>
            <a:srgbClr val="C0C0C0">
              <a:alpha val="50196"/>
            </a:srgbClr>
          </a:solidFill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err="1" smtClean="0">
                <a:solidFill>
                  <a:schemeClr val="tx1"/>
                </a:solidFill>
              </a:rPr>
              <a:t>Sawzall,FlumeJava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5486400" y="3048000"/>
            <a:ext cx="1676400" cy="1447800"/>
          </a:xfrm>
          <a:prstGeom prst="roundRect">
            <a:avLst>
              <a:gd name="adj" fmla="val 10321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Hadoop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5486400" y="4495800"/>
            <a:ext cx="16764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HDFS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5486400" y="2667000"/>
            <a:ext cx="1676400" cy="381000"/>
          </a:xfrm>
          <a:prstGeom prst="roundRect">
            <a:avLst>
              <a:gd name="adj" fmla="val 26999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Pig, Hive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590800" y="2362200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SQL</a:t>
            </a:r>
            <a:endParaRPr 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6019800" y="2362200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≈SQL</a:t>
            </a:r>
            <a:endParaRPr lang="en-US" dirty="0"/>
          </a:p>
        </p:txBody>
      </p:sp>
      <p:sp>
        <p:nvSpPr>
          <p:cNvPr id="22" name="TextBox 21"/>
          <p:cNvSpPr txBox="1"/>
          <p:nvPr/>
        </p:nvSpPr>
        <p:spPr>
          <a:xfrm>
            <a:off x="7467600" y="2362200"/>
            <a:ext cx="1126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LINQ, SQL</a:t>
            </a:r>
            <a:endParaRPr 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3888707" y="2362200"/>
            <a:ext cx="1369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Sawzall</a:t>
            </a:r>
            <a:r>
              <a:rPr lang="en-US" dirty="0" smtClean="0"/>
              <a:t>, Java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6872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4" grpId="0" animBg="1"/>
      <p:bldP spid="16" grpId="0" animBg="1"/>
      <p:bldP spid="17" grpId="0" animBg="1"/>
      <p:bldP spid="21" grpId="0"/>
      <p:bldP spid="22" grpId="0"/>
      <p:bldP spid="23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246" y="4419600"/>
            <a:ext cx="7772400" cy="1362075"/>
          </a:xfrm>
        </p:spPr>
        <p:txBody>
          <a:bodyPr/>
          <a:lstStyle/>
          <a:p>
            <a:r>
              <a:rPr lang="en-US" dirty="0" smtClean="0"/>
              <a:t>Cluster Architecture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65</a:t>
            </a:fld>
            <a:endParaRPr lang="en-US"/>
          </a:p>
        </p:txBody>
      </p:sp>
      <p:grpSp>
        <p:nvGrpSpPr>
          <p:cNvPr id="18" name="Group 17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6" name="Rectangle 5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863600" y="4724400"/>
              <a:ext cx="7366000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19" name="Rectangle 18"/>
          <p:cNvSpPr/>
          <p:nvPr/>
        </p:nvSpPr>
        <p:spPr>
          <a:xfrm>
            <a:off x="1774371" y="1371600"/>
            <a:ext cx="5388429" cy="2349759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4086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45" t="10664" r="5989"/>
          <a:stretch/>
        </p:blipFill>
        <p:spPr bwMode="auto">
          <a:xfrm>
            <a:off x="4977442" y="2829464"/>
            <a:ext cx="4071667" cy="3276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Machines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Commodity server-class systems</a:t>
            </a:r>
          </a:p>
          <a:p>
            <a:r>
              <a:rPr lang="en-US" dirty="0" smtClean="0"/>
              <a:t>Optimized for </a:t>
            </a:r>
            <a:r>
              <a:rPr lang="en-US" dirty="0" smtClean="0">
                <a:solidFill>
                  <a:srgbClr val="FF0000"/>
                </a:solidFill>
              </a:rPr>
              <a:t>cost</a:t>
            </a:r>
          </a:p>
          <a:p>
            <a:r>
              <a:rPr lang="en-US" dirty="0" smtClean="0"/>
              <a:t>Remote management interface</a:t>
            </a:r>
          </a:p>
          <a:p>
            <a:r>
              <a:rPr lang="en-US" dirty="0" smtClean="0"/>
              <a:t>Local storage (multiple drives)</a:t>
            </a:r>
          </a:p>
          <a:p>
            <a:r>
              <a:rPr lang="en-US" dirty="0" smtClean="0"/>
              <a:t>Multi-core CPU</a:t>
            </a:r>
          </a:p>
          <a:p>
            <a:r>
              <a:rPr lang="en-US" dirty="0" smtClean="0"/>
              <a:t>Gigabit+ Ethernet</a:t>
            </a:r>
          </a:p>
          <a:p>
            <a:r>
              <a:rPr lang="en-US" dirty="0" smtClean="0"/>
              <a:t>Stock OS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3329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network topology</a:t>
            </a:r>
            <a:endParaRPr lang="en-US" dirty="0"/>
          </a:p>
        </p:txBody>
      </p:sp>
      <p:pic>
        <p:nvPicPr>
          <p:cNvPr id="2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4357" y="3886201"/>
            <a:ext cx="799643" cy="2514600"/>
          </a:xfrm>
          <a:prstGeom prst="rect">
            <a:avLst/>
          </a:prstGeom>
          <a:noFill/>
        </p:spPr>
      </p:pic>
      <p:pic>
        <p:nvPicPr>
          <p:cNvPr id="2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00757" y="3886200"/>
            <a:ext cx="799643" cy="2514600"/>
          </a:xfrm>
          <a:prstGeom prst="rect">
            <a:avLst/>
          </a:prstGeom>
          <a:noFill/>
        </p:spPr>
      </p:pic>
      <p:pic>
        <p:nvPicPr>
          <p:cNvPr id="2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7157" y="3886200"/>
            <a:ext cx="799643" cy="2514600"/>
          </a:xfrm>
          <a:prstGeom prst="rect">
            <a:avLst/>
          </a:prstGeom>
          <a:noFill/>
        </p:spPr>
      </p:pic>
      <p:pic>
        <p:nvPicPr>
          <p:cNvPr id="2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53557" y="3886200"/>
            <a:ext cx="799643" cy="2514600"/>
          </a:xfrm>
          <a:prstGeom prst="rect">
            <a:avLst/>
          </a:prstGeom>
          <a:noFill/>
        </p:spPr>
      </p:pic>
      <p:sp>
        <p:nvSpPr>
          <p:cNvPr id="12" name="Rectangle 11"/>
          <p:cNvSpPr/>
          <p:nvPr/>
        </p:nvSpPr>
        <p:spPr>
          <a:xfrm>
            <a:off x="724357" y="3505200"/>
            <a:ext cx="762000" cy="228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2400757" y="3505200"/>
            <a:ext cx="762000" cy="228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077157" y="3505200"/>
            <a:ext cx="762000" cy="228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5753557" y="3505200"/>
            <a:ext cx="762000" cy="228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3811588" y="2133600"/>
            <a:ext cx="762000" cy="53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>
            <a:stCxn id="16" idx="2"/>
            <a:endCxn id="12" idx="0"/>
          </p:cNvCxnSpPr>
          <p:nvPr/>
        </p:nvCxnSpPr>
        <p:spPr>
          <a:xfrm flipH="1">
            <a:off x="1105357" y="2667000"/>
            <a:ext cx="3087231" cy="8382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rot="5400000">
            <a:off x="762794" y="3885406"/>
            <a:ext cx="304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rot="5400000">
            <a:off x="724694" y="3999706"/>
            <a:ext cx="533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rot="5400000">
            <a:off x="648494" y="4152106"/>
            <a:ext cx="8382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rot="5400000">
            <a:off x="610394" y="4266406"/>
            <a:ext cx="1066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 rot="5400000">
            <a:off x="534194" y="4418806"/>
            <a:ext cx="13716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rot="5400000">
            <a:off x="457994" y="4571206"/>
            <a:ext cx="1676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rot="5400000">
            <a:off x="2439194" y="3885406"/>
            <a:ext cx="304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 rot="5400000">
            <a:off x="2401094" y="3999706"/>
            <a:ext cx="533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rot="5400000">
            <a:off x="2324894" y="4152106"/>
            <a:ext cx="8382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rot="5400000">
            <a:off x="2286794" y="4266406"/>
            <a:ext cx="1066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rot="5400000">
            <a:off x="2210594" y="4418806"/>
            <a:ext cx="13716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 rot="5400000">
            <a:off x="2134394" y="4571206"/>
            <a:ext cx="1676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 rot="5400000">
            <a:off x="4115594" y="3885406"/>
            <a:ext cx="304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/>
          <p:cNvCxnSpPr/>
          <p:nvPr/>
        </p:nvCxnSpPr>
        <p:spPr>
          <a:xfrm rot="5400000">
            <a:off x="4077494" y="3999706"/>
            <a:ext cx="533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/>
        </p:nvCxnSpPr>
        <p:spPr>
          <a:xfrm rot="5400000">
            <a:off x="4001294" y="4152106"/>
            <a:ext cx="8382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rot="5400000">
            <a:off x="3963194" y="4266406"/>
            <a:ext cx="1066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/>
          <p:cNvCxnSpPr/>
          <p:nvPr/>
        </p:nvCxnSpPr>
        <p:spPr>
          <a:xfrm rot="5400000">
            <a:off x="3886994" y="4418806"/>
            <a:ext cx="13716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/>
          <p:cNvCxnSpPr/>
          <p:nvPr/>
        </p:nvCxnSpPr>
        <p:spPr>
          <a:xfrm rot="5400000">
            <a:off x="3810794" y="4571206"/>
            <a:ext cx="1676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5400000">
            <a:off x="5791994" y="3885406"/>
            <a:ext cx="304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rot="5400000">
            <a:off x="5753894" y="3999706"/>
            <a:ext cx="533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 rot="5400000">
            <a:off x="5677694" y="4152106"/>
            <a:ext cx="8382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 rot="5400000">
            <a:off x="5639594" y="4266406"/>
            <a:ext cx="1066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 rot="5400000">
            <a:off x="5563394" y="4418806"/>
            <a:ext cx="13716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/>
          <p:nvPr/>
        </p:nvCxnSpPr>
        <p:spPr>
          <a:xfrm rot="5400000">
            <a:off x="5487194" y="4571206"/>
            <a:ext cx="1676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/>
          <p:cNvCxnSpPr>
            <a:stCxn id="16" idx="2"/>
            <a:endCxn id="13" idx="0"/>
          </p:cNvCxnSpPr>
          <p:nvPr/>
        </p:nvCxnSpPr>
        <p:spPr>
          <a:xfrm flipH="1">
            <a:off x="2781757" y="2667000"/>
            <a:ext cx="1410831" cy="8382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/>
          <p:cNvCxnSpPr>
            <a:stCxn id="16" idx="2"/>
            <a:endCxn id="14" idx="0"/>
          </p:cNvCxnSpPr>
          <p:nvPr/>
        </p:nvCxnSpPr>
        <p:spPr>
          <a:xfrm>
            <a:off x="4192588" y="2667000"/>
            <a:ext cx="265569" cy="8382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/>
          <p:cNvCxnSpPr>
            <a:stCxn id="16" idx="2"/>
            <a:endCxn id="15" idx="0"/>
          </p:cNvCxnSpPr>
          <p:nvPr/>
        </p:nvCxnSpPr>
        <p:spPr>
          <a:xfrm>
            <a:off x="4192588" y="2667000"/>
            <a:ext cx="1941969" cy="8382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Box 69"/>
          <p:cNvSpPr txBox="1"/>
          <p:nvPr/>
        </p:nvSpPr>
        <p:spPr>
          <a:xfrm>
            <a:off x="6934200" y="4648200"/>
            <a:ext cx="572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</a:t>
            </a:r>
            <a:endParaRPr lang="en-US" dirty="0"/>
          </a:p>
        </p:txBody>
      </p:sp>
      <p:sp>
        <p:nvSpPr>
          <p:cNvPr id="71" name="TextBox 70"/>
          <p:cNvSpPr txBox="1"/>
          <p:nvPr/>
        </p:nvSpPr>
        <p:spPr>
          <a:xfrm>
            <a:off x="6934200" y="3429000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top-of-rack switch</a:t>
            </a:r>
            <a:endParaRPr lang="en-US" dirty="0"/>
          </a:p>
        </p:txBody>
      </p:sp>
      <p:sp>
        <p:nvSpPr>
          <p:cNvPr id="72" name="TextBox 71"/>
          <p:cNvSpPr txBox="1"/>
          <p:nvPr/>
        </p:nvSpPr>
        <p:spPr>
          <a:xfrm>
            <a:off x="6934200" y="2209800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top-level switch</a:t>
            </a:r>
            <a:endParaRPr lang="en-US" dirty="0"/>
          </a:p>
        </p:txBody>
      </p:sp>
      <p:cxnSp>
        <p:nvCxnSpPr>
          <p:cNvPr id="59" name="Straight Connector 58"/>
          <p:cNvCxnSpPr>
            <a:stCxn id="16" idx="0"/>
          </p:cNvCxnSpPr>
          <p:nvPr/>
        </p:nvCxnSpPr>
        <p:spPr>
          <a:xfrm flipV="1">
            <a:off x="4192588" y="1295400"/>
            <a:ext cx="2322969" cy="8382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Box 59"/>
          <p:cNvSpPr txBox="1"/>
          <p:nvPr/>
        </p:nvSpPr>
        <p:spPr>
          <a:xfrm>
            <a:off x="6924869" y="1110734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To next level switch</a:t>
            </a:r>
            <a:endParaRPr lang="en-US" dirty="0"/>
          </a:p>
        </p:txBody>
      </p:sp>
      <p:sp>
        <p:nvSpPr>
          <p:cNvPr id="64" name="Rectangle 63"/>
          <p:cNvSpPr/>
          <p:nvPr/>
        </p:nvSpPr>
        <p:spPr>
          <a:xfrm>
            <a:off x="2590800" y="2127766"/>
            <a:ext cx="762000" cy="533400"/>
          </a:xfrm>
          <a:prstGeom prst="rect">
            <a:avLst/>
          </a:prstGeom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5" name="Straight Connector 64"/>
          <p:cNvCxnSpPr>
            <a:stCxn id="64" idx="2"/>
            <a:endCxn id="12" idx="0"/>
          </p:cNvCxnSpPr>
          <p:nvPr/>
        </p:nvCxnSpPr>
        <p:spPr>
          <a:xfrm flipH="1">
            <a:off x="1105357" y="2661166"/>
            <a:ext cx="1866443" cy="844034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64" idx="2"/>
            <a:endCxn id="13" idx="0"/>
          </p:cNvCxnSpPr>
          <p:nvPr/>
        </p:nvCxnSpPr>
        <p:spPr>
          <a:xfrm flipH="1">
            <a:off x="2781757" y="2661166"/>
            <a:ext cx="190043" cy="844034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/>
          <p:cNvCxnSpPr>
            <a:stCxn id="64" idx="2"/>
            <a:endCxn id="14" idx="0"/>
          </p:cNvCxnSpPr>
          <p:nvPr/>
        </p:nvCxnSpPr>
        <p:spPr>
          <a:xfrm>
            <a:off x="2971800" y="2661166"/>
            <a:ext cx="1486357" cy="844034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>
            <a:stCxn id="64" idx="2"/>
            <a:endCxn id="15" idx="0"/>
          </p:cNvCxnSpPr>
          <p:nvPr/>
        </p:nvCxnSpPr>
        <p:spPr>
          <a:xfrm>
            <a:off x="2971800" y="2661166"/>
            <a:ext cx="3162757" cy="844034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/>
          <p:cNvCxnSpPr>
            <a:stCxn id="64" idx="0"/>
          </p:cNvCxnSpPr>
          <p:nvPr/>
        </p:nvCxnSpPr>
        <p:spPr>
          <a:xfrm flipV="1">
            <a:off x="2971800" y="1219200"/>
            <a:ext cx="2534672" cy="908566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secret of scalability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678363"/>
          </a:xfrm>
        </p:spPr>
        <p:txBody>
          <a:bodyPr/>
          <a:lstStyle/>
          <a:p>
            <a:r>
              <a:rPr lang="en-US" dirty="0" smtClean="0"/>
              <a:t>Cheap hardware</a:t>
            </a:r>
          </a:p>
          <a:p>
            <a:r>
              <a:rPr lang="en-US" dirty="0" smtClean="0"/>
              <a:t>Smart software</a:t>
            </a:r>
          </a:p>
          <a:p>
            <a:r>
              <a:rPr lang="en-US" dirty="0" smtClean="0"/>
              <a:t>Berkeley Network of Workstations (</a:t>
            </a:r>
            <a:r>
              <a:rPr lang="en-US" dirty="0"/>
              <a:t>’</a:t>
            </a:r>
            <a:r>
              <a:rPr lang="en-US" dirty="0" smtClean="0"/>
              <a:t>94-’98)</a:t>
            </a:r>
            <a:br>
              <a:rPr lang="en-US" dirty="0" smtClean="0"/>
            </a:br>
            <a:r>
              <a:rPr lang="en-US" dirty="0" smtClean="0">
                <a:hlinkClick r:id="rId2"/>
              </a:rPr>
              <a:t>http</a:t>
            </a:r>
            <a:r>
              <a:rPr lang="en-US" dirty="0">
                <a:hlinkClick r:id="rId2"/>
              </a:rPr>
              <a:t>://now.cs.berkeley.edu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68</a:t>
            </a:fld>
            <a:endParaRPr lang="en-US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29400" y="4495800"/>
            <a:ext cx="1676400" cy="1676400"/>
          </a:xfrm>
          <a:prstGeom prst="rect">
            <a:avLst/>
          </a:prstGeom>
          <a:noFill/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1" y="3810001"/>
            <a:ext cx="5296254" cy="2819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26464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22313" y="4657725"/>
            <a:ext cx="7772400" cy="1362075"/>
          </a:xfrm>
        </p:spPr>
        <p:txBody>
          <a:bodyPr/>
          <a:lstStyle/>
          <a:p>
            <a:r>
              <a:rPr lang="en-US" dirty="0" smtClean="0"/>
              <a:t>Deployment: Autopilot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69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8" name="Rectangle 7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863600" y="4724400"/>
              <a:ext cx="7366000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18" name="Rectangle 17"/>
          <p:cNvSpPr/>
          <p:nvPr/>
        </p:nvSpPr>
        <p:spPr>
          <a:xfrm>
            <a:off x="1774371" y="1371601"/>
            <a:ext cx="5388429" cy="1917578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946146" y="3713584"/>
            <a:ext cx="5388429" cy="629816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399271" y="5800234"/>
            <a:ext cx="647888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u="sng" dirty="0">
                <a:hlinkClick r:id="rId2"/>
              </a:rPr>
              <a:t>Autopilot: Automatic Data Center Management</a:t>
            </a:r>
            <a:r>
              <a:rPr lang="en-US" sz="1600" dirty="0"/>
              <a:t>, </a:t>
            </a:r>
            <a:r>
              <a:rPr lang="en-US" sz="1600" i="1" dirty="0"/>
              <a:t>Michael Isard</a:t>
            </a:r>
            <a:r>
              <a:rPr lang="en-US" sz="1600" dirty="0"/>
              <a:t>, in </a:t>
            </a:r>
            <a:r>
              <a:rPr lang="en-US" sz="1600" i="1" dirty="0"/>
              <a:t>Operating Systems Review</a:t>
            </a:r>
            <a:r>
              <a:rPr lang="en-US" sz="1600" dirty="0"/>
              <a:t>, vol. 41, no. 2, pp. 60-67, April 2007</a:t>
            </a:r>
          </a:p>
        </p:txBody>
      </p:sp>
    </p:spTree>
    <p:extLst>
      <p:ext uri="{BB962C8B-B14F-4D97-AF65-F5344CB8AC3E}">
        <p14:creationId xmlns:p14="http://schemas.microsoft.com/office/powerpoint/2010/main" val="25391756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Users\mbudiu\AppData\Local\Microsoft\Windows\Temporary Internet Files\Content.IE5\ALO6T82F\MP9003414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712" y="312420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Autopilot goal</a:t>
            </a:r>
            <a:endParaRPr lang="en-US" dirty="0"/>
          </a:p>
        </p:txBody>
      </p:sp>
      <p:sp>
        <p:nvSpPr>
          <p:cNvPr id="23" name="Content Placeholder 22"/>
          <p:cNvSpPr>
            <a:spLocks noGrp="1"/>
          </p:cNvSpPr>
          <p:nvPr>
            <p:ph idx="1"/>
          </p:nvPr>
        </p:nvSpPr>
        <p:spPr>
          <a:xfrm>
            <a:off x="381000" y="2332037"/>
            <a:ext cx="8534400" cy="4525963"/>
          </a:xfrm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Handle automatically routine tasks</a:t>
            </a:r>
          </a:p>
          <a:p>
            <a:r>
              <a:rPr lang="en-US" dirty="0" smtClean="0"/>
              <a:t>Without operator intervention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70</a:t>
            </a:fld>
            <a:endParaRPr lang="en-US"/>
          </a:p>
        </p:txBody>
      </p:sp>
      <p:pic>
        <p:nvPicPr>
          <p:cNvPr id="7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2182749"/>
            <a:ext cx="1181375" cy="1742626"/>
          </a:xfrm>
          <a:prstGeom prst="rect">
            <a:avLst/>
          </a:prstGeom>
          <a:noFill/>
        </p:spPr>
      </p:pic>
      <p:pic>
        <p:nvPicPr>
          <p:cNvPr id="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1220" y="2182749"/>
            <a:ext cx="1181375" cy="1742626"/>
          </a:xfrm>
          <a:prstGeom prst="rect">
            <a:avLst/>
          </a:prstGeom>
          <a:noFill/>
        </p:spPr>
      </p:pic>
      <p:pic>
        <p:nvPicPr>
          <p:cNvPr id="1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210020" y="2182749"/>
            <a:ext cx="1181375" cy="1742626"/>
          </a:xfrm>
          <a:prstGeom prst="rect">
            <a:avLst/>
          </a:prstGeom>
          <a:noFill/>
        </p:spPr>
      </p:pic>
      <p:pic>
        <p:nvPicPr>
          <p:cNvPr id="12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6262" y="2182749"/>
            <a:ext cx="1181375" cy="1742626"/>
          </a:xfrm>
          <a:prstGeom prst="rect">
            <a:avLst/>
          </a:prstGeom>
          <a:noFill/>
        </p:spPr>
      </p:pic>
      <p:pic>
        <p:nvPicPr>
          <p:cNvPr id="14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81401" y="2182749"/>
            <a:ext cx="1181375" cy="1742626"/>
          </a:xfrm>
          <a:prstGeom prst="rect">
            <a:avLst/>
          </a:prstGeom>
          <a:noFill/>
        </p:spPr>
      </p:pic>
      <p:pic>
        <p:nvPicPr>
          <p:cNvPr id="1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73311" y="2182749"/>
            <a:ext cx="1181375" cy="1742626"/>
          </a:xfrm>
          <a:prstGeom prst="rect">
            <a:avLst/>
          </a:prstGeom>
          <a:noFill/>
        </p:spPr>
      </p:pic>
      <p:pic>
        <p:nvPicPr>
          <p:cNvPr id="1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17956" y="2182749"/>
            <a:ext cx="1181375" cy="1742626"/>
          </a:xfrm>
          <a:prstGeom prst="rect">
            <a:avLst/>
          </a:prstGeom>
          <a:noFill/>
        </p:spPr>
      </p:pic>
      <p:pic>
        <p:nvPicPr>
          <p:cNvPr id="2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594315" y="2182749"/>
            <a:ext cx="1181375" cy="1742626"/>
          </a:xfrm>
          <a:prstGeom prst="rect">
            <a:avLst/>
          </a:prstGeom>
          <a:noFill/>
        </p:spPr>
      </p:pic>
      <p:pic>
        <p:nvPicPr>
          <p:cNvPr id="22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225" y="2182749"/>
            <a:ext cx="1181375" cy="1742626"/>
          </a:xfrm>
          <a:prstGeom prst="rect">
            <a:avLst/>
          </a:prstGeom>
          <a:noFill/>
        </p:spPr>
      </p:pic>
      <p:pic>
        <p:nvPicPr>
          <p:cNvPr id="3074" name="Picture 2" descr="C:\Program Files\Microsoft Office\MEDIA\CAGCAT10\j0252349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997" y="1524000"/>
            <a:ext cx="1342034" cy="816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Program Files\Microsoft Office\MEDIA\CAGCAT10\j0252349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595" y="1533647"/>
            <a:ext cx="1342034" cy="816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11354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Autopiloted</a:t>
            </a:r>
            <a:r>
              <a:rPr lang="en-US" dirty="0" smtClean="0"/>
              <a:t> System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71</a:t>
            </a:fld>
            <a:endParaRPr lang="en-US"/>
          </a:p>
        </p:txBody>
      </p:sp>
      <p:pic>
        <p:nvPicPr>
          <p:cNvPr id="4098" name="Picture 2" descr="C:\Users\mbudiu\AppData\Local\Microsoft\Windows\Temporary Internet Files\Content.IE5\ALO6T82F\MP9004387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134238"/>
            <a:ext cx="2206487" cy="1353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8868" y="3581400"/>
            <a:ext cx="799643" cy="2514600"/>
          </a:xfrm>
          <a:prstGeom prst="rect">
            <a:avLst/>
          </a:prstGeom>
          <a:noFill/>
        </p:spPr>
      </p:pic>
      <p:pic>
        <p:nvPicPr>
          <p:cNvPr id="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45268" y="3581400"/>
            <a:ext cx="799643" cy="2514600"/>
          </a:xfrm>
          <a:prstGeom prst="rect">
            <a:avLst/>
          </a:prstGeom>
          <a:noFill/>
        </p:spPr>
      </p:pic>
      <p:pic>
        <p:nvPicPr>
          <p:cNvPr id="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1668" y="3581400"/>
            <a:ext cx="799643" cy="2514600"/>
          </a:xfrm>
          <a:prstGeom prst="rect">
            <a:avLst/>
          </a:prstGeom>
          <a:noFill/>
        </p:spPr>
      </p:pic>
      <p:pic>
        <p:nvPicPr>
          <p:cNvPr id="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888" y="3505200"/>
            <a:ext cx="799643" cy="2514600"/>
          </a:xfrm>
          <a:prstGeom prst="rect">
            <a:avLst/>
          </a:prstGeom>
          <a:noFill/>
        </p:spPr>
      </p:pic>
      <p:pic>
        <p:nvPicPr>
          <p:cNvPr id="1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05513" y="3581400"/>
            <a:ext cx="799643" cy="2514600"/>
          </a:xfrm>
          <a:prstGeom prst="rect">
            <a:avLst/>
          </a:prstGeom>
          <a:noFill/>
        </p:spPr>
      </p:pic>
      <p:pic>
        <p:nvPicPr>
          <p:cNvPr id="1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1913" y="3581400"/>
            <a:ext cx="799643" cy="2514600"/>
          </a:xfrm>
          <a:prstGeom prst="rect">
            <a:avLst/>
          </a:prstGeom>
          <a:noFill/>
        </p:spPr>
      </p:pic>
      <p:sp>
        <p:nvSpPr>
          <p:cNvPr id="23" name="Rectangle 22"/>
          <p:cNvSpPr/>
          <p:nvPr/>
        </p:nvSpPr>
        <p:spPr>
          <a:xfrm>
            <a:off x="4068867" y="3124200"/>
            <a:ext cx="4152443" cy="3633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Autopilot services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4079754" y="2629219"/>
            <a:ext cx="4152443" cy="363350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Application</a:t>
            </a:r>
            <a:endParaRPr lang="en-US" sz="2400" dirty="0">
              <a:solidFill>
                <a:schemeClr val="tx1"/>
              </a:solidFill>
            </a:endParaRPr>
          </a:p>
        </p:txBody>
      </p:sp>
      <p:cxnSp>
        <p:nvCxnSpPr>
          <p:cNvPr id="25" name="Elbow Connector 24"/>
          <p:cNvCxnSpPr>
            <a:stCxn id="4098" idx="3"/>
            <a:endCxn id="23" idx="1"/>
          </p:cNvCxnSpPr>
          <p:nvPr/>
        </p:nvCxnSpPr>
        <p:spPr>
          <a:xfrm>
            <a:off x="3044687" y="2810894"/>
            <a:ext cx="1024180" cy="494981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992049" y="1764906"/>
            <a:ext cx="19593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Autopilot control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496273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Recovery-Oriented Computing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72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374779" y="1676400"/>
            <a:ext cx="5499967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en-US" sz="3200" dirty="0" smtClean="0"/>
              <a:t>Everything will eventually fail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3200" dirty="0" smtClean="0"/>
              <a:t>Design for failure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3200" dirty="0" smtClean="0"/>
              <a:t>Crash-only software design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3200" dirty="0">
                <a:hlinkClick r:id="rId2"/>
              </a:rPr>
              <a:t>http://</a:t>
            </a:r>
            <a:r>
              <a:rPr lang="en-US" sz="3200" dirty="0" smtClean="0">
                <a:hlinkClick r:id="rId2"/>
              </a:rPr>
              <a:t>roc.cs.berkeley.edu</a:t>
            </a:r>
            <a:endParaRPr lang="en-US" sz="3200" dirty="0"/>
          </a:p>
        </p:txBody>
      </p:sp>
      <p:sp>
        <p:nvSpPr>
          <p:cNvPr id="8" name="Rectangle 7"/>
          <p:cNvSpPr/>
          <p:nvPr/>
        </p:nvSpPr>
        <p:spPr>
          <a:xfrm>
            <a:off x="388776" y="5029200"/>
            <a:ext cx="8382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Brown</a:t>
            </a:r>
            <a:r>
              <a:rPr lang="en-US" dirty="0"/>
              <a:t>, A. and D. A. Patterson. Embracing Failure: A Case for Recovery-Oriented Computing (ROC). </a:t>
            </a:r>
            <a:r>
              <a:rPr lang="en-US" i="1" dirty="0"/>
              <a:t>High Performance Transaction Processing Symposium</a:t>
            </a:r>
            <a:r>
              <a:rPr lang="en-US" dirty="0"/>
              <a:t>, October 2001. </a:t>
            </a:r>
          </a:p>
        </p:txBody>
      </p:sp>
      <p:pic>
        <p:nvPicPr>
          <p:cNvPr id="10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77000" y="2362200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405122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Autopilot Architecture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73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609600" y="5551170"/>
            <a:ext cx="8056984" cy="609600"/>
          </a:xfrm>
          <a:prstGeom prst="rect">
            <a:avLst/>
          </a:prstGeom>
          <a:solidFill>
            <a:schemeClr val="bg2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Device Manager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29816" y="471297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Provisioning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686438" y="471297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Deployment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724400" y="471297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Watchdog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781800" y="471297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Repair</a:t>
            </a:r>
            <a:endParaRPr lang="en-US" sz="2400" dirty="0">
              <a:solidFill>
                <a:schemeClr val="tx1"/>
              </a:solidFill>
            </a:endParaRPr>
          </a:p>
        </p:txBody>
      </p:sp>
      <p:pic>
        <p:nvPicPr>
          <p:cNvPr id="12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24800" y="5627370"/>
            <a:ext cx="613339" cy="621030"/>
          </a:xfrm>
          <a:prstGeom prst="rect">
            <a:avLst/>
          </a:prstGeom>
          <a:noFill/>
        </p:spPr>
      </p:pic>
      <p:sp>
        <p:nvSpPr>
          <p:cNvPr id="13" name="Rectangle 12"/>
          <p:cNvSpPr/>
          <p:nvPr/>
        </p:nvSpPr>
        <p:spPr>
          <a:xfrm>
            <a:off x="612710" y="3798570"/>
            <a:ext cx="8053874" cy="609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Operational data collection and visualization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10897" y="1371600"/>
            <a:ext cx="802700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Discover new machines; </a:t>
            </a:r>
            <a:r>
              <a:rPr lang="en-US" sz="3200" dirty="0" err="1" smtClean="0"/>
              <a:t>netboot</a:t>
            </a:r>
            <a:r>
              <a:rPr lang="en-US" sz="3200" dirty="0" smtClean="0"/>
              <a:t>; self-test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Install application binaries and configurations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Monitor application health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Fix broken machines</a:t>
            </a:r>
            <a:endParaRPr lang="en-US" sz="3200" dirty="0"/>
          </a:p>
        </p:txBody>
      </p:sp>
      <p:cxnSp>
        <p:nvCxnSpPr>
          <p:cNvPr id="16" name="Elbow Connector 15"/>
          <p:cNvCxnSpPr>
            <a:stCxn id="26" idx="1"/>
            <a:endCxn id="8" idx="0"/>
          </p:cNvCxnSpPr>
          <p:nvPr/>
        </p:nvCxnSpPr>
        <p:spPr>
          <a:xfrm rot="10800000" flipH="1" flipV="1">
            <a:off x="860186" y="1651012"/>
            <a:ext cx="712021" cy="3061957"/>
          </a:xfrm>
          <a:prstGeom prst="bentConnector4">
            <a:avLst>
              <a:gd name="adj1" fmla="val -77972"/>
              <a:gd name="adj2" fmla="val 69621"/>
            </a:avLst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860187" y="1419808"/>
            <a:ext cx="279703" cy="4624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/>
          <p:cNvSpPr/>
          <p:nvPr/>
        </p:nvSpPr>
        <p:spPr>
          <a:xfrm>
            <a:off x="878848" y="1904999"/>
            <a:ext cx="279703" cy="4624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Elbow Connector 31"/>
          <p:cNvCxnSpPr>
            <a:stCxn id="31" idx="1"/>
            <a:endCxn id="9" idx="0"/>
          </p:cNvCxnSpPr>
          <p:nvPr/>
        </p:nvCxnSpPr>
        <p:spPr>
          <a:xfrm rot="10800000" flipH="1" flipV="1">
            <a:off x="878848" y="2136204"/>
            <a:ext cx="2749982" cy="2576766"/>
          </a:xfrm>
          <a:prstGeom prst="bentConnector4">
            <a:avLst>
              <a:gd name="adj1" fmla="val -15438"/>
              <a:gd name="adj2" fmla="val 59193"/>
            </a:avLst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860187" y="2384660"/>
            <a:ext cx="279703" cy="4624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/>
          <p:cNvSpPr/>
          <p:nvPr/>
        </p:nvSpPr>
        <p:spPr>
          <a:xfrm>
            <a:off x="860187" y="2871261"/>
            <a:ext cx="279703" cy="4624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4" name="Elbow Connector 43"/>
          <p:cNvCxnSpPr>
            <a:stCxn id="42" idx="1"/>
            <a:endCxn id="10" idx="0"/>
          </p:cNvCxnSpPr>
          <p:nvPr/>
        </p:nvCxnSpPr>
        <p:spPr>
          <a:xfrm rot="10800000" flipH="1" flipV="1">
            <a:off x="860186" y="2615864"/>
            <a:ext cx="4806605" cy="2097105"/>
          </a:xfrm>
          <a:prstGeom prst="bentConnector4">
            <a:avLst>
              <a:gd name="adj1" fmla="val -4756"/>
              <a:gd name="adj2" fmla="val 44406"/>
            </a:avLst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Elbow Connector 50"/>
          <p:cNvCxnSpPr>
            <a:stCxn id="43" idx="1"/>
            <a:endCxn id="11" idx="0"/>
          </p:cNvCxnSpPr>
          <p:nvPr/>
        </p:nvCxnSpPr>
        <p:spPr>
          <a:xfrm rot="10800000" flipH="1" flipV="1">
            <a:off x="860186" y="3102466"/>
            <a:ext cx="6864005" cy="1610504"/>
          </a:xfrm>
          <a:prstGeom prst="bentConnector4">
            <a:avLst>
              <a:gd name="adj1" fmla="val -1563"/>
              <a:gd name="adj2" fmla="val 20099"/>
            </a:avLst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40902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State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74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553614" y="4114800"/>
            <a:ext cx="8056984" cy="609600"/>
          </a:xfrm>
          <a:prstGeom prst="rect">
            <a:avLst/>
          </a:prstGeom>
          <a:solidFill>
            <a:schemeClr val="bg2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Device Manager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73830" y="327660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Provisioning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630452" y="327660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Deployment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668414" y="327660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Watchdog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725814" y="327660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Repair</a:t>
            </a:r>
            <a:endParaRPr lang="en-US" sz="2400" dirty="0">
              <a:solidFill>
                <a:schemeClr val="tx1"/>
              </a:solidFill>
            </a:endParaRPr>
          </a:p>
        </p:txBody>
      </p:sp>
      <p:pic>
        <p:nvPicPr>
          <p:cNvPr id="12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68814" y="4191000"/>
            <a:ext cx="613339" cy="621030"/>
          </a:xfrm>
          <a:prstGeom prst="rect">
            <a:avLst/>
          </a:prstGeom>
          <a:noFill/>
        </p:spPr>
      </p:pic>
      <p:sp>
        <p:nvSpPr>
          <p:cNvPr id="42" name="Rectangle 41"/>
          <p:cNvSpPr/>
          <p:nvPr/>
        </p:nvSpPr>
        <p:spPr>
          <a:xfrm>
            <a:off x="804201" y="2918060"/>
            <a:ext cx="279703" cy="4624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/>
          <p:cNvSpPr/>
          <p:nvPr/>
        </p:nvSpPr>
        <p:spPr>
          <a:xfrm>
            <a:off x="804201" y="3404661"/>
            <a:ext cx="279703" cy="4624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ular Callout 6"/>
          <p:cNvSpPr/>
          <p:nvPr/>
        </p:nvSpPr>
        <p:spPr>
          <a:xfrm>
            <a:off x="3255089" y="5257800"/>
            <a:ext cx="2953140" cy="1143000"/>
          </a:xfrm>
          <a:prstGeom prst="wedgeRoundRectCallout">
            <a:avLst>
              <a:gd name="adj1" fmla="val -36870"/>
              <a:gd name="adj2" fmla="val -96189"/>
              <a:gd name="adj3" fmla="val 16667"/>
            </a:avLst>
          </a:prstGeom>
          <a:solidFill>
            <a:srgbClr val="E5FFE5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i="1" dirty="0" smtClean="0">
                <a:solidFill>
                  <a:schemeClr val="tx1"/>
                </a:solidFill>
              </a:rPr>
              <a:t>Centralized state</a:t>
            </a:r>
          </a:p>
          <a:p>
            <a:pPr algn="ctr"/>
            <a:r>
              <a:rPr lang="en-US" sz="2400" i="1" dirty="0" smtClean="0">
                <a:solidFill>
                  <a:schemeClr val="tx1"/>
                </a:solidFill>
              </a:rPr>
              <a:t>Replicated</a:t>
            </a:r>
            <a:br>
              <a:rPr lang="en-US" sz="2400" i="1" dirty="0" smtClean="0">
                <a:solidFill>
                  <a:schemeClr val="tx1"/>
                </a:solidFill>
              </a:rPr>
            </a:br>
            <a:r>
              <a:rPr lang="en-US" sz="2400" i="1" dirty="0" smtClean="0">
                <a:solidFill>
                  <a:schemeClr val="tx1"/>
                </a:solidFill>
              </a:rPr>
              <a:t>Strongly consistent</a:t>
            </a:r>
            <a:endParaRPr lang="en-US" sz="2400" i="1" dirty="0">
              <a:solidFill>
                <a:schemeClr val="tx1"/>
              </a:solidFill>
            </a:endParaRPr>
          </a:p>
        </p:txBody>
      </p:sp>
      <p:sp>
        <p:nvSpPr>
          <p:cNvPr id="24" name="Rounded Rectangular Callout 23"/>
          <p:cNvSpPr/>
          <p:nvPr/>
        </p:nvSpPr>
        <p:spPr>
          <a:xfrm>
            <a:off x="4436882" y="1371600"/>
            <a:ext cx="3203332" cy="1125746"/>
          </a:xfrm>
          <a:prstGeom prst="wedgeRoundRectCallout">
            <a:avLst>
              <a:gd name="adj1" fmla="val -44830"/>
              <a:gd name="adj2" fmla="val 79660"/>
              <a:gd name="adj3" fmla="val 16667"/>
            </a:avLst>
          </a:prstGeom>
          <a:solidFill>
            <a:srgbClr val="E5FFE5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i="1" dirty="0" smtClean="0">
                <a:solidFill>
                  <a:schemeClr val="tx1"/>
                </a:solidFill>
              </a:rPr>
              <a:t>Distributed state</a:t>
            </a:r>
          </a:p>
          <a:p>
            <a:pPr algn="ctr"/>
            <a:r>
              <a:rPr lang="en-US" sz="2400" i="1" dirty="0" smtClean="0">
                <a:solidFill>
                  <a:schemeClr val="tx1"/>
                </a:solidFill>
              </a:rPr>
              <a:t>Replicated</a:t>
            </a:r>
          </a:p>
          <a:p>
            <a:pPr algn="ctr"/>
            <a:r>
              <a:rPr lang="en-US" sz="2400" i="1" dirty="0" smtClean="0">
                <a:solidFill>
                  <a:schemeClr val="tx1"/>
                </a:solidFill>
              </a:rPr>
              <a:t>Weakly consistent</a:t>
            </a:r>
            <a:endParaRPr lang="en-US" sz="2400" i="1" dirty="0">
              <a:solidFill>
                <a:schemeClr val="tx1"/>
              </a:solidFill>
            </a:endParaRPr>
          </a:p>
        </p:txBody>
      </p:sp>
      <p:sp>
        <p:nvSpPr>
          <p:cNvPr id="15" name="Left Brace 14"/>
          <p:cNvSpPr/>
          <p:nvPr/>
        </p:nvSpPr>
        <p:spPr>
          <a:xfrm rot="5400000">
            <a:off x="4387499" y="-1007296"/>
            <a:ext cx="413657" cy="8032544"/>
          </a:xfrm>
          <a:prstGeom prst="leftBrace">
            <a:avLst>
              <a:gd name="adj1" fmla="val 39614"/>
              <a:gd name="adj2" fmla="val 50000"/>
            </a:avLst>
          </a:pr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0240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4" grpId="0" animBg="1"/>
      <p:bldP spid="15" grpId="0" animBg="1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Problems of Distributed State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75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625812" y="4382077"/>
            <a:ext cx="2286000" cy="990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State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207212" y="4382077"/>
            <a:ext cx="2286000" cy="990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Copy of State</a:t>
            </a:r>
            <a:endParaRPr lang="en-US" sz="3200" dirty="0">
              <a:solidFill>
                <a:schemeClr val="tx1"/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1387812" y="3696277"/>
            <a:ext cx="0" cy="6858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816812" y="3696277"/>
            <a:ext cx="0" cy="6858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775465" y="2895600"/>
            <a:ext cx="11883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State </a:t>
            </a:r>
            <a:br>
              <a:rPr lang="en-US" sz="2400" dirty="0" smtClean="0"/>
            </a:br>
            <a:r>
              <a:rPr lang="en-US" sz="2400" dirty="0" smtClean="0"/>
              <a:t>updates</a:t>
            </a:r>
            <a:endParaRPr lang="en-US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4222643" y="2895600"/>
            <a:ext cx="11883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State </a:t>
            </a:r>
            <a:br>
              <a:rPr lang="en-US" sz="2400" dirty="0" smtClean="0"/>
            </a:br>
            <a:r>
              <a:rPr lang="en-US" sz="2400" dirty="0" smtClean="0"/>
              <a:t>updates</a:t>
            </a:r>
            <a:endParaRPr lang="en-US" sz="2400" dirty="0"/>
          </a:p>
        </p:txBody>
      </p:sp>
      <p:cxnSp>
        <p:nvCxnSpPr>
          <p:cNvPr id="13" name="Straight Arrow Connector 12"/>
          <p:cNvCxnSpPr>
            <a:endCxn id="18" idx="2"/>
          </p:cNvCxnSpPr>
          <p:nvPr/>
        </p:nvCxnSpPr>
        <p:spPr>
          <a:xfrm flipV="1">
            <a:off x="2375302" y="3271343"/>
            <a:ext cx="3109" cy="111540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endCxn id="19" idx="2"/>
          </p:cNvCxnSpPr>
          <p:nvPr/>
        </p:nvCxnSpPr>
        <p:spPr>
          <a:xfrm flipV="1">
            <a:off x="5947371" y="3277563"/>
            <a:ext cx="0" cy="11045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1821206" y="2440346"/>
            <a:ext cx="11144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State </a:t>
            </a:r>
            <a:br>
              <a:rPr lang="en-US" sz="2400" dirty="0" smtClean="0"/>
            </a:br>
            <a:r>
              <a:rPr lang="en-US" sz="2400" dirty="0" smtClean="0"/>
              <a:t>queries</a:t>
            </a:r>
            <a:endParaRPr lang="en-US" sz="2400" dirty="0"/>
          </a:p>
        </p:txBody>
      </p:sp>
      <p:sp>
        <p:nvSpPr>
          <p:cNvPr id="19" name="TextBox 18"/>
          <p:cNvSpPr txBox="1"/>
          <p:nvPr/>
        </p:nvSpPr>
        <p:spPr>
          <a:xfrm>
            <a:off x="5390166" y="2446566"/>
            <a:ext cx="11144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State </a:t>
            </a:r>
            <a:br>
              <a:rPr lang="en-US" sz="2400" dirty="0" smtClean="0"/>
            </a:br>
            <a:r>
              <a:rPr lang="en-US" sz="2400" dirty="0" smtClean="0"/>
              <a:t>queries</a:t>
            </a:r>
            <a:endParaRPr lang="en-US" sz="2400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2911812" y="2763511"/>
            <a:ext cx="2438400" cy="622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2911812" y="2858077"/>
            <a:ext cx="2438400" cy="622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/>
          <p:cNvSpPr/>
          <p:nvPr/>
        </p:nvSpPr>
        <p:spPr>
          <a:xfrm>
            <a:off x="3878378" y="1984901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?</a:t>
            </a:r>
            <a:endParaRPr lang="en-US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8" name="Right Brace 27"/>
          <p:cNvSpPr/>
          <p:nvPr/>
        </p:nvSpPr>
        <p:spPr>
          <a:xfrm>
            <a:off x="6629400" y="2209800"/>
            <a:ext cx="381000" cy="3276600"/>
          </a:xfrm>
          <a:prstGeom prst="rightBrace">
            <a:avLst>
              <a:gd name="adj1" fmla="val 40170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/>
          <p:cNvSpPr txBox="1"/>
          <p:nvPr/>
        </p:nvSpPr>
        <p:spPr>
          <a:xfrm>
            <a:off x="7010400" y="3137322"/>
            <a:ext cx="199298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Consistency </a:t>
            </a:r>
            <a:br>
              <a:rPr lang="en-US" sz="2800" dirty="0" smtClean="0"/>
            </a:br>
            <a:r>
              <a:rPr lang="en-US" sz="2800" dirty="0" smtClean="0"/>
              <a:t>model</a:t>
            </a:r>
            <a:r>
              <a:rPr lang="en-US" sz="2800" dirty="0"/>
              <a:t> </a:t>
            </a:r>
            <a:r>
              <a:rPr lang="en-US" sz="2800" dirty="0" smtClean="0"/>
              <a:t>= </a:t>
            </a:r>
          </a:p>
          <a:p>
            <a:r>
              <a:rPr lang="en-US" sz="2800" dirty="0" smtClean="0"/>
              <a:t>contract</a:t>
            </a:r>
          </a:p>
        </p:txBody>
      </p:sp>
    </p:spTree>
    <p:extLst>
      <p:ext uri="{BB962C8B-B14F-4D97-AF65-F5344CB8AC3E}">
        <p14:creationId xmlns:p14="http://schemas.microsoft.com/office/powerpoint/2010/main" val="29040840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8" grpId="0"/>
      <p:bldP spid="19" grpId="0"/>
      <p:bldP spid="27" grpId="0"/>
      <p:bldP spid="28" grpId="0" animBg="1"/>
      <p:bldP spid="29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10"/>
          <p:cNvSpPr/>
          <p:nvPr/>
        </p:nvSpPr>
        <p:spPr>
          <a:xfrm>
            <a:off x="76200" y="4724400"/>
            <a:ext cx="6400800" cy="2133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Centralized Replicated Control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95400"/>
            <a:ext cx="8458200" cy="4830763"/>
          </a:xfrm>
        </p:spPr>
        <p:txBody>
          <a:bodyPr/>
          <a:lstStyle/>
          <a:p>
            <a:r>
              <a:rPr lang="en-US" dirty="0" smtClean="0"/>
              <a:t>Keep essential control state centralized</a:t>
            </a:r>
          </a:p>
          <a:p>
            <a:r>
              <a:rPr lang="en-US" dirty="0" smtClean="0"/>
              <a:t>Replicate the state for reliability</a:t>
            </a:r>
          </a:p>
          <a:p>
            <a:r>
              <a:rPr lang="en-US" dirty="0" smtClean="0"/>
              <a:t>Use the </a:t>
            </a:r>
            <a:r>
              <a:rPr lang="en-US" dirty="0" err="1" smtClean="0"/>
              <a:t>Paxos</a:t>
            </a:r>
            <a:r>
              <a:rPr lang="en-US" dirty="0" smtClean="0"/>
              <a:t> consensus protocol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(Zookeeper is the open-source alternative)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76</a:t>
            </a:fld>
            <a:endParaRPr lang="en-US" dirty="0"/>
          </a:p>
        </p:txBody>
      </p:sp>
      <p:pic>
        <p:nvPicPr>
          <p:cNvPr id="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4933052"/>
            <a:ext cx="1181375" cy="1742626"/>
          </a:xfrm>
          <a:prstGeom prst="rect">
            <a:avLst/>
          </a:prstGeom>
          <a:noFill/>
        </p:spPr>
      </p:pic>
      <p:pic>
        <p:nvPicPr>
          <p:cNvPr id="7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15175" y="4933052"/>
            <a:ext cx="1181375" cy="1742626"/>
          </a:xfrm>
          <a:prstGeom prst="rect">
            <a:avLst/>
          </a:prstGeom>
          <a:noFill/>
        </p:spPr>
      </p:pic>
      <p:pic>
        <p:nvPicPr>
          <p:cNvPr id="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4933052"/>
            <a:ext cx="1181375" cy="1742626"/>
          </a:xfrm>
          <a:prstGeom prst="rect">
            <a:avLst/>
          </a:prstGeom>
          <a:noFill/>
        </p:spPr>
      </p:pic>
      <p:pic>
        <p:nvPicPr>
          <p:cNvPr id="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599376" y="4933052"/>
            <a:ext cx="1181375" cy="1742626"/>
          </a:xfrm>
          <a:prstGeom prst="rect">
            <a:avLst/>
          </a:prstGeom>
          <a:noFill/>
        </p:spPr>
      </p:pic>
      <p:pic>
        <p:nvPicPr>
          <p:cNvPr id="1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7800" y="4933052"/>
            <a:ext cx="1181375" cy="1742626"/>
          </a:xfrm>
          <a:prstGeom prst="rect">
            <a:avLst/>
          </a:prstGeom>
          <a:noFill/>
        </p:spPr>
      </p:pic>
      <p:sp>
        <p:nvSpPr>
          <p:cNvPr id="12" name="Rectangle 11"/>
          <p:cNvSpPr/>
          <p:nvPr/>
        </p:nvSpPr>
        <p:spPr>
          <a:xfrm>
            <a:off x="2212360" y="4572000"/>
            <a:ext cx="11404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i="1" dirty="0" err="1"/>
              <a:t>Paxos</a:t>
            </a:r>
            <a:endParaRPr lang="en-US" sz="3200" i="1" dirty="0"/>
          </a:p>
        </p:txBody>
      </p:sp>
      <p:sp>
        <p:nvSpPr>
          <p:cNvPr id="13" name="Rectangle 12"/>
          <p:cNvSpPr/>
          <p:nvPr/>
        </p:nvSpPr>
        <p:spPr>
          <a:xfrm>
            <a:off x="160976" y="3551558"/>
            <a:ext cx="59246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Leslie Lamport. The part-time parliament. ACM Transactions on Computer </a:t>
            </a:r>
            <a:r>
              <a:rPr lang="en-US" dirty="0" smtClean="0"/>
              <a:t>Systems, 16(2</a:t>
            </a:r>
            <a:r>
              <a:rPr lang="en-US" dirty="0"/>
              <a:t>):</a:t>
            </a:r>
            <a:r>
              <a:rPr lang="en-US" dirty="0" smtClean="0"/>
              <a:t>133-169</a:t>
            </a:r>
            <a:r>
              <a:rPr lang="en-US" dirty="0"/>
              <a:t>, May 1998.</a:t>
            </a:r>
          </a:p>
        </p:txBody>
      </p:sp>
      <p:pic>
        <p:nvPicPr>
          <p:cNvPr id="14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43665" y="1371600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675047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2895600"/>
            <a:ext cx="1676400" cy="16764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84663"/>
          </a:xfrm>
        </p:spPr>
        <p:txBody>
          <a:bodyPr/>
          <a:lstStyle/>
          <a:p>
            <a:r>
              <a:rPr lang="en-US" dirty="0" smtClean="0"/>
              <a:t>Consistency Models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2179637"/>
            <a:ext cx="4038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 smtClean="0"/>
              <a:t>Strong consistency</a:t>
            </a:r>
          </a:p>
          <a:p>
            <a:r>
              <a:rPr lang="en-US" dirty="0" smtClean="0"/>
              <a:t>Expensive to provide</a:t>
            </a:r>
          </a:p>
          <a:p>
            <a:r>
              <a:rPr lang="en-US" dirty="0" smtClean="0"/>
              <a:t>Hard to build right</a:t>
            </a:r>
          </a:p>
          <a:p>
            <a:endParaRPr lang="en-US" dirty="0" smtClean="0"/>
          </a:p>
          <a:p>
            <a:r>
              <a:rPr lang="en-US" dirty="0" smtClean="0"/>
              <a:t>Easy to understand</a:t>
            </a:r>
          </a:p>
          <a:p>
            <a:r>
              <a:rPr lang="en-US" dirty="0" smtClean="0"/>
              <a:t>Easy to program against</a:t>
            </a:r>
          </a:p>
          <a:p>
            <a:r>
              <a:rPr lang="en-US" dirty="0" smtClean="0"/>
              <a:t>Simple application design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2179637"/>
            <a:ext cx="4038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 smtClean="0"/>
              <a:t>Weak consistency</a:t>
            </a:r>
          </a:p>
          <a:p>
            <a:r>
              <a:rPr lang="en-US" dirty="0"/>
              <a:t>Increases availability</a:t>
            </a:r>
          </a:p>
          <a:p>
            <a:endParaRPr lang="en-US" dirty="0" smtClean="0"/>
          </a:p>
          <a:p>
            <a:r>
              <a:rPr lang="en-US" dirty="0" smtClean="0"/>
              <a:t>Many different models</a:t>
            </a:r>
          </a:p>
          <a:p>
            <a:r>
              <a:rPr lang="en-US" dirty="0" smtClean="0"/>
              <a:t>Easy to misuse</a:t>
            </a:r>
          </a:p>
          <a:p>
            <a:r>
              <a:rPr lang="en-US" dirty="0" smtClean="0"/>
              <a:t>Very hard to understand</a:t>
            </a:r>
          </a:p>
          <a:p>
            <a:r>
              <a:rPr lang="en-US" dirty="0" smtClean="0"/>
              <a:t>Conflict management in application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77</a:t>
            </a:fld>
            <a:endParaRPr lang="en-US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558" y="1159301"/>
            <a:ext cx="1371600" cy="1101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 descr="C:\Documents and Settings\mbudiu\Local Settings\Temporary Internet Files\Content.IE5\8FBAYZRT\MPj043401300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800000">
            <a:off x="1660661" y="1259456"/>
            <a:ext cx="1539738" cy="10252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728473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446" y="228600"/>
            <a:ext cx="8229600" cy="1143000"/>
          </a:xfrm>
        </p:spPr>
        <p:txBody>
          <a:bodyPr/>
          <a:lstStyle/>
          <a:p>
            <a:r>
              <a:rPr lang="en-US" dirty="0" smtClean="0"/>
              <a:t>Autopilot abstraction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78</a:t>
            </a:fld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838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2743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4724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6629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863600" y="4724400"/>
            <a:ext cx="7366000" cy="3734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Deployment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37" name="Elbow Connector 36"/>
          <p:cNvCxnSpPr>
            <a:endCxn id="24" idx="0"/>
          </p:cNvCxnSpPr>
          <p:nvPr/>
        </p:nvCxnSpPr>
        <p:spPr>
          <a:xfrm>
            <a:off x="609600" y="4267200"/>
            <a:ext cx="3937000" cy="457200"/>
          </a:xfrm>
          <a:prstGeom prst="bentConnector2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585158" y="3657600"/>
            <a:ext cx="33602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Self-healing machines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672405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Services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79</a:t>
            </a:fld>
            <a:endParaRPr lang="en-US"/>
          </a:p>
        </p:txBody>
      </p:sp>
      <p:grpSp>
        <p:nvGrpSpPr>
          <p:cNvPr id="17" name="Group 16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18" name="Rectangle 17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863601" y="4724400"/>
              <a:ext cx="7365999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8" name="Rectangle 27"/>
          <p:cNvSpPr/>
          <p:nvPr/>
        </p:nvSpPr>
        <p:spPr>
          <a:xfrm>
            <a:off x="1774371" y="1371601"/>
            <a:ext cx="5388429" cy="1623526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1946146" y="3340359"/>
            <a:ext cx="5388429" cy="1003041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3404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4895" y="4581974"/>
            <a:ext cx="1181375" cy="1742626"/>
          </a:xfrm>
          <a:prstGeom prst="rect">
            <a:avLst/>
          </a:prstGeom>
          <a:noFill/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Machines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5449329" y="6356350"/>
            <a:ext cx="2133600" cy="365125"/>
          </a:xfrm>
        </p:spPr>
        <p:txBody>
          <a:bodyPr/>
          <a:lstStyle/>
          <a:p>
            <a:fld id="{FC7F914F-062F-453F-B34B-BB004E9935E0}" type="slidenum">
              <a:rPr lang="en-US" smtClean="0"/>
              <a:pPr/>
              <a:t>80</a:t>
            </a:fld>
            <a:endParaRPr lang="en-US"/>
          </a:p>
        </p:txBody>
      </p:sp>
      <p:pic>
        <p:nvPicPr>
          <p:cNvPr id="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97377" y="2020118"/>
            <a:ext cx="1181375" cy="1742626"/>
          </a:xfrm>
          <a:prstGeom prst="rect">
            <a:avLst/>
          </a:prstGeom>
          <a:noFill/>
        </p:spPr>
      </p:pic>
      <p:pic>
        <p:nvPicPr>
          <p:cNvPr id="1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6800" y="4581974"/>
            <a:ext cx="1181375" cy="1742626"/>
          </a:xfrm>
          <a:prstGeom prst="rect">
            <a:avLst/>
          </a:prstGeom>
          <a:noFill/>
        </p:spPr>
      </p:pic>
      <p:sp>
        <p:nvSpPr>
          <p:cNvPr id="17" name="Rectangle 16"/>
          <p:cNvSpPr/>
          <p:nvPr/>
        </p:nvSpPr>
        <p:spPr>
          <a:xfrm>
            <a:off x="2573191" y="4048574"/>
            <a:ext cx="1884784" cy="609600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Name service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4630591" y="4028358"/>
            <a:ext cx="1884783" cy="6096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Scheduling</a:t>
            </a: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2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10761" y="2020118"/>
            <a:ext cx="1181375" cy="1742626"/>
          </a:xfrm>
          <a:prstGeom prst="rect">
            <a:avLst/>
          </a:prstGeom>
          <a:noFill/>
        </p:spPr>
      </p:pic>
      <p:sp>
        <p:nvSpPr>
          <p:cNvPr id="22" name="Rectangle 21"/>
          <p:cNvSpPr/>
          <p:nvPr/>
        </p:nvSpPr>
        <p:spPr>
          <a:xfrm>
            <a:off x="2626064" y="1466502"/>
            <a:ext cx="942392" cy="6096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Remote </a:t>
            </a:r>
            <a:br>
              <a:rPr lang="en-US" dirty="0" smtClean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execution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3625742" y="1466502"/>
            <a:ext cx="885105" cy="609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Storage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4739449" y="1466502"/>
            <a:ext cx="942392" cy="6096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Remote </a:t>
            </a:r>
            <a:br>
              <a:rPr lang="en-US" dirty="0" smtClean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execution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5739127" y="1466502"/>
            <a:ext cx="885105" cy="609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Storage</a:t>
            </a:r>
            <a:endParaRPr lang="en-US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70187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2" grpId="0" animBg="1"/>
      <p:bldP spid="23" grpId="0" animBg="1"/>
      <p:bldP spid="25" grpId="0" animBg="1"/>
      <p:bldP spid="26" grpId="0" animBg="1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Services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38400"/>
            <a:ext cx="8229600" cy="3687763"/>
          </a:xfrm>
        </p:spPr>
        <p:txBody>
          <a:bodyPr/>
          <a:lstStyle/>
          <a:p>
            <a:r>
              <a:rPr lang="en-US" dirty="0" smtClean="0"/>
              <a:t>Name service: discover cluster machines</a:t>
            </a:r>
          </a:p>
          <a:p>
            <a:r>
              <a:rPr lang="en-US" dirty="0" smtClean="0"/>
              <a:t>Scheduling: allocate cluster machines</a:t>
            </a:r>
          </a:p>
          <a:p>
            <a:r>
              <a:rPr lang="en-US" dirty="0" smtClean="0"/>
              <a:t>Storage: file contents</a:t>
            </a:r>
          </a:p>
          <a:p>
            <a:r>
              <a:rPr lang="en-US" dirty="0" smtClean="0"/>
              <a:t>Remote execution: spawn new computations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81</a:t>
            </a:fld>
            <a:endParaRPr lang="en-US"/>
          </a:p>
        </p:txBody>
      </p:sp>
      <p:pic>
        <p:nvPicPr>
          <p:cNvPr id="5122" name="Picture 2" descr="C:\Users\mbudiu\AppData\Local\Microsoft\Windows\Temporary Internet Files\Content.IE5\4RTJG1K4\MC9002955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7106"/>
            <a:ext cx="1706578" cy="1738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74313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services abstraction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82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838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63600" y="4191000"/>
            <a:ext cx="7366000" cy="37349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services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743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724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629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63600" y="4724400"/>
            <a:ext cx="7366000" cy="3734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Deployment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5" name="Elbow Connector 14"/>
          <p:cNvCxnSpPr>
            <a:endCxn id="6" idx="0"/>
          </p:cNvCxnSpPr>
          <p:nvPr/>
        </p:nvCxnSpPr>
        <p:spPr>
          <a:xfrm>
            <a:off x="585158" y="3657600"/>
            <a:ext cx="3961442" cy="533400"/>
          </a:xfrm>
          <a:prstGeom prst="bentConnector2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332703" y="3048000"/>
            <a:ext cx="44663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Reliable specialized machines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492192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mbudiu\AppData\Local\Microsoft\Windows\Temporary Internet Files\Content.IE5\D5HS8DXT\MC9004417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7320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66" y="304800"/>
            <a:ext cx="8229600" cy="1143000"/>
          </a:xfrm>
        </p:spPr>
        <p:txBody>
          <a:bodyPr/>
          <a:lstStyle/>
          <a:p>
            <a:r>
              <a:rPr lang="en-US" dirty="0" smtClean="0"/>
              <a:t>Layered Software Architecture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819400"/>
            <a:ext cx="8229600" cy="3306763"/>
          </a:xfrm>
        </p:spPr>
        <p:txBody>
          <a:bodyPr>
            <a:normAutofit/>
          </a:bodyPr>
          <a:lstStyle/>
          <a:p>
            <a:r>
              <a:rPr lang="en-US" dirty="0" smtClean="0"/>
              <a:t>Simple components</a:t>
            </a:r>
          </a:p>
          <a:p>
            <a:r>
              <a:rPr lang="en-US" dirty="0" smtClean="0"/>
              <a:t>Software-provided reliability</a:t>
            </a:r>
          </a:p>
          <a:p>
            <a:r>
              <a:rPr lang="en-US" dirty="0" smtClean="0"/>
              <a:t>Versioned APIs</a:t>
            </a:r>
          </a:p>
          <a:p>
            <a:r>
              <a:rPr lang="en-US" dirty="0" smtClean="0"/>
              <a:t>Design for live staged deployment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83</a:t>
            </a:fld>
            <a:endParaRPr lang="en-US"/>
          </a:p>
        </p:txBody>
      </p:sp>
      <p:pic>
        <p:nvPicPr>
          <p:cNvPr id="6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2364" y="3505200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863958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Storage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84</a:t>
            </a:fld>
            <a:endParaRPr lang="en-US"/>
          </a:p>
        </p:txBody>
      </p:sp>
      <p:grpSp>
        <p:nvGrpSpPr>
          <p:cNvPr id="17" name="Group 16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18" name="Rectangle 17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863600" y="4724400"/>
              <a:ext cx="7366000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8" name="Rectangle 27"/>
          <p:cNvSpPr/>
          <p:nvPr/>
        </p:nvSpPr>
        <p:spPr>
          <a:xfrm>
            <a:off x="1774371" y="1371601"/>
            <a:ext cx="5388429" cy="1250301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1946146" y="2967135"/>
            <a:ext cx="5388429" cy="1376265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9440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512" y="1295400"/>
            <a:ext cx="1127040" cy="121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 descr="C:\Users\mbudiu\AppData\Local\Microsoft\Windows\Temporary Internet Files\Content.IE5\4RTJG1K4\MP9003163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3341141"/>
            <a:ext cx="2133600" cy="147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Bandwidth hierarchy</a:t>
            </a:r>
            <a:endParaRPr lang="en-US" dirty="0"/>
          </a:p>
        </p:txBody>
      </p:sp>
      <p:pic>
        <p:nvPicPr>
          <p:cNvPr id="6153" name="Picture 9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43" t="35701" r="8399" b="38290"/>
          <a:stretch/>
        </p:blipFill>
        <p:spPr bwMode="auto">
          <a:xfrm>
            <a:off x="5566242" y="1664741"/>
            <a:ext cx="1492580" cy="344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85</a:t>
            </a:fld>
            <a:endParaRPr lang="en-US"/>
          </a:p>
        </p:txBody>
      </p:sp>
      <p:pic>
        <p:nvPicPr>
          <p:cNvPr id="6152" name="Picture 8" descr="C:\Users\mbudiu\AppData\Local\Microsoft\Windows\Temporary Internet Files\Content.IE5\4RTJG1K4\MC9002382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917" y="3081064"/>
            <a:ext cx="2046083" cy="170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53000" y="2305837"/>
            <a:ext cx="799643" cy="2514600"/>
          </a:xfrm>
          <a:prstGeom prst="rect">
            <a:avLst/>
          </a:prstGeom>
          <a:noFill/>
        </p:spPr>
      </p:pic>
      <p:pic>
        <p:nvPicPr>
          <p:cNvPr id="2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91710" y="2361821"/>
            <a:ext cx="799643" cy="2514600"/>
          </a:xfrm>
          <a:prstGeom prst="rect">
            <a:avLst/>
          </a:prstGeom>
          <a:noFill/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02" y="3658196"/>
            <a:ext cx="1320800" cy="9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277917" y="5116286"/>
            <a:ext cx="941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Cache</a:t>
            </a:r>
            <a:endParaRPr lang="en-US" sz="2400" dirty="0"/>
          </a:p>
        </p:txBody>
      </p:sp>
      <p:sp>
        <p:nvSpPr>
          <p:cNvPr id="24" name="TextBox 23"/>
          <p:cNvSpPr txBox="1"/>
          <p:nvPr/>
        </p:nvSpPr>
        <p:spPr>
          <a:xfrm>
            <a:off x="2126582" y="5116286"/>
            <a:ext cx="792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RAM</a:t>
            </a:r>
            <a:endParaRPr lang="en-US" sz="2400" dirty="0"/>
          </a:p>
        </p:txBody>
      </p:sp>
      <p:sp>
        <p:nvSpPr>
          <p:cNvPr id="26" name="TextBox 25"/>
          <p:cNvSpPr txBox="1"/>
          <p:nvPr/>
        </p:nvSpPr>
        <p:spPr>
          <a:xfrm>
            <a:off x="3605172" y="5105400"/>
            <a:ext cx="8906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Local </a:t>
            </a:r>
            <a:br>
              <a:rPr lang="en-US" sz="2400" dirty="0" smtClean="0"/>
            </a:br>
            <a:r>
              <a:rPr lang="en-US" sz="2400" dirty="0" smtClean="0"/>
              <a:t>disks</a:t>
            </a:r>
            <a:endParaRPr lang="en-US" sz="2400" dirty="0"/>
          </a:p>
        </p:txBody>
      </p:sp>
      <p:sp>
        <p:nvSpPr>
          <p:cNvPr id="29" name="TextBox 28"/>
          <p:cNvSpPr txBox="1"/>
          <p:nvPr/>
        </p:nvSpPr>
        <p:spPr>
          <a:xfrm>
            <a:off x="4976772" y="5105400"/>
            <a:ext cx="8906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Local </a:t>
            </a:r>
            <a:br>
              <a:rPr lang="en-US" sz="2400" dirty="0" smtClean="0"/>
            </a:br>
            <a:r>
              <a:rPr lang="en-US" sz="2400" dirty="0" smtClean="0"/>
              <a:t>rack</a:t>
            </a:r>
            <a:endParaRPr lang="en-US" sz="2400" dirty="0"/>
          </a:p>
        </p:txBody>
      </p:sp>
      <p:sp>
        <p:nvSpPr>
          <p:cNvPr id="30" name="TextBox 29"/>
          <p:cNvSpPr txBox="1"/>
          <p:nvPr/>
        </p:nvSpPr>
        <p:spPr>
          <a:xfrm>
            <a:off x="6544039" y="5105400"/>
            <a:ext cx="11601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Remote</a:t>
            </a:r>
            <a:br>
              <a:rPr lang="en-US" sz="2400" dirty="0" smtClean="0"/>
            </a:br>
            <a:r>
              <a:rPr lang="en-US" sz="2400" dirty="0" smtClean="0"/>
              <a:t>rack</a:t>
            </a:r>
            <a:endParaRPr lang="en-US" sz="2400" dirty="0"/>
          </a:p>
        </p:txBody>
      </p:sp>
      <p:pic>
        <p:nvPicPr>
          <p:cNvPr id="3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29600" y="2361821"/>
            <a:ext cx="799643" cy="2514600"/>
          </a:xfrm>
          <a:prstGeom prst="rect">
            <a:avLst/>
          </a:prstGeom>
          <a:noFill/>
        </p:spPr>
      </p:pic>
      <p:sp>
        <p:nvSpPr>
          <p:cNvPr id="34" name="TextBox 33"/>
          <p:cNvSpPr txBox="1"/>
          <p:nvPr/>
        </p:nvSpPr>
        <p:spPr>
          <a:xfrm>
            <a:off x="7696200" y="5105400"/>
            <a:ext cx="15407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Remote  </a:t>
            </a:r>
          </a:p>
          <a:p>
            <a:r>
              <a:rPr lang="en-US" sz="2400" dirty="0" smtClean="0"/>
              <a:t>datacenter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687958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budiu\AppData\Local\Microsoft\Windows\Temporary Internet Files\Content.IE5\0C1PX15L\MC9000147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35" y="2476643"/>
            <a:ext cx="7240633" cy="332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Today’s disks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86</a:t>
            </a:fld>
            <a:endParaRPr lang="en-US"/>
          </a:p>
        </p:txBody>
      </p:sp>
      <p:sp>
        <p:nvSpPr>
          <p:cNvPr id="2675" name="TextBox 2674"/>
          <p:cNvSpPr txBox="1"/>
          <p:nvPr/>
        </p:nvSpPr>
        <p:spPr>
          <a:xfrm>
            <a:off x="2344675" y="3276600"/>
            <a:ext cx="17701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 smtClean="0">
                <a:solidFill>
                  <a:srgbClr val="FF0000"/>
                </a:solidFill>
              </a:rPr>
              <a:t>2TB</a:t>
            </a:r>
            <a:endParaRPr lang="en-US" sz="6000" b="1" dirty="0">
              <a:solidFill>
                <a:srgbClr val="FF0000"/>
              </a:solidFill>
            </a:endParaRPr>
          </a:p>
        </p:txBody>
      </p:sp>
      <p:sp>
        <p:nvSpPr>
          <p:cNvPr id="2676" name="TextBox 2675"/>
          <p:cNvSpPr txBox="1"/>
          <p:nvPr/>
        </p:nvSpPr>
        <p:spPr>
          <a:xfrm>
            <a:off x="4049655" y="1773123"/>
            <a:ext cx="21185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1</a:t>
            </a:r>
            <a:r>
              <a:rPr lang="en-US" sz="3200" dirty="0" smtClean="0"/>
              <a:t>00MB/s</a:t>
            </a:r>
            <a:endParaRPr lang="en-US" sz="3200" dirty="0"/>
          </a:p>
        </p:txBody>
      </p:sp>
      <p:pic>
        <p:nvPicPr>
          <p:cNvPr id="1028" name="Picture 4" descr="C:\Users\mbudiu\AppData\Local\Microsoft\Windows\Temporary Internet Files\Content.IE5\TXJZESNJ\MC9003912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996696"/>
            <a:ext cx="923544" cy="832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11"/>
          <p:cNvGrpSpPr/>
          <p:nvPr/>
        </p:nvGrpSpPr>
        <p:grpSpPr>
          <a:xfrm>
            <a:off x="5744227" y="1571808"/>
            <a:ext cx="516994" cy="1018992"/>
            <a:chOff x="5744227" y="1349065"/>
            <a:chExt cx="516994" cy="1018992"/>
          </a:xfrm>
        </p:grpSpPr>
        <p:sp>
          <p:nvSpPr>
            <p:cNvPr id="11" name="Rectangle 10"/>
            <p:cNvSpPr/>
            <p:nvPr/>
          </p:nvSpPr>
          <p:spPr>
            <a:xfrm rot="600000">
              <a:off x="5744227" y="1429186"/>
              <a:ext cx="77369" cy="93887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8" name="Rectangle 297"/>
            <p:cNvSpPr/>
            <p:nvPr/>
          </p:nvSpPr>
          <p:spPr>
            <a:xfrm rot="4260000">
              <a:off x="6012217" y="1174298"/>
              <a:ext cx="74238" cy="42377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7133818" y="996696"/>
            <a:ext cx="1832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Application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38053940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76" grpId="0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944562"/>
          </a:xfrm>
        </p:spPr>
        <p:txBody>
          <a:bodyPr/>
          <a:lstStyle/>
          <a:p>
            <a:r>
              <a:rPr lang="en-US" dirty="0" smtClean="0"/>
              <a:t>Storage bandwidth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85578" y="6356350"/>
            <a:ext cx="2133600" cy="365125"/>
          </a:xfrm>
        </p:spPr>
        <p:txBody>
          <a:bodyPr/>
          <a:lstStyle/>
          <a:p>
            <a:fld id="{FC7F914F-062F-453F-B34B-BB004E9935E0}" type="slidenum">
              <a:rPr lang="en-US" smtClean="0"/>
              <a:pPr/>
              <a:t>87</a:t>
            </a:fld>
            <a:endParaRPr lang="en-US" dirty="0"/>
          </a:p>
        </p:txBody>
      </p:sp>
      <p:grpSp>
        <p:nvGrpSpPr>
          <p:cNvPr id="18" name="Group 17"/>
          <p:cNvGrpSpPr/>
          <p:nvPr/>
        </p:nvGrpSpPr>
        <p:grpSpPr>
          <a:xfrm>
            <a:off x="274146" y="4191000"/>
            <a:ext cx="3772175" cy="2362200"/>
            <a:chOff x="457200" y="2743200"/>
            <a:chExt cx="5067575" cy="3505200"/>
          </a:xfrm>
        </p:grpSpPr>
        <p:pic>
          <p:nvPicPr>
            <p:cNvPr id="5" name="Picture 2" descr="C:\Program Files\Microsoft Resource DVD Artwork\DVD_ART\Artwork_Imagery\HARDWARE_IMAGERY\Illustration - Misc Hardware\XML Icons\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57200" y="2743200"/>
              <a:ext cx="1181375" cy="1742626"/>
            </a:xfrm>
            <a:prstGeom prst="rect">
              <a:avLst/>
            </a:prstGeom>
            <a:noFill/>
          </p:spPr>
        </p:pic>
        <p:pic>
          <p:nvPicPr>
            <p:cNvPr id="6" name="Picture 2" descr="C:\Program Files\Microsoft Resource DVD Artwork\DVD_ART\Artwork_Imagery\HARDWARE_IMAGERY\Illustration - Misc Hardware\XML Icons\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748641" y="2750976"/>
              <a:ext cx="1181375" cy="1742626"/>
            </a:xfrm>
            <a:prstGeom prst="rect">
              <a:avLst/>
            </a:prstGeom>
            <a:noFill/>
          </p:spPr>
        </p:pic>
        <p:pic>
          <p:nvPicPr>
            <p:cNvPr id="7" name="Picture 2" descr="C:\Program Files\Microsoft Resource DVD Artwork\DVD_ART\Artwork_Imagery\HARDWARE_IMAGERY\Illustration - Misc Hardware\XML Icons\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048000" y="2743200"/>
              <a:ext cx="1181375" cy="1742626"/>
            </a:xfrm>
            <a:prstGeom prst="rect">
              <a:avLst/>
            </a:prstGeom>
            <a:noFill/>
          </p:spPr>
        </p:pic>
        <p:pic>
          <p:nvPicPr>
            <p:cNvPr id="8" name="Picture 2" descr="C:\Program Files\Microsoft Resource DVD Artwork\DVD_ART\Artwork_Imagery\HARDWARE_IMAGERY\Illustration - Misc Hardware\XML Icons\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343400" y="2758752"/>
              <a:ext cx="1181375" cy="1742626"/>
            </a:xfrm>
            <a:prstGeom prst="rect">
              <a:avLst/>
            </a:prstGeom>
            <a:noFill/>
          </p:spPr>
        </p:pic>
        <p:pic>
          <p:nvPicPr>
            <p:cNvPr id="10" name="Picture 2" descr="C:\Program Files\Microsoft Resource DVD Artwork\DVD_ART\Artwork_Imagery\Shapes and Graphics\circular shapes\3d Disc shapes\gray medium column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33400" y="5224335"/>
              <a:ext cx="1011383" cy="1024065"/>
            </a:xfrm>
            <a:prstGeom prst="rect">
              <a:avLst/>
            </a:prstGeom>
            <a:noFill/>
          </p:spPr>
        </p:pic>
        <p:pic>
          <p:nvPicPr>
            <p:cNvPr id="11" name="Picture 2" descr="C:\Program Files\Microsoft Resource DVD Artwork\DVD_ART\Artwork_Imagery\Shapes and Graphics\circular shapes\3d Disc shapes\gray medium column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824841" y="5221225"/>
              <a:ext cx="1011383" cy="1024065"/>
            </a:xfrm>
            <a:prstGeom prst="rect">
              <a:avLst/>
            </a:prstGeom>
            <a:noFill/>
          </p:spPr>
        </p:pic>
        <p:pic>
          <p:nvPicPr>
            <p:cNvPr id="12" name="Picture 2" descr="C:\Program Files\Microsoft Resource DVD Artwork\DVD_ART\Artwork_Imagery\Shapes and Graphics\circular shapes\3d Disc shapes\gray medium column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124200" y="5224335"/>
              <a:ext cx="1011383" cy="1024065"/>
            </a:xfrm>
            <a:prstGeom prst="rect">
              <a:avLst/>
            </a:prstGeom>
            <a:noFill/>
          </p:spPr>
        </p:pic>
        <p:pic>
          <p:nvPicPr>
            <p:cNvPr id="13" name="Picture 2" descr="C:\Program Files\Microsoft Resource DVD Artwork\DVD_ART\Artwork_Imagery\Shapes and Graphics\circular shapes\3d Disc shapes\gray medium column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419600" y="5224335"/>
              <a:ext cx="1011383" cy="1024065"/>
            </a:xfrm>
            <a:prstGeom prst="rect">
              <a:avLst/>
            </a:prstGeom>
            <a:noFill/>
          </p:spPr>
        </p:pic>
        <p:sp>
          <p:nvSpPr>
            <p:cNvPr id="14" name="Up-Down Arrow 13"/>
            <p:cNvSpPr/>
            <p:nvPr/>
          </p:nvSpPr>
          <p:spPr>
            <a:xfrm>
              <a:off x="838200" y="4501377"/>
              <a:ext cx="381000" cy="719847"/>
            </a:xfrm>
            <a:prstGeom prst="up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Up-Down Arrow 14"/>
            <p:cNvSpPr/>
            <p:nvPr/>
          </p:nvSpPr>
          <p:spPr>
            <a:xfrm>
              <a:off x="2140032" y="4504539"/>
              <a:ext cx="381000" cy="719847"/>
            </a:xfrm>
            <a:prstGeom prst="up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Up-Down Arrow 15"/>
            <p:cNvSpPr/>
            <p:nvPr/>
          </p:nvSpPr>
          <p:spPr>
            <a:xfrm>
              <a:off x="3448187" y="4504539"/>
              <a:ext cx="381000" cy="719847"/>
            </a:xfrm>
            <a:prstGeom prst="up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Up-Down Arrow 16"/>
            <p:cNvSpPr/>
            <p:nvPr/>
          </p:nvSpPr>
          <p:spPr>
            <a:xfrm>
              <a:off x="4734791" y="4504539"/>
              <a:ext cx="381000" cy="719847"/>
            </a:xfrm>
            <a:prstGeom prst="up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170" name="Picture 2" descr="http://brazil.emc.com/images/about/photo-library/product/CLARiiON/CX4-960-FR-300dpi-LA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3802" y="838200"/>
            <a:ext cx="3359013" cy="335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1978" y="1271917"/>
            <a:ext cx="799643" cy="2514600"/>
          </a:xfrm>
          <a:prstGeom prst="rect">
            <a:avLst/>
          </a:prstGeom>
          <a:noFill/>
        </p:spPr>
      </p:pic>
      <p:sp>
        <p:nvSpPr>
          <p:cNvPr id="19" name="TextBox 18"/>
          <p:cNvSpPr txBox="1"/>
          <p:nvPr/>
        </p:nvSpPr>
        <p:spPr>
          <a:xfrm>
            <a:off x="137992" y="1687911"/>
            <a:ext cx="395371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Expensive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Fast network needed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Limited by network b/w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961578" y="4800600"/>
            <a:ext cx="331295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Cheap network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Cheap machines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Limited by disk b/w</a:t>
            </a:r>
            <a:endParaRPr lang="en-US" sz="2800" dirty="0"/>
          </a:p>
        </p:txBody>
      </p:sp>
      <p:sp>
        <p:nvSpPr>
          <p:cNvPr id="23" name="TextBox 22"/>
          <p:cNvSpPr txBox="1"/>
          <p:nvPr/>
        </p:nvSpPr>
        <p:spPr>
          <a:xfrm>
            <a:off x="5349815" y="3515380"/>
            <a:ext cx="787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SAN</a:t>
            </a:r>
            <a:endParaRPr lang="en-US" sz="2800" dirty="0"/>
          </a:p>
        </p:txBody>
      </p:sp>
      <p:sp>
        <p:nvSpPr>
          <p:cNvPr id="21" name="Left-Right Arrow 20"/>
          <p:cNvSpPr/>
          <p:nvPr/>
        </p:nvSpPr>
        <p:spPr>
          <a:xfrm>
            <a:off x="5151621" y="2297511"/>
            <a:ext cx="800557" cy="45720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>
            <a:off x="84778" y="925911"/>
            <a:ext cx="8991600" cy="3112689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ounded Rectangle 25"/>
          <p:cNvSpPr/>
          <p:nvPr/>
        </p:nvSpPr>
        <p:spPr>
          <a:xfrm>
            <a:off x="76200" y="4201481"/>
            <a:ext cx="8991600" cy="249622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4173605" y="6174485"/>
            <a:ext cx="9525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JBOD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723246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2" grpId="0"/>
      <p:bldP spid="26" grpId="0" animBg="1"/>
      <p:bldP spid="27" grpId="0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3923798" y="4286250"/>
            <a:ext cx="950604" cy="895350"/>
            <a:chOff x="6096000" y="3886200"/>
            <a:chExt cx="2476043" cy="2514600"/>
          </a:xfrm>
        </p:grpSpPr>
        <p:pic>
          <p:nvPicPr>
            <p:cNvPr id="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96000" y="3886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8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72400" y="3886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9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932645" y="3886200"/>
              <a:ext cx="799643" cy="2514600"/>
            </a:xfrm>
            <a:prstGeom prst="rect">
              <a:avLst/>
            </a:prstGeom>
            <a:noFill/>
          </p:spPr>
        </p:pic>
      </p:grpSp>
      <p:pic>
        <p:nvPicPr>
          <p:cNvPr id="6" name="Picture 2" descr="http://brazil.emc.com/images/about/photo-library/product/CLARiiON/CX4-960-FR-300dpi-LA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1" y="2817810"/>
            <a:ext cx="992190" cy="99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Time to read 1TB (sequential)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05800" cy="5029200"/>
          </a:xfrm>
        </p:spPr>
        <p:txBody>
          <a:bodyPr>
            <a:normAutofit lnSpcReduction="10000"/>
          </a:bodyPr>
          <a:lstStyle/>
          <a:p>
            <a:endParaRPr lang="en-US" dirty="0" smtClean="0"/>
          </a:p>
          <a:p>
            <a:r>
              <a:rPr lang="en-US" dirty="0" smtClean="0"/>
              <a:t>1 TB / 100MB/s = 3 hours</a:t>
            </a:r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1 TB / 10 </a:t>
            </a:r>
            <a:r>
              <a:rPr lang="en-US" dirty="0" err="1" smtClean="0"/>
              <a:t>Gbps</a:t>
            </a:r>
            <a:r>
              <a:rPr lang="en-US" dirty="0" smtClean="0"/>
              <a:t> = 40 minutes</a:t>
            </a:r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1 TB / (100 MB/s/disk x 10000 disks) = 1s</a:t>
            </a:r>
          </a:p>
          <a:p>
            <a:r>
              <a:rPr lang="en-US" dirty="0" smtClean="0"/>
              <a:t>(1000 </a:t>
            </a:r>
            <a:r>
              <a:rPr lang="en-US" dirty="0"/>
              <a:t>machines x 10 disks x 1TB/disk = </a:t>
            </a:r>
            <a:r>
              <a:rPr lang="en-US" dirty="0" smtClean="0"/>
              <a:t>10PB)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88</a:t>
            </a:fld>
            <a:endParaRPr lang="en-US"/>
          </a:p>
        </p:txBody>
      </p:sp>
      <p:pic>
        <p:nvPicPr>
          <p:cNvPr id="5" name="Picture 8" descr="C:\Users\mbudiu\AppData\Local\Microsoft\Windows\Temporary Internet Files\Content.IE5\4RTJG1K4\MC9002382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3216" y="1219200"/>
            <a:ext cx="1068390" cy="88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65838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" name="Picture 2" descr="C:\Users\mbudiu\AppData\Local\Microsoft\Windows\Temporary Internet Files\Content.IE5\0C1PX15L\MC9000147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35" y="2476643"/>
            <a:ext cx="7240633" cy="332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Send the application to the data!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89</a:t>
            </a:fld>
            <a:endParaRPr lang="en-US"/>
          </a:p>
        </p:txBody>
      </p:sp>
      <p:sp>
        <p:nvSpPr>
          <p:cNvPr id="189" name="TextBox 188"/>
          <p:cNvSpPr txBox="1"/>
          <p:nvPr/>
        </p:nvSpPr>
        <p:spPr>
          <a:xfrm>
            <a:off x="2344675" y="3276600"/>
            <a:ext cx="17701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 smtClean="0">
                <a:solidFill>
                  <a:srgbClr val="FF0000"/>
                </a:solidFill>
              </a:rPr>
              <a:t>2TB</a:t>
            </a:r>
            <a:endParaRPr lang="en-US" sz="6000" b="1" dirty="0">
              <a:solidFill>
                <a:srgbClr val="FF0000"/>
              </a:solidFill>
            </a:endParaRPr>
          </a:p>
        </p:txBody>
      </p:sp>
      <p:sp>
        <p:nvSpPr>
          <p:cNvPr id="190" name="TextBox 189"/>
          <p:cNvSpPr txBox="1"/>
          <p:nvPr/>
        </p:nvSpPr>
        <p:spPr>
          <a:xfrm>
            <a:off x="4053683" y="1676400"/>
            <a:ext cx="21185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1</a:t>
            </a:r>
            <a:r>
              <a:rPr lang="en-US" sz="3200" dirty="0" smtClean="0"/>
              <a:t>00MB/s</a:t>
            </a:r>
            <a:endParaRPr lang="en-US" sz="3200" dirty="0"/>
          </a:p>
        </p:txBody>
      </p:sp>
      <p:grpSp>
        <p:nvGrpSpPr>
          <p:cNvPr id="195" name="Group 194"/>
          <p:cNvGrpSpPr/>
          <p:nvPr/>
        </p:nvGrpSpPr>
        <p:grpSpPr>
          <a:xfrm>
            <a:off x="5744227" y="1571808"/>
            <a:ext cx="516994" cy="1018992"/>
            <a:chOff x="5744233" y="1349065"/>
            <a:chExt cx="516988" cy="1018994"/>
          </a:xfrm>
        </p:grpSpPr>
        <p:sp>
          <p:nvSpPr>
            <p:cNvPr id="196" name="Rectangle 195"/>
            <p:cNvSpPr/>
            <p:nvPr/>
          </p:nvSpPr>
          <p:spPr>
            <a:xfrm rot="600000">
              <a:off x="5744227" y="1429186"/>
              <a:ext cx="77369" cy="93887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7" name="Rectangle 196"/>
            <p:cNvSpPr/>
            <p:nvPr/>
          </p:nvSpPr>
          <p:spPr>
            <a:xfrm rot="4260000">
              <a:off x="6012217" y="1174298"/>
              <a:ext cx="74238" cy="42377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91" name="Picture 4" descr="C:\Users\mbudiu\AppData\Local\Microsoft\Windows\Temporary Internet Files\Content.IE5\TXJZESNJ\MC9003912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504" y="1088793"/>
            <a:ext cx="923544" cy="832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8" name="TextBox 197"/>
          <p:cNvSpPr txBox="1"/>
          <p:nvPr/>
        </p:nvSpPr>
        <p:spPr>
          <a:xfrm>
            <a:off x="7204669" y="1258306"/>
            <a:ext cx="1832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Application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33186407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8.51852E-6 C -0.01666 0.00764 -0.03316 0.01575 -0.05 0.02269 C -0.06024 0.02686 -0.07135 0.02871 -0.08038 0.03681 C -0.08541 0.05348 -0.09045 0.07014 -0.09566 0.08681 C -0.09722 0.10047 -0.09722 0.10811 -0.09461 0.1213 C -0.09757 0.14399 -0.10156 0.16482 -0.10816 0.18565 C -0.11163 0.1963 -0.11406 0.21065 -0.11614 0.2213 C -0.11649 0.22339 -0.11701 0.22732 -0.11701 0.22732 " pathEditMode="relative" ptsTypes="fffffffA">
                                      <p:cBhvr>
                                        <p:cTn id="10" dur="2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0" grpId="0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/>
          <p:cNvSpPr/>
          <p:nvPr/>
        </p:nvSpPr>
        <p:spPr>
          <a:xfrm>
            <a:off x="4603501" y="2286000"/>
            <a:ext cx="89132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F[1]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Large-scale Distributed Storage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90</a:t>
            </a:fld>
            <a:endParaRPr lang="en-US"/>
          </a:p>
        </p:txBody>
      </p:sp>
      <p:pic>
        <p:nvPicPr>
          <p:cNvPr id="5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38600" y="3907972"/>
            <a:ext cx="1181375" cy="1742626"/>
          </a:xfrm>
          <a:prstGeom prst="rect">
            <a:avLst/>
          </a:prstGeom>
          <a:noFill/>
        </p:spPr>
      </p:pic>
      <p:pic>
        <p:nvPicPr>
          <p:cNvPr id="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3928188"/>
            <a:ext cx="1181375" cy="1742626"/>
          </a:xfrm>
          <a:prstGeom prst="rect">
            <a:avLst/>
          </a:prstGeom>
          <a:noFill/>
        </p:spPr>
      </p:pic>
      <p:sp>
        <p:nvSpPr>
          <p:cNvPr id="16" name="Rectangle 15"/>
          <p:cNvSpPr/>
          <p:nvPr/>
        </p:nvSpPr>
        <p:spPr>
          <a:xfrm>
            <a:off x="621537" y="3242388"/>
            <a:ext cx="2388638" cy="535518"/>
          </a:xfrm>
          <a:prstGeom prst="rect">
            <a:avLst/>
          </a:prstGeom>
          <a:solidFill>
            <a:srgbClr val="CCFFCC"/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 metadata 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7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4004388"/>
            <a:ext cx="1181375" cy="1742626"/>
          </a:xfrm>
          <a:prstGeom prst="rect">
            <a:avLst/>
          </a:prstGeom>
          <a:noFill/>
        </p:spPr>
      </p:pic>
      <p:pic>
        <p:nvPicPr>
          <p:cNvPr id="1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4004844"/>
            <a:ext cx="1181375" cy="1742626"/>
          </a:xfrm>
          <a:prstGeom prst="rect">
            <a:avLst/>
          </a:prstGeom>
          <a:noFill/>
        </p:spPr>
      </p:pic>
      <p:pic>
        <p:nvPicPr>
          <p:cNvPr id="1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9530" y="3928188"/>
            <a:ext cx="1181375" cy="1742626"/>
          </a:xfrm>
          <a:prstGeom prst="rect">
            <a:avLst/>
          </a:prstGeom>
          <a:noFill/>
        </p:spPr>
      </p:pic>
      <p:pic>
        <p:nvPicPr>
          <p:cNvPr id="2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5343" y="3886200"/>
            <a:ext cx="1181375" cy="1742626"/>
          </a:xfrm>
          <a:prstGeom prst="rect">
            <a:avLst/>
          </a:prstGeom>
          <a:noFill/>
        </p:spPr>
      </p:pic>
      <p:sp>
        <p:nvSpPr>
          <p:cNvPr id="22" name="Rectangle 21"/>
          <p:cNvSpPr/>
          <p:nvPr/>
        </p:nvSpPr>
        <p:spPr>
          <a:xfrm>
            <a:off x="4186734" y="3242388"/>
            <a:ext cx="885105" cy="609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5711135" y="3242388"/>
            <a:ext cx="885105" cy="609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7121613" y="3242388"/>
            <a:ext cx="885105" cy="609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621537" y="2556588"/>
            <a:ext cx="238863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File F</a:t>
            </a:r>
            <a:endParaRPr lang="en-US" dirty="0"/>
          </a:p>
        </p:txBody>
      </p:sp>
      <p:sp>
        <p:nvSpPr>
          <p:cNvPr id="26" name="Rectangle 25"/>
          <p:cNvSpPr/>
          <p:nvPr/>
        </p:nvSpPr>
        <p:spPr>
          <a:xfrm>
            <a:off x="4180514" y="2556588"/>
            <a:ext cx="89132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F[0]</a:t>
            </a:r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5711135" y="2556588"/>
            <a:ext cx="89132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F[1]</a:t>
            </a:r>
            <a:endParaRPr lang="en-US" dirty="0"/>
          </a:p>
        </p:txBody>
      </p:sp>
      <p:cxnSp>
        <p:nvCxnSpPr>
          <p:cNvPr id="30" name="Straight Arrow Connector 29"/>
          <p:cNvCxnSpPr>
            <a:stCxn id="25" idx="3"/>
            <a:endCxn id="26" idx="1"/>
          </p:cNvCxnSpPr>
          <p:nvPr/>
        </p:nvCxnSpPr>
        <p:spPr>
          <a:xfrm>
            <a:off x="3010175" y="2785188"/>
            <a:ext cx="1170339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/>
          <p:cNvSpPr/>
          <p:nvPr/>
        </p:nvSpPr>
        <p:spPr>
          <a:xfrm>
            <a:off x="7121613" y="2544147"/>
            <a:ext cx="89132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F[0]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051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25" grpId="0" animBg="1"/>
      <p:bldP spid="26" grpId="0" animBg="1"/>
      <p:bldP spid="27" grpId="0" animBg="1"/>
      <p:bldP spid="34" grpId="0" animBg="1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Parallel Application I/O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91</a:t>
            </a:fld>
            <a:endParaRPr lang="en-US"/>
          </a:p>
        </p:txBody>
      </p:sp>
      <p:pic>
        <p:nvPicPr>
          <p:cNvPr id="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8788" y="4346639"/>
            <a:ext cx="1169678" cy="1725372"/>
          </a:xfrm>
          <a:prstGeom prst="rect">
            <a:avLst/>
          </a:prstGeom>
          <a:noFill/>
        </p:spPr>
      </p:pic>
      <p:pic>
        <p:nvPicPr>
          <p:cNvPr id="7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9718" y="4366855"/>
            <a:ext cx="1169678" cy="1725372"/>
          </a:xfrm>
          <a:prstGeom prst="rect">
            <a:avLst/>
          </a:prstGeom>
          <a:noFill/>
        </p:spPr>
      </p:pic>
      <p:pic>
        <p:nvPicPr>
          <p:cNvPr id="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44448" y="4399325"/>
            <a:ext cx="1169678" cy="1725372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6271074" y="3675446"/>
            <a:ext cx="885105" cy="6035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795475" y="3675446"/>
            <a:ext cx="885105" cy="6035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334870" y="3675446"/>
            <a:ext cx="885105" cy="6035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264854" y="2988892"/>
            <a:ext cx="891325" cy="4526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F[0]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7795475" y="2988892"/>
            <a:ext cx="891325" cy="4526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F[1]</a:t>
            </a:r>
            <a:endParaRPr lang="en-US" dirty="0"/>
          </a:p>
        </p:txBody>
      </p:sp>
      <p:pic>
        <p:nvPicPr>
          <p:cNvPr id="15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4352918"/>
            <a:ext cx="1181375" cy="1742626"/>
          </a:xfrm>
          <a:prstGeom prst="rect">
            <a:avLst/>
          </a:prstGeom>
          <a:noFill/>
        </p:spPr>
      </p:pic>
      <p:sp>
        <p:nvSpPr>
          <p:cNvPr id="16" name="Rectangle 15"/>
          <p:cNvSpPr/>
          <p:nvPr/>
        </p:nvSpPr>
        <p:spPr>
          <a:xfrm>
            <a:off x="621537" y="3667118"/>
            <a:ext cx="2388638" cy="535518"/>
          </a:xfrm>
          <a:prstGeom prst="rect">
            <a:avLst/>
          </a:prstGeom>
          <a:solidFill>
            <a:srgbClr val="CCFFCC"/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 metadata 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7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4429118"/>
            <a:ext cx="1181375" cy="1742626"/>
          </a:xfrm>
          <a:prstGeom prst="rect">
            <a:avLst/>
          </a:prstGeom>
          <a:noFill/>
        </p:spPr>
      </p:pic>
      <p:pic>
        <p:nvPicPr>
          <p:cNvPr id="1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4505774"/>
            <a:ext cx="1181375" cy="1742626"/>
          </a:xfrm>
          <a:prstGeom prst="rect">
            <a:avLst/>
          </a:prstGeom>
          <a:noFill/>
        </p:spPr>
      </p:pic>
      <p:sp>
        <p:nvSpPr>
          <p:cNvPr id="19" name="Rectangle 18"/>
          <p:cNvSpPr/>
          <p:nvPr/>
        </p:nvSpPr>
        <p:spPr>
          <a:xfrm>
            <a:off x="621537" y="2981318"/>
            <a:ext cx="238863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File F</a:t>
            </a:r>
            <a:endParaRPr lang="en-US" dirty="0"/>
          </a:p>
        </p:txBody>
      </p:sp>
      <p:cxnSp>
        <p:nvCxnSpPr>
          <p:cNvPr id="20" name="Straight Arrow Connector 19"/>
          <p:cNvCxnSpPr>
            <a:stCxn id="19" idx="3"/>
            <a:endCxn id="12" idx="1"/>
          </p:cNvCxnSpPr>
          <p:nvPr/>
        </p:nvCxnSpPr>
        <p:spPr>
          <a:xfrm>
            <a:off x="3010175" y="3209918"/>
            <a:ext cx="3254679" cy="531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/>
        </p:nvSpPr>
        <p:spPr>
          <a:xfrm>
            <a:off x="7786544" y="2173575"/>
            <a:ext cx="894036" cy="53021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App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6272274" y="2173575"/>
            <a:ext cx="894036" cy="53021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App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Up-Down Arrow 23"/>
          <p:cNvSpPr/>
          <p:nvPr/>
        </p:nvSpPr>
        <p:spPr>
          <a:xfrm>
            <a:off x="8157362" y="2731956"/>
            <a:ext cx="152400" cy="233663"/>
          </a:xfrm>
          <a:prstGeom prst="up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Up-Down Arrow 25"/>
          <p:cNvSpPr/>
          <p:nvPr/>
        </p:nvSpPr>
        <p:spPr>
          <a:xfrm>
            <a:off x="6634316" y="2731956"/>
            <a:ext cx="152400" cy="233663"/>
          </a:xfrm>
          <a:prstGeom prst="up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4334870" y="2173575"/>
            <a:ext cx="894036" cy="53021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App</a:t>
            </a:r>
            <a:br>
              <a:rPr lang="en-US" dirty="0" smtClean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ctrl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32" name="Straight Arrow Connector 31"/>
          <p:cNvCxnSpPr>
            <a:stCxn id="19" idx="3"/>
            <a:endCxn id="27" idx="1"/>
          </p:cNvCxnSpPr>
          <p:nvPr/>
        </p:nvCxnSpPr>
        <p:spPr>
          <a:xfrm flipV="1">
            <a:off x="3010175" y="2438683"/>
            <a:ext cx="1324695" cy="771235"/>
          </a:xfrm>
          <a:prstGeom prst="straightConnector1">
            <a:avLst/>
          </a:prstGeom>
          <a:ln w="28575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27" idx="3"/>
            <a:endCxn id="22" idx="1"/>
          </p:cNvCxnSpPr>
          <p:nvPr/>
        </p:nvCxnSpPr>
        <p:spPr>
          <a:xfrm>
            <a:off x="5228906" y="2438683"/>
            <a:ext cx="1043368" cy="0"/>
          </a:xfrm>
          <a:prstGeom prst="straightConnector1">
            <a:avLst/>
          </a:prstGeom>
          <a:ln w="28575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>
            <a:stCxn id="27" idx="3"/>
          </p:cNvCxnSpPr>
          <p:nvPr/>
        </p:nvCxnSpPr>
        <p:spPr>
          <a:xfrm flipV="1">
            <a:off x="5228906" y="2286000"/>
            <a:ext cx="2566569" cy="152683"/>
          </a:xfrm>
          <a:prstGeom prst="straightConnector1">
            <a:avLst/>
          </a:prstGeom>
          <a:ln w="28575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2978444" y="2375348"/>
            <a:ext cx="826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lookup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5242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6" grpId="0" animBg="1"/>
      <p:bldP spid="39" grpId="0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Storage Abstraction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92</a:t>
            </a:fld>
            <a:endParaRPr lang="en-US"/>
          </a:p>
        </p:txBody>
      </p:sp>
      <p:cxnSp>
        <p:nvCxnSpPr>
          <p:cNvPr id="5" name="Elbow Connector 4"/>
          <p:cNvCxnSpPr>
            <a:endCxn id="9" idx="0"/>
          </p:cNvCxnSpPr>
          <p:nvPr/>
        </p:nvCxnSpPr>
        <p:spPr>
          <a:xfrm>
            <a:off x="609600" y="3200400"/>
            <a:ext cx="3924300" cy="457200"/>
          </a:xfrm>
          <a:prstGeom prst="bentConnector2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585158" y="2590800"/>
            <a:ext cx="7150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Set of reliable machines with a global filesystem</a:t>
            </a:r>
            <a:endParaRPr lang="en-US" sz="2800" dirty="0"/>
          </a:p>
        </p:txBody>
      </p:sp>
      <p:sp>
        <p:nvSpPr>
          <p:cNvPr id="7" name="Rectangle 6"/>
          <p:cNvSpPr/>
          <p:nvPr/>
        </p:nvSpPr>
        <p:spPr>
          <a:xfrm>
            <a:off x="838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63600" y="4191000"/>
            <a:ext cx="7366000" cy="37349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services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838200" y="3657600"/>
            <a:ext cx="7391400" cy="381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743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724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629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63600" y="4724400"/>
            <a:ext cx="7366000" cy="3734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Deployment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2356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Execution:</a:t>
            </a:r>
            <a:br>
              <a:rPr lang="en-US" dirty="0" smtClean="0"/>
            </a:br>
            <a:r>
              <a:rPr lang="en-US" dirty="0" smtClean="0"/>
              <a:t>Dryad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93</a:t>
            </a:fld>
            <a:endParaRPr lang="en-US"/>
          </a:p>
        </p:txBody>
      </p:sp>
      <p:grpSp>
        <p:nvGrpSpPr>
          <p:cNvPr id="17" name="Group 16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18" name="Rectangle 17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863600" y="4724400"/>
              <a:ext cx="7366000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8" name="Rectangle 27"/>
          <p:cNvSpPr/>
          <p:nvPr/>
        </p:nvSpPr>
        <p:spPr>
          <a:xfrm>
            <a:off x="1774371" y="1371601"/>
            <a:ext cx="5388429" cy="886407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1946146" y="2621902"/>
            <a:ext cx="5388429" cy="1721498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http://upload.wikimedia.org/wikipedia/commons/0/0f/Dryad1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030" y="762000"/>
            <a:ext cx="2096770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073867" y="5709138"/>
            <a:ext cx="18910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Dryad painting by </a:t>
            </a:r>
            <a:br>
              <a:rPr lang="en-US" dirty="0" smtClean="0"/>
            </a:br>
            <a:r>
              <a:rPr lang="en-US" dirty="0" smtClean="0"/>
              <a:t>Evelyn de Morgan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0868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= Execution Layer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94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09600" y="2286000"/>
            <a:ext cx="4495800" cy="685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Job (application)</a:t>
            </a:r>
            <a:endParaRPr lang="en-US" sz="3200" dirty="0"/>
          </a:p>
        </p:txBody>
      </p:sp>
      <p:sp>
        <p:nvSpPr>
          <p:cNvPr id="7" name="Rectangle 6"/>
          <p:cNvSpPr/>
          <p:nvPr/>
        </p:nvSpPr>
        <p:spPr>
          <a:xfrm>
            <a:off x="609600" y="3200400"/>
            <a:ext cx="4495800" cy="685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Dryad</a:t>
            </a:r>
            <a:endParaRPr lang="en-US" sz="3200" dirty="0"/>
          </a:p>
        </p:txBody>
      </p:sp>
      <p:sp>
        <p:nvSpPr>
          <p:cNvPr id="8" name="Rectangle 7"/>
          <p:cNvSpPr/>
          <p:nvPr/>
        </p:nvSpPr>
        <p:spPr>
          <a:xfrm>
            <a:off x="609600" y="4114800"/>
            <a:ext cx="4495800" cy="6858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Cluster</a:t>
            </a:r>
            <a:endParaRPr lang="en-US" sz="3200" dirty="0"/>
          </a:p>
        </p:txBody>
      </p:sp>
      <p:sp>
        <p:nvSpPr>
          <p:cNvPr id="9" name="Rectangle 8"/>
          <p:cNvSpPr/>
          <p:nvPr/>
        </p:nvSpPr>
        <p:spPr>
          <a:xfrm>
            <a:off x="6781800" y="2286000"/>
            <a:ext cx="1752600" cy="685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Pipeline</a:t>
            </a:r>
            <a:endParaRPr lang="en-US" sz="3200" dirty="0"/>
          </a:p>
        </p:txBody>
      </p:sp>
      <p:sp>
        <p:nvSpPr>
          <p:cNvPr id="10" name="Rectangle 9"/>
          <p:cNvSpPr/>
          <p:nvPr/>
        </p:nvSpPr>
        <p:spPr>
          <a:xfrm>
            <a:off x="6781800" y="3200400"/>
            <a:ext cx="1752600" cy="685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Shell</a:t>
            </a:r>
            <a:endParaRPr lang="en-US" sz="3200" dirty="0"/>
          </a:p>
        </p:txBody>
      </p:sp>
      <p:sp>
        <p:nvSpPr>
          <p:cNvPr id="11" name="Rectangle 10"/>
          <p:cNvSpPr/>
          <p:nvPr/>
        </p:nvSpPr>
        <p:spPr>
          <a:xfrm>
            <a:off x="6781800" y="4114800"/>
            <a:ext cx="1752600" cy="6858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Machine</a:t>
            </a:r>
            <a:endParaRPr lang="en-US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5562600" y="2743200"/>
            <a:ext cx="99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≈</a:t>
            </a:r>
            <a:endParaRPr lang="en-US" sz="9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ounded Rectangle 142"/>
          <p:cNvSpPr/>
          <p:nvPr/>
        </p:nvSpPr>
        <p:spPr>
          <a:xfrm>
            <a:off x="152400" y="3429000"/>
            <a:ext cx="8839200" cy="3276600"/>
          </a:xfrm>
          <a:prstGeom prst="roundRect">
            <a:avLst>
              <a:gd name="adj" fmla="val 11195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2" name="Rounded Rectangle 141"/>
          <p:cNvSpPr/>
          <p:nvPr/>
        </p:nvSpPr>
        <p:spPr>
          <a:xfrm>
            <a:off x="152400" y="990600"/>
            <a:ext cx="8839200" cy="2362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2-D Piping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066800"/>
            <a:ext cx="8229600" cy="4754563"/>
          </a:xfrm>
        </p:spPr>
        <p:txBody>
          <a:bodyPr/>
          <a:lstStyle/>
          <a:p>
            <a:r>
              <a:rPr lang="en-US" dirty="0" smtClean="0"/>
              <a:t>Unix Pipes: 1-D</a:t>
            </a:r>
          </a:p>
          <a:p>
            <a:pPr>
              <a:buNone/>
            </a:pPr>
            <a:r>
              <a:rPr lang="en-US" dirty="0" smtClean="0"/>
              <a:t>		</a:t>
            </a:r>
            <a:r>
              <a:rPr lang="en-US" dirty="0" err="1" smtClean="0"/>
              <a:t>grep</a:t>
            </a:r>
            <a:r>
              <a:rPr lang="en-US" dirty="0" smtClean="0"/>
              <a:t> |  </a:t>
            </a:r>
            <a:r>
              <a:rPr lang="en-US" dirty="0" err="1" smtClean="0"/>
              <a:t>sed</a:t>
            </a:r>
            <a:r>
              <a:rPr lang="en-US" dirty="0" smtClean="0"/>
              <a:t>  | sort | </a:t>
            </a:r>
            <a:r>
              <a:rPr lang="en-US" dirty="0" err="1" smtClean="0"/>
              <a:t>awk</a:t>
            </a:r>
            <a:r>
              <a:rPr lang="en-US" dirty="0" smtClean="0"/>
              <a:t> |  </a:t>
            </a:r>
            <a:r>
              <a:rPr lang="en-US" dirty="0" err="1" smtClean="0"/>
              <a:t>perl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  <a:p>
            <a:r>
              <a:rPr lang="en-US" dirty="0" smtClean="0"/>
              <a:t>Dryad: 2-D</a:t>
            </a:r>
          </a:p>
          <a:p>
            <a:pPr>
              <a:buNone/>
            </a:pPr>
            <a:r>
              <a:rPr lang="en-US" dirty="0" smtClean="0"/>
              <a:t>	 grep</a:t>
            </a:r>
            <a:r>
              <a:rPr lang="en-US" baseline="30000" dirty="0" smtClean="0"/>
              <a:t>1000</a:t>
            </a:r>
            <a:r>
              <a:rPr lang="en-US" dirty="0" smtClean="0"/>
              <a:t> |  sed</a:t>
            </a:r>
            <a:r>
              <a:rPr lang="en-US" baseline="30000" dirty="0" smtClean="0"/>
              <a:t>500</a:t>
            </a:r>
            <a:r>
              <a:rPr lang="en-US" dirty="0" smtClean="0"/>
              <a:t>  | sort</a:t>
            </a:r>
            <a:r>
              <a:rPr lang="en-US" baseline="30000" dirty="0" smtClean="0"/>
              <a:t>1000 </a:t>
            </a:r>
            <a:r>
              <a:rPr lang="en-US" dirty="0" smtClean="0"/>
              <a:t>| awk</a:t>
            </a:r>
            <a:r>
              <a:rPr lang="en-US" baseline="30000" dirty="0" smtClean="0"/>
              <a:t>500</a:t>
            </a:r>
            <a:r>
              <a:rPr lang="en-US" dirty="0" smtClean="0"/>
              <a:t> |  perl</a:t>
            </a:r>
            <a:r>
              <a:rPr lang="en-US" baseline="30000" dirty="0" smtClean="0"/>
              <a:t>50</a:t>
            </a:r>
          </a:p>
          <a:p>
            <a:endParaRPr lang="en-US" dirty="0" smtClean="0"/>
          </a:p>
        </p:txBody>
      </p:sp>
      <p:sp>
        <p:nvSpPr>
          <p:cNvPr id="144" name="Slide Number Placeholder 14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95</a:t>
            </a:fld>
            <a:endParaRPr lang="en-US" dirty="0"/>
          </a:p>
        </p:txBody>
      </p:sp>
      <p:sp>
        <p:nvSpPr>
          <p:cNvPr id="4" name="Rounded Rectangle 3"/>
          <p:cNvSpPr/>
          <p:nvPr/>
        </p:nvSpPr>
        <p:spPr>
          <a:xfrm>
            <a:off x="1447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2590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657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800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8674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2098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3528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4196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55626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1264024" y="4542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5" name="Rounded Rectangle 34"/>
          <p:cNvSpPr/>
          <p:nvPr/>
        </p:nvSpPr>
        <p:spPr>
          <a:xfrm>
            <a:off x="29404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6" name="Rounded Rectangle 35"/>
          <p:cNvSpPr/>
          <p:nvPr/>
        </p:nvSpPr>
        <p:spPr>
          <a:xfrm>
            <a:off x="4464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7" name="Rounded Rectangle 36"/>
          <p:cNvSpPr/>
          <p:nvPr/>
        </p:nvSpPr>
        <p:spPr>
          <a:xfrm>
            <a:off x="5988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72838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39" name="Straight Arrow Connector 38"/>
          <p:cNvCxnSpPr>
            <a:stCxn id="34" idx="3"/>
            <a:endCxn id="35" idx="1"/>
          </p:cNvCxnSpPr>
          <p:nvPr/>
        </p:nvCxnSpPr>
        <p:spPr>
          <a:xfrm>
            <a:off x="2026024" y="4809341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35" idx="3"/>
            <a:endCxn id="36" idx="1"/>
          </p:cNvCxnSpPr>
          <p:nvPr/>
        </p:nvCxnSpPr>
        <p:spPr>
          <a:xfrm flipV="1">
            <a:off x="3702424" y="4885541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36" idx="3"/>
            <a:endCxn id="61" idx="1"/>
          </p:cNvCxnSpPr>
          <p:nvPr/>
        </p:nvCxnSpPr>
        <p:spPr>
          <a:xfrm>
            <a:off x="5226424" y="4885541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37" idx="3"/>
            <a:endCxn id="38" idx="1"/>
          </p:cNvCxnSpPr>
          <p:nvPr/>
        </p:nvCxnSpPr>
        <p:spPr>
          <a:xfrm>
            <a:off x="6750424" y="4885541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ounded Rectangle 52"/>
          <p:cNvSpPr/>
          <p:nvPr/>
        </p:nvSpPr>
        <p:spPr>
          <a:xfrm>
            <a:off x="1264024" y="5380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4" name="Rounded Rectangle 53"/>
          <p:cNvSpPr/>
          <p:nvPr/>
        </p:nvSpPr>
        <p:spPr>
          <a:xfrm>
            <a:off x="1264024" y="6034256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5" name="Rounded Rectangle 54"/>
          <p:cNvSpPr/>
          <p:nvPr/>
        </p:nvSpPr>
        <p:spPr>
          <a:xfrm>
            <a:off x="2940424" y="5761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9" name="Rounded Rectangle 58"/>
          <p:cNvSpPr/>
          <p:nvPr/>
        </p:nvSpPr>
        <p:spPr>
          <a:xfrm>
            <a:off x="4464424" y="5457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0" name="Rounded Rectangle 59"/>
          <p:cNvSpPr/>
          <p:nvPr/>
        </p:nvSpPr>
        <p:spPr>
          <a:xfrm>
            <a:off x="4464424" y="6066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1" name="Rounded Rectangle 60"/>
          <p:cNvSpPr/>
          <p:nvPr/>
        </p:nvSpPr>
        <p:spPr>
          <a:xfrm>
            <a:off x="5988424" y="5685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65" name="Straight Arrow Connector 64"/>
          <p:cNvCxnSpPr>
            <a:stCxn id="53" idx="3"/>
            <a:endCxn id="55" idx="1"/>
          </p:cNvCxnSpPr>
          <p:nvPr/>
        </p:nvCxnSpPr>
        <p:spPr>
          <a:xfrm>
            <a:off x="2026024" y="5647541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54" idx="3"/>
            <a:endCxn id="55" idx="1"/>
          </p:cNvCxnSpPr>
          <p:nvPr/>
        </p:nvCxnSpPr>
        <p:spPr>
          <a:xfrm flipV="1">
            <a:off x="2026024" y="6028541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55" idx="3"/>
            <a:endCxn id="59" idx="1"/>
          </p:cNvCxnSpPr>
          <p:nvPr/>
        </p:nvCxnSpPr>
        <p:spPr>
          <a:xfrm flipV="1">
            <a:off x="3702424" y="57237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>
            <a:stCxn id="55" idx="3"/>
            <a:endCxn id="60" idx="1"/>
          </p:cNvCxnSpPr>
          <p:nvPr/>
        </p:nvCxnSpPr>
        <p:spPr>
          <a:xfrm>
            <a:off x="3702424" y="60285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>
            <a:stCxn id="60" idx="3"/>
            <a:endCxn id="61" idx="1"/>
          </p:cNvCxnSpPr>
          <p:nvPr/>
        </p:nvCxnSpPr>
        <p:spPr>
          <a:xfrm flipV="1">
            <a:off x="5226424" y="5952341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59" idx="3"/>
            <a:endCxn id="61" idx="1"/>
          </p:cNvCxnSpPr>
          <p:nvPr/>
        </p:nvCxnSpPr>
        <p:spPr>
          <a:xfrm>
            <a:off x="5226424" y="5723741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/>
          <p:nvPr/>
        </p:nvCxnSpPr>
        <p:spPr>
          <a:xfrm>
            <a:off x="6629400" y="2661509"/>
            <a:ext cx="506506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Arrow Connector 87"/>
          <p:cNvCxnSpPr/>
          <p:nvPr/>
        </p:nvCxnSpPr>
        <p:spPr>
          <a:xfrm>
            <a:off x="918139" y="2661509"/>
            <a:ext cx="529661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>
            <a:stCxn id="118" idx="3"/>
            <a:endCxn id="34" idx="1"/>
          </p:cNvCxnSpPr>
          <p:nvPr/>
        </p:nvCxnSpPr>
        <p:spPr>
          <a:xfrm>
            <a:off x="868834" y="4809341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stCxn id="119" idx="3"/>
            <a:endCxn id="53" idx="1"/>
          </p:cNvCxnSpPr>
          <p:nvPr/>
        </p:nvCxnSpPr>
        <p:spPr>
          <a:xfrm flipV="1">
            <a:off x="841939" y="5647541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stCxn id="120" idx="3"/>
          </p:cNvCxnSpPr>
          <p:nvPr/>
        </p:nvCxnSpPr>
        <p:spPr>
          <a:xfrm flipV="1">
            <a:off x="841940" y="6301750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>
            <a:stCxn id="36" idx="3"/>
            <a:endCxn id="37" idx="1"/>
          </p:cNvCxnSpPr>
          <p:nvPr/>
        </p:nvCxnSpPr>
        <p:spPr>
          <a:xfrm>
            <a:off x="5226424" y="4885541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59" idx="3"/>
            <a:endCxn id="37" idx="1"/>
          </p:cNvCxnSpPr>
          <p:nvPr/>
        </p:nvCxnSpPr>
        <p:spPr>
          <a:xfrm flipV="1">
            <a:off x="5226424" y="4885541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Arrow Connector 106"/>
          <p:cNvCxnSpPr>
            <a:stCxn id="60" idx="3"/>
            <a:endCxn id="37" idx="1"/>
          </p:cNvCxnSpPr>
          <p:nvPr/>
        </p:nvCxnSpPr>
        <p:spPr>
          <a:xfrm flipV="1">
            <a:off x="5226424" y="4885541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Arrow Connector 109"/>
          <p:cNvCxnSpPr>
            <a:stCxn id="61" idx="3"/>
            <a:endCxn id="38" idx="1"/>
          </p:cNvCxnSpPr>
          <p:nvPr/>
        </p:nvCxnSpPr>
        <p:spPr>
          <a:xfrm flipV="1">
            <a:off x="6750424" y="5342741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Arrow Connector 112"/>
          <p:cNvCxnSpPr>
            <a:stCxn id="38" idx="3"/>
            <a:endCxn id="121" idx="1"/>
          </p:cNvCxnSpPr>
          <p:nvPr/>
        </p:nvCxnSpPr>
        <p:spPr>
          <a:xfrm>
            <a:off x="8045824" y="5342741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35906" y="2362200"/>
            <a:ext cx="613339" cy="621030"/>
          </a:xfrm>
          <a:prstGeom prst="rect">
            <a:avLst/>
          </a:prstGeom>
          <a:noFill/>
        </p:spPr>
      </p:pic>
      <p:pic>
        <p:nvPicPr>
          <p:cNvPr id="11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2362200"/>
            <a:ext cx="613339" cy="621030"/>
          </a:xfrm>
          <a:prstGeom prst="rect">
            <a:avLst/>
          </a:prstGeom>
          <a:noFill/>
        </p:spPr>
      </p:pic>
      <p:pic>
        <p:nvPicPr>
          <p:cNvPr id="11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4498826"/>
            <a:ext cx="613339" cy="621030"/>
          </a:xfrm>
          <a:prstGeom prst="rect">
            <a:avLst/>
          </a:prstGeom>
          <a:noFill/>
        </p:spPr>
      </p:pic>
      <p:pic>
        <p:nvPicPr>
          <p:cNvPr id="119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5345991"/>
            <a:ext cx="613339" cy="621030"/>
          </a:xfrm>
          <a:prstGeom prst="rect">
            <a:avLst/>
          </a:prstGeom>
          <a:noFill/>
        </p:spPr>
      </p:pic>
      <p:pic>
        <p:nvPicPr>
          <p:cNvPr id="120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6008370"/>
            <a:ext cx="613339" cy="621030"/>
          </a:xfrm>
          <a:prstGeom prst="rect">
            <a:avLst/>
          </a:prstGeom>
          <a:noFill/>
        </p:spPr>
      </p:pic>
      <p:pic>
        <p:nvPicPr>
          <p:cNvPr id="121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5035699"/>
            <a:ext cx="613339" cy="621030"/>
          </a:xfrm>
          <a:prstGeom prst="rect">
            <a:avLst/>
          </a:prstGeom>
          <a:noFill/>
        </p:spPr>
      </p:pic>
      <p:pic>
        <p:nvPicPr>
          <p:cNvPr id="5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69635" y="5779770"/>
            <a:ext cx="613339" cy="621030"/>
          </a:xfrm>
          <a:prstGeom prst="rect">
            <a:avLst/>
          </a:prstGeom>
          <a:noFill/>
        </p:spPr>
      </p:pic>
      <p:cxnSp>
        <p:nvCxnSpPr>
          <p:cNvPr id="57" name="Straight Arrow Connector 56"/>
          <p:cNvCxnSpPr>
            <a:stCxn id="61" idx="3"/>
            <a:endCxn id="56" idx="1"/>
          </p:cNvCxnSpPr>
          <p:nvPr/>
        </p:nvCxnSpPr>
        <p:spPr>
          <a:xfrm>
            <a:off x="6750424" y="5952341"/>
            <a:ext cx="1619211" cy="137944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53" grpId="0" animBg="1"/>
      <p:bldP spid="54" grpId="0" animBg="1"/>
      <p:bldP spid="55" grpId="0" animBg="1"/>
      <p:bldP spid="59" grpId="0" animBg="1"/>
      <p:bldP spid="60" grpId="0" animBg="1"/>
      <p:bldP spid="61" grpId="0" animBg="1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96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64024" y="4735830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26024" y="4730115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3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39" name="Straight Arrow Connector 38"/>
          <p:cNvCxnSpPr>
            <a:endCxn id="38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28194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97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1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0" y="4800600"/>
            <a:ext cx="281940" cy="487680"/>
          </a:xfrm>
          <a:prstGeom prst="rect">
            <a:avLst/>
          </a:prstGeom>
          <a:noFill/>
        </p:spPr>
      </p:pic>
      <p:pic>
        <p:nvPicPr>
          <p:cNvPr id="40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2" name="Straight Arrow Connector 41"/>
          <p:cNvCxnSpPr>
            <a:endCxn id="40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44196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3352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98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1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3" name="Straight Arrow Connector 42"/>
          <p:cNvCxnSpPr>
            <a:endCxn id="41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39624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99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  <p:pic>
        <p:nvPicPr>
          <p:cNvPr id="4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6" name="Straight Arrow Connector 45"/>
          <p:cNvCxnSpPr>
            <a:endCxn id="45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100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rgbClr val="FFFFCC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  <p:pic>
        <p:nvPicPr>
          <p:cNvPr id="4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4495800"/>
            <a:ext cx="481434" cy="468630"/>
          </a:xfrm>
          <a:prstGeom prst="rect">
            <a:avLst/>
          </a:prstGeom>
          <a:noFill/>
        </p:spPr>
      </p:pic>
      <p:pic>
        <p:nvPicPr>
          <p:cNvPr id="46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8200" y="4800600"/>
            <a:ext cx="281940" cy="487680"/>
          </a:xfrm>
          <a:prstGeom prst="rect">
            <a:avLst/>
          </a:prstGeom>
          <a:noFill/>
        </p:spPr>
      </p:pic>
      <p:sp>
        <p:nvSpPr>
          <p:cNvPr id="47" name="TextBox 46"/>
          <p:cNvSpPr txBox="1"/>
          <p:nvPr/>
        </p:nvSpPr>
        <p:spPr>
          <a:xfrm>
            <a:off x="2895600" y="1219200"/>
            <a:ext cx="2848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3200" dirty="0" smtClean="0"/>
              <a:t> 2D DAG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multi-machine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virtualized</a:t>
            </a:r>
            <a:endParaRPr lang="en-US" sz="3200" dirty="0"/>
          </a:p>
        </p:txBody>
      </p:sp>
      <p:pic>
        <p:nvPicPr>
          <p:cNvPr id="4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9" name="Straight Arrow Connector 48"/>
          <p:cNvCxnSpPr>
            <a:endCxn id="48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ounded Rectangle 46"/>
          <p:cNvSpPr/>
          <p:nvPr/>
        </p:nvSpPr>
        <p:spPr>
          <a:xfrm>
            <a:off x="4191000" y="2514600"/>
            <a:ext cx="1219200" cy="3429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Job Structure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101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sed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19600" y="31242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awk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perl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</p:cNvCxnSpPr>
          <p:nvPr/>
        </p:nvCxnSpPr>
        <p:spPr>
          <a:xfrm>
            <a:off x="2026024" y="3510915"/>
            <a:ext cx="916352" cy="671786"/>
          </a:xfrm>
          <a:prstGeom prst="curvedConnector3">
            <a:avLst>
              <a:gd name="adj1" fmla="val 36168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390900"/>
            <a:ext cx="717176" cy="653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181600" y="3390900"/>
            <a:ext cx="806824" cy="12630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sed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19600" y="40386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19600" y="48006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awk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305300"/>
            <a:ext cx="717176" cy="4248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17176" cy="337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181600" y="4653915"/>
            <a:ext cx="806824" cy="4133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181600" y="4305300"/>
            <a:ext cx="806824" cy="3486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181600" y="3390900"/>
            <a:ext cx="806824" cy="1962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181600" y="3587115"/>
            <a:ext cx="806824" cy="718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181600" y="3587115"/>
            <a:ext cx="806824" cy="1480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sp>
        <p:nvSpPr>
          <p:cNvPr id="48" name="TextBox 47"/>
          <p:cNvSpPr txBox="1"/>
          <p:nvPr/>
        </p:nvSpPr>
        <p:spPr>
          <a:xfrm>
            <a:off x="76200" y="2209800"/>
            <a:ext cx="947695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Input</a:t>
            </a:r>
            <a:br>
              <a:rPr lang="en-US" sz="2800" i="1" dirty="0" smtClean="0"/>
            </a:br>
            <a:r>
              <a:rPr lang="en-US" sz="2800" i="1" dirty="0" smtClean="0"/>
              <a:t>files</a:t>
            </a:r>
            <a:endParaRPr lang="en-US" sz="2800" i="1" dirty="0"/>
          </a:p>
        </p:txBody>
      </p:sp>
      <p:sp>
        <p:nvSpPr>
          <p:cNvPr id="49" name="TextBox 48"/>
          <p:cNvSpPr txBox="1"/>
          <p:nvPr/>
        </p:nvSpPr>
        <p:spPr>
          <a:xfrm>
            <a:off x="1447800" y="5638800"/>
            <a:ext cx="1802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Vertices </a:t>
            </a:r>
            <a:br>
              <a:rPr lang="en-US" sz="2800" i="1" dirty="0" smtClean="0"/>
            </a:br>
            <a:r>
              <a:rPr lang="en-US" sz="2800" i="1" dirty="0" smtClean="0"/>
              <a:t>(processes)</a:t>
            </a:r>
            <a:endParaRPr lang="en-US" sz="2800" i="1" dirty="0"/>
          </a:p>
        </p:txBody>
      </p:sp>
      <p:cxnSp>
        <p:nvCxnSpPr>
          <p:cNvPr id="50" name="Straight Arrow Connector 49"/>
          <p:cNvCxnSpPr>
            <a:stCxn id="49" idx="0"/>
            <a:endCxn id="15" idx="2"/>
          </p:cNvCxnSpPr>
          <p:nvPr/>
        </p:nvCxnSpPr>
        <p:spPr>
          <a:xfrm rot="16200000" flipV="1">
            <a:off x="1822349" y="5111851"/>
            <a:ext cx="381000" cy="67289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stCxn id="49" idx="0"/>
            <a:endCxn id="16" idx="2"/>
          </p:cNvCxnSpPr>
          <p:nvPr/>
        </p:nvCxnSpPr>
        <p:spPr>
          <a:xfrm rot="5400000" flipH="1" flipV="1">
            <a:off x="2514368" y="4831745"/>
            <a:ext cx="641985" cy="97212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/>
          <p:cNvSpPr txBox="1"/>
          <p:nvPr/>
        </p:nvSpPr>
        <p:spPr>
          <a:xfrm>
            <a:off x="7930206" y="2590800"/>
            <a:ext cx="1213794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Output</a:t>
            </a:r>
            <a:br>
              <a:rPr lang="en-US" sz="2800" i="1" dirty="0" smtClean="0"/>
            </a:br>
            <a:r>
              <a:rPr lang="en-US" sz="2800" i="1" dirty="0" smtClean="0"/>
              <a:t>files</a:t>
            </a:r>
            <a:endParaRPr lang="en-US" sz="2800" i="1" dirty="0"/>
          </a:p>
        </p:txBody>
      </p:sp>
      <p:sp>
        <p:nvSpPr>
          <p:cNvPr id="58" name="TextBox 57"/>
          <p:cNvSpPr txBox="1"/>
          <p:nvPr/>
        </p:nvSpPr>
        <p:spPr>
          <a:xfrm>
            <a:off x="2057400" y="2057400"/>
            <a:ext cx="1502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Channels</a:t>
            </a:r>
            <a:endParaRPr lang="en-US" sz="2800" i="1" dirty="0"/>
          </a:p>
        </p:txBody>
      </p:sp>
      <p:cxnSp>
        <p:nvCxnSpPr>
          <p:cNvPr id="59" name="Straight Arrow Connector 58"/>
          <p:cNvCxnSpPr>
            <a:stCxn id="58" idx="2"/>
          </p:cNvCxnSpPr>
          <p:nvPr/>
        </p:nvCxnSpPr>
        <p:spPr>
          <a:xfrm rot="5400000">
            <a:off x="2084993" y="3010228"/>
            <a:ext cx="1153182" cy="29396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4419600" y="2514600"/>
            <a:ext cx="1002069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Stage</a:t>
            </a:r>
            <a:endParaRPr lang="en-US" sz="2800" i="1" dirty="0"/>
          </a:p>
        </p:txBody>
      </p:sp>
      <p:pic>
        <p:nvPicPr>
          <p:cNvPr id="6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66" name="Straight Arrow Connector 65"/>
          <p:cNvCxnSpPr>
            <a:stCxn id="16" idx="3"/>
            <a:endCxn id="19" idx="1"/>
          </p:cNvCxnSpPr>
          <p:nvPr/>
        </p:nvCxnSpPr>
        <p:spPr>
          <a:xfrm flipV="1">
            <a:off x="3702424" y="4653915"/>
            <a:ext cx="2286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6" idx="3"/>
            <a:endCxn id="8" idx="1"/>
          </p:cNvCxnSpPr>
          <p:nvPr/>
        </p:nvCxnSpPr>
        <p:spPr>
          <a:xfrm flipV="1">
            <a:off x="3702424" y="3587115"/>
            <a:ext cx="2286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"/>
          <p:cNvCxnSpPr>
            <a:stCxn id="5" idx="3"/>
          </p:cNvCxnSpPr>
          <p:nvPr/>
        </p:nvCxnSpPr>
        <p:spPr>
          <a:xfrm>
            <a:off x="2026024" y="3510915"/>
            <a:ext cx="934459" cy="418289"/>
          </a:xfrm>
          <a:prstGeom prst="curvedConnector3">
            <a:avLst>
              <a:gd name="adj1" fmla="val 50000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19" idx="3"/>
            <a:endCxn id="65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stCxn id="58" idx="2"/>
          </p:cNvCxnSpPr>
          <p:nvPr/>
        </p:nvCxnSpPr>
        <p:spPr>
          <a:xfrm rot="16200000" flipH="1">
            <a:off x="2846993" y="2542193"/>
            <a:ext cx="1153180" cy="1230033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Channels</a:t>
            </a:r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102</a:t>
            </a:fld>
            <a:endParaRPr lang="en-US"/>
          </a:p>
        </p:txBody>
      </p:sp>
      <p:sp>
        <p:nvSpPr>
          <p:cNvPr id="4" name="Rounded Rectangle 3"/>
          <p:cNvSpPr/>
          <p:nvPr/>
        </p:nvSpPr>
        <p:spPr>
          <a:xfrm>
            <a:off x="1295400" y="19050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1371600" y="43434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M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7" name="Straight Arrow Connector 6"/>
          <p:cNvCxnSpPr>
            <a:stCxn id="4" idx="2"/>
            <a:endCxn id="5" idx="0"/>
          </p:cNvCxnSpPr>
          <p:nvPr/>
        </p:nvCxnSpPr>
        <p:spPr>
          <a:xfrm rot="16200000" flipH="1">
            <a:off x="876300" y="3352800"/>
            <a:ext cx="1905000" cy="76200"/>
          </a:xfrm>
          <a:prstGeom prst="straightConnector1">
            <a:avLst/>
          </a:prstGeom>
          <a:ln w="76200"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1524000" y="29718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524000" y="32004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524000" y="34290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524000" y="36576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2286000" y="3124200"/>
            <a:ext cx="985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Items</a:t>
            </a:r>
            <a:endParaRPr lang="en-US" sz="2800" i="1" dirty="0"/>
          </a:p>
        </p:txBody>
      </p:sp>
      <p:sp>
        <p:nvSpPr>
          <p:cNvPr id="13" name="TextBox 12"/>
          <p:cNvSpPr txBox="1"/>
          <p:nvPr/>
        </p:nvSpPr>
        <p:spPr>
          <a:xfrm>
            <a:off x="4114800" y="2171700"/>
            <a:ext cx="426720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Finite streams of items</a:t>
            </a:r>
          </a:p>
          <a:p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files</a:t>
            </a:r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TCP pipes</a:t>
            </a:r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memory FIFOs </a:t>
            </a:r>
            <a:br>
              <a:rPr lang="en-US" sz="2800" dirty="0" smtClean="0"/>
            </a:br>
            <a:r>
              <a:rPr lang="en-US" sz="2800" dirty="0" smtClean="0"/>
              <a:t>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694374"/>
            <a:ext cx="691911" cy="1020626"/>
          </a:xfrm>
          <a:prstGeom prst="rect">
            <a:avLst/>
          </a:prstGeom>
          <a:noFill/>
        </p:spPr>
      </p:pic>
      <p:pic>
        <p:nvPicPr>
          <p:cNvPr id="73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694374"/>
            <a:ext cx="691911" cy="1020626"/>
          </a:xfrm>
          <a:prstGeom prst="rect">
            <a:avLst/>
          </a:prstGeom>
          <a:noFill/>
        </p:spPr>
      </p:pic>
      <p:pic>
        <p:nvPicPr>
          <p:cNvPr id="74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0" y="4694374"/>
            <a:ext cx="691911" cy="1020626"/>
          </a:xfrm>
          <a:prstGeom prst="rect">
            <a:avLst/>
          </a:prstGeom>
          <a:noFill/>
        </p:spPr>
      </p:pic>
      <p:pic>
        <p:nvPicPr>
          <p:cNvPr id="7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0" y="4694374"/>
            <a:ext cx="691911" cy="1020626"/>
          </a:xfrm>
          <a:prstGeom prst="rect">
            <a:avLst/>
          </a:prstGeom>
          <a:noFill/>
        </p:spPr>
      </p:pic>
      <p:sp>
        <p:nvSpPr>
          <p:cNvPr id="75" name="Freeform 74"/>
          <p:cNvSpPr/>
          <p:nvPr/>
        </p:nvSpPr>
        <p:spPr>
          <a:xfrm>
            <a:off x="606640" y="3151573"/>
            <a:ext cx="7459463" cy="997505"/>
          </a:xfrm>
          <a:custGeom>
            <a:avLst/>
            <a:gdLst>
              <a:gd name="connsiteX0" fmla="*/ 538579 w 7739849"/>
              <a:gd name="connsiteY0" fmla="*/ 328474 h 985421"/>
              <a:gd name="connsiteX1" fmla="*/ 645111 w 7739849"/>
              <a:gd name="connsiteY1" fmla="*/ 168676 h 985421"/>
              <a:gd name="connsiteX2" fmla="*/ 2074416 w 7739849"/>
              <a:gd name="connsiteY2" fmla="*/ 168676 h 985421"/>
              <a:gd name="connsiteX3" fmla="*/ 4071892 w 7739849"/>
              <a:gd name="connsiteY3" fmla="*/ 239697 h 985421"/>
              <a:gd name="connsiteX4" fmla="*/ 7187954 w 7739849"/>
              <a:gd name="connsiteY4" fmla="*/ 62144 h 985421"/>
              <a:gd name="connsiteX5" fmla="*/ 7383263 w 7739849"/>
              <a:gd name="connsiteY5" fmla="*/ 612559 h 985421"/>
              <a:gd name="connsiteX6" fmla="*/ 6051612 w 7739849"/>
              <a:gd name="connsiteY6" fmla="*/ 941033 h 985421"/>
              <a:gd name="connsiteX7" fmla="*/ 3876583 w 7739849"/>
              <a:gd name="connsiteY7" fmla="*/ 878889 h 985421"/>
              <a:gd name="connsiteX8" fmla="*/ 538579 w 7739849"/>
              <a:gd name="connsiteY8" fmla="*/ 328474 h 985421"/>
              <a:gd name="connsiteX0" fmla="*/ 538579 w 7739849"/>
              <a:gd name="connsiteY0" fmla="*/ 328474 h 960021"/>
              <a:gd name="connsiteX1" fmla="*/ 645111 w 7739849"/>
              <a:gd name="connsiteY1" fmla="*/ 168676 h 960021"/>
              <a:gd name="connsiteX2" fmla="*/ 2074416 w 7739849"/>
              <a:gd name="connsiteY2" fmla="*/ 168676 h 960021"/>
              <a:gd name="connsiteX3" fmla="*/ 4071892 w 7739849"/>
              <a:gd name="connsiteY3" fmla="*/ 239697 h 960021"/>
              <a:gd name="connsiteX4" fmla="*/ 7187954 w 7739849"/>
              <a:gd name="connsiteY4" fmla="*/ 62144 h 960021"/>
              <a:gd name="connsiteX5" fmla="*/ 7383263 w 7739849"/>
              <a:gd name="connsiteY5" fmla="*/ 612559 h 960021"/>
              <a:gd name="connsiteX6" fmla="*/ 6051612 w 7739849"/>
              <a:gd name="connsiteY6" fmla="*/ 941033 h 960021"/>
              <a:gd name="connsiteX7" fmla="*/ 3876583 w 7739849"/>
              <a:gd name="connsiteY7" fmla="*/ 726489 h 960021"/>
              <a:gd name="connsiteX8" fmla="*/ 538579 w 7739849"/>
              <a:gd name="connsiteY8" fmla="*/ 328474 h 960021"/>
              <a:gd name="connsiteX0" fmla="*/ 538579 w 7739849"/>
              <a:gd name="connsiteY0" fmla="*/ 328474 h 960021"/>
              <a:gd name="connsiteX1" fmla="*/ 645111 w 7739849"/>
              <a:gd name="connsiteY1" fmla="*/ 168676 h 960021"/>
              <a:gd name="connsiteX2" fmla="*/ 2074416 w 7739849"/>
              <a:gd name="connsiteY2" fmla="*/ 168676 h 960021"/>
              <a:gd name="connsiteX3" fmla="*/ 4071892 w 7739849"/>
              <a:gd name="connsiteY3" fmla="*/ 239697 h 960021"/>
              <a:gd name="connsiteX4" fmla="*/ 7187954 w 7739849"/>
              <a:gd name="connsiteY4" fmla="*/ 62144 h 960021"/>
              <a:gd name="connsiteX5" fmla="*/ 7383263 w 7739849"/>
              <a:gd name="connsiteY5" fmla="*/ 612559 h 960021"/>
              <a:gd name="connsiteX6" fmla="*/ 5899212 w 7739849"/>
              <a:gd name="connsiteY6" fmla="*/ 941033 h 960021"/>
              <a:gd name="connsiteX7" fmla="*/ 3876583 w 7739849"/>
              <a:gd name="connsiteY7" fmla="*/ 726489 h 960021"/>
              <a:gd name="connsiteX8" fmla="*/ 538579 w 7739849"/>
              <a:gd name="connsiteY8" fmla="*/ 328474 h 960021"/>
              <a:gd name="connsiteX0" fmla="*/ 538579 w 7739849"/>
              <a:gd name="connsiteY0" fmla="*/ 328474 h 948924"/>
              <a:gd name="connsiteX1" fmla="*/ 645111 w 7739849"/>
              <a:gd name="connsiteY1" fmla="*/ 168676 h 948924"/>
              <a:gd name="connsiteX2" fmla="*/ 2074416 w 7739849"/>
              <a:gd name="connsiteY2" fmla="*/ 168676 h 948924"/>
              <a:gd name="connsiteX3" fmla="*/ 4071892 w 7739849"/>
              <a:gd name="connsiteY3" fmla="*/ 239697 h 948924"/>
              <a:gd name="connsiteX4" fmla="*/ 7187954 w 7739849"/>
              <a:gd name="connsiteY4" fmla="*/ 62144 h 948924"/>
              <a:gd name="connsiteX5" fmla="*/ 7383263 w 7739849"/>
              <a:gd name="connsiteY5" fmla="*/ 612559 h 948924"/>
              <a:gd name="connsiteX6" fmla="*/ 7374385 w 7739849"/>
              <a:gd name="connsiteY6" fmla="*/ 773837 h 948924"/>
              <a:gd name="connsiteX7" fmla="*/ 5899212 w 7739849"/>
              <a:gd name="connsiteY7" fmla="*/ 941033 h 948924"/>
              <a:gd name="connsiteX8" fmla="*/ 3876583 w 7739849"/>
              <a:gd name="connsiteY8" fmla="*/ 726489 h 948924"/>
              <a:gd name="connsiteX9" fmla="*/ 538579 w 7739849"/>
              <a:gd name="connsiteY9" fmla="*/ 328474 h 948924"/>
              <a:gd name="connsiteX0" fmla="*/ 538579 w 7765249"/>
              <a:gd name="connsiteY0" fmla="*/ 328474 h 948924"/>
              <a:gd name="connsiteX1" fmla="*/ 645111 w 7765249"/>
              <a:gd name="connsiteY1" fmla="*/ 168676 h 948924"/>
              <a:gd name="connsiteX2" fmla="*/ 2074416 w 7765249"/>
              <a:gd name="connsiteY2" fmla="*/ 168676 h 948924"/>
              <a:gd name="connsiteX3" fmla="*/ 4071892 w 7765249"/>
              <a:gd name="connsiteY3" fmla="*/ 239697 h 948924"/>
              <a:gd name="connsiteX4" fmla="*/ 7187954 w 7765249"/>
              <a:gd name="connsiteY4" fmla="*/ 62144 h 948924"/>
              <a:gd name="connsiteX5" fmla="*/ 7535663 w 7765249"/>
              <a:gd name="connsiteY5" fmla="*/ 612559 h 948924"/>
              <a:gd name="connsiteX6" fmla="*/ 7374385 w 7765249"/>
              <a:gd name="connsiteY6" fmla="*/ 773837 h 948924"/>
              <a:gd name="connsiteX7" fmla="*/ 5899212 w 7765249"/>
              <a:gd name="connsiteY7" fmla="*/ 941033 h 948924"/>
              <a:gd name="connsiteX8" fmla="*/ 3876583 w 7765249"/>
              <a:gd name="connsiteY8" fmla="*/ 726489 h 948924"/>
              <a:gd name="connsiteX9" fmla="*/ 538579 w 7765249"/>
              <a:gd name="connsiteY9" fmla="*/ 328474 h 948924"/>
              <a:gd name="connsiteX0" fmla="*/ 538579 w 7765249"/>
              <a:gd name="connsiteY0" fmla="*/ 328474 h 948924"/>
              <a:gd name="connsiteX1" fmla="*/ 645111 w 7765249"/>
              <a:gd name="connsiteY1" fmla="*/ 168676 h 948924"/>
              <a:gd name="connsiteX2" fmla="*/ 2074416 w 7765249"/>
              <a:gd name="connsiteY2" fmla="*/ 168676 h 948924"/>
              <a:gd name="connsiteX3" fmla="*/ 4071892 w 7765249"/>
              <a:gd name="connsiteY3" fmla="*/ 239697 h 948924"/>
              <a:gd name="connsiteX4" fmla="*/ 7187954 w 7765249"/>
              <a:gd name="connsiteY4" fmla="*/ 62144 h 948924"/>
              <a:gd name="connsiteX5" fmla="*/ 7535663 w 7765249"/>
              <a:gd name="connsiteY5" fmla="*/ 612559 h 948924"/>
              <a:gd name="connsiteX6" fmla="*/ 7374385 w 7765249"/>
              <a:gd name="connsiteY6" fmla="*/ 773837 h 948924"/>
              <a:gd name="connsiteX7" fmla="*/ 5899212 w 7765249"/>
              <a:gd name="connsiteY7" fmla="*/ 941033 h 948924"/>
              <a:gd name="connsiteX8" fmla="*/ 3876583 w 7765249"/>
              <a:gd name="connsiteY8" fmla="*/ 726489 h 948924"/>
              <a:gd name="connsiteX9" fmla="*/ 538579 w 7765249"/>
              <a:gd name="connsiteY9" fmla="*/ 328474 h 948924"/>
              <a:gd name="connsiteX0" fmla="*/ 538579 w 7647127"/>
              <a:gd name="connsiteY0" fmla="*/ 328474 h 948924"/>
              <a:gd name="connsiteX1" fmla="*/ 645111 w 7647127"/>
              <a:gd name="connsiteY1" fmla="*/ 168676 h 948924"/>
              <a:gd name="connsiteX2" fmla="*/ 2074416 w 7647127"/>
              <a:gd name="connsiteY2" fmla="*/ 168676 h 948924"/>
              <a:gd name="connsiteX3" fmla="*/ 4071892 w 7647127"/>
              <a:gd name="connsiteY3" fmla="*/ 239697 h 948924"/>
              <a:gd name="connsiteX4" fmla="*/ 6883154 w 7647127"/>
              <a:gd name="connsiteY4" fmla="*/ 62144 h 948924"/>
              <a:gd name="connsiteX5" fmla="*/ 7535663 w 7647127"/>
              <a:gd name="connsiteY5" fmla="*/ 612559 h 948924"/>
              <a:gd name="connsiteX6" fmla="*/ 7374385 w 7647127"/>
              <a:gd name="connsiteY6" fmla="*/ 773837 h 948924"/>
              <a:gd name="connsiteX7" fmla="*/ 5899212 w 7647127"/>
              <a:gd name="connsiteY7" fmla="*/ 941033 h 948924"/>
              <a:gd name="connsiteX8" fmla="*/ 3876583 w 7647127"/>
              <a:gd name="connsiteY8" fmla="*/ 726489 h 948924"/>
              <a:gd name="connsiteX9" fmla="*/ 538579 w 7647127"/>
              <a:gd name="connsiteY9" fmla="*/ 328474 h 948924"/>
              <a:gd name="connsiteX0" fmla="*/ 538579 w 7535663"/>
              <a:gd name="connsiteY0" fmla="*/ 328474 h 960021"/>
              <a:gd name="connsiteX1" fmla="*/ 645111 w 7535663"/>
              <a:gd name="connsiteY1" fmla="*/ 168676 h 960021"/>
              <a:gd name="connsiteX2" fmla="*/ 2074416 w 7535663"/>
              <a:gd name="connsiteY2" fmla="*/ 168676 h 960021"/>
              <a:gd name="connsiteX3" fmla="*/ 4071892 w 7535663"/>
              <a:gd name="connsiteY3" fmla="*/ 239697 h 960021"/>
              <a:gd name="connsiteX4" fmla="*/ 6883154 w 7535663"/>
              <a:gd name="connsiteY4" fmla="*/ 62144 h 960021"/>
              <a:gd name="connsiteX5" fmla="*/ 7535663 w 7535663"/>
              <a:gd name="connsiteY5" fmla="*/ 612559 h 960021"/>
              <a:gd name="connsiteX6" fmla="*/ 5899212 w 7535663"/>
              <a:gd name="connsiteY6" fmla="*/ 941033 h 960021"/>
              <a:gd name="connsiteX7" fmla="*/ 3876583 w 7535663"/>
              <a:gd name="connsiteY7" fmla="*/ 726489 h 960021"/>
              <a:gd name="connsiteX8" fmla="*/ 538579 w 7535663"/>
              <a:gd name="connsiteY8" fmla="*/ 328474 h 960021"/>
              <a:gd name="connsiteX0" fmla="*/ 538579 w 7577709"/>
              <a:gd name="connsiteY0" fmla="*/ 328474 h 972845"/>
              <a:gd name="connsiteX1" fmla="*/ 645111 w 7577709"/>
              <a:gd name="connsiteY1" fmla="*/ 168676 h 972845"/>
              <a:gd name="connsiteX2" fmla="*/ 2074416 w 7577709"/>
              <a:gd name="connsiteY2" fmla="*/ 168676 h 972845"/>
              <a:gd name="connsiteX3" fmla="*/ 4071892 w 7577709"/>
              <a:gd name="connsiteY3" fmla="*/ 239697 h 972845"/>
              <a:gd name="connsiteX4" fmla="*/ 6883154 w 7577709"/>
              <a:gd name="connsiteY4" fmla="*/ 62144 h 972845"/>
              <a:gd name="connsiteX5" fmla="*/ 7535663 w 7577709"/>
              <a:gd name="connsiteY5" fmla="*/ 612559 h 972845"/>
              <a:gd name="connsiteX6" fmla="*/ 7135428 w 7577709"/>
              <a:gd name="connsiteY6" fmla="*/ 917359 h 972845"/>
              <a:gd name="connsiteX7" fmla="*/ 5899212 w 7577709"/>
              <a:gd name="connsiteY7" fmla="*/ 941033 h 972845"/>
              <a:gd name="connsiteX8" fmla="*/ 3876583 w 7577709"/>
              <a:gd name="connsiteY8" fmla="*/ 726489 h 972845"/>
              <a:gd name="connsiteX9" fmla="*/ 538579 w 7577709"/>
              <a:gd name="connsiteY9" fmla="*/ 328474 h 972845"/>
              <a:gd name="connsiteX0" fmla="*/ 538579 w 7577709"/>
              <a:gd name="connsiteY0" fmla="*/ 328474 h 980982"/>
              <a:gd name="connsiteX1" fmla="*/ 645111 w 7577709"/>
              <a:gd name="connsiteY1" fmla="*/ 168676 h 980982"/>
              <a:gd name="connsiteX2" fmla="*/ 2074416 w 7577709"/>
              <a:gd name="connsiteY2" fmla="*/ 168676 h 980982"/>
              <a:gd name="connsiteX3" fmla="*/ 4071892 w 7577709"/>
              <a:gd name="connsiteY3" fmla="*/ 239697 h 980982"/>
              <a:gd name="connsiteX4" fmla="*/ 6883154 w 7577709"/>
              <a:gd name="connsiteY4" fmla="*/ 62144 h 980982"/>
              <a:gd name="connsiteX5" fmla="*/ 7535663 w 7577709"/>
              <a:gd name="connsiteY5" fmla="*/ 612559 h 980982"/>
              <a:gd name="connsiteX6" fmla="*/ 7135428 w 7577709"/>
              <a:gd name="connsiteY6" fmla="*/ 917359 h 980982"/>
              <a:gd name="connsiteX7" fmla="*/ 5899212 w 7577709"/>
              <a:gd name="connsiteY7" fmla="*/ 941033 h 980982"/>
              <a:gd name="connsiteX8" fmla="*/ 3876583 w 7577709"/>
              <a:gd name="connsiteY8" fmla="*/ 878889 h 980982"/>
              <a:gd name="connsiteX9" fmla="*/ 538579 w 7577709"/>
              <a:gd name="connsiteY9" fmla="*/ 328474 h 980982"/>
              <a:gd name="connsiteX0" fmla="*/ 538579 w 7577709"/>
              <a:gd name="connsiteY0" fmla="*/ 328474 h 972105"/>
              <a:gd name="connsiteX1" fmla="*/ 645111 w 7577709"/>
              <a:gd name="connsiteY1" fmla="*/ 168676 h 972105"/>
              <a:gd name="connsiteX2" fmla="*/ 2074416 w 7577709"/>
              <a:gd name="connsiteY2" fmla="*/ 168676 h 972105"/>
              <a:gd name="connsiteX3" fmla="*/ 4071892 w 7577709"/>
              <a:gd name="connsiteY3" fmla="*/ 239697 h 972105"/>
              <a:gd name="connsiteX4" fmla="*/ 6883154 w 7577709"/>
              <a:gd name="connsiteY4" fmla="*/ 62144 h 972105"/>
              <a:gd name="connsiteX5" fmla="*/ 7535663 w 7577709"/>
              <a:gd name="connsiteY5" fmla="*/ 612559 h 972105"/>
              <a:gd name="connsiteX6" fmla="*/ 7135428 w 7577709"/>
              <a:gd name="connsiteY6" fmla="*/ 917359 h 972105"/>
              <a:gd name="connsiteX7" fmla="*/ 5899212 w 7577709"/>
              <a:gd name="connsiteY7" fmla="*/ 941033 h 972105"/>
              <a:gd name="connsiteX8" fmla="*/ 3876583 w 7577709"/>
              <a:gd name="connsiteY8" fmla="*/ 878889 h 972105"/>
              <a:gd name="connsiteX9" fmla="*/ 2243092 w 7577709"/>
              <a:gd name="connsiteY9" fmla="*/ 562991 h 972105"/>
              <a:gd name="connsiteX10" fmla="*/ 538579 w 7577709"/>
              <a:gd name="connsiteY10" fmla="*/ 328474 h 972105"/>
              <a:gd name="connsiteX0" fmla="*/ 538579 w 7577709"/>
              <a:gd name="connsiteY0" fmla="*/ 328474 h 972105"/>
              <a:gd name="connsiteX1" fmla="*/ 645111 w 7577709"/>
              <a:gd name="connsiteY1" fmla="*/ 168676 h 972105"/>
              <a:gd name="connsiteX2" fmla="*/ 2074416 w 7577709"/>
              <a:gd name="connsiteY2" fmla="*/ 168676 h 972105"/>
              <a:gd name="connsiteX3" fmla="*/ 4071892 w 7577709"/>
              <a:gd name="connsiteY3" fmla="*/ 239697 h 972105"/>
              <a:gd name="connsiteX4" fmla="*/ 6883154 w 7577709"/>
              <a:gd name="connsiteY4" fmla="*/ 62144 h 972105"/>
              <a:gd name="connsiteX5" fmla="*/ 7535663 w 7577709"/>
              <a:gd name="connsiteY5" fmla="*/ 612559 h 972105"/>
              <a:gd name="connsiteX6" fmla="*/ 7135428 w 7577709"/>
              <a:gd name="connsiteY6" fmla="*/ 917359 h 972105"/>
              <a:gd name="connsiteX7" fmla="*/ 5899212 w 7577709"/>
              <a:gd name="connsiteY7" fmla="*/ 941033 h 972105"/>
              <a:gd name="connsiteX8" fmla="*/ 3876583 w 7577709"/>
              <a:gd name="connsiteY8" fmla="*/ 878889 h 972105"/>
              <a:gd name="connsiteX9" fmla="*/ 3361678 w 7577709"/>
              <a:gd name="connsiteY9" fmla="*/ 646590 h 972105"/>
              <a:gd name="connsiteX10" fmla="*/ 2243092 w 7577709"/>
              <a:gd name="connsiteY10" fmla="*/ 562991 h 972105"/>
              <a:gd name="connsiteX11" fmla="*/ 538579 w 7577709"/>
              <a:gd name="connsiteY11" fmla="*/ 328474 h 9721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4605292 w 7577709"/>
              <a:gd name="connsiteY3" fmla="*/ 112697 h 997505"/>
              <a:gd name="connsiteX4" fmla="*/ 6883154 w 7577709"/>
              <a:gd name="connsiteY4" fmla="*/ 87544 h 997505"/>
              <a:gd name="connsiteX5" fmla="*/ 7535663 w 7577709"/>
              <a:gd name="connsiteY5" fmla="*/ 637959 h 997505"/>
              <a:gd name="connsiteX6" fmla="*/ 7135428 w 7577709"/>
              <a:gd name="connsiteY6" fmla="*/ 942759 h 997505"/>
              <a:gd name="connsiteX7" fmla="*/ 5899212 w 7577709"/>
              <a:gd name="connsiteY7" fmla="*/ 966433 h 997505"/>
              <a:gd name="connsiteX8" fmla="*/ 3876583 w 7577709"/>
              <a:gd name="connsiteY8" fmla="*/ 904289 h 997505"/>
              <a:gd name="connsiteX9" fmla="*/ 3361678 w 7577709"/>
              <a:gd name="connsiteY9" fmla="*/ 671990 h 997505"/>
              <a:gd name="connsiteX10" fmla="*/ 2243092 w 7577709"/>
              <a:gd name="connsiteY10" fmla="*/ 588391 h 997505"/>
              <a:gd name="connsiteX11" fmla="*/ 538579 w 7577709"/>
              <a:gd name="connsiteY11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361678 w 7577709"/>
              <a:gd name="connsiteY10" fmla="*/ 671990 h 997505"/>
              <a:gd name="connsiteX11" fmla="*/ 2243092 w 7577709"/>
              <a:gd name="connsiteY11" fmla="*/ 5883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883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121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12191 h 997505"/>
              <a:gd name="connsiteX12" fmla="*/ 538579 w 7577709"/>
              <a:gd name="connsiteY12" fmla="*/ 353874 h 997505"/>
              <a:gd name="connsiteX0" fmla="*/ 538579 w 7501509"/>
              <a:gd name="connsiteY0" fmla="*/ 328474 h 997505"/>
              <a:gd name="connsiteX1" fmla="*/ 645111 w 7501509"/>
              <a:gd name="connsiteY1" fmla="*/ 168676 h 997505"/>
              <a:gd name="connsiteX2" fmla="*/ 2074416 w 7501509"/>
              <a:gd name="connsiteY2" fmla="*/ 168676 h 997505"/>
              <a:gd name="connsiteX3" fmla="*/ 3062057 w 7501509"/>
              <a:gd name="connsiteY3" fmla="*/ 142043 h 997505"/>
              <a:gd name="connsiteX4" fmla="*/ 4605292 w 7501509"/>
              <a:gd name="connsiteY4" fmla="*/ 87297 h 997505"/>
              <a:gd name="connsiteX5" fmla="*/ 6883154 w 7501509"/>
              <a:gd name="connsiteY5" fmla="*/ 62144 h 997505"/>
              <a:gd name="connsiteX6" fmla="*/ 7459463 w 7501509"/>
              <a:gd name="connsiteY6" fmla="*/ 460159 h 997505"/>
              <a:gd name="connsiteX7" fmla="*/ 7135428 w 7501509"/>
              <a:gd name="connsiteY7" fmla="*/ 917359 h 997505"/>
              <a:gd name="connsiteX8" fmla="*/ 5899212 w 7501509"/>
              <a:gd name="connsiteY8" fmla="*/ 941033 h 997505"/>
              <a:gd name="connsiteX9" fmla="*/ 3876583 w 7501509"/>
              <a:gd name="connsiteY9" fmla="*/ 878889 h 997505"/>
              <a:gd name="connsiteX10" fmla="*/ 3056878 w 7501509"/>
              <a:gd name="connsiteY10" fmla="*/ 494190 h 997505"/>
              <a:gd name="connsiteX11" fmla="*/ 2243092 w 7501509"/>
              <a:gd name="connsiteY11" fmla="*/ 486791 h 997505"/>
              <a:gd name="connsiteX12" fmla="*/ 538579 w 7501509"/>
              <a:gd name="connsiteY12" fmla="*/ 328474 h 997505"/>
              <a:gd name="connsiteX0" fmla="*/ 538579 w 7459463"/>
              <a:gd name="connsiteY0" fmla="*/ 328474 h 997505"/>
              <a:gd name="connsiteX1" fmla="*/ 645111 w 7459463"/>
              <a:gd name="connsiteY1" fmla="*/ 168676 h 997505"/>
              <a:gd name="connsiteX2" fmla="*/ 2074416 w 7459463"/>
              <a:gd name="connsiteY2" fmla="*/ 168676 h 997505"/>
              <a:gd name="connsiteX3" fmla="*/ 3062057 w 7459463"/>
              <a:gd name="connsiteY3" fmla="*/ 142043 h 997505"/>
              <a:gd name="connsiteX4" fmla="*/ 4605292 w 7459463"/>
              <a:gd name="connsiteY4" fmla="*/ 87297 h 997505"/>
              <a:gd name="connsiteX5" fmla="*/ 6883154 w 7459463"/>
              <a:gd name="connsiteY5" fmla="*/ 62144 h 997505"/>
              <a:gd name="connsiteX6" fmla="*/ 7459463 w 7459463"/>
              <a:gd name="connsiteY6" fmla="*/ 460159 h 997505"/>
              <a:gd name="connsiteX7" fmla="*/ 7135428 w 7459463"/>
              <a:gd name="connsiteY7" fmla="*/ 917359 h 997505"/>
              <a:gd name="connsiteX8" fmla="*/ 5899212 w 7459463"/>
              <a:gd name="connsiteY8" fmla="*/ 941033 h 997505"/>
              <a:gd name="connsiteX9" fmla="*/ 3876583 w 7459463"/>
              <a:gd name="connsiteY9" fmla="*/ 878889 h 997505"/>
              <a:gd name="connsiteX10" fmla="*/ 3056878 w 7459463"/>
              <a:gd name="connsiteY10" fmla="*/ 494190 h 997505"/>
              <a:gd name="connsiteX11" fmla="*/ 2243092 w 7459463"/>
              <a:gd name="connsiteY11" fmla="*/ 486791 h 997505"/>
              <a:gd name="connsiteX12" fmla="*/ 538579 w 7459463"/>
              <a:gd name="connsiteY12" fmla="*/ 328474 h 997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59463" h="997505">
                <a:moveTo>
                  <a:pt x="538579" y="328474"/>
                </a:moveTo>
                <a:cubicBezTo>
                  <a:pt x="0" y="210105"/>
                  <a:pt x="389138" y="195309"/>
                  <a:pt x="645111" y="168676"/>
                </a:cubicBezTo>
                <a:cubicBezTo>
                  <a:pt x="901084" y="142043"/>
                  <a:pt x="1671592" y="173115"/>
                  <a:pt x="2074416" y="168676"/>
                </a:cubicBezTo>
                <a:cubicBezTo>
                  <a:pt x="2477240" y="164237"/>
                  <a:pt x="2640244" y="155606"/>
                  <a:pt x="3062057" y="142043"/>
                </a:cubicBezTo>
                <a:cubicBezTo>
                  <a:pt x="3483870" y="128480"/>
                  <a:pt x="3968443" y="100613"/>
                  <a:pt x="4605292" y="87297"/>
                </a:cubicBezTo>
                <a:cubicBezTo>
                  <a:pt x="5242141" y="73981"/>
                  <a:pt x="6407459" y="0"/>
                  <a:pt x="6883154" y="62144"/>
                </a:cubicBezTo>
                <a:cubicBezTo>
                  <a:pt x="7358849" y="124288"/>
                  <a:pt x="7417417" y="317623"/>
                  <a:pt x="7459463" y="460159"/>
                </a:cubicBezTo>
                <a:cubicBezTo>
                  <a:pt x="7458600" y="641905"/>
                  <a:pt x="7395470" y="837213"/>
                  <a:pt x="7135428" y="917359"/>
                </a:cubicBezTo>
                <a:cubicBezTo>
                  <a:pt x="6875386" y="997505"/>
                  <a:pt x="6442353" y="947445"/>
                  <a:pt x="5899212" y="941033"/>
                </a:cubicBezTo>
                <a:cubicBezTo>
                  <a:pt x="5356071" y="934621"/>
                  <a:pt x="4350305" y="953363"/>
                  <a:pt x="3876583" y="878889"/>
                </a:cubicBezTo>
                <a:cubicBezTo>
                  <a:pt x="3402861" y="804415"/>
                  <a:pt x="3329126" y="559540"/>
                  <a:pt x="3056878" y="494190"/>
                </a:cubicBezTo>
                <a:cubicBezTo>
                  <a:pt x="2784630" y="428840"/>
                  <a:pt x="2644314" y="478899"/>
                  <a:pt x="2243092" y="486791"/>
                </a:cubicBezTo>
                <a:cubicBezTo>
                  <a:pt x="1823376" y="459172"/>
                  <a:pt x="804909" y="406893"/>
                  <a:pt x="538579" y="328474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Line 73"/>
          <p:cNvSpPr>
            <a:spLocks noChangeShapeType="1"/>
          </p:cNvSpPr>
          <p:nvPr/>
        </p:nvSpPr>
        <p:spPr bwMode="auto">
          <a:xfrm>
            <a:off x="7543800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System Architecture</a:t>
            </a:r>
            <a:endParaRPr lang="en-US" dirty="0"/>
          </a:p>
        </p:txBody>
      </p:sp>
      <p:sp>
        <p:nvSpPr>
          <p:cNvPr id="77" name="Slide Number Placeholder 7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103</a:t>
            </a:fld>
            <a:endParaRPr lang="en-US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3602556" y="2197768"/>
            <a:ext cx="4671820" cy="584391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2800" dirty="0" smtClean="0"/>
              <a:t>Files, TCP, FIFO, Network</a:t>
            </a:r>
            <a:endParaRPr lang="en-US" sz="2800" dirty="0"/>
          </a:p>
        </p:txBody>
      </p:sp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694016" y="2521476"/>
            <a:ext cx="2353984" cy="3345924"/>
          </a:xfrm>
          <a:prstGeom prst="rect">
            <a:avLst/>
          </a:prstGeom>
          <a:noFill/>
          <a:ln w="28575" cap="rnd">
            <a:solidFill>
              <a:schemeClr val="tx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6" name="Oval 25"/>
          <p:cNvSpPr>
            <a:spLocks noChangeArrowheads="1"/>
          </p:cNvSpPr>
          <p:nvPr/>
        </p:nvSpPr>
        <p:spPr bwMode="auto">
          <a:xfrm>
            <a:off x="1088573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7" name="Oval 26"/>
          <p:cNvSpPr>
            <a:spLocks noChangeArrowheads="1"/>
          </p:cNvSpPr>
          <p:nvPr/>
        </p:nvSpPr>
        <p:spPr bwMode="auto">
          <a:xfrm>
            <a:off x="1563436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8" name="Oval 27"/>
          <p:cNvSpPr>
            <a:spLocks noChangeArrowheads="1"/>
          </p:cNvSpPr>
          <p:nvPr/>
        </p:nvSpPr>
        <p:spPr bwMode="auto">
          <a:xfrm>
            <a:off x="2038300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9" name="Oval 28"/>
          <p:cNvSpPr>
            <a:spLocks noChangeArrowheads="1"/>
          </p:cNvSpPr>
          <p:nvPr/>
        </p:nvSpPr>
        <p:spPr bwMode="auto">
          <a:xfrm>
            <a:off x="1326004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0" name="Oval 29"/>
          <p:cNvSpPr>
            <a:spLocks noChangeArrowheads="1"/>
          </p:cNvSpPr>
          <p:nvPr/>
        </p:nvSpPr>
        <p:spPr bwMode="auto">
          <a:xfrm>
            <a:off x="1800868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1" name="Oval 30"/>
          <p:cNvSpPr>
            <a:spLocks noChangeArrowheads="1"/>
          </p:cNvSpPr>
          <p:nvPr/>
        </p:nvSpPr>
        <p:spPr bwMode="auto">
          <a:xfrm>
            <a:off x="2275732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2" name="Oval 31"/>
          <p:cNvSpPr>
            <a:spLocks noChangeArrowheads="1"/>
          </p:cNvSpPr>
          <p:nvPr/>
        </p:nvSpPr>
        <p:spPr bwMode="auto">
          <a:xfrm>
            <a:off x="2516654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3" name="Oval 32"/>
          <p:cNvSpPr>
            <a:spLocks noChangeArrowheads="1"/>
          </p:cNvSpPr>
          <p:nvPr/>
        </p:nvSpPr>
        <p:spPr bwMode="auto">
          <a:xfrm>
            <a:off x="2038300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4" name="Oval 33"/>
          <p:cNvSpPr>
            <a:spLocks noChangeArrowheads="1"/>
          </p:cNvSpPr>
          <p:nvPr/>
        </p:nvSpPr>
        <p:spPr bwMode="auto">
          <a:xfrm>
            <a:off x="1563436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5" name="Oval 34"/>
          <p:cNvSpPr>
            <a:spLocks noChangeArrowheads="1"/>
          </p:cNvSpPr>
          <p:nvPr/>
        </p:nvSpPr>
        <p:spPr bwMode="auto">
          <a:xfrm>
            <a:off x="1011756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6" name="Oval 35"/>
          <p:cNvSpPr>
            <a:spLocks noChangeArrowheads="1"/>
          </p:cNvSpPr>
          <p:nvPr/>
        </p:nvSpPr>
        <p:spPr bwMode="auto">
          <a:xfrm>
            <a:off x="1326004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7" name="Oval 36"/>
          <p:cNvSpPr>
            <a:spLocks noChangeArrowheads="1"/>
          </p:cNvSpPr>
          <p:nvPr/>
        </p:nvSpPr>
        <p:spPr bwMode="auto">
          <a:xfrm>
            <a:off x="1800868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8" name="Oval 37"/>
          <p:cNvSpPr>
            <a:spLocks noChangeArrowheads="1"/>
          </p:cNvSpPr>
          <p:nvPr/>
        </p:nvSpPr>
        <p:spPr bwMode="auto">
          <a:xfrm>
            <a:off x="2275732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cxnSp>
        <p:nvCxnSpPr>
          <p:cNvPr id="19" name="AutoShape 38"/>
          <p:cNvCxnSpPr>
            <a:cxnSpLocks noChangeShapeType="1"/>
            <a:stCxn id="6" idx="4"/>
            <a:endCxn id="9" idx="1"/>
          </p:cNvCxnSpPr>
          <p:nvPr/>
        </p:nvCxnSpPr>
        <p:spPr bwMode="auto">
          <a:xfrm rot="16200000" flipH="1">
            <a:off x="1172371" y="3206671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0" name="AutoShape 39"/>
          <p:cNvCxnSpPr>
            <a:cxnSpLocks noChangeShapeType="1"/>
            <a:stCxn id="7" idx="3"/>
            <a:endCxn id="9" idx="7"/>
          </p:cNvCxnSpPr>
          <p:nvPr/>
        </p:nvCxnSpPr>
        <p:spPr bwMode="auto">
          <a:xfrm rot="5400000">
            <a:off x="1437511" y="3234380"/>
            <a:ext cx="251851" cy="6954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1" name="AutoShape 40"/>
          <p:cNvCxnSpPr>
            <a:cxnSpLocks noChangeShapeType="1"/>
            <a:stCxn id="7" idx="5"/>
            <a:endCxn id="10" idx="1"/>
          </p:cNvCxnSpPr>
          <p:nvPr/>
        </p:nvCxnSpPr>
        <p:spPr bwMode="auto">
          <a:xfrm rot="16200000" flipH="1">
            <a:off x="1674942" y="3234380"/>
            <a:ext cx="251852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2" name="AutoShape 41"/>
          <p:cNvCxnSpPr>
            <a:cxnSpLocks noChangeShapeType="1"/>
            <a:stCxn id="8" idx="3"/>
            <a:endCxn id="10" idx="0"/>
          </p:cNvCxnSpPr>
          <p:nvPr/>
        </p:nvCxnSpPr>
        <p:spPr bwMode="auto">
          <a:xfrm rot="5400000">
            <a:off x="1884666" y="3178145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3" name="AutoShape 42"/>
          <p:cNvCxnSpPr>
            <a:cxnSpLocks noChangeShapeType="1"/>
            <a:stCxn id="8" idx="5"/>
            <a:endCxn id="11" idx="0"/>
          </p:cNvCxnSpPr>
          <p:nvPr/>
        </p:nvCxnSpPr>
        <p:spPr bwMode="auto">
          <a:xfrm rot="16200000" flipH="1">
            <a:off x="2206042" y="3178144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4" name="AutoShape 43"/>
          <p:cNvCxnSpPr>
            <a:cxnSpLocks noChangeShapeType="1"/>
            <a:stCxn id="12" idx="4"/>
            <a:endCxn id="11" idx="7"/>
          </p:cNvCxnSpPr>
          <p:nvPr/>
        </p:nvCxnSpPr>
        <p:spPr bwMode="auto">
          <a:xfrm rot="5400000">
            <a:off x="2445220" y="3204927"/>
            <a:ext cx="223324" cy="15697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5" name="AutoShape 45"/>
          <p:cNvCxnSpPr>
            <a:cxnSpLocks noChangeShapeType="1"/>
            <a:stCxn id="10" idx="4"/>
            <a:endCxn id="13" idx="1"/>
          </p:cNvCxnSpPr>
          <p:nvPr/>
        </p:nvCxnSpPr>
        <p:spPr bwMode="auto">
          <a:xfrm rot="16200000" flipH="1">
            <a:off x="1917609" y="3563322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6" name="AutoShape 46"/>
          <p:cNvCxnSpPr>
            <a:cxnSpLocks noChangeShapeType="1"/>
            <a:stCxn id="10" idx="4"/>
            <a:endCxn id="14" idx="7"/>
          </p:cNvCxnSpPr>
          <p:nvPr/>
        </p:nvCxnSpPr>
        <p:spPr bwMode="auto">
          <a:xfrm rot="5400000">
            <a:off x="1764122" y="3563323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7" name="AutoShape 47"/>
          <p:cNvCxnSpPr>
            <a:cxnSpLocks noChangeShapeType="1"/>
            <a:stCxn id="9" idx="4"/>
            <a:endCxn id="15" idx="7"/>
          </p:cNvCxnSpPr>
          <p:nvPr/>
        </p:nvCxnSpPr>
        <p:spPr bwMode="auto">
          <a:xfrm rot="5400000">
            <a:off x="1250852" y="3524914"/>
            <a:ext cx="157438" cy="23030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8" name="AutoShape 48"/>
          <p:cNvCxnSpPr>
            <a:cxnSpLocks noChangeShapeType="1"/>
            <a:stCxn id="9" idx="4"/>
            <a:endCxn id="14" idx="1"/>
          </p:cNvCxnSpPr>
          <p:nvPr/>
        </p:nvCxnSpPr>
        <p:spPr bwMode="auto">
          <a:xfrm rot="16200000" flipH="1">
            <a:off x="1442746" y="3563322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9" name="AutoShape 51"/>
          <p:cNvCxnSpPr>
            <a:cxnSpLocks noChangeShapeType="1"/>
            <a:stCxn id="14" idx="5"/>
            <a:endCxn id="17" idx="1"/>
          </p:cNvCxnSpPr>
          <p:nvPr/>
        </p:nvCxnSpPr>
        <p:spPr bwMode="auto">
          <a:xfrm rot="16200000" flipH="1">
            <a:off x="1739397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1" name="AutoShape 53"/>
          <p:cNvCxnSpPr>
            <a:cxnSpLocks noChangeShapeType="1"/>
            <a:stCxn id="13" idx="3"/>
            <a:endCxn id="17" idx="0"/>
          </p:cNvCxnSpPr>
          <p:nvPr/>
        </p:nvCxnSpPr>
        <p:spPr bwMode="auto">
          <a:xfrm rot="5400000">
            <a:off x="1949122" y="3826989"/>
            <a:ext cx="9441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2" name="AutoShape 54"/>
          <p:cNvCxnSpPr>
            <a:cxnSpLocks noChangeShapeType="1"/>
            <a:stCxn id="14" idx="3"/>
            <a:endCxn id="16" idx="7"/>
          </p:cNvCxnSpPr>
          <p:nvPr/>
        </p:nvCxnSpPr>
        <p:spPr bwMode="auto">
          <a:xfrm rot="5400000">
            <a:off x="1501965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3" name="AutoShape 55"/>
          <p:cNvCxnSpPr>
            <a:cxnSpLocks noChangeShapeType="1"/>
            <a:stCxn id="15" idx="5"/>
            <a:endCxn id="16" idx="1"/>
          </p:cNvCxnSpPr>
          <p:nvPr/>
        </p:nvCxnSpPr>
        <p:spPr bwMode="auto">
          <a:xfrm rot="16200000" flipH="1">
            <a:off x="1226126" y="3844819"/>
            <a:ext cx="122940" cy="14635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4" name="AutoShape 56"/>
          <p:cNvCxnSpPr>
            <a:cxnSpLocks noChangeShapeType="1"/>
            <a:stCxn id="13" idx="5"/>
            <a:endCxn id="18" idx="1"/>
          </p:cNvCxnSpPr>
          <p:nvPr/>
        </p:nvCxnSpPr>
        <p:spPr bwMode="auto">
          <a:xfrm rot="16200000" flipH="1">
            <a:off x="2214261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35" name="Text Box 57"/>
          <p:cNvSpPr txBox="1">
            <a:spLocks noChangeArrowheads="1"/>
          </p:cNvSpPr>
          <p:nvPr/>
        </p:nvSpPr>
        <p:spPr bwMode="auto">
          <a:xfrm>
            <a:off x="914401" y="2514600"/>
            <a:ext cx="19050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400" i="1" dirty="0"/>
              <a:t>job schedule</a:t>
            </a:r>
          </a:p>
        </p:txBody>
      </p:sp>
      <p:sp>
        <p:nvSpPr>
          <p:cNvPr id="37" name="Line 68"/>
          <p:cNvSpPr>
            <a:spLocks noChangeShapeType="1"/>
          </p:cNvSpPr>
          <p:nvPr/>
        </p:nvSpPr>
        <p:spPr bwMode="auto">
          <a:xfrm>
            <a:off x="990806" y="5704113"/>
            <a:ext cx="6892506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38" name="Line 69"/>
          <p:cNvSpPr>
            <a:spLocks noChangeShapeType="1"/>
          </p:cNvSpPr>
          <p:nvPr/>
        </p:nvSpPr>
        <p:spPr bwMode="auto">
          <a:xfrm>
            <a:off x="1957991" y="5446294"/>
            <a:ext cx="0" cy="257819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39" name="Line 70"/>
          <p:cNvSpPr>
            <a:spLocks noChangeShapeType="1"/>
          </p:cNvSpPr>
          <p:nvPr/>
        </p:nvSpPr>
        <p:spPr bwMode="auto">
          <a:xfrm>
            <a:off x="4000604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0" name="Line 72"/>
          <p:cNvSpPr>
            <a:spLocks noChangeShapeType="1"/>
          </p:cNvSpPr>
          <p:nvPr/>
        </p:nvSpPr>
        <p:spPr bwMode="auto">
          <a:xfrm>
            <a:off x="5344886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1" name="Line 73"/>
          <p:cNvSpPr>
            <a:spLocks noChangeShapeType="1"/>
          </p:cNvSpPr>
          <p:nvPr/>
        </p:nvSpPr>
        <p:spPr bwMode="auto">
          <a:xfrm>
            <a:off x="6374922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3" name="Oval 76"/>
          <p:cNvSpPr>
            <a:spLocks noChangeArrowheads="1"/>
          </p:cNvSpPr>
          <p:nvPr/>
        </p:nvSpPr>
        <p:spPr bwMode="auto">
          <a:xfrm>
            <a:off x="1881175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4" name="Oval 77"/>
          <p:cNvSpPr>
            <a:spLocks noChangeArrowheads="1"/>
          </p:cNvSpPr>
          <p:nvPr/>
        </p:nvSpPr>
        <p:spPr bwMode="auto">
          <a:xfrm>
            <a:off x="3920295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5" name="Oval 78"/>
          <p:cNvSpPr>
            <a:spLocks noChangeArrowheads="1"/>
          </p:cNvSpPr>
          <p:nvPr/>
        </p:nvSpPr>
        <p:spPr bwMode="auto">
          <a:xfrm>
            <a:off x="5264579" y="5641091"/>
            <a:ext cx="157123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6" name="Oval 79"/>
          <p:cNvSpPr>
            <a:spLocks noChangeArrowheads="1"/>
          </p:cNvSpPr>
          <p:nvPr/>
        </p:nvSpPr>
        <p:spPr bwMode="auto">
          <a:xfrm>
            <a:off x="6294613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7" name="Oval 80"/>
          <p:cNvSpPr>
            <a:spLocks noChangeArrowheads="1"/>
          </p:cNvSpPr>
          <p:nvPr/>
        </p:nvSpPr>
        <p:spPr bwMode="auto">
          <a:xfrm>
            <a:off x="7467600" y="5638800"/>
            <a:ext cx="157123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8" name="Text Box 83"/>
          <p:cNvSpPr txBox="1">
            <a:spLocks noChangeArrowheads="1"/>
          </p:cNvSpPr>
          <p:nvPr/>
        </p:nvSpPr>
        <p:spPr bwMode="auto">
          <a:xfrm>
            <a:off x="5344886" y="1676400"/>
            <a:ext cx="248954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800"/>
              <a:t>data plane</a:t>
            </a:r>
          </a:p>
        </p:txBody>
      </p:sp>
      <p:sp>
        <p:nvSpPr>
          <p:cNvPr id="49" name="Text Box 84"/>
          <p:cNvSpPr txBox="1">
            <a:spLocks noChangeArrowheads="1"/>
          </p:cNvSpPr>
          <p:nvPr/>
        </p:nvSpPr>
        <p:spPr bwMode="auto">
          <a:xfrm>
            <a:off x="2895600" y="5715000"/>
            <a:ext cx="296091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800" dirty="0"/>
              <a:t>control plane</a:t>
            </a:r>
          </a:p>
        </p:txBody>
      </p:sp>
      <p:cxnSp>
        <p:nvCxnSpPr>
          <p:cNvPr id="52" name="AutoShape 88"/>
          <p:cNvCxnSpPr>
            <a:cxnSpLocks noChangeShapeType="1"/>
            <a:stCxn id="11" idx="3"/>
            <a:endCxn id="13" idx="7"/>
          </p:cNvCxnSpPr>
          <p:nvPr/>
        </p:nvCxnSpPr>
        <p:spPr bwMode="auto">
          <a:xfrm rot="5400000">
            <a:off x="2182750" y="3591031"/>
            <a:ext cx="185965" cy="6954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53" name="AutoShape 89"/>
          <p:cNvCxnSpPr>
            <a:cxnSpLocks noChangeShapeType="1"/>
            <a:stCxn id="11" idx="4"/>
            <a:endCxn id="18" idx="7"/>
          </p:cNvCxnSpPr>
          <p:nvPr/>
        </p:nvCxnSpPr>
        <p:spPr bwMode="auto">
          <a:xfrm rot="16200000" flipH="1">
            <a:off x="2227360" y="3728434"/>
            <a:ext cx="418121" cy="8394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54" name="Rectangle 7"/>
          <p:cNvSpPr>
            <a:spLocks noChangeArrowheads="1"/>
          </p:cNvSpPr>
          <p:nvPr/>
        </p:nvSpPr>
        <p:spPr bwMode="auto">
          <a:xfrm>
            <a:off x="3505201" y="4546121"/>
            <a:ext cx="990806" cy="705376"/>
          </a:xfrm>
          <a:prstGeom prst="rect">
            <a:avLst/>
          </a:prstGeom>
          <a:solidFill>
            <a:srgbClr val="66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2800" dirty="0" smtClean="0"/>
              <a:t>NS,</a:t>
            </a:r>
            <a:br>
              <a:rPr lang="en-US" sz="2800" dirty="0" smtClean="0"/>
            </a:br>
            <a:r>
              <a:rPr lang="en-US" sz="2800" dirty="0" err="1" smtClean="0"/>
              <a:t>Sched</a:t>
            </a:r>
            <a:endParaRPr lang="en-US" sz="2800" dirty="0"/>
          </a:p>
        </p:txBody>
      </p:sp>
      <p:sp>
        <p:nvSpPr>
          <p:cNvPr id="55" name="Rectangle 8"/>
          <p:cNvSpPr>
            <a:spLocks noChangeArrowheads="1"/>
          </p:cNvSpPr>
          <p:nvPr/>
        </p:nvSpPr>
        <p:spPr bwMode="auto">
          <a:xfrm>
            <a:off x="4800189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6" name="Rectangle 9"/>
          <p:cNvSpPr>
            <a:spLocks noChangeArrowheads="1"/>
          </p:cNvSpPr>
          <p:nvPr/>
        </p:nvSpPr>
        <p:spPr bwMode="auto">
          <a:xfrm>
            <a:off x="7013892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7" name="Rectangle 13"/>
          <p:cNvSpPr>
            <a:spLocks noChangeArrowheads="1"/>
          </p:cNvSpPr>
          <p:nvPr/>
        </p:nvSpPr>
        <p:spPr bwMode="auto">
          <a:xfrm>
            <a:off x="5907042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9" name="Line 91"/>
          <p:cNvSpPr>
            <a:spLocks noChangeShapeType="1"/>
          </p:cNvSpPr>
          <p:nvPr/>
        </p:nvSpPr>
        <p:spPr bwMode="auto">
          <a:xfrm flipV="1">
            <a:off x="5425195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0" name="Line 92"/>
          <p:cNvSpPr>
            <a:spLocks noChangeShapeType="1"/>
          </p:cNvSpPr>
          <p:nvPr/>
        </p:nvSpPr>
        <p:spPr bwMode="auto">
          <a:xfrm>
            <a:off x="6294613" y="2782159"/>
            <a:ext cx="80309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1" name="Line 93"/>
          <p:cNvSpPr>
            <a:spLocks noChangeShapeType="1"/>
          </p:cNvSpPr>
          <p:nvPr/>
        </p:nvSpPr>
        <p:spPr bwMode="auto">
          <a:xfrm>
            <a:off x="7324649" y="2782159"/>
            <a:ext cx="80307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2" name="Line 94"/>
          <p:cNvSpPr>
            <a:spLocks noChangeShapeType="1"/>
          </p:cNvSpPr>
          <p:nvPr/>
        </p:nvSpPr>
        <p:spPr bwMode="auto">
          <a:xfrm>
            <a:off x="5027147" y="2782159"/>
            <a:ext cx="160616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3" name="Line 97"/>
          <p:cNvSpPr>
            <a:spLocks noChangeShapeType="1"/>
          </p:cNvSpPr>
          <p:nvPr/>
        </p:nvSpPr>
        <p:spPr bwMode="auto">
          <a:xfrm flipV="1">
            <a:off x="6532045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4" name="Line 98"/>
          <p:cNvSpPr>
            <a:spLocks noChangeShapeType="1"/>
          </p:cNvSpPr>
          <p:nvPr/>
        </p:nvSpPr>
        <p:spPr bwMode="auto">
          <a:xfrm flipV="1">
            <a:off x="7562081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5" name="Line 99"/>
          <p:cNvSpPr>
            <a:spLocks noChangeShapeType="1"/>
          </p:cNvSpPr>
          <p:nvPr/>
        </p:nvSpPr>
        <p:spPr bwMode="auto">
          <a:xfrm>
            <a:off x="5264578" y="3950941"/>
            <a:ext cx="1047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6" name="Line 101"/>
          <p:cNvSpPr>
            <a:spLocks noChangeShapeType="1"/>
          </p:cNvSpPr>
          <p:nvPr/>
        </p:nvSpPr>
        <p:spPr bwMode="auto">
          <a:xfrm>
            <a:off x="6374921" y="3950941"/>
            <a:ext cx="698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7" name="Line 102"/>
          <p:cNvSpPr>
            <a:spLocks noChangeShapeType="1"/>
          </p:cNvSpPr>
          <p:nvPr/>
        </p:nvSpPr>
        <p:spPr bwMode="auto">
          <a:xfrm>
            <a:off x="7481771" y="3950941"/>
            <a:ext cx="698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8" name="Oval 58"/>
          <p:cNvSpPr>
            <a:spLocks noChangeArrowheads="1"/>
          </p:cNvSpPr>
          <p:nvPr/>
        </p:nvSpPr>
        <p:spPr bwMode="auto">
          <a:xfrm>
            <a:off x="4870022" y="3363686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/>
              <a:t>V</a:t>
            </a:r>
          </a:p>
        </p:txBody>
      </p:sp>
      <p:sp>
        <p:nvSpPr>
          <p:cNvPr id="69" name="Oval 59"/>
          <p:cNvSpPr>
            <a:spLocks noChangeArrowheads="1"/>
          </p:cNvSpPr>
          <p:nvPr/>
        </p:nvSpPr>
        <p:spPr bwMode="auto">
          <a:xfrm>
            <a:off x="5980365" y="3366550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/>
              <a:t>V</a:t>
            </a:r>
          </a:p>
        </p:txBody>
      </p:sp>
      <p:sp>
        <p:nvSpPr>
          <p:cNvPr id="70" name="Oval 60"/>
          <p:cNvSpPr>
            <a:spLocks noChangeArrowheads="1"/>
          </p:cNvSpPr>
          <p:nvPr/>
        </p:nvSpPr>
        <p:spPr bwMode="auto">
          <a:xfrm>
            <a:off x="7090708" y="3366550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/>
              <a:t>V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1219200" y="5867400"/>
            <a:ext cx="1643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Graph manager</a:t>
            </a:r>
            <a:endParaRPr lang="en-US" dirty="0"/>
          </a:p>
        </p:txBody>
      </p:sp>
      <p:sp>
        <p:nvSpPr>
          <p:cNvPr id="79" name="TextBox 78"/>
          <p:cNvSpPr txBox="1"/>
          <p:nvPr/>
        </p:nvSpPr>
        <p:spPr>
          <a:xfrm>
            <a:off x="5334000" y="5867400"/>
            <a:ext cx="814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cluster</a:t>
            </a:r>
            <a:endParaRPr lang="en-US" dirty="0"/>
          </a:p>
        </p:txBody>
      </p:sp>
      <p:sp>
        <p:nvSpPr>
          <p:cNvPr id="80" name="Rectangle 24"/>
          <p:cNvSpPr>
            <a:spLocks noChangeArrowheads="1"/>
          </p:cNvSpPr>
          <p:nvPr/>
        </p:nvSpPr>
        <p:spPr bwMode="auto">
          <a:xfrm>
            <a:off x="3200400" y="1752600"/>
            <a:ext cx="5257800" cy="4114800"/>
          </a:xfrm>
          <a:prstGeom prst="rect">
            <a:avLst/>
          </a:prstGeom>
          <a:noFill/>
          <a:ln w="28575" cap="rnd">
            <a:solidFill>
              <a:schemeClr val="tx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pic>
        <p:nvPicPr>
          <p:cNvPr id="8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6258" y="4620465"/>
            <a:ext cx="691911" cy="102062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Separate Data and Control Plane</a:t>
            </a:r>
            <a:endParaRPr lang="en-US" dirty="0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858000" y="2819400"/>
            <a:ext cx="1675015" cy="1675015"/>
          </a:xfrm>
          <a:prstGeom prst="rect">
            <a:avLst/>
          </a:prstGeo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104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685800" y="2198915"/>
            <a:ext cx="486229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en-US" sz="3200" dirty="0" smtClean="0"/>
              <a:t>Different kinds of traffic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en-US" sz="3200" dirty="0" smtClean="0"/>
              <a:t>Data = bulk, pipelined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en-US" sz="3200" dirty="0" smtClean="0"/>
              <a:t>Control = interactive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US" sz="3200" dirty="0" smtClean="0"/>
              <a:t>Different reliability needs</a:t>
            </a:r>
          </a:p>
          <a:p>
            <a:pPr marL="457200" indent="-457200">
              <a:buFont typeface="Arial" pitchFamily="34" charset="0"/>
              <a:buChar char="•"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142228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Centralized control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Manager state is not replicated</a:t>
            </a:r>
          </a:p>
          <a:p>
            <a:r>
              <a:rPr lang="en-US" dirty="0" smtClean="0"/>
              <a:t>Entire manager state is held in RAM</a:t>
            </a:r>
          </a:p>
          <a:p>
            <a:r>
              <a:rPr lang="en-US" dirty="0" smtClean="0"/>
              <a:t>Simple implementation</a:t>
            </a:r>
          </a:p>
          <a:p>
            <a:r>
              <a:rPr lang="en-US" dirty="0" smtClean="0"/>
              <a:t>Vertices use leases: </a:t>
            </a:r>
            <a:br>
              <a:rPr lang="en-US" dirty="0" smtClean="0"/>
            </a:br>
            <a:r>
              <a:rPr lang="en-US" dirty="0" smtClean="0"/>
              <a:t>no runaway computations on manager crash</a:t>
            </a:r>
          </a:p>
          <a:p>
            <a:r>
              <a:rPr lang="en-US" dirty="0" smtClean="0"/>
              <a:t>Manager crash causes complete job crash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105</a:t>
            </a:fld>
            <a:endParaRPr lang="en-US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162800" y="1600200"/>
            <a:ext cx="1675015" cy="16750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988292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Rectangle 113"/>
          <p:cNvSpPr/>
          <p:nvPr/>
        </p:nvSpPr>
        <p:spPr>
          <a:xfrm>
            <a:off x="1219200" y="4038600"/>
            <a:ext cx="990600" cy="457200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GM code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5" name="Rectangle 114"/>
          <p:cNvSpPr/>
          <p:nvPr/>
        </p:nvSpPr>
        <p:spPr>
          <a:xfrm>
            <a:off x="7696200" y="3429000"/>
            <a:ext cx="990600" cy="4572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vertex code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1905000" y="5334000"/>
            <a:ext cx="70866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762000" y="5943600"/>
            <a:ext cx="82296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13723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5400000">
            <a:off x="75445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modem"/>
          <p:cNvSpPr>
            <a:spLocks noEditPoints="1" noChangeArrowheads="1"/>
          </p:cNvSpPr>
          <p:nvPr/>
        </p:nvSpPr>
        <p:spPr bwMode="auto">
          <a:xfrm>
            <a:off x="77724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2" name="Picture 3" descr="C:\Documents and Settings\mbudiu\Local Settings\Temporary Internet Files\Content.IE5\BEKKHKZ9\MPj0409015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78074" y="3973959"/>
            <a:ext cx="457944" cy="460190"/>
          </a:xfrm>
          <a:prstGeom prst="rect">
            <a:avLst/>
          </a:prstGeom>
          <a:noFill/>
        </p:spPr>
      </p:pic>
      <p:sp>
        <p:nvSpPr>
          <p:cNvPr id="26" name="modem"/>
          <p:cNvSpPr>
            <a:spLocks noEditPoints="1" noChangeArrowheads="1"/>
          </p:cNvSpPr>
          <p:nvPr/>
        </p:nvSpPr>
        <p:spPr bwMode="auto">
          <a:xfrm>
            <a:off x="15240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28" name="Straight Connector 27"/>
          <p:cNvCxnSpPr/>
          <p:nvPr/>
        </p:nvCxnSpPr>
        <p:spPr>
          <a:xfrm rot="5400000">
            <a:off x="-838200" y="4343400"/>
            <a:ext cx="32004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 rot="16200000" flipH="1">
            <a:off x="838200" y="2819400"/>
            <a:ext cx="1600200" cy="685800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Freeform 44"/>
          <p:cNvSpPr/>
          <p:nvPr/>
        </p:nvSpPr>
        <p:spPr>
          <a:xfrm>
            <a:off x="2362201" y="2818892"/>
            <a:ext cx="5333999" cy="1237996"/>
          </a:xfrm>
          <a:custGeom>
            <a:avLst/>
            <a:gdLst>
              <a:gd name="connsiteX0" fmla="*/ 0 w 3044952"/>
              <a:gd name="connsiteY0" fmla="*/ 704088 h 704088"/>
              <a:gd name="connsiteX1" fmla="*/ 1271016 w 3044952"/>
              <a:gd name="connsiteY1" fmla="*/ 173736 h 704088"/>
              <a:gd name="connsiteX2" fmla="*/ 3044952 w 3044952"/>
              <a:gd name="connsiteY2" fmla="*/ 0 h 704088"/>
              <a:gd name="connsiteX0" fmla="*/ 0 w 3044952"/>
              <a:gd name="connsiteY0" fmla="*/ 704088 h 704088"/>
              <a:gd name="connsiteX1" fmla="*/ 1271016 w 3044952"/>
              <a:gd name="connsiteY1" fmla="*/ 326136 h 704088"/>
              <a:gd name="connsiteX2" fmla="*/ 3044952 w 3044952"/>
              <a:gd name="connsiteY2" fmla="*/ 0 h 704088"/>
              <a:gd name="connsiteX0" fmla="*/ 0 w 3089529"/>
              <a:gd name="connsiteY0" fmla="*/ 1485900 h 1485900"/>
              <a:gd name="connsiteX1" fmla="*/ 2582037 w 3089529"/>
              <a:gd name="connsiteY1" fmla="*/ 117348 h 1485900"/>
              <a:gd name="connsiteX2" fmla="*/ 3044952 w 3089529"/>
              <a:gd name="connsiteY2" fmla="*/ 781812 h 1485900"/>
              <a:gd name="connsiteX0" fmla="*/ 0 w 3091655"/>
              <a:gd name="connsiteY0" fmla="*/ 1596644 h 1596644"/>
              <a:gd name="connsiteX1" fmla="*/ 2582037 w 3091655"/>
              <a:gd name="connsiteY1" fmla="*/ 228092 h 1596644"/>
              <a:gd name="connsiteX2" fmla="*/ 3014502 w 3091655"/>
              <a:gd name="connsiteY2" fmla="*/ 380492 h 1596644"/>
              <a:gd name="connsiteX3" fmla="*/ 3044952 w 3091655"/>
              <a:gd name="connsiteY3" fmla="*/ 892556 h 1596644"/>
              <a:gd name="connsiteX0" fmla="*/ 0 w 3281964"/>
              <a:gd name="connsiteY0" fmla="*/ 1237996 h 1237996"/>
              <a:gd name="connsiteX1" fmla="*/ 1440180 w 3281964"/>
              <a:gd name="connsiteY1" fmla="*/ 402844 h 1237996"/>
              <a:gd name="connsiteX2" fmla="*/ 3014502 w 3281964"/>
              <a:gd name="connsiteY2" fmla="*/ 21844 h 1237996"/>
              <a:gd name="connsiteX3" fmla="*/ 3044952 w 3281964"/>
              <a:gd name="connsiteY3" fmla="*/ 533908 h 1237996"/>
              <a:gd name="connsiteX0" fmla="*/ 0 w 3044952"/>
              <a:gd name="connsiteY0" fmla="*/ 1390396 h 1390396"/>
              <a:gd name="connsiteX1" fmla="*/ 1440180 w 3044952"/>
              <a:gd name="connsiteY1" fmla="*/ 555244 h 1390396"/>
              <a:gd name="connsiteX2" fmla="*/ 2464719 w 3044952"/>
              <a:gd name="connsiteY2" fmla="*/ 21844 h 1390396"/>
              <a:gd name="connsiteX3" fmla="*/ 3044952 w 3044952"/>
              <a:gd name="connsiteY3" fmla="*/ 686308 h 1390396"/>
              <a:gd name="connsiteX0" fmla="*/ 0 w 3044952"/>
              <a:gd name="connsiteY0" fmla="*/ 1390396 h 1390396"/>
              <a:gd name="connsiteX1" fmla="*/ 1186434 w 3044952"/>
              <a:gd name="connsiteY1" fmla="*/ 555244 h 1390396"/>
              <a:gd name="connsiteX2" fmla="*/ 2464719 w 3044952"/>
              <a:gd name="connsiteY2" fmla="*/ 21844 h 1390396"/>
              <a:gd name="connsiteX3" fmla="*/ 3044952 w 3044952"/>
              <a:gd name="connsiteY3" fmla="*/ 686308 h 1390396"/>
              <a:gd name="connsiteX0" fmla="*/ 0 w 3044952"/>
              <a:gd name="connsiteY0" fmla="*/ 1237996 h 1237996"/>
              <a:gd name="connsiteX1" fmla="*/ 1186434 w 3044952"/>
              <a:gd name="connsiteY1" fmla="*/ 402844 h 1237996"/>
              <a:gd name="connsiteX2" fmla="*/ 2464719 w 3044952"/>
              <a:gd name="connsiteY2" fmla="*/ 21844 h 1237996"/>
              <a:gd name="connsiteX3" fmla="*/ 3044952 w 3044952"/>
              <a:gd name="connsiteY3" fmla="*/ 533908 h 1237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44952" h="1237996">
                <a:moveTo>
                  <a:pt x="0" y="1237996"/>
                </a:moveTo>
                <a:cubicBezTo>
                  <a:pt x="381762" y="1031494"/>
                  <a:pt x="678942" y="520192"/>
                  <a:pt x="1186434" y="402844"/>
                </a:cubicBezTo>
                <a:cubicBezTo>
                  <a:pt x="1618366" y="174752"/>
                  <a:pt x="2154966" y="0"/>
                  <a:pt x="2464719" y="21844"/>
                </a:cubicBezTo>
                <a:cubicBezTo>
                  <a:pt x="2774472" y="43688"/>
                  <a:pt x="2969392" y="423164"/>
                  <a:pt x="3044952" y="533908"/>
                </a:cubicBezTo>
              </a:path>
            </a:pathLst>
          </a:custGeom>
          <a:ln w="28575">
            <a:solidFill>
              <a:srgbClr val="FF0000"/>
            </a:solidFill>
            <a:prstDash val="solid"/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itle 60"/>
          <p:cNvSpPr>
            <a:spLocks noGrp="1"/>
          </p:cNvSpPr>
          <p:nvPr>
            <p:ph type="title"/>
          </p:nvPr>
        </p:nvSpPr>
        <p:spPr>
          <a:xfrm>
            <a:off x="609600" y="152400"/>
            <a:ext cx="8229600" cy="1143000"/>
          </a:xfrm>
        </p:spPr>
        <p:txBody>
          <a:bodyPr/>
          <a:lstStyle/>
          <a:p>
            <a:r>
              <a:rPr lang="en-US" dirty="0" smtClean="0"/>
              <a:t>Staging</a:t>
            </a:r>
            <a:endParaRPr lang="en-US" dirty="0"/>
          </a:p>
        </p:txBody>
      </p:sp>
      <p:pic>
        <p:nvPicPr>
          <p:cNvPr id="62" name="Picture 14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0" y="1524000"/>
            <a:ext cx="1194269" cy="1219200"/>
          </a:xfrm>
          <a:prstGeom prst="rect">
            <a:avLst/>
          </a:prstGeom>
          <a:noFill/>
        </p:spPr>
      </p:pic>
      <p:sp>
        <p:nvSpPr>
          <p:cNvPr id="63" name="TextBox 62"/>
          <p:cNvSpPr txBox="1"/>
          <p:nvPr/>
        </p:nvSpPr>
        <p:spPr>
          <a:xfrm>
            <a:off x="304800" y="990600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1. Build</a:t>
            </a:r>
            <a:endParaRPr lang="en-US" i="1" dirty="0"/>
          </a:p>
        </p:txBody>
      </p:sp>
      <p:sp>
        <p:nvSpPr>
          <p:cNvPr id="64" name="TextBox 63"/>
          <p:cNvSpPr txBox="1"/>
          <p:nvPr/>
        </p:nvSpPr>
        <p:spPr>
          <a:xfrm>
            <a:off x="762000" y="2819400"/>
            <a:ext cx="9172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2. Send </a:t>
            </a:r>
            <a:br>
              <a:rPr lang="en-US" i="1" dirty="0" smtClean="0"/>
            </a:br>
            <a:r>
              <a:rPr lang="en-US" i="1" dirty="0" smtClean="0"/>
              <a:t>.exe</a:t>
            </a:r>
            <a:endParaRPr lang="en-US" i="1" dirty="0"/>
          </a:p>
        </p:txBody>
      </p:sp>
      <p:sp>
        <p:nvSpPr>
          <p:cNvPr id="65" name="TextBox 64"/>
          <p:cNvSpPr txBox="1"/>
          <p:nvPr/>
        </p:nvSpPr>
        <p:spPr>
          <a:xfrm>
            <a:off x="762000" y="4876800"/>
            <a:ext cx="1763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3. Start manager</a:t>
            </a:r>
            <a:endParaRPr lang="en-US" i="1" dirty="0"/>
          </a:p>
        </p:txBody>
      </p:sp>
      <p:sp>
        <p:nvSpPr>
          <p:cNvPr id="66" name="TextBox 65"/>
          <p:cNvSpPr txBox="1"/>
          <p:nvPr/>
        </p:nvSpPr>
        <p:spPr>
          <a:xfrm>
            <a:off x="2590800" y="3886200"/>
            <a:ext cx="1886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5. Generate graph</a:t>
            </a:r>
            <a:endParaRPr lang="en-US" i="1" dirty="0"/>
          </a:p>
        </p:txBody>
      </p:sp>
      <p:sp>
        <p:nvSpPr>
          <p:cNvPr id="67" name="Oval 66"/>
          <p:cNvSpPr/>
          <p:nvPr/>
        </p:nvSpPr>
        <p:spPr>
          <a:xfrm>
            <a:off x="22860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Oval 67"/>
          <p:cNvSpPr/>
          <p:nvPr/>
        </p:nvSpPr>
        <p:spPr>
          <a:xfrm>
            <a:off x="2438400" y="4343400"/>
            <a:ext cx="76200" cy="76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Oval 68"/>
          <p:cNvSpPr/>
          <p:nvPr/>
        </p:nvSpPr>
        <p:spPr>
          <a:xfrm>
            <a:off x="25908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Oval 69"/>
          <p:cNvSpPr/>
          <p:nvPr/>
        </p:nvSpPr>
        <p:spPr>
          <a:xfrm>
            <a:off x="2362200" y="4495800"/>
            <a:ext cx="76200" cy="76200"/>
          </a:xfrm>
          <a:prstGeom prst="ellipse">
            <a:avLst/>
          </a:prstGeom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Oval 70"/>
          <p:cNvSpPr/>
          <p:nvPr/>
        </p:nvSpPr>
        <p:spPr>
          <a:xfrm>
            <a:off x="2514600" y="4495800"/>
            <a:ext cx="76200" cy="76200"/>
          </a:xfrm>
          <a:prstGeom prst="ellipse">
            <a:avLst/>
          </a:prstGeom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Oval 71"/>
          <p:cNvSpPr/>
          <p:nvPr/>
        </p:nvSpPr>
        <p:spPr>
          <a:xfrm>
            <a:off x="2667000" y="4495800"/>
            <a:ext cx="76200" cy="76200"/>
          </a:xfrm>
          <a:prstGeom prst="ellipse">
            <a:avLst/>
          </a:prstGeom>
          <a:solidFill>
            <a:srgbClr val="FFFF00"/>
          </a:solidFill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Oval 72"/>
          <p:cNvSpPr/>
          <p:nvPr/>
        </p:nvSpPr>
        <p:spPr>
          <a:xfrm>
            <a:off x="23622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Oval 73"/>
          <p:cNvSpPr/>
          <p:nvPr/>
        </p:nvSpPr>
        <p:spPr>
          <a:xfrm>
            <a:off x="25146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Oval 74"/>
          <p:cNvSpPr/>
          <p:nvPr/>
        </p:nvSpPr>
        <p:spPr>
          <a:xfrm>
            <a:off x="26670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Oval 75"/>
          <p:cNvSpPr/>
          <p:nvPr/>
        </p:nvSpPr>
        <p:spPr>
          <a:xfrm>
            <a:off x="27432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8" name="Straight Arrow Connector 77"/>
          <p:cNvCxnSpPr>
            <a:stCxn id="72" idx="7"/>
            <a:endCxn id="76" idx="4"/>
          </p:cNvCxnSpPr>
          <p:nvPr/>
        </p:nvCxnSpPr>
        <p:spPr>
          <a:xfrm rot="5400000" flipH="1" flipV="1">
            <a:off x="2712991" y="4438651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72" idx="1"/>
            <a:endCxn id="69" idx="4"/>
          </p:cNvCxnSpPr>
          <p:nvPr/>
        </p:nvCxnSpPr>
        <p:spPr>
          <a:xfrm rot="16200000" flipV="1">
            <a:off x="2609851" y="44386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>
            <a:stCxn id="71" idx="7"/>
            <a:endCxn id="69" idx="4"/>
          </p:cNvCxnSpPr>
          <p:nvPr/>
        </p:nvCxnSpPr>
        <p:spPr>
          <a:xfrm rot="5400000" flipH="1" flipV="1">
            <a:off x="2560591" y="4438651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/>
          <p:cNvCxnSpPr>
            <a:stCxn id="71" idx="1"/>
            <a:endCxn id="68" idx="4"/>
          </p:cNvCxnSpPr>
          <p:nvPr/>
        </p:nvCxnSpPr>
        <p:spPr>
          <a:xfrm rot="16200000" flipV="1">
            <a:off x="2457451" y="44386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stCxn id="70" idx="7"/>
            <a:endCxn id="68" idx="3"/>
          </p:cNvCxnSpPr>
          <p:nvPr/>
        </p:nvCxnSpPr>
        <p:spPr>
          <a:xfrm rot="5400000" flipH="1" flipV="1">
            <a:off x="2389141" y="44465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stCxn id="70" idx="1"/>
            <a:endCxn id="67" idx="5"/>
          </p:cNvCxnSpPr>
          <p:nvPr/>
        </p:nvCxnSpPr>
        <p:spPr>
          <a:xfrm rot="16200000" flipV="1">
            <a:off x="2312941" y="44465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stCxn id="76" idx="1"/>
            <a:endCxn id="75" idx="4"/>
          </p:cNvCxnSpPr>
          <p:nvPr/>
        </p:nvCxnSpPr>
        <p:spPr>
          <a:xfrm rot="16200000" flipV="1">
            <a:off x="2686051" y="42862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/>
          <p:cNvCxnSpPr>
            <a:stCxn id="69" idx="7"/>
            <a:endCxn id="75" idx="5"/>
          </p:cNvCxnSpPr>
          <p:nvPr/>
        </p:nvCxnSpPr>
        <p:spPr>
          <a:xfrm rot="5400000" flipH="1" flipV="1">
            <a:off x="2644682" y="4267200"/>
            <a:ext cx="98518" cy="76200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/>
          <p:cNvCxnSpPr>
            <a:stCxn id="69" idx="1"/>
            <a:endCxn id="74" idx="4"/>
          </p:cNvCxnSpPr>
          <p:nvPr/>
        </p:nvCxnSpPr>
        <p:spPr>
          <a:xfrm rot="16200000" flipV="1">
            <a:off x="2533651" y="42862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68" idx="7"/>
            <a:endCxn id="74" idx="6"/>
          </p:cNvCxnSpPr>
          <p:nvPr/>
        </p:nvCxnSpPr>
        <p:spPr>
          <a:xfrm rot="5400000" flipH="1" flipV="1">
            <a:off x="2484391" y="4248151"/>
            <a:ext cx="125459" cy="873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/>
          <p:cNvCxnSpPr>
            <a:stCxn id="68" idx="1"/>
            <a:endCxn id="73" idx="5"/>
          </p:cNvCxnSpPr>
          <p:nvPr/>
        </p:nvCxnSpPr>
        <p:spPr>
          <a:xfrm rot="16200000" flipV="1">
            <a:off x="2389141" y="42941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Arrow Connector 101"/>
          <p:cNvCxnSpPr>
            <a:stCxn id="67" idx="1"/>
            <a:endCxn id="73" idx="3"/>
          </p:cNvCxnSpPr>
          <p:nvPr/>
        </p:nvCxnSpPr>
        <p:spPr>
          <a:xfrm rot="5400000" flipH="1" flipV="1">
            <a:off x="2286000" y="4267200"/>
            <a:ext cx="98518" cy="76200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TextBox 107"/>
          <p:cNvSpPr txBox="1"/>
          <p:nvPr/>
        </p:nvSpPr>
        <p:spPr>
          <a:xfrm>
            <a:off x="3733800" y="2895600"/>
            <a:ext cx="11816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7. Serialize</a:t>
            </a:r>
            <a:br>
              <a:rPr lang="en-US" i="1" dirty="0" smtClean="0"/>
            </a:br>
            <a:r>
              <a:rPr lang="en-US" i="1" dirty="0" smtClean="0"/>
              <a:t>vertices</a:t>
            </a:r>
            <a:endParaRPr lang="en-US" i="1" dirty="0"/>
          </a:p>
        </p:txBody>
      </p:sp>
      <p:sp>
        <p:nvSpPr>
          <p:cNvPr id="109" name="Freeform 108"/>
          <p:cNvSpPr/>
          <p:nvPr/>
        </p:nvSpPr>
        <p:spPr>
          <a:xfrm>
            <a:off x="2191309" y="4553711"/>
            <a:ext cx="5799626" cy="866269"/>
          </a:xfrm>
          <a:custGeom>
            <a:avLst/>
            <a:gdLst>
              <a:gd name="connsiteX0" fmla="*/ 5708904 w 5995416"/>
              <a:gd name="connsiteY0" fmla="*/ 0 h 1772412"/>
              <a:gd name="connsiteX1" fmla="*/ 5562600 w 5995416"/>
              <a:gd name="connsiteY1" fmla="*/ 1380744 h 1772412"/>
              <a:gd name="connsiteX2" fmla="*/ 3112008 w 5995416"/>
              <a:gd name="connsiteY2" fmla="*/ 1664208 h 1772412"/>
              <a:gd name="connsiteX3" fmla="*/ 505968 w 5995416"/>
              <a:gd name="connsiteY3" fmla="*/ 1636776 h 1772412"/>
              <a:gd name="connsiteX4" fmla="*/ 76200 w 5995416"/>
              <a:gd name="connsiteY4" fmla="*/ 850392 h 1772412"/>
              <a:gd name="connsiteX0" fmla="*/ 6089904 w 6233160"/>
              <a:gd name="connsiteY0" fmla="*/ 0 h 1239012"/>
              <a:gd name="connsiteX1" fmla="*/ 5562600 w 6233160"/>
              <a:gd name="connsiteY1" fmla="*/ 847344 h 1239012"/>
              <a:gd name="connsiteX2" fmla="*/ 3112008 w 6233160"/>
              <a:gd name="connsiteY2" fmla="*/ 1130808 h 1239012"/>
              <a:gd name="connsiteX3" fmla="*/ 505968 w 6233160"/>
              <a:gd name="connsiteY3" fmla="*/ 1103376 h 1239012"/>
              <a:gd name="connsiteX4" fmla="*/ 76200 w 6233160"/>
              <a:gd name="connsiteY4" fmla="*/ 316992 h 1239012"/>
              <a:gd name="connsiteX0" fmla="*/ 6089904 w 6089904"/>
              <a:gd name="connsiteY0" fmla="*/ 0 h 1239012"/>
              <a:gd name="connsiteX1" fmla="*/ 5562600 w 6089904"/>
              <a:gd name="connsiteY1" fmla="*/ 847344 h 1239012"/>
              <a:gd name="connsiteX2" fmla="*/ 3112008 w 6089904"/>
              <a:gd name="connsiteY2" fmla="*/ 1130808 h 1239012"/>
              <a:gd name="connsiteX3" fmla="*/ 505968 w 6089904"/>
              <a:gd name="connsiteY3" fmla="*/ 1103376 h 1239012"/>
              <a:gd name="connsiteX4" fmla="*/ 76200 w 6089904"/>
              <a:gd name="connsiteY4" fmla="*/ 316992 h 1239012"/>
              <a:gd name="connsiteX0" fmla="*/ 5945435 w 5945435"/>
              <a:gd name="connsiteY0" fmla="*/ 338616 h 867697"/>
              <a:gd name="connsiteX1" fmla="*/ 5506565 w 5945435"/>
              <a:gd name="connsiteY1" fmla="*/ 530352 h 867697"/>
              <a:gd name="connsiteX2" fmla="*/ 3055973 w 5945435"/>
              <a:gd name="connsiteY2" fmla="*/ 813816 h 867697"/>
              <a:gd name="connsiteX3" fmla="*/ 449933 w 5945435"/>
              <a:gd name="connsiteY3" fmla="*/ 786384 h 867697"/>
              <a:gd name="connsiteX4" fmla="*/ 20165 w 5945435"/>
              <a:gd name="connsiteY4" fmla="*/ 0 h 867697"/>
              <a:gd name="connsiteX0" fmla="*/ 5945435 w 5945435"/>
              <a:gd name="connsiteY0" fmla="*/ 338616 h 867697"/>
              <a:gd name="connsiteX1" fmla="*/ 5506565 w 5945435"/>
              <a:gd name="connsiteY1" fmla="*/ 530352 h 867697"/>
              <a:gd name="connsiteX2" fmla="*/ 3055973 w 5945435"/>
              <a:gd name="connsiteY2" fmla="*/ 813816 h 867697"/>
              <a:gd name="connsiteX3" fmla="*/ 449933 w 5945435"/>
              <a:gd name="connsiteY3" fmla="*/ 786384 h 867697"/>
              <a:gd name="connsiteX4" fmla="*/ 20165 w 5945435"/>
              <a:gd name="connsiteY4" fmla="*/ 0 h 867697"/>
              <a:gd name="connsiteX0" fmla="*/ 5945435 w 5945435"/>
              <a:gd name="connsiteY0" fmla="*/ 338616 h 866269"/>
              <a:gd name="connsiteX1" fmla="*/ 5418132 w 5945435"/>
              <a:gd name="connsiteY1" fmla="*/ 556231 h 866269"/>
              <a:gd name="connsiteX2" fmla="*/ 3055973 w 5945435"/>
              <a:gd name="connsiteY2" fmla="*/ 813816 h 866269"/>
              <a:gd name="connsiteX3" fmla="*/ 449933 w 5945435"/>
              <a:gd name="connsiteY3" fmla="*/ 786384 h 866269"/>
              <a:gd name="connsiteX4" fmla="*/ 20165 w 5945435"/>
              <a:gd name="connsiteY4" fmla="*/ 0 h 866269"/>
              <a:gd name="connsiteX0" fmla="*/ 5945435 w 5945435"/>
              <a:gd name="connsiteY0" fmla="*/ 338616 h 866269"/>
              <a:gd name="connsiteX1" fmla="*/ 5418132 w 5945435"/>
              <a:gd name="connsiteY1" fmla="*/ 556231 h 866269"/>
              <a:gd name="connsiteX2" fmla="*/ 3055973 w 5945435"/>
              <a:gd name="connsiteY2" fmla="*/ 813816 h 866269"/>
              <a:gd name="connsiteX3" fmla="*/ 449933 w 5945435"/>
              <a:gd name="connsiteY3" fmla="*/ 786384 h 866269"/>
              <a:gd name="connsiteX4" fmla="*/ 20165 w 5945435"/>
              <a:gd name="connsiteY4" fmla="*/ 0 h 866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45435" h="866269">
                <a:moveTo>
                  <a:pt x="5945435" y="338616"/>
                </a:moveTo>
                <a:cubicBezTo>
                  <a:pt x="5545683" y="579235"/>
                  <a:pt x="5882023" y="416646"/>
                  <a:pt x="5418132" y="556231"/>
                </a:cubicBezTo>
                <a:cubicBezTo>
                  <a:pt x="4954241" y="695816"/>
                  <a:pt x="3884006" y="775457"/>
                  <a:pt x="3055973" y="813816"/>
                </a:cubicBezTo>
                <a:cubicBezTo>
                  <a:pt x="2227940" y="852175"/>
                  <a:pt x="955901" y="922020"/>
                  <a:pt x="449933" y="786384"/>
                </a:cubicBezTo>
                <a:cubicBezTo>
                  <a:pt x="-56035" y="650748"/>
                  <a:pt x="-17935" y="325374"/>
                  <a:pt x="20165" y="0"/>
                </a:cubicBezTo>
              </a:path>
            </a:pathLst>
          </a:cu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TextBox 109"/>
          <p:cNvSpPr txBox="1"/>
          <p:nvPr/>
        </p:nvSpPr>
        <p:spPr>
          <a:xfrm>
            <a:off x="5638800" y="4953000"/>
            <a:ext cx="1752660" cy="646331"/>
          </a:xfrm>
          <a:prstGeom prst="rect">
            <a:avLst/>
          </a:prstGeom>
          <a:noFill/>
          <a:ln>
            <a:noFill/>
            <a:tailEnd w="lg" len="lg"/>
          </a:ln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8. Monitor</a:t>
            </a:r>
          </a:p>
          <a:p>
            <a:pPr algn="ctr"/>
            <a:r>
              <a:rPr lang="en-US" i="1" dirty="0" smtClean="0"/>
              <a:t>Vertex execution</a:t>
            </a:r>
            <a:endParaRPr lang="en-US" i="1" dirty="0"/>
          </a:p>
        </p:txBody>
      </p:sp>
      <p:sp>
        <p:nvSpPr>
          <p:cNvPr id="116" name="modem"/>
          <p:cNvSpPr>
            <a:spLocks noEditPoints="1" noChangeArrowheads="1"/>
          </p:cNvSpPr>
          <p:nvPr/>
        </p:nvSpPr>
        <p:spPr bwMode="auto">
          <a:xfrm>
            <a:off x="43434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117" name="Straight Connector 116"/>
          <p:cNvCxnSpPr/>
          <p:nvPr/>
        </p:nvCxnSpPr>
        <p:spPr>
          <a:xfrm rot="5400000">
            <a:off x="42679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Freeform 117"/>
          <p:cNvSpPr/>
          <p:nvPr/>
        </p:nvSpPr>
        <p:spPr>
          <a:xfrm>
            <a:off x="1941576" y="4956048"/>
            <a:ext cx="2750820" cy="905256"/>
          </a:xfrm>
          <a:custGeom>
            <a:avLst/>
            <a:gdLst>
              <a:gd name="connsiteX0" fmla="*/ 158496 w 2718816"/>
              <a:gd name="connsiteY0" fmla="*/ 45720 h 905256"/>
              <a:gd name="connsiteX1" fmla="*/ 204216 w 2718816"/>
              <a:gd name="connsiteY1" fmla="*/ 658368 h 905256"/>
              <a:gd name="connsiteX2" fmla="*/ 1383792 w 2718816"/>
              <a:gd name="connsiteY2" fmla="*/ 905256 h 905256"/>
              <a:gd name="connsiteX3" fmla="*/ 2490216 w 2718816"/>
              <a:gd name="connsiteY3" fmla="*/ 822960 h 905256"/>
              <a:gd name="connsiteX4" fmla="*/ 2718816 w 2718816"/>
              <a:gd name="connsiteY4" fmla="*/ 0 h 905256"/>
              <a:gd name="connsiteX0" fmla="*/ 158496 w 2756916"/>
              <a:gd name="connsiteY0" fmla="*/ 45720 h 905256"/>
              <a:gd name="connsiteX1" fmla="*/ 204216 w 2756916"/>
              <a:gd name="connsiteY1" fmla="*/ 658368 h 905256"/>
              <a:gd name="connsiteX2" fmla="*/ 1383792 w 2756916"/>
              <a:gd name="connsiteY2" fmla="*/ 905256 h 905256"/>
              <a:gd name="connsiteX3" fmla="*/ 2490216 w 2756916"/>
              <a:gd name="connsiteY3" fmla="*/ 822960 h 905256"/>
              <a:gd name="connsiteX4" fmla="*/ 2718816 w 2756916"/>
              <a:gd name="connsiteY4" fmla="*/ 432816 h 905256"/>
              <a:gd name="connsiteX5" fmla="*/ 2718816 w 2756916"/>
              <a:gd name="connsiteY5" fmla="*/ 0 h 905256"/>
              <a:gd name="connsiteX0" fmla="*/ 158496 w 2756916"/>
              <a:gd name="connsiteY0" fmla="*/ 45720 h 905256"/>
              <a:gd name="connsiteX1" fmla="*/ 204216 w 2756916"/>
              <a:gd name="connsiteY1" fmla="*/ 658368 h 905256"/>
              <a:gd name="connsiteX2" fmla="*/ 1383792 w 2756916"/>
              <a:gd name="connsiteY2" fmla="*/ 905256 h 905256"/>
              <a:gd name="connsiteX3" fmla="*/ 1773936 w 2756916"/>
              <a:gd name="connsiteY3" fmla="*/ 886968 h 905256"/>
              <a:gd name="connsiteX4" fmla="*/ 2490216 w 2756916"/>
              <a:gd name="connsiteY4" fmla="*/ 822960 h 905256"/>
              <a:gd name="connsiteX5" fmla="*/ 2718816 w 2756916"/>
              <a:gd name="connsiteY5" fmla="*/ 432816 h 905256"/>
              <a:gd name="connsiteX6" fmla="*/ 2718816 w 2756916"/>
              <a:gd name="connsiteY6" fmla="*/ 0 h 905256"/>
              <a:gd name="connsiteX0" fmla="*/ 79248 w 2830068"/>
              <a:gd name="connsiteY0" fmla="*/ 45720 h 905256"/>
              <a:gd name="connsiteX1" fmla="*/ 277368 w 2830068"/>
              <a:gd name="connsiteY1" fmla="*/ 658368 h 905256"/>
              <a:gd name="connsiteX2" fmla="*/ 1456944 w 2830068"/>
              <a:gd name="connsiteY2" fmla="*/ 905256 h 905256"/>
              <a:gd name="connsiteX3" fmla="*/ 1847088 w 2830068"/>
              <a:gd name="connsiteY3" fmla="*/ 886968 h 905256"/>
              <a:gd name="connsiteX4" fmla="*/ 2563368 w 2830068"/>
              <a:gd name="connsiteY4" fmla="*/ 822960 h 905256"/>
              <a:gd name="connsiteX5" fmla="*/ 2791968 w 2830068"/>
              <a:gd name="connsiteY5" fmla="*/ 432816 h 905256"/>
              <a:gd name="connsiteX6" fmla="*/ 2791968 w 2830068"/>
              <a:gd name="connsiteY6" fmla="*/ 0 h 905256"/>
              <a:gd name="connsiteX0" fmla="*/ 31496 w 2782316"/>
              <a:gd name="connsiteY0" fmla="*/ 45720 h 905256"/>
              <a:gd name="connsiteX1" fmla="*/ 229616 w 2782316"/>
              <a:gd name="connsiteY1" fmla="*/ 658368 h 905256"/>
              <a:gd name="connsiteX2" fmla="*/ 1409192 w 2782316"/>
              <a:gd name="connsiteY2" fmla="*/ 905256 h 905256"/>
              <a:gd name="connsiteX3" fmla="*/ 1799336 w 2782316"/>
              <a:gd name="connsiteY3" fmla="*/ 886968 h 905256"/>
              <a:gd name="connsiteX4" fmla="*/ 2515616 w 2782316"/>
              <a:gd name="connsiteY4" fmla="*/ 822960 h 905256"/>
              <a:gd name="connsiteX5" fmla="*/ 2744216 w 2782316"/>
              <a:gd name="connsiteY5" fmla="*/ 432816 h 905256"/>
              <a:gd name="connsiteX6" fmla="*/ 2744216 w 2782316"/>
              <a:gd name="connsiteY6" fmla="*/ 0 h 905256"/>
              <a:gd name="connsiteX0" fmla="*/ 0 w 2750820"/>
              <a:gd name="connsiteY0" fmla="*/ 45720 h 905256"/>
              <a:gd name="connsiteX1" fmla="*/ 198120 w 2750820"/>
              <a:gd name="connsiteY1" fmla="*/ 658368 h 905256"/>
              <a:gd name="connsiteX2" fmla="*/ 1072896 w 2750820"/>
              <a:gd name="connsiteY2" fmla="*/ 905256 h 905256"/>
              <a:gd name="connsiteX3" fmla="*/ 1767840 w 2750820"/>
              <a:gd name="connsiteY3" fmla="*/ 886968 h 905256"/>
              <a:gd name="connsiteX4" fmla="*/ 2484120 w 2750820"/>
              <a:gd name="connsiteY4" fmla="*/ 822960 h 905256"/>
              <a:gd name="connsiteX5" fmla="*/ 2712720 w 2750820"/>
              <a:gd name="connsiteY5" fmla="*/ 432816 h 905256"/>
              <a:gd name="connsiteX6" fmla="*/ 2712720 w 2750820"/>
              <a:gd name="connsiteY6" fmla="*/ 0 h 905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50820" h="905256">
                <a:moveTo>
                  <a:pt x="0" y="45720"/>
                </a:moveTo>
                <a:cubicBezTo>
                  <a:pt x="57912" y="252984"/>
                  <a:pt x="19304" y="515112"/>
                  <a:pt x="198120" y="658368"/>
                </a:cubicBezTo>
                <a:cubicBezTo>
                  <a:pt x="376936" y="801624"/>
                  <a:pt x="874776" y="867156"/>
                  <a:pt x="1072896" y="905256"/>
                </a:cubicBezTo>
                <a:lnTo>
                  <a:pt x="1767840" y="886968"/>
                </a:lnTo>
                <a:lnTo>
                  <a:pt x="2484120" y="822960"/>
                </a:lnTo>
                <a:cubicBezTo>
                  <a:pt x="2668524" y="807720"/>
                  <a:pt x="2674620" y="569976"/>
                  <a:pt x="2712720" y="432816"/>
                </a:cubicBezTo>
                <a:cubicBezTo>
                  <a:pt x="2750820" y="295656"/>
                  <a:pt x="2674620" y="135636"/>
                  <a:pt x="2712720" y="0"/>
                </a:cubicBezTo>
              </a:path>
            </a:pathLst>
          </a:cu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TextBox 118"/>
          <p:cNvSpPr txBox="1"/>
          <p:nvPr/>
        </p:nvSpPr>
        <p:spPr>
          <a:xfrm>
            <a:off x="2590800" y="5562600"/>
            <a:ext cx="17729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4. Query</a:t>
            </a:r>
            <a:br>
              <a:rPr lang="en-US" i="1" dirty="0" smtClean="0"/>
            </a:br>
            <a:r>
              <a:rPr lang="en-US" i="1" dirty="0" smtClean="0"/>
              <a:t>cluster resources</a:t>
            </a:r>
            <a:endParaRPr lang="en-US" i="1" dirty="0"/>
          </a:p>
        </p:txBody>
      </p:sp>
      <p:sp>
        <p:nvSpPr>
          <p:cNvPr id="121" name="TextBox 120"/>
          <p:cNvSpPr txBox="1"/>
          <p:nvPr/>
        </p:nvSpPr>
        <p:spPr>
          <a:xfrm>
            <a:off x="4953000" y="4343400"/>
            <a:ext cx="769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Name</a:t>
            </a:r>
            <a:br>
              <a:rPr lang="en-US" dirty="0" smtClean="0"/>
            </a:br>
            <a:r>
              <a:rPr lang="en-US" dirty="0" smtClean="0"/>
              <a:t>server</a:t>
            </a:r>
            <a:endParaRPr lang="en-US" dirty="0"/>
          </a:p>
        </p:txBody>
      </p:sp>
      <p:sp>
        <p:nvSpPr>
          <p:cNvPr id="58" name="TextBox 57"/>
          <p:cNvSpPr txBox="1"/>
          <p:nvPr/>
        </p:nvSpPr>
        <p:spPr>
          <a:xfrm>
            <a:off x="2286000" y="4572000"/>
            <a:ext cx="1964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6. Initialize vertices</a:t>
            </a:r>
            <a:endParaRPr lang="en-US" i="1" dirty="0"/>
          </a:p>
        </p:txBody>
      </p:sp>
      <p:sp>
        <p:nvSpPr>
          <p:cNvPr id="52" name="TextBox 51"/>
          <p:cNvSpPr txBox="1"/>
          <p:nvPr/>
        </p:nvSpPr>
        <p:spPr>
          <a:xfrm>
            <a:off x="6855289" y="3717974"/>
            <a:ext cx="10984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Remote</a:t>
            </a:r>
            <a:br>
              <a:rPr lang="en-US" dirty="0" smtClean="0"/>
            </a:br>
            <a:r>
              <a:rPr lang="en-US" dirty="0" smtClean="0"/>
              <a:t>execution</a:t>
            </a:r>
          </a:p>
          <a:p>
            <a:r>
              <a:rPr lang="en-US" dirty="0" smtClean="0"/>
              <a:t>service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33056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" grpId="0" animBg="1"/>
      <p:bldP spid="115" grpId="0" animBg="1"/>
      <p:bldP spid="45" grpId="0" animBg="1"/>
      <p:bldP spid="63" grpId="0"/>
      <p:bldP spid="64" grpId="0"/>
      <p:bldP spid="65" grpId="0"/>
      <p:bldP spid="66" grpId="0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108" grpId="0"/>
      <p:bldP spid="109" grpId="0" animBg="1"/>
      <p:bldP spid="110" grpId="0"/>
      <p:bldP spid="118" grpId="0" animBg="1"/>
      <p:bldP spid="119" grpId="0"/>
      <p:bldP spid="58" grpId="0"/>
    </p:bld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Scaling Factors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068763"/>
          </a:xfrm>
        </p:spPr>
        <p:txBody>
          <a:bodyPr/>
          <a:lstStyle/>
          <a:p>
            <a:r>
              <a:rPr lang="en-US" dirty="0" smtClean="0"/>
              <a:t>Understand how fast things scale</a:t>
            </a:r>
          </a:p>
          <a:p>
            <a:pPr lvl="1"/>
            <a:r>
              <a:rPr lang="en-US" dirty="0" smtClean="0"/>
              <a:t># machines &lt;&lt; # vertices &lt;&lt; # channels</a:t>
            </a:r>
          </a:p>
          <a:p>
            <a:pPr lvl="1"/>
            <a:r>
              <a:rPr lang="en-US" dirty="0" smtClean="0"/>
              <a:t># control bytes &lt;&lt; # data bytes</a:t>
            </a:r>
          </a:p>
          <a:p>
            <a:r>
              <a:rPr lang="en-US" dirty="0" smtClean="0"/>
              <a:t>Understand the algorithm cost</a:t>
            </a:r>
          </a:p>
          <a:p>
            <a:pPr lvl="1"/>
            <a:r>
              <a:rPr lang="en-US" dirty="0" smtClean="0"/>
              <a:t>O(# machines</a:t>
            </a:r>
            <a:r>
              <a:rPr lang="en-US" baseline="30000" dirty="0" smtClean="0"/>
              <a:t>2</a:t>
            </a:r>
            <a:r>
              <a:rPr lang="en-US" dirty="0" smtClean="0"/>
              <a:t>) acceptable, but O(# edges</a:t>
            </a:r>
            <a:r>
              <a:rPr lang="en-US" baseline="30000" dirty="0" smtClean="0"/>
              <a:t>2</a:t>
            </a:r>
            <a:r>
              <a:rPr lang="en-US" dirty="0" smtClean="0"/>
              <a:t>) not</a:t>
            </a:r>
          </a:p>
          <a:p>
            <a:r>
              <a:rPr lang="en-US" dirty="0" smtClean="0"/>
              <a:t>Every order-of-magnitude increase </a:t>
            </a:r>
            <a:br>
              <a:rPr lang="en-US" dirty="0" smtClean="0"/>
            </a:br>
            <a:r>
              <a:rPr lang="en-US" dirty="0" smtClean="0"/>
              <a:t>will reveal new bugs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107</a:t>
            </a:fld>
            <a:endParaRPr lang="en-US" dirty="0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2514600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653981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Fault Tolerance</a:t>
            </a:r>
            <a:endParaRPr lang="en-US" dirty="0"/>
          </a:p>
        </p:txBody>
      </p:sp>
      <p:pic>
        <p:nvPicPr>
          <p:cNvPr id="6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8225" y="1750445"/>
            <a:ext cx="559723" cy="813967"/>
          </a:xfrm>
          <a:prstGeom prst="rect">
            <a:avLst/>
          </a:prstGeom>
          <a:noFill/>
        </p:spPr>
      </p:pic>
      <p:sp>
        <p:nvSpPr>
          <p:cNvPr id="5" name="Rounded Rectangle 4"/>
          <p:cNvSpPr/>
          <p:nvPr/>
        </p:nvSpPr>
        <p:spPr>
          <a:xfrm rot="16200000">
            <a:off x="592896" y="1863846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 rot="16200000">
            <a:off x="1654780" y="1689367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ounded Rectangle 12"/>
          <p:cNvSpPr/>
          <p:nvPr/>
        </p:nvSpPr>
        <p:spPr>
          <a:xfrm rot="16200000">
            <a:off x="2893645" y="1573048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51" idx="4"/>
            <a:endCxn id="5" idx="0"/>
          </p:cNvCxnSpPr>
          <p:nvPr/>
        </p:nvCxnSpPr>
        <p:spPr>
          <a:xfrm>
            <a:off x="470104" y="2069718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5" idx="2"/>
            <a:endCxn id="10" idx="0"/>
          </p:cNvCxnSpPr>
          <p:nvPr/>
        </p:nvCxnSpPr>
        <p:spPr>
          <a:xfrm rot="10800000" flipH="1">
            <a:off x="1177412" y="1895844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5" idx="2"/>
            <a:endCxn id="9" idx="0"/>
          </p:cNvCxnSpPr>
          <p:nvPr/>
        </p:nvCxnSpPr>
        <p:spPr>
          <a:xfrm>
            <a:off x="1177412" y="2070324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0" idx="2"/>
            <a:endCxn id="13" idx="0"/>
          </p:cNvCxnSpPr>
          <p:nvPr/>
        </p:nvCxnSpPr>
        <p:spPr>
          <a:xfrm flipV="1">
            <a:off x="2239296" y="1779525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2"/>
            <a:endCxn id="13" idx="0"/>
          </p:cNvCxnSpPr>
          <p:nvPr/>
        </p:nvCxnSpPr>
        <p:spPr>
          <a:xfrm flipV="1">
            <a:off x="2239296" y="1779525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3" idx="2"/>
          </p:cNvCxnSpPr>
          <p:nvPr/>
        </p:nvCxnSpPr>
        <p:spPr>
          <a:xfrm rot="10800000" flipH="1">
            <a:off x="3478160" y="1692286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val 50"/>
          <p:cNvSpPr/>
          <p:nvPr/>
        </p:nvSpPr>
        <p:spPr>
          <a:xfrm rot="16200000">
            <a:off x="206103" y="1952336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16200000">
            <a:off x="1654780" y="2678082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0255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88225" y="1808605"/>
            <a:ext cx="766916" cy="756076"/>
          </a:xfrm>
          <a:prstGeom prst="rect">
            <a:avLst/>
          </a:prstGeom>
          <a:noFill/>
        </p:spPr>
      </p:pic>
      <p:pic>
        <p:nvPicPr>
          <p:cNvPr id="10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457" y="1866765"/>
            <a:ext cx="372723" cy="357682"/>
          </a:xfrm>
          <a:prstGeom prst="rect">
            <a:avLst/>
          </a:prstGeom>
          <a:noFill/>
        </p:spPr>
      </p:pic>
      <p:pic>
        <p:nvPicPr>
          <p:cNvPr id="10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6341" y="1692286"/>
            <a:ext cx="372723" cy="357682"/>
          </a:xfrm>
          <a:prstGeom prst="rect">
            <a:avLst/>
          </a:prstGeom>
          <a:noFill/>
        </p:spPr>
      </p:pic>
      <p:pic>
        <p:nvPicPr>
          <p:cNvPr id="10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2819400"/>
            <a:ext cx="372723" cy="357682"/>
          </a:xfrm>
          <a:prstGeom prst="rect">
            <a:avLst/>
          </a:prstGeom>
          <a:noFill/>
        </p:spPr>
      </p:pic>
      <p:pic>
        <p:nvPicPr>
          <p:cNvPr id="14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91284" y="2691233"/>
            <a:ext cx="559723" cy="813967"/>
          </a:xfrm>
          <a:prstGeom prst="rect">
            <a:avLst/>
          </a:prstGeom>
          <a:noFill/>
        </p:spPr>
      </p:pic>
      <p:sp>
        <p:nvSpPr>
          <p:cNvPr id="150" name="Rounded Rectangle 149"/>
          <p:cNvSpPr/>
          <p:nvPr/>
        </p:nvSpPr>
        <p:spPr>
          <a:xfrm rot="16200000">
            <a:off x="5395955" y="1757759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51" name="Rounded Rectangle 150"/>
          <p:cNvSpPr/>
          <p:nvPr/>
        </p:nvSpPr>
        <p:spPr>
          <a:xfrm rot="16200000">
            <a:off x="6457839" y="158328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2" name="Rounded Rectangle 151"/>
          <p:cNvSpPr/>
          <p:nvPr/>
        </p:nvSpPr>
        <p:spPr>
          <a:xfrm rot="16200000">
            <a:off x="7696704" y="1466961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53" name="Straight Arrow Connector 152"/>
          <p:cNvCxnSpPr>
            <a:stCxn id="159" idx="4"/>
            <a:endCxn id="150" idx="0"/>
          </p:cNvCxnSpPr>
          <p:nvPr/>
        </p:nvCxnSpPr>
        <p:spPr>
          <a:xfrm>
            <a:off x="5273163" y="1963631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Arrow Connector 153"/>
          <p:cNvCxnSpPr>
            <a:stCxn id="150" idx="2"/>
            <a:endCxn id="151" idx="0"/>
          </p:cNvCxnSpPr>
          <p:nvPr/>
        </p:nvCxnSpPr>
        <p:spPr>
          <a:xfrm rot="10800000" flipH="1">
            <a:off x="5980471" y="1789757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Arrow Connector 154"/>
          <p:cNvCxnSpPr>
            <a:stCxn id="150" idx="2"/>
            <a:endCxn id="160" idx="0"/>
          </p:cNvCxnSpPr>
          <p:nvPr/>
        </p:nvCxnSpPr>
        <p:spPr>
          <a:xfrm>
            <a:off x="5980471" y="1964237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Oval 158"/>
          <p:cNvSpPr/>
          <p:nvPr/>
        </p:nvSpPr>
        <p:spPr>
          <a:xfrm rot="16200000">
            <a:off x="5009162" y="1846249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" name="Rounded Rectangle 159"/>
          <p:cNvSpPr/>
          <p:nvPr/>
        </p:nvSpPr>
        <p:spPr>
          <a:xfrm rot="16200000">
            <a:off x="6457839" y="257199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61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91284" y="1702518"/>
            <a:ext cx="766916" cy="756076"/>
          </a:xfrm>
          <a:prstGeom prst="rect">
            <a:avLst/>
          </a:prstGeom>
          <a:noFill/>
        </p:spPr>
      </p:pic>
      <p:sp>
        <p:nvSpPr>
          <p:cNvPr id="162" name="Rounded Rectangle 161"/>
          <p:cNvSpPr/>
          <p:nvPr/>
        </p:nvSpPr>
        <p:spPr>
          <a:xfrm rot="16200000">
            <a:off x="7814691" y="2630155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3" name="Straight Arrow Connector 162"/>
          <p:cNvCxnSpPr>
            <a:stCxn id="160" idx="2"/>
            <a:endCxn id="162" idx="0"/>
          </p:cNvCxnSpPr>
          <p:nvPr/>
        </p:nvCxnSpPr>
        <p:spPr>
          <a:xfrm>
            <a:off x="7042355" y="2778472"/>
            <a:ext cx="943897" cy="5816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Arrow Connector 163"/>
          <p:cNvCxnSpPr>
            <a:stCxn id="151" idx="2"/>
            <a:endCxn id="162" idx="0"/>
          </p:cNvCxnSpPr>
          <p:nvPr/>
        </p:nvCxnSpPr>
        <p:spPr>
          <a:xfrm>
            <a:off x="7042355" y="1789757"/>
            <a:ext cx="943897" cy="104687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67516" y="1760678"/>
            <a:ext cx="372723" cy="357682"/>
          </a:xfrm>
          <a:prstGeom prst="rect">
            <a:avLst/>
          </a:prstGeom>
          <a:noFill/>
        </p:spPr>
      </p:pic>
      <p:pic>
        <p:nvPicPr>
          <p:cNvPr id="166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1586199"/>
            <a:ext cx="372723" cy="357682"/>
          </a:xfrm>
          <a:prstGeom prst="rect">
            <a:avLst/>
          </a:prstGeom>
          <a:noFill/>
        </p:spPr>
      </p:pic>
      <p:pic>
        <p:nvPicPr>
          <p:cNvPr id="167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2667000"/>
            <a:ext cx="372723" cy="357682"/>
          </a:xfrm>
          <a:prstGeom prst="rect">
            <a:avLst/>
          </a:prstGeom>
          <a:noFill/>
        </p:spPr>
      </p:pic>
      <p:sp>
        <p:nvSpPr>
          <p:cNvPr id="168" name="Right Arrow 167"/>
          <p:cNvSpPr/>
          <p:nvPr/>
        </p:nvSpPr>
        <p:spPr>
          <a:xfrm>
            <a:off x="4119715" y="2043398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3310" y="4577923"/>
            <a:ext cx="559723" cy="813967"/>
          </a:xfrm>
          <a:prstGeom prst="rect">
            <a:avLst/>
          </a:prstGeom>
          <a:noFill/>
        </p:spPr>
      </p:pic>
      <p:sp>
        <p:nvSpPr>
          <p:cNvPr id="170" name="Rounded Rectangle 169"/>
          <p:cNvSpPr/>
          <p:nvPr/>
        </p:nvSpPr>
        <p:spPr>
          <a:xfrm rot="16200000">
            <a:off x="587981" y="4691324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71" name="Rounded Rectangle 170"/>
          <p:cNvSpPr/>
          <p:nvPr/>
        </p:nvSpPr>
        <p:spPr>
          <a:xfrm rot="16200000">
            <a:off x="1649865" y="451684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2" name="Rounded Rectangle 171"/>
          <p:cNvSpPr/>
          <p:nvPr/>
        </p:nvSpPr>
        <p:spPr>
          <a:xfrm rot="16200000">
            <a:off x="2888730" y="4400526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73" name="Straight Arrow Connector 172"/>
          <p:cNvCxnSpPr>
            <a:stCxn id="179" idx="4"/>
            <a:endCxn id="170" idx="0"/>
          </p:cNvCxnSpPr>
          <p:nvPr/>
        </p:nvCxnSpPr>
        <p:spPr>
          <a:xfrm>
            <a:off x="465189" y="4897196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Arrow Connector 173"/>
          <p:cNvCxnSpPr>
            <a:stCxn id="170" idx="2"/>
            <a:endCxn id="171" idx="0"/>
          </p:cNvCxnSpPr>
          <p:nvPr/>
        </p:nvCxnSpPr>
        <p:spPr>
          <a:xfrm rot="10800000" flipH="1">
            <a:off x="1172497" y="4723322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Arrow Connector 174"/>
          <p:cNvCxnSpPr>
            <a:stCxn id="170" idx="2"/>
            <a:endCxn id="180" idx="0"/>
          </p:cNvCxnSpPr>
          <p:nvPr/>
        </p:nvCxnSpPr>
        <p:spPr>
          <a:xfrm>
            <a:off x="1172497" y="4897802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Arrow Connector 175"/>
          <p:cNvCxnSpPr>
            <a:stCxn id="171" idx="2"/>
            <a:endCxn id="172" idx="0"/>
          </p:cNvCxnSpPr>
          <p:nvPr/>
        </p:nvCxnSpPr>
        <p:spPr>
          <a:xfrm flipV="1">
            <a:off x="2234381" y="4607003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Arrow Connector 176"/>
          <p:cNvCxnSpPr>
            <a:stCxn id="180" idx="2"/>
            <a:endCxn id="172" idx="0"/>
          </p:cNvCxnSpPr>
          <p:nvPr/>
        </p:nvCxnSpPr>
        <p:spPr>
          <a:xfrm flipV="1">
            <a:off x="2234381" y="4607003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Arrow Connector 177"/>
          <p:cNvCxnSpPr>
            <a:stCxn id="172" idx="2"/>
          </p:cNvCxnSpPr>
          <p:nvPr/>
        </p:nvCxnSpPr>
        <p:spPr>
          <a:xfrm rot="10800000" flipH="1">
            <a:off x="3473245" y="4519764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Oval 178"/>
          <p:cNvSpPr/>
          <p:nvPr/>
        </p:nvSpPr>
        <p:spPr>
          <a:xfrm rot="16200000">
            <a:off x="201188" y="4779814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0" name="Rounded Rectangle 179"/>
          <p:cNvSpPr/>
          <p:nvPr/>
        </p:nvSpPr>
        <p:spPr>
          <a:xfrm rot="16200000">
            <a:off x="1649865" y="550556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8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542" y="4694243"/>
            <a:ext cx="372723" cy="357682"/>
          </a:xfrm>
          <a:prstGeom prst="rect">
            <a:avLst/>
          </a:prstGeom>
          <a:noFill/>
        </p:spPr>
      </p:pic>
      <p:pic>
        <p:nvPicPr>
          <p:cNvPr id="18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1426" y="4519764"/>
            <a:ext cx="372723" cy="357682"/>
          </a:xfrm>
          <a:prstGeom prst="rect">
            <a:avLst/>
          </a:prstGeom>
          <a:noFill/>
        </p:spPr>
      </p:pic>
      <p:pic>
        <p:nvPicPr>
          <p:cNvPr id="18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5562600"/>
            <a:ext cx="372723" cy="357682"/>
          </a:xfrm>
          <a:prstGeom prst="rect">
            <a:avLst/>
          </a:prstGeom>
          <a:noFill/>
        </p:spPr>
      </p:pic>
      <p:sp>
        <p:nvSpPr>
          <p:cNvPr id="185" name="Right Arrow 184"/>
          <p:cNvSpPr/>
          <p:nvPr/>
        </p:nvSpPr>
        <p:spPr>
          <a:xfrm>
            <a:off x="4114800" y="4876800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96665" y="4189114"/>
            <a:ext cx="559723" cy="813967"/>
          </a:xfrm>
          <a:prstGeom prst="rect">
            <a:avLst/>
          </a:prstGeom>
          <a:noFill/>
        </p:spPr>
      </p:pic>
      <p:sp>
        <p:nvSpPr>
          <p:cNvPr id="187" name="Rounded Rectangle 186"/>
          <p:cNvSpPr/>
          <p:nvPr/>
        </p:nvSpPr>
        <p:spPr>
          <a:xfrm rot="16200000">
            <a:off x="5452491" y="469132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88" name="Rounded Rectangle 187"/>
          <p:cNvSpPr/>
          <p:nvPr/>
        </p:nvSpPr>
        <p:spPr>
          <a:xfrm rot="16200000">
            <a:off x="6534040" y="4210160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9" name="Rounded Rectangle 188"/>
          <p:cNvSpPr/>
          <p:nvPr/>
        </p:nvSpPr>
        <p:spPr>
          <a:xfrm rot="16200000">
            <a:off x="7753240" y="4400527"/>
            <a:ext cx="756076" cy="412955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90" name="Straight Arrow Connector 189"/>
          <p:cNvCxnSpPr>
            <a:stCxn id="196" idx="4"/>
            <a:endCxn id="187" idx="0"/>
          </p:cNvCxnSpPr>
          <p:nvPr/>
        </p:nvCxnSpPr>
        <p:spPr>
          <a:xfrm>
            <a:off x="5329699" y="4897197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Arrow Connector 190"/>
          <p:cNvCxnSpPr>
            <a:stCxn id="187" idx="2"/>
            <a:endCxn id="188" idx="0"/>
          </p:cNvCxnSpPr>
          <p:nvPr/>
        </p:nvCxnSpPr>
        <p:spPr>
          <a:xfrm flipV="1">
            <a:off x="6037007" y="4416638"/>
            <a:ext cx="668594" cy="48116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Arrow Connector 191"/>
          <p:cNvCxnSpPr>
            <a:stCxn id="187" idx="2"/>
            <a:endCxn id="197" idx="0"/>
          </p:cNvCxnSpPr>
          <p:nvPr/>
        </p:nvCxnSpPr>
        <p:spPr>
          <a:xfrm>
            <a:off x="6037007" y="4897803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Arrow Connector 192"/>
          <p:cNvCxnSpPr>
            <a:stCxn id="188" idx="2"/>
            <a:endCxn id="189" idx="0"/>
          </p:cNvCxnSpPr>
          <p:nvPr/>
        </p:nvCxnSpPr>
        <p:spPr>
          <a:xfrm>
            <a:off x="7118556" y="4416638"/>
            <a:ext cx="806245" cy="190367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Arrow Connector 193"/>
          <p:cNvCxnSpPr>
            <a:stCxn id="197" idx="2"/>
            <a:endCxn id="189" idx="0"/>
          </p:cNvCxnSpPr>
          <p:nvPr/>
        </p:nvCxnSpPr>
        <p:spPr>
          <a:xfrm flipV="1">
            <a:off x="7098891" y="4607004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Arrow Connector 194"/>
          <p:cNvCxnSpPr>
            <a:stCxn id="189" idx="2"/>
          </p:cNvCxnSpPr>
          <p:nvPr/>
        </p:nvCxnSpPr>
        <p:spPr>
          <a:xfrm rot="10800000" flipH="1">
            <a:off x="8337755" y="4519765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6" name="Oval 195"/>
          <p:cNvSpPr/>
          <p:nvPr/>
        </p:nvSpPr>
        <p:spPr>
          <a:xfrm rot="16200000">
            <a:off x="5065698" y="4779815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7" name="Rounded Rectangle 196"/>
          <p:cNvSpPr/>
          <p:nvPr/>
        </p:nvSpPr>
        <p:spPr>
          <a:xfrm rot="16200000">
            <a:off x="6514375" y="5505561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99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24052" y="4694244"/>
            <a:ext cx="372723" cy="357682"/>
          </a:xfrm>
          <a:prstGeom prst="rect">
            <a:avLst/>
          </a:prstGeom>
          <a:noFill/>
        </p:spPr>
      </p:pic>
      <p:pic>
        <p:nvPicPr>
          <p:cNvPr id="201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05600" y="5562600"/>
            <a:ext cx="372723" cy="357682"/>
          </a:xfrm>
          <a:prstGeom prst="rect">
            <a:avLst/>
          </a:prstGeom>
          <a:noFill/>
        </p:spPr>
      </p:pic>
      <p:pic>
        <p:nvPicPr>
          <p:cNvPr id="202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9800" y="4267200"/>
            <a:ext cx="766916" cy="756076"/>
          </a:xfrm>
          <a:prstGeom prst="rect">
            <a:avLst/>
          </a:prstGeom>
          <a:noFill/>
        </p:spPr>
      </p:pic>
      <p:sp>
        <p:nvSpPr>
          <p:cNvPr id="205" name="Rectangle 204"/>
          <p:cNvSpPr/>
          <p:nvPr/>
        </p:nvSpPr>
        <p:spPr>
          <a:xfrm>
            <a:off x="152400" y="1143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" name="Rectangle 205"/>
          <p:cNvSpPr/>
          <p:nvPr/>
        </p:nvSpPr>
        <p:spPr>
          <a:xfrm>
            <a:off x="152400" y="3810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7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01000" y="4419600"/>
            <a:ext cx="281940" cy="48768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" grpId="0" animBg="1"/>
      <p:bldP spid="151" grpId="0" animBg="1"/>
      <p:bldP spid="152" grpId="0" animBg="1"/>
      <p:bldP spid="159" grpId="0" animBg="1"/>
      <p:bldP spid="160" grpId="0" animBg="1"/>
      <p:bldP spid="162" grpId="0" animBg="1"/>
      <p:bldP spid="168" grpId="0" animBg="1"/>
      <p:bldP spid="170" grpId="0" animBg="1"/>
      <p:bldP spid="171" grpId="0" animBg="1"/>
      <p:bldP spid="172" grpId="0" animBg="1"/>
      <p:bldP spid="179" grpId="0" animBg="1"/>
      <p:bldP spid="180" grpId="0" animBg="1"/>
      <p:bldP spid="185" grpId="0" animBg="1"/>
      <p:bldP spid="187" grpId="0" animBg="1"/>
      <p:bldP spid="188" grpId="0" animBg="1"/>
      <p:bldP spid="189" grpId="0" animBg="1"/>
      <p:bldP spid="196" grpId="0" animBg="1"/>
      <p:bldP spid="197" grpId="0" animBg="1"/>
    </p:bld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Danger of Fault Tolerance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/>
          <a:lstStyle/>
          <a:p>
            <a:r>
              <a:rPr lang="en-US" dirty="0" smtClean="0"/>
              <a:t>Fault tolerance can mask defects in other software layers</a:t>
            </a:r>
          </a:p>
          <a:p>
            <a:r>
              <a:rPr lang="en-US" dirty="0" smtClean="0"/>
              <a:t>Log fault repairs</a:t>
            </a:r>
          </a:p>
          <a:p>
            <a:r>
              <a:rPr lang="en-US" dirty="0" smtClean="0"/>
              <a:t>Review the logs periodically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109</a:t>
            </a:fld>
            <a:endParaRPr lang="en-US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2514600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491743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Failures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Fail-stop (crash) failures are easiest to handle</a:t>
            </a:r>
          </a:p>
          <a:p>
            <a:r>
              <a:rPr lang="en-US" dirty="0" smtClean="0"/>
              <a:t>Many other kinds of failures possible</a:t>
            </a:r>
          </a:p>
          <a:p>
            <a:pPr lvl="1"/>
            <a:r>
              <a:rPr lang="en-US" dirty="0" smtClean="0"/>
              <a:t>Very slow progress</a:t>
            </a:r>
          </a:p>
          <a:p>
            <a:pPr lvl="1"/>
            <a:r>
              <a:rPr lang="en-US" dirty="0" smtClean="0"/>
              <a:t>Byzantine (malicious) failures</a:t>
            </a:r>
          </a:p>
          <a:p>
            <a:pPr lvl="1"/>
            <a:r>
              <a:rPr lang="en-US" dirty="0" smtClean="0"/>
              <a:t>Network partitions</a:t>
            </a:r>
          </a:p>
          <a:p>
            <a:r>
              <a:rPr lang="en-US" dirty="0" smtClean="0"/>
              <a:t>Understand the failure model for your system</a:t>
            </a:r>
          </a:p>
          <a:p>
            <a:pPr lvl="1"/>
            <a:r>
              <a:rPr lang="en-US" dirty="0" smtClean="0"/>
              <a:t>probability of each kind of failure</a:t>
            </a:r>
          </a:p>
          <a:p>
            <a:pPr lvl="1"/>
            <a:r>
              <a:rPr lang="en-US" dirty="0" smtClean="0"/>
              <a:t>validate the failure model (measurements)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110</a:t>
            </a:fld>
            <a:endParaRPr lang="en-US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86600" y="2362200"/>
            <a:ext cx="1676400" cy="1676400"/>
          </a:xfrm>
          <a:prstGeom prst="rect">
            <a:avLst/>
          </a:prstGeom>
          <a:noFill/>
        </p:spPr>
      </p:pic>
      <p:pic>
        <p:nvPicPr>
          <p:cNvPr id="3074" name="Picture 2" descr="C:\Users\mbudiu\AppData\Local\Microsoft\Windows\Temporary Internet Files\Content.IE5\D5HS8DXT\MC9000566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228600"/>
            <a:ext cx="1804111" cy="14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8341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9144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X[0]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2098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X[1]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5052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X[3]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4876800" y="1981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X[2]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32" name="Straight Arrow Connector 31"/>
          <p:cNvCxnSpPr>
            <a:endCxn id="9" idx="0"/>
          </p:cNvCxnSpPr>
          <p:nvPr/>
        </p:nvCxnSpPr>
        <p:spPr>
          <a:xfrm rot="16200000" flipH="1">
            <a:off x="2286000" y="1562100"/>
            <a:ext cx="6096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endCxn id="10" idx="0"/>
          </p:cNvCxnSpPr>
          <p:nvPr/>
        </p:nvCxnSpPr>
        <p:spPr>
          <a:xfrm rot="16200000" flipH="1">
            <a:off x="3581400" y="1562100"/>
            <a:ext cx="6096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endCxn id="11" idx="0"/>
          </p:cNvCxnSpPr>
          <p:nvPr/>
        </p:nvCxnSpPr>
        <p:spPr>
          <a:xfrm rot="16200000" flipH="1">
            <a:off x="4914900" y="1524000"/>
            <a:ext cx="609600" cy="304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>
            <a:endCxn id="8" idx="0"/>
          </p:cNvCxnSpPr>
          <p:nvPr/>
        </p:nvCxnSpPr>
        <p:spPr>
          <a:xfrm rot="16200000" flipH="1">
            <a:off x="933450" y="1504950"/>
            <a:ext cx="685800" cy="2667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9" idx="2"/>
          </p:cNvCxnSpPr>
          <p:nvPr/>
        </p:nvCxnSpPr>
        <p:spPr>
          <a:xfrm rot="16200000" flipH="1">
            <a:off x="2533650" y="2686050"/>
            <a:ext cx="685800" cy="3429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/>
          <p:nvPr/>
        </p:nvCxnSpPr>
        <p:spPr>
          <a:xfrm rot="16200000" flipH="1">
            <a:off x="1219200" y="2743200"/>
            <a:ext cx="6858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10" idx="2"/>
          </p:cNvCxnSpPr>
          <p:nvPr/>
        </p:nvCxnSpPr>
        <p:spPr>
          <a:xfrm rot="16200000" flipH="1">
            <a:off x="3867150" y="2647950"/>
            <a:ext cx="685800" cy="4191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>
            <a:stCxn id="11" idx="2"/>
          </p:cNvCxnSpPr>
          <p:nvPr/>
        </p:nvCxnSpPr>
        <p:spPr>
          <a:xfrm rot="16200000" flipH="1">
            <a:off x="5276850" y="2609850"/>
            <a:ext cx="685800" cy="4953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Rounded Rectangle 69"/>
          <p:cNvSpPr/>
          <p:nvPr/>
        </p:nvSpPr>
        <p:spPr>
          <a:xfrm>
            <a:off x="7239000" y="1981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X’[2]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71" name="Straight Arrow Connector 70"/>
          <p:cNvCxnSpPr>
            <a:endCxn id="70" idx="0"/>
          </p:cNvCxnSpPr>
          <p:nvPr/>
        </p:nvCxnSpPr>
        <p:spPr>
          <a:xfrm>
            <a:off x="5105400" y="1371600"/>
            <a:ext cx="2628900" cy="609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stCxn id="70" idx="2"/>
          </p:cNvCxnSpPr>
          <p:nvPr/>
        </p:nvCxnSpPr>
        <p:spPr>
          <a:xfrm rot="16200000" flipH="1">
            <a:off x="7639050" y="2609850"/>
            <a:ext cx="685800" cy="4953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1676400" y="3429000"/>
            <a:ext cx="2554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Completed vertices</a:t>
            </a:r>
            <a:endParaRPr lang="en-US" sz="2400" i="1" dirty="0"/>
          </a:p>
        </p:txBody>
      </p:sp>
      <p:sp>
        <p:nvSpPr>
          <p:cNvPr id="75" name="Left Brace 74"/>
          <p:cNvSpPr/>
          <p:nvPr/>
        </p:nvSpPr>
        <p:spPr>
          <a:xfrm rot="16200000">
            <a:off x="2590800" y="1524000"/>
            <a:ext cx="304800" cy="3657600"/>
          </a:xfrm>
          <a:prstGeom prst="leftBrace">
            <a:avLst>
              <a:gd name="adj1" fmla="val 50333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b="1" dirty="0"/>
          </a:p>
        </p:txBody>
      </p:sp>
      <p:sp>
        <p:nvSpPr>
          <p:cNvPr id="76" name="TextBox 75"/>
          <p:cNvSpPr txBox="1"/>
          <p:nvPr/>
        </p:nvSpPr>
        <p:spPr>
          <a:xfrm>
            <a:off x="5181600" y="3276600"/>
            <a:ext cx="9492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 smtClean="0"/>
              <a:t>Slow </a:t>
            </a:r>
            <a:br>
              <a:rPr lang="en-US" sz="2400" i="1" dirty="0" smtClean="0"/>
            </a:br>
            <a:r>
              <a:rPr lang="en-US" sz="2400" i="1" dirty="0" smtClean="0"/>
              <a:t>vertex</a:t>
            </a:r>
            <a:endParaRPr lang="en-US" sz="2400" i="1" dirty="0"/>
          </a:p>
        </p:txBody>
      </p:sp>
      <p:sp>
        <p:nvSpPr>
          <p:cNvPr id="78" name="TextBox 77"/>
          <p:cNvSpPr txBox="1"/>
          <p:nvPr/>
        </p:nvSpPr>
        <p:spPr>
          <a:xfrm>
            <a:off x="7239000" y="3276600"/>
            <a:ext cx="13640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 smtClean="0"/>
              <a:t>Duplicate</a:t>
            </a:r>
            <a:br>
              <a:rPr lang="en-US" sz="2400" i="1" dirty="0" smtClean="0"/>
            </a:br>
            <a:r>
              <a:rPr lang="en-US" sz="2400" i="1" dirty="0" smtClean="0"/>
              <a:t>vertex</a:t>
            </a:r>
            <a:endParaRPr lang="en-US" sz="2400" i="1" dirty="0"/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/>
          <a:lstStyle/>
          <a:p>
            <a:r>
              <a:rPr lang="en-US" dirty="0" smtClean="0"/>
              <a:t>Dynamic Graph Rewriting</a:t>
            </a:r>
            <a:endParaRPr lang="en-US" dirty="0"/>
          </a:p>
        </p:txBody>
      </p:sp>
      <p:sp>
        <p:nvSpPr>
          <p:cNvPr id="49" name="TextBox 48"/>
          <p:cNvSpPr txBox="1"/>
          <p:nvPr/>
        </p:nvSpPr>
        <p:spPr>
          <a:xfrm>
            <a:off x="762000" y="5486400"/>
            <a:ext cx="75868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Duplication Policy = f(running times, data volumes)</a:t>
            </a:r>
            <a:endParaRPr lang="en-US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 animBg="1"/>
      <p:bldP spid="78" grpId="0"/>
      <p:bldP spid="49" grpId="0"/>
    </p:bld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/>
          <p:cNvSpPr/>
          <p:nvPr/>
        </p:nvSpPr>
        <p:spPr>
          <a:xfrm>
            <a:off x="381000" y="3505200"/>
            <a:ext cx="8534400" cy="3276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/>
          <p:cNvSpPr/>
          <p:nvPr/>
        </p:nvSpPr>
        <p:spPr>
          <a:xfrm>
            <a:off x="457200" y="990600"/>
            <a:ext cx="8534400" cy="2133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ounded Rectangle 7"/>
          <p:cNvSpPr/>
          <p:nvPr/>
        </p:nvSpPr>
        <p:spPr>
          <a:xfrm>
            <a:off x="8382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1336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4290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48006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718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42672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55626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cxnSp>
        <p:nvCxnSpPr>
          <p:cNvPr id="58" name="Straight Arrow Connector 57"/>
          <p:cNvCxnSpPr>
            <a:stCxn id="10" idx="2"/>
            <a:endCxn id="16" idx="0"/>
          </p:cNvCxnSpPr>
          <p:nvPr/>
        </p:nvCxnSpPr>
        <p:spPr>
          <a:xfrm rot="5400000">
            <a:off x="3352800" y="4381500"/>
            <a:ext cx="685800" cy="4572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>
            <a:stCxn id="8" idx="2"/>
            <a:endCxn id="16" idx="0"/>
          </p:cNvCxnSpPr>
          <p:nvPr/>
        </p:nvCxnSpPr>
        <p:spPr>
          <a:xfrm rot="16200000" flipH="1">
            <a:off x="2057400" y="3543300"/>
            <a:ext cx="685800" cy="2133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>
            <a:stCxn id="9" idx="2"/>
            <a:endCxn id="17" idx="0"/>
          </p:cNvCxnSpPr>
          <p:nvPr/>
        </p:nvCxnSpPr>
        <p:spPr>
          <a:xfrm rot="16200000" flipH="1">
            <a:off x="3352800" y="3543300"/>
            <a:ext cx="685800" cy="2133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57" idx="2"/>
            <a:endCxn id="18" idx="0"/>
          </p:cNvCxnSpPr>
          <p:nvPr/>
        </p:nvCxnSpPr>
        <p:spPr>
          <a:xfrm rot="5400000">
            <a:off x="6057900" y="4267200"/>
            <a:ext cx="685800" cy="685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>
            <a:stCxn id="59" idx="2"/>
            <a:endCxn id="17" idx="0"/>
          </p:cNvCxnSpPr>
          <p:nvPr/>
        </p:nvCxnSpPr>
        <p:spPr>
          <a:xfrm rot="5400000">
            <a:off x="6096000" y="2933700"/>
            <a:ext cx="685800" cy="3352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11" idx="2"/>
            <a:endCxn id="18" idx="0"/>
          </p:cNvCxnSpPr>
          <p:nvPr/>
        </p:nvCxnSpPr>
        <p:spPr>
          <a:xfrm rot="16200000" flipH="1">
            <a:off x="5334000" y="4229100"/>
            <a:ext cx="685800" cy="762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ounded Rectangle 56"/>
          <p:cNvSpPr/>
          <p:nvPr/>
        </p:nvSpPr>
        <p:spPr>
          <a:xfrm>
            <a:off x="62484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9" name="Rounded Rectangle 58"/>
          <p:cNvSpPr/>
          <p:nvPr/>
        </p:nvSpPr>
        <p:spPr>
          <a:xfrm>
            <a:off x="76200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5" name="Rounded Rectangle 64"/>
          <p:cNvSpPr/>
          <p:nvPr/>
        </p:nvSpPr>
        <p:spPr>
          <a:xfrm>
            <a:off x="4419600" y="60960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7" name="Rounded Rectangle 86"/>
          <p:cNvSpPr/>
          <p:nvPr/>
        </p:nvSpPr>
        <p:spPr>
          <a:xfrm>
            <a:off x="8382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8" name="Rounded Rectangle 87"/>
          <p:cNvSpPr/>
          <p:nvPr/>
        </p:nvSpPr>
        <p:spPr>
          <a:xfrm>
            <a:off x="21336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9" name="Rounded Rectangle 88"/>
          <p:cNvSpPr/>
          <p:nvPr/>
        </p:nvSpPr>
        <p:spPr>
          <a:xfrm>
            <a:off x="34290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1" name="Rounded Rectangle 90"/>
          <p:cNvSpPr/>
          <p:nvPr/>
        </p:nvSpPr>
        <p:spPr>
          <a:xfrm>
            <a:off x="48006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2" name="Rounded Rectangle 91"/>
          <p:cNvSpPr/>
          <p:nvPr/>
        </p:nvSpPr>
        <p:spPr>
          <a:xfrm>
            <a:off x="62484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5" name="Rounded Rectangle 94"/>
          <p:cNvSpPr/>
          <p:nvPr/>
        </p:nvSpPr>
        <p:spPr>
          <a:xfrm>
            <a:off x="76200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6" name="Rounded Rectangle 95"/>
          <p:cNvSpPr/>
          <p:nvPr/>
        </p:nvSpPr>
        <p:spPr>
          <a:xfrm>
            <a:off x="4419600" y="22860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97" name="Straight Arrow Connector 96"/>
          <p:cNvCxnSpPr>
            <a:stCxn id="87" idx="2"/>
            <a:endCxn id="96" idx="0"/>
          </p:cNvCxnSpPr>
          <p:nvPr/>
        </p:nvCxnSpPr>
        <p:spPr>
          <a:xfrm rot="16200000" flipH="1">
            <a:off x="2857500" y="228600"/>
            <a:ext cx="533400" cy="3581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88" idx="2"/>
            <a:endCxn id="96" idx="0"/>
          </p:cNvCxnSpPr>
          <p:nvPr/>
        </p:nvCxnSpPr>
        <p:spPr>
          <a:xfrm rot="16200000" flipH="1">
            <a:off x="3505200" y="876300"/>
            <a:ext cx="533400" cy="2286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Arrow Connector 98"/>
          <p:cNvCxnSpPr>
            <a:stCxn id="89" idx="2"/>
            <a:endCxn id="96" idx="0"/>
          </p:cNvCxnSpPr>
          <p:nvPr/>
        </p:nvCxnSpPr>
        <p:spPr>
          <a:xfrm rot="16200000" flipH="1">
            <a:off x="4152900" y="1524000"/>
            <a:ext cx="533400" cy="990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/>
          <p:cNvCxnSpPr>
            <a:stCxn id="91" idx="2"/>
            <a:endCxn id="96" idx="0"/>
          </p:cNvCxnSpPr>
          <p:nvPr/>
        </p:nvCxnSpPr>
        <p:spPr>
          <a:xfrm rot="5400000">
            <a:off x="4838700" y="1828800"/>
            <a:ext cx="533400" cy="381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Arrow Connector 101"/>
          <p:cNvCxnSpPr>
            <a:stCxn id="92" idx="2"/>
            <a:endCxn id="96" idx="0"/>
          </p:cNvCxnSpPr>
          <p:nvPr/>
        </p:nvCxnSpPr>
        <p:spPr>
          <a:xfrm rot="5400000">
            <a:off x="5562600" y="1104900"/>
            <a:ext cx="533400" cy="1828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95" idx="2"/>
            <a:endCxn id="96" idx="0"/>
          </p:cNvCxnSpPr>
          <p:nvPr/>
        </p:nvCxnSpPr>
        <p:spPr>
          <a:xfrm rot="5400000">
            <a:off x="6248400" y="419100"/>
            <a:ext cx="533400" cy="3200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Arrow Connector 134"/>
          <p:cNvCxnSpPr>
            <a:stCxn id="18" idx="2"/>
            <a:endCxn id="65" idx="0"/>
          </p:cNvCxnSpPr>
          <p:nvPr/>
        </p:nvCxnSpPr>
        <p:spPr>
          <a:xfrm rot="5400000">
            <a:off x="5181600" y="5219700"/>
            <a:ext cx="609600" cy="1143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Arrow Connector 135"/>
          <p:cNvCxnSpPr>
            <a:stCxn id="17" idx="2"/>
            <a:endCxn id="65" idx="0"/>
          </p:cNvCxnSpPr>
          <p:nvPr/>
        </p:nvCxnSpPr>
        <p:spPr>
          <a:xfrm rot="16200000" flipH="1">
            <a:off x="4533900" y="5715000"/>
            <a:ext cx="609600" cy="152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Arrow Connector 136"/>
          <p:cNvCxnSpPr>
            <a:stCxn id="16" idx="2"/>
            <a:endCxn id="65" idx="0"/>
          </p:cNvCxnSpPr>
          <p:nvPr/>
        </p:nvCxnSpPr>
        <p:spPr>
          <a:xfrm rot="16200000" flipH="1">
            <a:off x="3886200" y="5067300"/>
            <a:ext cx="609600" cy="1447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0" name="Down Arrow 149"/>
          <p:cNvSpPr/>
          <p:nvPr/>
        </p:nvSpPr>
        <p:spPr>
          <a:xfrm>
            <a:off x="4343400" y="3048000"/>
            <a:ext cx="838200" cy="5334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1" name="TextBox 150"/>
          <p:cNvSpPr txBox="1"/>
          <p:nvPr/>
        </p:nvSpPr>
        <p:spPr>
          <a:xfrm>
            <a:off x="8382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52" name="TextBox 151"/>
          <p:cNvSpPr txBox="1"/>
          <p:nvPr/>
        </p:nvSpPr>
        <p:spPr>
          <a:xfrm>
            <a:off x="21336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3" name="TextBox 152"/>
          <p:cNvSpPr txBox="1"/>
          <p:nvPr/>
        </p:nvSpPr>
        <p:spPr>
          <a:xfrm>
            <a:off x="34290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54" name="TextBox 153"/>
          <p:cNvSpPr txBox="1"/>
          <p:nvPr/>
        </p:nvSpPr>
        <p:spPr>
          <a:xfrm>
            <a:off x="48006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5" name="TextBox 154"/>
          <p:cNvSpPr txBox="1"/>
          <p:nvPr/>
        </p:nvSpPr>
        <p:spPr>
          <a:xfrm>
            <a:off x="62484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6" name="TextBox 155"/>
          <p:cNvSpPr txBox="1"/>
          <p:nvPr/>
        </p:nvSpPr>
        <p:spPr>
          <a:xfrm>
            <a:off x="76200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7" name="TextBox 156"/>
          <p:cNvSpPr txBox="1"/>
          <p:nvPr/>
        </p:nvSpPr>
        <p:spPr>
          <a:xfrm>
            <a:off x="55626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8" name="TextBox 157"/>
          <p:cNvSpPr txBox="1"/>
          <p:nvPr/>
        </p:nvSpPr>
        <p:spPr>
          <a:xfrm>
            <a:off x="42672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9" name="TextBox 158"/>
          <p:cNvSpPr txBox="1"/>
          <p:nvPr/>
        </p:nvSpPr>
        <p:spPr>
          <a:xfrm>
            <a:off x="29718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60" name="TextBox 159"/>
          <p:cNvSpPr txBox="1"/>
          <p:nvPr/>
        </p:nvSpPr>
        <p:spPr>
          <a:xfrm>
            <a:off x="457200" y="2514600"/>
            <a:ext cx="970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static</a:t>
            </a:r>
            <a:endParaRPr lang="en-US" sz="2800" i="1" dirty="0"/>
          </a:p>
        </p:txBody>
      </p:sp>
      <p:sp>
        <p:nvSpPr>
          <p:cNvPr id="161" name="TextBox 160"/>
          <p:cNvSpPr txBox="1"/>
          <p:nvPr/>
        </p:nvSpPr>
        <p:spPr>
          <a:xfrm>
            <a:off x="533400" y="6172200"/>
            <a:ext cx="1412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dynamic</a:t>
            </a:r>
            <a:endParaRPr lang="en-US" sz="2800" i="1" dirty="0"/>
          </a:p>
        </p:txBody>
      </p:sp>
      <p:sp>
        <p:nvSpPr>
          <p:cNvPr id="162" name="TextBox 161"/>
          <p:cNvSpPr txBox="1"/>
          <p:nvPr/>
        </p:nvSpPr>
        <p:spPr>
          <a:xfrm>
            <a:off x="762000" y="4800600"/>
            <a:ext cx="814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rack #</a:t>
            </a:r>
            <a:endParaRPr lang="en-US" sz="2000" i="1" dirty="0"/>
          </a:p>
        </p:txBody>
      </p:sp>
      <p:cxnSp>
        <p:nvCxnSpPr>
          <p:cNvPr id="164" name="Straight Arrow Connector 163"/>
          <p:cNvCxnSpPr/>
          <p:nvPr/>
        </p:nvCxnSpPr>
        <p:spPr>
          <a:xfrm rot="5400000" flipH="1" flipV="1">
            <a:off x="685800" y="4495800"/>
            <a:ext cx="685800" cy="76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itle 50"/>
          <p:cNvSpPr>
            <a:spLocks noGrp="1"/>
          </p:cNvSpPr>
          <p:nvPr>
            <p:ph type="title"/>
          </p:nvPr>
        </p:nvSpPr>
        <p:spPr>
          <a:xfrm>
            <a:off x="381000" y="152400"/>
            <a:ext cx="8458200" cy="762000"/>
          </a:xfrm>
        </p:spPr>
        <p:txBody>
          <a:bodyPr>
            <a:normAutofit/>
          </a:bodyPr>
          <a:lstStyle/>
          <a:p>
            <a:r>
              <a:rPr lang="en-US" dirty="0" smtClean="0"/>
              <a:t>Dynamic Aggregation</a:t>
            </a:r>
            <a:endParaRPr lang="en-US" dirty="0"/>
          </a:p>
        </p:txBody>
      </p:sp>
      <p:sp>
        <p:nvSpPr>
          <p:cNvPr id="50" name="Slide Number Placeholder 4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112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 animBg="1"/>
      <p:bldP spid="8" grpId="0" animBg="1"/>
      <p:bldP spid="9" grpId="0" animBg="1"/>
      <p:bldP spid="10" grpId="0" animBg="1"/>
      <p:bldP spid="11" grpId="0" animBg="1"/>
      <p:bldP spid="16" grpId="0" animBg="1"/>
      <p:bldP spid="17" grpId="0" animBg="1"/>
      <p:bldP spid="18" grpId="0" animBg="1"/>
      <p:bldP spid="57" grpId="0" animBg="1"/>
      <p:bldP spid="59" grpId="0" animBg="1"/>
      <p:bldP spid="65" grpId="0" animBg="1"/>
      <p:bldP spid="151" grpId="0"/>
      <p:bldP spid="152" grpId="0"/>
      <p:bldP spid="153" grpId="0"/>
      <p:bldP spid="154" grpId="0"/>
      <p:bldP spid="155" grpId="0"/>
      <p:bldP spid="156" grpId="0"/>
      <p:bldP spid="157" grpId="0"/>
      <p:bldP spid="158" grpId="0"/>
      <p:bldP spid="159" grpId="0"/>
      <p:bldP spid="161" grpId="0"/>
      <p:bldP spid="162" grpId="0"/>
    </p:bld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Separate policy and mechanism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221163"/>
          </a:xfrm>
        </p:spPr>
        <p:txBody>
          <a:bodyPr/>
          <a:lstStyle/>
          <a:p>
            <a:r>
              <a:rPr lang="en-US" dirty="0" smtClean="0"/>
              <a:t>Implement a powerful and generic mechanism</a:t>
            </a:r>
          </a:p>
          <a:p>
            <a:r>
              <a:rPr lang="en-US" dirty="0" smtClean="0"/>
              <a:t>Leave policy to the application layer</a:t>
            </a:r>
          </a:p>
          <a:p>
            <a:r>
              <a:rPr lang="en-US" dirty="0" smtClean="0"/>
              <a:t>Trade-off in policy language: </a:t>
            </a:r>
            <a:br>
              <a:rPr lang="en-US" dirty="0" smtClean="0"/>
            </a:br>
            <a:r>
              <a:rPr lang="en-US" dirty="0" smtClean="0"/>
              <a:t>power vs. simplicity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113</a:t>
            </a:fld>
            <a:endParaRPr lang="en-US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8567" y="2667000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104641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</p:spPr>
        <p:txBody>
          <a:bodyPr/>
          <a:lstStyle/>
          <a:p>
            <a:r>
              <a:rPr lang="en-US" dirty="0" smtClean="0"/>
              <a:t>Policy vs. Mechanism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533400" y="2209800"/>
            <a:ext cx="3733800" cy="4419600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Application-level</a:t>
            </a:r>
          </a:p>
          <a:p>
            <a:r>
              <a:rPr lang="en-US" dirty="0" smtClean="0"/>
              <a:t>Most complex in C++ code</a:t>
            </a:r>
          </a:p>
          <a:p>
            <a:r>
              <a:rPr lang="en-US" dirty="0" smtClean="0"/>
              <a:t>Invoked with </a:t>
            </a:r>
            <a:r>
              <a:rPr lang="en-US" dirty="0" err="1" smtClean="0"/>
              <a:t>upcalls</a:t>
            </a:r>
            <a:endParaRPr lang="en-US" dirty="0" smtClean="0"/>
          </a:p>
          <a:p>
            <a:r>
              <a:rPr lang="en-US" dirty="0" smtClean="0"/>
              <a:t>Need good default implementations</a:t>
            </a:r>
          </a:p>
          <a:p>
            <a:r>
              <a:rPr lang="en-US" dirty="0" smtClean="0"/>
              <a:t>DryadLINQ provides a comprehensive set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114</a:t>
            </a:fld>
            <a:endParaRPr lang="en-US"/>
          </a:p>
        </p:txBody>
      </p:sp>
      <p:pic>
        <p:nvPicPr>
          <p:cNvPr id="123907" name="Picture 3" descr="C:\Documents and Settings\mbudiu\Local Settings\Temporary Internet Files\Content.IE5\8FBAYZRT\MPj0434013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>
            <a:off x="6858000" y="762000"/>
            <a:ext cx="2133601" cy="1420623"/>
          </a:xfrm>
          <a:prstGeom prst="rect">
            <a:avLst/>
          </a:prstGeom>
          <a:noFill/>
        </p:spPr>
      </p:pic>
      <p:pic>
        <p:nvPicPr>
          <p:cNvPr id="123921" name="Picture 17" descr="C:\Documents and Settings\mbudiu\Local Settings\Temporary Internet Files\Content.IE5\O34CZ4MC\MCSY01686_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" y="685800"/>
            <a:ext cx="1345997" cy="1345997"/>
          </a:xfrm>
          <a:prstGeom prst="rect">
            <a:avLst/>
          </a:prstGeom>
          <a:noFill/>
        </p:spPr>
      </p:pic>
      <p:sp>
        <p:nvSpPr>
          <p:cNvPr id="22" name="Content Placeholder 6"/>
          <p:cNvSpPr txBox="1">
            <a:spLocks/>
          </p:cNvSpPr>
          <p:nvPr/>
        </p:nvSpPr>
        <p:spPr>
          <a:xfrm>
            <a:off x="4495800" y="2209800"/>
            <a:ext cx="3048000" cy="4068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Content Placeholder 6"/>
          <p:cNvSpPr txBox="1">
            <a:spLocks/>
          </p:cNvSpPr>
          <p:nvPr/>
        </p:nvSpPr>
        <p:spPr>
          <a:xfrm>
            <a:off x="4724400" y="2209800"/>
            <a:ext cx="3581400" cy="4068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Built-in</a:t>
            </a:r>
          </a:p>
          <a:p>
            <a:pPr marL="914400" lvl="1" indent="-457200">
              <a:spcBef>
                <a:spcPct val="20000"/>
              </a:spcBef>
              <a:buFont typeface="Wingdings" pitchFamily="2" charset="2"/>
              <a:buChar char="§"/>
            </a:pPr>
            <a:r>
              <a:rPr lang="en-US" sz="2800" dirty="0" smtClean="0"/>
              <a:t>Scheduling</a:t>
            </a:r>
          </a:p>
          <a:p>
            <a:pPr marL="914400" lvl="1" indent="-457200">
              <a:spcBef>
                <a:spcPct val="20000"/>
              </a:spcBef>
              <a:buFont typeface="Wingdings" pitchFamily="2" charset="2"/>
              <a:buChar char="§"/>
            </a:pP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Graph rewriting</a:t>
            </a:r>
          </a:p>
          <a:p>
            <a:pPr marL="914400" lvl="1" indent="-457200">
              <a:spcBef>
                <a:spcPct val="20000"/>
              </a:spcBef>
              <a:buFont typeface="Wingdings" pitchFamily="2" charset="2"/>
              <a:buChar char="§"/>
            </a:pPr>
            <a:r>
              <a:rPr lang="en-US" sz="2800" dirty="0" smtClean="0"/>
              <a:t>Fault tolerance</a:t>
            </a:r>
          </a:p>
          <a:p>
            <a:pPr marL="914400" lvl="1" indent="-457200">
              <a:spcBef>
                <a:spcPct val="20000"/>
              </a:spcBef>
              <a:buFont typeface="Wingdings" pitchFamily="2" charset="2"/>
              <a:buChar char="§"/>
            </a:pP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Statistics and reporting</a:t>
            </a:r>
          </a:p>
          <a:p>
            <a:pPr marL="800100" lvl="1" indent="-342900">
              <a:spcBef>
                <a:spcPct val="20000"/>
              </a:spcBef>
              <a:buFont typeface="Arial" pitchFamily="34" charset="0"/>
              <a:buChar char="•"/>
            </a:pPr>
            <a:endParaRPr kumimoji="0" lang="en-US" sz="28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  <p:bldP spid="23" grpId="0"/>
    </p:bld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Abstraction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115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838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63600" y="4191000"/>
            <a:ext cx="7366000" cy="37349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services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38200" y="3657600"/>
            <a:ext cx="7391400" cy="381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743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724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629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63600" y="4724400"/>
            <a:ext cx="7366000" cy="3734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Deployment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38200" y="3124200"/>
            <a:ext cx="7391400" cy="3810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Distributed Execution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3" name="Elbow Connector 12"/>
          <p:cNvCxnSpPr>
            <a:endCxn id="12" idx="0"/>
          </p:cNvCxnSpPr>
          <p:nvPr/>
        </p:nvCxnSpPr>
        <p:spPr>
          <a:xfrm>
            <a:off x="609600" y="2667000"/>
            <a:ext cx="3924300" cy="457200"/>
          </a:xfrm>
          <a:prstGeom prst="bentConnector2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585158" y="2170093"/>
            <a:ext cx="697351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Reliable machine running distributed jobs with</a:t>
            </a:r>
            <a:br>
              <a:rPr lang="en-US" sz="2800" dirty="0" smtClean="0"/>
            </a:br>
            <a:r>
              <a:rPr lang="en-US" sz="2800" dirty="0" smtClean="0"/>
              <a:t> “infinite” resources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9193921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mbudiu\AppData\Local\Microsoft\Windows\Temporary Internet Files\Content.IE5\9Y4XRVEM\MP90040549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500"/>
          <a:stretch/>
        </p:blipFill>
        <p:spPr bwMode="auto">
          <a:xfrm>
            <a:off x="0" y="1273629"/>
            <a:ext cx="9144000" cy="5584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Thinking in Parallel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0775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2827564" cy="1143000"/>
          </a:xfrm>
        </p:spPr>
        <p:txBody>
          <a:bodyPr/>
          <a:lstStyle/>
          <a:p>
            <a:r>
              <a:rPr lang="en-US" dirty="0" smtClean="0"/>
              <a:t>Computing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117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76200" y="6478488"/>
            <a:ext cx="432727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 smtClean="0"/>
              <a:t>Image from: http://www.dayvectors.net/g2012m02.html</a:t>
            </a:r>
            <a:endParaRPr lang="en-US" sz="1400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" y="3894237"/>
            <a:ext cx="7870706" cy="2584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0" name="Picture 2" descr="human computers at NACA Dryde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093" y="381000"/>
            <a:ext cx="5734050" cy="433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76200" y="5334000"/>
            <a:ext cx="7696200" cy="4572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8167009" y="4466121"/>
            <a:ext cx="6206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1930s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4422416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036" y="113683"/>
            <a:ext cx="8229600" cy="868362"/>
          </a:xfrm>
        </p:spPr>
        <p:txBody>
          <a:bodyPr/>
          <a:lstStyle/>
          <a:p>
            <a:r>
              <a:rPr lang="en-US" dirty="0" smtClean="0"/>
              <a:t>Logistics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781800" y="6400800"/>
            <a:ext cx="2133600" cy="365125"/>
          </a:xfrm>
        </p:spPr>
        <p:txBody>
          <a:bodyPr/>
          <a:lstStyle/>
          <a:p>
            <a:fld id="{FC7F914F-062F-453F-B34B-BB004E9935E0}" type="slidenum">
              <a:rPr lang="en-US" smtClean="0"/>
              <a:pPr/>
              <a:t>118</a:t>
            </a:fld>
            <a:endParaRPr lang="en-US" dirty="0"/>
          </a:p>
        </p:txBody>
      </p:sp>
      <p:pic>
        <p:nvPicPr>
          <p:cNvPr id="5122" name="Picture 2" descr="C:\Users\mbudiu\AppData\Local\Microsoft\Windows\Temporary Internet Files\Content.IE5\9Y4XRVEM\MC9000652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358" y="1295400"/>
            <a:ext cx="1724558" cy="1616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87105" y="1569550"/>
            <a:ext cx="2687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= input data</a:t>
            </a:r>
            <a:endParaRPr lang="en-US" sz="4000" dirty="0"/>
          </a:p>
        </p:txBody>
      </p:sp>
      <p:grpSp>
        <p:nvGrpSpPr>
          <p:cNvPr id="5" name="Group 7"/>
          <p:cNvGrpSpPr>
            <a:grpSpLocks noChangeAspect="1"/>
          </p:cNvGrpSpPr>
          <p:nvPr/>
        </p:nvGrpSpPr>
        <p:grpSpPr bwMode="auto">
          <a:xfrm>
            <a:off x="1066800" y="2971120"/>
            <a:ext cx="1711325" cy="1598613"/>
            <a:chOff x="629" y="2356"/>
            <a:chExt cx="1078" cy="1007"/>
          </a:xfrm>
        </p:grpSpPr>
        <p:sp>
          <p:nvSpPr>
            <p:cNvPr id="9" name="Freeform 9"/>
            <p:cNvSpPr>
              <a:spLocks/>
            </p:cNvSpPr>
            <p:nvPr/>
          </p:nvSpPr>
          <p:spPr bwMode="auto">
            <a:xfrm>
              <a:off x="974" y="2384"/>
              <a:ext cx="319" cy="855"/>
            </a:xfrm>
            <a:custGeom>
              <a:avLst/>
              <a:gdLst>
                <a:gd name="T0" fmla="*/ 478 w 638"/>
                <a:gd name="T1" fmla="*/ 33 h 1710"/>
                <a:gd name="T2" fmla="*/ 75 w 638"/>
                <a:gd name="T3" fmla="*/ 1306 h 1710"/>
                <a:gd name="T4" fmla="*/ 62 w 638"/>
                <a:gd name="T5" fmla="*/ 1328 h 1710"/>
                <a:gd name="T6" fmla="*/ 55 w 638"/>
                <a:gd name="T7" fmla="*/ 1349 h 1710"/>
                <a:gd name="T8" fmla="*/ 54 w 638"/>
                <a:gd name="T9" fmla="*/ 1372 h 1710"/>
                <a:gd name="T10" fmla="*/ 58 w 638"/>
                <a:gd name="T11" fmla="*/ 1396 h 1710"/>
                <a:gd name="T12" fmla="*/ 61 w 638"/>
                <a:gd name="T13" fmla="*/ 1409 h 1710"/>
                <a:gd name="T14" fmla="*/ 66 w 638"/>
                <a:gd name="T15" fmla="*/ 1419 h 1710"/>
                <a:gd name="T16" fmla="*/ 70 w 638"/>
                <a:gd name="T17" fmla="*/ 1429 h 1710"/>
                <a:gd name="T18" fmla="*/ 77 w 638"/>
                <a:gd name="T19" fmla="*/ 1438 h 1710"/>
                <a:gd name="T20" fmla="*/ 84 w 638"/>
                <a:gd name="T21" fmla="*/ 1446 h 1710"/>
                <a:gd name="T22" fmla="*/ 92 w 638"/>
                <a:gd name="T23" fmla="*/ 1454 h 1710"/>
                <a:gd name="T24" fmla="*/ 101 w 638"/>
                <a:gd name="T25" fmla="*/ 1461 h 1710"/>
                <a:gd name="T26" fmla="*/ 113 w 638"/>
                <a:gd name="T27" fmla="*/ 1466 h 1710"/>
                <a:gd name="T28" fmla="*/ 638 w 638"/>
                <a:gd name="T29" fmla="*/ 1710 h 1710"/>
                <a:gd name="T30" fmla="*/ 18 w 638"/>
                <a:gd name="T31" fmla="*/ 1507 h 1710"/>
                <a:gd name="T32" fmla="*/ 13 w 638"/>
                <a:gd name="T33" fmla="*/ 1484 h 1710"/>
                <a:gd name="T34" fmla="*/ 8 w 638"/>
                <a:gd name="T35" fmla="*/ 1463 h 1710"/>
                <a:gd name="T36" fmla="*/ 5 w 638"/>
                <a:gd name="T37" fmla="*/ 1443 h 1710"/>
                <a:gd name="T38" fmla="*/ 2 w 638"/>
                <a:gd name="T39" fmla="*/ 1420 h 1710"/>
                <a:gd name="T40" fmla="*/ 0 w 638"/>
                <a:gd name="T41" fmla="*/ 1393 h 1710"/>
                <a:gd name="T42" fmla="*/ 0 w 638"/>
                <a:gd name="T43" fmla="*/ 1368 h 1710"/>
                <a:gd name="T44" fmla="*/ 0 w 638"/>
                <a:gd name="T45" fmla="*/ 1344 h 1710"/>
                <a:gd name="T46" fmla="*/ 2 w 638"/>
                <a:gd name="T47" fmla="*/ 1318 h 1710"/>
                <a:gd name="T48" fmla="*/ 411 w 638"/>
                <a:gd name="T49" fmla="*/ 0 h 1710"/>
                <a:gd name="T50" fmla="*/ 478 w 638"/>
                <a:gd name="T51" fmla="*/ 33 h 17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38" h="1710">
                  <a:moveTo>
                    <a:pt x="478" y="33"/>
                  </a:moveTo>
                  <a:lnTo>
                    <a:pt x="75" y="1306"/>
                  </a:lnTo>
                  <a:lnTo>
                    <a:pt x="62" y="1328"/>
                  </a:lnTo>
                  <a:lnTo>
                    <a:pt x="55" y="1349"/>
                  </a:lnTo>
                  <a:lnTo>
                    <a:pt x="54" y="1372"/>
                  </a:lnTo>
                  <a:lnTo>
                    <a:pt x="58" y="1396"/>
                  </a:lnTo>
                  <a:lnTo>
                    <a:pt x="61" y="1409"/>
                  </a:lnTo>
                  <a:lnTo>
                    <a:pt x="66" y="1419"/>
                  </a:lnTo>
                  <a:lnTo>
                    <a:pt x="70" y="1429"/>
                  </a:lnTo>
                  <a:lnTo>
                    <a:pt x="77" y="1438"/>
                  </a:lnTo>
                  <a:lnTo>
                    <a:pt x="84" y="1446"/>
                  </a:lnTo>
                  <a:lnTo>
                    <a:pt x="92" y="1454"/>
                  </a:lnTo>
                  <a:lnTo>
                    <a:pt x="101" y="1461"/>
                  </a:lnTo>
                  <a:lnTo>
                    <a:pt x="113" y="1466"/>
                  </a:lnTo>
                  <a:lnTo>
                    <a:pt x="638" y="1710"/>
                  </a:lnTo>
                  <a:lnTo>
                    <a:pt x="18" y="1507"/>
                  </a:lnTo>
                  <a:lnTo>
                    <a:pt x="13" y="1484"/>
                  </a:lnTo>
                  <a:lnTo>
                    <a:pt x="8" y="1463"/>
                  </a:lnTo>
                  <a:lnTo>
                    <a:pt x="5" y="1443"/>
                  </a:lnTo>
                  <a:lnTo>
                    <a:pt x="2" y="1420"/>
                  </a:lnTo>
                  <a:lnTo>
                    <a:pt x="0" y="1393"/>
                  </a:lnTo>
                  <a:lnTo>
                    <a:pt x="0" y="1368"/>
                  </a:lnTo>
                  <a:lnTo>
                    <a:pt x="0" y="1344"/>
                  </a:lnTo>
                  <a:lnTo>
                    <a:pt x="2" y="1318"/>
                  </a:lnTo>
                  <a:lnTo>
                    <a:pt x="411" y="0"/>
                  </a:lnTo>
                  <a:lnTo>
                    <a:pt x="478" y="33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916" y="2406"/>
              <a:ext cx="325" cy="861"/>
            </a:xfrm>
            <a:custGeom>
              <a:avLst/>
              <a:gdLst>
                <a:gd name="T0" fmla="*/ 298 w 651"/>
                <a:gd name="T1" fmla="*/ 18 h 1722"/>
                <a:gd name="T2" fmla="*/ 211 w 651"/>
                <a:gd name="T3" fmla="*/ 0 h 1722"/>
                <a:gd name="T4" fmla="*/ 186 w 651"/>
                <a:gd name="T5" fmla="*/ 105 h 1722"/>
                <a:gd name="T6" fmla="*/ 166 w 651"/>
                <a:gd name="T7" fmla="*/ 199 h 1722"/>
                <a:gd name="T8" fmla="*/ 147 w 651"/>
                <a:gd name="T9" fmla="*/ 289 h 1722"/>
                <a:gd name="T10" fmla="*/ 131 w 651"/>
                <a:gd name="T11" fmla="*/ 376 h 1722"/>
                <a:gd name="T12" fmla="*/ 115 w 651"/>
                <a:gd name="T13" fmla="*/ 463 h 1722"/>
                <a:gd name="T14" fmla="*/ 100 w 651"/>
                <a:gd name="T15" fmla="*/ 553 h 1722"/>
                <a:gd name="T16" fmla="*/ 86 w 651"/>
                <a:gd name="T17" fmla="*/ 650 h 1722"/>
                <a:gd name="T18" fmla="*/ 71 w 651"/>
                <a:gd name="T19" fmla="*/ 756 h 1722"/>
                <a:gd name="T20" fmla="*/ 56 w 651"/>
                <a:gd name="T21" fmla="*/ 866 h 1722"/>
                <a:gd name="T22" fmla="*/ 44 w 651"/>
                <a:gd name="T23" fmla="*/ 968 h 1722"/>
                <a:gd name="T24" fmla="*/ 33 w 651"/>
                <a:gd name="T25" fmla="*/ 1062 h 1722"/>
                <a:gd name="T26" fmla="*/ 24 w 651"/>
                <a:gd name="T27" fmla="*/ 1154 h 1722"/>
                <a:gd name="T28" fmla="*/ 16 w 651"/>
                <a:gd name="T29" fmla="*/ 1246 h 1722"/>
                <a:gd name="T30" fmla="*/ 10 w 651"/>
                <a:gd name="T31" fmla="*/ 1342 h 1722"/>
                <a:gd name="T32" fmla="*/ 4 w 651"/>
                <a:gd name="T33" fmla="*/ 1443 h 1722"/>
                <a:gd name="T34" fmla="*/ 0 w 651"/>
                <a:gd name="T35" fmla="*/ 1555 h 1722"/>
                <a:gd name="T36" fmla="*/ 3 w 651"/>
                <a:gd name="T37" fmla="*/ 1572 h 1722"/>
                <a:gd name="T38" fmla="*/ 9 w 651"/>
                <a:gd name="T39" fmla="*/ 1586 h 1722"/>
                <a:gd name="T40" fmla="*/ 18 w 651"/>
                <a:gd name="T41" fmla="*/ 1599 h 1722"/>
                <a:gd name="T42" fmla="*/ 31 w 651"/>
                <a:gd name="T43" fmla="*/ 1610 h 1722"/>
                <a:gd name="T44" fmla="*/ 39 w 651"/>
                <a:gd name="T45" fmla="*/ 1615 h 1722"/>
                <a:gd name="T46" fmla="*/ 46 w 651"/>
                <a:gd name="T47" fmla="*/ 1619 h 1722"/>
                <a:gd name="T48" fmla="*/ 54 w 651"/>
                <a:gd name="T49" fmla="*/ 1623 h 1722"/>
                <a:gd name="T50" fmla="*/ 61 w 651"/>
                <a:gd name="T51" fmla="*/ 1625 h 1722"/>
                <a:gd name="T52" fmla="*/ 69 w 651"/>
                <a:gd name="T53" fmla="*/ 1626 h 1722"/>
                <a:gd name="T54" fmla="*/ 77 w 651"/>
                <a:gd name="T55" fmla="*/ 1627 h 1722"/>
                <a:gd name="T56" fmla="*/ 85 w 651"/>
                <a:gd name="T57" fmla="*/ 1627 h 1722"/>
                <a:gd name="T58" fmla="*/ 94 w 651"/>
                <a:gd name="T59" fmla="*/ 1626 h 1722"/>
                <a:gd name="T60" fmla="*/ 610 w 651"/>
                <a:gd name="T61" fmla="*/ 1722 h 1722"/>
                <a:gd name="T62" fmla="*/ 651 w 651"/>
                <a:gd name="T63" fmla="*/ 1688 h 1722"/>
                <a:gd name="T64" fmla="*/ 55 w 651"/>
                <a:gd name="T65" fmla="*/ 1562 h 1722"/>
                <a:gd name="T66" fmla="*/ 55 w 651"/>
                <a:gd name="T67" fmla="*/ 1536 h 1722"/>
                <a:gd name="T68" fmla="*/ 55 w 651"/>
                <a:gd name="T69" fmla="*/ 1515 h 1722"/>
                <a:gd name="T70" fmla="*/ 55 w 651"/>
                <a:gd name="T71" fmla="*/ 1494 h 1722"/>
                <a:gd name="T72" fmla="*/ 55 w 651"/>
                <a:gd name="T73" fmla="*/ 1469 h 1722"/>
                <a:gd name="T74" fmla="*/ 54 w 651"/>
                <a:gd name="T75" fmla="*/ 1427 h 1722"/>
                <a:gd name="T76" fmla="*/ 53 w 651"/>
                <a:gd name="T77" fmla="*/ 1390 h 1722"/>
                <a:gd name="T78" fmla="*/ 51 w 651"/>
                <a:gd name="T79" fmla="*/ 1353 h 1722"/>
                <a:gd name="T80" fmla="*/ 47 w 651"/>
                <a:gd name="T81" fmla="*/ 1312 h 1722"/>
                <a:gd name="T82" fmla="*/ 61 w 651"/>
                <a:gd name="T83" fmla="*/ 1221 h 1722"/>
                <a:gd name="T84" fmla="*/ 72 w 651"/>
                <a:gd name="T85" fmla="*/ 1138 h 1722"/>
                <a:gd name="T86" fmla="*/ 85 w 651"/>
                <a:gd name="T87" fmla="*/ 1061 h 1722"/>
                <a:gd name="T88" fmla="*/ 98 w 651"/>
                <a:gd name="T89" fmla="*/ 986 h 1722"/>
                <a:gd name="T90" fmla="*/ 110 w 651"/>
                <a:gd name="T91" fmla="*/ 911 h 1722"/>
                <a:gd name="T92" fmla="*/ 124 w 651"/>
                <a:gd name="T93" fmla="*/ 834 h 1722"/>
                <a:gd name="T94" fmla="*/ 140 w 651"/>
                <a:gd name="T95" fmla="*/ 751 h 1722"/>
                <a:gd name="T96" fmla="*/ 158 w 651"/>
                <a:gd name="T97" fmla="*/ 661 h 1722"/>
                <a:gd name="T98" fmla="*/ 175 w 651"/>
                <a:gd name="T99" fmla="*/ 571 h 1722"/>
                <a:gd name="T100" fmla="*/ 191 w 651"/>
                <a:gd name="T101" fmla="*/ 490 h 1722"/>
                <a:gd name="T102" fmla="*/ 207 w 651"/>
                <a:gd name="T103" fmla="*/ 413 h 1722"/>
                <a:gd name="T104" fmla="*/ 223 w 651"/>
                <a:gd name="T105" fmla="*/ 339 h 1722"/>
                <a:gd name="T106" fmla="*/ 239 w 651"/>
                <a:gd name="T107" fmla="*/ 264 h 1722"/>
                <a:gd name="T108" fmla="*/ 257 w 651"/>
                <a:gd name="T109" fmla="*/ 188 h 1722"/>
                <a:gd name="T110" fmla="*/ 276 w 651"/>
                <a:gd name="T111" fmla="*/ 106 h 1722"/>
                <a:gd name="T112" fmla="*/ 298 w 651"/>
                <a:gd name="T113" fmla="*/ 18 h 17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651" h="1722">
                  <a:moveTo>
                    <a:pt x="298" y="18"/>
                  </a:moveTo>
                  <a:lnTo>
                    <a:pt x="211" y="0"/>
                  </a:lnTo>
                  <a:lnTo>
                    <a:pt x="186" y="105"/>
                  </a:lnTo>
                  <a:lnTo>
                    <a:pt x="166" y="199"/>
                  </a:lnTo>
                  <a:lnTo>
                    <a:pt x="147" y="289"/>
                  </a:lnTo>
                  <a:lnTo>
                    <a:pt x="131" y="376"/>
                  </a:lnTo>
                  <a:lnTo>
                    <a:pt x="115" y="463"/>
                  </a:lnTo>
                  <a:lnTo>
                    <a:pt x="100" y="553"/>
                  </a:lnTo>
                  <a:lnTo>
                    <a:pt x="86" y="650"/>
                  </a:lnTo>
                  <a:lnTo>
                    <a:pt x="71" y="756"/>
                  </a:lnTo>
                  <a:lnTo>
                    <a:pt x="56" y="866"/>
                  </a:lnTo>
                  <a:lnTo>
                    <a:pt x="44" y="968"/>
                  </a:lnTo>
                  <a:lnTo>
                    <a:pt x="33" y="1062"/>
                  </a:lnTo>
                  <a:lnTo>
                    <a:pt x="24" y="1154"/>
                  </a:lnTo>
                  <a:lnTo>
                    <a:pt x="16" y="1246"/>
                  </a:lnTo>
                  <a:lnTo>
                    <a:pt x="10" y="1342"/>
                  </a:lnTo>
                  <a:lnTo>
                    <a:pt x="4" y="1443"/>
                  </a:lnTo>
                  <a:lnTo>
                    <a:pt x="0" y="1555"/>
                  </a:lnTo>
                  <a:lnTo>
                    <a:pt x="3" y="1572"/>
                  </a:lnTo>
                  <a:lnTo>
                    <a:pt x="9" y="1586"/>
                  </a:lnTo>
                  <a:lnTo>
                    <a:pt x="18" y="1599"/>
                  </a:lnTo>
                  <a:lnTo>
                    <a:pt x="31" y="1610"/>
                  </a:lnTo>
                  <a:lnTo>
                    <a:pt x="39" y="1615"/>
                  </a:lnTo>
                  <a:lnTo>
                    <a:pt x="46" y="1619"/>
                  </a:lnTo>
                  <a:lnTo>
                    <a:pt x="54" y="1623"/>
                  </a:lnTo>
                  <a:lnTo>
                    <a:pt x="61" y="1625"/>
                  </a:lnTo>
                  <a:lnTo>
                    <a:pt x="69" y="1626"/>
                  </a:lnTo>
                  <a:lnTo>
                    <a:pt x="77" y="1627"/>
                  </a:lnTo>
                  <a:lnTo>
                    <a:pt x="85" y="1627"/>
                  </a:lnTo>
                  <a:lnTo>
                    <a:pt x="94" y="1626"/>
                  </a:lnTo>
                  <a:lnTo>
                    <a:pt x="610" y="1722"/>
                  </a:lnTo>
                  <a:lnTo>
                    <a:pt x="651" y="1688"/>
                  </a:lnTo>
                  <a:lnTo>
                    <a:pt x="55" y="1562"/>
                  </a:lnTo>
                  <a:lnTo>
                    <a:pt x="55" y="1536"/>
                  </a:lnTo>
                  <a:lnTo>
                    <a:pt x="55" y="1515"/>
                  </a:lnTo>
                  <a:lnTo>
                    <a:pt x="55" y="1494"/>
                  </a:lnTo>
                  <a:lnTo>
                    <a:pt x="55" y="1469"/>
                  </a:lnTo>
                  <a:lnTo>
                    <a:pt x="54" y="1427"/>
                  </a:lnTo>
                  <a:lnTo>
                    <a:pt x="53" y="1390"/>
                  </a:lnTo>
                  <a:lnTo>
                    <a:pt x="51" y="1353"/>
                  </a:lnTo>
                  <a:lnTo>
                    <a:pt x="47" y="1312"/>
                  </a:lnTo>
                  <a:lnTo>
                    <a:pt x="61" y="1221"/>
                  </a:lnTo>
                  <a:lnTo>
                    <a:pt x="72" y="1138"/>
                  </a:lnTo>
                  <a:lnTo>
                    <a:pt x="85" y="1061"/>
                  </a:lnTo>
                  <a:lnTo>
                    <a:pt x="98" y="986"/>
                  </a:lnTo>
                  <a:lnTo>
                    <a:pt x="110" y="911"/>
                  </a:lnTo>
                  <a:lnTo>
                    <a:pt x="124" y="834"/>
                  </a:lnTo>
                  <a:lnTo>
                    <a:pt x="140" y="751"/>
                  </a:lnTo>
                  <a:lnTo>
                    <a:pt x="158" y="661"/>
                  </a:lnTo>
                  <a:lnTo>
                    <a:pt x="175" y="571"/>
                  </a:lnTo>
                  <a:lnTo>
                    <a:pt x="191" y="490"/>
                  </a:lnTo>
                  <a:lnTo>
                    <a:pt x="207" y="413"/>
                  </a:lnTo>
                  <a:lnTo>
                    <a:pt x="223" y="339"/>
                  </a:lnTo>
                  <a:lnTo>
                    <a:pt x="239" y="264"/>
                  </a:lnTo>
                  <a:lnTo>
                    <a:pt x="257" y="188"/>
                  </a:lnTo>
                  <a:lnTo>
                    <a:pt x="276" y="106"/>
                  </a:lnTo>
                  <a:lnTo>
                    <a:pt x="298" y="18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853" y="2446"/>
              <a:ext cx="334" cy="862"/>
            </a:xfrm>
            <a:custGeom>
              <a:avLst/>
              <a:gdLst>
                <a:gd name="T0" fmla="*/ 118 w 668"/>
                <a:gd name="T1" fmla="*/ 0 h 1724"/>
                <a:gd name="T2" fmla="*/ 31 w 668"/>
                <a:gd name="T3" fmla="*/ 8 h 1724"/>
                <a:gd name="T4" fmla="*/ 16 w 668"/>
                <a:gd name="T5" fmla="*/ 260 h 1724"/>
                <a:gd name="T6" fmla="*/ 7 w 668"/>
                <a:gd name="T7" fmla="*/ 482 h 1724"/>
                <a:gd name="T8" fmla="*/ 2 w 668"/>
                <a:gd name="T9" fmla="*/ 705 h 1724"/>
                <a:gd name="T10" fmla="*/ 0 w 668"/>
                <a:gd name="T11" fmla="*/ 956 h 1724"/>
                <a:gd name="T12" fmla="*/ 2 w 668"/>
                <a:gd name="T13" fmla="*/ 1130 h 1724"/>
                <a:gd name="T14" fmla="*/ 4 w 668"/>
                <a:gd name="T15" fmla="*/ 1282 h 1724"/>
                <a:gd name="T16" fmla="*/ 8 w 668"/>
                <a:gd name="T17" fmla="*/ 1435 h 1724"/>
                <a:gd name="T18" fmla="*/ 16 w 668"/>
                <a:gd name="T19" fmla="*/ 1607 h 1724"/>
                <a:gd name="T20" fmla="*/ 15 w 668"/>
                <a:gd name="T21" fmla="*/ 1622 h 1724"/>
                <a:gd name="T22" fmla="*/ 15 w 668"/>
                <a:gd name="T23" fmla="*/ 1636 h 1724"/>
                <a:gd name="T24" fmla="*/ 18 w 668"/>
                <a:gd name="T25" fmla="*/ 1649 h 1724"/>
                <a:gd name="T26" fmla="*/ 22 w 668"/>
                <a:gd name="T27" fmla="*/ 1660 h 1724"/>
                <a:gd name="T28" fmla="*/ 28 w 668"/>
                <a:gd name="T29" fmla="*/ 1672 h 1724"/>
                <a:gd name="T30" fmla="*/ 35 w 668"/>
                <a:gd name="T31" fmla="*/ 1682 h 1724"/>
                <a:gd name="T32" fmla="*/ 44 w 668"/>
                <a:gd name="T33" fmla="*/ 1693 h 1724"/>
                <a:gd name="T34" fmla="*/ 56 w 668"/>
                <a:gd name="T35" fmla="*/ 1702 h 1724"/>
                <a:gd name="T36" fmla="*/ 67 w 668"/>
                <a:gd name="T37" fmla="*/ 1710 h 1724"/>
                <a:gd name="T38" fmla="*/ 78 w 668"/>
                <a:gd name="T39" fmla="*/ 1716 h 1724"/>
                <a:gd name="T40" fmla="*/ 89 w 668"/>
                <a:gd name="T41" fmla="*/ 1720 h 1724"/>
                <a:gd name="T42" fmla="*/ 101 w 668"/>
                <a:gd name="T43" fmla="*/ 1723 h 1724"/>
                <a:gd name="T44" fmla="*/ 112 w 668"/>
                <a:gd name="T45" fmla="*/ 1724 h 1724"/>
                <a:gd name="T46" fmla="*/ 125 w 668"/>
                <a:gd name="T47" fmla="*/ 1724 h 1724"/>
                <a:gd name="T48" fmla="*/ 137 w 668"/>
                <a:gd name="T49" fmla="*/ 1721 h 1724"/>
                <a:gd name="T50" fmla="*/ 150 w 668"/>
                <a:gd name="T51" fmla="*/ 1718 h 1724"/>
                <a:gd name="T52" fmla="*/ 668 w 668"/>
                <a:gd name="T53" fmla="*/ 1694 h 1724"/>
                <a:gd name="T54" fmla="*/ 134 w 668"/>
                <a:gd name="T55" fmla="*/ 1655 h 1724"/>
                <a:gd name="T56" fmla="*/ 127 w 668"/>
                <a:gd name="T57" fmla="*/ 1650 h 1724"/>
                <a:gd name="T58" fmla="*/ 121 w 668"/>
                <a:gd name="T59" fmla="*/ 1647 h 1724"/>
                <a:gd name="T60" fmla="*/ 117 w 668"/>
                <a:gd name="T61" fmla="*/ 1642 h 1724"/>
                <a:gd name="T62" fmla="*/ 112 w 668"/>
                <a:gd name="T63" fmla="*/ 1637 h 1724"/>
                <a:gd name="T64" fmla="*/ 107 w 668"/>
                <a:gd name="T65" fmla="*/ 1633 h 1724"/>
                <a:gd name="T66" fmla="*/ 103 w 668"/>
                <a:gd name="T67" fmla="*/ 1628 h 1724"/>
                <a:gd name="T68" fmla="*/ 99 w 668"/>
                <a:gd name="T69" fmla="*/ 1622 h 1724"/>
                <a:gd name="T70" fmla="*/ 95 w 668"/>
                <a:gd name="T71" fmla="*/ 1616 h 1724"/>
                <a:gd name="T72" fmla="*/ 82 w 668"/>
                <a:gd name="T73" fmla="*/ 1593 h 1724"/>
                <a:gd name="T74" fmla="*/ 74 w 668"/>
                <a:gd name="T75" fmla="*/ 1571 h 1724"/>
                <a:gd name="T76" fmla="*/ 69 w 668"/>
                <a:gd name="T77" fmla="*/ 1548 h 1724"/>
                <a:gd name="T78" fmla="*/ 71 w 668"/>
                <a:gd name="T79" fmla="*/ 1521 h 1724"/>
                <a:gd name="T80" fmla="*/ 118 w 668"/>
                <a:gd name="T81" fmla="*/ 0 h 17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68" h="1724">
                  <a:moveTo>
                    <a:pt x="118" y="0"/>
                  </a:moveTo>
                  <a:lnTo>
                    <a:pt x="31" y="8"/>
                  </a:lnTo>
                  <a:lnTo>
                    <a:pt x="16" y="260"/>
                  </a:lnTo>
                  <a:lnTo>
                    <a:pt x="7" y="482"/>
                  </a:lnTo>
                  <a:lnTo>
                    <a:pt x="2" y="705"/>
                  </a:lnTo>
                  <a:lnTo>
                    <a:pt x="0" y="956"/>
                  </a:lnTo>
                  <a:lnTo>
                    <a:pt x="2" y="1130"/>
                  </a:lnTo>
                  <a:lnTo>
                    <a:pt x="4" y="1282"/>
                  </a:lnTo>
                  <a:lnTo>
                    <a:pt x="8" y="1435"/>
                  </a:lnTo>
                  <a:lnTo>
                    <a:pt x="16" y="1607"/>
                  </a:lnTo>
                  <a:lnTo>
                    <a:pt x="15" y="1622"/>
                  </a:lnTo>
                  <a:lnTo>
                    <a:pt x="15" y="1636"/>
                  </a:lnTo>
                  <a:lnTo>
                    <a:pt x="18" y="1649"/>
                  </a:lnTo>
                  <a:lnTo>
                    <a:pt x="22" y="1660"/>
                  </a:lnTo>
                  <a:lnTo>
                    <a:pt x="28" y="1672"/>
                  </a:lnTo>
                  <a:lnTo>
                    <a:pt x="35" y="1682"/>
                  </a:lnTo>
                  <a:lnTo>
                    <a:pt x="44" y="1693"/>
                  </a:lnTo>
                  <a:lnTo>
                    <a:pt x="56" y="1702"/>
                  </a:lnTo>
                  <a:lnTo>
                    <a:pt x="67" y="1710"/>
                  </a:lnTo>
                  <a:lnTo>
                    <a:pt x="78" y="1716"/>
                  </a:lnTo>
                  <a:lnTo>
                    <a:pt x="89" y="1720"/>
                  </a:lnTo>
                  <a:lnTo>
                    <a:pt x="101" y="1723"/>
                  </a:lnTo>
                  <a:lnTo>
                    <a:pt x="112" y="1724"/>
                  </a:lnTo>
                  <a:lnTo>
                    <a:pt x="125" y="1724"/>
                  </a:lnTo>
                  <a:lnTo>
                    <a:pt x="137" y="1721"/>
                  </a:lnTo>
                  <a:lnTo>
                    <a:pt x="150" y="1718"/>
                  </a:lnTo>
                  <a:lnTo>
                    <a:pt x="668" y="1694"/>
                  </a:lnTo>
                  <a:lnTo>
                    <a:pt x="134" y="1655"/>
                  </a:lnTo>
                  <a:lnTo>
                    <a:pt x="127" y="1650"/>
                  </a:lnTo>
                  <a:lnTo>
                    <a:pt x="121" y="1647"/>
                  </a:lnTo>
                  <a:lnTo>
                    <a:pt x="117" y="1642"/>
                  </a:lnTo>
                  <a:lnTo>
                    <a:pt x="112" y="1637"/>
                  </a:lnTo>
                  <a:lnTo>
                    <a:pt x="107" y="1633"/>
                  </a:lnTo>
                  <a:lnTo>
                    <a:pt x="103" y="1628"/>
                  </a:lnTo>
                  <a:lnTo>
                    <a:pt x="99" y="1622"/>
                  </a:lnTo>
                  <a:lnTo>
                    <a:pt x="95" y="1616"/>
                  </a:lnTo>
                  <a:lnTo>
                    <a:pt x="82" y="1593"/>
                  </a:lnTo>
                  <a:lnTo>
                    <a:pt x="74" y="1571"/>
                  </a:lnTo>
                  <a:lnTo>
                    <a:pt x="69" y="1548"/>
                  </a:lnTo>
                  <a:lnTo>
                    <a:pt x="71" y="1521"/>
                  </a:lnTo>
                  <a:lnTo>
                    <a:pt x="118" y="0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748" y="2548"/>
              <a:ext cx="78" cy="471"/>
            </a:xfrm>
            <a:custGeom>
              <a:avLst/>
              <a:gdLst>
                <a:gd name="T0" fmla="*/ 77 w 155"/>
                <a:gd name="T1" fmla="*/ 0 h 941"/>
                <a:gd name="T2" fmla="*/ 155 w 155"/>
                <a:gd name="T3" fmla="*/ 941 h 941"/>
                <a:gd name="T4" fmla="*/ 91 w 155"/>
                <a:gd name="T5" fmla="*/ 838 h 941"/>
                <a:gd name="T6" fmla="*/ 0 w 155"/>
                <a:gd name="T7" fmla="*/ 30 h 941"/>
                <a:gd name="T8" fmla="*/ 77 w 155"/>
                <a:gd name="T9" fmla="*/ 0 h 9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5" h="941">
                  <a:moveTo>
                    <a:pt x="77" y="0"/>
                  </a:moveTo>
                  <a:lnTo>
                    <a:pt x="155" y="941"/>
                  </a:lnTo>
                  <a:lnTo>
                    <a:pt x="91" y="838"/>
                  </a:lnTo>
                  <a:lnTo>
                    <a:pt x="0" y="30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9"/>
            <p:cNvSpPr>
              <a:spLocks/>
            </p:cNvSpPr>
            <p:nvPr/>
          </p:nvSpPr>
          <p:spPr bwMode="auto">
            <a:xfrm>
              <a:off x="928" y="2356"/>
              <a:ext cx="204" cy="766"/>
            </a:xfrm>
            <a:custGeom>
              <a:avLst/>
              <a:gdLst>
                <a:gd name="T0" fmla="*/ 409 w 409"/>
                <a:gd name="T1" fmla="*/ 47 h 1532"/>
                <a:gd name="T2" fmla="*/ 389 w 409"/>
                <a:gd name="T3" fmla="*/ 50 h 1532"/>
                <a:gd name="T4" fmla="*/ 370 w 409"/>
                <a:gd name="T5" fmla="*/ 46 h 1532"/>
                <a:gd name="T6" fmla="*/ 349 w 409"/>
                <a:gd name="T7" fmla="*/ 44 h 1532"/>
                <a:gd name="T8" fmla="*/ 329 w 409"/>
                <a:gd name="T9" fmla="*/ 51 h 1532"/>
                <a:gd name="T10" fmla="*/ 293 w 409"/>
                <a:gd name="T11" fmla="*/ 165 h 1532"/>
                <a:gd name="T12" fmla="*/ 259 w 409"/>
                <a:gd name="T13" fmla="*/ 281 h 1532"/>
                <a:gd name="T14" fmla="*/ 229 w 409"/>
                <a:gd name="T15" fmla="*/ 399 h 1532"/>
                <a:gd name="T16" fmla="*/ 202 w 409"/>
                <a:gd name="T17" fmla="*/ 518 h 1532"/>
                <a:gd name="T18" fmla="*/ 177 w 409"/>
                <a:gd name="T19" fmla="*/ 639 h 1532"/>
                <a:gd name="T20" fmla="*/ 153 w 409"/>
                <a:gd name="T21" fmla="*/ 759 h 1532"/>
                <a:gd name="T22" fmla="*/ 130 w 409"/>
                <a:gd name="T23" fmla="*/ 880 h 1532"/>
                <a:gd name="T24" fmla="*/ 108 w 409"/>
                <a:gd name="T25" fmla="*/ 1000 h 1532"/>
                <a:gd name="T26" fmla="*/ 89 w 409"/>
                <a:gd name="T27" fmla="*/ 1118 h 1532"/>
                <a:gd name="T28" fmla="*/ 73 w 409"/>
                <a:gd name="T29" fmla="*/ 1240 h 1532"/>
                <a:gd name="T30" fmla="*/ 58 w 409"/>
                <a:gd name="T31" fmla="*/ 1362 h 1532"/>
                <a:gd name="T32" fmla="*/ 40 w 409"/>
                <a:gd name="T33" fmla="*/ 1481 h 1532"/>
                <a:gd name="T34" fmla="*/ 44 w 409"/>
                <a:gd name="T35" fmla="*/ 1507 h 1532"/>
                <a:gd name="T36" fmla="*/ 30 w 409"/>
                <a:gd name="T37" fmla="*/ 1532 h 1532"/>
                <a:gd name="T38" fmla="*/ 15 w 409"/>
                <a:gd name="T39" fmla="*/ 1522 h 1532"/>
                <a:gd name="T40" fmla="*/ 5 w 409"/>
                <a:gd name="T41" fmla="*/ 1507 h 1532"/>
                <a:gd name="T42" fmla="*/ 7 w 409"/>
                <a:gd name="T43" fmla="*/ 1427 h 1532"/>
                <a:gd name="T44" fmla="*/ 22 w 409"/>
                <a:gd name="T45" fmla="*/ 1342 h 1532"/>
                <a:gd name="T46" fmla="*/ 35 w 409"/>
                <a:gd name="T47" fmla="*/ 1250 h 1532"/>
                <a:gd name="T48" fmla="*/ 46 w 409"/>
                <a:gd name="T49" fmla="*/ 1157 h 1532"/>
                <a:gd name="T50" fmla="*/ 58 w 409"/>
                <a:gd name="T51" fmla="*/ 1064 h 1532"/>
                <a:gd name="T52" fmla="*/ 71 w 409"/>
                <a:gd name="T53" fmla="*/ 973 h 1532"/>
                <a:gd name="T54" fmla="*/ 80 w 409"/>
                <a:gd name="T55" fmla="*/ 918 h 1532"/>
                <a:gd name="T56" fmla="*/ 92 w 409"/>
                <a:gd name="T57" fmla="*/ 861 h 1532"/>
                <a:gd name="T58" fmla="*/ 100 w 409"/>
                <a:gd name="T59" fmla="*/ 811 h 1532"/>
                <a:gd name="T60" fmla="*/ 109 w 409"/>
                <a:gd name="T61" fmla="*/ 760 h 1532"/>
                <a:gd name="T62" fmla="*/ 120 w 409"/>
                <a:gd name="T63" fmla="*/ 707 h 1532"/>
                <a:gd name="T64" fmla="*/ 130 w 409"/>
                <a:gd name="T65" fmla="*/ 655 h 1532"/>
                <a:gd name="T66" fmla="*/ 153 w 409"/>
                <a:gd name="T67" fmla="*/ 532 h 1532"/>
                <a:gd name="T68" fmla="*/ 182 w 409"/>
                <a:gd name="T69" fmla="*/ 412 h 1532"/>
                <a:gd name="T70" fmla="*/ 211 w 409"/>
                <a:gd name="T71" fmla="*/ 294 h 1532"/>
                <a:gd name="T72" fmla="*/ 235 w 409"/>
                <a:gd name="T73" fmla="*/ 172 h 1532"/>
                <a:gd name="T74" fmla="*/ 249 w 409"/>
                <a:gd name="T75" fmla="*/ 130 h 1532"/>
                <a:gd name="T76" fmla="*/ 261 w 409"/>
                <a:gd name="T77" fmla="*/ 88 h 1532"/>
                <a:gd name="T78" fmla="*/ 275 w 409"/>
                <a:gd name="T79" fmla="*/ 45 h 1532"/>
                <a:gd name="T80" fmla="*/ 294 w 409"/>
                <a:gd name="T81" fmla="*/ 8 h 1532"/>
                <a:gd name="T82" fmla="*/ 321 w 409"/>
                <a:gd name="T83" fmla="*/ 1 h 1532"/>
                <a:gd name="T84" fmla="*/ 349 w 409"/>
                <a:gd name="T85" fmla="*/ 1 h 1532"/>
                <a:gd name="T86" fmla="*/ 377 w 409"/>
                <a:gd name="T87" fmla="*/ 8 h 1532"/>
                <a:gd name="T88" fmla="*/ 404 w 409"/>
                <a:gd name="T89" fmla="*/ 18 h 15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09" h="1532">
                  <a:moveTo>
                    <a:pt x="409" y="38"/>
                  </a:moveTo>
                  <a:lnTo>
                    <a:pt x="409" y="47"/>
                  </a:lnTo>
                  <a:lnTo>
                    <a:pt x="400" y="50"/>
                  </a:lnTo>
                  <a:lnTo>
                    <a:pt x="389" y="50"/>
                  </a:lnTo>
                  <a:lnTo>
                    <a:pt x="380" y="48"/>
                  </a:lnTo>
                  <a:lnTo>
                    <a:pt x="370" y="46"/>
                  </a:lnTo>
                  <a:lnTo>
                    <a:pt x="359" y="45"/>
                  </a:lnTo>
                  <a:lnTo>
                    <a:pt x="349" y="44"/>
                  </a:lnTo>
                  <a:lnTo>
                    <a:pt x="339" y="46"/>
                  </a:lnTo>
                  <a:lnTo>
                    <a:pt x="329" y="51"/>
                  </a:lnTo>
                  <a:lnTo>
                    <a:pt x="310" y="107"/>
                  </a:lnTo>
                  <a:lnTo>
                    <a:pt x="293" y="165"/>
                  </a:lnTo>
                  <a:lnTo>
                    <a:pt x="275" y="222"/>
                  </a:lnTo>
                  <a:lnTo>
                    <a:pt x="259" y="281"/>
                  </a:lnTo>
                  <a:lnTo>
                    <a:pt x="244" y="340"/>
                  </a:lnTo>
                  <a:lnTo>
                    <a:pt x="229" y="399"/>
                  </a:lnTo>
                  <a:lnTo>
                    <a:pt x="215" y="458"/>
                  </a:lnTo>
                  <a:lnTo>
                    <a:pt x="202" y="518"/>
                  </a:lnTo>
                  <a:lnTo>
                    <a:pt x="189" y="578"/>
                  </a:lnTo>
                  <a:lnTo>
                    <a:pt x="177" y="639"/>
                  </a:lnTo>
                  <a:lnTo>
                    <a:pt x="165" y="699"/>
                  </a:lnTo>
                  <a:lnTo>
                    <a:pt x="153" y="759"/>
                  </a:lnTo>
                  <a:lnTo>
                    <a:pt x="142" y="820"/>
                  </a:lnTo>
                  <a:lnTo>
                    <a:pt x="130" y="880"/>
                  </a:lnTo>
                  <a:lnTo>
                    <a:pt x="120" y="940"/>
                  </a:lnTo>
                  <a:lnTo>
                    <a:pt x="108" y="1000"/>
                  </a:lnTo>
                  <a:lnTo>
                    <a:pt x="98" y="1058"/>
                  </a:lnTo>
                  <a:lnTo>
                    <a:pt x="89" y="1118"/>
                  </a:lnTo>
                  <a:lnTo>
                    <a:pt x="81" y="1179"/>
                  </a:lnTo>
                  <a:lnTo>
                    <a:pt x="73" y="1240"/>
                  </a:lnTo>
                  <a:lnTo>
                    <a:pt x="65" y="1301"/>
                  </a:lnTo>
                  <a:lnTo>
                    <a:pt x="58" y="1362"/>
                  </a:lnTo>
                  <a:lnTo>
                    <a:pt x="50" y="1422"/>
                  </a:lnTo>
                  <a:lnTo>
                    <a:pt x="40" y="1481"/>
                  </a:lnTo>
                  <a:lnTo>
                    <a:pt x="47" y="1494"/>
                  </a:lnTo>
                  <a:lnTo>
                    <a:pt x="44" y="1507"/>
                  </a:lnTo>
                  <a:lnTo>
                    <a:pt x="37" y="1520"/>
                  </a:lnTo>
                  <a:lnTo>
                    <a:pt x="30" y="1532"/>
                  </a:lnTo>
                  <a:lnTo>
                    <a:pt x="22" y="1529"/>
                  </a:lnTo>
                  <a:lnTo>
                    <a:pt x="15" y="1522"/>
                  </a:lnTo>
                  <a:lnTo>
                    <a:pt x="9" y="1514"/>
                  </a:lnTo>
                  <a:lnTo>
                    <a:pt x="5" y="1507"/>
                  </a:lnTo>
                  <a:lnTo>
                    <a:pt x="0" y="1467"/>
                  </a:lnTo>
                  <a:lnTo>
                    <a:pt x="7" y="1427"/>
                  </a:lnTo>
                  <a:lnTo>
                    <a:pt x="16" y="1385"/>
                  </a:lnTo>
                  <a:lnTo>
                    <a:pt x="22" y="1342"/>
                  </a:lnTo>
                  <a:lnTo>
                    <a:pt x="28" y="1296"/>
                  </a:lnTo>
                  <a:lnTo>
                    <a:pt x="35" y="1250"/>
                  </a:lnTo>
                  <a:lnTo>
                    <a:pt x="40" y="1203"/>
                  </a:lnTo>
                  <a:lnTo>
                    <a:pt x="46" y="1157"/>
                  </a:lnTo>
                  <a:lnTo>
                    <a:pt x="52" y="1110"/>
                  </a:lnTo>
                  <a:lnTo>
                    <a:pt x="58" y="1064"/>
                  </a:lnTo>
                  <a:lnTo>
                    <a:pt x="65" y="1018"/>
                  </a:lnTo>
                  <a:lnTo>
                    <a:pt x="71" y="973"/>
                  </a:lnTo>
                  <a:lnTo>
                    <a:pt x="75" y="946"/>
                  </a:lnTo>
                  <a:lnTo>
                    <a:pt x="80" y="918"/>
                  </a:lnTo>
                  <a:lnTo>
                    <a:pt x="85" y="889"/>
                  </a:lnTo>
                  <a:lnTo>
                    <a:pt x="92" y="861"/>
                  </a:lnTo>
                  <a:lnTo>
                    <a:pt x="96" y="836"/>
                  </a:lnTo>
                  <a:lnTo>
                    <a:pt x="100" y="811"/>
                  </a:lnTo>
                  <a:lnTo>
                    <a:pt x="105" y="785"/>
                  </a:lnTo>
                  <a:lnTo>
                    <a:pt x="109" y="760"/>
                  </a:lnTo>
                  <a:lnTo>
                    <a:pt x="115" y="734"/>
                  </a:lnTo>
                  <a:lnTo>
                    <a:pt x="120" y="707"/>
                  </a:lnTo>
                  <a:lnTo>
                    <a:pt x="126" y="682"/>
                  </a:lnTo>
                  <a:lnTo>
                    <a:pt x="130" y="655"/>
                  </a:lnTo>
                  <a:lnTo>
                    <a:pt x="141" y="593"/>
                  </a:lnTo>
                  <a:lnTo>
                    <a:pt x="153" y="532"/>
                  </a:lnTo>
                  <a:lnTo>
                    <a:pt x="167" y="472"/>
                  </a:lnTo>
                  <a:lnTo>
                    <a:pt x="182" y="412"/>
                  </a:lnTo>
                  <a:lnTo>
                    <a:pt x="196" y="354"/>
                  </a:lnTo>
                  <a:lnTo>
                    <a:pt x="211" y="294"/>
                  </a:lnTo>
                  <a:lnTo>
                    <a:pt x="223" y="233"/>
                  </a:lnTo>
                  <a:lnTo>
                    <a:pt x="235" y="172"/>
                  </a:lnTo>
                  <a:lnTo>
                    <a:pt x="242" y="152"/>
                  </a:lnTo>
                  <a:lnTo>
                    <a:pt x="249" y="130"/>
                  </a:lnTo>
                  <a:lnTo>
                    <a:pt x="255" y="109"/>
                  </a:lnTo>
                  <a:lnTo>
                    <a:pt x="261" y="88"/>
                  </a:lnTo>
                  <a:lnTo>
                    <a:pt x="267" y="66"/>
                  </a:lnTo>
                  <a:lnTo>
                    <a:pt x="275" y="45"/>
                  </a:lnTo>
                  <a:lnTo>
                    <a:pt x="283" y="25"/>
                  </a:lnTo>
                  <a:lnTo>
                    <a:pt x="294" y="8"/>
                  </a:lnTo>
                  <a:lnTo>
                    <a:pt x="308" y="4"/>
                  </a:lnTo>
                  <a:lnTo>
                    <a:pt x="321" y="1"/>
                  </a:lnTo>
                  <a:lnTo>
                    <a:pt x="335" y="0"/>
                  </a:lnTo>
                  <a:lnTo>
                    <a:pt x="349" y="1"/>
                  </a:lnTo>
                  <a:lnTo>
                    <a:pt x="363" y="5"/>
                  </a:lnTo>
                  <a:lnTo>
                    <a:pt x="377" y="8"/>
                  </a:lnTo>
                  <a:lnTo>
                    <a:pt x="390" y="13"/>
                  </a:lnTo>
                  <a:lnTo>
                    <a:pt x="404" y="18"/>
                  </a:lnTo>
                  <a:lnTo>
                    <a:pt x="409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30"/>
            <p:cNvSpPr>
              <a:spLocks/>
            </p:cNvSpPr>
            <p:nvPr/>
          </p:nvSpPr>
          <p:spPr bwMode="auto">
            <a:xfrm>
              <a:off x="1248" y="2365"/>
              <a:ext cx="428" cy="195"/>
            </a:xfrm>
            <a:custGeom>
              <a:avLst/>
              <a:gdLst>
                <a:gd name="T0" fmla="*/ 507 w 857"/>
                <a:gd name="T1" fmla="*/ 151 h 391"/>
                <a:gd name="T2" fmla="*/ 543 w 857"/>
                <a:gd name="T3" fmla="*/ 173 h 391"/>
                <a:gd name="T4" fmla="*/ 578 w 857"/>
                <a:gd name="T5" fmla="*/ 195 h 391"/>
                <a:gd name="T6" fmla="*/ 615 w 857"/>
                <a:gd name="T7" fmla="*/ 216 h 391"/>
                <a:gd name="T8" fmla="*/ 652 w 857"/>
                <a:gd name="T9" fmla="*/ 236 h 391"/>
                <a:gd name="T10" fmla="*/ 689 w 857"/>
                <a:gd name="T11" fmla="*/ 255 h 391"/>
                <a:gd name="T12" fmla="*/ 727 w 857"/>
                <a:gd name="T13" fmla="*/ 273 h 391"/>
                <a:gd name="T14" fmla="*/ 765 w 857"/>
                <a:gd name="T15" fmla="*/ 291 h 391"/>
                <a:gd name="T16" fmla="*/ 795 w 857"/>
                <a:gd name="T17" fmla="*/ 307 h 391"/>
                <a:gd name="T18" fmla="*/ 823 w 857"/>
                <a:gd name="T19" fmla="*/ 322 h 391"/>
                <a:gd name="T20" fmla="*/ 847 w 857"/>
                <a:gd name="T21" fmla="*/ 340 h 391"/>
                <a:gd name="T22" fmla="*/ 857 w 857"/>
                <a:gd name="T23" fmla="*/ 367 h 391"/>
                <a:gd name="T24" fmla="*/ 843 w 857"/>
                <a:gd name="T25" fmla="*/ 391 h 391"/>
                <a:gd name="T26" fmla="*/ 801 w 857"/>
                <a:gd name="T27" fmla="*/ 358 h 391"/>
                <a:gd name="T28" fmla="*/ 756 w 857"/>
                <a:gd name="T29" fmla="*/ 329 h 391"/>
                <a:gd name="T30" fmla="*/ 708 w 857"/>
                <a:gd name="T31" fmla="*/ 302 h 391"/>
                <a:gd name="T32" fmla="*/ 660 w 857"/>
                <a:gd name="T33" fmla="*/ 278 h 391"/>
                <a:gd name="T34" fmla="*/ 612 w 857"/>
                <a:gd name="T35" fmla="*/ 254 h 391"/>
                <a:gd name="T36" fmla="*/ 563 w 857"/>
                <a:gd name="T37" fmla="*/ 231 h 391"/>
                <a:gd name="T38" fmla="*/ 516 w 857"/>
                <a:gd name="T39" fmla="*/ 206 h 391"/>
                <a:gd name="T40" fmla="*/ 471 w 857"/>
                <a:gd name="T41" fmla="*/ 181 h 391"/>
                <a:gd name="T42" fmla="*/ 426 w 857"/>
                <a:gd name="T43" fmla="*/ 168 h 391"/>
                <a:gd name="T44" fmla="*/ 383 w 857"/>
                <a:gd name="T45" fmla="*/ 148 h 391"/>
                <a:gd name="T46" fmla="*/ 338 w 857"/>
                <a:gd name="T47" fmla="*/ 128 h 391"/>
                <a:gd name="T48" fmla="*/ 290 w 857"/>
                <a:gd name="T49" fmla="*/ 118 h 391"/>
                <a:gd name="T50" fmla="*/ 273 w 857"/>
                <a:gd name="T51" fmla="*/ 115 h 391"/>
                <a:gd name="T52" fmla="*/ 240 w 857"/>
                <a:gd name="T53" fmla="*/ 103 h 391"/>
                <a:gd name="T54" fmla="*/ 205 w 857"/>
                <a:gd name="T55" fmla="*/ 91 h 391"/>
                <a:gd name="T56" fmla="*/ 171 w 857"/>
                <a:gd name="T57" fmla="*/ 81 h 391"/>
                <a:gd name="T58" fmla="*/ 135 w 857"/>
                <a:gd name="T59" fmla="*/ 71 h 391"/>
                <a:gd name="T60" fmla="*/ 100 w 857"/>
                <a:gd name="T61" fmla="*/ 61 h 391"/>
                <a:gd name="T62" fmla="*/ 66 w 857"/>
                <a:gd name="T63" fmla="*/ 53 h 391"/>
                <a:gd name="T64" fmla="*/ 31 w 857"/>
                <a:gd name="T65" fmla="*/ 46 h 391"/>
                <a:gd name="T66" fmla="*/ 6 w 857"/>
                <a:gd name="T67" fmla="*/ 36 h 391"/>
                <a:gd name="T68" fmla="*/ 0 w 857"/>
                <a:gd name="T69" fmla="*/ 22 h 391"/>
                <a:gd name="T70" fmla="*/ 6 w 857"/>
                <a:gd name="T71" fmla="*/ 7 h 391"/>
                <a:gd name="T72" fmla="*/ 16 w 857"/>
                <a:gd name="T73" fmla="*/ 3 h 391"/>
                <a:gd name="T74" fmla="*/ 29 w 857"/>
                <a:gd name="T75" fmla="*/ 3 h 391"/>
                <a:gd name="T76" fmla="*/ 42 w 857"/>
                <a:gd name="T77" fmla="*/ 3 h 391"/>
                <a:gd name="T78" fmla="*/ 80 w 857"/>
                <a:gd name="T79" fmla="*/ 1 h 391"/>
                <a:gd name="T80" fmla="*/ 138 w 857"/>
                <a:gd name="T81" fmla="*/ 10 h 391"/>
                <a:gd name="T82" fmla="*/ 196 w 857"/>
                <a:gd name="T83" fmla="*/ 23 h 391"/>
                <a:gd name="T84" fmla="*/ 251 w 857"/>
                <a:gd name="T85" fmla="*/ 41 h 391"/>
                <a:gd name="T86" fmla="*/ 305 w 857"/>
                <a:gd name="T87" fmla="*/ 60 h 391"/>
                <a:gd name="T88" fmla="*/ 358 w 857"/>
                <a:gd name="T89" fmla="*/ 83 h 391"/>
                <a:gd name="T90" fmla="*/ 411 w 857"/>
                <a:gd name="T91" fmla="*/ 106 h 391"/>
                <a:gd name="T92" fmla="*/ 463 w 857"/>
                <a:gd name="T93" fmla="*/ 129 h 3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857" h="391">
                  <a:moveTo>
                    <a:pt x="490" y="140"/>
                  </a:moveTo>
                  <a:lnTo>
                    <a:pt x="507" y="151"/>
                  </a:lnTo>
                  <a:lnTo>
                    <a:pt x="525" y="163"/>
                  </a:lnTo>
                  <a:lnTo>
                    <a:pt x="543" y="173"/>
                  </a:lnTo>
                  <a:lnTo>
                    <a:pt x="561" y="185"/>
                  </a:lnTo>
                  <a:lnTo>
                    <a:pt x="578" y="195"/>
                  </a:lnTo>
                  <a:lnTo>
                    <a:pt x="597" y="205"/>
                  </a:lnTo>
                  <a:lnTo>
                    <a:pt x="615" y="216"/>
                  </a:lnTo>
                  <a:lnTo>
                    <a:pt x="634" y="226"/>
                  </a:lnTo>
                  <a:lnTo>
                    <a:pt x="652" y="236"/>
                  </a:lnTo>
                  <a:lnTo>
                    <a:pt x="670" y="246"/>
                  </a:lnTo>
                  <a:lnTo>
                    <a:pt x="689" y="255"/>
                  </a:lnTo>
                  <a:lnTo>
                    <a:pt x="707" y="264"/>
                  </a:lnTo>
                  <a:lnTo>
                    <a:pt x="727" y="273"/>
                  </a:lnTo>
                  <a:lnTo>
                    <a:pt x="745" y="282"/>
                  </a:lnTo>
                  <a:lnTo>
                    <a:pt x="765" y="291"/>
                  </a:lnTo>
                  <a:lnTo>
                    <a:pt x="783" y="299"/>
                  </a:lnTo>
                  <a:lnTo>
                    <a:pt x="795" y="307"/>
                  </a:lnTo>
                  <a:lnTo>
                    <a:pt x="809" y="314"/>
                  </a:lnTo>
                  <a:lnTo>
                    <a:pt x="823" y="322"/>
                  </a:lnTo>
                  <a:lnTo>
                    <a:pt x="835" y="330"/>
                  </a:lnTo>
                  <a:lnTo>
                    <a:pt x="847" y="340"/>
                  </a:lnTo>
                  <a:lnTo>
                    <a:pt x="854" y="353"/>
                  </a:lnTo>
                  <a:lnTo>
                    <a:pt x="857" y="367"/>
                  </a:lnTo>
                  <a:lnTo>
                    <a:pt x="855" y="385"/>
                  </a:lnTo>
                  <a:lnTo>
                    <a:pt x="843" y="391"/>
                  </a:lnTo>
                  <a:lnTo>
                    <a:pt x="823" y="373"/>
                  </a:lnTo>
                  <a:lnTo>
                    <a:pt x="801" y="358"/>
                  </a:lnTo>
                  <a:lnTo>
                    <a:pt x="779" y="344"/>
                  </a:lnTo>
                  <a:lnTo>
                    <a:pt x="756" y="329"/>
                  </a:lnTo>
                  <a:lnTo>
                    <a:pt x="733" y="316"/>
                  </a:lnTo>
                  <a:lnTo>
                    <a:pt x="708" y="302"/>
                  </a:lnTo>
                  <a:lnTo>
                    <a:pt x="684" y="289"/>
                  </a:lnTo>
                  <a:lnTo>
                    <a:pt x="660" y="278"/>
                  </a:lnTo>
                  <a:lnTo>
                    <a:pt x="636" y="266"/>
                  </a:lnTo>
                  <a:lnTo>
                    <a:pt x="612" y="254"/>
                  </a:lnTo>
                  <a:lnTo>
                    <a:pt x="588" y="242"/>
                  </a:lnTo>
                  <a:lnTo>
                    <a:pt x="563" y="231"/>
                  </a:lnTo>
                  <a:lnTo>
                    <a:pt x="540" y="219"/>
                  </a:lnTo>
                  <a:lnTo>
                    <a:pt x="516" y="206"/>
                  </a:lnTo>
                  <a:lnTo>
                    <a:pt x="493" y="194"/>
                  </a:lnTo>
                  <a:lnTo>
                    <a:pt x="471" y="181"/>
                  </a:lnTo>
                  <a:lnTo>
                    <a:pt x="448" y="177"/>
                  </a:lnTo>
                  <a:lnTo>
                    <a:pt x="426" y="168"/>
                  </a:lnTo>
                  <a:lnTo>
                    <a:pt x="404" y="158"/>
                  </a:lnTo>
                  <a:lnTo>
                    <a:pt x="383" y="148"/>
                  </a:lnTo>
                  <a:lnTo>
                    <a:pt x="360" y="137"/>
                  </a:lnTo>
                  <a:lnTo>
                    <a:pt x="338" y="128"/>
                  </a:lnTo>
                  <a:lnTo>
                    <a:pt x="315" y="121"/>
                  </a:lnTo>
                  <a:lnTo>
                    <a:pt x="290" y="118"/>
                  </a:lnTo>
                  <a:lnTo>
                    <a:pt x="289" y="122"/>
                  </a:lnTo>
                  <a:lnTo>
                    <a:pt x="273" y="115"/>
                  </a:lnTo>
                  <a:lnTo>
                    <a:pt x="256" y="110"/>
                  </a:lnTo>
                  <a:lnTo>
                    <a:pt x="240" y="103"/>
                  </a:lnTo>
                  <a:lnTo>
                    <a:pt x="222" y="97"/>
                  </a:lnTo>
                  <a:lnTo>
                    <a:pt x="205" y="91"/>
                  </a:lnTo>
                  <a:lnTo>
                    <a:pt x="188" y="86"/>
                  </a:lnTo>
                  <a:lnTo>
                    <a:pt x="171" y="81"/>
                  </a:lnTo>
                  <a:lnTo>
                    <a:pt x="153" y="75"/>
                  </a:lnTo>
                  <a:lnTo>
                    <a:pt x="135" y="71"/>
                  </a:lnTo>
                  <a:lnTo>
                    <a:pt x="118" y="66"/>
                  </a:lnTo>
                  <a:lnTo>
                    <a:pt x="100" y="61"/>
                  </a:lnTo>
                  <a:lnTo>
                    <a:pt x="83" y="58"/>
                  </a:lnTo>
                  <a:lnTo>
                    <a:pt x="66" y="53"/>
                  </a:lnTo>
                  <a:lnTo>
                    <a:pt x="49" y="50"/>
                  </a:lnTo>
                  <a:lnTo>
                    <a:pt x="31" y="46"/>
                  </a:lnTo>
                  <a:lnTo>
                    <a:pt x="14" y="43"/>
                  </a:lnTo>
                  <a:lnTo>
                    <a:pt x="6" y="36"/>
                  </a:lnTo>
                  <a:lnTo>
                    <a:pt x="1" y="29"/>
                  </a:lnTo>
                  <a:lnTo>
                    <a:pt x="0" y="22"/>
                  </a:lnTo>
                  <a:lnTo>
                    <a:pt x="1" y="12"/>
                  </a:lnTo>
                  <a:lnTo>
                    <a:pt x="6" y="7"/>
                  </a:lnTo>
                  <a:lnTo>
                    <a:pt x="12" y="4"/>
                  </a:lnTo>
                  <a:lnTo>
                    <a:pt x="16" y="3"/>
                  </a:lnTo>
                  <a:lnTo>
                    <a:pt x="23" y="3"/>
                  </a:lnTo>
                  <a:lnTo>
                    <a:pt x="29" y="3"/>
                  </a:lnTo>
                  <a:lnTo>
                    <a:pt x="36" y="3"/>
                  </a:lnTo>
                  <a:lnTo>
                    <a:pt x="42" y="3"/>
                  </a:lnTo>
                  <a:lnTo>
                    <a:pt x="49" y="0"/>
                  </a:lnTo>
                  <a:lnTo>
                    <a:pt x="80" y="1"/>
                  </a:lnTo>
                  <a:lnTo>
                    <a:pt x="110" y="5"/>
                  </a:lnTo>
                  <a:lnTo>
                    <a:pt x="138" y="10"/>
                  </a:lnTo>
                  <a:lnTo>
                    <a:pt x="167" y="15"/>
                  </a:lnTo>
                  <a:lnTo>
                    <a:pt x="196" y="23"/>
                  </a:lnTo>
                  <a:lnTo>
                    <a:pt x="224" y="31"/>
                  </a:lnTo>
                  <a:lnTo>
                    <a:pt x="251" y="41"/>
                  </a:lnTo>
                  <a:lnTo>
                    <a:pt x="278" y="50"/>
                  </a:lnTo>
                  <a:lnTo>
                    <a:pt x="305" y="60"/>
                  </a:lnTo>
                  <a:lnTo>
                    <a:pt x="332" y="72"/>
                  </a:lnTo>
                  <a:lnTo>
                    <a:pt x="358" y="83"/>
                  </a:lnTo>
                  <a:lnTo>
                    <a:pt x="385" y="95"/>
                  </a:lnTo>
                  <a:lnTo>
                    <a:pt x="411" y="106"/>
                  </a:lnTo>
                  <a:lnTo>
                    <a:pt x="437" y="118"/>
                  </a:lnTo>
                  <a:lnTo>
                    <a:pt x="463" y="129"/>
                  </a:lnTo>
                  <a:lnTo>
                    <a:pt x="49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Rectangle 31"/>
            <p:cNvSpPr>
              <a:spLocks noChangeArrowheads="1"/>
            </p:cNvSpPr>
            <p:nvPr/>
          </p:nvSpPr>
          <p:spPr bwMode="auto">
            <a:xfrm>
              <a:off x="1241" y="2365"/>
              <a:ext cx="4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20" name="Freeform 32"/>
            <p:cNvSpPr>
              <a:spLocks/>
            </p:cNvSpPr>
            <p:nvPr/>
          </p:nvSpPr>
          <p:spPr bwMode="auto">
            <a:xfrm>
              <a:off x="998" y="2385"/>
              <a:ext cx="214" cy="652"/>
            </a:xfrm>
            <a:custGeom>
              <a:avLst/>
              <a:gdLst>
                <a:gd name="T0" fmla="*/ 423 w 430"/>
                <a:gd name="T1" fmla="*/ 62 h 1303"/>
                <a:gd name="T2" fmla="*/ 407 w 430"/>
                <a:gd name="T3" fmla="*/ 124 h 1303"/>
                <a:gd name="T4" fmla="*/ 389 w 430"/>
                <a:gd name="T5" fmla="*/ 186 h 1303"/>
                <a:gd name="T6" fmla="*/ 371 w 430"/>
                <a:gd name="T7" fmla="*/ 248 h 1303"/>
                <a:gd name="T8" fmla="*/ 348 w 430"/>
                <a:gd name="T9" fmla="*/ 332 h 1303"/>
                <a:gd name="T10" fmla="*/ 318 w 430"/>
                <a:gd name="T11" fmla="*/ 440 h 1303"/>
                <a:gd name="T12" fmla="*/ 287 w 430"/>
                <a:gd name="T13" fmla="*/ 544 h 1303"/>
                <a:gd name="T14" fmla="*/ 255 w 430"/>
                <a:gd name="T15" fmla="*/ 650 h 1303"/>
                <a:gd name="T16" fmla="*/ 222 w 430"/>
                <a:gd name="T17" fmla="*/ 755 h 1303"/>
                <a:gd name="T18" fmla="*/ 188 w 430"/>
                <a:gd name="T19" fmla="*/ 860 h 1303"/>
                <a:gd name="T20" fmla="*/ 154 w 430"/>
                <a:gd name="T21" fmla="*/ 965 h 1303"/>
                <a:gd name="T22" fmla="*/ 118 w 430"/>
                <a:gd name="T23" fmla="*/ 1068 h 1303"/>
                <a:gd name="T24" fmla="*/ 95 w 430"/>
                <a:gd name="T25" fmla="*/ 1144 h 1303"/>
                <a:gd name="T26" fmla="*/ 82 w 430"/>
                <a:gd name="T27" fmla="*/ 1193 h 1303"/>
                <a:gd name="T28" fmla="*/ 66 w 430"/>
                <a:gd name="T29" fmla="*/ 1240 h 1303"/>
                <a:gd name="T30" fmla="*/ 43 w 430"/>
                <a:gd name="T31" fmla="*/ 1284 h 1303"/>
                <a:gd name="T32" fmla="*/ 18 w 430"/>
                <a:gd name="T33" fmla="*/ 1299 h 1303"/>
                <a:gd name="T34" fmla="*/ 13 w 430"/>
                <a:gd name="T35" fmla="*/ 1276 h 1303"/>
                <a:gd name="T36" fmla="*/ 11 w 430"/>
                <a:gd name="T37" fmla="*/ 1263 h 1303"/>
                <a:gd name="T38" fmla="*/ 6 w 430"/>
                <a:gd name="T39" fmla="*/ 1263 h 1303"/>
                <a:gd name="T40" fmla="*/ 0 w 430"/>
                <a:gd name="T41" fmla="*/ 1246 h 1303"/>
                <a:gd name="T42" fmla="*/ 13 w 430"/>
                <a:gd name="T43" fmla="*/ 1217 h 1303"/>
                <a:gd name="T44" fmla="*/ 36 w 430"/>
                <a:gd name="T45" fmla="*/ 1156 h 1303"/>
                <a:gd name="T46" fmla="*/ 65 w 430"/>
                <a:gd name="T47" fmla="*/ 1064 h 1303"/>
                <a:gd name="T48" fmla="*/ 94 w 430"/>
                <a:gd name="T49" fmla="*/ 972 h 1303"/>
                <a:gd name="T50" fmla="*/ 124 w 430"/>
                <a:gd name="T51" fmla="*/ 879 h 1303"/>
                <a:gd name="T52" fmla="*/ 159 w 430"/>
                <a:gd name="T53" fmla="*/ 759 h 1303"/>
                <a:gd name="T54" fmla="*/ 207 w 430"/>
                <a:gd name="T55" fmla="*/ 611 h 1303"/>
                <a:gd name="T56" fmla="*/ 254 w 430"/>
                <a:gd name="T57" fmla="*/ 464 h 1303"/>
                <a:gd name="T58" fmla="*/ 298 w 430"/>
                <a:gd name="T59" fmla="*/ 315 h 1303"/>
                <a:gd name="T60" fmla="*/ 324 w 430"/>
                <a:gd name="T61" fmla="*/ 229 h 1303"/>
                <a:gd name="T62" fmla="*/ 332 w 430"/>
                <a:gd name="T63" fmla="*/ 201 h 1303"/>
                <a:gd name="T64" fmla="*/ 346 w 430"/>
                <a:gd name="T65" fmla="*/ 167 h 1303"/>
                <a:gd name="T66" fmla="*/ 365 w 430"/>
                <a:gd name="T67" fmla="*/ 126 h 1303"/>
                <a:gd name="T68" fmla="*/ 370 w 430"/>
                <a:gd name="T69" fmla="*/ 89 h 1303"/>
                <a:gd name="T70" fmla="*/ 380 w 430"/>
                <a:gd name="T71" fmla="*/ 63 h 1303"/>
                <a:gd name="T72" fmla="*/ 391 w 430"/>
                <a:gd name="T73" fmla="*/ 38 h 1303"/>
                <a:gd name="T74" fmla="*/ 403 w 430"/>
                <a:gd name="T75" fmla="*/ 12 h 1303"/>
                <a:gd name="T76" fmla="*/ 420 w 430"/>
                <a:gd name="T77" fmla="*/ 2 h 1303"/>
                <a:gd name="T78" fmla="*/ 428 w 430"/>
                <a:gd name="T79" fmla="*/ 19 h 1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30" h="1303">
                  <a:moveTo>
                    <a:pt x="430" y="30"/>
                  </a:moveTo>
                  <a:lnTo>
                    <a:pt x="423" y="62"/>
                  </a:lnTo>
                  <a:lnTo>
                    <a:pt x="415" y="93"/>
                  </a:lnTo>
                  <a:lnTo>
                    <a:pt x="407" y="124"/>
                  </a:lnTo>
                  <a:lnTo>
                    <a:pt x="398" y="155"/>
                  </a:lnTo>
                  <a:lnTo>
                    <a:pt x="389" y="186"/>
                  </a:lnTo>
                  <a:lnTo>
                    <a:pt x="379" y="216"/>
                  </a:lnTo>
                  <a:lnTo>
                    <a:pt x="371" y="248"/>
                  </a:lnTo>
                  <a:lnTo>
                    <a:pt x="363" y="279"/>
                  </a:lnTo>
                  <a:lnTo>
                    <a:pt x="348" y="332"/>
                  </a:lnTo>
                  <a:lnTo>
                    <a:pt x="333" y="385"/>
                  </a:lnTo>
                  <a:lnTo>
                    <a:pt x="318" y="440"/>
                  </a:lnTo>
                  <a:lnTo>
                    <a:pt x="302" y="493"/>
                  </a:lnTo>
                  <a:lnTo>
                    <a:pt x="287" y="544"/>
                  </a:lnTo>
                  <a:lnTo>
                    <a:pt x="271" y="597"/>
                  </a:lnTo>
                  <a:lnTo>
                    <a:pt x="255" y="650"/>
                  </a:lnTo>
                  <a:lnTo>
                    <a:pt x="238" y="703"/>
                  </a:lnTo>
                  <a:lnTo>
                    <a:pt x="222" y="755"/>
                  </a:lnTo>
                  <a:lnTo>
                    <a:pt x="204" y="808"/>
                  </a:lnTo>
                  <a:lnTo>
                    <a:pt x="188" y="860"/>
                  </a:lnTo>
                  <a:lnTo>
                    <a:pt x="171" y="912"/>
                  </a:lnTo>
                  <a:lnTo>
                    <a:pt x="154" y="965"/>
                  </a:lnTo>
                  <a:lnTo>
                    <a:pt x="136" y="1016"/>
                  </a:lnTo>
                  <a:lnTo>
                    <a:pt x="118" y="1068"/>
                  </a:lnTo>
                  <a:lnTo>
                    <a:pt x="101" y="1120"/>
                  </a:lnTo>
                  <a:lnTo>
                    <a:pt x="95" y="1144"/>
                  </a:lnTo>
                  <a:lnTo>
                    <a:pt x="88" y="1170"/>
                  </a:lnTo>
                  <a:lnTo>
                    <a:pt x="82" y="1193"/>
                  </a:lnTo>
                  <a:lnTo>
                    <a:pt x="75" y="1217"/>
                  </a:lnTo>
                  <a:lnTo>
                    <a:pt x="66" y="1240"/>
                  </a:lnTo>
                  <a:lnTo>
                    <a:pt x="56" y="1262"/>
                  </a:lnTo>
                  <a:lnTo>
                    <a:pt x="43" y="1284"/>
                  </a:lnTo>
                  <a:lnTo>
                    <a:pt x="27" y="1303"/>
                  </a:lnTo>
                  <a:lnTo>
                    <a:pt x="18" y="1299"/>
                  </a:lnTo>
                  <a:lnTo>
                    <a:pt x="14" y="1288"/>
                  </a:lnTo>
                  <a:lnTo>
                    <a:pt x="13" y="1276"/>
                  </a:lnTo>
                  <a:lnTo>
                    <a:pt x="12" y="1264"/>
                  </a:lnTo>
                  <a:lnTo>
                    <a:pt x="11" y="1263"/>
                  </a:lnTo>
                  <a:lnTo>
                    <a:pt x="8" y="1263"/>
                  </a:lnTo>
                  <a:lnTo>
                    <a:pt x="6" y="1263"/>
                  </a:lnTo>
                  <a:lnTo>
                    <a:pt x="5" y="1263"/>
                  </a:lnTo>
                  <a:lnTo>
                    <a:pt x="0" y="1246"/>
                  </a:lnTo>
                  <a:lnTo>
                    <a:pt x="4" y="1231"/>
                  </a:lnTo>
                  <a:lnTo>
                    <a:pt x="13" y="1217"/>
                  </a:lnTo>
                  <a:lnTo>
                    <a:pt x="23" y="1203"/>
                  </a:lnTo>
                  <a:lnTo>
                    <a:pt x="36" y="1156"/>
                  </a:lnTo>
                  <a:lnTo>
                    <a:pt x="50" y="1110"/>
                  </a:lnTo>
                  <a:lnTo>
                    <a:pt x="65" y="1064"/>
                  </a:lnTo>
                  <a:lnTo>
                    <a:pt x="79" y="1018"/>
                  </a:lnTo>
                  <a:lnTo>
                    <a:pt x="94" y="972"/>
                  </a:lnTo>
                  <a:lnTo>
                    <a:pt x="109" y="926"/>
                  </a:lnTo>
                  <a:lnTo>
                    <a:pt x="124" y="879"/>
                  </a:lnTo>
                  <a:lnTo>
                    <a:pt x="137" y="833"/>
                  </a:lnTo>
                  <a:lnTo>
                    <a:pt x="159" y="759"/>
                  </a:lnTo>
                  <a:lnTo>
                    <a:pt x="182" y="685"/>
                  </a:lnTo>
                  <a:lnTo>
                    <a:pt x="207" y="611"/>
                  </a:lnTo>
                  <a:lnTo>
                    <a:pt x="230" y="537"/>
                  </a:lnTo>
                  <a:lnTo>
                    <a:pt x="254" y="464"/>
                  </a:lnTo>
                  <a:lnTo>
                    <a:pt x="276" y="390"/>
                  </a:lnTo>
                  <a:lnTo>
                    <a:pt x="298" y="315"/>
                  </a:lnTo>
                  <a:lnTo>
                    <a:pt x="317" y="239"/>
                  </a:lnTo>
                  <a:lnTo>
                    <a:pt x="324" y="229"/>
                  </a:lnTo>
                  <a:lnTo>
                    <a:pt x="329" y="215"/>
                  </a:lnTo>
                  <a:lnTo>
                    <a:pt x="332" y="201"/>
                  </a:lnTo>
                  <a:lnTo>
                    <a:pt x="338" y="187"/>
                  </a:lnTo>
                  <a:lnTo>
                    <a:pt x="346" y="167"/>
                  </a:lnTo>
                  <a:lnTo>
                    <a:pt x="356" y="147"/>
                  </a:lnTo>
                  <a:lnTo>
                    <a:pt x="365" y="126"/>
                  </a:lnTo>
                  <a:lnTo>
                    <a:pt x="367" y="103"/>
                  </a:lnTo>
                  <a:lnTo>
                    <a:pt x="370" y="89"/>
                  </a:lnTo>
                  <a:lnTo>
                    <a:pt x="375" y="77"/>
                  </a:lnTo>
                  <a:lnTo>
                    <a:pt x="380" y="63"/>
                  </a:lnTo>
                  <a:lnTo>
                    <a:pt x="385" y="50"/>
                  </a:lnTo>
                  <a:lnTo>
                    <a:pt x="391" y="38"/>
                  </a:lnTo>
                  <a:lnTo>
                    <a:pt x="397" y="25"/>
                  </a:lnTo>
                  <a:lnTo>
                    <a:pt x="403" y="12"/>
                  </a:lnTo>
                  <a:lnTo>
                    <a:pt x="409" y="0"/>
                  </a:lnTo>
                  <a:lnTo>
                    <a:pt x="420" y="2"/>
                  </a:lnTo>
                  <a:lnTo>
                    <a:pt x="425" y="9"/>
                  </a:lnTo>
                  <a:lnTo>
                    <a:pt x="428" y="19"/>
                  </a:lnTo>
                  <a:lnTo>
                    <a:pt x="430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21" name="Freeform 33"/>
            <p:cNvSpPr>
              <a:spLocks/>
            </p:cNvSpPr>
            <p:nvPr/>
          </p:nvSpPr>
          <p:spPr bwMode="auto">
            <a:xfrm>
              <a:off x="878" y="2386"/>
              <a:ext cx="146" cy="785"/>
            </a:xfrm>
            <a:custGeom>
              <a:avLst/>
              <a:gdLst>
                <a:gd name="T0" fmla="*/ 291 w 292"/>
                <a:gd name="T1" fmla="*/ 45 h 1570"/>
                <a:gd name="T2" fmla="*/ 291 w 292"/>
                <a:gd name="T3" fmla="*/ 59 h 1570"/>
                <a:gd name="T4" fmla="*/ 274 w 292"/>
                <a:gd name="T5" fmla="*/ 66 h 1570"/>
                <a:gd name="T6" fmla="*/ 244 w 292"/>
                <a:gd name="T7" fmla="*/ 61 h 1570"/>
                <a:gd name="T8" fmla="*/ 214 w 292"/>
                <a:gd name="T9" fmla="*/ 51 h 1570"/>
                <a:gd name="T10" fmla="*/ 183 w 292"/>
                <a:gd name="T11" fmla="*/ 43 h 1570"/>
                <a:gd name="T12" fmla="*/ 159 w 292"/>
                <a:gd name="T13" fmla="*/ 39 h 1570"/>
                <a:gd name="T14" fmla="*/ 143 w 292"/>
                <a:gd name="T15" fmla="*/ 38 h 1570"/>
                <a:gd name="T16" fmla="*/ 128 w 292"/>
                <a:gd name="T17" fmla="*/ 38 h 1570"/>
                <a:gd name="T18" fmla="*/ 113 w 292"/>
                <a:gd name="T19" fmla="*/ 39 h 1570"/>
                <a:gd name="T20" fmla="*/ 102 w 292"/>
                <a:gd name="T21" fmla="*/ 74 h 1570"/>
                <a:gd name="T22" fmla="*/ 95 w 292"/>
                <a:gd name="T23" fmla="*/ 139 h 1570"/>
                <a:gd name="T24" fmla="*/ 87 w 292"/>
                <a:gd name="T25" fmla="*/ 205 h 1570"/>
                <a:gd name="T26" fmla="*/ 77 w 292"/>
                <a:gd name="T27" fmla="*/ 269 h 1570"/>
                <a:gd name="T28" fmla="*/ 66 w 292"/>
                <a:gd name="T29" fmla="*/ 453 h 1570"/>
                <a:gd name="T30" fmla="*/ 55 w 292"/>
                <a:gd name="T31" fmla="*/ 753 h 1570"/>
                <a:gd name="T32" fmla="*/ 45 w 292"/>
                <a:gd name="T33" fmla="*/ 1055 h 1570"/>
                <a:gd name="T34" fmla="*/ 41 w 292"/>
                <a:gd name="T35" fmla="*/ 1362 h 1570"/>
                <a:gd name="T36" fmla="*/ 51 w 292"/>
                <a:gd name="T37" fmla="*/ 1529 h 1570"/>
                <a:gd name="T38" fmla="*/ 48 w 292"/>
                <a:gd name="T39" fmla="*/ 1551 h 1570"/>
                <a:gd name="T40" fmla="*/ 44 w 292"/>
                <a:gd name="T41" fmla="*/ 1566 h 1570"/>
                <a:gd name="T42" fmla="*/ 30 w 292"/>
                <a:gd name="T43" fmla="*/ 1570 h 1570"/>
                <a:gd name="T44" fmla="*/ 14 w 292"/>
                <a:gd name="T45" fmla="*/ 1517 h 1570"/>
                <a:gd name="T46" fmla="*/ 16 w 292"/>
                <a:gd name="T47" fmla="*/ 1415 h 1570"/>
                <a:gd name="T48" fmla="*/ 8 w 292"/>
                <a:gd name="T49" fmla="*/ 1312 h 1570"/>
                <a:gd name="T50" fmla="*/ 10 w 292"/>
                <a:gd name="T51" fmla="*/ 1207 h 1570"/>
                <a:gd name="T52" fmla="*/ 0 w 292"/>
                <a:gd name="T53" fmla="*/ 1107 h 1570"/>
                <a:gd name="T54" fmla="*/ 3 w 292"/>
                <a:gd name="T55" fmla="*/ 1012 h 1570"/>
                <a:gd name="T56" fmla="*/ 11 w 292"/>
                <a:gd name="T57" fmla="*/ 869 h 1570"/>
                <a:gd name="T58" fmla="*/ 22 w 292"/>
                <a:gd name="T59" fmla="*/ 671 h 1570"/>
                <a:gd name="T60" fmla="*/ 26 w 292"/>
                <a:gd name="T61" fmla="*/ 552 h 1570"/>
                <a:gd name="T62" fmla="*/ 34 w 292"/>
                <a:gd name="T63" fmla="*/ 523 h 1570"/>
                <a:gd name="T64" fmla="*/ 33 w 292"/>
                <a:gd name="T65" fmla="*/ 496 h 1570"/>
                <a:gd name="T66" fmla="*/ 29 w 292"/>
                <a:gd name="T67" fmla="*/ 469 h 1570"/>
                <a:gd name="T68" fmla="*/ 33 w 292"/>
                <a:gd name="T69" fmla="*/ 393 h 1570"/>
                <a:gd name="T70" fmla="*/ 48 w 292"/>
                <a:gd name="T71" fmla="*/ 272 h 1570"/>
                <a:gd name="T72" fmla="*/ 47 w 292"/>
                <a:gd name="T73" fmla="*/ 206 h 1570"/>
                <a:gd name="T74" fmla="*/ 53 w 292"/>
                <a:gd name="T75" fmla="*/ 189 h 1570"/>
                <a:gd name="T76" fmla="*/ 59 w 292"/>
                <a:gd name="T77" fmla="*/ 159 h 1570"/>
                <a:gd name="T78" fmla="*/ 59 w 292"/>
                <a:gd name="T79" fmla="*/ 106 h 1570"/>
                <a:gd name="T80" fmla="*/ 60 w 292"/>
                <a:gd name="T81" fmla="*/ 52 h 1570"/>
                <a:gd name="T82" fmla="*/ 77 w 292"/>
                <a:gd name="T83" fmla="*/ 11 h 1570"/>
                <a:gd name="T84" fmla="*/ 109 w 292"/>
                <a:gd name="T85" fmla="*/ 1 h 1570"/>
                <a:gd name="T86" fmla="*/ 135 w 292"/>
                <a:gd name="T87" fmla="*/ 2 h 1570"/>
                <a:gd name="T88" fmla="*/ 159 w 292"/>
                <a:gd name="T89" fmla="*/ 6 h 1570"/>
                <a:gd name="T90" fmla="*/ 182 w 292"/>
                <a:gd name="T91" fmla="*/ 10 h 1570"/>
                <a:gd name="T92" fmla="*/ 206 w 292"/>
                <a:gd name="T93" fmla="*/ 15 h 1570"/>
                <a:gd name="T94" fmla="*/ 229 w 292"/>
                <a:gd name="T95" fmla="*/ 21 h 1570"/>
                <a:gd name="T96" fmla="*/ 252 w 292"/>
                <a:gd name="T97" fmla="*/ 29 h 1570"/>
                <a:gd name="T98" fmla="*/ 275 w 292"/>
                <a:gd name="T99" fmla="*/ 36 h 15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92" h="1570">
                  <a:moveTo>
                    <a:pt x="287" y="40"/>
                  </a:moveTo>
                  <a:lnTo>
                    <a:pt x="291" y="45"/>
                  </a:lnTo>
                  <a:lnTo>
                    <a:pt x="292" y="52"/>
                  </a:lnTo>
                  <a:lnTo>
                    <a:pt x="291" y="59"/>
                  </a:lnTo>
                  <a:lnTo>
                    <a:pt x="290" y="64"/>
                  </a:lnTo>
                  <a:lnTo>
                    <a:pt x="274" y="66"/>
                  </a:lnTo>
                  <a:lnTo>
                    <a:pt x="259" y="64"/>
                  </a:lnTo>
                  <a:lnTo>
                    <a:pt x="244" y="61"/>
                  </a:lnTo>
                  <a:lnTo>
                    <a:pt x="229" y="55"/>
                  </a:lnTo>
                  <a:lnTo>
                    <a:pt x="214" y="51"/>
                  </a:lnTo>
                  <a:lnTo>
                    <a:pt x="199" y="46"/>
                  </a:lnTo>
                  <a:lnTo>
                    <a:pt x="183" y="43"/>
                  </a:lnTo>
                  <a:lnTo>
                    <a:pt x="167" y="40"/>
                  </a:lnTo>
                  <a:lnTo>
                    <a:pt x="159" y="39"/>
                  </a:lnTo>
                  <a:lnTo>
                    <a:pt x="151" y="38"/>
                  </a:lnTo>
                  <a:lnTo>
                    <a:pt x="143" y="38"/>
                  </a:lnTo>
                  <a:lnTo>
                    <a:pt x="135" y="38"/>
                  </a:lnTo>
                  <a:lnTo>
                    <a:pt x="128" y="38"/>
                  </a:lnTo>
                  <a:lnTo>
                    <a:pt x="120" y="38"/>
                  </a:lnTo>
                  <a:lnTo>
                    <a:pt x="113" y="39"/>
                  </a:lnTo>
                  <a:lnTo>
                    <a:pt x="106" y="40"/>
                  </a:lnTo>
                  <a:lnTo>
                    <a:pt x="102" y="74"/>
                  </a:lnTo>
                  <a:lnTo>
                    <a:pt x="99" y="106"/>
                  </a:lnTo>
                  <a:lnTo>
                    <a:pt x="95" y="139"/>
                  </a:lnTo>
                  <a:lnTo>
                    <a:pt x="92" y="172"/>
                  </a:lnTo>
                  <a:lnTo>
                    <a:pt x="87" y="205"/>
                  </a:lnTo>
                  <a:lnTo>
                    <a:pt x="83" y="237"/>
                  </a:lnTo>
                  <a:lnTo>
                    <a:pt x="77" y="269"/>
                  </a:lnTo>
                  <a:lnTo>
                    <a:pt x="70" y="302"/>
                  </a:lnTo>
                  <a:lnTo>
                    <a:pt x="66" y="453"/>
                  </a:lnTo>
                  <a:lnTo>
                    <a:pt x="61" y="603"/>
                  </a:lnTo>
                  <a:lnTo>
                    <a:pt x="55" y="753"/>
                  </a:lnTo>
                  <a:lnTo>
                    <a:pt x="49" y="904"/>
                  </a:lnTo>
                  <a:lnTo>
                    <a:pt x="45" y="1055"/>
                  </a:lnTo>
                  <a:lnTo>
                    <a:pt x="42" y="1208"/>
                  </a:lnTo>
                  <a:lnTo>
                    <a:pt x="41" y="1362"/>
                  </a:lnTo>
                  <a:lnTo>
                    <a:pt x="45" y="1520"/>
                  </a:lnTo>
                  <a:lnTo>
                    <a:pt x="51" y="1529"/>
                  </a:lnTo>
                  <a:lnTo>
                    <a:pt x="51" y="1540"/>
                  </a:lnTo>
                  <a:lnTo>
                    <a:pt x="48" y="1551"/>
                  </a:lnTo>
                  <a:lnTo>
                    <a:pt x="48" y="1560"/>
                  </a:lnTo>
                  <a:lnTo>
                    <a:pt x="44" y="1566"/>
                  </a:lnTo>
                  <a:lnTo>
                    <a:pt x="38" y="1570"/>
                  </a:lnTo>
                  <a:lnTo>
                    <a:pt x="30" y="1570"/>
                  </a:lnTo>
                  <a:lnTo>
                    <a:pt x="24" y="1564"/>
                  </a:lnTo>
                  <a:lnTo>
                    <a:pt x="14" y="1517"/>
                  </a:lnTo>
                  <a:lnTo>
                    <a:pt x="14" y="1466"/>
                  </a:lnTo>
                  <a:lnTo>
                    <a:pt x="16" y="1415"/>
                  </a:lnTo>
                  <a:lnTo>
                    <a:pt x="14" y="1365"/>
                  </a:lnTo>
                  <a:lnTo>
                    <a:pt x="8" y="1312"/>
                  </a:lnTo>
                  <a:lnTo>
                    <a:pt x="10" y="1260"/>
                  </a:lnTo>
                  <a:lnTo>
                    <a:pt x="10" y="1207"/>
                  </a:lnTo>
                  <a:lnTo>
                    <a:pt x="2" y="1153"/>
                  </a:lnTo>
                  <a:lnTo>
                    <a:pt x="0" y="1107"/>
                  </a:lnTo>
                  <a:lnTo>
                    <a:pt x="0" y="1059"/>
                  </a:lnTo>
                  <a:lnTo>
                    <a:pt x="3" y="1012"/>
                  </a:lnTo>
                  <a:lnTo>
                    <a:pt x="9" y="968"/>
                  </a:lnTo>
                  <a:lnTo>
                    <a:pt x="11" y="869"/>
                  </a:lnTo>
                  <a:lnTo>
                    <a:pt x="16" y="770"/>
                  </a:lnTo>
                  <a:lnTo>
                    <a:pt x="22" y="671"/>
                  </a:lnTo>
                  <a:lnTo>
                    <a:pt x="29" y="568"/>
                  </a:lnTo>
                  <a:lnTo>
                    <a:pt x="26" y="552"/>
                  </a:lnTo>
                  <a:lnTo>
                    <a:pt x="30" y="537"/>
                  </a:lnTo>
                  <a:lnTo>
                    <a:pt x="34" y="523"/>
                  </a:lnTo>
                  <a:lnTo>
                    <a:pt x="32" y="509"/>
                  </a:lnTo>
                  <a:lnTo>
                    <a:pt x="33" y="496"/>
                  </a:lnTo>
                  <a:lnTo>
                    <a:pt x="31" y="482"/>
                  </a:lnTo>
                  <a:lnTo>
                    <a:pt x="29" y="469"/>
                  </a:lnTo>
                  <a:lnTo>
                    <a:pt x="29" y="451"/>
                  </a:lnTo>
                  <a:lnTo>
                    <a:pt x="33" y="393"/>
                  </a:lnTo>
                  <a:lnTo>
                    <a:pt x="41" y="332"/>
                  </a:lnTo>
                  <a:lnTo>
                    <a:pt x="48" y="272"/>
                  </a:lnTo>
                  <a:lnTo>
                    <a:pt x="53" y="213"/>
                  </a:lnTo>
                  <a:lnTo>
                    <a:pt x="47" y="206"/>
                  </a:lnTo>
                  <a:lnTo>
                    <a:pt x="49" y="198"/>
                  </a:lnTo>
                  <a:lnTo>
                    <a:pt x="53" y="189"/>
                  </a:lnTo>
                  <a:lnTo>
                    <a:pt x="54" y="181"/>
                  </a:lnTo>
                  <a:lnTo>
                    <a:pt x="59" y="159"/>
                  </a:lnTo>
                  <a:lnTo>
                    <a:pt x="59" y="134"/>
                  </a:lnTo>
                  <a:lnTo>
                    <a:pt x="59" y="106"/>
                  </a:lnTo>
                  <a:lnTo>
                    <a:pt x="57" y="78"/>
                  </a:lnTo>
                  <a:lnTo>
                    <a:pt x="60" y="52"/>
                  </a:lnTo>
                  <a:lnTo>
                    <a:pt x="66" y="29"/>
                  </a:lnTo>
                  <a:lnTo>
                    <a:pt x="77" y="11"/>
                  </a:lnTo>
                  <a:lnTo>
                    <a:pt x="97" y="0"/>
                  </a:lnTo>
                  <a:lnTo>
                    <a:pt x="109" y="1"/>
                  </a:lnTo>
                  <a:lnTo>
                    <a:pt x="122" y="1"/>
                  </a:lnTo>
                  <a:lnTo>
                    <a:pt x="135" y="2"/>
                  </a:lnTo>
                  <a:lnTo>
                    <a:pt x="146" y="3"/>
                  </a:lnTo>
                  <a:lnTo>
                    <a:pt x="159" y="6"/>
                  </a:lnTo>
                  <a:lnTo>
                    <a:pt x="170" y="8"/>
                  </a:lnTo>
                  <a:lnTo>
                    <a:pt x="182" y="10"/>
                  </a:lnTo>
                  <a:lnTo>
                    <a:pt x="195" y="13"/>
                  </a:lnTo>
                  <a:lnTo>
                    <a:pt x="206" y="15"/>
                  </a:lnTo>
                  <a:lnTo>
                    <a:pt x="218" y="18"/>
                  </a:lnTo>
                  <a:lnTo>
                    <a:pt x="229" y="21"/>
                  </a:lnTo>
                  <a:lnTo>
                    <a:pt x="241" y="24"/>
                  </a:lnTo>
                  <a:lnTo>
                    <a:pt x="252" y="29"/>
                  </a:lnTo>
                  <a:lnTo>
                    <a:pt x="264" y="32"/>
                  </a:lnTo>
                  <a:lnTo>
                    <a:pt x="275" y="36"/>
                  </a:lnTo>
                  <a:lnTo>
                    <a:pt x="287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28" name="Freeform 37"/>
            <p:cNvSpPr>
              <a:spLocks/>
            </p:cNvSpPr>
            <p:nvPr/>
          </p:nvSpPr>
          <p:spPr bwMode="auto">
            <a:xfrm>
              <a:off x="1259" y="2432"/>
              <a:ext cx="23" cy="43"/>
            </a:xfrm>
            <a:custGeom>
              <a:avLst/>
              <a:gdLst>
                <a:gd name="T0" fmla="*/ 47 w 47"/>
                <a:gd name="T1" fmla="*/ 14 h 85"/>
                <a:gd name="T2" fmla="*/ 45 w 47"/>
                <a:gd name="T3" fmla="*/ 31 h 85"/>
                <a:gd name="T4" fmla="*/ 44 w 47"/>
                <a:gd name="T5" fmla="*/ 47 h 85"/>
                <a:gd name="T6" fmla="*/ 39 w 47"/>
                <a:gd name="T7" fmla="*/ 62 h 85"/>
                <a:gd name="T8" fmla="*/ 30 w 47"/>
                <a:gd name="T9" fmla="*/ 76 h 85"/>
                <a:gd name="T10" fmla="*/ 22 w 47"/>
                <a:gd name="T11" fmla="*/ 77 h 85"/>
                <a:gd name="T12" fmla="*/ 15 w 47"/>
                <a:gd name="T13" fmla="*/ 81 h 85"/>
                <a:gd name="T14" fmla="*/ 8 w 47"/>
                <a:gd name="T15" fmla="*/ 84 h 85"/>
                <a:gd name="T16" fmla="*/ 0 w 47"/>
                <a:gd name="T17" fmla="*/ 85 h 85"/>
                <a:gd name="T18" fmla="*/ 0 w 47"/>
                <a:gd name="T19" fmla="*/ 74 h 85"/>
                <a:gd name="T20" fmla="*/ 1 w 47"/>
                <a:gd name="T21" fmla="*/ 62 h 85"/>
                <a:gd name="T22" fmla="*/ 4 w 47"/>
                <a:gd name="T23" fmla="*/ 51 h 85"/>
                <a:gd name="T24" fmla="*/ 8 w 47"/>
                <a:gd name="T25" fmla="*/ 40 h 85"/>
                <a:gd name="T26" fmla="*/ 13 w 47"/>
                <a:gd name="T27" fmla="*/ 30 h 85"/>
                <a:gd name="T28" fmla="*/ 19 w 47"/>
                <a:gd name="T29" fmla="*/ 20 h 85"/>
                <a:gd name="T30" fmla="*/ 24 w 47"/>
                <a:gd name="T31" fmla="*/ 9 h 85"/>
                <a:gd name="T32" fmla="*/ 31 w 47"/>
                <a:gd name="T33" fmla="*/ 0 h 85"/>
                <a:gd name="T34" fmla="*/ 36 w 47"/>
                <a:gd name="T35" fmla="*/ 4 h 85"/>
                <a:gd name="T36" fmla="*/ 40 w 47"/>
                <a:gd name="T37" fmla="*/ 7 h 85"/>
                <a:gd name="T38" fmla="*/ 44 w 47"/>
                <a:gd name="T39" fmla="*/ 10 h 85"/>
                <a:gd name="T40" fmla="*/ 47 w 47"/>
                <a:gd name="T41" fmla="*/ 14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7" h="85">
                  <a:moveTo>
                    <a:pt x="47" y="14"/>
                  </a:moveTo>
                  <a:lnTo>
                    <a:pt x="45" y="31"/>
                  </a:lnTo>
                  <a:lnTo>
                    <a:pt x="44" y="47"/>
                  </a:lnTo>
                  <a:lnTo>
                    <a:pt x="39" y="62"/>
                  </a:lnTo>
                  <a:lnTo>
                    <a:pt x="30" y="76"/>
                  </a:lnTo>
                  <a:lnTo>
                    <a:pt x="22" y="77"/>
                  </a:lnTo>
                  <a:lnTo>
                    <a:pt x="15" y="81"/>
                  </a:lnTo>
                  <a:lnTo>
                    <a:pt x="8" y="84"/>
                  </a:lnTo>
                  <a:lnTo>
                    <a:pt x="0" y="85"/>
                  </a:lnTo>
                  <a:lnTo>
                    <a:pt x="0" y="74"/>
                  </a:lnTo>
                  <a:lnTo>
                    <a:pt x="1" y="62"/>
                  </a:lnTo>
                  <a:lnTo>
                    <a:pt x="4" y="51"/>
                  </a:lnTo>
                  <a:lnTo>
                    <a:pt x="8" y="40"/>
                  </a:lnTo>
                  <a:lnTo>
                    <a:pt x="13" y="30"/>
                  </a:lnTo>
                  <a:lnTo>
                    <a:pt x="19" y="20"/>
                  </a:lnTo>
                  <a:lnTo>
                    <a:pt x="24" y="9"/>
                  </a:lnTo>
                  <a:lnTo>
                    <a:pt x="31" y="0"/>
                  </a:lnTo>
                  <a:lnTo>
                    <a:pt x="36" y="4"/>
                  </a:lnTo>
                  <a:lnTo>
                    <a:pt x="40" y="7"/>
                  </a:lnTo>
                  <a:lnTo>
                    <a:pt x="44" y="10"/>
                  </a:lnTo>
                  <a:lnTo>
                    <a:pt x="47" y="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29" name="Freeform 38"/>
            <p:cNvSpPr>
              <a:spLocks/>
            </p:cNvSpPr>
            <p:nvPr/>
          </p:nvSpPr>
          <p:spPr bwMode="auto">
            <a:xfrm>
              <a:off x="774" y="2445"/>
              <a:ext cx="115" cy="92"/>
            </a:xfrm>
            <a:custGeom>
              <a:avLst/>
              <a:gdLst>
                <a:gd name="T0" fmla="*/ 232 w 232"/>
                <a:gd name="T1" fmla="*/ 12 h 185"/>
                <a:gd name="T2" fmla="*/ 230 w 232"/>
                <a:gd name="T3" fmla="*/ 17 h 185"/>
                <a:gd name="T4" fmla="*/ 228 w 232"/>
                <a:gd name="T5" fmla="*/ 21 h 185"/>
                <a:gd name="T6" fmla="*/ 227 w 232"/>
                <a:gd name="T7" fmla="*/ 26 h 185"/>
                <a:gd name="T8" fmla="*/ 227 w 232"/>
                <a:gd name="T9" fmla="*/ 31 h 185"/>
                <a:gd name="T10" fmla="*/ 216 w 232"/>
                <a:gd name="T11" fmla="*/ 33 h 185"/>
                <a:gd name="T12" fmla="*/ 204 w 232"/>
                <a:gd name="T13" fmla="*/ 33 h 185"/>
                <a:gd name="T14" fmla="*/ 193 w 232"/>
                <a:gd name="T15" fmla="*/ 34 h 185"/>
                <a:gd name="T16" fmla="*/ 181 w 232"/>
                <a:gd name="T17" fmla="*/ 34 h 185"/>
                <a:gd name="T18" fmla="*/ 169 w 232"/>
                <a:gd name="T19" fmla="*/ 35 h 185"/>
                <a:gd name="T20" fmla="*/ 157 w 232"/>
                <a:gd name="T21" fmla="*/ 36 h 185"/>
                <a:gd name="T22" fmla="*/ 144 w 232"/>
                <a:gd name="T23" fmla="*/ 38 h 185"/>
                <a:gd name="T24" fmla="*/ 132 w 232"/>
                <a:gd name="T25" fmla="*/ 41 h 185"/>
                <a:gd name="T26" fmla="*/ 120 w 232"/>
                <a:gd name="T27" fmla="*/ 43 h 185"/>
                <a:gd name="T28" fmla="*/ 108 w 232"/>
                <a:gd name="T29" fmla="*/ 45 h 185"/>
                <a:gd name="T30" fmla="*/ 96 w 232"/>
                <a:gd name="T31" fmla="*/ 49 h 185"/>
                <a:gd name="T32" fmla="*/ 84 w 232"/>
                <a:gd name="T33" fmla="*/ 53 h 185"/>
                <a:gd name="T34" fmla="*/ 73 w 232"/>
                <a:gd name="T35" fmla="*/ 58 h 185"/>
                <a:gd name="T36" fmla="*/ 63 w 232"/>
                <a:gd name="T37" fmla="*/ 64 h 185"/>
                <a:gd name="T38" fmla="*/ 52 w 232"/>
                <a:gd name="T39" fmla="*/ 71 h 185"/>
                <a:gd name="T40" fmla="*/ 42 w 232"/>
                <a:gd name="T41" fmla="*/ 78 h 185"/>
                <a:gd name="T42" fmla="*/ 32 w 232"/>
                <a:gd name="T43" fmla="*/ 101 h 185"/>
                <a:gd name="T44" fmla="*/ 28 w 232"/>
                <a:gd name="T45" fmla="*/ 126 h 185"/>
                <a:gd name="T46" fmla="*/ 28 w 232"/>
                <a:gd name="T47" fmla="*/ 152 h 185"/>
                <a:gd name="T48" fmla="*/ 28 w 232"/>
                <a:gd name="T49" fmla="*/ 179 h 185"/>
                <a:gd name="T50" fmla="*/ 25 w 232"/>
                <a:gd name="T51" fmla="*/ 184 h 185"/>
                <a:gd name="T52" fmla="*/ 19 w 232"/>
                <a:gd name="T53" fmla="*/ 185 h 185"/>
                <a:gd name="T54" fmla="*/ 13 w 232"/>
                <a:gd name="T55" fmla="*/ 184 h 185"/>
                <a:gd name="T56" fmla="*/ 7 w 232"/>
                <a:gd name="T57" fmla="*/ 181 h 185"/>
                <a:gd name="T58" fmla="*/ 3 w 232"/>
                <a:gd name="T59" fmla="*/ 143 h 185"/>
                <a:gd name="T60" fmla="*/ 0 w 232"/>
                <a:gd name="T61" fmla="*/ 108 h 185"/>
                <a:gd name="T62" fmla="*/ 3 w 232"/>
                <a:gd name="T63" fmla="*/ 73 h 185"/>
                <a:gd name="T64" fmla="*/ 7 w 232"/>
                <a:gd name="T65" fmla="*/ 35 h 185"/>
                <a:gd name="T66" fmla="*/ 22 w 232"/>
                <a:gd name="T67" fmla="*/ 23 h 185"/>
                <a:gd name="T68" fmla="*/ 41 w 232"/>
                <a:gd name="T69" fmla="*/ 15 h 185"/>
                <a:gd name="T70" fmla="*/ 59 w 232"/>
                <a:gd name="T71" fmla="*/ 11 h 185"/>
                <a:gd name="T72" fmla="*/ 79 w 232"/>
                <a:gd name="T73" fmla="*/ 7 h 185"/>
                <a:gd name="T74" fmla="*/ 99 w 232"/>
                <a:gd name="T75" fmla="*/ 5 h 185"/>
                <a:gd name="T76" fmla="*/ 119 w 232"/>
                <a:gd name="T77" fmla="*/ 4 h 185"/>
                <a:gd name="T78" fmla="*/ 139 w 232"/>
                <a:gd name="T79" fmla="*/ 3 h 185"/>
                <a:gd name="T80" fmla="*/ 156 w 232"/>
                <a:gd name="T81" fmla="*/ 0 h 185"/>
                <a:gd name="T82" fmla="*/ 165 w 232"/>
                <a:gd name="T83" fmla="*/ 2 h 185"/>
                <a:gd name="T84" fmla="*/ 175 w 232"/>
                <a:gd name="T85" fmla="*/ 2 h 185"/>
                <a:gd name="T86" fmla="*/ 186 w 232"/>
                <a:gd name="T87" fmla="*/ 0 h 185"/>
                <a:gd name="T88" fmla="*/ 196 w 232"/>
                <a:gd name="T89" fmla="*/ 0 h 185"/>
                <a:gd name="T90" fmla="*/ 205 w 232"/>
                <a:gd name="T91" fmla="*/ 0 h 185"/>
                <a:gd name="T92" fmla="*/ 215 w 232"/>
                <a:gd name="T93" fmla="*/ 2 h 185"/>
                <a:gd name="T94" fmla="*/ 224 w 232"/>
                <a:gd name="T95" fmla="*/ 6 h 185"/>
                <a:gd name="T96" fmla="*/ 232 w 232"/>
                <a:gd name="T97" fmla="*/ 12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32" h="185">
                  <a:moveTo>
                    <a:pt x="232" y="12"/>
                  </a:moveTo>
                  <a:lnTo>
                    <a:pt x="230" y="17"/>
                  </a:lnTo>
                  <a:lnTo>
                    <a:pt x="228" y="21"/>
                  </a:lnTo>
                  <a:lnTo>
                    <a:pt x="227" y="26"/>
                  </a:lnTo>
                  <a:lnTo>
                    <a:pt x="227" y="31"/>
                  </a:lnTo>
                  <a:lnTo>
                    <a:pt x="216" y="33"/>
                  </a:lnTo>
                  <a:lnTo>
                    <a:pt x="204" y="33"/>
                  </a:lnTo>
                  <a:lnTo>
                    <a:pt x="193" y="34"/>
                  </a:lnTo>
                  <a:lnTo>
                    <a:pt x="181" y="34"/>
                  </a:lnTo>
                  <a:lnTo>
                    <a:pt x="169" y="35"/>
                  </a:lnTo>
                  <a:lnTo>
                    <a:pt x="157" y="36"/>
                  </a:lnTo>
                  <a:lnTo>
                    <a:pt x="144" y="38"/>
                  </a:lnTo>
                  <a:lnTo>
                    <a:pt x="132" y="41"/>
                  </a:lnTo>
                  <a:lnTo>
                    <a:pt x="120" y="43"/>
                  </a:lnTo>
                  <a:lnTo>
                    <a:pt x="108" y="45"/>
                  </a:lnTo>
                  <a:lnTo>
                    <a:pt x="96" y="49"/>
                  </a:lnTo>
                  <a:lnTo>
                    <a:pt x="84" y="53"/>
                  </a:lnTo>
                  <a:lnTo>
                    <a:pt x="73" y="58"/>
                  </a:lnTo>
                  <a:lnTo>
                    <a:pt x="63" y="64"/>
                  </a:lnTo>
                  <a:lnTo>
                    <a:pt x="52" y="71"/>
                  </a:lnTo>
                  <a:lnTo>
                    <a:pt x="42" y="78"/>
                  </a:lnTo>
                  <a:lnTo>
                    <a:pt x="32" y="101"/>
                  </a:lnTo>
                  <a:lnTo>
                    <a:pt x="28" y="126"/>
                  </a:lnTo>
                  <a:lnTo>
                    <a:pt x="28" y="152"/>
                  </a:lnTo>
                  <a:lnTo>
                    <a:pt x="28" y="179"/>
                  </a:lnTo>
                  <a:lnTo>
                    <a:pt x="25" y="184"/>
                  </a:lnTo>
                  <a:lnTo>
                    <a:pt x="19" y="185"/>
                  </a:lnTo>
                  <a:lnTo>
                    <a:pt x="13" y="184"/>
                  </a:lnTo>
                  <a:lnTo>
                    <a:pt x="7" y="181"/>
                  </a:lnTo>
                  <a:lnTo>
                    <a:pt x="3" y="143"/>
                  </a:lnTo>
                  <a:lnTo>
                    <a:pt x="0" y="108"/>
                  </a:lnTo>
                  <a:lnTo>
                    <a:pt x="3" y="73"/>
                  </a:lnTo>
                  <a:lnTo>
                    <a:pt x="7" y="35"/>
                  </a:lnTo>
                  <a:lnTo>
                    <a:pt x="22" y="23"/>
                  </a:lnTo>
                  <a:lnTo>
                    <a:pt x="41" y="15"/>
                  </a:lnTo>
                  <a:lnTo>
                    <a:pt x="59" y="11"/>
                  </a:lnTo>
                  <a:lnTo>
                    <a:pt x="79" y="7"/>
                  </a:lnTo>
                  <a:lnTo>
                    <a:pt x="99" y="5"/>
                  </a:lnTo>
                  <a:lnTo>
                    <a:pt x="119" y="4"/>
                  </a:lnTo>
                  <a:lnTo>
                    <a:pt x="139" y="3"/>
                  </a:lnTo>
                  <a:lnTo>
                    <a:pt x="156" y="0"/>
                  </a:lnTo>
                  <a:lnTo>
                    <a:pt x="165" y="2"/>
                  </a:lnTo>
                  <a:lnTo>
                    <a:pt x="175" y="2"/>
                  </a:lnTo>
                  <a:lnTo>
                    <a:pt x="186" y="0"/>
                  </a:lnTo>
                  <a:lnTo>
                    <a:pt x="196" y="0"/>
                  </a:lnTo>
                  <a:lnTo>
                    <a:pt x="205" y="0"/>
                  </a:lnTo>
                  <a:lnTo>
                    <a:pt x="215" y="2"/>
                  </a:lnTo>
                  <a:lnTo>
                    <a:pt x="224" y="6"/>
                  </a:lnTo>
                  <a:lnTo>
                    <a:pt x="23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4" name="Freeform 43"/>
            <p:cNvSpPr>
              <a:spLocks/>
            </p:cNvSpPr>
            <p:nvPr/>
          </p:nvSpPr>
          <p:spPr bwMode="auto">
            <a:xfrm>
              <a:off x="629" y="2551"/>
              <a:ext cx="164" cy="430"/>
            </a:xfrm>
            <a:custGeom>
              <a:avLst/>
              <a:gdLst>
                <a:gd name="T0" fmla="*/ 226 w 330"/>
                <a:gd name="T1" fmla="*/ 35 h 862"/>
                <a:gd name="T2" fmla="*/ 196 w 330"/>
                <a:gd name="T3" fmla="*/ 51 h 862"/>
                <a:gd name="T4" fmla="*/ 163 w 330"/>
                <a:gd name="T5" fmla="*/ 68 h 862"/>
                <a:gd name="T6" fmla="*/ 130 w 330"/>
                <a:gd name="T7" fmla="*/ 86 h 862"/>
                <a:gd name="T8" fmla="*/ 100 w 330"/>
                <a:gd name="T9" fmla="*/ 106 h 862"/>
                <a:gd name="T10" fmla="*/ 77 w 330"/>
                <a:gd name="T11" fmla="*/ 130 h 862"/>
                <a:gd name="T12" fmla="*/ 61 w 330"/>
                <a:gd name="T13" fmla="*/ 159 h 862"/>
                <a:gd name="T14" fmla="*/ 57 w 330"/>
                <a:gd name="T15" fmla="*/ 194 h 862"/>
                <a:gd name="T16" fmla="*/ 81 w 330"/>
                <a:gd name="T17" fmla="*/ 265 h 862"/>
                <a:gd name="T18" fmla="*/ 121 w 330"/>
                <a:gd name="T19" fmla="*/ 367 h 862"/>
                <a:gd name="T20" fmla="*/ 163 w 330"/>
                <a:gd name="T21" fmla="*/ 468 h 862"/>
                <a:gd name="T22" fmla="*/ 206 w 330"/>
                <a:gd name="T23" fmla="*/ 568 h 862"/>
                <a:gd name="T24" fmla="*/ 244 w 330"/>
                <a:gd name="T25" fmla="*/ 644 h 862"/>
                <a:gd name="T26" fmla="*/ 272 w 330"/>
                <a:gd name="T27" fmla="*/ 697 h 862"/>
                <a:gd name="T28" fmla="*/ 297 w 330"/>
                <a:gd name="T29" fmla="*/ 750 h 862"/>
                <a:gd name="T30" fmla="*/ 319 w 330"/>
                <a:gd name="T31" fmla="*/ 805 h 862"/>
                <a:gd name="T32" fmla="*/ 328 w 330"/>
                <a:gd name="T33" fmla="*/ 842 h 862"/>
                <a:gd name="T34" fmla="*/ 323 w 330"/>
                <a:gd name="T35" fmla="*/ 856 h 862"/>
                <a:gd name="T36" fmla="*/ 308 w 330"/>
                <a:gd name="T37" fmla="*/ 850 h 862"/>
                <a:gd name="T38" fmla="*/ 294 w 330"/>
                <a:gd name="T39" fmla="*/ 825 h 862"/>
                <a:gd name="T40" fmla="*/ 281 w 330"/>
                <a:gd name="T41" fmla="*/ 801 h 862"/>
                <a:gd name="T42" fmla="*/ 273 w 330"/>
                <a:gd name="T43" fmla="*/ 778 h 862"/>
                <a:gd name="T44" fmla="*/ 265 w 330"/>
                <a:gd name="T45" fmla="*/ 755 h 862"/>
                <a:gd name="T46" fmla="*/ 251 w 330"/>
                <a:gd name="T47" fmla="*/ 735 h 862"/>
                <a:gd name="T48" fmla="*/ 237 w 330"/>
                <a:gd name="T49" fmla="*/ 718 h 862"/>
                <a:gd name="T50" fmla="*/ 228 w 330"/>
                <a:gd name="T51" fmla="*/ 697 h 862"/>
                <a:gd name="T52" fmla="*/ 217 w 330"/>
                <a:gd name="T53" fmla="*/ 676 h 862"/>
                <a:gd name="T54" fmla="*/ 204 w 330"/>
                <a:gd name="T55" fmla="*/ 657 h 862"/>
                <a:gd name="T56" fmla="*/ 190 w 330"/>
                <a:gd name="T57" fmla="*/ 637 h 862"/>
                <a:gd name="T58" fmla="*/ 182 w 330"/>
                <a:gd name="T59" fmla="*/ 612 h 862"/>
                <a:gd name="T60" fmla="*/ 172 w 330"/>
                <a:gd name="T61" fmla="*/ 601 h 862"/>
                <a:gd name="T62" fmla="*/ 167 w 330"/>
                <a:gd name="T63" fmla="*/ 596 h 862"/>
                <a:gd name="T64" fmla="*/ 156 w 330"/>
                <a:gd name="T65" fmla="*/ 578 h 862"/>
                <a:gd name="T66" fmla="*/ 140 w 330"/>
                <a:gd name="T67" fmla="*/ 546 h 862"/>
                <a:gd name="T68" fmla="*/ 123 w 330"/>
                <a:gd name="T69" fmla="*/ 514 h 862"/>
                <a:gd name="T70" fmla="*/ 108 w 330"/>
                <a:gd name="T71" fmla="*/ 479 h 862"/>
                <a:gd name="T72" fmla="*/ 93 w 330"/>
                <a:gd name="T73" fmla="*/ 452 h 862"/>
                <a:gd name="T74" fmla="*/ 82 w 330"/>
                <a:gd name="T75" fmla="*/ 429 h 862"/>
                <a:gd name="T76" fmla="*/ 72 w 330"/>
                <a:gd name="T77" fmla="*/ 405 h 862"/>
                <a:gd name="T78" fmla="*/ 62 w 330"/>
                <a:gd name="T79" fmla="*/ 379 h 862"/>
                <a:gd name="T80" fmla="*/ 47 w 330"/>
                <a:gd name="T81" fmla="*/ 347 h 862"/>
                <a:gd name="T82" fmla="*/ 30 w 330"/>
                <a:gd name="T83" fmla="*/ 303 h 862"/>
                <a:gd name="T84" fmla="*/ 17 w 330"/>
                <a:gd name="T85" fmla="*/ 256 h 862"/>
                <a:gd name="T86" fmla="*/ 7 w 330"/>
                <a:gd name="T87" fmla="*/ 211 h 862"/>
                <a:gd name="T88" fmla="*/ 0 w 330"/>
                <a:gd name="T89" fmla="*/ 167 h 862"/>
                <a:gd name="T90" fmla="*/ 11 w 330"/>
                <a:gd name="T91" fmla="*/ 127 h 862"/>
                <a:gd name="T92" fmla="*/ 34 w 330"/>
                <a:gd name="T93" fmla="*/ 92 h 862"/>
                <a:gd name="T94" fmla="*/ 66 w 330"/>
                <a:gd name="T95" fmla="*/ 62 h 862"/>
                <a:gd name="T96" fmla="*/ 99 w 330"/>
                <a:gd name="T97" fmla="*/ 44 h 862"/>
                <a:gd name="T98" fmla="*/ 134 w 330"/>
                <a:gd name="T99" fmla="*/ 31 h 862"/>
                <a:gd name="T100" fmla="*/ 168 w 330"/>
                <a:gd name="T101" fmla="*/ 21 h 862"/>
                <a:gd name="T102" fmla="*/ 203 w 330"/>
                <a:gd name="T103" fmla="*/ 8 h 862"/>
                <a:gd name="T104" fmla="*/ 239 w 330"/>
                <a:gd name="T105" fmla="*/ 4 h 8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30" h="862">
                  <a:moveTo>
                    <a:pt x="239" y="26"/>
                  </a:moveTo>
                  <a:lnTo>
                    <a:pt x="226" y="35"/>
                  </a:lnTo>
                  <a:lnTo>
                    <a:pt x="211" y="43"/>
                  </a:lnTo>
                  <a:lnTo>
                    <a:pt x="196" y="51"/>
                  </a:lnTo>
                  <a:lnTo>
                    <a:pt x="180" y="59"/>
                  </a:lnTo>
                  <a:lnTo>
                    <a:pt x="163" y="68"/>
                  </a:lnTo>
                  <a:lnTo>
                    <a:pt x="146" y="76"/>
                  </a:lnTo>
                  <a:lnTo>
                    <a:pt x="130" y="86"/>
                  </a:lnTo>
                  <a:lnTo>
                    <a:pt x="115" y="96"/>
                  </a:lnTo>
                  <a:lnTo>
                    <a:pt x="100" y="106"/>
                  </a:lnTo>
                  <a:lnTo>
                    <a:pt x="88" y="118"/>
                  </a:lnTo>
                  <a:lnTo>
                    <a:pt x="77" y="130"/>
                  </a:lnTo>
                  <a:lnTo>
                    <a:pt x="68" y="144"/>
                  </a:lnTo>
                  <a:lnTo>
                    <a:pt x="61" y="159"/>
                  </a:lnTo>
                  <a:lnTo>
                    <a:pt x="58" y="175"/>
                  </a:lnTo>
                  <a:lnTo>
                    <a:pt x="57" y="194"/>
                  </a:lnTo>
                  <a:lnTo>
                    <a:pt x="60" y="214"/>
                  </a:lnTo>
                  <a:lnTo>
                    <a:pt x="81" y="265"/>
                  </a:lnTo>
                  <a:lnTo>
                    <a:pt x="102" y="316"/>
                  </a:lnTo>
                  <a:lnTo>
                    <a:pt x="121" y="367"/>
                  </a:lnTo>
                  <a:lnTo>
                    <a:pt x="142" y="417"/>
                  </a:lnTo>
                  <a:lnTo>
                    <a:pt x="163" y="468"/>
                  </a:lnTo>
                  <a:lnTo>
                    <a:pt x="184" y="517"/>
                  </a:lnTo>
                  <a:lnTo>
                    <a:pt x="206" y="568"/>
                  </a:lnTo>
                  <a:lnTo>
                    <a:pt x="229" y="619"/>
                  </a:lnTo>
                  <a:lnTo>
                    <a:pt x="244" y="644"/>
                  </a:lnTo>
                  <a:lnTo>
                    <a:pt x="259" y="671"/>
                  </a:lnTo>
                  <a:lnTo>
                    <a:pt x="272" y="697"/>
                  </a:lnTo>
                  <a:lnTo>
                    <a:pt x="285" y="723"/>
                  </a:lnTo>
                  <a:lnTo>
                    <a:pt x="297" y="750"/>
                  </a:lnTo>
                  <a:lnTo>
                    <a:pt x="309" y="778"/>
                  </a:lnTo>
                  <a:lnTo>
                    <a:pt x="319" y="805"/>
                  </a:lnTo>
                  <a:lnTo>
                    <a:pt x="330" y="834"/>
                  </a:lnTo>
                  <a:lnTo>
                    <a:pt x="328" y="842"/>
                  </a:lnTo>
                  <a:lnTo>
                    <a:pt x="326" y="849"/>
                  </a:lnTo>
                  <a:lnTo>
                    <a:pt x="323" y="856"/>
                  </a:lnTo>
                  <a:lnTo>
                    <a:pt x="316" y="862"/>
                  </a:lnTo>
                  <a:lnTo>
                    <a:pt x="308" y="850"/>
                  </a:lnTo>
                  <a:lnTo>
                    <a:pt x="301" y="837"/>
                  </a:lnTo>
                  <a:lnTo>
                    <a:pt x="294" y="825"/>
                  </a:lnTo>
                  <a:lnTo>
                    <a:pt x="286" y="811"/>
                  </a:lnTo>
                  <a:lnTo>
                    <a:pt x="281" y="801"/>
                  </a:lnTo>
                  <a:lnTo>
                    <a:pt x="277" y="789"/>
                  </a:lnTo>
                  <a:lnTo>
                    <a:pt x="273" y="778"/>
                  </a:lnTo>
                  <a:lnTo>
                    <a:pt x="270" y="766"/>
                  </a:lnTo>
                  <a:lnTo>
                    <a:pt x="265" y="755"/>
                  </a:lnTo>
                  <a:lnTo>
                    <a:pt x="259" y="744"/>
                  </a:lnTo>
                  <a:lnTo>
                    <a:pt x="251" y="735"/>
                  </a:lnTo>
                  <a:lnTo>
                    <a:pt x="241" y="728"/>
                  </a:lnTo>
                  <a:lnTo>
                    <a:pt x="237" y="718"/>
                  </a:lnTo>
                  <a:lnTo>
                    <a:pt x="233" y="707"/>
                  </a:lnTo>
                  <a:lnTo>
                    <a:pt x="228" y="697"/>
                  </a:lnTo>
                  <a:lnTo>
                    <a:pt x="222" y="687"/>
                  </a:lnTo>
                  <a:lnTo>
                    <a:pt x="217" y="676"/>
                  </a:lnTo>
                  <a:lnTo>
                    <a:pt x="211" y="666"/>
                  </a:lnTo>
                  <a:lnTo>
                    <a:pt x="204" y="657"/>
                  </a:lnTo>
                  <a:lnTo>
                    <a:pt x="197" y="647"/>
                  </a:lnTo>
                  <a:lnTo>
                    <a:pt x="190" y="637"/>
                  </a:lnTo>
                  <a:lnTo>
                    <a:pt x="188" y="623"/>
                  </a:lnTo>
                  <a:lnTo>
                    <a:pt x="182" y="612"/>
                  </a:lnTo>
                  <a:lnTo>
                    <a:pt x="172" y="605"/>
                  </a:lnTo>
                  <a:lnTo>
                    <a:pt x="172" y="601"/>
                  </a:lnTo>
                  <a:lnTo>
                    <a:pt x="170" y="598"/>
                  </a:lnTo>
                  <a:lnTo>
                    <a:pt x="167" y="596"/>
                  </a:lnTo>
                  <a:lnTo>
                    <a:pt x="164" y="593"/>
                  </a:lnTo>
                  <a:lnTo>
                    <a:pt x="156" y="578"/>
                  </a:lnTo>
                  <a:lnTo>
                    <a:pt x="148" y="562"/>
                  </a:lnTo>
                  <a:lnTo>
                    <a:pt x="140" y="546"/>
                  </a:lnTo>
                  <a:lnTo>
                    <a:pt x="132" y="530"/>
                  </a:lnTo>
                  <a:lnTo>
                    <a:pt x="123" y="514"/>
                  </a:lnTo>
                  <a:lnTo>
                    <a:pt x="115" y="497"/>
                  </a:lnTo>
                  <a:lnTo>
                    <a:pt x="108" y="479"/>
                  </a:lnTo>
                  <a:lnTo>
                    <a:pt x="100" y="462"/>
                  </a:lnTo>
                  <a:lnTo>
                    <a:pt x="93" y="452"/>
                  </a:lnTo>
                  <a:lnTo>
                    <a:pt x="87" y="440"/>
                  </a:lnTo>
                  <a:lnTo>
                    <a:pt x="82" y="429"/>
                  </a:lnTo>
                  <a:lnTo>
                    <a:pt x="76" y="416"/>
                  </a:lnTo>
                  <a:lnTo>
                    <a:pt x="72" y="405"/>
                  </a:lnTo>
                  <a:lnTo>
                    <a:pt x="67" y="392"/>
                  </a:lnTo>
                  <a:lnTo>
                    <a:pt x="62" y="379"/>
                  </a:lnTo>
                  <a:lnTo>
                    <a:pt x="59" y="368"/>
                  </a:lnTo>
                  <a:lnTo>
                    <a:pt x="47" y="347"/>
                  </a:lnTo>
                  <a:lnTo>
                    <a:pt x="38" y="325"/>
                  </a:lnTo>
                  <a:lnTo>
                    <a:pt x="30" y="303"/>
                  </a:lnTo>
                  <a:lnTo>
                    <a:pt x="23" y="280"/>
                  </a:lnTo>
                  <a:lnTo>
                    <a:pt x="17" y="256"/>
                  </a:lnTo>
                  <a:lnTo>
                    <a:pt x="13" y="233"/>
                  </a:lnTo>
                  <a:lnTo>
                    <a:pt x="7" y="211"/>
                  </a:lnTo>
                  <a:lnTo>
                    <a:pt x="3" y="189"/>
                  </a:lnTo>
                  <a:lnTo>
                    <a:pt x="0" y="167"/>
                  </a:lnTo>
                  <a:lnTo>
                    <a:pt x="4" y="147"/>
                  </a:lnTo>
                  <a:lnTo>
                    <a:pt x="11" y="127"/>
                  </a:lnTo>
                  <a:lnTo>
                    <a:pt x="21" y="109"/>
                  </a:lnTo>
                  <a:lnTo>
                    <a:pt x="34" y="92"/>
                  </a:lnTo>
                  <a:lnTo>
                    <a:pt x="49" y="76"/>
                  </a:lnTo>
                  <a:lnTo>
                    <a:pt x="66" y="62"/>
                  </a:lnTo>
                  <a:lnTo>
                    <a:pt x="83" y="51"/>
                  </a:lnTo>
                  <a:lnTo>
                    <a:pt x="99" y="44"/>
                  </a:lnTo>
                  <a:lnTo>
                    <a:pt x="117" y="37"/>
                  </a:lnTo>
                  <a:lnTo>
                    <a:pt x="134" y="31"/>
                  </a:lnTo>
                  <a:lnTo>
                    <a:pt x="151" y="27"/>
                  </a:lnTo>
                  <a:lnTo>
                    <a:pt x="168" y="21"/>
                  </a:lnTo>
                  <a:lnTo>
                    <a:pt x="186" y="15"/>
                  </a:lnTo>
                  <a:lnTo>
                    <a:pt x="203" y="8"/>
                  </a:lnTo>
                  <a:lnTo>
                    <a:pt x="219" y="0"/>
                  </a:lnTo>
                  <a:lnTo>
                    <a:pt x="239" y="4"/>
                  </a:lnTo>
                  <a:lnTo>
                    <a:pt x="239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5" name="Freeform 44"/>
            <p:cNvSpPr>
              <a:spLocks/>
            </p:cNvSpPr>
            <p:nvPr/>
          </p:nvSpPr>
          <p:spPr bwMode="auto">
            <a:xfrm>
              <a:off x="777" y="2561"/>
              <a:ext cx="87" cy="710"/>
            </a:xfrm>
            <a:custGeom>
              <a:avLst/>
              <a:gdLst>
                <a:gd name="T0" fmla="*/ 50 w 175"/>
                <a:gd name="T1" fmla="*/ 97 h 1420"/>
                <a:gd name="T2" fmla="*/ 60 w 175"/>
                <a:gd name="T3" fmla="*/ 253 h 1420"/>
                <a:gd name="T4" fmla="*/ 69 w 175"/>
                <a:gd name="T5" fmla="*/ 360 h 1420"/>
                <a:gd name="T6" fmla="*/ 75 w 175"/>
                <a:gd name="T7" fmla="*/ 417 h 1420"/>
                <a:gd name="T8" fmla="*/ 78 w 175"/>
                <a:gd name="T9" fmla="*/ 498 h 1420"/>
                <a:gd name="T10" fmla="*/ 89 w 175"/>
                <a:gd name="T11" fmla="*/ 599 h 1420"/>
                <a:gd name="T12" fmla="*/ 99 w 175"/>
                <a:gd name="T13" fmla="*/ 699 h 1420"/>
                <a:gd name="T14" fmla="*/ 107 w 175"/>
                <a:gd name="T15" fmla="*/ 800 h 1420"/>
                <a:gd name="T16" fmla="*/ 115 w 175"/>
                <a:gd name="T17" fmla="*/ 911 h 1420"/>
                <a:gd name="T18" fmla="*/ 129 w 175"/>
                <a:gd name="T19" fmla="*/ 1032 h 1420"/>
                <a:gd name="T20" fmla="*/ 144 w 175"/>
                <a:gd name="T21" fmla="*/ 1154 h 1420"/>
                <a:gd name="T22" fmla="*/ 161 w 175"/>
                <a:gd name="T23" fmla="*/ 1276 h 1420"/>
                <a:gd name="T24" fmla="*/ 172 w 175"/>
                <a:gd name="T25" fmla="*/ 1357 h 1420"/>
                <a:gd name="T26" fmla="*/ 175 w 175"/>
                <a:gd name="T27" fmla="*/ 1402 h 1420"/>
                <a:gd name="T28" fmla="*/ 156 w 175"/>
                <a:gd name="T29" fmla="*/ 1404 h 1420"/>
                <a:gd name="T30" fmla="*/ 143 w 175"/>
                <a:gd name="T31" fmla="*/ 1368 h 1420"/>
                <a:gd name="T32" fmla="*/ 136 w 175"/>
                <a:gd name="T33" fmla="*/ 1328 h 1420"/>
                <a:gd name="T34" fmla="*/ 131 w 175"/>
                <a:gd name="T35" fmla="*/ 1289 h 1420"/>
                <a:gd name="T36" fmla="*/ 122 w 175"/>
                <a:gd name="T37" fmla="*/ 1232 h 1420"/>
                <a:gd name="T38" fmla="*/ 111 w 175"/>
                <a:gd name="T39" fmla="*/ 1155 h 1420"/>
                <a:gd name="T40" fmla="*/ 102 w 175"/>
                <a:gd name="T41" fmla="*/ 1077 h 1420"/>
                <a:gd name="T42" fmla="*/ 93 w 175"/>
                <a:gd name="T43" fmla="*/ 997 h 1420"/>
                <a:gd name="T44" fmla="*/ 83 w 175"/>
                <a:gd name="T45" fmla="*/ 899 h 1420"/>
                <a:gd name="T46" fmla="*/ 70 w 175"/>
                <a:gd name="T47" fmla="*/ 777 h 1420"/>
                <a:gd name="T48" fmla="*/ 60 w 175"/>
                <a:gd name="T49" fmla="*/ 654 h 1420"/>
                <a:gd name="T50" fmla="*/ 46 w 175"/>
                <a:gd name="T51" fmla="*/ 530 h 1420"/>
                <a:gd name="T52" fmla="*/ 34 w 175"/>
                <a:gd name="T53" fmla="*/ 423 h 1420"/>
                <a:gd name="T54" fmla="*/ 22 w 175"/>
                <a:gd name="T55" fmla="*/ 334 h 1420"/>
                <a:gd name="T56" fmla="*/ 16 w 175"/>
                <a:gd name="T57" fmla="*/ 261 h 1420"/>
                <a:gd name="T58" fmla="*/ 16 w 175"/>
                <a:gd name="T59" fmla="*/ 197 h 1420"/>
                <a:gd name="T60" fmla="*/ 7 w 175"/>
                <a:gd name="T61" fmla="*/ 146 h 1420"/>
                <a:gd name="T62" fmla="*/ 1 w 175"/>
                <a:gd name="T63" fmla="*/ 101 h 1420"/>
                <a:gd name="T64" fmla="*/ 0 w 175"/>
                <a:gd name="T65" fmla="*/ 55 h 1420"/>
                <a:gd name="T66" fmla="*/ 11 w 175"/>
                <a:gd name="T67" fmla="*/ 16 h 1420"/>
                <a:gd name="T68" fmla="*/ 29 w 175"/>
                <a:gd name="T69" fmla="*/ 1 h 1420"/>
                <a:gd name="T70" fmla="*/ 39 w 175"/>
                <a:gd name="T71" fmla="*/ 13 h 14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75" h="1420">
                  <a:moveTo>
                    <a:pt x="45" y="17"/>
                  </a:moveTo>
                  <a:lnTo>
                    <a:pt x="50" y="97"/>
                  </a:lnTo>
                  <a:lnTo>
                    <a:pt x="54" y="176"/>
                  </a:lnTo>
                  <a:lnTo>
                    <a:pt x="60" y="253"/>
                  </a:lnTo>
                  <a:lnTo>
                    <a:pt x="70" y="332"/>
                  </a:lnTo>
                  <a:lnTo>
                    <a:pt x="69" y="360"/>
                  </a:lnTo>
                  <a:lnTo>
                    <a:pt x="73" y="389"/>
                  </a:lnTo>
                  <a:lnTo>
                    <a:pt x="75" y="417"/>
                  </a:lnTo>
                  <a:lnTo>
                    <a:pt x="74" y="446"/>
                  </a:lnTo>
                  <a:lnTo>
                    <a:pt x="78" y="498"/>
                  </a:lnTo>
                  <a:lnTo>
                    <a:pt x="84" y="548"/>
                  </a:lnTo>
                  <a:lnTo>
                    <a:pt x="89" y="599"/>
                  </a:lnTo>
                  <a:lnTo>
                    <a:pt x="95" y="650"/>
                  </a:lnTo>
                  <a:lnTo>
                    <a:pt x="99" y="699"/>
                  </a:lnTo>
                  <a:lnTo>
                    <a:pt x="104" y="750"/>
                  </a:lnTo>
                  <a:lnTo>
                    <a:pt x="107" y="800"/>
                  </a:lnTo>
                  <a:lnTo>
                    <a:pt x="108" y="851"/>
                  </a:lnTo>
                  <a:lnTo>
                    <a:pt x="115" y="911"/>
                  </a:lnTo>
                  <a:lnTo>
                    <a:pt x="122" y="971"/>
                  </a:lnTo>
                  <a:lnTo>
                    <a:pt x="129" y="1032"/>
                  </a:lnTo>
                  <a:lnTo>
                    <a:pt x="136" y="1093"/>
                  </a:lnTo>
                  <a:lnTo>
                    <a:pt x="144" y="1154"/>
                  </a:lnTo>
                  <a:lnTo>
                    <a:pt x="152" y="1215"/>
                  </a:lnTo>
                  <a:lnTo>
                    <a:pt x="161" y="1276"/>
                  </a:lnTo>
                  <a:lnTo>
                    <a:pt x="171" y="1335"/>
                  </a:lnTo>
                  <a:lnTo>
                    <a:pt x="172" y="1357"/>
                  </a:lnTo>
                  <a:lnTo>
                    <a:pt x="175" y="1380"/>
                  </a:lnTo>
                  <a:lnTo>
                    <a:pt x="175" y="1402"/>
                  </a:lnTo>
                  <a:lnTo>
                    <a:pt x="165" y="1420"/>
                  </a:lnTo>
                  <a:lnTo>
                    <a:pt x="156" y="1404"/>
                  </a:lnTo>
                  <a:lnTo>
                    <a:pt x="148" y="1387"/>
                  </a:lnTo>
                  <a:lnTo>
                    <a:pt x="143" y="1368"/>
                  </a:lnTo>
                  <a:lnTo>
                    <a:pt x="140" y="1349"/>
                  </a:lnTo>
                  <a:lnTo>
                    <a:pt x="136" y="1328"/>
                  </a:lnTo>
                  <a:lnTo>
                    <a:pt x="134" y="1308"/>
                  </a:lnTo>
                  <a:lnTo>
                    <a:pt x="131" y="1289"/>
                  </a:lnTo>
                  <a:lnTo>
                    <a:pt x="127" y="1270"/>
                  </a:lnTo>
                  <a:lnTo>
                    <a:pt x="122" y="1232"/>
                  </a:lnTo>
                  <a:lnTo>
                    <a:pt x="117" y="1194"/>
                  </a:lnTo>
                  <a:lnTo>
                    <a:pt x="111" y="1155"/>
                  </a:lnTo>
                  <a:lnTo>
                    <a:pt x="106" y="1116"/>
                  </a:lnTo>
                  <a:lnTo>
                    <a:pt x="102" y="1077"/>
                  </a:lnTo>
                  <a:lnTo>
                    <a:pt x="97" y="1036"/>
                  </a:lnTo>
                  <a:lnTo>
                    <a:pt x="93" y="997"/>
                  </a:lnTo>
                  <a:lnTo>
                    <a:pt x="91" y="958"/>
                  </a:lnTo>
                  <a:lnTo>
                    <a:pt x="83" y="899"/>
                  </a:lnTo>
                  <a:lnTo>
                    <a:pt x="76" y="838"/>
                  </a:lnTo>
                  <a:lnTo>
                    <a:pt x="70" y="777"/>
                  </a:lnTo>
                  <a:lnTo>
                    <a:pt x="66" y="716"/>
                  </a:lnTo>
                  <a:lnTo>
                    <a:pt x="60" y="654"/>
                  </a:lnTo>
                  <a:lnTo>
                    <a:pt x="54" y="592"/>
                  </a:lnTo>
                  <a:lnTo>
                    <a:pt x="46" y="530"/>
                  </a:lnTo>
                  <a:lnTo>
                    <a:pt x="37" y="469"/>
                  </a:lnTo>
                  <a:lnTo>
                    <a:pt x="34" y="423"/>
                  </a:lnTo>
                  <a:lnTo>
                    <a:pt x="29" y="378"/>
                  </a:lnTo>
                  <a:lnTo>
                    <a:pt x="22" y="334"/>
                  </a:lnTo>
                  <a:lnTo>
                    <a:pt x="16" y="291"/>
                  </a:lnTo>
                  <a:lnTo>
                    <a:pt x="16" y="261"/>
                  </a:lnTo>
                  <a:lnTo>
                    <a:pt x="19" y="229"/>
                  </a:lnTo>
                  <a:lnTo>
                    <a:pt x="16" y="197"/>
                  </a:lnTo>
                  <a:lnTo>
                    <a:pt x="9" y="168"/>
                  </a:lnTo>
                  <a:lnTo>
                    <a:pt x="7" y="146"/>
                  </a:lnTo>
                  <a:lnTo>
                    <a:pt x="5" y="124"/>
                  </a:lnTo>
                  <a:lnTo>
                    <a:pt x="1" y="101"/>
                  </a:lnTo>
                  <a:lnTo>
                    <a:pt x="0" y="78"/>
                  </a:lnTo>
                  <a:lnTo>
                    <a:pt x="0" y="55"/>
                  </a:lnTo>
                  <a:lnTo>
                    <a:pt x="4" y="35"/>
                  </a:lnTo>
                  <a:lnTo>
                    <a:pt x="11" y="16"/>
                  </a:lnTo>
                  <a:lnTo>
                    <a:pt x="22" y="0"/>
                  </a:lnTo>
                  <a:lnTo>
                    <a:pt x="29" y="1"/>
                  </a:lnTo>
                  <a:lnTo>
                    <a:pt x="35" y="6"/>
                  </a:lnTo>
                  <a:lnTo>
                    <a:pt x="39" y="13"/>
                  </a:lnTo>
                  <a:lnTo>
                    <a:pt x="45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9" name="Freeform 48"/>
            <p:cNvSpPr>
              <a:spLocks/>
            </p:cNvSpPr>
            <p:nvPr/>
          </p:nvSpPr>
          <p:spPr bwMode="auto">
            <a:xfrm>
              <a:off x="1411" y="2601"/>
              <a:ext cx="296" cy="712"/>
            </a:xfrm>
            <a:custGeom>
              <a:avLst/>
              <a:gdLst>
                <a:gd name="T0" fmla="*/ 591 w 591"/>
                <a:gd name="T1" fmla="*/ 25 h 1425"/>
                <a:gd name="T2" fmla="*/ 582 w 591"/>
                <a:gd name="T3" fmla="*/ 47 h 1425"/>
                <a:gd name="T4" fmla="*/ 568 w 591"/>
                <a:gd name="T5" fmla="*/ 98 h 1425"/>
                <a:gd name="T6" fmla="*/ 543 w 591"/>
                <a:gd name="T7" fmla="*/ 178 h 1425"/>
                <a:gd name="T8" fmla="*/ 512 w 591"/>
                <a:gd name="T9" fmla="*/ 255 h 1425"/>
                <a:gd name="T10" fmla="*/ 479 w 591"/>
                <a:gd name="T11" fmla="*/ 331 h 1425"/>
                <a:gd name="T12" fmla="*/ 459 w 591"/>
                <a:gd name="T13" fmla="*/ 384 h 1425"/>
                <a:gd name="T14" fmla="*/ 446 w 591"/>
                <a:gd name="T15" fmla="*/ 415 h 1425"/>
                <a:gd name="T16" fmla="*/ 434 w 591"/>
                <a:gd name="T17" fmla="*/ 446 h 1425"/>
                <a:gd name="T18" fmla="*/ 424 w 591"/>
                <a:gd name="T19" fmla="*/ 480 h 1425"/>
                <a:gd name="T20" fmla="*/ 408 w 591"/>
                <a:gd name="T21" fmla="*/ 536 h 1425"/>
                <a:gd name="T22" fmla="*/ 383 w 591"/>
                <a:gd name="T23" fmla="*/ 619 h 1425"/>
                <a:gd name="T24" fmla="*/ 358 w 591"/>
                <a:gd name="T25" fmla="*/ 702 h 1425"/>
                <a:gd name="T26" fmla="*/ 337 w 591"/>
                <a:gd name="T27" fmla="*/ 786 h 1425"/>
                <a:gd name="T28" fmla="*/ 315 w 591"/>
                <a:gd name="T29" fmla="*/ 858 h 1425"/>
                <a:gd name="T30" fmla="*/ 305 w 591"/>
                <a:gd name="T31" fmla="*/ 923 h 1425"/>
                <a:gd name="T32" fmla="*/ 285 w 591"/>
                <a:gd name="T33" fmla="*/ 1002 h 1425"/>
                <a:gd name="T34" fmla="*/ 263 w 591"/>
                <a:gd name="T35" fmla="*/ 1097 h 1425"/>
                <a:gd name="T36" fmla="*/ 246 w 591"/>
                <a:gd name="T37" fmla="*/ 1192 h 1425"/>
                <a:gd name="T38" fmla="*/ 229 w 591"/>
                <a:gd name="T39" fmla="*/ 1290 h 1425"/>
                <a:gd name="T40" fmla="*/ 216 w 591"/>
                <a:gd name="T41" fmla="*/ 1352 h 1425"/>
                <a:gd name="T42" fmla="*/ 210 w 591"/>
                <a:gd name="T43" fmla="*/ 1379 h 1425"/>
                <a:gd name="T44" fmla="*/ 203 w 591"/>
                <a:gd name="T45" fmla="*/ 1404 h 1425"/>
                <a:gd name="T46" fmla="*/ 187 w 591"/>
                <a:gd name="T47" fmla="*/ 1422 h 1425"/>
                <a:gd name="T48" fmla="*/ 151 w 591"/>
                <a:gd name="T49" fmla="*/ 1422 h 1425"/>
                <a:gd name="T50" fmla="*/ 105 w 591"/>
                <a:gd name="T51" fmla="*/ 1422 h 1425"/>
                <a:gd name="T52" fmla="*/ 60 w 591"/>
                <a:gd name="T53" fmla="*/ 1422 h 1425"/>
                <a:gd name="T54" fmla="*/ 19 w 591"/>
                <a:gd name="T55" fmla="*/ 1412 h 1425"/>
                <a:gd name="T56" fmla="*/ 7 w 591"/>
                <a:gd name="T57" fmla="*/ 1395 h 1425"/>
                <a:gd name="T58" fmla="*/ 3 w 591"/>
                <a:gd name="T59" fmla="*/ 1378 h 1425"/>
                <a:gd name="T60" fmla="*/ 26 w 591"/>
                <a:gd name="T61" fmla="*/ 1378 h 1425"/>
                <a:gd name="T62" fmla="*/ 58 w 591"/>
                <a:gd name="T63" fmla="*/ 1385 h 1425"/>
                <a:gd name="T64" fmla="*/ 92 w 591"/>
                <a:gd name="T65" fmla="*/ 1386 h 1425"/>
                <a:gd name="T66" fmla="*/ 127 w 591"/>
                <a:gd name="T67" fmla="*/ 1385 h 1425"/>
                <a:gd name="T68" fmla="*/ 155 w 591"/>
                <a:gd name="T69" fmla="*/ 1370 h 1425"/>
                <a:gd name="T70" fmla="*/ 170 w 591"/>
                <a:gd name="T71" fmla="*/ 1339 h 1425"/>
                <a:gd name="T72" fmla="*/ 178 w 591"/>
                <a:gd name="T73" fmla="*/ 1303 h 1425"/>
                <a:gd name="T74" fmla="*/ 185 w 591"/>
                <a:gd name="T75" fmla="*/ 1268 h 1425"/>
                <a:gd name="T76" fmla="*/ 198 w 591"/>
                <a:gd name="T77" fmla="*/ 1230 h 1425"/>
                <a:gd name="T78" fmla="*/ 212 w 591"/>
                <a:gd name="T79" fmla="*/ 1185 h 1425"/>
                <a:gd name="T80" fmla="*/ 221 w 591"/>
                <a:gd name="T81" fmla="*/ 1138 h 1425"/>
                <a:gd name="T82" fmla="*/ 231 w 591"/>
                <a:gd name="T83" fmla="*/ 1092 h 1425"/>
                <a:gd name="T84" fmla="*/ 242 w 591"/>
                <a:gd name="T85" fmla="*/ 1020 h 1425"/>
                <a:gd name="T86" fmla="*/ 264 w 591"/>
                <a:gd name="T87" fmla="*/ 923 h 1425"/>
                <a:gd name="T88" fmla="*/ 293 w 591"/>
                <a:gd name="T89" fmla="*/ 827 h 1425"/>
                <a:gd name="T90" fmla="*/ 323 w 591"/>
                <a:gd name="T91" fmla="*/ 731 h 1425"/>
                <a:gd name="T92" fmla="*/ 350 w 591"/>
                <a:gd name="T93" fmla="*/ 614 h 1425"/>
                <a:gd name="T94" fmla="*/ 391 w 591"/>
                <a:gd name="T95" fmla="*/ 481 h 1425"/>
                <a:gd name="T96" fmla="*/ 438 w 591"/>
                <a:gd name="T97" fmla="*/ 348 h 1425"/>
                <a:gd name="T98" fmla="*/ 485 w 591"/>
                <a:gd name="T99" fmla="*/ 217 h 1425"/>
                <a:gd name="T100" fmla="*/ 515 w 591"/>
                <a:gd name="T101" fmla="*/ 133 h 1425"/>
                <a:gd name="T102" fmla="*/ 527 w 591"/>
                <a:gd name="T103" fmla="*/ 95 h 1425"/>
                <a:gd name="T104" fmla="*/ 538 w 591"/>
                <a:gd name="T105" fmla="*/ 56 h 1425"/>
                <a:gd name="T106" fmla="*/ 554 w 591"/>
                <a:gd name="T107" fmla="*/ 18 h 1425"/>
                <a:gd name="T108" fmla="*/ 572 w 591"/>
                <a:gd name="T109" fmla="*/ 2 h 1425"/>
                <a:gd name="T110" fmla="*/ 583 w 591"/>
                <a:gd name="T111" fmla="*/ 7 h 1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91" h="1425">
                  <a:moveTo>
                    <a:pt x="589" y="12"/>
                  </a:moveTo>
                  <a:lnTo>
                    <a:pt x="591" y="25"/>
                  </a:lnTo>
                  <a:lnTo>
                    <a:pt x="588" y="36"/>
                  </a:lnTo>
                  <a:lnTo>
                    <a:pt x="582" y="47"/>
                  </a:lnTo>
                  <a:lnTo>
                    <a:pt x="576" y="57"/>
                  </a:lnTo>
                  <a:lnTo>
                    <a:pt x="568" y="98"/>
                  </a:lnTo>
                  <a:lnTo>
                    <a:pt x="557" y="139"/>
                  </a:lnTo>
                  <a:lnTo>
                    <a:pt x="543" y="178"/>
                  </a:lnTo>
                  <a:lnTo>
                    <a:pt x="528" y="217"/>
                  </a:lnTo>
                  <a:lnTo>
                    <a:pt x="512" y="255"/>
                  </a:lnTo>
                  <a:lnTo>
                    <a:pt x="496" y="293"/>
                  </a:lnTo>
                  <a:lnTo>
                    <a:pt x="479" y="331"/>
                  </a:lnTo>
                  <a:lnTo>
                    <a:pt x="466" y="370"/>
                  </a:lnTo>
                  <a:lnTo>
                    <a:pt x="459" y="384"/>
                  </a:lnTo>
                  <a:lnTo>
                    <a:pt x="452" y="399"/>
                  </a:lnTo>
                  <a:lnTo>
                    <a:pt x="446" y="415"/>
                  </a:lnTo>
                  <a:lnTo>
                    <a:pt x="440" y="430"/>
                  </a:lnTo>
                  <a:lnTo>
                    <a:pt x="434" y="446"/>
                  </a:lnTo>
                  <a:lnTo>
                    <a:pt x="429" y="462"/>
                  </a:lnTo>
                  <a:lnTo>
                    <a:pt x="424" y="480"/>
                  </a:lnTo>
                  <a:lnTo>
                    <a:pt x="421" y="496"/>
                  </a:lnTo>
                  <a:lnTo>
                    <a:pt x="408" y="536"/>
                  </a:lnTo>
                  <a:lnTo>
                    <a:pt x="395" y="577"/>
                  </a:lnTo>
                  <a:lnTo>
                    <a:pt x="383" y="619"/>
                  </a:lnTo>
                  <a:lnTo>
                    <a:pt x="370" y="660"/>
                  </a:lnTo>
                  <a:lnTo>
                    <a:pt x="358" y="702"/>
                  </a:lnTo>
                  <a:lnTo>
                    <a:pt x="347" y="744"/>
                  </a:lnTo>
                  <a:lnTo>
                    <a:pt x="337" y="786"/>
                  </a:lnTo>
                  <a:lnTo>
                    <a:pt x="327" y="828"/>
                  </a:lnTo>
                  <a:lnTo>
                    <a:pt x="315" y="858"/>
                  </a:lnTo>
                  <a:lnTo>
                    <a:pt x="310" y="891"/>
                  </a:lnTo>
                  <a:lnTo>
                    <a:pt x="305" y="923"/>
                  </a:lnTo>
                  <a:lnTo>
                    <a:pt x="299" y="954"/>
                  </a:lnTo>
                  <a:lnTo>
                    <a:pt x="285" y="1002"/>
                  </a:lnTo>
                  <a:lnTo>
                    <a:pt x="273" y="1050"/>
                  </a:lnTo>
                  <a:lnTo>
                    <a:pt x="263" y="1097"/>
                  </a:lnTo>
                  <a:lnTo>
                    <a:pt x="254" y="1144"/>
                  </a:lnTo>
                  <a:lnTo>
                    <a:pt x="246" y="1192"/>
                  </a:lnTo>
                  <a:lnTo>
                    <a:pt x="238" y="1241"/>
                  </a:lnTo>
                  <a:lnTo>
                    <a:pt x="229" y="1290"/>
                  </a:lnTo>
                  <a:lnTo>
                    <a:pt x="221" y="1341"/>
                  </a:lnTo>
                  <a:lnTo>
                    <a:pt x="216" y="1352"/>
                  </a:lnTo>
                  <a:lnTo>
                    <a:pt x="212" y="1365"/>
                  </a:lnTo>
                  <a:lnTo>
                    <a:pt x="210" y="1379"/>
                  </a:lnTo>
                  <a:lnTo>
                    <a:pt x="206" y="1392"/>
                  </a:lnTo>
                  <a:lnTo>
                    <a:pt x="203" y="1404"/>
                  </a:lnTo>
                  <a:lnTo>
                    <a:pt x="197" y="1415"/>
                  </a:lnTo>
                  <a:lnTo>
                    <a:pt x="187" y="1422"/>
                  </a:lnTo>
                  <a:lnTo>
                    <a:pt x="173" y="1425"/>
                  </a:lnTo>
                  <a:lnTo>
                    <a:pt x="151" y="1422"/>
                  </a:lnTo>
                  <a:lnTo>
                    <a:pt x="128" y="1420"/>
                  </a:lnTo>
                  <a:lnTo>
                    <a:pt x="105" y="1422"/>
                  </a:lnTo>
                  <a:lnTo>
                    <a:pt x="82" y="1422"/>
                  </a:lnTo>
                  <a:lnTo>
                    <a:pt x="60" y="1422"/>
                  </a:lnTo>
                  <a:lnTo>
                    <a:pt x="38" y="1418"/>
                  </a:lnTo>
                  <a:lnTo>
                    <a:pt x="19" y="1412"/>
                  </a:lnTo>
                  <a:lnTo>
                    <a:pt x="0" y="1402"/>
                  </a:lnTo>
                  <a:lnTo>
                    <a:pt x="7" y="1395"/>
                  </a:lnTo>
                  <a:lnTo>
                    <a:pt x="4" y="1386"/>
                  </a:lnTo>
                  <a:lnTo>
                    <a:pt x="3" y="1378"/>
                  </a:lnTo>
                  <a:lnTo>
                    <a:pt x="11" y="1373"/>
                  </a:lnTo>
                  <a:lnTo>
                    <a:pt x="26" y="1378"/>
                  </a:lnTo>
                  <a:lnTo>
                    <a:pt x="42" y="1381"/>
                  </a:lnTo>
                  <a:lnTo>
                    <a:pt x="58" y="1385"/>
                  </a:lnTo>
                  <a:lnTo>
                    <a:pt x="75" y="1386"/>
                  </a:lnTo>
                  <a:lnTo>
                    <a:pt x="92" y="1386"/>
                  </a:lnTo>
                  <a:lnTo>
                    <a:pt x="110" y="1386"/>
                  </a:lnTo>
                  <a:lnTo>
                    <a:pt x="127" y="1385"/>
                  </a:lnTo>
                  <a:lnTo>
                    <a:pt x="143" y="1384"/>
                  </a:lnTo>
                  <a:lnTo>
                    <a:pt x="155" y="1370"/>
                  </a:lnTo>
                  <a:lnTo>
                    <a:pt x="164" y="1355"/>
                  </a:lnTo>
                  <a:lnTo>
                    <a:pt x="170" y="1339"/>
                  </a:lnTo>
                  <a:lnTo>
                    <a:pt x="174" y="1321"/>
                  </a:lnTo>
                  <a:lnTo>
                    <a:pt x="178" y="1303"/>
                  </a:lnTo>
                  <a:lnTo>
                    <a:pt x="181" y="1286"/>
                  </a:lnTo>
                  <a:lnTo>
                    <a:pt x="185" y="1268"/>
                  </a:lnTo>
                  <a:lnTo>
                    <a:pt x="189" y="1252"/>
                  </a:lnTo>
                  <a:lnTo>
                    <a:pt x="198" y="1230"/>
                  </a:lnTo>
                  <a:lnTo>
                    <a:pt x="205" y="1208"/>
                  </a:lnTo>
                  <a:lnTo>
                    <a:pt x="212" y="1185"/>
                  </a:lnTo>
                  <a:lnTo>
                    <a:pt x="217" y="1162"/>
                  </a:lnTo>
                  <a:lnTo>
                    <a:pt x="221" y="1138"/>
                  </a:lnTo>
                  <a:lnTo>
                    <a:pt x="226" y="1115"/>
                  </a:lnTo>
                  <a:lnTo>
                    <a:pt x="231" y="1092"/>
                  </a:lnTo>
                  <a:lnTo>
                    <a:pt x="236" y="1069"/>
                  </a:lnTo>
                  <a:lnTo>
                    <a:pt x="242" y="1020"/>
                  </a:lnTo>
                  <a:lnTo>
                    <a:pt x="253" y="971"/>
                  </a:lnTo>
                  <a:lnTo>
                    <a:pt x="264" y="923"/>
                  </a:lnTo>
                  <a:lnTo>
                    <a:pt x="279" y="875"/>
                  </a:lnTo>
                  <a:lnTo>
                    <a:pt x="293" y="827"/>
                  </a:lnTo>
                  <a:lnTo>
                    <a:pt x="308" y="779"/>
                  </a:lnTo>
                  <a:lnTo>
                    <a:pt x="323" y="731"/>
                  </a:lnTo>
                  <a:lnTo>
                    <a:pt x="334" y="682"/>
                  </a:lnTo>
                  <a:lnTo>
                    <a:pt x="350" y="614"/>
                  </a:lnTo>
                  <a:lnTo>
                    <a:pt x="370" y="546"/>
                  </a:lnTo>
                  <a:lnTo>
                    <a:pt x="391" y="481"/>
                  </a:lnTo>
                  <a:lnTo>
                    <a:pt x="414" y="414"/>
                  </a:lnTo>
                  <a:lnTo>
                    <a:pt x="438" y="348"/>
                  </a:lnTo>
                  <a:lnTo>
                    <a:pt x="461" y="283"/>
                  </a:lnTo>
                  <a:lnTo>
                    <a:pt x="485" y="217"/>
                  </a:lnTo>
                  <a:lnTo>
                    <a:pt x="508" y="150"/>
                  </a:lnTo>
                  <a:lnTo>
                    <a:pt x="515" y="133"/>
                  </a:lnTo>
                  <a:lnTo>
                    <a:pt x="521" y="114"/>
                  </a:lnTo>
                  <a:lnTo>
                    <a:pt x="527" y="95"/>
                  </a:lnTo>
                  <a:lnTo>
                    <a:pt x="532" y="75"/>
                  </a:lnTo>
                  <a:lnTo>
                    <a:pt x="538" y="56"/>
                  </a:lnTo>
                  <a:lnTo>
                    <a:pt x="545" y="36"/>
                  </a:lnTo>
                  <a:lnTo>
                    <a:pt x="554" y="18"/>
                  </a:lnTo>
                  <a:lnTo>
                    <a:pt x="565" y="0"/>
                  </a:lnTo>
                  <a:lnTo>
                    <a:pt x="572" y="2"/>
                  </a:lnTo>
                  <a:lnTo>
                    <a:pt x="578" y="4"/>
                  </a:lnTo>
                  <a:lnTo>
                    <a:pt x="583" y="7"/>
                  </a:lnTo>
                  <a:lnTo>
                    <a:pt x="589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2" name="Freeform 51"/>
            <p:cNvSpPr>
              <a:spLocks/>
            </p:cNvSpPr>
            <p:nvPr/>
          </p:nvSpPr>
          <p:spPr bwMode="auto">
            <a:xfrm>
              <a:off x="710" y="2648"/>
              <a:ext cx="20" cy="23"/>
            </a:xfrm>
            <a:custGeom>
              <a:avLst/>
              <a:gdLst>
                <a:gd name="T0" fmla="*/ 40 w 40"/>
                <a:gd name="T1" fmla="*/ 39 h 46"/>
                <a:gd name="T2" fmla="*/ 33 w 40"/>
                <a:gd name="T3" fmla="*/ 43 h 46"/>
                <a:gd name="T4" fmla="*/ 26 w 40"/>
                <a:gd name="T5" fmla="*/ 45 h 46"/>
                <a:gd name="T6" fmla="*/ 18 w 40"/>
                <a:gd name="T7" fmla="*/ 46 h 46"/>
                <a:gd name="T8" fmla="*/ 10 w 40"/>
                <a:gd name="T9" fmla="*/ 46 h 46"/>
                <a:gd name="T10" fmla="*/ 7 w 40"/>
                <a:gd name="T11" fmla="*/ 37 h 46"/>
                <a:gd name="T12" fmla="*/ 3 w 40"/>
                <a:gd name="T13" fmla="*/ 25 h 46"/>
                <a:gd name="T14" fmla="*/ 1 w 40"/>
                <a:gd name="T15" fmla="*/ 13 h 46"/>
                <a:gd name="T16" fmla="*/ 0 w 40"/>
                <a:gd name="T17" fmla="*/ 0 h 46"/>
                <a:gd name="T18" fmla="*/ 5 w 40"/>
                <a:gd name="T19" fmla="*/ 5 h 46"/>
                <a:gd name="T20" fmla="*/ 11 w 40"/>
                <a:gd name="T21" fmla="*/ 9 h 46"/>
                <a:gd name="T22" fmla="*/ 17 w 40"/>
                <a:gd name="T23" fmla="*/ 14 h 46"/>
                <a:gd name="T24" fmla="*/ 23 w 40"/>
                <a:gd name="T25" fmla="*/ 18 h 46"/>
                <a:gd name="T26" fmla="*/ 28 w 40"/>
                <a:gd name="T27" fmla="*/ 23 h 46"/>
                <a:gd name="T28" fmla="*/ 33 w 40"/>
                <a:gd name="T29" fmla="*/ 29 h 46"/>
                <a:gd name="T30" fmla="*/ 38 w 40"/>
                <a:gd name="T31" fmla="*/ 33 h 46"/>
                <a:gd name="T32" fmla="*/ 40 w 40"/>
                <a:gd name="T33" fmla="*/ 39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0" h="46">
                  <a:moveTo>
                    <a:pt x="40" y="39"/>
                  </a:moveTo>
                  <a:lnTo>
                    <a:pt x="33" y="43"/>
                  </a:lnTo>
                  <a:lnTo>
                    <a:pt x="26" y="45"/>
                  </a:lnTo>
                  <a:lnTo>
                    <a:pt x="18" y="46"/>
                  </a:lnTo>
                  <a:lnTo>
                    <a:pt x="10" y="46"/>
                  </a:lnTo>
                  <a:lnTo>
                    <a:pt x="7" y="37"/>
                  </a:lnTo>
                  <a:lnTo>
                    <a:pt x="3" y="25"/>
                  </a:lnTo>
                  <a:lnTo>
                    <a:pt x="1" y="13"/>
                  </a:lnTo>
                  <a:lnTo>
                    <a:pt x="0" y="0"/>
                  </a:lnTo>
                  <a:lnTo>
                    <a:pt x="5" y="5"/>
                  </a:lnTo>
                  <a:lnTo>
                    <a:pt x="11" y="9"/>
                  </a:lnTo>
                  <a:lnTo>
                    <a:pt x="17" y="14"/>
                  </a:lnTo>
                  <a:lnTo>
                    <a:pt x="23" y="18"/>
                  </a:lnTo>
                  <a:lnTo>
                    <a:pt x="28" y="23"/>
                  </a:lnTo>
                  <a:lnTo>
                    <a:pt x="33" y="29"/>
                  </a:lnTo>
                  <a:lnTo>
                    <a:pt x="38" y="33"/>
                  </a:lnTo>
                  <a:lnTo>
                    <a:pt x="40" y="3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52" name="Freeform 61"/>
            <p:cNvSpPr>
              <a:spLocks/>
            </p:cNvSpPr>
            <p:nvPr/>
          </p:nvSpPr>
          <p:spPr bwMode="auto">
            <a:xfrm>
              <a:off x="1003" y="3097"/>
              <a:ext cx="372" cy="184"/>
            </a:xfrm>
            <a:custGeom>
              <a:avLst/>
              <a:gdLst>
                <a:gd name="T0" fmla="*/ 242 w 743"/>
                <a:gd name="T1" fmla="*/ 112 h 368"/>
                <a:gd name="T2" fmla="*/ 307 w 743"/>
                <a:gd name="T3" fmla="*/ 142 h 368"/>
                <a:gd name="T4" fmla="*/ 372 w 743"/>
                <a:gd name="T5" fmla="*/ 172 h 368"/>
                <a:gd name="T6" fmla="*/ 438 w 743"/>
                <a:gd name="T7" fmla="*/ 202 h 368"/>
                <a:gd name="T8" fmla="*/ 503 w 743"/>
                <a:gd name="T9" fmla="*/ 232 h 368"/>
                <a:gd name="T10" fmla="*/ 568 w 743"/>
                <a:gd name="T11" fmla="*/ 262 h 368"/>
                <a:gd name="T12" fmla="*/ 632 w 743"/>
                <a:gd name="T13" fmla="*/ 292 h 368"/>
                <a:gd name="T14" fmla="*/ 697 w 743"/>
                <a:gd name="T15" fmla="*/ 321 h 368"/>
                <a:gd name="T16" fmla="*/ 735 w 743"/>
                <a:gd name="T17" fmla="*/ 343 h 368"/>
                <a:gd name="T18" fmla="*/ 743 w 743"/>
                <a:gd name="T19" fmla="*/ 359 h 368"/>
                <a:gd name="T20" fmla="*/ 725 w 743"/>
                <a:gd name="T21" fmla="*/ 368 h 368"/>
                <a:gd name="T22" fmla="*/ 689 w 743"/>
                <a:gd name="T23" fmla="*/ 348 h 368"/>
                <a:gd name="T24" fmla="*/ 652 w 743"/>
                <a:gd name="T25" fmla="*/ 331 h 368"/>
                <a:gd name="T26" fmla="*/ 615 w 743"/>
                <a:gd name="T27" fmla="*/ 315 h 368"/>
                <a:gd name="T28" fmla="*/ 578 w 743"/>
                <a:gd name="T29" fmla="*/ 300 h 368"/>
                <a:gd name="T30" fmla="*/ 540 w 743"/>
                <a:gd name="T31" fmla="*/ 285 h 368"/>
                <a:gd name="T32" fmla="*/ 503 w 743"/>
                <a:gd name="T33" fmla="*/ 270 h 368"/>
                <a:gd name="T34" fmla="*/ 466 w 743"/>
                <a:gd name="T35" fmla="*/ 255 h 368"/>
                <a:gd name="T36" fmla="*/ 428 w 743"/>
                <a:gd name="T37" fmla="*/ 240 h 368"/>
                <a:gd name="T38" fmla="*/ 396 w 743"/>
                <a:gd name="T39" fmla="*/ 227 h 368"/>
                <a:gd name="T40" fmla="*/ 364 w 743"/>
                <a:gd name="T41" fmla="*/ 214 h 368"/>
                <a:gd name="T42" fmla="*/ 332 w 743"/>
                <a:gd name="T43" fmla="*/ 201 h 368"/>
                <a:gd name="T44" fmla="*/ 301 w 743"/>
                <a:gd name="T45" fmla="*/ 188 h 368"/>
                <a:gd name="T46" fmla="*/ 268 w 743"/>
                <a:gd name="T47" fmla="*/ 175 h 368"/>
                <a:gd name="T48" fmla="*/ 236 w 743"/>
                <a:gd name="T49" fmla="*/ 161 h 368"/>
                <a:gd name="T50" fmla="*/ 204 w 743"/>
                <a:gd name="T51" fmla="*/ 148 h 368"/>
                <a:gd name="T52" fmla="*/ 173 w 743"/>
                <a:gd name="T53" fmla="*/ 134 h 368"/>
                <a:gd name="T54" fmla="*/ 124 w 743"/>
                <a:gd name="T55" fmla="*/ 111 h 368"/>
                <a:gd name="T56" fmla="*/ 74 w 743"/>
                <a:gd name="T57" fmla="*/ 92 h 368"/>
                <a:gd name="T58" fmla="*/ 30 w 743"/>
                <a:gd name="T59" fmla="*/ 68 h 368"/>
                <a:gd name="T60" fmla="*/ 0 w 743"/>
                <a:gd name="T61" fmla="*/ 25 h 368"/>
                <a:gd name="T62" fmla="*/ 3 w 743"/>
                <a:gd name="T63" fmla="*/ 12 h 368"/>
                <a:gd name="T64" fmla="*/ 15 w 743"/>
                <a:gd name="T65" fmla="*/ 0 h 368"/>
                <a:gd name="T66" fmla="*/ 46 w 743"/>
                <a:gd name="T67" fmla="*/ 6 h 368"/>
                <a:gd name="T68" fmla="*/ 76 w 743"/>
                <a:gd name="T69" fmla="*/ 21 h 368"/>
                <a:gd name="T70" fmla="*/ 105 w 743"/>
                <a:gd name="T71" fmla="*/ 39 h 368"/>
                <a:gd name="T72" fmla="*/ 132 w 743"/>
                <a:gd name="T73" fmla="*/ 5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43" h="368">
                  <a:moveTo>
                    <a:pt x="210" y="97"/>
                  </a:moveTo>
                  <a:lnTo>
                    <a:pt x="242" y="112"/>
                  </a:lnTo>
                  <a:lnTo>
                    <a:pt x="274" y="127"/>
                  </a:lnTo>
                  <a:lnTo>
                    <a:pt x="307" y="142"/>
                  </a:lnTo>
                  <a:lnTo>
                    <a:pt x="340" y="157"/>
                  </a:lnTo>
                  <a:lnTo>
                    <a:pt x="372" y="172"/>
                  </a:lnTo>
                  <a:lnTo>
                    <a:pt x="405" y="187"/>
                  </a:lnTo>
                  <a:lnTo>
                    <a:pt x="438" y="202"/>
                  </a:lnTo>
                  <a:lnTo>
                    <a:pt x="470" y="217"/>
                  </a:lnTo>
                  <a:lnTo>
                    <a:pt x="503" y="232"/>
                  </a:lnTo>
                  <a:lnTo>
                    <a:pt x="535" y="247"/>
                  </a:lnTo>
                  <a:lnTo>
                    <a:pt x="568" y="262"/>
                  </a:lnTo>
                  <a:lnTo>
                    <a:pt x="600" y="277"/>
                  </a:lnTo>
                  <a:lnTo>
                    <a:pt x="632" y="292"/>
                  </a:lnTo>
                  <a:lnTo>
                    <a:pt x="664" y="306"/>
                  </a:lnTo>
                  <a:lnTo>
                    <a:pt x="697" y="321"/>
                  </a:lnTo>
                  <a:lnTo>
                    <a:pt x="729" y="336"/>
                  </a:lnTo>
                  <a:lnTo>
                    <a:pt x="735" y="343"/>
                  </a:lnTo>
                  <a:lnTo>
                    <a:pt x="740" y="351"/>
                  </a:lnTo>
                  <a:lnTo>
                    <a:pt x="743" y="359"/>
                  </a:lnTo>
                  <a:lnTo>
                    <a:pt x="738" y="368"/>
                  </a:lnTo>
                  <a:lnTo>
                    <a:pt x="725" y="368"/>
                  </a:lnTo>
                  <a:lnTo>
                    <a:pt x="707" y="358"/>
                  </a:lnTo>
                  <a:lnTo>
                    <a:pt x="689" y="348"/>
                  </a:lnTo>
                  <a:lnTo>
                    <a:pt x="670" y="340"/>
                  </a:lnTo>
                  <a:lnTo>
                    <a:pt x="652" y="331"/>
                  </a:lnTo>
                  <a:lnTo>
                    <a:pt x="633" y="323"/>
                  </a:lnTo>
                  <a:lnTo>
                    <a:pt x="615" y="315"/>
                  </a:lnTo>
                  <a:lnTo>
                    <a:pt x="596" y="306"/>
                  </a:lnTo>
                  <a:lnTo>
                    <a:pt x="578" y="300"/>
                  </a:lnTo>
                  <a:lnTo>
                    <a:pt x="560" y="292"/>
                  </a:lnTo>
                  <a:lnTo>
                    <a:pt x="540" y="285"/>
                  </a:lnTo>
                  <a:lnTo>
                    <a:pt x="522" y="277"/>
                  </a:lnTo>
                  <a:lnTo>
                    <a:pt x="503" y="270"/>
                  </a:lnTo>
                  <a:lnTo>
                    <a:pt x="485" y="263"/>
                  </a:lnTo>
                  <a:lnTo>
                    <a:pt x="466" y="255"/>
                  </a:lnTo>
                  <a:lnTo>
                    <a:pt x="447" y="248"/>
                  </a:lnTo>
                  <a:lnTo>
                    <a:pt x="428" y="240"/>
                  </a:lnTo>
                  <a:lnTo>
                    <a:pt x="412" y="233"/>
                  </a:lnTo>
                  <a:lnTo>
                    <a:pt x="396" y="227"/>
                  </a:lnTo>
                  <a:lnTo>
                    <a:pt x="380" y="220"/>
                  </a:lnTo>
                  <a:lnTo>
                    <a:pt x="364" y="214"/>
                  </a:lnTo>
                  <a:lnTo>
                    <a:pt x="348" y="207"/>
                  </a:lnTo>
                  <a:lnTo>
                    <a:pt x="332" y="201"/>
                  </a:lnTo>
                  <a:lnTo>
                    <a:pt x="317" y="195"/>
                  </a:lnTo>
                  <a:lnTo>
                    <a:pt x="301" y="188"/>
                  </a:lnTo>
                  <a:lnTo>
                    <a:pt x="284" y="181"/>
                  </a:lnTo>
                  <a:lnTo>
                    <a:pt x="268" y="175"/>
                  </a:lnTo>
                  <a:lnTo>
                    <a:pt x="252" y="168"/>
                  </a:lnTo>
                  <a:lnTo>
                    <a:pt x="236" y="161"/>
                  </a:lnTo>
                  <a:lnTo>
                    <a:pt x="220" y="154"/>
                  </a:lnTo>
                  <a:lnTo>
                    <a:pt x="204" y="148"/>
                  </a:lnTo>
                  <a:lnTo>
                    <a:pt x="189" y="141"/>
                  </a:lnTo>
                  <a:lnTo>
                    <a:pt x="173" y="134"/>
                  </a:lnTo>
                  <a:lnTo>
                    <a:pt x="150" y="121"/>
                  </a:lnTo>
                  <a:lnTo>
                    <a:pt x="124" y="111"/>
                  </a:lnTo>
                  <a:lnTo>
                    <a:pt x="99" y="101"/>
                  </a:lnTo>
                  <a:lnTo>
                    <a:pt x="74" y="92"/>
                  </a:lnTo>
                  <a:lnTo>
                    <a:pt x="51" y="82"/>
                  </a:lnTo>
                  <a:lnTo>
                    <a:pt x="30" y="68"/>
                  </a:lnTo>
                  <a:lnTo>
                    <a:pt x="13" y="50"/>
                  </a:lnTo>
                  <a:lnTo>
                    <a:pt x="0" y="25"/>
                  </a:lnTo>
                  <a:lnTo>
                    <a:pt x="0" y="19"/>
                  </a:lnTo>
                  <a:lnTo>
                    <a:pt x="3" y="12"/>
                  </a:lnTo>
                  <a:lnTo>
                    <a:pt x="9" y="6"/>
                  </a:lnTo>
                  <a:lnTo>
                    <a:pt x="15" y="0"/>
                  </a:lnTo>
                  <a:lnTo>
                    <a:pt x="31" y="1"/>
                  </a:lnTo>
                  <a:lnTo>
                    <a:pt x="46" y="6"/>
                  </a:lnTo>
                  <a:lnTo>
                    <a:pt x="62" y="13"/>
                  </a:lnTo>
                  <a:lnTo>
                    <a:pt x="76" y="21"/>
                  </a:lnTo>
                  <a:lnTo>
                    <a:pt x="91" y="30"/>
                  </a:lnTo>
                  <a:lnTo>
                    <a:pt x="105" y="39"/>
                  </a:lnTo>
                  <a:lnTo>
                    <a:pt x="119" y="47"/>
                  </a:lnTo>
                  <a:lnTo>
                    <a:pt x="132" y="54"/>
                  </a:lnTo>
                  <a:lnTo>
                    <a:pt x="210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54" name="Freeform 63"/>
            <p:cNvSpPr>
              <a:spLocks/>
            </p:cNvSpPr>
            <p:nvPr/>
          </p:nvSpPr>
          <p:spPr bwMode="auto">
            <a:xfrm>
              <a:off x="930" y="3166"/>
              <a:ext cx="363" cy="101"/>
            </a:xfrm>
            <a:custGeom>
              <a:avLst/>
              <a:gdLst>
                <a:gd name="T0" fmla="*/ 388 w 724"/>
                <a:gd name="T1" fmla="*/ 96 h 202"/>
                <a:gd name="T2" fmla="*/ 411 w 724"/>
                <a:gd name="T3" fmla="*/ 97 h 202"/>
                <a:gd name="T4" fmla="*/ 435 w 724"/>
                <a:gd name="T5" fmla="*/ 101 h 202"/>
                <a:gd name="T6" fmla="*/ 458 w 724"/>
                <a:gd name="T7" fmla="*/ 105 h 202"/>
                <a:gd name="T8" fmla="*/ 481 w 724"/>
                <a:gd name="T9" fmla="*/ 111 h 202"/>
                <a:gd name="T10" fmla="*/ 503 w 724"/>
                <a:gd name="T11" fmla="*/ 117 h 202"/>
                <a:gd name="T12" fmla="*/ 526 w 724"/>
                <a:gd name="T13" fmla="*/ 121 h 202"/>
                <a:gd name="T14" fmla="*/ 549 w 724"/>
                <a:gd name="T15" fmla="*/ 125 h 202"/>
                <a:gd name="T16" fmla="*/ 579 w 724"/>
                <a:gd name="T17" fmla="*/ 133 h 202"/>
                <a:gd name="T18" fmla="*/ 619 w 724"/>
                <a:gd name="T19" fmla="*/ 145 h 202"/>
                <a:gd name="T20" fmla="*/ 660 w 724"/>
                <a:gd name="T21" fmla="*/ 156 h 202"/>
                <a:gd name="T22" fmla="*/ 700 w 724"/>
                <a:gd name="T23" fmla="*/ 166 h 202"/>
                <a:gd name="T24" fmla="*/ 724 w 724"/>
                <a:gd name="T25" fmla="*/ 180 h 202"/>
                <a:gd name="T26" fmla="*/ 722 w 724"/>
                <a:gd name="T27" fmla="*/ 195 h 202"/>
                <a:gd name="T28" fmla="*/ 702 w 724"/>
                <a:gd name="T29" fmla="*/ 201 h 202"/>
                <a:gd name="T30" fmla="*/ 668 w 724"/>
                <a:gd name="T31" fmla="*/ 196 h 202"/>
                <a:gd name="T32" fmla="*/ 634 w 724"/>
                <a:gd name="T33" fmla="*/ 190 h 202"/>
                <a:gd name="T34" fmla="*/ 602 w 724"/>
                <a:gd name="T35" fmla="*/ 182 h 202"/>
                <a:gd name="T36" fmla="*/ 569 w 724"/>
                <a:gd name="T37" fmla="*/ 174 h 202"/>
                <a:gd name="T38" fmla="*/ 536 w 724"/>
                <a:gd name="T39" fmla="*/ 167 h 202"/>
                <a:gd name="T40" fmla="*/ 503 w 724"/>
                <a:gd name="T41" fmla="*/ 160 h 202"/>
                <a:gd name="T42" fmla="*/ 471 w 724"/>
                <a:gd name="T43" fmla="*/ 156 h 202"/>
                <a:gd name="T44" fmla="*/ 426 w 724"/>
                <a:gd name="T45" fmla="*/ 154 h 202"/>
                <a:gd name="T46" fmla="*/ 371 w 724"/>
                <a:gd name="T47" fmla="*/ 147 h 202"/>
                <a:gd name="T48" fmla="*/ 315 w 724"/>
                <a:gd name="T49" fmla="*/ 137 h 202"/>
                <a:gd name="T50" fmla="*/ 261 w 724"/>
                <a:gd name="T51" fmla="*/ 125 h 202"/>
                <a:gd name="T52" fmla="*/ 207 w 724"/>
                <a:gd name="T53" fmla="*/ 109 h 202"/>
                <a:gd name="T54" fmla="*/ 155 w 724"/>
                <a:gd name="T55" fmla="*/ 91 h 202"/>
                <a:gd name="T56" fmla="*/ 103 w 724"/>
                <a:gd name="T57" fmla="*/ 72 h 202"/>
                <a:gd name="T58" fmla="*/ 51 w 724"/>
                <a:gd name="T59" fmla="*/ 52 h 202"/>
                <a:gd name="T60" fmla="*/ 0 w 724"/>
                <a:gd name="T61" fmla="*/ 20 h 202"/>
                <a:gd name="T62" fmla="*/ 4 w 724"/>
                <a:gd name="T63" fmla="*/ 8 h 202"/>
                <a:gd name="T64" fmla="*/ 16 w 724"/>
                <a:gd name="T65" fmla="*/ 5 h 202"/>
                <a:gd name="T66" fmla="*/ 30 w 724"/>
                <a:gd name="T67" fmla="*/ 4 h 202"/>
                <a:gd name="T68" fmla="*/ 42 w 724"/>
                <a:gd name="T69" fmla="*/ 0 h 202"/>
                <a:gd name="T70" fmla="*/ 85 w 724"/>
                <a:gd name="T71" fmla="*/ 10 h 202"/>
                <a:gd name="T72" fmla="*/ 125 w 724"/>
                <a:gd name="T73" fmla="*/ 21 h 202"/>
                <a:gd name="T74" fmla="*/ 167 w 724"/>
                <a:gd name="T75" fmla="*/ 35 h 202"/>
                <a:gd name="T76" fmla="*/ 207 w 724"/>
                <a:gd name="T77" fmla="*/ 49 h 202"/>
                <a:gd name="T78" fmla="*/ 247 w 724"/>
                <a:gd name="T79" fmla="*/ 63 h 202"/>
                <a:gd name="T80" fmla="*/ 289 w 724"/>
                <a:gd name="T81" fmla="*/ 75 h 202"/>
                <a:gd name="T82" fmla="*/ 331 w 724"/>
                <a:gd name="T83" fmla="*/ 87 h 202"/>
                <a:gd name="T84" fmla="*/ 375 w 724"/>
                <a:gd name="T85" fmla="*/ 97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24" h="202">
                  <a:moveTo>
                    <a:pt x="375" y="97"/>
                  </a:moveTo>
                  <a:lnTo>
                    <a:pt x="388" y="96"/>
                  </a:lnTo>
                  <a:lnTo>
                    <a:pt x="399" y="96"/>
                  </a:lnTo>
                  <a:lnTo>
                    <a:pt x="411" y="97"/>
                  </a:lnTo>
                  <a:lnTo>
                    <a:pt x="423" y="98"/>
                  </a:lnTo>
                  <a:lnTo>
                    <a:pt x="435" y="101"/>
                  </a:lnTo>
                  <a:lnTo>
                    <a:pt x="447" y="103"/>
                  </a:lnTo>
                  <a:lnTo>
                    <a:pt x="458" y="105"/>
                  </a:lnTo>
                  <a:lnTo>
                    <a:pt x="470" y="109"/>
                  </a:lnTo>
                  <a:lnTo>
                    <a:pt x="481" y="111"/>
                  </a:lnTo>
                  <a:lnTo>
                    <a:pt x="491" y="114"/>
                  </a:lnTo>
                  <a:lnTo>
                    <a:pt x="503" y="117"/>
                  </a:lnTo>
                  <a:lnTo>
                    <a:pt x="514" y="119"/>
                  </a:lnTo>
                  <a:lnTo>
                    <a:pt x="526" y="121"/>
                  </a:lnTo>
                  <a:lnTo>
                    <a:pt x="537" y="124"/>
                  </a:lnTo>
                  <a:lnTo>
                    <a:pt x="549" y="125"/>
                  </a:lnTo>
                  <a:lnTo>
                    <a:pt x="561" y="125"/>
                  </a:lnTo>
                  <a:lnTo>
                    <a:pt x="579" y="133"/>
                  </a:lnTo>
                  <a:lnTo>
                    <a:pt x="599" y="140"/>
                  </a:lnTo>
                  <a:lnTo>
                    <a:pt x="619" y="145"/>
                  </a:lnTo>
                  <a:lnTo>
                    <a:pt x="639" y="150"/>
                  </a:lnTo>
                  <a:lnTo>
                    <a:pt x="660" y="156"/>
                  </a:lnTo>
                  <a:lnTo>
                    <a:pt x="680" y="160"/>
                  </a:lnTo>
                  <a:lnTo>
                    <a:pt x="700" y="166"/>
                  </a:lnTo>
                  <a:lnTo>
                    <a:pt x="719" y="173"/>
                  </a:lnTo>
                  <a:lnTo>
                    <a:pt x="724" y="180"/>
                  </a:lnTo>
                  <a:lnTo>
                    <a:pt x="724" y="187"/>
                  </a:lnTo>
                  <a:lnTo>
                    <a:pt x="722" y="195"/>
                  </a:lnTo>
                  <a:lnTo>
                    <a:pt x="719" y="202"/>
                  </a:lnTo>
                  <a:lnTo>
                    <a:pt x="702" y="201"/>
                  </a:lnTo>
                  <a:lnTo>
                    <a:pt x="685" y="198"/>
                  </a:lnTo>
                  <a:lnTo>
                    <a:pt x="668" y="196"/>
                  </a:lnTo>
                  <a:lnTo>
                    <a:pt x="652" y="194"/>
                  </a:lnTo>
                  <a:lnTo>
                    <a:pt x="634" y="190"/>
                  </a:lnTo>
                  <a:lnTo>
                    <a:pt x="618" y="187"/>
                  </a:lnTo>
                  <a:lnTo>
                    <a:pt x="602" y="182"/>
                  </a:lnTo>
                  <a:lnTo>
                    <a:pt x="585" y="179"/>
                  </a:lnTo>
                  <a:lnTo>
                    <a:pt x="569" y="174"/>
                  </a:lnTo>
                  <a:lnTo>
                    <a:pt x="552" y="171"/>
                  </a:lnTo>
                  <a:lnTo>
                    <a:pt x="536" y="167"/>
                  </a:lnTo>
                  <a:lnTo>
                    <a:pt x="520" y="164"/>
                  </a:lnTo>
                  <a:lnTo>
                    <a:pt x="503" y="160"/>
                  </a:lnTo>
                  <a:lnTo>
                    <a:pt x="487" y="158"/>
                  </a:lnTo>
                  <a:lnTo>
                    <a:pt x="471" y="156"/>
                  </a:lnTo>
                  <a:lnTo>
                    <a:pt x="453" y="155"/>
                  </a:lnTo>
                  <a:lnTo>
                    <a:pt x="426" y="154"/>
                  </a:lnTo>
                  <a:lnTo>
                    <a:pt x="398" y="150"/>
                  </a:lnTo>
                  <a:lnTo>
                    <a:pt x="371" y="147"/>
                  </a:lnTo>
                  <a:lnTo>
                    <a:pt x="343" y="142"/>
                  </a:lnTo>
                  <a:lnTo>
                    <a:pt x="315" y="137"/>
                  </a:lnTo>
                  <a:lnTo>
                    <a:pt x="288" y="130"/>
                  </a:lnTo>
                  <a:lnTo>
                    <a:pt x="261" y="125"/>
                  </a:lnTo>
                  <a:lnTo>
                    <a:pt x="235" y="117"/>
                  </a:lnTo>
                  <a:lnTo>
                    <a:pt x="207" y="109"/>
                  </a:lnTo>
                  <a:lnTo>
                    <a:pt x="182" y="101"/>
                  </a:lnTo>
                  <a:lnTo>
                    <a:pt x="155" y="91"/>
                  </a:lnTo>
                  <a:lnTo>
                    <a:pt x="129" y="82"/>
                  </a:lnTo>
                  <a:lnTo>
                    <a:pt x="103" y="72"/>
                  </a:lnTo>
                  <a:lnTo>
                    <a:pt x="77" y="63"/>
                  </a:lnTo>
                  <a:lnTo>
                    <a:pt x="51" y="52"/>
                  </a:lnTo>
                  <a:lnTo>
                    <a:pt x="26" y="42"/>
                  </a:lnTo>
                  <a:lnTo>
                    <a:pt x="0" y="20"/>
                  </a:lnTo>
                  <a:lnTo>
                    <a:pt x="1" y="13"/>
                  </a:lnTo>
                  <a:lnTo>
                    <a:pt x="4" y="8"/>
                  </a:lnTo>
                  <a:lnTo>
                    <a:pt x="10" y="6"/>
                  </a:lnTo>
                  <a:lnTo>
                    <a:pt x="16" y="5"/>
                  </a:lnTo>
                  <a:lnTo>
                    <a:pt x="23" y="4"/>
                  </a:lnTo>
                  <a:lnTo>
                    <a:pt x="30" y="4"/>
                  </a:lnTo>
                  <a:lnTo>
                    <a:pt x="37" y="3"/>
                  </a:lnTo>
                  <a:lnTo>
                    <a:pt x="42" y="0"/>
                  </a:lnTo>
                  <a:lnTo>
                    <a:pt x="63" y="5"/>
                  </a:lnTo>
                  <a:lnTo>
                    <a:pt x="85" y="10"/>
                  </a:lnTo>
                  <a:lnTo>
                    <a:pt x="106" y="15"/>
                  </a:lnTo>
                  <a:lnTo>
                    <a:pt x="125" y="21"/>
                  </a:lnTo>
                  <a:lnTo>
                    <a:pt x="146" y="28"/>
                  </a:lnTo>
                  <a:lnTo>
                    <a:pt x="167" y="35"/>
                  </a:lnTo>
                  <a:lnTo>
                    <a:pt x="186" y="42"/>
                  </a:lnTo>
                  <a:lnTo>
                    <a:pt x="207" y="49"/>
                  </a:lnTo>
                  <a:lnTo>
                    <a:pt x="228" y="56"/>
                  </a:lnTo>
                  <a:lnTo>
                    <a:pt x="247" y="63"/>
                  </a:lnTo>
                  <a:lnTo>
                    <a:pt x="268" y="68"/>
                  </a:lnTo>
                  <a:lnTo>
                    <a:pt x="289" y="75"/>
                  </a:lnTo>
                  <a:lnTo>
                    <a:pt x="311" y="81"/>
                  </a:lnTo>
                  <a:lnTo>
                    <a:pt x="331" y="87"/>
                  </a:lnTo>
                  <a:lnTo>
                    <a:pt x="353" y="92"/>
                  </a:lnTo>
                  <a:lnTo>
                    <a:pt x="375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57" name="Freeform 66"/>
            <p:cNvSpPr>
              <a:spLocks/>
            </p:cNvSpPr>
            <p:nvPr/>
          </p:nvSpPr>
          <p:spPr bwMode="auto">
            <a:xfrm>
              <a:off x="889" y="3222"/>
              <a:ext cx="333" cy="65"/>
            </a:xfrm>
            <a:custGeom>
              <a:avLst/>
              <a:gdLst>
                <a:gd name="T0" fmla="*/ 26 w 664"/>
                <a:gd name="T1" fmla="*/ 0 h 130"/>
                <a:gd name="T2" fmla="*/ 29 w 664"/>
                <a:gd name="T3" fmla="*/ 13 h 130"/>
                <a:gd name="T4" fmla="*/ 33 w 664"/>
                <a:gd name="T5" fmla="*/ 25 h 130"/>
                <a:gd name="T6" fmla="*/ 39 w 664"/>
                <a:gd name="T7" fmla="*/ 39 h 130"/>
                <a:gd name="T8" fmla="*/ 46 w 664"/>
                <a:gd name="T9" fmla="*/ 52 h 130"/>
                <a:gd name="T10" fmla="*/ 54 w 664"/>
                <a:gd name="T11" fmla="*/ 63 h 130"/>
                <a:gd name="T12" fmla="*/ 64 w 664"/>
                <a:gd name="T13" fmla="*/ 74 h 130"/>
                <a:gd name="T14" fmla="*/ 75 w 664"/>
                <a:gd name="T15" fmla="*/ 83 h 130"/>
                <a:gd name="T16" fmla="*/ 87 w 664"/>
                <a:gd name="T17" fmla="*/ 90 h 130"/>
                <a:gd name="T18" fmla="*/ 114 w 664"/>
                <a:gd name="T19" fmla="*/ 93 h 130"/>
                <a:gd name="T20" fmla="*/ 139 w 664"/>
                <a:gd name="T21" fmla="*/ 96 h 130"/>
                <a:gd name="T22" fmla="*/ 166 w 664"/>
                <a:gd name="T23" fmla="*/ 97 h 130"/>
                <a:gd name="T24" fmla="*/ 191 w 664"/>
                <a:gd name="T25" fmla="*/ 98 h 130"/>
                <a:gd name="T26" fmla="*/ 218 w 664"/>
                <a:gd name="T27" fmla="*/ 99 h 130"/>
                <a:gd name="T28" fmla="*/ 243 w 664"/>
                <a:gd name="T29" fmla="*/ 99 h 130"/>
                <a:gd name="T30" fmla="*/ 268 w 664"/>
                <a:gd name="T31" fmla="*/ 99 h 130"/>
                <a:gd name="T32" fmla="*/ 294 w 664"/>
                <a:gd name="T33" fmla="*/ 99 h 130"/>
                <a:gd name="T34" fmla="*/ 319 w 664"/>
                <a:gd name="T35" fmla="*/ 98 h 130"/>
                <a:gd name="T36" fmla="*/ 344 w 664"/>
                <a:gd name="T37" fmla="*/ 98 h 130"/>
                <a:gd name="T38" fmla="*/ 368 w 664"/>
                <a:gd name="T39" fmla="*/ 97 h 130"/>
                <a:gd name="T40" fmla="*/ 394 w 664"/>
                <a:gd name="T41" fmla="*/ 96 h 130"/>
                <a:gd name="T42" fmla="*/ 419 w 664"/>
                <a:gd name="T43" fmla="*/ 94 h 130"/>
                <a:gd name="T44" fmla="*/ 444 w 664"/>
                <a:gd name="T45" fmla="*/ 94 h 130"/>
                <a:gd name="T46" fmla="*/ 469 w 664"/>
                <a:gd name="T47" fmla="*/ 93 h 130"/>
                <a:gd name="T48" fmla="*/ 494 w 664"/>
                <a:gd name="T49" fmla="*/ 93 h 130"/>
                <a:gd name="T50" fmla="*/ 499 w 664"/>
                <a:gd name="T51" fmla="*/ 89 h 130"/>
                <a:gd name="T52" fmla="*/ 663 w 664"/>
                <a:gd name="T53" fmla="*/ 90 h 130"/>
                <a:gd name="T54" fmla="*/ 664 w 664"/>
                <a:gd name="T55" fmla="*/ 100 h 130"/>
                <a:gd name="T56" fmla="*/ 660 w 664"/>
                <a:gd name="T57" fmla="*/ 109 h 130"/>
                <a:gd name="T58" fmla="*/ 651 w 664"/>
                <a:gd name="T59" fmla="*/ 116 h 130"/>
                <a:gd name="T60" fmla="*/ 643 w 664"/>
                <a:gd name="T61" fmla="*/ 123 h 130"/>
                <a:gd name="T62" fmla="*/ 609 w 664"/>
                <a:gd name="T63" fmla="*/ 126 h 130"/>
                <a:gd name="T64" fmla="*/ 577 w 664"/>
                <a:gd name="T65" fmla="*/ 127 h 130"/>
                <a:gd name="T66" fmla="*/ 543 w 664"/>
                <a:gd name="T67" fmla="*/ 128 h 130"/>
                <a:gd name="T68" fmla="*/ 510 w 664"/>
                <a:gd name="T69" fmla="*/ 128 h 130"/>
                <a:gd name="T70" fmla="*/ 478 w 664"/>
                <a:gd name="T71" fmla="*/ 129 h 130"/>
                <a:gd name="T72" fmla="*/ 444 w 664"/>
                <a:gd name="T73" fmla="*/ 129 h 130"/>
                <a:gd name="T74" fmla="*/ 411 w 664"/>
                <a:gd name="T75" fmla="*/ 129 h 130"/>
                <a:gd name="T76" fmla="*/ 379 w 664"/>
                <a:gd name="T77" fmla="*/ 129 h 130"/>
                <a:gd name="T78" fmla="*/ 345 w 664"/>
                <a:gd name="T79" fmla="*/ 129 h 130"/>
                <a:gd name="T80" fmla="*/ 312 w 664"/>
                <a:gd name="T81" fmla="*/ 129 h 130"/>
                <a:gd name="T82" fmla="*/ 280 w 664"/>
                <a:gd name="T83" fmla="*/ 128 h 130"/>
                <a:gd name="T84" fmla="*/ 246 w 664"/>
                <a:gd name="T85" fmla="*/ 128 h 130"/>
                <a:gd name="T86" fmla="*/ 213 w 664"/>
                <a:gd name="T87" fmla="*/ 128 h 130"/>
                <a:gd name="T88" fmla="*/ 180 w 664"/>
                <a:gd name="T89" fmla="*/ 129 h 130"/>
                <a:gd name="T90" fmla="*/ 146 w 664"/>
                <a:gd name="T91" fmla="*/ 129 h 130"/>
                <a:gd name="T92" fmla="*/ 113 w 664"/>
                <a:gd name="T93" fmla="*/ 130 h 130"/>
                <a:gd name="T94" fmla="*/ 101 w 664"/>
                <a:gd name="T95" fmla="*/ 128 h 130"/>
                <a:gd name="T96" fmla="*/ 89 w 664"/>
                <a:gd name="T97" fmla="*/ 127 h 130"/>
                <a:gd name="T98" fmla="*/ 76 w 664"/>
                <a:gd name="T99" fmla="*/ 126 h 130"/>
                <a:gd name="T100" fmla="*/ 63 w 664"/>
                <a:gd name="T101" fmla="*/ 123 h 130"/>
                <a:gd name="T102" fmla="*/ 51 w 664"/>
                <a:gd name="T103" fmla="*/ 121 h 130"/>
                <a:gd name="T104" fmla="*/ 38 w 664"/>
                <a:gd name="T105" fmla="*/ 118 h 130"/>
                <a:gd name="T106" fmla="*/ 26 w 664"/>
                <a:gd name="T107" fmla="*/ 113 h 130"/>
                <a:gd name="T108" fmla="*/ 15 w 664"/>
                <a:gd name="T109" fmla="*/ 107 h 130"/>
                <a:gd name="T110" fmla="*/ 7 w 664"/>
                <a:gd name="T111" fmla="*/ 83 h 130"/>
                <a:gd name="T112" fmla="*/ 1 w 664"/>
                <a:gd name="T113" fmla="*/ 55 h 130"/>
                <a:gd name="T114" fmla="*/ 0 w 664"/>
                <a:gd name="T115" fmla="*/ 28 h 130"/>
                <a:gd name="T116" fmla="*/ 1 w 664"/>
                <a:gd name="T117" fmla="*/ 0 h 130"/>
                <a:gd name="T118" fmla="*/ 9 w 664"/>
                <a:gd name="T119" fmla="*/ 0 h 130"/>
                <a:gd name="T120" fmla="*/ 14 w 664"/>
                <a:gd name="T121" fmla="*/ 1 h 130"/>
                <a:gd name="T122" fmla="*/ 19 w 664"/>
                <a:gd name="T123" fmla="*/ 2 h 130"/>
                <a:gd name="T124" fmla="*/ 26 w 664"/>
                <a:gd name="T125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64" h="130">
                  <a:moveTo>
                    <a:pt x="26" y="0"/>
                  </a:moveTo>
                  <a:lnTo>
                    <a:pt x="29" y="13"/>
                  </a:lnTo>
                  <a:lnTo>
                    <a:pt x="33" y="25"/>
                  </a:lnTo>
                  <a:lnTo>
                    <a:pt x="39" y="39"/>
                  </a:lnTo>
                  <a:lnTo>
                    <a:pt x="46" y="52"/>
                  </a:lnTo>
                  <a:lnTo>
                    <a:pt x="54" y="63"/>
                  </a:lnTo>
                  <a:lnTo>
                    <a:pt x="64" y="74"/>
                  </a:lnTo>
                  <a:lnTo>
                    <a:pt x="75" y="83"/>
                  </a:lnTo>
                  <a:lnTo>
                    <a:pt x="87" y="90"/>
                  </a:lnTo>
                  <a:lnTo>
                    <a:pt x="114" y="93"/>
                  </a:lnTo>
                  <a:lnTo>
                    <a:pt x="139" y="96"/>
                  </a:lnTo>
                  <a:lnTo>
                    <a:pt x="166" y="97"/>
                  </a:lnTo>
                  <a:lnTo>
                    <a:pt x="191" y="98"/>
                  </a:lnTo>
                  <a:lnTo>
                    <a:pt x="218" y="99"/>
                  </a:lnTo>
                  <a:lnTo>
                    <a:pt x="243" y="99"/>
                  </a:lnTo>
                  <a:lnTo>
                    <a:pt x="268" y="99"/>
                  </a:lnTo>
                  <a:lnTo>
                    <a:pt x="294" y="99"/>
                  </a:lnTo>
                  <a:lnTo>
                    <a:pt x="319" y="98"/>
                  </a:lnTo>
                  <a:lnTo>
                    <a:pt x="344" y="98"/>
                  </a:lnTo>
                  <a:lnTo>
                    <a:pt x="368" y="97"/>
                  </a:lnTo>
                  <a:lnTo>
                    <a:pt x="394" y="96"/>
                  </a:lnTo>
                  <a:lnTo>
                    <a:pt x="419" y="94"/>
                  </a:lnTo>
                  <a:lnTo>
                    <a:pt x="444" y="94"/>
                  </a:lnTo>
                  <a:lnTo>
                    <a:pt x="469" y="93"/>
                  </a:lnTo>
                  <a:lnTo>
                    <a:pt x="494" y="93"/>
                  </a:lnTo>
                  <a:lnTo>
                    <a:pt x="499" y="89"/>
                  </a:lnTo>
                  <a:lnTo>
                    <a:pt x="663" y="90"/>
                  </a:lnTo>
                  <a:lnTo>
                    <a:pt x="664" y="100"/>
                  </a:lnTo>
                  <a:lnTo>
                    <a:pt x="660" y="109"/>
                  </a:lnTo>
                  <a:lnTo>
                    <a:pt x="651" y="116"/>
                  </a:lnTo>
                  <a:lnTo>
                    <a:pt x="643" y="123"/>
                  </a:lnTo>
                  <a:lnTo>
                    <a:pt x="609" y="126"/>
                  </a:lnTo>
                  <a:lnTo>
                    <a:pt x="577" y="127"/>
                  </a:lnTo>
                  <a:lnTo>
                    <a:pt x="543" y="128"/>
                  </a:lnTo>
                  <a:lnTo>
                    <a:pt x="510" y="128"/>
                  </a:lnTo>
                  <a:lnTo>
                    <a:pt x="478" y="129"/>
                  </a:lnTo>
                  <a:lnTo>
                    <a:pt x="444" y="129"/>
                  </a:lnTo>
                  <a:lnTo>
                    <a:pt x="411" y="129"/>
                  </a:lnTo>
                  <a:lnTo>
                    <a:pt x="379" y="129"/>
                  </a:lnTo>
                  <a:lnTo>
                    <a:pt x="345" y="129"/>
                  </a:lnTo>
                  <a:lnTo>
                    <a:pt x="312" y="129"/>
                  </a:lnTo>
                  <a:lnTo>
                    <a:pt x="280" y="128"/>
                  </a:lnTo>
                  <a:lnTo>
                    <a:pt x="246" y="128"/>
                  </a:lnTo>
                  <a:lnTo>
                    <a:pt x="213" y="128"/>
                  </a:lnTo>
                  <a:lnTo>
                    <a:pt x="180" y="129"/>
                  </a:lnTo>
                  <a:lnTo>
                    <a:pt x="146" y="129"/>
                  </a:lnTo>
                  <a:lnTo>
                    <a:pt x="113" y="130"/>
                  </a:lnTo>
                  <a:lnTo>
                    <a:pt x="101" y="128"/>
                  </a:lnTo>
                  <a:lnTo>
                    <a:pt x="89" y="127"/>
                  </a:lnTo>
                  <a:lnTo>
                    <a:pt x="76" y="126"/>
                  </a:lnTo>
                  <a:lnTo>
                    <a:pt x="63" y="123"/>
                  </a:lnTo>
                  <a:lnTo>
                    <a:pt x="51" y="121"/>
                  </a:lnTo>
                  <a:lnTo>
                    <a:pt x="38" y="118"/>
                  </a:lnTo>
                  <a:lnTo>
                    <a:pt x="26" y="113"/>
                  </a:lnTo>
                  <a:lnTo>
                    <a:pt x="15" y="107"/>
                  </a:lnTo>
                  <a:lnTo>
                    <a:pt x="7" y="83"/>
                  </a:lnTo>
                  <a:lnTo>
                    <a:pt x="1" y="55"/>
                  </a:lnTo>
                  <a:lnTo>
                    <a:pt x="0" y="28"/>
                  </a:lnTo>
                  <a:lnTo>
                    <a:pt x="1" y="0"/>
                  </a:lnTo>
                  <a:lnTo>
                    <a:pt x="9" y="0"/>
                  </a:lnTo>
                  <a:lnTo>
                    <a:pt x="14" y="1"/>
                  </a:lnTo>
                  <a:lnTo>
                    <a:pt x="19" y="2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58" name="Freeform 67"/>
            <p:cNvSpPr>
              <a:spLocks/>
            </p:cNvSpPr>
            <p:nvPr/>
          </p:nvSpPr>
          <p:spPr bwMode="auto">
            <a:xfrm>
              <a:off x="844" y="3293"/>
              <a:ext cx="354" cy="70"/>
            </a:xfrm>
            <a:custGeom>
              <a:avLst/>
              <a:gdLst>
                <a:gd name="T0" fmla="*/ 704 w 707"/>
                <a:gd name="T1" fmla="*/ 2 h 139"/>
                <a:gd name="T2" fmla="*/ 707 w 707"/>
                <a:gd name="T3" fmla="*/ 14 h 139"/>
                <a:gd name="T4" fmla="*/ 701 w 707"/>
                <a:gd name="T5" fmla="*/ 24 h 139"/>
                <a:gd name="T6" fmla="*/ 675 w 707"/>
                <a:gd name="T7" fmla="*/ 33 h 139"/>
                <a:gd name="T8" fmla="*/ 649 w 707"/>
                <a:gd name="T9" fmla="*/ 41 h 139"/>
                <a:gd name="T10" fmla="*/ 623 w 707"/>
                <a:gd name="T11" fmla="*/ 49 h 139"/>
                <a:gd name="T12" fmla="*/ 596 w 707"/>
                <a:gd name="T13" fmla="*/ 59 h 139"/>
                <a:gd name="T14" fmla="*/ 571 w 707"/>
                <a:gd name="T15" fmla="*/ 64 h 139"/>
                <a:gd name="T16" fmla="*/ 544 w 707"/>
                <a:gd name="T17" fmla="*/ 69 h 139"/>
                <a:gd name="T18" fmla="*/ 517 w 707"/>
                <a:gd name="T19" fmla="*/ 74 h 139"/>
                <a:gd name="T20" fmla="*/ 489 w 707"/>
                <a:gd name="T21" fmla="*/ 76 h 139"/>
                <a:gd name="T22" fmla="*/ 462 w 707"/>
                <a:gd name="T23" fmla="*/ 79 h 139"/>
                <a:gd name="T24" fmla="*/ 434 w 707"/>
                <a:gd name="T25" fmla="*/ 83 h 139"/>
                <a:gd name="T26" fmla="*/ 406 w 707"/>
                <a:gd name="T27" fmla="*/ 87 h 139"/>
                <a:gd name="T28" fmla="*/ 380 w 707"/>
                <a:gd name="T29" fmla="*/ 94 h 139"/>
                <a:gd name="T30" fmla="*/ 342 w 707"/>
                <a:gd name="T31" fmla="*/ 101 h 139"/>
                <a:gd name="T32" fmla="*/ 304 w 707"/>
                <a:gd name="T33" fmla="*/ 109 h 139"/>
                <a:gd name="T34" fmla="*/ 266 w 707"/>
                <a:gd name="T35" fmla="*/ 118 h 139"/>
                <a:gd name="T36" fmla="*/ 229 w 707"/>
                <a:gd name="T37" fmla="*/ 127 h 139"/>
                <a:gd name="T38" fmla="*/ 191 w 707"/>
                <a:gd name="T39" fmla="*/ 133 h 139"/>
                <a:gd name="T40" fmla="*/ 153 w 707"/>
                <a:gd name="T41" fmla="*/ 138 h 139"/>
                <a:gd name="T42" fmla="*/ 114 w 707"/>
                <a:gd name="T43" fmla="*/ 139 h 139"/>
                <a:gd name="T44" fmla="*/ 75 w 707"/>
                <a:gd name="T45" fmla="*/ 136 h 139"/>
                <a:gd name="T46" fmla="*/ 45 w 707"/>
                <a:gd name="T47" fmla="*/ 120 h 139"/>
                <a:gd name="T48" fmla="*/ 24 w 707"/>
                <a:gd name="T49" fmla="*/ 98 h 139"/>
                <a:gd name="T50" fmla="*/ 9 w 707"/>
                <a:gd name="T51" fmla="*/ 70 h 139"/>
                <a:gd name="T52" fmla="*/ 0 w 707"/>
                <a:gd name="T53" fmla="*/ 38 h 139"/>
                <a:gd name="T54" fmla="*/ 8 w 707"/>
                <a:gd name="T55" fmla="*/ 32 h 139"/>
                <a:gd name="T56" fmla="*/ 18 w 707"/>
                <a:gd name="T57" fmla="*/ 29 h 139"/>
                <a:gd name="T58" fmla="*/ 28 w 707"/>
                <a:gd name="T59" fmla="*/ 27 h 139"/>
                <a:gd name="T60" fmla="*/ 36 w 707"/>
                <a:gd name="T61" fmla="*/ 26 h 139"/>
                <a:gd name="T62" fmla="*/ 56 w 707"/>
                <a:gd name="T63" fmla="*/ 38 h 139"/>
                <a:gd name="T64" fmla="*/ 70 w 707"/>
                <a:gd name="T65" fmla="*/ 60 h 139"/>
                <a:gd name="T66" fmla="*/ 84 w 707"/>
                <a:gd name="T67" fmla="*/ 83 h 139"/>
                <a:gd name="T68" fmla="*/ 106 w 707"/>
                <a:gd name="T69" fmla="*/ 99 h 139"/>
                <a:gd name="T70" fmla="*/ 130 w 707"/>
                <a:gd name="T71" fmla="*/ 95 h 139"/>
                <a:gd name="T72" fmla="*/ 153 w 707"/>
                <a:gd name="T73" fmla="*/ 92 h 139"/>
                <a:gd name="T74" fmla="*/ 176 w 707"/>
                <a:gd name="T75" fmla="*/ 89 h 139"/>
                <a:gd name="T76" fmla="*/ 200 w 707"/>
                <a:gd name="T77" fmla="*/ 85 h 139"/>
                <a:gd name="T78" fmla="*/ 223 w 707"/>
                <a:gd name="T79" fmla="*/ 82 h 139"/>
                <a:gd name="T80" fmla="*/ 246 w 707"/>
                <a:gd name="T81" fmla="*/ 78 h 139"/>
                <a:gd name="T82" fmla="*/ 271 w 707"/>
                <a:gd name="T83" fmla="*/ 74 h 139"/>
                <a:gd name="T84" fmla="*/ 295 w 707"/>
                <a:gd name="T85" fmla="*/ 69 h 139"/>
                <a:gd name="T86" fmla="*/ 310 w 707"/>
                <a:gd name="T87" fmla="*/ 70 h 139"/>
                <a:gd name="T88" fmla="*/ 324 w 707"/>
                <a:gd name="T89" fmla="*/ 68 h 139"/>
                <a:gd name="T90" fmla="*/ 319 w 707"/>
                <a:gd name="T91" fmla="*/ 65 h 139"/>
                <a:gd name="T92" fmla="*/ 313 w 707"/>
                <a:gd name="T93" fmla="*/ 64 h 139"/>
                <a:gd name="T94" fmla="*/ 362 w 707"/>
                <a:gd name="T95" fmla="*/ 55 h 139"/>
                <a:gd name="T96" fmla="*/ 410 w 707"/>
                <a:gd name="T97" fmla="*/ 48 h 139"/>
                <a:gd name="T98" fmla="*/ 457 w 707"/>
                <a:gd name="T99" fmla="*/ 42 h 139"/>
                <a:gd name="T100" fmla="*/ 503 w 707"/>
                <a:gd name="T101" fmla="*/ 37 h 139"/>
                <a:gd name="T102" fmla="*/ 549 w 707"/>
                <a:gd name="T103" fmla="*/ 31 h 139"/>
                <a:gd name="T104" fmla="*/ 595 w 707"/>
                <a:gd name="T105" fmla="*/ 23 h 139"/>
                <a:gd name="T106" fmla="*/ 641 w 707"/>
                <a:gd name="T107" fmla="*/ 13 h 139"/>
                <a:gd name="T108" fmla="*/ 686 w 707"/>
                <a:gd name="T109" fmla="*/ 0 h 139"/>
                <a:gd name="T110" fmla="*/ 693 w 707"/>
                <a:gd name="T111" fmla="*/ 3 h 139"/>
                <a:gd name="T112" fmla="*/ 701 w 707"/>
                <a:gd name="T113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07" h="139">
                  <a:moveTo>
                    <a:pt x="701" y="3"/>
                  </a:moveTo>
                  <a:lnTo>
                    <a:pt x="704" y="2"/>
                  </a:lnTo>
                  <a:lnTo>
                    <a:pt x="707" y="8"/>
                  </a:lnTo>
                  <a:lnTo>
                    <a:pt x="707" y="14"/>
                  </a:lnTo>
                  <a:lnTo>
                    <a:pt x="705" y="19"/>
                  </a:lnTo>
                  <a:lnTo>
                    <a:pt x="701" y="24"/>
                  </a:lnTo>
                  <a:lnTo>
                    <a:pt x="689" y="29"/>
                  </a:lnTo>
                  <a:lnTo>
                    <a:pt x="675" y="33"/>
                  </a:lnTo>
                  <a:lnTo>
                    <a:pt x="662" y="37"/>
                  </a:lnTo>
                  <a:lnTo>
                    <a:pt x="649" y="41"/>
                  </a:lnTo>
                  <a:lnTo>
                    <a:pt x="636" y="46"/>
                  </a:lnTo>
                  <a:lnTo>
                    <a:pt x="623" y="49"/>
                  </a:lnTo>
                  <a:lnTo>
                    <a:pt x="609" y="54"/>
                  </a:lnTo>
                  <a:lnTo>
                    <a:pt x="596" y="59"/>
                  </a:lnTo>
                  <a:lnTo>
                    <a:pt x="584" y="62"/>
                  </a:lnTo>
                  <a:lnTo>
                    <a:pt x="571" y="64"/>
                  </a:lnTo>
                  <a:lnTo>
                    <a:pt x="557" y="68"/>
                  </a:lnTo>
                  <a:lnTo>
                    <a:pt x="544" y="69"/>
                  </a:lnTo>
                  <a:lnTo>
                    <a:pt x="531" y="71"/>
                  </a:lnTo>
                  <a:lnTo>
                    <a:pt x="517" y="74"/>
                  </a:lnTo>
                  <a:lnTo>
                    <a:pt x="503" y="75"/>
                  </a:lnTo>
                  <a:lnTo>
                    <a:pt x="489" y="76"/>
                  </a:lnTo>
                  <a:lnTo>
                    <a:pt x="476" y="77"/>
                  </a:lnTo>
                  <a:lnTo>
                    <a:pt x="462" y="79"/>
                  </a:lnTo>
                  <a:lnTo>
                    <a:pt x="448" y="80"/>
                  </a:lnTo>
                  <a:lnTo>
                    <a:pt x="434" y="83"/>
                  </a:lnTo>
                  <a:lnTo>
                    <a:pt x="420" y="85"/>
                  </a:lnTo>
                  <a:lnTo>
                    <a:pt x="406" y="87"/>
                  </a:lnTo>
                  <a:lnTo>
                    <a:pt x="394" y="91"/>
                  </a:lnTo>
                  <a:lnTo>
                    <a:pt x="380" y="94"/>
                  </a:lnTo>
                  <a:lnTo>
                    <a:pt x="360" y="98"/>
                  </a:lnTo>
                  <a:lnTo>
                    <a:pt x="342" y="101"/>
                  </a:lnTo>
                  <a:lnTo>
                    <a:pt x="322" y="105"/>
                  </a:lnTo>
                  <a:lnTo>
                    <a:pt x="304" y="109"/>
                  </a:lnTo>
                  <a:lnTo>
                    <a:pt x="286" y="114"/>
                  </a:lnTo>
                  <a:lnTo>
                    <a:pt x="266" y="118"/>
                  </a:lnTo>
                  <a:lnTo>
                    <a:pt x="248" y="122"/>
                  </a:lnTo>
                  <a:lnTo>
                    <a:pt x="229" y="127"/>
                  </a:lnTo>
                  <a:lnTo>
                    <a:pt x="210" y="130"/>
                  </a:lnTo>
                  <a:lnTo>
                    <a:pt x="191" y="133"/>
                  </a:lnTo>
                  <a:lnTo>
                    <a:pt x="172" y="137"/>
                  </a:lnTo>
                  <a:lnTo>
                    <a:pt x="153" y="138"/>
                  </a:lnTo>
                  <a:lnTo>
                    <a:pt x="134" y="139"/>
                  </a:lnTo>
                  <a:lnTo>
                    <a:pt x="114" y="139"/>
                  </a:lnTo>
                  <a:lnTo>
                    <a:pt x="94" y="138"/>
                  </a:lnTo>
                  <a:lnTo>
                    <a:pt x="75" y="136"/>
                  </a:lnTo>
                  <a:lnTo>
                    <a:pt x="59" y="129"/>
                  </a:lnTo>
                  <a:lnTo>
                    <a:pt x="45" y="120"/>
                  </a:lnTo>
                  <a:lnTo>
                    <a:pt x="33" y="109"/>
                  </a:lnTo>
                  <a:lnTo>
                    <a:pt x="24" y="98"/>
                  </a:lnTo>
                  <a:lnTo>
                    <a:pt x="15" y="85"/>
                  </a:lnTo>
                  <a:lnTo>
                    <a:pt x="9" y="70"/>
                  </a:lnTo>
                  <a:lnTo>
                    <a:pt x="3" y="55"/>
                  </a:lnTo>
                  <a:lnTo>
                    <a:pt x="0" y="38"/>
                  </a:lnTo>
                  <a:lnTo>
                    <a:pt x="3" y="34"/>
                  </a:lnTo>
                  <a:lnTo>
                    <a:pt x="8" y="32"/>
                  </a:lnTo>
                  <a:lnTo>
                    <a:pt x="13" y="30"/>
                  </a:lnTo>
                  <a:lnTo>
                    <a:pt x="18" y="29"/>
                  </a:lnTo>
                  <a:lnTo>
                    <a:pt x="23" y="29"/>
                  </a:lnTo>
                  <a:lnTo>
                    <a:pt x="28" y="27"/>
                  </a:lnTo>
                  <a:lnTo>
                    <a:pt x="32" y="27"/>
                  </a:lnTo>
                  <a:lnTo>
                    <a:pt x="36" y="26"/>
                  </a:lnTo>
                  <a:lnTo>
                    <a:pt x="47" y="31"/>
                  </a:lnTo>
                  <a:lnTo>
                    <a:pt x="56" y="38"/>
                  </a:lnTo>
                  <a:lnTo>
                    <a:pt x="63" y="48"/>
                  </a:lnTo>
                  <a:lnTo>
                    <a:pt x="70" y="60"/>
                  </a:lnTo>
                  <a:lnTo>
                    <a:pt x="77" y="72"/>
                  </a:lnTo>
                  <a:lnTo>
                    <a:pt x="84" y="83"/>
                  </a:lnTo>
                  <a:lnTo>
                    <a:pt x="93" y="92"/>
                  </a:lnTo>
                  <a:lnTo>
                    <a:pt x="106" y="99"/>
                  </a:lnTo>
                  <a:lnTo>
                    <a:pt x="117" y="98"/>
                  </a:lnTo>
                  <a:lnTo>
                    <a:pt x="130" y="95"/>
                  </a:lnTo>
                  <a:lnTo>
                    <a:pt x="142" y="94"/>
                  </a:lnTo>
                  <a:lnTo>
                    <a:pt x="153" y="92"/>
                  </a:lnTo>
                  <a:lnTo>
                    <a:pt x="165" y="91"/>
                  </a:lnTo>
                  <a:lnTo>
                    <a:pt x="176" y="89"/>
                  </a:lnTo>
                  <a:lnTo>
                    <a:pt x="188" y="87"/>
                  </a:lnTo>
                  <a:lnTo>
                    <a:pt x="200" y="85"/>
                  </a:lnTo>
                  <a:lnTo>
                    <a:pt x="212" y="84"/>
                  </a:lnTo>
                  <a:lnTo>
                    <a:pt x="223" y="82"/>
                  </a:lnTo>
                  <a:lnTo>
                    <a:pt x="235" y="79"/>
                  </a:lnTo>
                  <a:lnTo>
                    <a:pt x="246" y="78"/>
                  </a:lnTo>
                  <a:lnTo>
                    <a:pt x="259" y="76"/>
                  </a:lnTo>
                  <a:lnTo>
                    <a:pt x="271" y="74"/>
                  </a:lnTo>
                  <a:lnTo>
                    <a:pt x="283" y="71"/>
                  </a:lnTo>
                  <a:lnTo>
                    <a:pt x="295" y="69"/>
                  </a:lnTo>
                  <a:lnTo>
                    <a:pt x="302" y="69"/>
                  </a:lnTo>
                  <a:lnTo>
                    <a:pt x="310" y="70"/>
                  </a:lnTo>
                  <a:lnTo>
                    <a:pt x="317" y="69"/>
                  </a:lnTo>
                  <a:lnTo>
                    <a:pt x="324" y="68"/>
                  </a:lnTo>
                  <a:lnTo>
                    <a:pt x="321" y="65"/>
                  </a:lnTo>
                  <a:lnTo>
                    <a:pt x="319" y="65"/>
                  </a:lnTo>
                  <a:lnTo>
                    <a:pt x="315" y="65"/>
                  </a:lnTo>
                  <a:lnTo>
                    <a:pt x="313" y="64"/>
                  </a:lnTo>
                  <a:lnTo>
                    <a:pt x="337" y="60"/>
                  </a:lnTo>
                  <a:lnTo>
                    <a:pt x="362" y="55"/>
                  </a:lnTo>
                  <a:lnTo>
                    <a:pt x="386" y="52"/>
                  </a:lnTo>
                  <a:lnTo>
                    <a:pt x="410" y="48"/>
                  </a:lnTo>
                  <a:lnTo>
                    <a:pt x="434" y="46"/>
                  </a:lnTo>
                  <a:lnTo>
                    <a:pt x="457" y="42"/>
                  </a:lnTo>
                  <a:lnTo>
                    <a:pt x="480" y="40"/>
                  </a:lnTo>
                  <a:lnTo>
                    <a:pt x="503" y="37"/>
                  </a:lnTo>
                  <a:lnTo>
                    <a:pt x="526" y="33"/>
                  </a:lnTo>
                  <a:lnTo>
                    <a:pt x="549" y="31"/>
                  </a:lnTo>
                  <a:lnTo>
                    <a:pt x="572" y="26"/>
                  </a:lnTo>
                  <a:lnTo>
                    <a:pt x="595" y="23"/>
                  </a:lnTo>
                  <a:lnTo>
                    <a:pt x="618" y="18"/>
                  </a:lnTo>
                  <a:lnTo>
                    <a:pt x="641" y="13"/>
                  </a:lnTo>
                  <a:lnTo>
                    <a:pt x="663" y="7"/>
                  </a:lnTo>
                  <a:lnTo>
                    <a:pt x="686" y="0"/>
                  </a:lnTo>
                  <a:lnTo>
                    <a:pt x="690" y="2"/>
                  </a:lnTo>
                  <a:lnTo>
                    <a:pt x="693" y="3"/>
                  </a:lnTo>
                  <a:lnTo>
                    <a:pt x="697" y="4"/>
                  </a:lnTo>
                  <a:lnTo>
                    <a:pt x="701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60" name="Freeform 69"/>
            <p:cNvSpPr>
              <a:spLocks/>
            </p:cNvSpPr>
            <p:nvPr/>
          </p:nvSpPr>
          <p:spPr bwMode="auto">
            <a:xfrm>
              <a:off x="961" y="2497"/>
              <a:ext cx="20" cy="44"/>
            </a:xfrm>
            <a:custGeom>
              <a:avLst/>
              <a:gdLst>
                <a:gd name="T0" fmla="*/ 39 w 39"/>
                <a:gd name="T1" fmla="*/ 60 h 90"/>
                <a:gd name="T2" fmla="*/ 38 w 39"/>
                <a:gd name="T3" fmla="*/ 68 h 90"/>
                <a:gd name="T4" fmla="*/ 34 w 39"/>
                <a:gd name="T5" fmla="*/ 75 h 90"/>
                <a:gd name="T6" fmla="*/ 31 w 39"/>
                <a:gd name="T7" fmla="*/ 83 h 90"/>
                <a:gd name="T8" fmla="*/ 25 w 39"/>
                <a:gd name="T9" fmla="*/ 90 h 90"/>
                <a:gd name="T10" fmla="*/ 9 w 39"/>
                <a:gd name="T11" fmla="*/ 82 h 90"/>
                <a:gd name="T12" fmla="*/ 2 w 39"/>
                <a:gd name="T13" fmla="*/ 67 h 90"/>
                <a:gd name="T14" fmla="*/ 1 w 39"/>
                <a:gd name="T15" fmla="*/ 48 h 90"/>
                <a:gd name="T16" fmla="*/ 0 w 39"/>
                <a:gd name="T17" fmla="*/ 30 h 90"/>
                <a:gd name="T18" fmla="*/ 3 w 39"/>
                <a:gd name="T19" fmla="*/ 0 h 90"/>
                <a:gd name="T20" fmla="*/ 10 w 39"/>
                <a:gd name="T21" fmla="*/ 6 h 90"/>
                <a:gd name="T22" fmla="*/ 17 w 39"/>
                <a:gd name="T23" fmla="*/ 12 h 90"/>
                <a:gd name="T24" fmla="*/ 22 w 39"/>
                <a:gd name="T25" fmla="*/ 18 h 90"/>
                <a:gd name="T26" fmla="*/ 26 w 39"/>
                <a:gd name="T27" fmla="*/ 25 h 90"/>
                <a:gd name="T28" fmla="*/ 31 w 39"/>
                <a:gd name="T29" fmla="*/ 33 h 90"/>
                <a:gd name="T30" fmla="*/ 34 w 39"/>
                <a:gd name="T31" fmla="*/ 43 h 90"/>
                <a:gd name="T32" fmla="*/ 37 w 39"/>
                <a:gd name="T33" fmla="*/ 51 h 90"/>
                <a:gd name="T34" fmla="*/ 39 w 39"/>
                <a:gd name="T35" fmla="*/ 6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9" h="90">
                  <a:moveTo>
                    <a:pt x="39" y="60"/>
                  </a:moveTo>
                  <a:lnTo>
                    <a:pt x="38" y="68"/>
                  </a:lnTo>
                  <a:lnTo>
                    <a:pt x="34" y="75"/>
                  </a:lnTo>
                  <a:lnTo>
                    <a:pt x="31" y="83"/>
                  </a:lnTo>
                  <a:lnTo>
                    <a:pt x="25" y="90"/>
                  </a:lnTo>
                  <a:lnTo>
                    <a:pt x="9" y="82"/>
                  </a:lnTo>
                  <a:lnTo>
                    <a:pt x="2" y="67"/>
                  </a:lnTo>
                  <a:lnTo>
                    <a:pt x="1" y="48"/>
                  </a:lnTo>
                  <a:lnTo>
                    <a:pt x="0" y="30"/>
                  </a:lnTo>
                  <a:lnTo>
                    <a:pt x="3" y="0"/>
                  </a:lnTo>
                  <a:lnTo>
                    <a:pt x="10" y="6"/>
                  </a:lnTo>
                  <a:lnTo>
                    <a:pt x="17" y="12"/>
                  </a:lnTo>
                  <a:lnTo>
                    <a:pt x="22" y="18"/>
                  </a:lnTo>
                  <a:lnTo>
                    <a:pt x="26" y="25"/>
                  </a:lnTo>
                  <a:lnTo>
                    <a:pt x="31" y="33"/>
                  </a:lnTo>
                  <a:lnTo>
                    <a:pt x="34" y="43"/>
                  </a:lnTo>
                  <a:lnTo>
                    <a:pt x="37" y="51"/>
                  </a:lnTo>
                  <a:lnTo>
                    <a:pt x="39" y="6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61" name="Freeform 70"/>
            <p:cNvSpPr>
              <a:spLocks/>
            </p:cNvSpPr>
            <p:nvPr/>
          </p:nvSpPr>
          <p:spPr bwMode="auto">
            <a:xfrm>
              <a:off x="964" y="2457"/>
              <a:ext cx="26" cy="41"/>
            </a:xfrm>
            <a:custGeom>
              <a:avLst/>
              <a:gdLst>
                <a:gd name="T0" fmla="*/ 50 w 51"/>
                <a:gd name="T1" fmla="*/ 36 h 83"/>
                <a:gd name="T2" fmla="*/ 51 w 51"/>
                <a:gd name="T3" fmla="*/ 50 h 83"/>
                <a:gd name="T4" fmla="*/ 48 w 51"/>
                <a:gd name="T5" fmla="*/ 61 h 83"/>
                <a:gd name="T6" fmla="*/ 46 w 51"/>
                <a:gd name="T7" fmla="*/ 72 h 83"/>
                <a:gd name="T8" fmla="*/ 49 w 51"/>
                <a:gd name="T9" fmla="*/ 83 h 83"/>
                <a:gd name="T10" fmla="*/ 43 w 51"/>
                <a:gd name="T11" fmla="*/ 79 h 83"/>
                <a:gd name="T12" fmla="*/ 39 w 51"/>
                <a:gd name="T13" fmla="*/ 74 h 83"/>
                <a:gd name="T14" fmla="*/ 33 w 51"/>
                <a:gd name="T15" fmla="*/ 69 h 83"/>
                <a:gd name="T16" fmla="*/ 28 w 51"/>
                <a:gd name="T17" fmla="*/ 63 h 83"/>
                <a:gd name="T18" fmla="*/ 24 w 51"/>
                <a:gd name="T19" fmla="*/ 56 h 83"/>
                <a:gd name="T20" fmla="*/ 18 w 51"/>
                <a:gd name="T21" fmla="*/ 51 h 83"/>
                <a:gd name="T22" fmla="*/ 11 w 51"/>
                <a:gd name="T23" fmla="*/ 47 h 83"/>
                <a:gd name="T24" fmla="*/ 3 w 51"/>
                <a:gd name="T25" fmla="*/ 43 h 83"/>
                <a:gd name="T26" fmla="*/ 0 w 51"/>
                <a:gd name="T27" fmla="*/ 33 h 83"/>
                <a:gd name="T28" fmla="*/ 5 w 51"/>
                <a:gd name="T29" fmla="*/ 24 h 83"/>
                <a:gd name="T30" fmla="*/ 11 w 51"/>
                <a:gd name="T31" fmla="*/ 13 h 83"/>
                <a:gd name="T32" fmla="*/ 15 w 51"/>
                <a:gd name="T33" fmla="*/ 2 h 83"/>
                <a:gd name="T34" fmla="*/ 23 w 51"/>
                <a:gd name="T35" fmla="*/ 0 h 83"/>
                <a:gd name="T36" fmla="*/ 30 w 51"/>
                <a:gd name="T37" fmla="*/ 1 h 83"/>
                <a:gd name="T38" fmla="*/ 35 w 51"/>
                <a:gd name="T39" fmla="*/ 3 h 83"/>
                <a:gd name="T40" fmla="*/ 41 w 51"/>
                <a:gd name="T41" fmla="*/ 8 h 83"/>
                <a:gd name="T42" fmla="*/ 45 w 51"/>
                <a:gd name="T43" fmla="*/ 13 h 83"/>
                <a:gd name="T44" fmla="*/ 48 w 51"/>
                <a:gd name="T45" fmla="*/ 21 h 83"/>
                <a:gd name="T46" fmla="*/ 49 w 51"/>
                <a:gd name="T47" fmla="*/ 28 h 83"/>
                <a:gd name="T48" fmla="*/ 50 w 51"/>
                <a:gd name="T49" fmla="*/ 36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1" h="83">
                  <a:moveTo>
                    <a:pt x="50" y="36"/>
                  </a:moveTo>
                  <a:lnTo>
                    <a:pt x="51" y="50"/>
                  </a:lnTo>
                  <a:lnTo>
                    <a:pt x="48" y="61"/>
                  </a:lnTo>
                  <a:lnTo>
                    <a:pt x="46" y="72"/>
                  </a:lnTo>
                  <a:lnTo>
                    <a:pt x="49" y="83"/>
                  </a:lnTo>
                  <a:lnTo>
                    <a:pt x="43" y="79"/>
                  </a:lnTo>
                  <a:lnTo>
                    <a:pt x="39" y="74"/>
                  </a:lnTo>
                  <a:lnTo>
                    <a:pt x="33" y="69"/>
                  </a:lnTo>
                  <a:lnTo>
                    <a:pt x="28" y="63"/>
                  </a:lnTo>
                  <a:lnTo>
                    <a:pt x="24" y="56"/>
                  </a:lnTo>
                  <a:lnTo>
                    <a:pt x="18" y="51"/>
                  </a:lnTo>
                  <a:lnTo>
                    <a:pt x="11" y="47"/>
                  </a:lnTo>
                  <a:lnTo>
                    <a:pt x="3" y="43"/>
                  </a:lnTo>
                  <a:lnTo>
                    <a:pt x="0" y="33"/>
                  </a:lnTo>
                  <a:lnTo>
                    <a:pt x="5" y="24"/>
                  </a:lnTo>
                  <a:lnTo>
                    <a:pt x="11" y="13"/>
                  </a:lnTo>
                  <a:lnTo>
                    <a:pt x="15" y="2"/>
                  </a:lnTo>
                  <a:lnTo>
                    <a:pt x="23" y="0"/>
                  </a:lnTo>
                  <a:lnTo>
                    <a:pt x="30" y="1"/>
                  </a:lnTo>
                  <a:lnTo>
                    <a:pt x="35" y="3"/>
                  </a:lnTo>
                  <a:lnTo>
                    <a:pt x="41" y="8"/>
                  </a:lnTo>
                  <a:lnTo>
                    <a:pt x="45" y="13"/>
                  </a:lnTo>
                  <a:lnTo>
                    <a:pt x="48" y="21"/>
                  </a:lnTo>
                  <a:lnTo>
                    <a:pt x="49" y="28"/>
                  </a:lnTo>
                  <a:lnTo>
                    <a:pt x="50" y="3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5193" name="Picture 73" descr="C:\Users\mbudiu\AppData\Local\Microsoft\Windows\Temporary Internet Files\Content.IE5\D5HS8DXT\MC90043258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2462" y="28196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TextBox 76"/>
          <p:cNvSpPr txBox="1"/>
          <p:nvPr/>
        </p:nvSpPr>
        <p:spPr>
          <a:xfrm>
            <a:off x="4792662" y="3229883"/>
            <a:ext cx="30125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= output data</a:t>
            </a:r>
            <a:endParaRPr lang="en-US" sz="4000" dirty="0"/>
          </a:p>
        </p:txBody>
      </p:sp>
      <p:sp>
        <p:nvSpPr>
          <p:cNvPr id="5162" name="Rectangle 5161"/>
          <p:cNvSpPr/>
          <p:nvPr/>
        </p:nvSpPr>
        <p:spPr>
          <a:xfrm>
            <a:off x="2927806" y="3264808"/>
            <a:ext cx="52931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dirty="0" smtClean="0"/>
              <a:t>+</a:t>
            </a:r>
            <a:endParaRPr lang="en-US" sz="5400" dirty="0"/>
          </a:p>
        </p:txBody>
      </p:sp>
      <p:grpSp>
        <p:nvGrpSpPr>
          <p:cNvPr id="5163" name="Group 85"/>
          <p:cNvGrpSpPr>
            <a:grpSpLocks noChangeAspect="1"/>
          </p:cNvGrpSpPr>
          <p:nvPr/>
        </p:nvGrpSpPr>
        <p:grpSpPr bwMode="auto">
          <a:xfrm>
            <a:off x="457200" y="4610102"/>
            <a:ext cx="1806575" cy="1538288"/>
            <a:chOff x="3450" y="3048"/>
            <a:chExt cx="1138" cy="969"/>
          </a:xfrm>
        </p:grpSpPr>
        <p:sp>
          <p:nvSpPr>
            <p:cNvPr id="5167" name="Freeform 88"/>
            <p:cNvSpPr>
              <a:spLocks/>
            </p:cNvSpPr>
            <p:nvPr/>
          </p:nvSpPr>
          <p:spPr bwMode="auto">
            <a:xfrm>
              <a:off x="4123" y="3062"/>
              <a:ext cx="253" cy="171"/>
            </a:xfrm>
            <a:custGeom>
              <a:avLst/>
              <a:gdLst>
                <a:gd name="T0" fmla="*/ 505 w 506"/>
                <a:gd name="T1" fmla="*/ 275 h 342"/>
                <a:gd name="T2" fmla="*/ 490 w 506"/>
                <a:gd name="T3" fmla="*/ 218 h 342"/>
                <a:gd name="T4" fmla="*/ 468 w 506"/>
                <a:gd name="T5" fmla="*/ 152 h 342"/>
                <a:gd name="T6" fmla="*/ 450 w 506"/>
                <a:gd name="T7" fmla="*/ 101 h 342"/>
                <a:gd name="T8" fmla="*/ 435 w 506"/>
                <a:gd name="T9" fmla="*/ 69 h 342"/>
                <a:gd name="T10" fmla="*/ 414 w 506"/>
                <a:gd name="T11" fmla="*/ 43 h 342"/>
                <a:gd name="T12" fmla="*/ 390 w 506"/>
                <a:gd name="T13" fmla="*/ 28 h 342"/>
                <a:gd name="T14" fmla="*/ 357 w 506"/>
                <a:gd name="T15" fmla="*/ 16 h 342"/>
                <a:gd name="T16" fmla="*/ 326 w 506"/>
                <a:gd name="T17" fmla="*/ 4 h 342"/>
                <a:gd name="T18" fmla="*/ 303 w 506"/>
                <a:gd name="T19" fmla="*/ 1 h 342"/>
                <a:gd name="T20" fmla="*/ 273 w 506"/>
                <a:gd name="T21" fmla="*/ 0 h 342"/>
                <a:gd name="T22" fmla="*/ 242 w 506"/>
                <a:gd name="T23" fmla="*/ 0 h 342"/>
                <a:gd name="T24" fmla="*/ 211 w 506"/>
                <a:gd name="T25" fmla="*/ 0 h 342"/>
                <a:gd name="T26" fmla="*/ 182 w 506"/>
                <a:gd name="T27" fmla="*/ 2 h 342"/>
                <a:gd name="T28" fmla="*/ 158 w 506"/>
                <a:gd name="T29" fmla="*/ 4 h 342"/>
                <a:gd name="T30" fmla="*/ 137 w 506"/>
                <a:gd name="T31" fmla="*/ 8 h 342"/>
                <a:gd name="T32" fmla="*/ 115 w 506"/>
                <a:gd name="T33" fmla="*/ 13 h 342"/>
                <a:gd name="T34" fmla="*/ 89 w 506"/>
                <a:gd name="T35" fmla="*/ 24 h 342"/>
                <a:gd name="T36" fmla="*/ 66 w 506"/>
                <a:gd name="T37" fmla="*/ 36 h 342"/>
                <a:gd name="T38" fmla="*/ 49 w 506"/>
                <a:gd name="T39" fmla="*/ 50 h 342"/>
                <a:gd name="T40" fmla="*/ 37 w 506"/>
                <a:gd name="T41" fmla="*/ 62 h 342"/>
                <a:gd name="T42" fmla="*/ 26 w 506"/>
                <a:gd name="T43" fmla="*/ 73 h 342"/>
                <a:gd name="T44" fmla="*/ 13 w 506"/>
                <a:gd name="T45" fmla="*/ 82 h 342"/>
                <a:gd name="T46" fmla="*/ 4 w 506"/>
                <a:gd name="T47" fmla="*/ 92 h 342"/>
                <a:gd name="T48" fmla="*/ 0 w 506"/>
                <a:gd name="T49" fmla="*/ 110 h 342"/>
                <a:gd name="T50" fmla="*/ 12 w 506"/>
                <a:gd name="T51" fmla="*/ 154 h 342"/>
                <a:gd name="T52" fmla="*/ 17 w 506"/>
                <a:gd name="T53" fmla="*/ 164 h 342"/>
                <a:gd name="T54" fmla="*/ 30 w 506"/>
                <a:gd name="T55" fmla="*/ 173 h 342"/>
                <a:gd name="T56" fmla="*/ 54 w 506"/>
                <a:gd name="T57" fmla="*/ 188 h 342"/>
                <a:gd name="T58" fmla="*/ 85 w 506"/>
                <a:gd name="T59" fmla="*/ 208 h 342"/>
                <a:gd name="T60" fmla="*/ 119 w 506"/>
                <a:gd name="T61" fmla="*/ 229 h 342"/>
                <a:gd name="T62" fmla="*/ 152 w 506"/>
                <a:gd name="T63" fmla="*/ 249 h 342"/>
                <a:gd name="T64" fmla="*/ 181 w 506"/>
                <a:gd name="T65" fmla="*/ 267 h 342"/>
                <a:gd name="T66" fmla="*/ 203 w 506"/>
                <a:gd name="T67" fmla="*/ 281 h 342"/>
                <a:gd name="T68" fmla="*/ 225 w 506"/>
                <a:gd name="T69" fmla="*/ 291 h 342"/>
                <a:gd name="T70" fmla="*/ 276 w 506"/>
                <a:gd name="T71" fmla="*/ 309 h 342"/>
                <a:gd name="T72" fmla="*/ 333 w 506"/>
                <a:gd name="T73" fmla="*/ 328 h 342"/>
                <a:gd name="T74" fmla="*/ 378 w 506"/>
                <a:gd name="T75" fmla="*/ 339 h 342"/>
                <a:gd name="T76" fmla="*/ 398 w 506"/>
                <a:gd name="T77" fmla="*/ 342 h 342"/>
                <a:gd name="T78" fmla="*/ 420 w 506"/>
                <a:gd name="T79" fmla="*/ 340 h 342"/>
                <a:gd name="T80" fmla="*/ 444 w 506"/>
                <a:gd name="T81" fmla="*/ 340 h 342"/>
                <a:gd name="T82" fmla="*/ 461 w 506"/>
                <a:gd name="T83" fmla="*/ 339 h 342"/>
                <a:gd name="T84" fmla="*/ 506 w 506"/>
                <a:gd name="T85" fmla="*/ 291 h 3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06" h="342">
                  <a:moveTo>
                    <a:pt x="506" y="291"/>
                  </a:moveTo>
                  <a:lnTo>
                    <a:pt x="505" y="275"/>
                  </a:lnTo>
                  <a:lnTo>
                    <a:pt x="499" y="249"/>
                  </a:lnTo>
                  <a:lnTo>
                    <a:pt x="490" y="218"/>
                  </a:lnTo>
                  <a:lnTo>
                    <a:pt x="480" y="185"/>
                  </a:lnTo>
                  <a:lnTo>
                    <a:pt x="468" y="152"/>
                  </a:lnTo>
                  <a:lnTo>
                    <a:pt x="458" y="123"/>
                  </a:lnTo>
                  <a:lnTo>
                    <a:pt x="450" y="101"/>
                  </a:lnTo>
                  <a:lnTo>
                    <a:pt x="445" y="89"/>
                  </a:lnTo>
                  <a:lnTo>
                    <a:pt x="435" y="69"/>
                  </a:lnTo>
                  <a:lnTo>
                    <a:pt x="424" y="54"/>
                  </a:lnTo>
                  <a:lnTo>
                    <a:pt x="414" y="43"/>
                  </a:lnTo>
                  <a:lnTo>
                    <a:pt x="402" y="35"/>
                  </a:lnTo>
                  <a:lnTo>
                    <a:pt x="390" y="28"/>
                  </a:lnTo>
                  <a:lnTo>
                    <a:pt x="375" y="23"/>
                  </a:lnTo>
                  <a:lnTo>
                    <a:pt x="357" y="16"/>
                  </a:lnTo>
                  <a:lnTo>
                    <a:pt x="336" y="8"/>
                  </a:lnTo>
                  <a:lnTo>
                    <a:pt x="326" y="4"/>
                  </a:lnTo>
                  <a:lnTo>
                    <a:pt x="316" y="3"/>
                  </a:lnTo>
                  <a:lnTo>
                    <a:pt x="303" y="1"/>
                  </a:lnTo>
                  <a:lnTo>
                    <a:pt x="288" y="0"/>
                  </a:lnTo>
                  <a:lnTo>
                    <a:pt x="273" y="0"/>
                  </a:lnTo>
                  <a:lnTo>
                    <a:pt x="258" y="0"/>
                  </a:lnTo>
                  <a:lnTo>
                    <a:pt x="242" y="0"/>
                  </a:lnTo>
                  <a:lnTo>
                    <a:pt x="226" y="0"/>
                  </a:lnTo>
                  <a:lnTo>
                    <a:pt x="211" y="0"/>
                  </a:lnTo>
                  <a:lnTo>
                    <a:pt x="196" y="1"/>
                  </a:lnTo>
                  <a:lnTo>
                    <a:pt x="182" y="2"/>
                  </a:lnTo>
                  <a:lnTo>
                    <a:pt x="170" y="3"/>
                  </a:lnTo>
                  <a:lnTo>
                    <a:pt x="158" y="4"/>
                  </a:lnTo>
                  <a:lnTo>
                    <a:pt x="148" y="6"/>
                  </a:lnTo>
                  <a:lnTo>
                    <a:pt x="137" y="8"/>
                  </a:lnTo>
                  <a:lnTo>
                    <a:pt x="129" y="10"/>
                  </a:lnTo>
                  <a:lnTo>
                    <a:pt x="115" y="13"/>
                  </a:lnTo>
                  <a:lnTo>
                    <a:pt x="102" y="18"/>
                  </a:lnTo>
                  <a:lnTo>
                    <a:pt x="89" y="24"/>
                  </a:lnTo>
                  <a:lnTo>
                    <a:pt x="77" y="29"/>
                  </a:lnTo>
                  <a:lnTo>
                    <a:pt x="66" y="36"/>
                  </a:lnTo>
                  <a:lnTo>
                    <a:pt x="57" y="43"/>
                  </a:lnTo>
                  <a:lnTo>
                    <a:pt x="49" y="50"/>
                  </a:lnTo>
                  <a:lnTo>
                    <a:pt x="43" y="56"/>
                  </a:lnTo>
                  <a:lnTo>
                    <a:pt x="37" y="62"/>
                  </a:lnTo>
                  <a:lnTo>
                    <a:pt x="31" y="67"/>
                  </a:lnTo>
                  <a:lnTo>
                    <a:pt x="26" y="73"/>
                  </a:lnTo>
                  <a:lnTo>
                    <a:pt x="19" y="78"/>
                  </a:lnTo>
                  <a:lnTo>
                    <a:pt x="13" y="82"/>
                  </a:lnTo>
                  <a:lnTo>
                    <a:pt x="8" y="87"/>
                  </a:lnTo>
                  <a:lnTo>
                    <a:pt x="4" y="92"/>
                  </a:lnTo>
                  <a:lnTo>
                    <a:pt x="1" y="95"/>
                  </a:lnTo>
                  <a:lnTo>
                    <a:pt x="0" y="110"/>
                  </a:lnTo>
                  <a:lnTo>
                    <a:pt x="6" y="132"/>
                  </a:lnTo>
                  <a:lnTo>
                    <a:pt x="12" y="154"/>
                  </a:lnTo>
                  <a:lnTo>
                    <a:pt x="15" y="163"/>
                  </a:lnTo>
                  <a:lnTo>
                    <a:pt x="17" y="164"/>
                  </a:lnTo>
                  <a:lnTo>
                    <a:pt x="22" y="168"/>
                  </a:lnTo>
                  <a:lnTo>
                    <a:pt x="30" y="173"/>
                  </a:lnTo>
                  <a:lnTo>
                    <a:pt x="42" y="180"/>
                  </a:lnTo>
                  <a:lnTo>
                    <a:pt x="54" y="188"/>
                  </a:lnTo>
                  <a:lnTo>
                    <a:pt x="69" y="198"/>
                  </a:lnTo>
                  <a:lnTo>
                    <a:pt x="85" y="208"/>
                  </a:lnTo>
                  <a:lnTo>
                    <a:pt x="102" y="218"/>
                  </a:lnTo>
                  <a:lnTo>
                    <a:pt x="119" y="229"/>
                  </a:lnTo>
                  <a:lnTo>
                    <a:pt x="136" y="239"/>
                  </a:lnTo>
                  <a:lnTo>
                    <a:pt x="152" y="249"/>
                  </a:lnTo>
                  <a:lnTo>
                    <a:pt x="167" y="259"/>
                  </a:lnTo>
                  <a:lnTo>
                    <a:pt x="181" y="267"/>
                  </a:lnTo>
                  <a:lnTo>
                    <a:pt x="194" y="275"/>
                  </a:lnTo>
                  <a:lnTo>
                    <a:pt x="203" y="281"/>
                  </a:lnTo>
                  <a:lnTo>
                    <a:pt x="210" y="284"/>
                  </a:lnTo>
                  <a:lnTo>
                    <a:pt x="225" y="291"/>
                  </a:lnTo>
                  <a:lnTo>
                    <a:pt x="248" y="300"/>
                  </a:lnTo>
                  <a:lnTo>
                    <a:pt x="276" y="309"/>
                  </a:lnTo>
                  <a:lnTo>
                    <a:pt x="304" y="319"/>
                  </a:lnTo>
                  <a:lnTo>
                    <a:pt x="333" y="328"/>
                  </a:lnTo>
                  <a:lnTo>
                    <a:pt x="359" y="335"/>
                  </a:lnTo>
                  <a:lnTo>
                    <a:pt x="378" y="339"/>
                  </a:lnTo>
                  <a:lnTo>
                    <a:pt x="390" y="342"/>
                  </a:lnTo>
                  <a:lnTo>
                    <a:pt x="398" y="342"/>
                  </a:lnTo>
                  <a:lnTo>
                    <a:pt x="408" y="342"/>
                  </a:lnTo>
                  <a:lnTo>
                    <a:pt x="420" y="340"/>
                  </a:lnTo>
                  <a:lnTo>
                    <a:pt x="432" y="340"/>
                  </a:lnTo>
                  <a:lnTo>
                    <a:pt x="444" y="340"/>
                  </a:lnTo>
                  <a:lnTo>
                    <a:pt x="454" y="339"/>
                  </a:lnTo>
                  <a:lnTo>
                    <a:pt x="461" y="339"/>
                  </a:lnTo>
                  <a:lnTo>
                    <a:pt x="463" y="339"/>
                  </a:lnTo>
                  <a:lnTo>
                    <a:pt x="506" y="291"/>
                  </a:lnTo>
                  <a:close/>
                </a:path>
              </a:pathLst>
            </a:custGeom>
            <a:solidFill>
              <a:srgbClr val="D6C4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68" name="Freeform 89"/>
            <p:cNvSpPr>
              <a:spLocks/>
            </p:cNvSpPr>
            <p:nvPr/>
          </p:nvSpPr>
          <p:spPr bwMode="auto">
            <a:xfrm>
              <a:off x="4314" y="3923"/>
              <a:ext cx="235" cy="78"/>
            </a:xfrm>
            <a:custGeom>
              <a:avLst/>
              <a:gdLst>
                <a:gd name="T0" fmla="*/ 0 w 470"/>
                <a:gd name="T1" fmla="*/ 39 h 157"/>
                <a:gd name="T2" fmla="*/ 1 w 470"/>
                <a:gd name="T3" fmla="*/ 61 h 157"/>
                <a:gd name="T4" fmla="*/ 5 w 470"/>
                <a:gd name="T5" fmla="*/ 98 h 157"/>
                <a:gd name="T6" fmla="*/ 9 w 470"/>
                <a:gd name="T7" fmla="*/ 133 h 157"/>
                <a:gd name="T8" fmla="*/ 10 w 470"/>
                <a:gd name="T9" fmla="*/ 148 h 157"/>
                <a:gd name="T10" fmla="*/ 12 w 470"/>
                <a:gd name="T11" fmla="*/ 148 h 157"/>
                <a:gd name="T12" fmla="*/ 20 w 470"/>
                <a:gd name="T13" fmla="*/ 148 h 157"/>
                <a:gd name="T14" fmla="*/ 31 w 470"/>
                <a:gd name="T15" fmla="*/ 146 h 157"/>
                <a:gd name="T16" fmla="*/ 45 w 470"/>
                <a:gd name="T17" fmla="*/ 146 h 157"/>
                <a:gd name="T18" fmla="*/ 57 w 470"/>
                <a:gd name="T19" fmla="*/ 145 h 157"/>
                <a:gd name="T20" fmla="*/ 70 w 470"/>
                <a:gd name="T21" fmla="*/ 144 h 157"/>
                <a:gd name="T22" fmla="*/ 81 w 470"/>
                <a:gd name="T23" fmla="*/ 143 h 157"/>
                <a:gd name="T24" fmla="*/ 88 w 470"/>
                <a:gd name="T25" fmla="*/ 142 h 157"/>
                <a:gd name="T26" fmla="*/ 109 w 470"/>
                <a:gd name="T27" fmla="*/ 137 h 157"/>
                <a:gd name="T28" fmla="*/ 130 w 470"/>
                <a:gd name="T29" fmla="*/ 133 h 157"/>
                <a:gd name="T30" fmla="*/ 148 w 470"/>
                <a:gd name="T31" fmla="*/ 128 h 157"/>
                <a:gd name="T32" fmla="*/ 167 w 470"/>
                <a:gd name="T33" fmla="*/ 125 h 157"/>
                <a:gd name="T34" fmla="*/ 184 w 470"/>
                <a:gd name="T35" fmla="*/ 121 h 157"/>
                <a:gd name="T36" fmla="*/ 200 w 470"/>
                <a:gd name="T37" fmla="*/ 120 h 157"/>
                <a:gd name="T38" fmla="*/ 215 w 470"/>
                <a:gd name="T39" fmla="*/ 120 h 157"/>
                <a:gd name="T40" fmla="*/ 228 w 470"/>
                <a:gd name="T41" fmla="*/ 121 h 157"/>
                <a:gd name="T42" fmla="*/ 251 w 470"/>
                <a:gd name="T43" fmla="*/ 126 h 157"/>
                <a:gd name="T44" fmla="*/ 275 w 470"/>
                <a:gd name="T45" fmla="*/ 131 h 157"/>
                <a:gd name="T46" fmla="*/ 299 w 470"/>
                <a:gd name="T47" fmla="*/ 137 h 157"/>
                <a:gd name="T48" fmla="*/ 323 w 470"/>
                <a:gd name="T49" fmla="*/ 143 h 157"/>
                <a:gd name="T50" fmla="*/ 347 w 470"/>
                <a:gd name="T51" fmla="*/ 148 h 157"/>
                <a:gd name="T52" fmla="*/ 367 w 470"/>
                <a:gd name="T53" fmla="*/ 152 h 157"/>
                <a:gd name="T54" fmla="*/ 386 w 470"/>
                <a:gd name="T55" fmla="*/ 156 h 157"/>
                <a:gd name="T56" fmla="*/ 401 w 470"/>
                <a:gd name="T57" fmla="*/ 157 h 157"/>
                <a:gd name="T58" fmla="*/ 423 w 470"/>
                <a:gd name="T59" fmla="*/ 157 h 157"/>
                <a:gd name="T60" fmla="*/ 439 w 470"/>
                <a:gd name="T61" fmla="*/ 156 h 157"/>
                <a:gd name="T62" fmla="*/ 451 w 470"/>
                <a:gd name="T63" fmla="*/ 154 h 157"/>
                <a:gd name="T64" fmla="*/ 459 w 470"/>
                <a:gd name="T65" fmla="*/ 152 h 157"/>
                <a:gd name="T66" fmla="*/ 465 w 470"/>
                <a:gd name="T67" fmla="*/ 150 h 157"/>
                <a:gd name="T68" fmla="*/ 469 w 470"/>
                <a:gd name="T69" fmla="*/ 148 h 157"/>
                <a:gd name="T70" fmla="*/ 470 w 470"/>
                <a:gd name="T71" fmla="*/ 146 h 157"/>
                <a:gd name="T72" fmla="*/ 470 w 470"/>
                <a:gd name="T73" fmla="*/ 145 h 157"/>
                <a:gd name="T74" fmla="*/ 462 w 470"/>
                <a:gd name="T75" fmla="*/ 10 h 157"/>
                <a:gd name="T76" fmla="*/ 455 w 470"/>
                <a:gd name="T77" fmla="*/ 10 h 157"/>
                <a:gd name="T78" fmla="*/ 439 w 470"/>
                <a:gd name="T79" fmla="*/ 9 h 157"/>
                <a:gd name="T80" fmla="*/ 415 w 470"/>
                <a:gd name="T81" fmla="*/ 9 h 157"/>
                <a:gd name="T82" fmla="*/ 387 w 470"/>
                <a:gd name="T83" fmla="*/ 8 h 157"/>
                <a:gd name="T84" fmla="*/ 358 w 470"/>
                <a:gd name="T85" fmla="*/ 7 h 157"/>
                <a:gd name="T86" fmla="*/ 332 w 470"/>
                <a:gd name="T87" fmla="*/ 7 h 157"/>
                <a:gd name="T88" fmla="*/ 311 w 470"/>
                <a:gd name="T89" fmla="*/ 6 h 157"/>
                <a:gd name="T90" fmla="*/ 300 w 470"/>
                <a:gd name="T91" fmla="*/ 6 h 157"/>
                <a:gd name="T92" fmla="*/ 291 w 470"/>
                <a:gd name="T93" fmla="*/ 6 h 157"/>
                <a:gd name="T94" fmla="*/ 275 w 470"/>
                <a:gd name="T95" fmla="*/ 5 h 157"/>
                <a:gd name="T96" fmla="*/ 254 w 470"/>
                <a:gd name="T97" fmla="*/ 4 h 157"/>
                <a:gd name="T98" fmla="*/ 232 w 470"/>
                <a:gd name="T99" fmla="*/ 1 h 157"/>
                <a:gd name="T100" fmla="*/ 209 w 470"/>
                <a:gd name="T101" fmla="*/ 1 h 157"/>
                <a:gd name="T102" fmla="*/ 187 w 470"/>
                <a:gd name="T103" fmla="*/ 0 h 157"/>
                <a:gd name="T104" fmla="*/ 170 w 470"/>
                <a:gd name="T105" fmla="*/ 0 h 157"/>
                <a:gd name="T106" fmla="*/ 159 w 470"/>
                <a:gd name="T107" fmla="*/ 1 h 157"/>
                <a:gd name="T108" fmla="*/ 146 w 470"/>
                <a:gd name="T109" fmla="*/ 5 h 157"/>
                <a:gd name="T110" fmla="*/ 124 w 470"/>
                <a:gd name="T111" fmla="*/ 9 h 157"/>
                <a:gd name="T112" fmla="*/ 99 w 470"/>
                <a:gd name="T113" fmla="*/ 15 h 157"/>
                <a:gd name="T114" fmla="*/ 71 w 470"/>
                <a:gd name="T115" fmla="*/ 22 h 157"/>
                <a:gd name="T116" fmla="*/ 45 w 470"/>
                <a:gd name="T117" fmla="*/ 29 h 157"/>
                <a:gd name="T118" fmla="*/ 22 w 470"/>
                <a:gd name="T119" fmla="*/ 34 h 157"/>
                <a:gd name="T120" fmla="*/ 5 w 470"/>
                <a:gd name="T121" fmla="*/ 38 h 157"/>
                <a:gd name="T122" fmla="*/ 0 w 470"/>
                <a:gd name="T123" fmla="*/ 39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70" h="157">
                  <a:moveTo>
                    <a:pt x="0" y="39"/>
                  </a:moveTo>
                  <a:lnTo>
                    <a:pt x="1" y="61"/>
                  </a:lnTo>
                  <a:lnTo>
                    <a:pt x="5" y="98"/>
                  </a:lnTo>
                  <a:lnTo>
                    <a:pt x="9" y="133"/>
                  </a:lnTo>
                  <a:lnTo>
                    <a:pt x="10" y="148"/>
                  </a:lnTo>
                  <a:lnTo>
                    <a:pt x="12" y="148"/>
                  </a:lnTo>
                  <a:lnTo>
                    <a:pt x="20" y="148"/>
                  </a:lnTo>
                  <a:lnTo>
                    <a:pt x="31" y="146"/>
                  </a:lnTo>
                  <a:lnTo>
                    <a:pt x="45" y="146"/>
                  </a:lnTo>
                  <a:lnTo>
                    <a:pt x="57" y="145"/>
                  </a:lnTo>
                  <a:lnTo>
                    <a:pt x="70" y="144"/>
                  </a:lnTo>
                  <a:lnTo>
                    <a:pt x="81" y="143"/>
                  </a:lnTo>
                  <a:lnTo>
                    <a:pt x="88" y="142"/>
                  </a:lnTo>
                  <a:lnTo>
                    <a:pt x="109" y="137"/>
                  </a:lnTo>
                  <a:lnTo>
                    <a:pt x="130" y="133"/>
                  </a:lnTo>
                  <a:lnTo>
                    <a:pt x="148" y="128"/>
                  </a:lnTo>
                  <a:lnTo>
                    <a:pt x="167" y="125"/>
                  </a:lnTo>
                  <a:lnTo>
                    <a:pt x="184" y="121"/>
                  </a:lnTo>
                  <a:lnTo>
                    <a:pt x="200" y="120"/>
                  </a:lnTo>
                  <a:lnTo>
                    <a:pt x="215" y="120"/>
                  </a:lnTo>
                  <a:lnTo>
                    <a:pt x="228" y="121"/>
                  </a:lnTo>
                  <a:lnTo>
                    <a:pt x="251" y="126"/>
                  </a:lnTo>
                  <a:lnTo>
                    <a:pt x="275" y="131"/>
                  </a:lnTo>
                  <a:lnTo>
                    <a:pt x="299" y="137"/>
                  </a:lnTo>
                  <a:lnTo>
                    <a:pt x="323" y="143"/>
                  </a:lnTo>
                  <a:lnTo>
                    <a:pt x="347" y="148"/>
                  </a:lnTo>
                  <a:lnTo>
                    <a:pt x="367" y="152"/>
                  </a:lnTo>
                  <a:lnTo>
                    <a:pt x="386" y="156"/>
                  </a:lnTo>
                  <a:lnTo>
                    <a:pt x="401" y="157"/>
                  </a:lnTo>
                  <a:lnTo>
                    <a:pt x="423" y="157"/>
                  </a:lnTo>
                  <a:lnTo>
                    <a:pt x="439" y="156"/>
                  </a:lnTo>
                  <a:lnTo>
                    <a:pt x="451" y="154"/>
                  </a:lnTo>
                  <a:lnTo>
                    <a:pt x="459" y="152"/>
                  </a:lnTo>
                  <a:lnTo>
                    <a:pt x="465" y="150"/>
                  </a:lnTo>
                  <a:lnTo>
                    <a:pt x="469" y="148"/>
                  </a:lnTo>
                  <a:lnTo>
                    <a:pt x="470" y="146"/>
                  </a:lnTo>
                  <a:lnTo>
                    <a:pt x="470" y="145"/>
                  </a:lnTo>
                  <a:lnTo>
                    <a:pt x="462" y="10"/>
                  </a:lnTo>
                  <a:lnTo>
                    <a:pt x="455" y="10"/>
                  </a:lnTo>
                  <a:lnTo>
                    <a:pt x="439" y="9"/>
                  </a:lnTo>
                  <a:lnTo>
                    <a:pt x="415" y="9"/>
                  </a:lnTo>
                  <a:lnTo>
                    <a:pt x="387" y="8"/>
                  </a:lnTo>
                  <a:lnTo>
                    <a:pt x="358" y="7"/>
                  </a:lnTo>
                  <a:lnTo>
                    <a:pt x="332" y="7"/>
                  </a:lnTo>
                  <a:lnTo>
                    <a:pt x="311" y="6"/>
                  </a:lnTo>
                  <a:lnTo>
                    <a:pt x="300" y="6"/>
                  </a:lnTo>
                  <a:lnTo>
                    <a:pt x="291" y="6"/>
                  </a:lnTo>
                  <a:lnTo>
                    <a:pt x="275" y="5"/>
                  </a:lnTo>
                  <a:lnTo>
                    <a:pt x="254" y="4"/>
                  </a:lnTo>
                  <a:lnTo>
                    <a:pt x="232" y="1"/>
                  </a:lnTo>
                  <a:lnTo>
                    <a:pt x="209" y="1"/>
                  </a:lnTo>
                  <a:lnTo>
                    <a:pt x="187" y="0"/>
                  </a:lnTo>
                  <a:lnTo>
                    <a:pt x="170" y="0"/>
                  </a:lnTo>
                  <a:lnTo>
                    <a:pt x="159" y="1"/>
                  </a:lnTo>
                  <a:lnTo>
                    <a:pt x="146" y="5"/>
                  </a:lnTo>
                  <a:lnTo>
                    <a:pt x="124" y="9"/>
                  </a:lnTo>
                  <a:lnTo>
                    <a:pt x="99" y="15"/>
                  </a:lnTo>
                  <a:lnTo>
                    <a:pt x="71" y="22"/>
                  </a:lnTo>
                  <a:lnTo>
                    <a:pt x="45" y="29"/>
                  </a:lnTo>
                  <a:lnTo>
                    <a:pt x="22" y="34"/>
                  </a:lnTo>
                  <a:lnTo>
                    <a:pt x="5" y="38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93C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69" name="Freeform 90"/>
            <p:cNvSpPr>
              <a:spLocks/>
            </p:cNvSpPr>
            <p:nvPr/>
          </p:nvSpPr>
          <p:spPr bwMode="auto">
            <a:xfrm>
              <a:off x="4024" y="3282"/>
              <a:ext cx="549" cy="657"/>
            </a:xfrm>
            <a:custGeom>
              <a:avLst/>
              <a:gdLst>
                <a:gd name="T0" fmla="*/ 860 w 1097"/>
                <a:gd name="T1" fmla="*/ 25 h 1314"/>
                <a:gd name="T2" fmla="*/ 803 w 1097"/>
                <a:gd name="T3" fmla="*/ 1 h 1314"/>
                <a:gd name="T4" fmla="*/ 777 w 1097"/>
                <a:gd name="T5" fmla="*/ 14 h 1314"/>
                <a:gd name="T6" fmla="*/ 726 w 1097"/>
                <a:gd name="T7" fmla="*/ 49 h 1314"/>
                <a:gd name="T8" fmla="*/ 685 w 1097"/>
                <a:gd name="T9" fmla="*/ 90 h 1314"/>
                <a:gd name="T10" fmla="*/ 600 w 1097"/>
                <a:gd name="T11" fmla="*/ 183 h 1314"/>
                <a:gd name="T12" fmla="*/ 527 w 1097"/>
                <a:gd name="T13" fmla="*/ 304 h 1314"/>
                <a:gd name="T14" fmla="*/ 481 w 1097"/>
                <a:gd name="T15" fmla="*/ 447 h 1314"/>
                <a:gd name="T16" fmla="*/ 457 w 1097"/>
                <a:gd name="T17" fmla="*/ 546 h 1314"/>
                <a:gd name="T18" fmla="*/ 436 w 1097"/>
                <a:gd name="T19" fmla="*/ 654 h 1314"/>
                <a:gd name="T20" fmla="*/ 395 w 1097"/>
                <a:gd name="T21" fmla="*/ 694 h 1314"/>
                <a:gd name="T22" fmla="*/ 300 w 1097"/>
                <a:gd name="T23" fmla="*/ 762 h 1314"/>
                <a:gd name="T24" fmla="*/ 218 w 1097"/>
                <a:gd name="T25" fmla="*/ 801 h 1314"/>
                <a:gd name="T26" fmla="*/ 139 w 1097"/>
                <a:gd name="T27" fmla="*/ 833 h 1314"/>
                <a:gd name="T28" fmla="*/ 81 w 1097"/>
                <a:gd name="T29" fmla="*/ 876 h 1314"/>
                <a:gd name="T30" fmla="*/ 5 w 1097"/>
                <a:gd name="T31" fmla="*/ 926 h 1314"/>
                <a:gd name="T32" fmla="*/ 25 w 1097"/>
                <a:gd name="T33" fmla="*/ 972 h 1314"/>
                <a:gd name="T34" fmla="*/ 75 w 1097"/>
                <a:gd name="T35" fmla="*/ 1031 h 1314"/>
                <a:gd name="T36" fmla="*/ 88 w 1097"/>
                <a:gd name="T37" fmla="*/ 1084 h 1314"/>
                <a:gd name="T38" fmla="*/ 117 w 1097"/>
                <a:gd name="T39" fmla="*/ 1146 h 1314"/>
                <a:gd name="T40" fmla="*/ 162 w 1097"/>
                <a:gd name="T41" fmla="*/ 1154 h 1314"/>
                <a:gd name="T42" fmla="*/ 194 w 1097"/>
                <a:gd name="T43" fmla="*/ 1144 h 1314"/>
                <a:gd name="T44" fmla="*/ 224 w 1097"/>
                <a:gd name="T45" fmla="*/ 1145 h 1314"/>
                <a:gd name="T46" fmla="*/ 270 w 1097"/>
                <a:gd name="T47" fmla="*/ 1147 h 1314"/>
                <a:gd name="T48" fmla="*/ 300 w 1097"/>
                <a:gd name="T49" fmla="*/ 1135 h 1314"/>
                <a:gd name="T50" fmla="*/ 360 w 1097"/>
                <a:gd name="T51" fmla="*/ 1100 h 1314"/>
                <a:gd name="T52" fmla="*/ 424 w 1097"/>
                <a:gd name="T53" fmla="*/ 1063 h 1314"/>
                <a:gd name="T54" fmla="*/ 463 w 1097"/>
                <a:gd name="T55" fmla="*/ 1040 h 1314"/>
                <a:gd name="T56" fmla="*/ 476 w 1097"/>
                <a:gd name="T57" fmla="*/ 1128 h 1314"/>
                <a:gd name="T58" fmla="*/ 496 w 1097"/>
                <a:gd name="T59" fmla="*/ 1185 h 1314"/>
                <a:gd name="T60" fmla="*/ 521 w 1097"/>
                <a:gd name="T61" fmla="*/ 1210 h 1314"/>
                <a:gd name="T62" fmla="*/ 545 w 1097"/>
                <a:gd name="T63" fmla="*/ 1295 h 1314"/>
                <a:gd name="T64" fmla="*/ 565 w 1097"/>
                <a:gd name="T65" fmla="*/ 1311 h 1314"/>
                <a:gd name="T66" fmla="*/ 612 w 1097"/>
                <a:gd name="T67" fmla="*/ 1292 h 1314"/>
                <a:gd name="T68" fmla="*/ 652 w 1097"/>
                <a:gd name="T69" fmla="*/ 1288 h 1314"/>
                <a:gd name="T70" fmla="*/ 705 w 1097"/>
                <a:gd name="T71" fmla="*/ 1282 h 1314"/>
                <a:gd name="T72" fmla="*/ 766 w 1097"/>
                <a:gd name="T73" fmla="*/ 1276 h 1314"/>
                <a:gd name="T74" fmla="*/ 825 w 1097"/>
                <a:gd name="T75" fmla="*/ 1275 h 1314"/>
                <a:gd name="T76" fmla="*/ 883 w 1097"/>
                <a:gd name="T77" fmla="*/ 1279 h 1314"/>
                <a:gd name="T78" fmla="*/ 950 w 1097"/>
                <a:gd name="T79" fmla="*/ 1282 h 1314"/>
                <a:gd name="T80" fmla="*/ 1011 w 1097"/>
                <a:gd name="T81" fmla="*/ 1282 h 1314"/>
                <a:gd name="T82" fmla="*/ 1052 w 1097"/>
                <a:gd name="T83" fmla="*/ 1279 h 1314"/>
                <a:gd name="T84" fmla="*/ 1080 w 1097"/>
                <a:gd name="T85" fmla="*/ 1259 h 1314"/>
                <a:gd name="T86" fmla="*/ 1093 w 1097"/>
                <a:gd name="T87" fmla="*/ 1238 h 1314"/>
                <a:gd name="T88" fmla="*/ 1083 w 1097"/>
                <a:gd name="T89" fmla="*/ 1222 h 1314"/>
                <a:gd name="T90" fmla="*/ 1065 w 1097"/>
                <a:gd name="T91" fmla="*/ 1200 h 1314"/>
                <a:gd name="T92" fmla="*/ 1080 w 1097"/>
                <a:gd name="T93" fmla="*/ 1145 h 1314"/>
                <a:gd name="T94" fmla="*/ 1097 w 1097"/>
                <a:gd name="T95" fmla="*/ 1046 h 1314"/>
                <a:gd name="T96" fmla="*/ 1080 w 1097"/>
                <a:gd name="T97" fmla="*/ 963 h 1314"/>
                <a:gd name="T98" fmla="*/ 1053 w 1097"/>
                <a:gd name="T99" fmla="*/ 855 h 1314"/>
                <a:gd name="T100" fmla="*/ 1044 w 1097"/>
                <a:gd name="T101" fmla="*/ 654 h 1314"/>
                <a:gd name="T102" fmla="*/ 1025 w 1097"/>
                <a:gd name="T103" fmla="*/ 330 h 1314"/>
                <a:gd name="T104" fmla="*/ 1012 w 1097"/>
                <a:gd name="T105" fmla="*/ 251 h 1314"/>
                <a:gd name="T106" fmla="*/ 982 w 1097"/>
                <a:gd name="T107" fmla="*/ 149 h 1314"/>
                <a:gd name="T108" fmla="*/ 957 w 1097"/>
                <a:gd name="T109" fmla="*/ 107 h 1314"/>
                <a:gd name="T110" fmla="*/ 906 w 1097"/>
                <a:gd name="T111" fmla="*/ 49 h 13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97" h="1314">
                  <a:moveTo>
                    <a:pt x="898" y="42"/>
                  </a:moveTo>
                  <a:lnTo>
                    <a:pt x="889" y="37"/>
                  </a:lnTo>
                  <a:lnTo>
                    <a:pt x="876" y="31"/>
                  </a:lnTo>
                  <a:lnTo>
                    <a:pt x="860" y="25"/>
                  </a:lnTo>
                  <a:lnTo>
                    <a:pt x="842" y="18"/>
                  </a:lnTo>
                  <a:lnTo>
                    <a:pt x="826" y="11"/>
                  </a:lnTo>
                  <a:lnTo>
                    <a:pt x="812" y="5"/>
                  </a:lnTo>
                  <a:lnTo>
                    <a:pt x="803" y="1"/>
                  </a:lnTo>
                  <a:lnTo>
                    <a:pt x="800" y="0"/>
                  </a:lnTo>
                  <a:lnTo>
                    <a:pt x="796" y="3"/>
                  </a:lnTo>
                  <a:lnTo>
                    <a:pt x="788" y="7"/>
                  </a:lnTo>
                  <a:lnTo>
                    <a:pt x="777" y="14"/>
                  </a:lnTo>
                  <a:lnTo>
                    <a:pt x="763" y="23"/>
                  </a:lnTo>
                  <a:lnTo>
                    <a:pt x="749" y="33"/>
                  </a:lnTo>
                  <a:lnTo>
                    <a:pt x="736" y="41"/>
                  </a:lnTo>
                  <a:lnTo>
                    <a:pt x="726" y="49"/>
                  </a:lnTo>
                  <a:lnTo>
                    <a:pt x="719" y="53"/>
                  </a:lnTo>
                  <a:lnTo>
                    <a:pt x="712" y="60"/>
                  </a:lnTo>
                  <a:lnTo>
                    <a:pt x="701" y="73"/>
                  </a:lnTo>
                  <a:lnTo>
                    <a:pt x="685" y="90"/>
                  </a:lnTo>
                  <a:lnTo>
                    <a:pt x="666" y="112"/>
                  </a:lnTo>
                  <a:lnTo>
                    <a:pt x="644" y="135"/>
                  </a:lnTo>
                  <a:lnTo>
                    <a:pt x="622" y="159"/>
                  </a:lnTo>
                  <a:lnTo>
                    <a:pt x="600" y="183"/>
                  </a:lnTo>
                  <a:lnTo>
                    <a:pt x="580" y="206"/>
                  </a:lnTo>
                  <a:lnTo>
                    <a:pt x="561" y="233"/>
                  </a:lnTo>
                  <a:lnTo>
                    <a:pt x="543" y="266"/>
                  </a:lnTo>
                  <a:lnTo>
                    <a:pt x="527" y="304"/>
                  </a:lnTo>
                  <a:lnTo>
                    <a:pt x="512" y="344"/>
                  </a:lnTo>
                  <a:lnTo>
                    <a:pt x="499" y="383"/>
                  </a:lnTo>
                  <a:lnTo>
                    <a:pt x="489" y="418"/>
                  </a:lnTo>
                  <a:lnTo>
                    <a:pt x="481" y="447"/>
                  </a:lnTo>
                  <a:lnTo>
                    <a:pt x="475" y="468"/>
                  </a:lnTo>
                  <a:lnTo>
                    <a:pt x="469" y="487"/>
                  </a:lnTo>
                  <a:lnTo>
                    <a:pt x="463" y="515"/>
                  </a:lnTo>
                  <a:lnTo>
                    <a:pt x="457" y="546"/>
                  </a:lnTo>
                  <a:lnTo>
                    <a:pt x="451" y="578"/>
                  </a:lnTo>
                  <a:lnTo>
                    <a:pt x="445" y="610"/>
                  </a:lnTo>
                  <a:lnTo>
                    <a:pt x="440" y="636"/>
                  </a:lnTo>
                  <a:lnTo>
                    <a:pt x="436" y="654"/>
                  </a:lnTo>
                  <a:lnTo>
                    <a:pt x="433" y="664"/>
                  </a:lnTo>
                  <a:lnTo>
                    <a:pt x="428" y="669"/>
                  </a:lnTo>
                  <a:lnTo>
                    <a:pt x="414" y="680"/>
                  </a:lnTo>
                  <a:lnTo>
                    <a:pt x="395" y="694"/>
                  </a:lnTo>
                  <a:lnTo>
                    <a:pt x="372" y="711"/>
                  </a:lnTo>
                  <a:lnTo>
                    <a:pt x="348" y="728"/>
                  </a:lnTo>
                  <a:lnTo>
                    <a:pt x="323" y="745"/>
                  </a:lnTo>
                  <a:lnTo>
                    <a:pt x="300" y="762"/>
                  </a:lnTo>
                  <a:lnTo>
                    <a:pt x="279" y="775"/>
                  </a:lnTo>
                  <a:lnTo>
                    <a:pt x="259" y="786"/>
                  </a:lnTo>
                  <a:lnTo>
                    <a:pt x="238" y="794"/>
                  </a:lnTo>
                  <a:lnTo>
                    <a:pt x="218" y="801"/>
                  </a:lnTo>
                  <a:lnTo>
                    <a:pt x="196" y="808"/>
                  </a:lnTo>
                  <a:lnTo>
                    <a:pt x="175" y="815"/>
                  </a:lnTo>
                  <a:lnTo>
                    <a:pt x="156" y="823"/>
                  </a:lnTo>
                  <a:lnTo>
                    <a:pt x="139" y="833"/>
                  </a:lnTo>
                  <a:lnTo>
                    <a:pt x="126" y="847"/>
                  </a:lnTo>
                  <a:lnTo>
                    <a:pt x="117" y="854"/>
                  </a:lnTo>
                  <a:lnTo>
                    <a:pt x="101" y="863"/>
                  </a:lnTo>
                  <a:lnTo>
                    <a:pt x="81" y="876"/>
                  </a:lnTo>
                  <a:lnTo>
                    <a:pt x="58" y="888"/>
                  </a:lnTo>
                  <a:lnTo>
                    <a:pt x="36" y="901"/>
                  </a:lnTo>
                  <a:lnTo>
                    <a:pt x="17" y="915"/>
                  </a:lnTo>
                  <a:lnTo>
                    <a:pt x="5" y="926"/>
                  </a:lnTo>
                  <a:lnTo>
                    <a:pt x="0" y="935"/>
                  </a:lnTo>
                  <a:lnTo>
                    <a:pt x="3" y="946"/>
                  </a:lnTo>
                  <a:lnTo>
                    <a:pt x="13" y="957"/>
                  </a:lnTo>
                  <a:lnTo>
                    <a:pt x="25" y="972"/>
                  </a:lnTo>
                  <a:lnTo>
                    <a:pt x="39" y="987"/>
                  </a:lnTo>
                  <a:lnTo>
                    <a:pt x="53" y="1003"/>
                  </a:lnTo>
                  <a:lnTo>
                    <a:pt x="66" y="1017"/>
                  </a:lnTo>
                  <a:lnTo>
                    <a:pt x="75" y="1031"/>
                  </a:lnTo>
                  <a:lnTo>
                    <a:pt x="78" y="1041"/>
                  </a:lnTo>
                  <a:lnTo>
                    <a:pt x="81" y="1053"/>
                  </a:lnTo>
                  <a:lnTo>
                    <a:pt x="83" y="1067"/>
                  </a:lnTo>
                  <a:lnTo>
                    <a:pt x="88" y="1084"/>
                  </a:lnTo>
                  <a:lnTo>
                    <a:pt x="92" y="1102"/>
                  </a:lnTo>
                  <a:lnTo>
                    <a:pt x="99" y="1120"/>
                  </a:lnTo>
                  <a:lnTo>
                    <a:pt x="107" y="1135"/>
                  </a:lnTo>
                  <a:lnTo>
                    <a:pt x="117" y="1146"/>
                  </a:lnTo>
                  <a:lnTo>
                    <a:pt x="129" y="1153"/>
                  </a:lnTo>
                  <a:lnTo>
                    <a:pt x="142" y="1155"/>
                  </a:lnTo>
                  <a:lnTo>
                    <a:pt x="152" y="1155"/>
                  </a:lnTo>
                  <a:lnTo>
                    <a:pt x="162" y="1154"/>
                  </a:lnTo>
                  <a:lnTo>
                    <a:pt x="173" y="1152"/>
                  </a:lnTo>
                  <a:lnTo>
                    <a:pt x="181" y="1149"/>
                  </a:lnTo>
                  <a:lnTo>
                    <a:pt x="188" y="1146"/>
                  </a:lnTo>
                  <a:lnTo>
                    <a:pt x="194" y="1144"/>
                  </a:lnTo>
                  <a:lnTo>
                    <a:pt x="198" y="1143"/>
                  </a:lnTo>
                  <a:lnTo>
                    <a:pt x="204" y="1143"/>
                  </a:lnTo>
                  <a:lnTo>
                    <a:pt x="212" y="1144"/>
                  </a:lnTo>
                  <a:lnTo>
                    <a:pt x="224" y="1145"/>
                  </a:lnTo>
                  <a:lnTo>
                    <a:pt x="235" y="1146"/>
                  </a:lnTo>
                  <a:lnTo>
                    <a:pt x="248" y="1147"/>
                  </a:lnTo>
                  <a:lnTo>
                    <a:pt x="259" y="1147"/>
                  </a:lnTo>
                  <a:lnTo>
                    <a:pt x="270" y="1147"/>
                  </a:lnTo>
                  <a:lnTo>
                    <a:pt x="277" y="1146"/>
                  </a:lnTo>
                  <a:lnTo>
                    <a:pt x="281" y="1144"/>
                  </a:lnTo>
                  <a:lnTo>
                    <a:pt x="288" y="1140"/>
                  </a:lnTo>
                  <a:lnTo>
                    <a:pt x="300" y="1135"/>
                  </a:lnTo>
                  <a:lnTo>
                    <a:pt x="312" y="1127"/>
                  </a:lnTo>
                  <a:lnTo>
                    <a:pt x="326" y="1119"/>
                  </a:lnTo>
                  <a:lnTo>
                    <a:pt x="342" y="1109"/>
                  </a:lnTo>
                  <a:lnTo>
                    <a:pt x="360" y="1100"/>
                  </a:lnTo>
                  <a:lnTo>
                    <a:pt x="377" y="1091"/>
                  </a:lnTo>
                  <a:lnTo>
                    <a:pt x="393" y="1081"/>
                  </a:lnTo>
                  <a:lnTo>
                    <a:pt x="409" y="1071"/>
                  </a:lnTo>
                  <a:lnTo>
                    <a:pt x="424" y="1063"/>
                  </a:lnTo>
                  <a:lnTo>
                    <a:pt x="438" y="1055"/>
                  </a:lnTo>
                  <a:lnTo>
                    <a:pt x="449" y="1048"/>
                  </a:lnTo>
                  <a:lnTo>
                    <a:pt x="457" y="1044"/>
                  </a:lnTo>
                  <a:lnTo>
                    <a:pt x="463" y="1040"/>
                  </a:lnTo>
                  <a:lnTo>
                    <a:pt x="466" y="1039"/>
                  </a:lnTo>
                  <a:lnTo>
                    <a:pt x="467" y="1054"/>
                  </a:lnTo>
                  <a:lnTo>
                    <a:pt x="471" y="1089"/>
                  </a:lnTo>
                  <a:lnTo>
                    <a:pt x="476" y="1128"/>
                  </a:lnTo>
                  <a:lnTo>
                    <a:pt x="481" y="1155"/>
                  </a:lnTo>
                  <a:lnTo>
                    <a:pt x="485" y="1168"/>
                  </a:lnTo>
                  <a:lnTo>
                    <a:pt x="491" y="1178"/>
                  </a:lnTo>
                  <a:lnTo>
                    <a:pt x="496" y="1185"/>
                  </a:lnTo>
                  <a:lnTo>
                    <a:pt x="501" y="1192"/>
                  </a:lnTo>
                  <a:lnTo>
                    <a:pt x="507" y="1198"/>
                  </a:lnTo>
                  <a:lnTo>
                    <a:pt x="514" y="1203"/>
                  </a:lnTo>
                  <a:lnTo>
                    <a:pt x="521" y="1210"/>
                  </a:lnTo>
                  <a:lnTo>
                    <a:pt x="528" y="1216"/>
                  </a:lnTo>
                  <a:lnTo>
                    <a:pt x="538" y="1238"/>
                  </a:lnTo>
                  <a:lnTo>
                    <a:pt x="543" y="1267"/>
                  </a:lnTo>
                  <a:lnTo>
                    <a:pt x="545" y="1295"/>
                  </a:lnTo>
                  <a:lnTo>
                    <a:pt x="547" y="1312"/>
                  </a:lnTo>
                  <a:lnTo>
                    <a:pt x="551" y="1314"/>
                  </a:lnTo>
                  <a:lnTo>
                    <a:pt x="557" y="1314"/>
                  </a:lnTo>
                  <a:lnTo>
                    <a:pt x="565" y="1311"/>
                  </a:lnTo>
                  <a:lnTo>
                    <a:pt x="575" y="1306"/>
                  </a:lnTo>
                  <a:lnTo>
                    <a:pt x="587" y="1302"/>
                  </a:lnTo>
                  <a:lnTo>
                    <a:pt x="599" y="1296"/>
                  </a:lnTo>
                  <a:lnTo>
                    <a:pt x="612" y="1292"/>
                  </a:lnTo>
                  <a:lnTo>
                    <a:pt x="626" y="1290"/>
                  </a:lnTo>
                  <a:lnTo>
                    <a:pt x="634" y="1289"/>
                  </a:lnTo>
                  <a:lnTo>
                    <a:pt x="642" y="1289"/>
                  </a:lnTo>
                  <a:lnTo>
                    <a:pt x="652" y="1288"/>
                  </a:lnTo>
                  <a:lnTo>
                    <a:pt x="665" y="1287"/>
                  </a:lnTo>
                  <a:lnTo>
                    <a:pt x="678" y="1284"/>
                  </a:lnTo>
                  <a:lnTo>
                    <a:pt x="690" y="1283"/>
                  </a:lnTo>
                  <a:lnTo>
                    <a:pt x="705" y="1282"/>
                  </a:lnTo>
                  <a:lnTo>
                    <a:pt x="720" y="1280"/>
                  </a:lnTo>
                  <a:lnTo>
                    <a:pt x="735" y="1279"/>
                  </a:lnTo>
                  <a:lnTo>
                    <a:pt x="750" y="1278"/>
                  </a:lnTo>
                  <a:lnTo>
                    <a:pt x="766" y="1276"/>
                  </a:lnTo>
                  <a:lnTo>
                    <a:pt x="781" y="1275"/>
                  </a:lnTo>
                  <a:lnTo>
                    <a:pt x="796" y="1275"/>
                  </a:lnTo>
                  <a:lnTo>
                    <a:pt x="811" y="1275"/>
                  </a:lnTo>
                  <a:lnTo>
                    <a:pt x="825" y="1275"/>
                  </a:lnTo>
                  <a:lnTo>
                    <a:pt x="839" y="1276"/>
                  </a:lnTo>
                  <a:lnTo>
                    <a:pt x="853" y="1278"/>
                  </a:lnTo>
                  <a:lnTo>
                    <a:pt x="868" y="1279"/>
                  </a:lnTo>
                  <a:lnTo>
                    <a:pt x="883" y="1279"/>
                  </a:lnTo>
                  <a:lnTo>
                    <a:pt x="899" y="1280"/>
                  </a:lnTo>
                  <a:lnTo>
                    <a:pt x="916" y="1281"/>
                  </a:lnTo>
                  <a:lnTo>
                    <a:pt x="932" y="1281"/>
                  </a:lnTo>
                  <a:lnTo>
                    <a:pt x="950" y="1282"/>
                  </a:lnTo>
                  <a:lnTo>
                    <a:pt x="966" y="1282"/>
                  </a:lnTo>
                  <a:lnTo>
                    <a:pt x="982" y="1282"/>
                  </a:lnTo>
                  <a:lnTo>
                    <a:pt x="997" y="1282"/>
                  </a:lnTo>
                  <a:lnTo>
                    <a:pt x="1011" y="1282"/>
                  </a:lnTo>
                  <a:lnTo>
                    <a:pt x="1023" y="1282"/>
                  </a:lnTo>
                  <a:lnTo>
                    <a:pt x="1035" y="1281"/>
                  </a:lnTo>
                  <a:lnTo>
                    <a:pt x="1044" y="1280"/>
                  </a:lnTo>
                  <a:lnTo>
                    <a:pt x="1052" y="1279"/>
                  </a:lnTo>
                  <a:lnTo>
                    <a:pt x="1058" y="1276"/>
                  </a:lnTo>
                  <a:lnTo>
                    <a:pt x="1066" y="1272"/>
                  </a:lnTo>
                  <a:lnTo>
                    <a:pt x="1073" y="1266"/>
                  </a:lnTo>
                  <a:lnTo>
                    <a:pt x="1080" y="1259"/>
                  </a:lnTo>
                  <a:lnTo>
                    <a:pt x="1084" y="1253"/>
                  </a:lnTo>
                  <a:lnTo>
                    <a:pt x="1088" y="1248"/>
                  </a:lnTo>
                  <a:lnTo>
                    <a:pt x="1091" y="1243"/>
                  </a:lnTo>
                  <a:lnTo>
                    <a:pt x="1093" y="1238"/>
                  </a:lnTo>
                  <a:lnTo>
                    <a:pt x="1094" y="1235"/>
                  </a:lnTo>
                  <a:lnTo>
                    <a:pt x="1093" y="1231"/>
                  </a:lnTo>
                  <a:lnTo>
                    <a:pt x="1088" y="1228"/>
                  </a:lnTo>
                  <a:lnTo>
                    <a:pt x="1083" y="1222"/>
                  </a:lnTo>
                  <a:lnTo>
                    <a:pt x="1076" y="1218"/>
                  </a:lnTo>
                  <a:lnTo>
                    <a:pt x="1072" y="1212"/>
                  </a:lnTo>
                  <a:lnTo>
                    <a:pt x="1067" y="1206"/>
                  </a:lnTo>
                  <a:lnTo>
                    <a:pt x="1065" y="1200"/>
                  </a:lnTo>
                  <a:lnTo>
                    <a:pt x="1066" y="1195"/>
                  </a:lnTo>
                  <a:lnTo>
                    <a:pt x="1069" y="1184"/>
                  </a:lnTo>
                  <a:lnTo>
                    <a:pt x="1074" y="1167"/>
                  </a:lnTo>
                  <a:lnTo>
                    <a:pt x="1080" y="1145"/>
                  </a:lnTo>
                  <a:lnTo>
                    <a:pt x="1086" y="1120"/>
                  </a:lnTo>
                  <a:lnTo>
                    <a:pt x="1091" y="1093"/>
                  </a:lnTo>
                  <a:lnTo>
                    <a:pt x="1095" y="1068"/>
                  </a:lnTo>
                  <a:lnTo>
                    <a:pt x="1097" y="1046"/>
                  </a:lnTo>
                  <a:lnTo>
                    <a:pt x="1097" y="1029"/>
                  </a:lnTo>
                  <a:lnTo>
                    <a:pt x="1094" y="1011"/>
                  </a:lnTo>
                  <a:lnTo>
                    <a:pt x="1088" y="990"/>
                  </a:lnTo>
                  <a:lnTo>
                    <a:pt x="1080" y="963"/>
                  </a:lnTo>
                  <a:lnTo>
                    <a:pt x="1072" y="934"/>
                  </a:lnTo>
                  <a:lnTo>
                    <a:pt x="1064" y="906"/>
                  </a:lnTo>
                  <a:lnTo>
                    <a:pt x="1058" y="878"/>
                  </a:lnTo>
                  <a:lnTo>
                    <a:pt x="1053" y="855"/>
                  </a:lnTo>
                  <a:lnTo>
                    <a:pt x="1052" y="838"/>
                  </a:lnTo>
                  <a:lnTo>
                    <a:pt x="1052" y="804"/>
                  </a:lnTo>
                  <a:lnTo>
                    <a:pt x="1049" y="740"/>
                  </a:lnTo>
                  <a:lnTo>
                    <a:pt x="1044" y="654"/>
                  </a:lnTo>
                  <a:lnTo>
                    <a:pt x="1038" y="560"/>
                  </a:lnTo>
                  <a:lnTo>
                    <a:pt x="1033" y="468"/>
                  </a:lnTo>
                  <a:lnTo>
                    <a:pt x="1028" y="387"/>
                  </a:lnTo>
                  <a:lnTo>
                    <a:pt x="1025" y="330"/>
                  </a:lnTo>
                  <a:lnTo>
                    <a:pt x="1025" y="306"/>
                  </a:lnTo>
                  <a:lnTo>
                    <a:pt x="1023" y="296"/>
                  </a:lnTo>
                  <a:lnTo>
                    <a:pt x="1019" y="277"/>
                  </a:lnTo>
                  <a:lnTo>
                    <a:pt x="1012" y="251"/>
                  </a:lnTo>
                  <a:lnTo>
                    <a:pt x="1004" y="223"/>
                  </a:lnTo>
                  <a:lnTo>
                    <a:pt x="996" y="194"/>
                  </a:lnTo>
                  <a:lnTo>
                    <a:pt x="988" y="168"/>
                  </a:lnTo>
                  <a:lnTo>
                    <a:pt x="982" y="149"/>
                  </a:lnTo>
                  <a:lnTo>
                    <a:pt x="980" y="140"/>
                  </a:lnTo>
                  <a:lnTo>
                    <a:pt x="976" y="133"/>
                  </a:lnTo>
                  <a:lnTo>
                    <a:pt x="968" y="122"/>
                  </a:lnTo>
                  <a:lnTo>
                    <a:pt x="957" y="107"/>
                  </a:lnTo>
                  <a:lnTo>
                    <a:pt x="944" y="91"/>
                  </a:lnTo>
                  <a:lnTo>
                    <a:pt x="930" y="75"/>
                  </a:lnTo>
                  <a:lnTo>
                    <a:pt x="917" y="60"/>
                  </a:lnTo>
                  <a:lnTo>
                    <a:pt x="906" y="49"/>
                  </a:lnTo>
                  <a:lnTo>
                    <a:pt x="898" y="42"/>
                  </a:lnTo>
                  <a:close/>
                </a:path>
              </a:pathLst>
            </a:custGeom>
            <a:solidFill>
              <a:srgbClr val="D6DD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0" name="Freeform 91"/>
            <p:cNvSpPr>
              <a:spLocks/>
            </p:cNvSpPr>
            <p:nvPr/>
          </p:nvSpPr>
          <p:spPr bwMode="auto">
            <a:xfrm>
              <a:off x="3471" y="3397"/>
              <a:ext cx="352" cy="476"/>
            </a:xfrm>
            <a:custGeom>
              <a:avLst/>
              <a:gdLst>
                <a:gd name="T0" fmla="*/ 222 w 706"/>
                <a:gd name="T1" fmla="*/ 54 h 952"/>
                <a:gd name="T2" fmla="*/ 207 w 706"/>
                <a:gd name="T3" fmla="*/ 89 h 952"/>
                <a:gd name="T4" fmla="*/ 185 w 706"/>
                <a:gd name="T5" fmla="*/ 121 h 952"/>
                <a:gd name="T6" fmla="*/ 122 w 706"/>
                <a:gd name="T7" fmla="*/ 175 h 952"/>
                <a:gd name="T8" fmla="*/ 57 w 706"/>
                <a:gd name="T9" fmla="*/ 250 h 952"/>
                <a:gd name="T10" fmla="*/ 33 w 706"/>
                <a:gd name="T11" fmla="*/ 323 h 952"/>
                <a:gd name="T12" fmla="*/ 14 w 706"/>
                <a:gd name="T13" fmla="*/ 479 h 952"/>
                <a:gd name="T14" fmla="*/ 0 w 706"/>
                <a:gd name="T15" fmla="*/ 623 h 952"/>
                <a:gd name="T16" fmla="*/ 4 w 706"/>
                <a:gd name="T17" fmla="*/ 662 h 952"/>
                <a:gd name="T18" fmla="*/ 13 w 706"/>
                <a:gd name="T19" fmla="*/ 692 h 952"/>
                <a:gd name="T20" fmla="*/ 36 w 706"/>
                <a:gd name="T21" fmla="*/ 717 h 952"/>
                <a:gd name="T22" fmla="*/ 89 w 706"/>
                <a:gd name="T23" fmla="*/ 741 h 952"/>
                <a:gd name="T24" fmla="*/ 130 w 706"/>
                <a:gd name="T25" fmla="*/ 760 h 952"/>
                <a:gd name="T26" fmla="*/ 135 w 706"/>
                <a:gd name="T27" fmla="*/ 807 h 952"/>
                <a:gd name="T28" fmla="*/ 158 w 706"/>
                <a:gd name="T29" fmla="*/ 867 h 952"/>
                <a:gd name="T30" fmla="*/ 190 w 706"/>
                <a:gd name="T31" fmla="*/ 889 h 952"/>
                <a:gd name="T32" fmla="*/ 211 w 706"/>
                <a:gd name="T33" fmla="*/ 912 h 952"/>
                <a:gd name="T34" fmla="*/ 217 w 706"/>
                <a:gd name="T35" fmla="*/ 923 h 952"/>
                <a:gd name="T36" fmla="*/ 222 w 706"/>
                <a:gd name="T37" fmla="*/ 951 h 952"/>
                <a:gd name="T38" fmla="*/ 256 w 706"/>
                <a:gd name="T39" fmla="*/ 944 h 952"/>
                <a:gd name="T40" fmla="*/ 324 w 706"/>
                <a:gd name="T41" fmla="*/ 938 h 952"/>
                <a:gd name="T42" fmla="*/ 389 w 706"/>
                <a:gd name="T43" fmla="*/ 946 h 952"/>
                <a:gd name="T44" fmla="*/ 442 w 706"/>
                <a:gd name="T45" fmla="*/ 951 h 952"/>
                <a:gd name="T46" fmla="*/ 504 w 706"/>
                <a:gd name="T47" fmla="*/ 951 h 952"/>
                <a:gd name="T48" fmla="*/ 564 w 706"/>
                <a:gd name="T49" fmla="*/ 949 h 952"/>
                <a:gd name="T50" fmla="*/ 609 w 706"/>
                <a:gd name="T51" fmla="*/ 945 h 952"/>
                <a:gd name="T52" fmla="*/ 626 w 706"/>
                <a:gd name="T53" fmla="*/ 944 h 952"/>
                <a:gd name="T54" fmla="*/ 680 w 706"/>
                <a:gd name="T55" fmla="*/ 837 h 952"/>
                <a:gd name="T56" fmla="*/ 701 w 706"/>
                <a:gd name="T57" fmla="*/ 777 h 952"/>
                <a:gd name="T58" fmla="*/ 674 w 706"/>
                <a:gd name="T59" fmla="*/ 668 h 952"/>
                <a:gd name="T60" fmla="*/ 674 w 706"/>
                <a:gd name="T61" fmla="*/ 529 h 952"/>
                <a:gd name="T62" fmla="*/ 677 w 706"/>
                <a:gd name="T63" fmla="*/ 392 h 952"/>
                <a:gd name="T64" fmla="*/ 652 w 706"/>
                <a:gd name="T65" fmla="*/ 330 h 952"/>
                <a:gd name="T66" fmla="*/ 623 w 706"/>
                <a:gd name="T67" fmla="*/ 273 h 952"/>
                <a:gd name="T68" fmla="*/ 607 w 706"/>
                <a:gd name="T69" fmla="*/ 236 h 952"/>
                <a:gd name="T70" fmla="*/ 585 w 706"/>
                <a:gd name="T71" fmla="*/ 170 h 952"/>
                <a:gd name="T72" fmla="*/ 566 w 706"/>
                <a:gd name="T73" fmla="*/ 118 h 952"/>
                <a:gd name="T74" fmla="*/ 556 w 706"/>
                <a:gd name="T75" fmla="*/ 96 h 952"/>
                <a:gd name="T76" fmla="*/ 535 w 706"/>
                <a:gd name="T77" fmla="*/ 69 h 952"/>
                <a:gd name="T78" fmla="*/ 511 w 706"/>
                <a:gd name="T79" fmla="*/ 58 h 952"/>
                <a:gd name="T80" fmla="*/ 490 w 706"/>
                <a:gd name="T81" fmla="*/ 53 h 952"/>
                <a:gd name="T82" fmla="*/ 479 w 706"/>
                <a:gd name="T83" fmla="*/ 50 h 952"/>
                <a:gd name="T84" fmla="*/ 472 w 706"/>
                <a:gd name="T85" fmla="*/ 0 h 952"/>
                <a:gd name="T86" fmla="*/ 452 w 706"/>
                <a:gd name="T87" fmla="*/ 1 h 952"/>
                <a:gd name="T88" fmla="*/ 414 w 706"/>
                <a:gd name="T89" fmla="*/ 2 h 952"/>
                <a:gd name="T90" fmla="*/ 353 w 706"/>
                <a:gd name="T91" fmla="*/ 10 h 952"/>
                <a:gd name="T92" fmla="*/ 269 w 706"/>
                <a:gd name="T93" fmla="*/ 31 h 952"/>
                <a:gd name="T94" fmla="*/ 225 w 706"/>
                <a:gd name="T95" fmla="*/ 43 h 9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706" h="952">
                  <a:moveTo>
                    <a:pt x="225" y="43"/>
                  </a:moveTo>
                  <a:lnTo>
                    <a:pt x="224" y="46"/>
                  </a:lnTo>
                  <a:lnTo>
                    <a:pt x="222" y="54"/>
                  </a:lnTo>
                  <a:lnTo>
                    <a:pt x="218" y="64"/>
                  </a:lnTo>
                  <a:lnTo>
                    <a:pt x="213" y="77"/>
                  </a:lnTo>
                  <a:lnTo>
                    <a:pt x="207" y="89"/>
                  </a:lnTo>
                  <a:lnTo>
                    <a:pt x="200" y="102"/>
                  </a:lnTo>
                  <a:lnTo>
                    <a:pt x="193" y="113"/>
                  </a:lnTo>
                  <a:lnTo>
                    <a:pt x="185" y="121"/>
                  </a:lnTo>
                  <a:lnTo>
                    <a:pt x="166" y="134"/>
                  </a:lnTo>
                  <a:lnTo>
                    <a:pt x="145" y="153"/>
                  </a:lnTo>
                  <a:lnTo>
                    <a:pt x="122" y="175"/>
                  </a:lnTo>
                  <a:lnTo>
                    <a:pt x="97" y="199"/>
                  </a:lnTo>
                  <a:lnTo>
                    <a:pt x="75" y="224"/>
                  </a:lnTo>
                  <a:lnTo>
                    <a:pt x="57" y="250"/>
                  </a:lnTo>
                  <a:lnTo>
                    <a:pt x="43" y="273"/>
                  </a:lnTo>
                  <a:lnTo>
                    <a:pt x="36" y="294"/>
                  </a:lnTo>
                  <a:lnTo>
                    <a:pt x="33" y="323"/>
                  </a:lnTo>
                  <a:lnTo>
                    <a:pt x="27" y="368"/>
                  </a:lnTo>
                  <a:lnTo>
                    <a:pt x="21" y="421"/>
                  </a:lnTo>
                  <a:lnTo>
                    <a:pt x="14" y="479"/>
                  </a:lnTo>
                  <a:lnTo>
                    <a:pt x="7" y="535"/>
                  </a:lnTo>
                  <a:lnTo>
                    <a:pt x="3" y="585"/>
                  </a:lnTo>
                  <a:lnTo>
                    <a:pt x="0" y="623"/>
                  </a:lnTo>
                  <a:lnTo>
                    <a:pt x="0" y="642"/>
                  </a:lnTo>
                  <a:lnTo>
                    <a:pt x="2" y="652"/>
                  </a:lnTo>
                  <a:lnTo>
                    <a:pt x="4" y="662"/>
                  </a:lnTo>
                  <a:lnTo>
                    <a:pt x="6" y="672"/>
                  </a:lnTo>
                  <a:lnTo>
                    <a:pt x="9" y="681"/>
                  </a:lnTo>
                  <a:lnTo>
                    <a:pt x="13" y="692"/>
                  </a:lnTo>
                  <a:lnTo>
                    <a:pt x="19" y="701"/>
                  </a:lnTo>
                  <a:lnTo>
                    <a:pt x="26" y="709"/>
                  </a:lnTo>
                  <a:lnTo>
                    <a:pt x="36" y="717"/>
                  </a:lnTo>
                  <a:lnTo>
                    <a:pt x="54" y="728"/>
                  </a:lnTo>
                  <a:lnTo>
                    <a:pt x="72" y="734"/>
                  </a:lnTo>
                  <a:lnTo>
                    <a:pt x="89" y="741"/>
                  </a:lnTo>
                  <a:lnTo>
                    <a:pt x="105" y="746"/>
                  </a:lnTo>
                  <a:lnTo>
                    <a:pt x="119" y="753"/>
                  </a:lnTo>
                  <a:lnTo>
                    <a:pt x="130" y="760"/>
                  </a:lnTo>
                  <a:lnTo>
                    <a:pt x="135" y="768"/>
                  </a:lnTo>
                  <a:lnTo>
                    <a:pt x="135" y="779"/>
                  </a:lnTo>
                  <a:lnTo>
                    <a:pt x="135" y="807"/>
                  </a:lnTo>
                  <a:lnTo>
                    <a:pt x="141" y="835"/>
                  </a:lnTo>
                  <a:lnTo>
                    <a:pt x="150" y="856"/>
                  </a:lnTo>
                  <a:lnTo>
                    <a:pt x="158" y="867"/>
                  </a:lnTo>
                  <a:lnTo>
                    <a:pt x="169" y="873"/>
                  </a:lnTo>
                  <a:lnTo>
                    <a:pt x="179" y="881"/>
                  </a:lnTo>
                  <a:lnTo>
                    <a:pt x="190" y="889"/>
                  </a:lnTo>
                  <a:lnTo>
                    <a:pt x="199" y="897"/>
                  </a:lnTo>
                  <a:lnTo>
                    <a:pt x="206" y="905"/>
                  </a:lnTo>
                  <a:lnTo>
                    <a:pt x="211" y="912"/>
                  </a:lnTo>
                  <a:lnTo>
                    <a:pt x="216" y="916"/>
                  </a:lnTo>
                  <a:lnTo>
                    <a:pt x="217" y="918"/>
                  </a:lnTo>
                  <a:lnTo>
                    <a:pt x="217" y="923"/>
                  </a:lnTo>
                  <a:lnTo>
                    <a:pt x="216" y="936"/>
                  </a:lnTo>
                  <a:lnTo>
                    <a:pt x="217" y="947"/>
                  </a:lnTo>
                  <a:lnTo>
                    <a:pt x="222" y="951"/>
                  </a:lnTo>
                  <a:lnTo>
                    <a:pt x="228" y="950"/>
                  </a:lnTo>
                  <a:lnTo>
                    <a:pt x="239" y="946"/>
                  </a:lnTo>
                  <a:lnTo>
                    <a:pt x="256" y="944"/>
                  </a:lnTo>
                  <a:lnTo>
                    <a:pt x="277" y="941"/>
                  </a:lnTo>
                  <a:lnTo>
                    <a:pt x="300" y="938"/>
                  </a:lnTo>
                  <a:lnTo>
                    <a:pt x="324" y="938"/>
                  </a:lnTo>
                  <a:lnTo>
                    <a:pt x="350" y="939"/>
                  </a:lnTo>
                  <a:lnTo>
                    <a:pt x="375" y="944"/>
                  </a:lnTo>
                  <a:lnTo>
                    <a:pt x="389" y="946"/>
                  </a:lnTo>
                  <a:lnTo>
                    <a:pt x="404" y="949"/>
                  </a:lnTo>
                  <a:lnTo>
                    <a:pt x="422" y="951"/>
                  </a:lnTo>
                  <a:lnTo>
                    <a:pt x="442" y="951"/>
                  </a:lnTo>
                  <a:lnTo>
                    <a:pt x="462" y="952"/>
                  </a:lnTo>
                  <a:lnTo>
                    <a:pt x="483" y="952"/>
                  </a:lnTo>
                  <a:lnTo>
                    <a:pt x="504" y="951"/>
                  </a:lnTo>
                  <a:lnTo>
                    <a:pt x="525" y="951"/>
                  </a:lnTo>
                  <a:lnTo>
                    <a:pt x="544" y="950"/>
                  </a:lnTo>
                  <a:lnTo>
                    <a:pt x="564" y="949"/>
                  </a:lnTo>
                  <a:lnTo>
                    <a:pt x="581" y="947"/>
                  </a:lnTo>
                  <a:lnTo>
                    <a:pt x="596" y="946"/>
                  </a:lnTo>
                  <a:lnTo>
                    <a:pt x="609" y="945"/>
                  </a:lnTo>
                  <a:lnTo>
                    <a:pt x="618" y="945"/>
                  </a:lnTo>
                  <a:lnTo>
                    <a:pt x="624" y="944"/>
                  </a:lnTo>
                  <a:lnTo>
                    <a:pt x="626" y="944"/>
                  </a:lnTo>
                  <a:lnTo>
                    <a:pt x="706" y="891"/>
                  </a:lnTo>
                  <a:lnTo>
                    <a:pt x="677" y="846"/>
                  </a:lnTo>
                  <a:lnTo>
                    <a:pt x="680" y="837"/>
                  </a:lnTo>
                  <a:lnTo>
                    <a:pt x="690" y="816"/>
                  </a:lnTo>
                  <a:lnTo>
                    <a:pt x="698" y="793"/>
                  </a:lnTo>
                  <a:lnTo>
                    <a:pt x="701" y="777"/>
                  </a:lnTo>
                  <a:lnTo>
                    <a:pt x="695" y="752"/>
                  </a:lnTo>
                  <a:lnTo>
                    <a:pt x="685" y="708"/>
                  </a:lnTo>
                  <a:lnTo>
                    <a:pt x="674" y="668"/>
                  </a:lnTo>
                  <a:lnTo>
                    <a:pt x="668" y="649"/>
                  </a:lnTo>
                  <a:lnTo>
                    <a:pt x="670" y="612"/>
                  </a:lnTo>
                  <a:lnTo>
                    <a:pt x="674" y="529"/>
                  </a:lnTo>
                  <a:lnTo>
                    <a:pt x="677" y="447"/>
                  </a:lnTo>
                  <a:lnTo>
                    <a:pt x="679" y="405"/>
                  </a:lnTo>
                  <a:lnTo>
                    <a:pt x="677" y="392"/>
                  </a:lnTo>
                  <a:lnTo>
                    <a:pt x="671" y="374"/>
                  </a:lnTo>
                  <a:lnTo>
                    <a:pt x="662" y="353"/>
                  </a:lnTo>
                  <a:lnTo>
                    <a:pt x="652" y="330"/>
                  </a:lnTo>
                  <a:lnTo>
                    <a:pt x="641" y="308"/>
                  </a:lnTo>
                  <a:lnTo>
                    <a:pt x="631" y="288"/>
                  </a:lnTo>
                  <a:lnTo>
                    <a:pt x="623" y="273"/>
                  </a:lnTo>
                  <a:lnTo>
                    <a:pt x="617" y="262"/>
                  </a:lnTo>
                  <a:lnTo>
                    <a:pt x="612" y="252"/>
                  </a:lnTo>
                  <a:lnTo>
                    <a:pt x="607" y="236"/>
                  </a:lnTo>
                  <a:lnTo>
                    <a:pt x="600" y="216"/>
                  </a:lnTo>
                  <a:lnTo>
                    <a:pt x="592" y="193"/>
                  </a:lnTo>
                  <a:lnTo>
                    <a:pt x="585" y="170"/>
                  </a:lnTo>
                  <a:lnTo>
                    <a:pt x="578" y="149"/>
                  </a:lnTo>
                  <a:lnTo>
                    <a:pt x="571" y="131"/>
                  </a:lnTo>
                  <a:lnTo>
                    <a:pt x="566" y="118"/>
                  </a:lnTo>
                  <a:lnTo>
                    <a:pt x="564" y="113"/>
                  </a:lnTo>
                  <a:lnTo>
                    <a:pt x="561" y="104"/>
                  </a:lnTo>
                  <a:lnTo>
                    <a:pt x="556" y="96"/>
                  </a:lnTo>
                  <a:lnTo>
                    <a:pt x="550" y="86"/>
                  </a:lnTo>
                  <a:lnTo>
                    <a:pt x="543" y="77"/>
                  </a:lnTo>
                  <a:lnTo>
                    <a:pt x="535" y="69"/>
                  </a:lnTo>
                  <a:lnTo>
                    <a:pt x="527" y="63"/>
                  </a:lnTo>
                  <a:lnTo>
                    <a:pt x="519" y="60"/>
                  </a:lnTo>
                  <a:lnTo>
                    <a:pt x="511" y="58"/>
                  </a:lnTo>
                  <a:lnTo>
                    <a:pt x="503" y="56"/>
                  </a:lnTo>
                  <a:lnTo>
                    <a:pt x="496" y="55"/>
                  </a:lnTo>
                  <a:lnTo>
                    <a:pt x="490" y="53"/>
                  </a:lnTo>
                  <a:lnTo>
                    <a:pt x="485" y="51"/>
                  </a:lnTo>
                  <a:lnTo>
                    <a:pt x="481" y="51"/>
                  </a:lnTo>
                  <a:lnTo>
                    <a:pt x="479" y="50"/>
                  </a:lnTo>
                  <a:lnTo>
                    <a:pt x="478" y="50"/>
                  </a:lnTo>
                  <a:lnTo>
                    <a:pt x="473" y="0"/>
                  </a:lnTo>
                  <a:lnTo>
                    <a:pt x="472" y="0"/>
                  </a:lnTo>
                  <a:lnTo>
                    <a:pt x="467" y="0"/>
                  </a:lnTo>
                  <a:lnTo>
                    <a:pt x="462" y="0"/>
                  </a:lnTo>
                  <a:lnTo>
                    <a:pt x="452" y="1"/>
                  </a:lnTo>
                  <a:lnTo>
                    <a:pt x="442" y="1"/>
                  </a:lnTo>
                  <a:lnTo>
                    <a:pt x="429" y="2"/>
                  </a:lnTo>
                  <a:lnTo>
                    <a:pt x="414" y="2"/>
                  </a:lnTo>
                  <a:lnTo>
                    <a:pt x="399" y="3"/>
                  </a:lnTo>
                  <a:lnTo>
                    <a:pt x="380" y="5"/>
                  </a:lnTo>
                  <a:lnTo>
                    <a:pt x="353" y="10"/>
                  </a:lnTo>
                  <a:lnTo>
                    <a:pt x="326" y="17"/>
                  </a:lnTo>
                  <a:lnTo>
                    <a:pt x="296" y="24"/>
                  </a:lnTo>
                  <a:lnTo>
                    <a:pt x="269" y="31"/>
                  </a:lnTo>
                  <a:lnTo>
                    <a:pt x="246" y="38"/>
                  </a:lnTo>
                  <a:lnTo>
                    <a:pt x="231" y="42"/>
                  </a:lnTo>
                  <a:lnTo>
                    <a:pt x="225" y="4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2" name="Freeform 93"/>
            <p:cNvSpPr>
              <a:spLocks/>
            </p:cNvSpPr>
            <p:nvPr/>
          </p:nvSpPr>
          <p:spPr bwMode="auto">
            <a:xfrm>
              <a:off x="3562" y="3870"/>
              <a:ext cx="236" cy="118"/>
            </a:xfrm>
            <a:custGeom>
              <a:avLst/>
              <a:gdLst>
                <a:gd name="T0" fmla="*/ 46 w 472"/>
                <a:gd name="T1" fmla="*/ 35 h 235"/>
                <a:gd name="T2" fmla="*/ 32 w 472"/>
                <a:gd name="T3" fmla="*/ 91 h 235"/>
                <a:gd name="T4" fmla="*/ 15 w 472"/>
                <a:gd name="T5" fmla="*/ 163 h 235"/>
                <a:gd name="T6" fmla="*/ 2 w 472"/>
                <a:gd name="T7" fmla="*/ 213 h 235"/>
                <a:gd name="T8" fmla="*/ 2 w 472"/>
                <a:gd name="T9" fmla="*/ 220 h 235"/>
                <a:gd name="T10" fmla="*/ 23 w 472"/>
                <a:gd name="T11" fmla="*/ 213 h 235"/>
                <a:gd name="T12" fmla="*/ 57 w 472"/>
                <a:gd name="T13" fmla="*/ 206 h 235"/>
                <a:gd name="T14" fmla="*/ 100 w 472"/>
                <a:gd name="T15" fmla="*/ 205 h 235"/>
                <a:gd name="T16" fmla="*/ 144 w 472"/>
                <a:gd name="T17" fmla="*/ 215 h 235"/>
                <a:gd name="T18" fmla="*/ 179 w 472"/>
                <a:gd name="T19" fmla="*/ 223 h 235"/>
                <a:gd name="T20" fmla="*/ 212 w 472"/>
                <a:gd name="T21" fmla="*/ 230 h 235"/>
                <a:gd name="T22" fmla="*/ 251 w 472"/>
                <a:gd name="T23" fmla="*/ 234 h 235"/>
                <a:gd name="T24" fmla="*/ 297 w 472"/>
                <a:gd name="T25" fmla="*/ 235 h 235"/>
                <a:gd name="T26" fmla="*/ 333 w 472"/>
                <a:gd name="T27" fmla="*/ 230 h 235"/>
                <a:gd name="T28" fmla="*/ 359 w 472"/>
                <a:gd name="T29" fmla="*/ 219 h 235"/>
                <a:gd name="T30" fmla="*/ 381 w 472"/>
                <a:gd name="T31" fmla="*/ 210 h 235"/>
                <a:gd name="T32" fmla="*/ 406 w 472"/>
                <a:gd name="T33" fmla="*/ 204 h 235"/>
                <a:gd name="T34" fmla="*/ 434 w 472"/>
                <a:gd name="T35" fmla="*/ 203 h 235"/>
                <a:gd name="T36" fmla="*/ 457 w 472"/>
                <a:gd name="T37" fmla="*/ 205 h 235"/>
                <a:gd name="T38" fmla="*/ 470 w 472"/>
                <a:gd name="T39" fmla="*/ 209 h 235"/>
                <a:gd name="T40" fmla="*/ 461 w 472"/>
                <a:gd name="T41" fmla="*/ 0 h 235"/>
                <a:gd name="T42" fmla="*/ 448 w 472"/>
                <a:gd name="T43" fmla="*/ 1 h 235"/>
                <a:gd name="T44" fmla="*/ 420 w 472"/>
                <a:gd name="T45" fmla="*/ 5 h 235"/>
                <a:gd name="T46" fmla="*/ 389 w 472"/>
                <a:gd name="T47" fmla="*/ 10 h 235"/>
                <a:gd name="T48" fmla="*/ 372 w 472"/>
                <a:gd name="T49" fmla="*/ 11 h 235"/>
                <a:gd name="T50" fmla="*/ 356 w 472"/>
                <a:gd name="T51" fmla="*/ 11 h 235"/>
                <a:gd name="T52" fmla="*/ 326 w 472"/>
                <a:gd name="T53" fmla="*/ 10 h 235"/>
                <a:gd name="T54" fmla="*/ 287 w 472"/>
                <a:gd name="T55" fmla="*/ 7 h 235"/>
                <a:gd name="T56" fmla="*/ 245 w 472"/>
                <a:gd name="T57" fmla="*/ 3 h 235"/>
                <a:gd name="T58" fmla="*/ 221 w 472"/>
                <a:gd name="T59" fmla="*/ 1 h 235"/>
                <a:gd name="T60" fmla="*/ 191 w 472"/>
                <a:gd name="T61" fmla="*/ 3 h 235"/>
                <a:gd name="T62" fmla="*/ 159 w 472"/>
                <a:gd name="T63" fmla="*/ 6 h 235"/>
                <a:gd name="T64" fmla="*/ 126 w 472"/>
                <a:gd name="T65" fmla="*/ 10 h 235"/>
                <a:gd name="T66" fmla="*/ 95 w 472"/>
                <a:gd name="T67" fmla="*/ 14 h 235"/>
                <a:gd name="T68" fmla="*/ 71 w 472"/>
                <a:gd name="T69" fmla="*/ 18 h 235"/>
                <a:gd name="T70" fmla="*/ 54 w 472"/>
                <a:gd name="T71" fmla="*/ 21 h 235"/>
                <a:gd name="T72" fmla="*/ 48 w 472"/>
                <a:gd name="T73" fmla="*/ 2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72" h="235">
                  <a:moveTo>
                    <a:pt x="48" y="22"/>
                  </a:moveTo>
                  <a:lnTo>
                    <a:pt x="46" y="35"/>
                  </a:lnTo>
                  <a:lnTo>
                    <a:pt x="40" y="60"/>
                  </a:lnTo>
                  <a:lnTo>
                    <a:pt x="32" y="91"/>
                  </a:lnTo>
                  <a:lnTo>
                    <a:pt x="23" y="127"/>
                  </a:lnTo>
                  <a:lnTo>
                    <a:pt x="15" y="163"/>
                  </a:lnTo>
                  <a:lnTo>
                    <a:pt x="7" y="193"/>
                  </a:lnTo>
                  <a:lnTo>
                    <a:pt x="2" y="213"/>
                  </a:lnTo>
                  <a:lnTo>
                    <a:pt x="0" y="221"/>
                  </a:lnTo>
                  <a:lnTo>
                    <a:pt x="2" y="220"/>
                  </a:lnTo>
                  <a:lnTo>
                    <a:pt x="10" y="218"/>
                  </a:lnTo>
                  <a:lnTo>
                    <a:pt x="23" y="213"/>
                  </a:lnTo>
                  <a:lnTo>
                    <a:pt x="39" y="210"/>
                  </a:lnTo>
                  <a:lnTo>
                    <a:pt x="57" y="206"/>
                  </a:lnTo>
                  <a:lnTo>
                    <a:pt x="78" y="205"/>
                  </a:lnTo>
                  <a:lnTo>
                    <a:pt x="100" y="205"/>
                  </a:lnTo>
                  <a:lnTo>
                    <a:pt x="123" y="209"/>
                  </a:lnTo>
                  <a:lnTo>
                    <a:pt x="144" y="215"/>
                  </a:lnTo>
                  <a:lnTo>
                    <a:pt x="162" y="219"/>
                  </a:lnTo>
                  <a:lnTo>
                    <a:pt x="179" y="223"/>
                  </a:lnTo>
                  <a:lnTo>
                    <a:pt x="196" y="227"/>
                  </a:lnTo>
                  <a:lnTo>
                    <a:pt x="212" y="230"/>
                  </a:lnTo>
                  <a:lnTo>
                    <a:pt x="230" y="232"/>
                  </a:lnTo>
                  <a:lnTo>
                    <a:pt x="251" y="234"/>
                  </a:lnTo>
                  <a:lnTo>
                    <a:pt x="274" y="235"/>
                  </a:lnTo>
                  <a:lnTo>
                    <a:pt x="297" y="235"/>
                  </a:lnTo>
                  <a:lnTo>
                    <a:pt x="317" y="233"/>
                  </a:lnTo>
                  <a:lnTo>
                    <a:pt x="333" y="230"/>
                  </a:lnTo>
                  <a:lnTo>
                    <a:pt x="348" y="224"/>
                  </a:lnTo>
                  <a:lnTo>
                    <a:pt x="359" y="219"/>
                  </a:lnTo>
                  <a:lnTo>
                    <a:pt x="371" y="215"/>
                  </a:lnTo>
                  <a:lnTo>
                    <a:pt x="381" y="210"/>
                  </a:lnTo>
                  <a:lnTo>
                    <a:pt x="391" y="206"/>
                  </a:lnTo>
                  <a:lnTo>
                    <a:pt x="406" y="204"/>
                  </a:lnTo>
                  <a:lnTo>
                    <a:pt x="420" y="203"/>
                  </a:lnTo>
                  <a:lnTo>
                    <a:pt x="434" y="203"/>
                  </a:lnTo>
                  <a:lnTo>
                    <a:pt x="447" y="204"/>
                  </a:lnTo>
                  <a:lnTo>
                    <a:pt x="457" y="205"/>
                  </a:lnTo>
                  <a:lnTo>
                    <a:pt x="465" y="206"/>
                  </a:lnTo>
                  <a:lnTo>
                    <a:pt x="470" y="209"/>
                  </a:lnTo>
                  <a:lnTo>
                    <a:pt x="472" y="209"/>
                  </a:lnTo>
                  <a:lnTo>
                    <a:pt x="461" y="0"/>
                  </a:lnTo>
                  <a:lnTo>
                    <a:pt x="457" y="0"/>
                  </a:lnTo>
                  <a:lnTo>
                    <a:pt x="448" y="1"/>
                  </a:lnTo>
                  <a:lnTo>
                    <a:pt x="435" y="4"/>
                  </a:lnTo>
                  <a:lnTo>
                    <a:pt x="420" y="5"/>
                  </a:lnTo>
                  <a:lnTo>
                    <a:pt x="404" y="7"/>
                  </a:lnTo>
                  <a:lnTo>
                    <a:pt x="389" y="10"/>
                  </a:lnTo>
                  <a:lnTo>
                    <a:pt x="379" y="11"/>
                  </a:lnTo>
                  <a:lnTo>
                    <a:pt x="372" y="11"/>
                  </a:lnTo>
                  <a:lnTo>
                    <a:pt x="366" y="11"/>
                  </a:lnTo>
                  <a:lnTo>
                    <a:pt x="356" y="11"/>
                  </a:lnTo>
                  <a:lnTo>
                    <a:pt x="342" y="11"/>
                  </a:lnTo>
                  <a:lnTo>
                    <a:pt x="326" y="10"/>
                  </a:lnTo>
                  <a:lnTo>
                    <a:pt x="307" y="8"/>
                  </a:lnTo>
                  <a:lnTo>
                    <a:pt x="287" y="7"/>
                  </a:lnTo>
                  <a:lnTo>
                    <a:pt x="266" y="5"/>
                  </a:lnTo>
                  <a:lnTo>
                    <a:pt x="245" y="3"/>
                  </a:lnTo>
                  <a:lnTo>
                    <a:pt x="234" y="1"/>
                  </a:lnTo>
                  <a:lnTo>
                    <a:pt x="221" y="1"/>
                  </a:lnTo>
                  <a:lnTo>
                    <a:pt x="206" y="1"/>
                  </a:lnTo>
                  <a:lnTo>
                    <a:pt x="191" y="3"/>
                  </a:lnTo>
                  <a:lnTo>
                    <a:pt x="175" y="4"/>
                  </a:lnTo>
                  <a:lnTo>
                    <a:pt x="159" y="6"/>
                  </a:lnTo>
                  <a:lnTo>
                    <a:pt x="143" y="7"/>
                  </a:lnTo>
                  <a:lnTo>
                    <a:pt x="126" y="10"/>
                  </a:lnTo>
                  <a:lnTo>
                    <a:pt x="110" y="12"/>
                  </a:lnTo>
                  <a:lnTo>
                    <a:pt x="95" y="14"/>
                  </a:lnTo>
                  <a:lnTo>
                    <a:pt x="83" y="16"/>
                  </a:lnTo>
                  <a:lnTo>
                    <a:pt x="71" y="18"/>
                  </a:lnTo>
                  <a:lnTo>
                    <a:pt x="62" y="20"/>
                  </a:lnTo>
                  <a:lnTo>
                    <a:pt x="54" y="21"/>
                  </a:lnTo>
                  <a:lnTo>
                    <a:pt x="49" y="22"/>
                  </a:lnTo>
                  <a:lnTo>
                    <a:pt x="48" y="22"/>
                  </a:lnTo>
                  <a:close/>
                </a:path>
              </a:pathLst>
            </a:custGeom>
            <a:solidFill>
              <a:srgbClr val="BCA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3" name="Freeform 94"/>
            <p:cNvSpPr>
              <a:spLocks/>
            </p:cNvSpPr>
            <p:nvPr/>
          </p:nvSpPr>
          <p:spPr bwMode="auto">
            <a:xfrm>
              <a:off x="3515" y="3168"/>
              <a:ext cx="186" cy="253"/>
            </a:xfrm>
            <a:custGeom>
              <a:avLst/>
              <a:gdLst>
                <a:gd name="T0" fmla="*/ 349 w 372"/>
                <a:gd name="T1" fmla="*/ 137 h 507"/>
                <a:gd name="T2" fmla="*/ 353 w 372"/>
                <a:gd name="T3" fmla="*/ 132 h 507"/>
                <a:gd name="T4" fmla="*/ 360 w 372"/>
                <a:gd name="T5" fmla="*/ 117 h 507"/>
                <a:gd name="T6" fmla="*/ 368 w 372"/>
                <a:gd name="T7" fmla="*/ 97 h 507"/>
                <a:gd name="T8" fmla="*/ 372 w 372"/>
                <a:gd name="T9" fmla="*/ 76 h 507"/>
                <a:gd name="T10" fmla="*/ 372 w 372"/>
                <a:gd name="T11" fmla="*/ 66 h 507"/>
                <a:gd name="T12" fmla="*/ 369 w 372"/>
                <a:gd name="T13" fmla="*/ 56 h 507"/>
                <a:gd name="T14" fmla="*/ 364 w 372"/>
                <a:gd name="T15" fmla="*/ 45 h 507"/>
                <a:gd name="T16" fmla="*/ 359 w 372"/>
                <a:gd name="T17" fmla="*/ 35 h 507"/>
                <a:gd name="T18" fmla="*/ 350 w 372"/>
                <a:gd name="T19" fmla="*/ 26 h 507"/>
                <a:gd name="T20" fmla="*/ 341 w 372"/>
                <a:gd name="T21" fmla="*/ 18 h 507"/>
                <a:gd name="T22" fmla="*/ 331 w 372"/>
                <a:gd name="T23" fmla="*/ 11 h 507"/>
                <a:gd name="T24" fmla="*/ 320 w 372"/>
                <a:gd name="T25" fmla="*/ 6 h 507"/>
                <a:gd name="T26" fmla="*/ 307 w 372"/>
                <a:gd name="T27" fmla="*/ 3 h 507"/>
                <a:gd name="T28" fmla="*/ 288 w 372"/>
                <a:gd name="T29" fmla="*/ 1 h 507"/>
                <a:gd name="T30" fmla="*/ 266 w 372"/>
                <a:gd name="T31" fmla="*/ 0 h 507"/>
                <a:gd name="T32" fmla="*/ 244 w 372"/>
                <a:gd name="T33" fmla="*/ 0 h 507"/>
                <a:gd name="T34" fmla="*/ 223 w 372"/>
                <a:gd name="T35" fmla="*/ 0 h 507"/>
                <a:gd name="T36" fmla="*/ 203 w 372"/>
                <a:gd name="T37" fmla="*/ 1 h 507"/>
                <a:gd name="T38" fmla="*/ 189 w 372"/>
                <a:gd name="T39" fmla="*/ 3 h 507"/>
                <a:gd name="T40" fmla="*/ 181 w 372"/>
                <a:gd name="T41" fmla="*/ 4 h 507"/>
                <a:gd name="T42" fmla="*/ 167 w 372"/>
                <a:gd name="T43" fmla="*/ 5 h 507"/>
                <a:gd name="T44" fmla="*/ 153 w 372"/>
                <a:gd name="T45" fmla="*/ 6 h 507"/>
                <a:gd name="T46" fmla="*/ 138 w 372"/>
                <a:gd name="T47" fmla="*/ 7 h 507"/>
                <a:gd name="T48" fmla="*/ 121 w 372"/>
                <a:gd name="T49" fmla="*/ 11 h 507"/>
                <a:gd name="T50" fmla="*/ 104 w 372"/>
                <a:gd name="T51" fmla="*/ 19 h 507"/>
                <a:gd name="T52" fmla="*/ 83 w 372"/>
                <a:gd name="T53" fmla="*/ 29 h 507"/>
                <a:gd name="T54" fmla="*/ 61 w 372"/>
                <a:gd name="T55" fmla="*/ 46 h 507"/>
                <a:gd name="T56" fmla="*/ 36 w 372"/>
                <a:gd name="T57" fmla="*/ 71 h 507"/>
                <a:gd name="T58" fmla="*/ 15 w 372"/>
                <a:gd name="T59" fmla="*/ 100 h 507"/>
                <a:gd name="T60" fmla="*/ 4 w 372"/>
                <a:gd name="T61" fmla="*/ 135 h 507"/>
                <a:gd name="T62" fmla="*/ 0 w 372"/>
                <a:gd name="T63" fmla="*/ 172 h 507"/>
                <a:gd name="T64" fmla="*/ 1 w 372"/>
                <a:gd name="T65" fmla="*/ 208 h 507"/>
                <a:gd name="T66" fmla="*/ 6 w 372"/>
                <a:gd name="T67" fmla="*/ 241 h 507"/>
                <a:gd name="T68" fmla="*/ 13 w 372"/>
                <a:gd name="T69" fmla="*/ 270 h 507"/>
                <a:gd name="T70" fmla="*/ 19 w 372"/>
                <a:gd name="T71" fmla="*/ 291 h 507"/>
                <a:gd name="T72" fmla="*/ 21 w 372"/>
                <a:gd name="T73" fmla="*/ 301 h 507"/>
                <a:gd name="T74" fmla="*/ 24 w 372"/>
                <a:gd name="T75" fmla="*/ 314 h 507"/>
                <a:gd name="T76" fmla="*/ 30 w 372"/>
                <a:gd name="T77" fmla="*/ 330 h 507"/>
                <a:gd name="T78" fmla="*/ 35 w 372"/>
                <a:gd name="T79" fmla="*/ 345 h 507"/>
                <a:gd name="T80" fmla="*/ 37 w 372"/>
                <a:gd name="T81" fmla="*/ 350 h 507"/>
                <a:gd name="T82" fmla="*/ 37 w 372"/>
                <a:gd name="T83" fmla="*/ 371 h 507"/>
                <a:gd name="T84" fmla="*/ 36 w 372"/>
                <a:gd name="T85" fmla="*/ 416 h 507"/>
                <a:gd name="T86" fmla="*/ 34 w 372"/>
                <a:gd name="T87" fmla="*/ 464 h 507"/>
                <a:gd name="T88" fmla="*/ 32 w 372"/>
                <a:gd name="T89" fmla="*/ 490 h 507"/>
                <a:gd name="T90" fmla="*/ 35 w 372"/>
                <a:gd name="T91" fmla="*/ 497 h 507"/>
                <a:gd name="T92" fmla="*/ 43 w 372"/>
                <a:gd name="T93" fmla="*/ 501 h 507"/>
                <a:gd name="T94" fmla="*/ 52 w 372"/>
                <a:gd name="T95" fmla="*/ 505 h 507"/>
                <a:gd name="T96" fmla="*/ 61 w 372"/>
                <a:gd name="T97" fmla="*/ 507 h 507"/>
                <a:gd name="T98" fmla="*/ 68 w 372"/>
                <a:gd name="T99" fmla="*/ 507 h 507"/>
                <a:gd name="T100" fmla="*/ 78 w 372"/>
                <a:gd name="T101" fmla="*/ 505 h 507"/>
                <a:gd name="T102" fmla="*/ 91 w 372"/>
                <a:gd name="T103" fmla="*/ 502 h 507"/>
                <a:gd name="T104" fmla="*/ 105 w 372"/>
                <a:gd name="T105" fmla="*/ 498 h 507"/>
                <a:gd name="T106" fmla="*/ 120 w 372"/>
                <a:gd name="T107" fmla="*/ 494 h 507"/>
                <a:gd name="T108" fmla="*/ 131 w 372"/>
                <a:gd name="T109" fmla="*/ 490 h 507"/>
                <a:gd name="T110" fmla="*/ 141 w 372"/>
                <a:gd name="T111" fmla="*/ 486 h 507"/>
                <a:gd name="T112" fmla="*/ 145 w 372"/>
                <a:gd name="T113" fmla="*/ 483 h 507"/>
                <a:gd name="T114" fmla="*/ 149 w 372"/>
                <a:gd name="T115" fmla="*/ 474 h 507"/>
                <a:gd name="T116" fmla="*/ 151 w 372"/>
                <a:gd name="T117" fmla="*/ 459 h 507"/>
                <a:gd name="T118" fmla="*/ 152 w 372"/>
                <a:gd name="T119" fmla="*/ 445 h 507"/>
                <a:gd name="T120" fmla="*/ 152 w 372"/>
                <a:gd name="T121" fmla="*/ 439 h 507"/>
                <a:gd name="T122" fmla="*/ 349 w 372"/>
                <a:gd name="T123" fmla="*/ 137 h 5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2" h="507">
                  <a:moveTo>
                    <a:pt x="349" y="137"/>
                  </a:moveTo>
                  <a:lnTo>
                    <a:pt x="353" y="132"/>
                  </a:lnTo>
                  <a:lnTo>
                    <a:pt x="360" y="117"/>
                  </a:lnTo>
                  <a:lnTo>
                    <a:pt x="368" y="97"/>
                  </a:lnTo>
                  <a:lnTo>
                    <a:pt x="372" y="76"/>
                  </a:lnTo>
                  <a:lnTo>
                    <a:pt x="372" y="66"/>
                  </a:lnTo>
                  <a:lnTo>
                    <a:pt x="369" y="56"/>
                  </a:lnTo>
                  <a:lnTo>
                    <a:pt x="364" y="45"/>
                  </a:lnTo>
                  <a:lnTo>
                    <a:pt x="359" y="35"/>
                  </a:lnTo>
                  <a:lnTo>
                    <a:pt x="350" y="26"/>
                  </a:lnTo>
                  <a:lnTo>
                    <a:pt x="341" y="18"/>
                  </a:lnTo>
                  <a:lnTo>
                    <a:pt x="331" y="11"/>
                  </a:lnTo>
                  <a:lnTo>
                    <a:pt x="320" y="6"/>
                  </a:lnTo>
                  <a:lnTo>
                    <a:pt x="307" y="3"/>
                  </a:lnTo>
                  <a:lnTo>
                    <a:pt x="288" y="1"/>
                  </a:lnTo>
                  <a:lnTo>
                    <a:pt x="266" y="0"/>
                  </a:lnTo>
                  <a:lnTo>
                    <a:pt x="244" y="0"/>
                  </a:lnTo>
                  <a:lnTo>
                    <a:pt x="223" y="0"/>
                  </a:lnTo>
                  <a:lnTo>
                    <a:pt x="203" y="1"/>
                  </a:lnTo>
                  <a:lnTo>
                    <a:pt x="189" y="3"/>
                  </a:lnTo>
                  <a:lnTo>
                    <a:pt x="181" y="4"/>
                  </a:lnTo>
                  <a:lnTo>
                    <a:pt x="167" y="5"/>
                  </a:lnTo>
                  <a:lnTo>
                    <a:pt x="153" y="6"/>
                  </a:lnTo>
                  <a:lnTo>
                    <a:pt x="138" y="7"/>
                  </a:lnTo>
                  <a:lnTo>
                    <a:pt x="121" y="11"/>
                  </a:lnTo>
                  <a:lnTo>
                    <a:pt x="104" y="19"/>
                  </a:lnTo>
                  <a:lnTo>
                    <a:pt x="83" y="29"/>
                  </a:lnTo>
                  <a:lnTo>
                    <a:pt x="61" y="46"/>
                  </a:lnTo>
                  <a:lnTo>
                    <a:pt x="36" y="71"/>
                  </a:lnTo>
                  <a:lnTo>
                    <a:pt x="15" y="100"/>
                  </a:lnTo>
                  <a:lnTo>
                    <a:pt x="4" y="135"/>
                  </a:lnTo>
                  <a:lnTo>
                    <a:pt x="0" y="172"/>
                  </a:lnTo>
                  <a:lnTo>
                    <a:pt x="1" y="208"/>
                  </a:lnTo>
                  <a:lnTo>
                    <a:pt x="6" y="241"/>
                  </a:lnTo>
                  <a:lnTo>
                    <a:pt x="13" y="270"/>
                  </a:lnTo>
                  <a:lnTo>
                    <a:pt x="19" y="291"/>
                  </a:lnTo>
                  <a:lnTo>
                    <a:pt x="21" y="301"/>
                  </a:lnTo>
                  <a:lnTo>
                    <a:pt x="24" y="314"/>
                  </a:lnTo>
                  <a:lnTo>
                    <a:pt x="30" y="330"/>
                  </a:lnTo>
                  <a:lnTo>
                    <a:pt x="35" y="345"/>
                  </a:lnTo>
                  <a:lnTo>
                    <a:pt x="37" y="350"/>
                  </a:lnTo>
                  <a:lnTo>
                    <a:pt x="37" y="371"/>
                  </a:lnTo>
                  <a:lnTo>
                    <a:pt x="36" y="416"/>
                  </a:lnTo>
                  <a:lnTo>
                    <a:pt x="34" y="464"/>
                  </a:lnTo>
                  <a:lnTo>
                    <a:pt x="32" y="490"/>
                  </a:lnTo>
                  <a:lnTo>
                    <a:pt x="35" y="497"/>
                  </a:lnTo>
                  <a:lnTo>
                    <a:pt x="43" y="501"/>
                  </a:lnTo>
                  <a:lnTo>
                    <a:pt x="52" y="505"/>
                  </a:lnTo>
                  <a:lnTo>
                    <a:pt x="61" y="507"/>
                  </a:lnTo>
                  <a:lnTo>
                    <a:pt x="68" y="507"/>
                  </a:lnTo>
                  <a:lnTo>
                    <a:pt x="78" y="505"/>
                  </a:lnTo>
                  <a:lnTo>
                    <a:pt x="91" y="502"/>
                  </a:lnTo>
                  <a:lnTo>
                    <a:pt x="105" y="498"/>
                  </a:lnTo>
                  <a:lnTo>
                    <a:pt x="120" y="494"/>
                  </a:lnTo>
                  <a:lnTo>
                    <a:pt x="131" y="490"/>
                  </a:lnTo>
                  <a:lnTo>
                    <a:pt x="141" y="486"/>
                  </a:lnTo>
                  <a:lnTo>
                    <a:pt x="145" y="483"/>
                  </a:lnTo>
                  <a:lnTo>
                    <a:pt x="149" y="474"/>
                  </a:lnTo>
                  <a:lnTo>
                    <a:pt x="151" y="459"/>
                  </a:lnTo>
                  <a:lnTo>
                    <a:pt x="152" y="445"/>
                  </a:lnTo>
                  <a:lnTo>
                    <a:pt x="152" y="439"/>
                  </a:lnTo>
                  <a:lnTo>
                    <a:pt x="349" y="137"/>
                  </a:lnTo>
                  <a:close/>
                </a:path>
              </a:pathLst>
            </a:custGeom>
            <a:solidFill>
              <a:srgbClr val="F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4" name="Freeform 95"/>
            <p:cNvSpPr>
              <a:spLocks/>
            </p:cNvSpPr>
            <p:nvPr/>
          </p:nvSpPr>
          <p:spPr bwMode="auto">
            <a:xfrm>
              <a:off x="4135" y="3120"/>
              <a:ext cx="254" cy="208"/>
            </a:xfrm>
            <a:custGeom>
              <a:avLst/>
              <a:gdLst>
                <a:gd name="T0" fmla="*/ 5 w 507"/>
                <a:gd name="T1" fmla="*/ 84 h 417"/>
                <a:gd name="T2" fmla="*/ 25 w 507"/>
                <a:gd name="T3" fmla="*/ 144 h 417"/>
                <a:gd name="T4" fmla="*/ 36 w 507"/>
                <a:gd name="T5" fmla="*/ 172 h 417"/>
                <a:gd name="T6" fmla="*/ 48 w 507"/>
                <a:gd name="T7" fmla="*/ 190 h 417"/>
                <a:gd name="T8" fmla="*/ 61 w 507"/>
                <a:gd name="T9" fmla="*/ 207 h 417"/>
                <a:gd name="T10" fmla="*/ 70 w 507"/>
                <a:gd name="T11" fmla="*/ 223 h 417"/>
                <a:gd name="T12" fmla="*/ 68 w 507"/>
                <a:gd name="T13" fmla="*/ 247 h 417"/>
                <a:gd name="T14" fmla="*/ 61 w 507"/>
                <a:gd name="T15" fmla="*/ 285 h 417"/>
                <a:gd name="T16" fmla="*/ 58 w 507"/>
                <a:gd name="T17" fmla="*/ 300 h 417"/>
                <a:gd name="T18" fmla="*/ 51 w 507"/>
                <a:gd name="T19" fmla="*/ 338 h 417"/>
                <a:gd name="T20" fmla="*/ 61 w 507"/>
                <a:gd name="T21" fmla="*/ 351 h 417"/>
                <a:gd name="T22" fmla="*/ 75 w 507"/>
                <a:gd name="T23" fmla="*/ 354 h 417"/>
                <a:gd name="T24" fmla="*/ 89 w 507"/>
                <a:gd name="T25" fmla="*/ 356 h 417"/>
                <a:gd name="T26" fmla="*/ 98 w 507"/>
                <a:gd name="T27" fmla="*/ 357 h 417"/>
                <a:gd name="T28" fmla="*/ 102 w 507"/>
                <a:gd name="T29" fmla="*/ 358 h 417"/>
                <a:gd name="T30" fmla="*/ 114 w 507"/>
                <a:gd name="T31" fmla="*/ 369 h 417"/>
                <a:gd name="T32" fmla="*/ 134 w 507"/>
                <a:gd name="T33" fmla="*/ 384 h 417"/>
                <a:gd name="T34" fmla="*/ 154 w 507"/>
                <a:gd name="T35" fmla="*/ 398 h 417"/>
                <a:gd name="T36" fmla="*/ 170 w 507"/>
                <a:gd name="T37" fmla="*/ 406 h 417"/>
                <a:gd name="T38" fmla="*/ 191 w 507"/>
                <a:gd name="T39" fmla="*/ 412 h 417"/>
                <a:gd name="T40" fmla="*/ 216 w 507"/>
                <a:gd name="T41" fmla="*/ 415 h 417"/>
                <a:gd name="T42" fmla="*/ 237 w 507"/>
                <a:gd name="T43" fmla="*/ 417 h 417"/>
                <a:gd name="T44" fmla="*/ 268 w 507"/>
                <a:gd name="T45" fmla="*/ 410 h 417"/>
                <a:gd name="T46" fmla="*/ 305 w 507"/>
                <a:gd name="T47" fmla="*/ 399 h 417"/>
                <a:gd name="T48" fmla="*/ 329 w 507"/>
                <a:gd name="T49" fmla="*/ 392 h 417"/>
                <a:gd name="T50" fmla="*/ 343 w 507"/>
                <a:gd name="T51" fmla="*/ 388 h 417"/>
                <a:gd name="T52" fmla="*/ 353 w 507"/>
                <a:gd name="T53" fmla="*/ 376 h 417"/>
                <a:gd name="T54" fmla="*/ 371 w 507"/>
                <a:gd name="T55" fmla="*/ 343 h 417"/>
                <a:gd name="T56" fmla="*/ 459 w 507"/>
                <a:gd name="T57" fmla="*/ 259 h 417"/>
                <a:gd name="T58" fmla="*/ 466 w 507"/>
                <a:gd name="T59" fmla="*/ 206 h 417"/>
                <a:gd name="T60" fmla="*/ 457 w 507"/>
                <a:gd name="T61" fmla="*/ 207 h 417"/>
                <a:gd name="T62" fmla="*/ 437 w 507"/>
                <a:gd name="T63" fmla="*/ 212 h 417"/>
                <a:gd name="T64" fmla="*/ 414 w 507"/>
                <a:gd name="T65" fmla="*/ 215 h 417"/>
                <a:gd name="T66" fmla="*/ 399 w 507"/>
                <a:gd name="T67" fmla="*/ 219 h 417"/>
                <a:gd name="T68" fmla="*/ 385 w 507"/>
                <a:gd name="T69" fmla="*/ 216 h 417"/>
                <a:gd name="T70" fmla="*/ 369 w 507"/>
                <a:gd name="T71" fmla="*/ 207 h 417"/>
                <a:gd name="T72" fmla="*/ 354 w 507"/>
                <a:gd name="T73" fmla="*/ 199 h 417"/>
                <a:gd name="T74" fmla="*/ 348 w 507"/>
                <a:gd name="T75" fmla="*/ 194 h 417"/>
                <a:gd name="T76" fmla="*/ 260 w 507"/>
                <a:gd name="T77" fmla="*/ 86 h 417"/>
                <a:gd name="T78" fmla="*/ 232 w 507"/>
                <a:gd name="T79" fmla="*/ 130 h 417"/>
                <a:gd name="T80" fmla="*/ 211 w 507"/>
                <a:gd name="T81" fmla="*/ 134 h 417"/>
                <a:gd name="T82" fmla="*/ 195 w 507"/>
                <a:gd name="T83" fmla="*/ 117 h 417"/>
                <a:gd name="T84" fmla="*/ 184 w 507"/>
                <a:gd name="T85" fmla="*/ 86 h 417"/>
                <a:gd name="T86" fmla="*/ 174 w 507"/>
                <a:gd name="T87" fmla="*/ 64 h 417"/>
                <a:gd name="T88" fmla="*/ 156 w 507"/>
                <a:gd name="T89" fmla="*/ 22 h 417"/>
                <a:gd name="T90" fmla="*/ 150 w 507"/>
                <a:gd name="T91" fmla="*/ 10 h 417"/>
                <a:gd name="T92" fmla="*/ 135 w 507"/>
                <a:gd name="T93" fmla="*/ 0 h 417"/>
                <a:gd name="T94" fmla="*/ 106 w 507"/>
                <a:gd name="T95" fmla="*/ 2 h 417"/>
                <a:gd name="T96" fmla="*/ 81 w 507"/>
                <a:gd name="T97" fmla="*/ 8 h 417"/>
                <a:gd name="T98" fmla="*/ 56 w 507"/>
                <a:gd name="T99" fmla="*/ 15 h 417"/>
                <a:gd name="T100" fmla="*/ 35 w 507"/>
                <a:gd name="T101" fmla="*/ 22 h 417"/>
                <a:gd name="T102" fmla="*/ 20 w 507"/>
                <a:gd name="T103" fmla="*/ 33 h 417"/>
                <a:gd name="T104" fmla="*/ 4 w 507"/>
                <a:gd name="T105" fmla="*/ 62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07" h="417">
                  <a:moveTo>
                    <a:pt x="0" y="68"/>
                  </a:moveTo>
                  <a:lnTo>
                    <a:pt x="5" y="84"/>
                  </a:lnTo>
                  <a:lnTo>
                    <a:pt x="14" y="113"/>
                  </a:lnTo>
                  <a:lnTo>
                    <a:pt x="25" y="144"/>
                  </a:lnTo>
                  <a:lnTo>
                    <a:pt x="31" y="166"/>
                  </a:lnTo>
                  <a:lnTo>
                    <a:pt x="36" y="172"/>
                  </a:lnTo>
                  <a:lnTo>
                    <a:pt x="42" y="181"/>
                  </a:lnTo>
                  <a:lnTo>
                    <a:pt x="48" y="190"/>
                  </a:lnTo>
                  <a:lnTo>
                    <a:pt x="55" y="198"/>
                  </a:lnTo>
                  <a:lnTo>
                    <a:pt x="61" y="207"/>
                  </a:lnTo>
                  <a:lnTo>
                    <a:pt x="67" y="215"/>
                  </a:lnTo>
                  <a:lnTo>
                    <a:pt x="70" y="223"/>
                  </a:lnTo>
                  <a:lnTo>
                    <a:pt x="71" y="230"/>
                  </a:lnTo>
                  <a:lnTo>
                    <a:pt x="68" y="247"/>
                  </a:lnTo>
                  <a:lnTo>
                    <a:pt x="65" y="268"/>
                  </a:lnTo>
                  <a:lnTo>
                    <a:pt x="61" y="285"/>
                  </a:lnTo>
                  <a:lnTo>
                    <a:pt x="60" y="292"/>
                  </a:lnTo>
                  <a:lnTo>
                    <a:pt x="58" y="300"/>
                  </a:lnTo>
                  <a:lnTo>
                    <a:pt x="53" y="319"/>
                  </a:lnTo>
                  <a:lnTo>
                    <a:pt x="51" y="338"/>
                  </a:lnTo>
                  <a:lnTo>
                    <a:pt x="56" y="350"/>
                  </a:lnTo>
                  <a:lnTo>
                    <a:pt x="61" y="351"/>
                  </a:lnTo>
                  <a:lnTo>
                    <a:pt x="68" y="353"/>
                  </a:lnTo>
                  <a:lnTo>
                    <a:pt x="75" y="354"/>
                  </a:lnTo>
                  <a:lnTo>
                    <a:pt x="82" y="354"/>
                  </a:lnTo>
                  <a:lnTo>
                    <a:pt x="89" y="356"/>
                  </a:lnTo>
                  <a:lnTo>
                    <a:pt x="95" y="357"/>
                  </a:lnTo>
                  <a:lnTo>
                    <a:pt x="98" y="357"/>
                  </a:lnTo>
                  <a:lnTo>
                    <a:pt x="99" y="357"/>
                  </a:lnTo>
                  <a:lnTo>
                    <a:pt x="102" y="358"/>
                  </a:lnTo>
                  <a:lnTo>
                    <a:pt x="106" y="362"/>
                  </a:lnTo>
                  <a:lnTo>
                    <a:pt x="114" y="369"/>
                  </a:lnTo>
                  <a:lnTo>
                    <a:pt x="124" y="376"/>
                  </a:lnTo>
                  <a:lnTo>
                    <a:pt x="134" y="384"/>
                  </a:lnTo>
                  <a:lnTo>
                    <a:pt x="144" y="391"/>
                  </a:lnTo>
                  <a:lnTo>
                    <a:pt x="154" y="398"/>
                  </a:lnTo>
                  <a:lnTo>
                    <a:pt x="162" y="403"/>
                  </a:lnTo>
                  <a:lnTo>
                    <a:pt x="170" y="406"/>
                  </a:lnTo>
                  <a:lnTo>
                    <a:pt x="179" y="410"/>
                  </a:lnTo>
                  <a:lnTo>
                    <a:pt x="191" y="412"/>
                  </a:lnTo>
                  <a:lnTo>
                    <a:pt x="203" y="414"/>
                  </a:lnTo>
                  <a:lnTo>
                    <a:pt x="216" y="415"/>
                  </a:lnTo>
                  <a:lnTo>
                    <a:pt x="227" y="417"/>
                  </a:lnTo>
                  <a:lnTo>
                    <a:pt x="237" y="417"/>
                  </a:lnTo>
                  <a:lnTo>
                    <a:pt x="244" y="415"/>
                  </a:lnTo>
                  <a:lnTo>
                    <a:pt x="268" y="410"/>
                  </a:lnTo>
                  <a:lnTo>
                    <a:pt x="287" y="404"/>
                  </a:lnTo>
                  <a:lnTo>
                    <a:pt x="305" y="399"/>
                  </a:lnTo>
                  <a:lnTo>
                    <a:pt x="317" y="396"/>
                  </a:lnTo>
                  <a:lnTo>
                    <a:pt x="329" y="392"/>
                  </a:lnTo>
                  <a:lnTo>
                    <a:pt x="337" y="390"/>
                  </a:lnTo>
                  <a:lnTo>
                    <a:pt x="343" y="388"/>
                  </a:lnTo>
                  <a:lnTo>
                    <a:pt x="346" y="386"/>
                  </a:lnTo>
                  <a:lnTo>
                    <a:pt x="353" y="376"/>
                  </a:lnTo>
                  <a:lnTo>
                    <a:pt x="363" y="359"/>
                  </a:lnTo>
                  <a:lnTo>
                    <a:pt x="371" y="343"/>
                  </a:lnTo>
                  <a:lnTo>
                    <a:pt x="375" y="336"/>
                  </a:lnTo>
                  <a:lnTo>
                    <a:pt x="459" y="259"/>
                  </a:lnTo>
                  <a:lnTo>
                    <a:pt x="507" y="232"/>
                  </a:lnTo>
                  <a:lnTo>
                    <a:pt x="466" y="206"/>
                  </a:lnTo>
                  <a:lnTo>
                    <a:pt x="464" y="206"/>
                  </a:lnTo>
                  <a:lnTo>
                    <a:pt x="457" y="207"/>
                  </a:lnTo>
                  <a:lnTo>
                    <a:pt x="448" y="209"/>
                  </a:lnTo>
                  <a:lnTo>
                    <a:pt x="437" y="212"/>
                  </a:lnTo>
                  <a:lnTo>
                    <a:pt x="426" y="214"/>
                  </a:lnTo>
                  <a:lnTo>
                    <a:pt x="414" y="215"/>
                  </a:lnTo>
                  <a:lnTo>
                    <a:pt x="405" y="217"/>
                  </a:lnTo>
                  <a:lnTo>
                    <a:pt x="399" y="219"/>
                  </a:lnTo>
                  <a:lnTo>
                    <a:pt x="393" y="219"/>
                  </a:lnTo>
                  <a:lnTo>
                    <a:pt x="385" y="216"/>
                  </a:lnTo>
                  <a:lnTo>
                    <a:pt x="377" y="212"/>
                  </a:lnTo>
                  <a:lnTo>
                    <a:pt x="369" y="207"/>
                  </a:lnTo>
                  <a:lnTo>
                    <a:pt x="361" y="202"/>
                  </a:lnTo>
                  <a:lnTo>
                    <a:pt x="354" y="199"/>
                  </a:lnTo>
                  <a:lnTo>
                    <a:pt x="350" y="195"/>
                  </a:lnTo>
                  <a:lnTo>
                    <a:pt x="348" y="194"/>
                  </a:lnTo>
                  <a:lnTo>
                    <a:pt x="306" y="103"/>
                  </a:lnTo>
                  <a:lnTo>
                    <a:pt x="260" y="86"/>
                  </a:lnTo>
                  <a:lnTo>
                    <a:pt x="235" y="128"/>
                  </a:lnTo>
                  <a:lnTo>
                    <a:pt x="232" y="130"/>
                  </a:lnTo>
                  <a:lnTo>
                    <a:pt x="223" y="133"/>
                  </a:lnTo>
                  <a:lnTo>
                    <a:pt x="211" y="134"/>
                  </a:lnTo>
                  <a:lnTo>
                    <a:pt x="202" y="130"/>
                  </a:lnTo>
                  <a:lnTo>
                    <a:pt x="195" y="117"/>
                  </a:lnTo>
                  <a:lnTo>
                    <a:pt x="189" y="101"/>
                  </a:lnTo>
                  <a:lnTo>
                    <a:pt x="184" y="86"/>
                  </a:lnTo>
                  <a:lnTo>
                    <a:pt x="180" y="77"/>
                  </a:lnTo>
                  <a:lnTo>
                    <a:pt x="174" y="64"/>
                  </a:lnTo>
                  <a:lnTo>
                    <a:pt x="165" y="42"/>
                  </a:lnTo>
                  <a:lnTo>
                    <a:pt x="156" y="22"/>
                  </a:lnTo>
                  <a:lnTo>
                    <a:pt x="151" y="12"/>
                  </a:lnTo>
                  <a:lnTo>
                    <a:pt x="150" y="10"/>
                  </a:lnTo>
                  <a:lnTo>
                    <a:pt x="146" y="4"/>
                  </a:lnTo>
                  <a:lnTo>
                    <a:pt x="135" y="0"/>
                  </a:lnTo>
                  <a:lnTo>
                    <a:pt x="118" y="0"/>
                  </a:lnTo>
                  <a:lnTo>
                    <a:pt x="106" y="2"/>
                  </a:lnTo>
                  <a:lnTo>
                    <a:pt x="94" y="5"/>
                  </a:lnTo>
                  <a:lnTo>
                    <a:pt x="81" y="8"/>
                  </a:lnTo>
                  <a:lnTo>
                    <a:pt x="67" y="11"/>
                  </a:lnTo>
                  <a:lnTo>
                    <a:pt x="56" y="15"/>
                  </a:lnTo>
                  <a:lnTo>
                    <a:pt x="44" y="18"/>
                  </a:lnTo>
                  <a:lnTo>
                    <a:pt x="35" y="22"/>
                  </a:lnTo>
                  <a:lnTo>
                    <a:pt x="29" y="24"/>
                  </a:lnTo>
                  <a:lnTo>
                    <a:pt x="20" y="33"/>
                  </a:lnTo>
                  <a:lnTo>
                    <a:pt x="11" y="48"/>
                  </a:lnTo>
                  <a:lnTo>
                    <a:pt x="4" y="62"/>
                  </a:lnTo>
                  <a:lnTo>
                    <a:pt x="0" y="68"/>
                  </a:lnTo>
                  <a:close/>
                </a:path>
              </a:pathLst>
            </a:custGeom>
            <a:solidFill>
              <a:srgbClr val="EFC9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5" name="Freeform 96"/>
            <p:cNvSpPr>
              <a:spLocks/>
            </p:cNvSpPr>
            <p:nvPr/>
          </p:nvSpPr>
          <p:spPr bwMode="auto">
            <a:xfrm>
              <a:off x="3681" y="3233"/>
              <a:ext cx="42" cy="147"/>
            </a:xfrm>
            <a:custGeom>
              <a:avLst/>
              <a:gdLst>
                <a:gd name="T0" fmla="*/ 21 w 85"/>
                <a:gd name="T1" fmla="*/ 0 h 293"/>
                <a:gd name="T2" fmla="*/ 85 w 85"/>
                <a:gd name="T3" fmla="*/ 101 h 293"/>
                <a:gd name="T4" fmla="*/ 84 w 85"/>
                <a:gd name="T5" fmla="*/ 118 h 293"/>
                <a:gd name="T6" fmla="*/ 82 w 85"/>
                <a:gd name="T7" fmla="*/ 155 h 293"/>
                <a:gd name="T8" fmla="*/ 80 w 85"/>
                <a:gd name="T9" fmla="*/ 194 h 293"/>
                <a:gd name="T10" fmla="*/ 77 w 85"/>
                <a:gd name="T11" fmla="*/ 215 h 293"/>
                <a:gd name="T12" fmla="*/ 74 w 85"/>
                <a:gd name="T13" fmla="*/ 232 h 293"/>
                <a:gd name="T14" fmla="*/ 67 w 85"/>
                <a:gd name="T15" fmla="*/ 247 h 293"/>
                <a:gd name="T16" fmla="*/ 58 w 85"/>
                <a:gd name="T17" fmla="*/ 261 h 293"/>
                <a:gd name="T18" fmla="*/ 48 w 85"/>
                <a:gd name="T19" fmla="*/ 273 h 293"/>
                <a:gd name="T20" fmla="*/ 38 w 85"/>
                <a:gd name="T21" fmla="*/ 282 h 293"/>
                <a:gd name="T22" fmla="*/ 30 w 85"/>
                <a:gd name="T23" fmla="*/ 288 h 293"/>
                <a:gd name="T24" fmla="*/ 24 w 85"/>
                <a:gd name="T25" fmla="*/ 292 h 293"/>
                <a:gd name="T26" fmla="*/ 22 w 85"/>
                <a:gd name="T27" fmla="*/ 293 h 293"/>
                <a:gd name="T28" fmla="*/ 0 w 85"/>
                <a:gd name="T29" fmla="*/ 269 h 293"/>
                <a:gd name="T30" fmla="*/ 8 w 85"/>
                <a:gd name="T31" fmla="*/ 61 h 293"/>
                <a:gd name="T32" fmla="*/ 0 w 85"/>
                <a:gd name="T33" fmla="*/ 25 h 293"/>
                <a:gd name="T34" fmla="*/ 21 w 85"/>
                <a:gd name="T35" fmla="*/ 0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293">
                  <a:moveTo>
                    <a:pt x="21" y="0"/>
                  </a:moveTo>
                  <a:lnTo>
                    <a:pt x="85" y="101"/>
                  </a:lnTo>
                  <a:lnTo>
                    <a:pt x="84" y="118"/>
                  </a:lnTo>
                  <a:lnTo>
                    <a:pt x="82" y="155"/>
                  </a:lnTo>
                  <a:lnTo>
                    <a:pt x="80" y="194"/>
                  </a:lnTo>
                  <a:lnTo>
                    <a:pt x="77" y="215"/>
                  </a:lnTo>
                  <a:lnTo>
                    <a:pt x="74" y="232"/>
                  </a:lnTo>
                  <a:lnTo>
                    <a:pt x="67" y="247"/>
                  </a:lnTo>
                  <a:lnTo>
                    <a:pt x="58" y="261"/>
                  </a:lnTo>
                  <a:lnTo>
                    <a:pt x="48" y="273"/>
                  </a:lnTo>
                  <a:lnTo>
                    <a:pt x="38" y="282"/>
                  </a:lnTo>
                  <a:lnTo>
                    <a:pt x="30" y="288"/>
                  </a:lnTo>
                  <a:lnTo>
                    <a:pt x="24" y="292"/>
                  </a:lnTo>
                  <a:lnTo>
                    <a:pt x="22" y="293"/>
                  </a:lnTo>
                  <a:lnTo>
                    <a:pt x="0" y="269"/>
                  </a:lnTo>
                  <a:lnTo>
                    <a:pt x="8" y="61"/>
                  </a:lnTo>
                  <a:lnTo>
                    <a:pt x="0" y="25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F9E2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6" name="Freeform 97"/>
            <p:cNvSpPr>
              <a:spLocks/>
            </p:cNvSpPr>
            <p:nvPr/>
          </p:nvSpPr>
          <p:spPr bwMode="auto">
            <a:xfrm>
              <a:off x="3552" y="3238"/>
              <a:ext cx="145" cy="194"/>
            </a:xfrm>
            <a:custGeom>
              <a:avLst/>
              <a:gdLst>
                <a:gd name="T0" fmla="*/ 116 w 289"/>
                <a:gd name="T1" fmla="*/ 24 h 387"/>
                <a:gd name="T2" fmla="*/ 114 w 289"/>
                <a:gd name="T3" fmla="*/ 29 h 387"/>
                <a:gd name="T4" fmla="*/ 107 w 289"/>
                <a:gd name="T5" fmla="*/ 37 h 387"/>
                <a:gd name="T6" fmla="*/ 98 w 289"/>
                <a:gd name="T7" fmla="*/ 47 h 387"/>
                <a:gd name="T8" fmla="*/ 86 w 289"/>
                <a:gd name="T9" fmla="*/ 59 h 387"/>
                <a:gd name="T10" fmla="*/ 75 w 289"/>
                <a:gd name="T11" fmla="*/ 70 h 387"/>
                <a:gd name="T12" fmla="*/ 66 w 289"/>
                <a:gd name="T13" fmla="*/ 79 h 387"/>
                <a:gd name="T14" fmla="*/ 59 w 289"/>
                <a:gd name="T15" fmla="*/ 86 h 387"/>
                <a:gd name="T16" fmla="*/ 56 w 289"/>
                <a:gd name="T17" fmla="*/ 89 h 387"/>
                <a:gd name="T18" fmla="*/ 25 w 289"/>
                <a:gd name="T19" fmla="*/ 123 h 387"/>
                <a:gd name="T20" fmla="*/ 22 w 289"/>
                <a:gd name="T21" fmla="*/ 123 h 387"/>
                <a:gd name="T22" fmla="*/ 15 w 289"/>
                <a:gd name="T23" fmla="*/ 125 h 387"/>
                <a:gd name="T24" fmla="*/ 8 w 289"/>
                <a:gd name="T25" fmla="*/ 130 h 387"/>
                <a:gd name="T26" fmla="*/ 3 w 289"/>
                <a:gd name="T27" fmla="*/ 137 h 387"/>
                <a:gd name="T28" fmla="*/ 1 w 289"/>
                <a:gd name="T29" fmla="*/ 149 h 387"/>
                <a:gd name="T30" fmla="*/ 0 w 289"/>
                <a:gd name="T31" fmla="*/ 165 h 387"/>
                <a:gd name="T32" fmla="*/ 0 w 289"/>
                <a:gd name="T33" fmla="*/ 181 h 387"/>
                <a:gd name="T34" fmla="*/ 6 w 289"/>
                <a:gd name="T35" fmla="*/ 192 h 387"/>
                <a:gd name="T36" fmla="*/ 12 w 289"/>
                <a:gd name="T37" fmla="*/ 197 h 387"/>
                <a:gd name="T38" fmla="*/ 18 w 289"/>
                <a:gd name="T39" fmla="*/ 201 h 387"/>
                <a:gd name="T40" fmla="*/ 28 w 289"/>
                <a:gd name="T41" fmla="*/ 206 h 387"/>
                <a:gd name="T42" fmla="*/ 37 w 289"/>
                <a:gd name="T43" fmla="*/ 211 h 387"/>
                <a:gd name="T44" fmla="*/ 45 w 289"/>
                <a:gd name="T45" fmla="*/ 215 h 387"/>
                <a:gd name="T46" fmla="*/ 52 w 289"/>
                <a:gd name="T47" fmla="*/ 220 h 387"/>
                <a:gd name="T48" fmla="*/ 56 w 289"/>
                <a:gd name="T49" fmla="*/ 226 h 387"/>
                <a:gd name="T50" fmla="*/ 59 w 289"/>
                <a:gd name="T51" fmla="*/ 230 h 387"/>
                <a:gd name="T52" fmla="*/ 61 w 289"/>
                <a:gd name="T53" fmla="*/ 257 h 387"/>
                <a:gd name="T54" fmla="*/ 68 w 289"/>
                <a:gd name="T55" fmla="*/ 301 h 387"/>
                <a:gd name="T56" fmla="*/ 77 w 289"/>
                <a:gd name="T57" fmla="*/ 343 h 387"/>
                <a:gd name="T58" fmla="*/ 85 w 289"/>
                <a:gd name="T59" fmla="*/ 365 h 387"/>
                <a:gd name="T60" fmla="*/ 89 w 289"/>
                <a:gd name="T61" fmla="*/ 367 h 387"/>
                <a:gd name="T62" fmla="*/ 93 w 289"/>
                <a:gd name="T63" fmla="*/ 371 h 387"/>
                <a:gd name="T64" fmla="*/ 100 w 289"/>
                <a:gd name="T65" fmla="*/ 374 h 387"/>
                <a:gd name="T66" fmla="*/ 107 w 289"/>
                <a:gd name="T67" fmla="*/ 378 h 387"/>
                <a:gd name="T68" fmla="*/ 115 w 289"/>
                <a:gd name="T69" fmla="*/ 380 h 387"/>
                <a:gd name="T70" fmla="*/ 124 w 289"/>
                <a:gd name="T71" fmla="*/ 383 h 387"/>
                <a:gd name="T72" fmla="*/ 136 w 289"/>
                <a:gd name="T73" fmla="*/ 386 h 387"/>
                <a:gd name="T74" fmla="*/ 150 w 289"/>
                <a:gd name="T75" fmla="*/ 387 h 387"/>
                <a:gd name="T76" fmla="*/ 165 w 289"/>
                <a:gd name="T77" fmla="*/ 387 h 387"/>
                <a:gd name="T78" fmla="*/ 181 w 289"/>
                <a:gd name="T79" fmla="*/ 385 h 387"/>
                <a:gd name="T80" fmla="*/ 197 w 289"/>
                <a:gd name="T81" fmla="*/ 382 h 387"/>
                <a:gd name="T82" fmla="*/ 212 w 289"/>
                <a:gd name="T83" fmla="*/ 379 h 387"/>
                <a:gd name="T84" fmla="*/ 225 w 289"/>
                <a:gd name="T85" fmla="*/ 375 h 387"/>
                <a:gd name="T86" fmla="*/ 236 w 289"/>
                <a:gd name="T87" fmla="*/ 373 h 387"/>
                <a:gd name="T88" fmla="*/ 243 w 289"/>
                <a:gd name="T89" fmla="*/ 371 h 387"/>
                <a:gd name="T90" fmla="*/ 245 w 289"/>
                <a:gd name="T91" fmla="*/ 370 h 387"/>
                <a:gd name="T92" fmla="*/ 272 w 289"/>
                <a:gd name="T93" fmla="*/ 348 h 387"/>
                <a:gd name="T94" fmla="*/ 270 w 289"/>
                <a:gd name="T95" fmla="*/ 292 h 387"/>
                <a:gd name="T96" fmla="*/ 281 w 289"/>
                <a:gd name="T97" fmla="*/ 272 h 387"/>
                <a:gd name="T98" fmla="*/ 265 w 289"/>
                <a:gd name="T99" fmla="*/ 233 h 387"/>
                <a:gd name="T100" fmla="*/ 257 w 289"/>
                <a:gd name="T101" fmla="*/ 199 h 387"/>
                <a:gd name="T102" fmla="*/ 279 w 289"/>
                <a:gd name="T103" fmla="*/ 185 h 387"/>
                <a:gd name="T104" fmla="*/ 267 w 289"/>
                <a:gd name="T105" fmla="*/ 146 h 387"/>
                <a:gd name="T106" fmla="*/ 289 w 289"/>
                <a:gd name="T107" fmla="*/ 125 h 387"/>
                <a:gd name="T108" fmla="*/ 267 w 289"/>
                <a:gd name="T109" fmla="*/ 79 h 387"/>
                <a:gd name="T110" fmla="*/ 274 w 289"/>
                <a:gd name="T111" fmla="*/ 37 h 387"/>
                <a:gd name="T112" fmla="*/ 248 w 289"/>
                <a:gd name="T113" fmla="*/ 0 h 387"/>
                <a:gd name="T114" fmla="*/ 190 w 289"/>
                <a:gd name="T115" fmla="*/ 41 h 387"/>
                <a:gd name="T116" fmla="*/ 179 w 289"/>
                <a:gd name="T117" fmla="*/ 8 h 387"/>
                <a:gd name="T118" fmla="*/ 139 w 289"/>
                <a:gd name="T119" fmla="*/ 46 h 387"/>
                <a:gd name="T120" fmla="*/ 116 w 289"/>
                <a:gd name="T121" fmla="*/ 24 h 3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89" h="387">
                  <a:moveTo>
                    <a:pt x="116" y="24"/>
                  </a:moveTo>
                  <a:lnTo>
                    <a:pt x="114" y="29"/>
                  </a:lnTo>
                  <a:lnTo>
                    <a:pt x="107" y="37"/>
                  </a:lnTo>
                  <a:lnTo>
                    <a:pt x="98" y="47"/>
                  </a:lnTo>
                  <a:lnTo>
                    <a:pt x="86" y="59"/>
                  </a:lnTo>
                  <a:lnTo>
                    <a:pt x="75" y="70"/>
                  </a:lnTo>
                  <a:lnTo>
                    <a:pt x="66" y="79"/>
                  </a:lnTo>
                  <a:lnTo>
                    <a:pt x="59" y="86"/>
                  </a:lnTo>
                  <a:lnTo>
                    <a:pt x="56" y="89"/>
                  </a:lnTo>
                  <a:lnTo>
                    <a:pt x="25" y="123"/>
                  </a:lnTo>
                  <a:lnTo>
                    <a:pt x="22" y="123"/>
                  </a:lnTo>
                  <a:lnTo>
                    <a:pt x="15" y="125"/>
                  </a:lnTo>
                  <a:lnTo>
                    <a:pt x="8" y="130"/>
                  </a:lnTo>
                  <a:lnTo>
                    <a:pt x="3" y="137"/>
                  </a:lnTo>
                  <a:lnTo>
                    <a:pt x="1" y="149"/>
                  </a:lnTo>
                  <a:lnTo>
                    <a:pt x="0" y="165"/>
                  </a:lnTo>
                  <a:lnTo>
                    <a:pt x="0" y="181"/>
                  </a:lnTo>
                  <a:lnTo>
                    <a:pt x="6" y="192"/>
                  </a:lnTo>
                  <a:lnTo>
                    <a:pt x="12" y="197"/>
                  </a:lnTo>
                  <a:lnTo>
                    <a:pt x="18" y="201"/>
                  </a:lnTo>
                  <a:lnTo>
                    <a:pt x="28" y="206"/>
                  </a:lnTo>
                  <a:lnTo>
                    <a:pt x="37" y="211"/>
                  </a:lnTo>
                  <a:lnTo>
                    <a:pt x="45" y="215"/>
                  </a:lnTo>
                  <a:lnTo>
                    <a:pt x="52" y="220"/>
                  </a:lnTo>
                  <a:lnTo>
                    <a:pt x="56" y="226"/>
                  </a:lnTo>
                  <a:lnTo>
                    <a:pt x="59" y="230"/>
                  </a:lnTo>
                  <a:lnTo>
                    <a:pt x="61" y="257"/>
                  </a:lnTo>
                  <a:lnTo>
                    <a:pt x="68" y="301"/>
                  </a:lnTo>
                  <a:lnTo>
                    <a:pt x="77" y="343"/>
                  </a:lnTo>
                  <a:lnTo>
                    <a:pt x="85" y="365"/>
                  </a:lnTo>
                  <a:lnTo>
                    <a:pt x="89" y="367"/>
                  </a:lnTo>
                  <a:lnTo>
                    <a:pt x="93" y="371"/>
                  </a:lnTo>
                  <a:lnTo>
                    <a:pt x="100" y="374"/>
                  </a:lnTo>
                  <a:lnTo>
                    <a:pt x="107" y="378"/>
                  </a:lnTo>
                  <a:lnTo>
                    <a:pt x="115" y="380"/>
                  </a:lnTo>
                  <a:lnTo>
                    <a:pt x="124" y="383"/>
                  </a:lnTo>
                  <a:lnTo>
                    <a:pt x="136" y="386"/>
                  </a:lnTo>
                  <a:lnTo>
                    <a:pt x="150" y="387"/>
                  </a:lnTo>
                  <a:lnTo>
                    <a:pt x="165" y="387"/>
                  </a:lnTo>
                  <a:lnTo>
                    <a:pt x="181" y="385"/>
                  </a:lnTo>
                  <a:lnTo>
                    <a:pt x="197" y="382"/>
                  </a:lnTo>
                  <a:lnTo>
                    <a:pt x="212" y="379"/>
                  </a:lnTo>
                  <a:lnTo>
                    <a:pt x="225" y="375"/>
                  </a:lnTo>
                  <a:lnTo>
                    <a:pt x="236" y="373"/>
                  </a:lnTo>
                  <a:lnTo>
                    <a:pt x="243" y="371"/>
                  </a:lnTo>
                  <a:lnTo>
                    <a:pt x="245" y="370"/>
                  </a:lnTo>
                  <a:lnTo>
                    <a:pt x="272" y="348"/>
                  </a:lnTo>
                  <a:lnTo>
                    <a:pt x="270" y="292"/>
                  </a:lnTo>
                  <a:lnTo>
                    <a:pt x="281" y="272"/>
                  </a:lnTo>
                  <a:lnTo>
                    <a:pt x="265" y="233"/>
                  </a:lnTo>
                  <a:lnTo>
                    <a:pt x="257" y="199"/>
                  </a:lnTo>
                  <a:lnTo>
                    <a:pt x="279" y="185"/>
                  </a:lnTo>
                  <a:lnTo>
                    <a:pt x="267" y="146"/>
                  </a:lnTo>
                  <a:lnTo>
                    <a:pt x="289" y="125"/>
                  </a:lnTo>
                  <a:lnTo>
                    <a:pt x="267" y="79"/>
                  </a:lnTo>
                  <a:lnTo>
                    <a:pt x="274" y="37"/>
                  </a:lnTo>
                  <a:lnTo>
                    <a:pt x="248" y="0"/>
                  </a:lnTo>
                  <a:lnTo>
                    <a:pt x="190" y="41"/>
                  </a:lnTo>
                  <a:lnTo>
                    <a:pt x="179" y="8"/>
                  </a:lnTo>
                  <a:lnTo>
                    <a:pt x="139" y="46"/>
                  </a:lnTo>
                  <a:lnTo>
                    <a:pt x="116" y="24"/>
                  </a:lnTo>
                  <a:close/>
                </a:path>
              </a:pathLst>
            </a:custGeom>
            <a:solidFill>
              <a:srgbClr val="F7D6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7" name="Freeform 98"/>
            <p:cNvSpPr>
              <a:spLocks/>
            </p:cNvSpPr>
            <p:nvPr/>
          </p:nvSpPr>
          <p:spPr bwMode="auto">
            <a:xfrm>
              <a:off x="3638" y="3663"/>
              <a:ext cx="214" cy="130"/>
            </a:xfrm>
            <a:custGeom>
              <a:avLst/>
              <a:gdLst>
                <a:gd name="T0" fmla="*/ 6 w 427"/>
                <a:gd name="T1" fmla="*/ 196 h 260"/>
                <a:gd name="T2" fmla="*/ 46 w 427"/>
                <a:gd name="T3" fmla="*/ 189 h 260"/>
                <a:gd name="T4" fmla="*/ 100 w 427"/>
                <a:gd name="T5" fmla="*/ 181 h 260"/>
                <a:gd name="T6" fmla="*/ 145 w 427"/>
                <a:gd name="T7" fmla="*/ 174 h 260"/>
                <a:gd name="T8" fmla="*/ 161 w 427"/>
                <a:gd name="T9" fmla="*/ 174 h 260"/>
                <a:gd name="T10" fmla="*/ 177 w 427"/>
                <a:gd name="T11" fmla="*/ 179 h 260"/>
                <a:gd name="T12" fmla="*/ 196 w 427"/>
                <a:gd name="T13" fmla="*/ 189 h 260"/>
                <a:gd name="T14" fmla="*/ 214 w 427"/>
                <a:gd name="T15" fmla="*/ 199 h 260"/>
                <a:gd name="T16" fmla="*/ 228 w 427"/>
                <a:gd name="T17" fmla="*/ 209 h 260"/>
                <a:gd name="T18" fmla="*/ 247 w 427"/>
                <a:gd name="T19" fmla="*/ 225 h 260"/>
                <a:gd name="T20" fmla="*/ 268 w 427"/>
                <a:gd name="T21" fmla="*/ 243 h 260"/>
                <a:gd name="T22" fmla="*/ 289 w 427"/>
                <a:gd name="T23" fmla="*/ 255 h 260"/>
                <a:gd name="T24" fmla="*/ 308 w 427"/>
                <a:gd name="T25" fmla="*/ 260 h 260"/>
                <a:gd name="T26" fmla="*/ 328 w 427"/>
                <a:gd name="T27" fmla="*/ 260 h 260"/>
                <a:gd name="T28" fmla="*/ 348 w 427"/>
                <a:gd name="T29" fmla="*/ 259 h 260"/>
                <a:gd name="T30" fmla="*/ 363 w 427"/>
                <a:gd name="T31" fmla="*/ 257 h 260"/>
                <a:gd name="T32" fmla="*/ 373 w 427"/>
                <a:gd name="T33" fmla="*/ 257 h 260"/>
                <a:gd name="T34" fmla="*/ 391 w 427"/>
                <a:gd name="T35" fmla="*/ 253 h 260"/>
                <a:gd name="T36" fmla="*/ 411 w 427"/>
                <a:gd name="T37" fmla="*/ 248 h 260"/>
                <a:gd name="T38" fmla="*/ 425 w 427"/>
                <a:gd name="T39" fmla="*/ 245 h 260"/>
                <a:gd name="T40" fmla="*/ 414 w 427"/>
                <a:gd name="T41" fmla="*/ 210 h 260"/>
                <a:gd name="T42" fmla="*/ 416 w 427"/>
                <a:gd name="T43" fmla="*/ 177 h 260"/>
                <a:gd name="T44" fmla="*/ 298 w 427"/>
                <a:gd name="T45" fmla="*/ 120 h 260"/>
                <a:gd name="T46" fmla="*/ 308 w 427"/>
                <a:gd name="T47" fmla="*/ 23 h 260"/>
                <a:gd name="T48" fmla="*/ 248 w 427"/>
                <a:gd name="T49" fmla="*/ 20 h 260"/>
                <a:gd name="T50" fmla="*/ 242 w 427"/>
                <a:gd name="T51" fmla="*/ 25 h 260"/>
                <a:gd name="T52" fmla="*/ 228 w 427"/>
                <a:gd name="T53" fmla="*/ 34 h 260"/>
                <a:gd name="T54" fmla="*/ 214 w 427"/>
                <a:gd name="T55" fmla="*/ 46 h 260"/>
                <a:gd name="T56" fmla="*/ 208 w 427"/>
                <a:gd name="T57" fmla="*/ 55 h 260"/>
                <a:gd name="T58" fmla="*/ 204 w 427"/>
                <a:gd name="T59" fmla="*/ 72 h 260"/>
                <a:gd name="T60" fmla="*/ 188 w 427"/>
                <a:gd name="T61" fmla="*/ 88 h 260"/>
                <a:gd name="T62" fmla="*/ 179 w 427"/>
                <a:gd name="T63" fmla="*/ 94 h 260"/>
                <a:gd name="T64" fmla="*/ 165 w 427"/>
                <a:gd name="T65" fmla="*/ 101 h 260"/>
                <a:gd name="T66" fmla="*/ 149 w 427"/>
                <a:gd name="T67" fmla="*/ 107 h 260"/>
                <a:gd name="T68" fmla="*/ 132 w 427"/>
                <a:gd name="T69" fmla="*/ 111 h 260"/>
                <a:gd name="T70" fmla="*/ 107 w 427"/>
                <a:gd name="T71" fmla="*/ 113 h 260"/>
                <a:gd name="T72" fmla="*/ 70 w 427"/>
                <a:gd name="T73" fmla="*/ 114 h 260"/>
                <a:gd name="T74" fmla="*/ 37 w 427"/>
                <a:gd name="T75" fmla="*/ 113 h 260"/>
                <a:gd name="T76" fmla="*/ 22 w 427"/>
                <a:gd name="T77" fmla="*/ 113 h 260"/>
                <a:gd name="T78" fmla="*/ 0 w 427"/>
                <a:gd name="T79" fmla="*/ 197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27" h="260">
                  <a:moveTo>
                    <a:pt x="0" y="197"/>
                  </a:moveTo>
                  <a:lnTo>
                    <a:pt x="6" y="196"/>
                  </a:lnTo>
                  <a:lnTo>
                    <a:pt x="22" y="193"/>
                  </a:lnTo>
                  <a:lnTo>
                    <a:pt x="46" y="189"/>
                  </a:lnTo>
                  <a:lnTo>
                    <a:pt x="72" y="184"/>
                  </a:lnTo>
                  <a:lnTo>
                    <a:pt x="100" y="181"/>
                  </a:lnTo>
                  <a:lnTo>
                    <a:pt x="126" y="176"/>
                  </a:lnTo>
                  <a:lnTo>
                    <a:pt x="145" y="174"/>
                  </a:lnTo>
                  <a:lnTo>
                    <a:pt x="157" y="172"/>
                  </a:lnTo>
                  <a:lnTo>
                    <a:pt x="161" y="174"/>
                  </a:lnTo>
                  <a:lnTo>
                    <a:pt x="168" y="176"/>
                  </a:lnTo>
                  <a:lnTo>
                    <a:pt x="177" y="179"/>
                  </a:lnTo>
                  <a:lnTo>
                    <a:pt x="187" y="184"/>
                  </a:lnTo>
                  <a:lnTo>
                    <a:pt x="196" y="189"/>
                  </a:lnTo>
                  <a:lnTo>
                    <a:pt x="205" y="194"/>
                  </a:lnTo>
                  <a:lnTo>
                    <a:pt x="214" y="199"/>
                  </a:lnTo>
                  <a:lnTo>
                    <a:pt x="221" y="204"/>
                  </a:lnTo>
                  <a:lnTo>
                    <a:pt x="228" y="209"/>
                  </a:lnTo>
                  <a:lnTo>
                    <a:pt x="237" y="217"/>
                  </a:lnTo>
                  <a:lnTo>
                    <a:pt x="247" y="225"/>
                  </a:lnTo>
                  <a:lnTo>
                    <a:pt x="257" y="235"/>
                  </a:lnTo>
                  <a:lnTo>
                    <a:pt x="268" y="243"/>
                  </a:lnTo>
                  <a:lnTo>
                    <a:pt x="279" y="250"/>
                  </a:lnTo>
                  <a:lnTo>
                    <a:pt x="289" y="255"/>
                  </a:lnTo>
                  <a:lnTo>
                    <a:pt x="298" y="259"/>
                  </a:lnTo>
                  <a:lnTo>
                    <a:pt x="308" y="260"/>
                  </a:lnTo>
                  <a:lnTo>
                    <a:pt x="318" y="260"/>
                  </a:lnTo>
                  <a:lnTo>
                    <a:pt x="328" y="260"/>
                  </a:lnTo>
                  <a:lnTo>
                    <a:pt x="339" y="259"/>
                  </a:lnTo>
                  <a:lnTo>
                    <a:pt x="348" y="259"/>
                  </a:lnTo>
                  <a:lnTo>
                    <a:pt x="356" y="258"/>
                  </a:lnTo>
                  <a:lnTo>
                    <a:pt x="363" y="257"/>
                  </a:lnTo>
                  <a:lnTo>
                    <a:pt x="368" y="257"/>
                  </a:lnTo>
                  <a:lnTo>
                    <a:pt x="373" y="257"/>
                  </a:lnTo>
                  <a:lnTo>
                    <a:pt x="381" y="254"/>
                  </a:lnTo>
                  <a:lnTo>
                    <a:pt x="391" y="253"/>
                  </a:lnTo>
                  <a:lnTo>
                    <a:pt x="401" y="251"/>
                  </a:lnTo>
                  <a:lnTo>
                    <a:pt x="411" y="248"/>
                  </a:lnTo>
                  <a:lnTo>
                    <a:pt x="419" y="247"/>
                  </a:lnTo>
                  <a:lnTo>
                    <a:pt x="425" y="245"/>
                  </a:lnTo>
                  <a:lnTo>
                    <a:pt x="427" y="245"/>
                  </a:lnTo>
                  <a:lnTo>
                    <a:pt x="414" y="210"/>
                  </a:lnTo>
                  <a:lnTo>
                    <a:pt x="423" y="206"/>
                  </a:lnTo>
                  <a:lnTo>
                    <a:pt x="416" y="177"/>
                  </a:lnTo>
                  <a:lnTo>
                    <a:pt x="346" y="166"/>
                  </a:lnTo>
                  <a:lnTo>
                    <a:pt x="298" y="120"/>
                  </a:lnTo>
                  <a:lnTo>
                    <a:pt x="268" y="78"/>
                  </a:lnTo>
                  <a:lnTo>
                    <a:pt x="308" y="23"/>
                  </a:lnTo>
                  <a:lnTo>
                    <a:pt x="283" y="0"/>
                  </a:lnTo>
                  <a:lnTo>
                    <a:pt x="248" y="20"/>
                  </a:lnTo>
                  <a:lnTo>
                    <a:pt x="247" y="22"/>
                  </a:lnTo>
                  <a:lnTo>
                    <a:pt x="242" y="25"/>
                  </a:lnTo>
                  <a:lnTo>
                    <a:pt x="235" y="29"/>
                  </a:lnTo>
                  <a:lnTo>
                    <a:pt x="228" y="34"/>
                  </a:lnTo>
                  <a:lnTo>
                    <a:pt x="221" y="40"/>
                  </a:lnTo>
                  <a:lnTo>
                    <a:pt x="214" y="46"/>
                  </a:lnTo>
                  <a:lnTo>
                    <a:pt x="210" y="50"/>
                  </a:lnTo>
                  <a:lnTo>
                    <a:pt x="208" y="55"/>
                  </a:lnTo>
                  <a:lnTo>
                    <a:pt x="207" y="63"/>
                  </a:lnTo>
                  <a:lnTo>
                    <a:pt x="204" y="72"/>
                  </a:lnTo>
                  <a:lnTo>
                    <a:pt x="197" y="81"/>
                  </a:lnTo>
                  <a:lnTo>
                    <a:pt x="188" y="88"/>
                  </a:lnTo>
                  <a:lnTo>
                    <a:pt x="184" y="91"/>
                  </a:lnTo>
                  <a:lnTo>
                    <a:pt x="179" y="94"/>
                  </a:lnTo>
                  <a:lnTo>
                    <a:pt x="172" y="98"/>
                  </a:lnTo>
                  <a:lnTo>
                    <a:pt x="165" y="101"/>
                  </a:lnTo>
                  <a:lnTo>
                    <a:pt x="157" y="105"/>
                  </a:lnTo>
                  <a:lnTo>
                    <a:pt x="149" y="107"/>
                  </a:lnTo>
                  <a:lnTo>
                    <a:pt x="140" y="109"/>
                  </a:lnTo>
                  <a:lnTo>
                    <a:pt x="132" y="111"/>
                  </a:lnTo>
                  <a:lnTo>
                    <a:pt x="122" y="113"/>
                  </a:lnTo>
                  <a:lnTo>
                    <a:pt x="107" y="113"/>
                  </a:lnTo>
                  <a:lnTo>
                    <a:pt x="89" y="114"/>
                  </a:lnTo>
                  <a:lnTo>
                    <a:pt x="70" y="114"/>
                  </a:lnTo>
                  <a:lnTo>
                    <a:pt x="52" y="113"/>
                  </a:lnTo>
                  <a:lnTo>
                    <a:pt x="37" y="113"/>
                  </a:lnTo>
                  <a:lnTo>
                    <a:pt x="25" y="113"/>
                  </a:lnTo>
                  <a:lnTo>
                    <a:pt x="22" y="113"/>
                  </a:lnTo>
                  <a:lnTo>
                    <a:pt x="6" y="156"/>
                  </a:lnTo>
                  <a:lnTo>
                    <a:pt x="0" y="197"/>
                  </a:lnTo>
                  <a:close/>
                </a:path>
              </a:pathLst>
            </a:custGeom>
            <a:solidFill>
              <a:srgbClr val="F7D6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8" name="Freeform 99"/>
            <p:cNvSpPr>
              <a:spLocks/>
            </p:cNvSpPr>
            <p:nvPr/>
          </p:nvSpPr>
          <p:spPr bwMode="auto">
            <a:xfrm>
              <a:off x="3882" y="3753"/>
              <a:ext cx="197" cy="107"/>
            </a:xfrm>
            <a:custGeom>
              <a:avLst/>
              <a:gdLst>
                <a:gd name="T0" fmla="*/ 329 w 395"/>
                <a:gd name="T1" fmla="*/ 86 h 215"/>
                <a:gd name="T2" fmla="*/ 188 w 395"/>
                <a:gd name="T3" fmla="*/ 8 h 215"/>
                <a:gd name="T4" fmla="*/ 176 w 395"/>
                <a:gd name="T5" fmla="*/ 6 h 215"/>
                <a:gd name="T6" fmla="*/ 147 w 395"/>
                <a:gd name="T7" fmla="*/ 3 h 215"/>
                <a:gd name="T8" fmla="*/ 120 w 395"/>
                <a:gd name="T9" fmla="*/ 0 h 215"/>
                <a:gd name="T10" fmla="*/ 112 w 395"/>
                <a:gd name="T11" fmla="*/ 2 h 215"/>
                <a:gd name="T12" fmla="*/ 121 w 395"/>
                <a:gd name="T13" fmla="*/ 6 h 215"/>
                <a:gd name="T14" fmla="*/ 136 w 395"/>
                <a:gd name="T15" fmla="*/ 13 h 215"/>
                <a:gd name="T16" fmla="*/ 150 w 395"/>
                <a:gd name="T17" fmla="*/ 20 h 215"/>
                <a:gd name="T18" fmla="*/ 156 w 395"/>
                <a:gd name="T19" fmla="*/ 22 h 215"/>
                <a:gd name="T20" fmla="*/ 162 w 395"/>
                <a:gd name="T21" fmla="*/ 28 h 215"/>
                <a:gd name="T22" fmla="*/ 173 w 395"/>
                <a:gd name="T23" fmla="*/ 43 h 215"/>
                <a:gd name="T24" fmla="*/ 185 w 395"/>
                <a:gd name="T25" fmla="*/ 59 h 215"/>
                <a:gd name="T26" fmla="*/ 191 w 395"/>
                <a:gd name="T27" fmla="*/ 73 h 215"/>
                <a:gd name="T28" fmla="*/ 178 w 395"/>
                <a:gd name="T29" fmla="*/ 84 h 215"/>
                <a:gd name="T30" fmla="*/ 151 w 395"/>
                <a:gd name="T31" fmla="*/ 98 h 215"/>
                <a:gd name="T32" fmla="*/ 124 w 395"/>
                <a:gd name="T33" fmla="*/ 111 h 215"/>
                <a:gd name="T34" fmla="*/ 111 w 395"/>
                <a:gd name="T35" fmla="*/ 116 h 215"/>
                <a:gd name="T36" fmla="*/ 94 w 395"/>
                <a:gd name="T37" fmla="*/ 114 h 215"/>
                <a:gd name="T38" fmla="*/ 55 w 395"/>
                <a:gd name="T39" fmla="*/ 113 h 215"/>
                <a:gd name="T40" fmla="*/ 17 w 395"/>
                <a:gd name="T41" fmla="*/ 112 h 215"/>
                <a:gd name="T42" fmla="*/ 0 w 395"/>
                <a:gd name="T43" fmla="*/ 116 h 215"/>
                <a:gd name="T44" fmla="*/ 6 w 395"/>
                <a:gd name="T45" fmla="*/ 124 h 215"/>
                <a:gd name="T46" fmla="*/ 21 w 395"/>
                <a:gd name="T47" fmla="*/ 136 h 215"/>
                <a:gd name="T48" fmla="*/ 40 w 395"/>
                <a:gd name="T49" fmla="*/ 149 h 215"/>
                <a:gd name="T50" fmla="*/ 63 w 395"/>
                <a:gd name="T51" fmla="*/ 157 h 215"/>
                <a:gd name="T52" fmla="*/ 94 w 395"/>
                <a:gd name="T53" fmla="*/ 160 h 215"/>
                <a:gd name="T54" fmla="*/ 132 w 395"/>
                <a:gd name="T55" fmla="*/ 164 h 215"/>
                <a:gd name="T56" fmla="*/ 164 w 395"/>
                <a:gd name="T57" fmla="*/ 170 h 215"/>
                <a:gd name="T58" fmla="*/ 180 w 395"/>
                <a:gd name="T59" fmla="*/ 175 h 215"/>
                <a:gd name="T60" fmla="*/ 187 w 395"/>
                <a:gd name="T61" fmla="*/ 185 h 215"/>
                <a:gd name="T62" fmla="*/ 200 w 395"/>
                <a:gd name="T63" fmla="*/ 195 h 215"/>
                <a:gd name="T64" fmla="*/ 215 w 395"/>
                <a:gd name="T65" fmla="*/ 204 h 215"/>
                <a:gd name="T66" fmla="*/ 229 w 395"/>
                <a:gd name="T67" fmla="*/ 211 h 215"/>
                <a:gd name="T68" fmla="*/ 241 w 395"/>
                <a:gd name="T69" fmla="*/ 215 h 215"/>
                <a:gd name="T70" fmla="*/ 257 w 395"/>
                <a:gd name="T71" fmla="*/ 215 h 215"/>
                <a:gd name="T72" fmla="*/ 276 w 395"/>
                <a:gd name="T73" fmla="*/ 212 h 215"/>
                <a:gd name="T74" fmla="*/ 298 w 395"/>
                <a:gd name="T75" fmla="*/ 209 h 215"/>
                <a:gd name="T76" fmla="*/ 327 w 395"/>
                <a:gd name="T77" fmla="*/ 202 h 215"/>
                <a:gd name="T78" fmla="*/ 358 w 395"/>
                <a:gd name="T79" fmla="*/ 192 h 215"/>
                <a:gd name="T80" fmla="*/ 384 w 395"/>
                <a:gd name="T81" fmla="*/ 182 h 215"/>
                <a:gd name="T82" fmla="*/ 395 w 395"/>
                <a:gd name="T83" fmla="*/ 178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95" h="215">
                  <a:moveTo>
                    <a:pt x="373" y="84"/>
                  </a:moveTo>
                  <a:lnTo>
                    <a:pt x="329" y="86"/>
                  </a:lnTo>
                  <a:lnTo>
                    <a:pt x="245" y="15"/>
                  </a:lnTo>
                  <a:lnTo>
                    <a:pt x="188" y="8"/>
                  </a:lnTo>
                  <a:lnTo>
                    <a:pt x="185" y="8"/>
                  </a:lnTo>
                  <a:lnTo>
                    <a:pt x="176" y="6"/>
                  </a:lnTo>
                  <a:lnTo>
                    <a:pt x="162" y="5"/>
                  </a:lnTo>
                  <a:lnTo>
                    <a:pt x="147" y="3"/>
                  </a:lnTo>
                  <a:lnTo>
                    <a:pt x="133" y="2"/>
                  </a:lnTo>
                  <a:lnTo>
                    <a:pt x="120" y="0"/>
                  </a:lnTo>
                  <a:lnTo>
                    <a:pt x="113" y="0"/>
                  </a:lnTo>
                  <a:lnTo>
                    <a:pt x="112" y="2"/>
                  </a:lnTo>
                  <a:lnTo>
                    <a:pt x="116" y="4"/>
                  </a:lnTo>
                  <a:lnTo>
                    <a:pt x="121" y="6"/>
                  </a:lnTo>
                  <a:lnTo>
                    <a:pt x="129" y="10"/>
                  </a:lnTo>
                  <a:lnTo>
                    <a:pt x="136" y="13"/>
                  </a:lnTo>
                  <a:lnTo>
                    <a:pt x="144" y="17"/>
                  </a:lnTo>
                  <a:lnTo>
                    <a:pt x="150" y="20"/>
                  </a:lnTo>
                  <a:lnTo>
                    <a:pt x="155" y="21"/>
                  </a:lnTo>
                  <a:lnTo>
                    <a:pt x="156" y="22"/>
                  </a:lnTo>
                  <a:lnTo>
                    <a:pt x="157" y="23"/>
                  </a:lnTo>
                  <a:lnTo>
                    <a:pt x="162" y="28"/>
                  </a:lnTo>
                  <a:lnTo>
                    <a:pt x="166" y="35"/>
                  </a:lnTo>
                  <a:lnTo>
                    <a:pt x="173" y="43"/>
                  </a:lnTo>
                  <a:lnTo>
                    <a:pt x="180" y="51"/>
                  </a:lnTo>
                  <a:lnTo>
                    <a:pt x="185" y="59"/>
                  </a:lnTo>
                  <a:lnTo>
                    <a:pt x="189" y="67"/>
                  </a:lnTo>
                  <a:lnTo>
                    <a:pt x="191" y="73"/>
                  </a:lnTo>
                  <a:lnTo>
                    <a:pt x="187" y="78"/>
                  </a:lnTo>
                  <a:lnTo>
                    <a:pt x="178" y="84"/>
                  </a:lnTo>
                  <a:lnTo>
                    <a:pt x="165" y="91"/>
                  </a:lnTo>
                  <a:lnTo>
                    <a:pt x="151" y="98"/>
                  </a:lnTo>
                  <a:lnTo>
                    <a:pt x="136" y="105"/>
                  </a:lnTo>
                  <a:lnTo>
                    <a:pt x="124" y="111"/>
                  </a:lnTo>
                  <a:lnTo>
                    <a:pt x="114" y="114"/>
                  </a:lnTo>
                  <a:lnTo>
                    <a:pt x="111" y="116"/>
                  </a:lnTo>
                  <a:lnTo>
                    <a:pt x="106" y="116"/>
                  </a:lnTo>
                  <a:lnTo>
                    <a:pt x="94" y="114"/>
                  </a:lnTo>
                  <a:lnTo>
                    <a:pt x="75" y="113"/>
                  </a:lnTo>
                  <a:lnTo>
                    <a:pt x="55" y="113"/>
                  </a:lnTo>
                  <a:lnTo>
                    <a:pt x="34" y="112"/>
                  </a:lnTo>
                  <a:lnTo>
                    <a:pt x="17" y="112"/>
                  </a:lnTo>
                  <a:lnTo>
                    <a:pt x="5" y="113"/>
                  </a:lnTo>
                  <a:lnTo>
                    <a:pt x="0" y="116"/>
                  </a:lnTo>
                  <a:lnTo>
                    <a:pt x="3" y="119"/>
                  </a:lnTo>
                  <a:lnTo>
                    <a:pt x="6" y="124"/>
                  </a:lnTo>
                  <a:lnTo>
                    <a:pt x="13" y="131"/>
                  </a:lnTo>
                  <a:lnTo>
                    <a:pt x="21" y="136"/>
                  </a:lnTo>
                  <a:lnTo>
                    <a:pt x="30" y="143"/>
                  </a:lnTo>
                  <a:lnTo>
                    <a:pt x="40" y="149"/>
                  </a:lnTo>
                  <a:lnTo>
                    <a:pt x="51" y="154"/>
                  </a:lnTo>
                  <a:lnTo>
                    <a:pt x="63" y="157"/>
                  </a:lnTo>
                  <a:lnTo>
                    <a:pt x="76" y="159"/>
                  </a:lnTo>
                  <a:lnTo>
                    <a:pt x="94" y="160"/>
                  </a:lnTo>
                  <a:lnTo>
                    <a:pt x="112" y="163"/>
                  </a:lnTo>
                  <a:lnTo>
                    <a:pt x="132" y="164"/>
                  </a:lnTo>
                  <a:lnTo>
                    <a:pt x="149" y="166"/>
                  </a:lnTo>
                  <a:lnTo>
                    <a:pt x="164" y="170"/>
                  </a:lnTo>
                  <a:lnTo>
                    <a:pt x="176" y="172"/>
                  </a:lnTo>
                  <a:lnTo>
                    <a:pt x="180" y="175"/>
                  </a:lnTo>
                  <a:lnTo>
                    <a:pt x="182" y="180"/>
                  </a:lnTo>
                  <a:lnTo>
                    <a:pt x="187" y="185"/>
                  </a:lnTo>
                  <a:lnTo>
                    <a:pt x="193" y="189"/>
                  </a:lnTo>
                  <a:lnTo>
                    <a:pt x="200" y="195"/>
                  </a:lnTo>
                  <a:lnTo>
                    <a:pt x="207" y="200"/>
                  </a:lnTo>
                  <a:lnTo>
                    <a:pt x="215" y="204"/>
                  </a:lnTo>
                  <a:lnTo>
                    <a:pt x="222" y="208"/>
                  </a:lnTo>
                  <a:lnTo>
                    <a:pt x="229" y="211"/>
                  </a:lnTo>
                  <a:lnTo>
                    <a:pt x="234" y="213"/>
                  </a:lnTo>
                  <a:lnTo>
                    <a:pt x="241" y="215"/>
                  </a:lnTo>
                  <a:lnTo>
                    <a:pt x="249" y="215"/>
                  </a:lnTo>
                  <a:lnTo>
                    <a:pt x="257" y="215"/>
                  </a:lnTo>
                  <a:lnTo>
                    <a:pt x="267" y="213"/>
                  </a:lnTo>
                  <a:lnTo>
                    <a:pt x="276" y="212"/>
                  </a:lnTo>
                  <a:lnTo>
                    <a:pt x="286" y="211"/>
                  </a:lnTo>
                  <a:lnTo>
                    <a:pt x="298" y="209"/>
                  </a:lnTo>
                  <a:lnTo>
                    <a:pt x="310" y="207"/>
                  </a:lnTo>
                  <a:lnTo>
                    <a:pt x="327" y="202"/>
                  </a:lnTo>
                  <a:lnTo>
                    <a:pt x="342" y="197"/>
                  </a:lnTo>
                  <a:lnTo>
                    <a:pt x="358" y="192"/>
                  </a:lnTo>
                  <a:lnTo>
                    <a:pt x="373" y="186"/>
                  </a:lnTo>
                  <a:lnTo>
                    <a:pt x="384" y="182"/>
                  </a:lnTo>
                  <a:lnTo>
                    <a:pt x="391" y="179"/>
                  </a:lnTo>
                  <a:lnTo>
                    <a:pt x="395" y="178"/>
                  </a:lnTo>
                  <a:lnTo>
                    <a:pt x="373" y="84"/>
                  </a:lnTo>
                  <a:close/>
                </a:path>
              </a:pathLst>
            </a:custGeom>
            <a:solidFill>
              <a:srgbClr val="EFC9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9" name="Freeform 100"/>
            <p:cNvSpPr>
              <a:spLocks/>
            </p:cNvSpPr>
            <p:nvPr/>
          </p:nvSpPr>
          <p:spPr bwMode="auto">
            <a:xfrm>
              <a:off x="3476" y="3318"/>
              <a:ext cx="80" cy="71"/>
            </a:xfrm>
            <a:custGeom>
              <a:avLst/>
              <a:gdLst>
                <a:gd name="T0" fmla="*/ 131 w 160"/>
                <a:gd name="T1" fmla="*/ 14 h 142"/>
                <a:gd name="T2" fmla="*/ 127 w 160"/>
                <a:gd name="T3" fmla="*/ 13 h 142"/>
                <a:gd name="T4" fmla="*/ 114 w 160"/>
                <a:gd name="T5" fmla="*/ 10 h 142"/>
                <a:gd name="T6" fmla="*/ 96 w 160"/>
                <a:gd name="T7" fmla="*/ 8 h 142"/>
                <a:gd name="T8" fmla="*/ 74 w 160"/>
                <a:gd name="T9" fmla="*/ 4 h 142"/>
                <a:gd name="T10" fmla="*/ 52 w 160"/>
                <a:gd name="T11" fmla="*/ 2 h 142"/>
                <a:gd name="T12" fmla="*/ 31 w 160"/>
                <a:gd name="T13" fmla="*/ 1 h 142"/>
                <a:gd name="T14" fmla="*/ 15 w 160"/>
                <a:gd name="T15" fmla="*/ 0 h 142"/>
                <a:gd name="T16" fmla="*/ 4 w 160"/>
                <a:gd name="T17" fmla="*/ 2 h 142"/>
                <a:gd name="T18" fmla="*/ 0 w 160"/>
                <a:gd name="T19" fmla="*/ 7 h 142"/>
                <a:gd name="T20" fmla="*/ 0 w 160"/>
                <a:gd name="T21" fmla="*/ 15 h 142"/>
                <a:gd name="T22" fmla="*/ 3 w 160"/>
                <a:gd name="T23" fmla="*/ 25 h 142"/>
                <a:gd name="T24" fmla="*/ 8 w 160"/>
                <a:gd name="T25" fmla="*/ 37 h 142"/>
                <a:gd name="T26" fmla="*/ 14 w 160"/>
                <a:gd name="T27" fmla="*/ 47 h 142"/>
                <a:gd name="T28" fmla="*/ 19 w 160"/>
                <a:gd name="T29" fmla="*/ 56 h 142"/>
                <a:gd name="T30" fmla="*/ 24 w 160"/>
                <a:gd name="T31" fmla="*/ 62 h 142"/>
                <a:gd name="T32" fmla="*/ 25 w 160"/>
                <a:gd name="T33" fmla="*/ 64 h 142"/>
                <a:gd name="T34" fmla="*/ 23 w 160"/>
                <a:gd name="T35" fmla="*/ 74 h 142"/>
                <a:gd name="T36" fmla="*/ 19 w 160"/>
                <a:gd name="T37" fmla="*/ 95 h 142"/>
                <a:gd name="T38" fmla="*/ 22 w 160"/>
                <a:gd name="T39" fmla="*/ 121 h 142"/>
                <a:gd name="T40" fmla="*/ 33 w 160"/>
                <a:gd name="T41" fmla="*/ 138 h 142"/>
                <a:gd name="T42" fmla="*/ 43 w 160"/>
                <a:gd name="T43" fmla="*/ 142 h 142"/>
                <a:gd name="T44" fmla="*/ 53 w 160"/>
                <a:gd name="T45" fmla="*/ 140 h 142"/>
                <a:gd name="T46" fmla="*/ 62 w 160"/>
                <a:gd name="T47" fmla="*/ 135 h 142"/>
                <a:gd name="T48" fmla="*/ 70 w 160"/>
                <a:gd name="T49" fmla="*/ 128 h 142"/>
                <a:gd name="T50" fmla="*/ 78 w 160"/>
                <a:gd name="T51" fmla="*/ 121 h 142"/>
                <a:gd name="T52" fmla="*/ 84 w 160"/>
                <a:gd name="T53" fmla="*/ 113 h 142"/>
                <a:gd name="T54" fmla="*/ 87 w 160"/>
                <a:gd name="T55" fmla="*/ 108 h 142"/>
                <a:gd name="T56" fmla="*/ 89 w 160"/>
                <a:gd name="T57" fmla="*/ 106 h 142"/>
                <a:gd name="T58" fmla="*/ 107 w 160"/>
                <a:gd name="T59" fmla="*/ 42 h 142"/>
                <a:gd name="T60" fmla="*/ 160 w 160"/>
                <a:gd name="T61" fmla="*/ 29 h 142"/>
                <a:gd name="T62" fmla="*/ 131 w 160"/>
                <a:gd name="T63" fmla="*/ 14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0" h="142">
                  <a:moveTo>
                    <a:pt x="131" y="14"/>
                  </a:moveTo>
                  <a:lnTo>
                    <a:pt x="127" y="13"/>
                  </a:lnTo>
                  <a:lnTo>
                    <a:pt x="114" y="10"/>
                  </a:lnTo>
                  <a:lnTo>
                    <a:pt x="96" y="8"/>
                  </a:lnTo>
                  <a:lnTo>
                    <a:pt x="74" y="4"/>
                  </a:lnTo>
                  <a:lnTo>
                    <a:pt x="52" y="2"/>
                  </a:lnTo>
                  <a:lnTo>
                    <a:pt x="31" y="1"/>
                  </a:lnTo>
                  <a:lnTo>
                    <a:pt x="15" y="0"/>
                  </a:lnTo>
                  <a:lnTo>
                    <a:pt x="4" y="2"/>
                  </a:lnTo>
                  <a:lnTo>
                    <a:pt x="0" y="7"/>
                  </a:lnTo>
                  <a:lnTo>
                    <a:pt x="0" y="15"/>
                  </a:lnTo>
                  <a:lnTo>
                    <a:pt x="3" y="25"/>
                  </a:lnTo>
                  <a:lnTo>
                    <a:pt x="8" y="37"/>
                  </a:lnTo>
                  <a:lnTo>
                    <a:pt x="14" y="47"/>
                  </a:lnTo>
                  <a:lnTo>
                    <a:pt x="19" y="56"/>
                  </a:lnTo>
                  <a:lnTo>
                    <a:pt x="24" y="62"/>
                  </a:lnTo>
                  <a:lnTo>
                    <a:pt x="25" y="64"/>
                  </a:lnTo>
                  <a:lnTo>
                    <a:pt x="23" y="74"/>
                  </a:lnTo>
                  <a:lnTo>
                    <a:pt x="19" y="95"/>
                  </a:lnTo>
                  <a:lnTo>
                    <a:pt x="22" y="121"/>
                  </a:lnTo>
                  <a:lnTo>
                    <a:pt x="33" y="138"/>
                  </a:lnTo>
                  <a:lnTo>
                    <a:pt x="43" y="142"/>
                  </a:lnTo>
                  <a:lnTo>
                    <a:pt x="53" y="140"/>
                  </a:lnTo>
                  <a:lnTo>
                    <a:pt x="62" y="135"/>
                  </a:lnTo>
                  <a:lnTo>
                    <a:pt x="70" y="128"/>
                  </a:lnTo>
                  <a:lnTo>
                    <a:pt x="78" y="121"/>
                  </a:lnTo>
                  <a:lnTo>
                    <a:pt x="84" y="113"/>
                  </a:lnTo>
                  <a:lnTo>
                    <a:pt x="87" y="108"/>
                  </a:lnTo>
                  <a:lnTo>
                    <a:pt x="89" y="106"/>
                  </a:lnTo>
                  <a:lnTo>
                    <a:pt x="107" y="42"/>
                  </a:lnTo>
                  <a:lnTo>
                    <a:pt x="160" y="29"/>
                  </a:lnTo>
                  <a:lnTo>
                    <a:pt x="131" y="14"/>
                  </a:lnTo>
                  <a:close/>
                </a:path>
              </a:pathLst>
            </a:custGeom>
            <a:solidFill>
              <a:srgbClr val="FFC6F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0" name="Freeform 101"/>
            <p:cNvSpPr>
              <a:spLocks/>
            </p:cNvSpPr>
            <p:nvPr/>
          </p:nvSpPr>
          <p:spPr bwMode="auto">
            <a:xfrm>
              <a:off x="4012" y="3621"/>
              <a:ext cx="49" cy="99"/>
            </a:xfrm>
            <a:custGeom>
              <a:avLst/>
              <a:gdLst>
                <a:gd name="T0" fmla="*/ 50 w 98"/>
                <a:gd name="T1" fmla="*/ 0 h 199"/>
                <a:gd name="T2" fmla="*/ 98 w 98"/>
                <a:gd name="T3" fmla="*/ 39 h 199"/>
                <a:gd name="T4" fmla="*/ 97 w 98"/>
                <a:gd name="T5" fmla="*/ 43 h 199"/>
                <a:gd name="T6" fmla="*/ 93 w 98"/>
                <a:gd name="T7" fmla="*/ 55 h 199"/>
                <a:gd name="T8" fmla="*/ 88 w 98"/>
                <a:gd name="T9" fmla="*/ 68 h 199"/>
                <a:gd name="T10" fmla="*/ 86 w 98"/>
                <a:gd name="T11" fmla="*/ 79 h 199"/>
                <a:gd name="T12" fmla="*/ 85 w 98"/>
                <a:gd name="T13" fmla="*/ 91 h 199"/>
                <a:gd name="T14" fmla="*/ 84 w 98"/>
                <a:gd name="T15" fmla="*/ 103 h 199"/>
                <a:gd name="T16" fmla="*/ 84 w 98"/>
                <a:gd name="T17" fmla="*/ 115 h 199"/>
                <a:gd name="T18" fmla="*/ 84 w 98"/>
                <a:gd name="T19" fmla="*/ 119 h 199"/>
                <a:gd name="T20" fmla="*/ 86 w 98"/>
                <a:gd name="T21" fmla="*/ 161 h 199"/>
                <a:gd name="T22" fmla="*/ 73 w 98"/>
                <a:gd name="T23" fmla="*/ 197 h 199"/>
                <a:gd name="T24" fmla="*/ 22 w 98"/>
                <a:gd name="T25" fmla="*/ 199 h 199"/>
                <a:gd name="T26" fmla="*/ 26 w 98"/>
                <a:gd name="T27" fmla="*/ 175 h 199"/>
                <a:gd name="T28" fmla="*/ 25 w 98"/>
                <a:gd name="T29" fmla="*/ 175 h 199"/>
                <a:gd name="T30" fmla="*/ 20 w 98"/>
                <a:gd name="T31" fmla="*/ 172 h 199"/>
                <a:gd name="T32" fmla="*/ 16 w 98"/>
                <a:gd name="T33" fmla="*/ 171 h 199"/>
                <a:gd name="T34" fmla="*/ 10 w 98"/>
                <a:gd name="T35" fmla="*/ 168 h 199"/>
                <a:gd name="T36" fmla="*/ 4 w 98"/>
                <a:gd name="T37" fmla="*/ 165 h 199"/>
                <a:gd name="T38" fmla="*/ 1 w 98"/>
                <a:gd name="T39" fmla="*/ 162 h 199"/>
                <a:gd name="T40" fmla="*/ 0 w 98"/>
                <a:gd name="T41" fmla="*/ 159 h 199"/>
                <a:gd name="T42" fmla="*/ 2 w 98"/>
                <a:gd name="T43" fmla="*/ 156 h 199"/>
                <a:gd name="T44" fmla="*/ 7 w 98"/>
                <a:gd name="T45" fmla="*/ 153 h 199"/>
                <a:gd name="T46" fmla="*/ 11 w 98"/>
                <a:gd name="T47" fmla="*/ 149 h 199"/>
                <a:gd name="T48" fmla="*/ 16 w 98"/>
                <a:gd name="T49" fmla="*/ 145 h 199"/>
                <a:gd name="T50" fmla="*/ 22 w 98"/>
                <a:gd name="T51" fmla="*/ 140 h 199"/>
                <a:gd name="T52" fmla="*/ 26 w 98"/>
                <a:gd name="T53" fmla="*/ 137 h 199"/>
                <a:gd name="T54" fmla="*/ 31 w 98"/>
                <a:gd name="T55" fmla="*/ 133 h 199"/>
                <a:gd name="T56" fmla="*/ 35 w 98"/>
                <a:gd name="T57" fmla="*/ 130 h 199"/>
                <a:gd name="T58" fmla="*/ 39 w 98"/>
                <a:gd name="T59" fmla="*/ 129 h 199"/>
                <a:gd name="T60" fmla="*/ 47 w 98"/>
                <a:gd name="T61" fmla="*/ 123 h 199"/>
                <a:gd name="T62" fmla="*/ 53 w 98"/>
                <a:gd name="T63" fmla="*/ 114 h 199"/>
                <a:gd name="T64" fmla="*/ 57 w 98"/>
                <a:gd name="T65" fmla="*/ 104 h 199"/>
                <a:gd name="T66" fmla="*/ 60 w 98"/>
                <a:gd name="T67" fmla="*/ 101 h 199"/>
                <a:gd name="T68" fmla="*/ 33 w 98"/>
                <a:gd name="T69" fmla="*/ 101 h 199"/>
                <a:gd name="T70" fmla="*/ 29 w 98"/>
                <a:gd name="T71" fmla="*/ 79 h 199"/>
                <a:gd name="T72" fmla="*/ 73 w 98"/>
                <a:gd name="T73" fmla="*/ 43 h 199"/>
                <a:gd name="T74" fmla="*/ 50 w 98"/>
                <a:gd name="T75" fmla="*/ 0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98" h="199">
                  <a:moveTo>
                    <a:pt x="50" y="0"/>
                  </a:moveTo>
                  <a:lnTo>
                    <a:pt x="98" y="39"/>
                  </a:lnTo>
                  <a:lnTo>
                    <a:pt x="97" y="43"/>
                  </a:lnTo>
                  <a:lnTo>
                    <a:pt x="93" y="55"/>
                  </a:lnTo>
                  <a:lnTo>
                    <a:pt x="88" y="68"/>
                  </a:lnTo>
                  <a:lnTo>
                    <a:pt x="86" y="79"/>
                  </a:lnTo>
                  <a:lnTo>
                    <a:pt x="85" y="91"/>
                  </a:lnTo>
                  <a:lnTo>
                    <a:pt x="84" y="103"/>
                  </a:lnTo>
                  <a:lnTo>
                    <a:pt x="84" y="115"/>
                  </a:lnTo>
                  <a:lnTo>
                    <a:pt x="84" y="119"/>
                  </a:lnTo>
                  <a:lnTo>
                    <a:pt x="86" y="161"/>
                  </a:lnTo>
                  <a:lnTo>
                    <a:pt x="73" y="197"/>
                  </a:lnTo>
                  <a:lnTo>
                    <a:pt x="22" y="199"/>
                  </a:lnTo>
                  <a:lnTo>
                    <a:pt x="26" y="175"/>
                  </a:lnTo>
                  <a:lnTo>
                    <a:pt x="25" y="175"/>
                  </a:lnTo>
                  <a:lnTo>
                    <a:pt x="20" y="172"/>
                  </a:lnTo>
                  <a:lnTo>
                    <a:pt x="16" y="171"/>
                  </a:lnTo>
                  <a:lnTo>
                    <a:pt x="10" y="168"/>
                  </a:lnTo>
                  <a:lnTo>
                    <a:pt x="4" y="165"/>
                  </a:lnTo>
                  <a:lnTo>
                    <a:pt x="1" y="162"/>
                  </a:lnTo>
                  <a:lnTo>
                    <a:pt x="0" y="159"/>
                  </a:lnTo>
                  <a:lnTo>
                    <a:pt x="2" y="156"/>
                  </a:lnTo>
                  <a:lnTo>
                    <a:pt x="7" y="153"/>
                  </a:lnTo>
                  <a:lnTo>
                    <a:pt x="11" y="149"/>
                  </a:lnTo>
                  <a:lnTo>
                    <a:pt x="16" y="145"/>
                  </a:lnTo>
                  <a:lnTo>
                    <a:pt x="22" y="140"/>
                  </a:lnTo>
                  <a:lnTo>
                    <a:pt x="26" y="137"/>
                  </a:lnTo>
                  <a:lnTo>
                    <a:pt x="31" y="133"/>
                  </a:lnTo>
                  <a:lnTo>
                    <a:pt x="35" y="130"/>
                  </a:lnTo>
                  <a:lnTo>
                    <a:pt x="39" y="129"/>
                  </a:lnTo>
                  <a:lnTo>
                    <a:pt x="47" y="123"/>
                  </a:lnTo>
                  <a:lnTo>
                    <a:pt x="53" y="114"/>
                  </a:lnTo>
                  <a:lnTo>
                    <a:pt x="57" y="104"/>
                  </a:lnTo>
                  <a:lnTo>
                    <a:pt x="60" y="101"/>
                  </a:lnTo>
                  <a:lnTo>
                    <a:pt x="33" y="101"/>
                  </a:lnTo>
                  <a:lnTo>
                    <a:pt x="29" y="79"/>
                  </a:lnTo>
                  <a:lnTo>
                    <a:pt x="73" y="43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7D6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6" name="Freeform 107"/>
            <p:cNvSpPr>
              <a:spLocks/>
            </p:cNvSpPr>
            <p:nvPr/>
          </p:nvSpPr>
          <p:spPr bwMode="auto">
            <a:xfrm>
              <a:off x="4296" y="3248"/>
              <a:ext cx="138" cy="148"/>
            </a:xfrm>
            <a:custGeom>
              <a:avLst/>
              <a:gdLst>
                <a:gd name="T0" fmla="*/ 277 w 277"/>
                <a:gd name="T1" fmla="*/ 53 h 294"/>
                <a:gd name="T2" fmla="*/ 217 w 277"/>
                <a:gd name="T3" fmla="*/ 0 h 294"/>
                <a:gd name="T4" fmla="*/ 214 w 277"/>
                <a:gd name="T5" fmla="*/ 1 h 294"/>
                <a:gd name="T6" fmla="*/ 207 w 277"/>
                <a:gd name="T7" fmla="*/ 5 h 294"/>
                <a:gd name="T8" fmla="*/ 198 w 277"/>
                <a:gd name="T9" fmla="*/ 11 h 294"/>
                <a:gd name="T10" fmla="*/ 187 w 277"/>
                <a:gd name="T11" fmla="*/ 18 h 294"/>
                <a:gd name="T12" fmla="*/ 175 w 277"/>
                <a:gd name="T13" fmla="*/ 25 h 294"/>
                <a:gd name="T14" fmla="*/ 165 w 277"/>
                <a:gd name="T15" fmla="*/ 32 h 294"/>
                <a:gd name="T16" fmla="*/ 155 w 277"/>
                <a:gd name="T17" fmla="*/ 38 h 294"/>
                <a:gd name="T18" fmla="*/ 151 w 277"/>
                <a:gd name="T19" fmla="*/ 41 h 294"/>
                <a:gd name="T20" fmla="*/ 147 w 277"/>
                <a:gd name="T21" fmla="*/ 46 h 294"/>
                <a:gd name="T22" fmla="*/ 141 w 277"/>
                <a:gd name="T23" fmla="*/ 51 h 294"/>
                <a:gd name="T24" fmla="*/ 132 w 277"/>
                <a:gd name="T25" fmla="*/ 59 h 294"/>
                <a:gd name="T26" fmla="*/ 122 w 277"/>
                <a:gd name="T27" fmla="*/ 69 h 294"/>
                <a:gd name="T28" fmla="*/ 112 w 277"/>
                <a:gd name="T29" fmla="*/ 79 h 294"/>
                <a:gd name="T30" fmla="*/ 101 w 277"/>
                <a:gd name="T31" fmla="*/ 91 h 294"/>
                <a:gd name="T32" fmla="*/ 90 w 277"/>
                <a:gd name="T33" fmla="*/ 101 h 294"/>
                <a:gd name="T34" fmla="*/ 79 w 277"/>
                <a:gd name="T35" fmla="*/ 112 h 294"/>
                <a:gd name="T36" fmla="*/ 69 w 277"/>
                <a:gd name="T37" fmla="*/ 126 h 294"/>
                <a:gd name="T38" fmla="*/ 56 w 277"/>
                <a:gd name="T39" fmla="*/ 146 h 294"/>
                <a:gd name="T40" fmla="*/ 44 w 277"/>
                <a:gd name="T41" fmla="*/ 168 h 294"/>
                <a:gd name="T42" fmla="*/ 32 w 277"/>
                <a:gd name="T43" fmla="*/ 192 h 294"/>
                <a:gd name="T44" fmla="*/ 21 w 277"/>
                <a:gd name="T45" fmla="*/ 215 h 294"/>
                <a:gd name="T46" fmla="*/ 11 w 277"/>
                <a:gd name="T47" fmla="*/ 236 h 294"/>
                <a:gd name="T48" fmla="*/ 6 w 277"/>
                <a:gd name="T49" fmla="*/ 252 h 294"/>
                <a:gd name="T50" fmla="*/ 2 w 277"/>
                <a:gd name="T51" fmla="*/ 261 h 294"/>
                <a:gd name="T52" fmla="*/ 0 w 277"/>
                <a:gd name="T53" fmla="*/ 274 h 294"/>
                <a:gd name="T54" fmla="*/ 0 w 277"/>
                <a:gd name="T55" fmla="*/ 286 h 294"/>
                <a:gd name="T56" fmla="*/ 1 w 277"/>
                <a:gd name="T57" fmla="*/ 294 h 294"/>
                <a:gd name="T58" fmla="*/ 7 w 277"/>
                <a:gd name="T59" fmla="*/ 292 h 294"/>
                <a:gd name="T60" fmla="*/ 15 w 277"/>
                <a:gd name="T61" fmla="*/ 284 h 294"/>
                <a:gd name="T62" fmla="*/ 28 w 277"/>
                <a:gd name="T63" fmla="*/ 269 h 294"/>
                <a:gd name="T64" fmla="*/ 45 w 277"/>
                <a:gd name="T65" fmla="*/ 248 h 294"/>
                <a:gd name="T66" fmla="*/ 66 w 277"/>
                <a:gd name="T67" fmla="*/ 225 h 294"/>
                <a:gd name="T68" fmla="*/ 86 w 277"/>
                <a:gd name="T69" fmla="*/ 201 h 294"/>
                <a:gd name="T70" fmla="*/ 109 w 277"/>
                <a:gd name="T71" fmla="*/ 178 h 294"/>
                <a:gd name="T72" fmla="*/ 131 w 277"/>
                <a:gd name="T73" fmla="*/ 157 h 294"/>
                <a:gd name="T74" fmla="*/ 151 w 277"/>
                <a:gd name="T75" fmla="*/ 141 h 294"/>
                <a:gd name="T76" fmla="*/ 170 w 277"/>
                <a:gd name="T77" fmla="*/ 127 h 294"/>
                <a:gd name="T78" fmla="*/ 192 w 277"/>
                <a:gd name="T79" fmla="*/ 112 h 294"/>
                <a:gd name="T80" fmla="*/ 213 w 277"/>
                <a:gd name="T81" fmla="*/ 97 h 294"/>
                <a:gd name="T82" fmla="*/ 233 w 277"/>
                <a:gd name="T83" fmla="*/ 84 h 294"/>
                <a:gd name="T84" fmla="*/ 250 w 277"/>
                <a:gd name="T85" fmla="*/ 71 h 294"/>
                <a:gd name="T86" fmla="*/ 264 w 277"/>
                <a:gd name="T87" fmla="*/ 62 h 294"/>
                <a:gd name="T88" fmla="*/ 273 w 277"/>
                <a:gd name="T89" fmla="*/ 55 h 294"/>
                <a:gd name="T90" fmla="*/ 277 w 277"/>
                <a:gd name="T91" fmla="*/ 53 h 2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77" h="294">
                  <a:moveTo>
                    <a:pt x="277" y="53"/>
                  </a:moveTo>
                  <a:lnTo>
                    <a:pt x="217" y="0"/>
                  </a:lnTo>
                  <a:lnTo>
                    <a:pt x="214" y="1"/>
                  </a:lnTo>
                  <a:lnTo>
                    <a:pt x="207" y="5"/>
                  </a:lnTo>
                  <a:lnTo>
                    <a:pt x="198" y="11"/>
                  </a:lnTo>
                  <a:lnTo>
                    <a:pt x="187" y="18"/>
                  </a:lnTo>
                  <a:lnTo>
                    <a:pt x="175" y="25"/>
                  </a:lnTo>
                  <a:lnTo>
                    <a:pt x="165" y="32"/>
                  </a:lnTo>
                  <a:lnTo>
                    <a:pt x="155" y="38"/>
                  </a:lnTo>
                  <a:lnTo>
                    <a:pt x="151" y="41"/>
                  </a:lnTo>
                  <a:lnTo>
                    <a:pt x="147" y="46"/>
                  </a:lnTo>
                  <a:lnTo>
                    <a:pt x="141" y="51"/>
                  </a:lnTo>
                  <a:lnTo>
                    <a:pt x="132" y="59"/>
                  </a:lnTo>
                  <a:lnTo>
                    <a:pt x="122" y="69"/>
                  </a:lnTo>
                  <a:lnTo>
                    <a:pt x="112" y="79"/>
                  </a:lnTo>
                  <a:lnTo>
                    <a:pt x="101" y="91"/>
                  </a:lnTo>
                  <a:lnTo>
                    <a:pt x="90" y="101"/>
                  </a:lnTo>
                  <a:lnTo>
                    <a:pt x="79" y="112"/>
                  </a:lnTo>
                  <a:lnTo>
                    <a:pt x="69" y="126"/>
                  </a:lnTo>
                  <a:lnTo>
                    <a:pt x="56" y="146"/>
                  </a:lnTo>
                  <a:lnTo>
                    <a:pt x="44" y="168"/>
                  </a:lnTo>
                  <a:lnTo>
                    <a:pt x="32" y="192"/>
                  </a:lnTo>
                  <a:lnTo>
                    <a:pt x="21" y="215"/>
                  </a:lnTo>
                  <a:lnTo>
                    <a:pt x="11" y="236"/>
                  </a:lnTo>
                  <a:lnTo>
                    <a:pt x="6" y="252"/>
                  </a:lnTo>
                  <a:lnTo>
                    <a:pt x="2" y="261"/>
                  </a:lnTo>
                  <a:lnTo>
                    <a:pt x="0" y="274"/>
                  </a:lnTo>
                  <a:lnTo>
                    <a:pt x="0" y="286"/>
                  </a:lnTo>
                  <a:lnTo>
                    <a:pt x="1" y="294"/>
                  </a:lnTo>
                  <a:lnTo>
                    <a:pt x="7" y="292"/>
                  </a:lnTo>
                  <a:lnTo>
                    <a:pt x="15" y="284"/>
                  </a:lnTo>
                  <a:lnTo>
                    <a:pt x="28" y="269"/>
                  </a:lnTo>
                  <a:lnTo>
                    <a:pt x="45" y="248"/>
                  </a:lnTo>
                  <a:lnTo>
                    <a:pt x="66" y="225"/>
                  </a:lnTo>
                  <a:lnTo>
                    <a:pt x="86" y="201"/>
                  </a:lnTo>
                  <a:lnTo>
                    <a:pt x="109" y="178"/>
                  </a:lnTo>
                  <a:lnTo>
                    <a:pt x="131" y="157"/>
                  </a:lnTo>
                  <a:lnTo>
                    <a:pt x="151" y="141"/>
                  </a:lnTo>
                  <a:lnTo>
                    <a:pt x="170" y="127"/>
                  </a:lnTo>
                  <a:lnTo>
                    <a:pt x="192" y="112"/>
                  </a:lnTo>
                  <a:lnTo>
                    <a:pt x="213" y="97"/>
                  </a:lnTo>
                  <a:lnTo>
                    <a:pt x="233" y="84"/>
                  </a:lnTo>
                  <a:lnTo>
                    <a:pt x="250" y="71"/>
                  </a:lnTo>
                  <a:lnTo>
                    <a:pt x="264" y="62"/>
                  </a:lnTo>
                  <a:lnTo>
                    <a:pt x="273" y="55"/>
                  </a:lnTo>
                  <a:lnTo>
                    <a:pt x="277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7" name="Freeform 108"/>
            <p:cNvSpPr>
              <a:spLocks/>
            </p:cNvSpPr>
            <p:nvPr/>
          </p:nvSpPr>
          <p:spPr bwMode="auto">
            <a:xfrm>
              <a:off x="4108" y="3048"/>
              <a:ext cx="160" cy="109"/>
            </a:xfrm>
            <a:custGeom>
              <a:avLst/>
              <a:gdLst>
                <a:gd name="T0" fmla="*/ 316 w 319"/>
                <a:gd name="T1" fmla="*/ 4 h 217"/>
                <a:gd name="T2" fmla="*/ 295 w 319"/>
                <a:gd name="T3" fmla="*/ 7 h 217"/>
                <a:gd name="T4" fmla="*/ 258 w 319"/>
                <a:gd name="T5" fmla="*/ 10 h 217"/>
                <a:gd name="T6" fmla="*/ 212 w 319"/>
                <a:gd name="T7" fmla="*/ 17 h 217"/>
                <a:gd name="T8" fmla="*/ 163 w 319"/>
                <a:gd name="T9" fmla="*/ 27 h 217"/>
                <a:gd name="T10" fmla="*/ 117 w 319"/>
                <a:gd name="T11" fmla="*/ 41 h 217"/>
                <a:gd name="T12" fmla="*/ 79 w 319"/>
                <a:gd name="T13" fmla="*/ 61 h 217"/>
                <a:gd name="T14" fmla="*/ 56 w 319"/>
                <a:gd name="T15" fmla="*/ 85 h 217"/>
                <a:gd name="T16" fmla="*/ 54 w 319"/>
                <a:gd name="T17" fmla="*/ 101 h 217"/>
                <a:gd name="T18" fmla="*/ 66 w 319"/>
                <a:gd name="T19" fmla="*/ 105 h 217"/>
                <a:gd name="T20" fmla="*/ 45 w 319"/>
                <a:gd name="T21" fmla="*/ 113 h 217"/>
                <a:gd name="T22" fmla="*/ 22 w 319"/>
                <a:gd name="T23" fmla="*/ 137 h 217"/>
                <a:gd name="T24" fmla="*/ 21 w 319"/>
                <a:gd name="T25" fmla="*/ 163 h 217"/>
                <a:gd name="T26" fmla="*/ 28 w 319"/>
                <a:gd name="T27" fmla="*/ 185 h 217"/>
                <a:gd name="T28" fmla="*/ 47 w 319"/>
                <a:gd name="T29" fmla="*/ 179 h 217"/>
                <a:gd name="T30" fmla="*/ 91 w 319"/>
                <a:gd name="T31" fmla="*/ 160 h 217"/>
                <a:gd name="T32" fmla="*/ 136 w 319"/>
                <a:gd name="T33" fmla="*/ 149 h 217"/>
                <a:gd name="T34" fmla="*/ 167 w 319"/>
                <a:gd name="T35" fmla="*/ 146 h 217"/>
                <a:gd name="T36" fmla="*/ 155 w 319"/>
                <a:gd name="T37" fmla="*/ 156 h 217"/>
                <a:gd name="T38" fmla="*/ 118 w 319"/>
                <a:gd name="T39" fmla="*/ 171 h 217"/>
                <a:gd name="T40" fmla="*/ 80 w 319"/>
                <a:gd name="T41" fmla="*/ 186 h 217"/>
                <a:gd name="T42" fmla="*/ 47 w 319"/>
                <a:gd name="T43" fmla="*/ 205 h 217"/>
                <a:gd name="T44" fmla="*/ 22 w 319"/>
                <a:gd name="T45" fmla="*/ 215 h 217"/>
                <a:gd name="T46" fmla="*/ 7 w 319"/>
                <a:gd name="T47" fmla="*/ 185 h 217"/>
                <a:gd name="T48" fmla="*/ 2 w 319"/>
                <a:gd name="T49" fmla="*/ 138 h 217"/>
                <a:gd name="T50" fmla="*/ 12 w 319"/>
                <a:gd name="T51" fmla="*/ 100 h 217"/>
                <a:gd name="T52" fmla="*/ 31 w 319"/>
                <a:gd name="T53" fmla="*/ 65 h 217"/>
                <a:gd name="T54" fmla="*/ 65 w 319"/>
                <a:gd name="T55" fmla="*/ 39 h 217"/>
                <a:gd name="T56" fmla="*/ 102 w 319"/>
                <a:gd name="T57" fmla="*/ 23 h 217"/>
                <a:gd name="T58" fmla="*/ 129 w 319"/>
                <a:gd name="T59" fmla="*/ 14 h 217"/>
                <a:gd name="T60" fmla="*/ 157 w 319"/>
                <a:gd name="T61" fmla="*/ 7 h 217"/>
                <a:gd name="T62" fmla="*/ 186 w 319"/>
                <a:gd name="T63" fmla="*/ 3 h 217"/>
                <a:gd name="T64" fmla="*/ 216 w 319"/>
                <a:gd name="T65" fmla="*/ 0 h 217"/>
                <a:gd name="T66" fmla="*/ 245 w 319"/>
                <a:gd name="T67" fmla="*/ 0 h 217"/>
                <a:gd name="T68" fmla="*/ 274 w 319"/>
                <a:gd name="T69" fmla="*/ 0 h 217"/>
                <a:gd name="T70" fmla="*/ 304 w 319"/>
                <a:gd name="T71" fmla="*/ 2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19" h="217">
                  <a:moveTo>
                    <a:pt x="319" y="4"/>
                  </a:moveTo>
                  <a:lnTo>
                    <a:pt x="316" y="4"/>
                  </a:lnTo>
                  <a:lnTo>
                    <a:pt x="308" y="6"/>
                  </a:lnTo>
                  <a:lnTo>
                    <a:pt x="295" y="7"/>
                  </a:lnTo>
                  <a:lnTo>
                    <a:pt x="278" y="8"/>
                  </a:lnTo>
                  <a:lnTo>
                    <a:pt x="258" y="10"/>
                  </a:lnTo>
                  <a:lnTo>
                    <a:pt x="236" y="14"/>
                  </a:lnTo>
                  <a:lnTo>
                    <a:pt x="212" y="17"/>
                  </a:lnTo>
                  <a:lnTo>
                    <a:pt x="188" y="22"/>
                  </a:lnTo>
                  <a:lnTo>
                    <a:pt x="163" y="27"/>
                  </a:lnTo>
                  <a:lnTo>
                    <a:pt x="140" y="34"/>
                  </a:lnTo>
                  <a:lnTo>
                    <a:pt x="117" y="41"/>
                  </a:lnTo>
                  <a:lnTo>
                    <a:pt x="96" y="50"/>
                  </a:lnTo>
                  <a:lnTo>
                    <a:pt x="79" y="61"/>
                  </a:lnTo>
                  <a:lnTo>
                    <a:pt x="65" y="72"/>
                  </a:lnTo>
                  <a:lnTo>
                    <a:pt x="56" y="85"/>
                  </a:lnTo>
                  <a:lnTo>
                    <a:pt x="52" y="99"/>
                  </a:lnTo>
                  <a:lnTo>
                    <a:pt x="54" y="101"/>
                  </a:lnTo>
                  <a:lnTo>
                    <a:pt x="60" y="103"/>
                  </a:lnTo>
                  <a:lnTo>
                    <a:pt x="66" y="105"/>
                  </a:lnTo>
                  <a:lnTo>
                    <a:pt x="68" y="105"/>
                  </a:lnTo>
                  <a:lnTo>
                    <a:pt x="45" y="113"/>
                  </a:lnTo>
                  <a:lnTo>
                    <a:pt x="30" y="124"/>
                  </a:lnTo>
                  <a:lnTo>
                    <a:pt x="22" y="137"/>
                  </a:lnTo>
                  <a:lnTo>
                    <a:pt x="20" y="149"/>
                  </a:lnTo>
                  <a:lnTo>
                    <a:pt x="21" y="163"/>
                  </a:lnTo>
                  <a:lnTo>
                    <a:pt x="24" y="175"/>
                  </a:lnTo>
                  <a:lnTo>
                    <a:pt x="28" y="185"/>
                  </a:lnTo>
                  <a:lnTo>
                    <a:pt x="30" y="192"/>
                  </a:lnTo>
                  <a:lnTo>
                    <a:pt x="47" y="179"/>
                  </a:lnTo>
                  <a:lnTo>
                    <a:pt x="68" y="169"/>
                  </a:lnTo>
                  <a:lnTo>
                    <a:pt x="91" y="160"/>
                  </a:lnTo>
                  <a:lnTo>
                    <a:pt x="115" y="154"/>
                  </a:lnTo>
                  <a:lnTo>
                    <a:pt x="136" y="149"/>
                  </a:lnTo>
                  <a:lnTo>
                    <a:pt x="155" y="146"/>
                  </a:lnTo>
                  <a:lnTo>
                    <a:pt x="167" y="146"/>
                  </a:lnTo>
                  <a:lnTo>
                    <a:pt x="172" y="147"/>
                  </a:lnTo>
                  <a:lnTo>
                    <a:pt x="155" y="156"/>
                  </a:lnTo>
                  <a:lnTo>
                    <a:pt x="136" y="164"/>
                  </a:lnTo>
                  <a:lnTo>
                    <a:pt x="118" y="171"/>
                  </a:lnTo>
                  <a:lnTo>
                    <a:pt x="98" y="178"/>
                  </a:lnTo>
                  <a:lnTo>
                    <a:pt x="80" y="186"/>
                  </a:lnTo>
                  <a:lnTo>
                    <a:pt x="64" y="194"/>
                  </a:lnTo>
                  <a:lnTo>
                    <a:pt x="47" y="205"/>
                  </a:lnTo>
                  <a:lnTo>
                    <a:pt x="34" y="217"/>
                  </a:lnTo>
                  <a:lnTo>
                    <a:pt x="22" y="215"/>
                  </a:lnTo>
                  <a:lnTo>
                    <a:pt x="14" y="204"/>
                  </a:lnTo>
                  <a:lnTo>
                    <a:pt x="7" y="185"/>
                  </a:lnTo>
                  <a:lnTo>
                    <a:pt x="0" y="160"/>
                  </a:lnTo>
                  <a:lnTo>
                    <a:pt x="2" y="138"/>
                  </a:lnTo>
                  <a:lnTo>
                    <a:pt x="6" y="118"/>
                  </a:lnTo>
                  <a:lnTo>
                    <a:pt x="12" y="100"/>
                  </a:lnTo>
                  <a:lnTo>
                    <a:pt x="20" y="82"/>
                  </a:lnTo>
                  <a:lnTo>
                    <a:pt x="31" y="65"/>
                  </a:lnTo>
                  <a:lnTo>
                    <a:pt x="46" y="52"/>
                  </a:lnTo>
                  <a:lnTo>
                    <a:pt x="65" y="39"/>
                  </a:lnTo>
                  <a:lnTo>
                    <a:pt x="88" y="27"/>
                  </a:lnTo>
                  <a:lnTo>
                    <a:pt x="102" y="23"/>
                  </a:lnTo>
                  <a:lnTo>
                    <a:pt x="115" y="18"/>
                  </a:lnTo>
                  <a:lnTo>
                    <a:pt x="129" y="14"/>
                  </a:lnTo>
                  <a:lnTo>
                    <a:pt x="143" y="10"/>
                  </a:lnTo>
                  <a:lnTo>
                    <a:pt x="157" y="7"/>
                  </a:lnTo>
                  <a:lnTo>
                    <a:pt x="172" y="4"/>
                  </a:lnTo>
                  <a:lnTo>
                    <a:pt x="186" y="3"/>
                  </a:lnTo>
                  <a:lnTo>
                    <a:pt x="201" y="1"/>
                  </a:lnTo>
                  <a:lnTo>
                    <a:pt x="216" y="0"/>
                  </a:lnTo>
                  <a:lnTo>
                    <a:pt x="230" y="0"/>
                  </a:lnTo>
                  <a:lnTo>
                    <a:pt x="245" y="0"/>
                  </a:lnTo>
                  <a:lnTo>
                    <a:pt x="260" y="0"/>
                  </a:lnTo>
                  <a:lnTo>
                    <a:pt x="274" y="0"/>
                  </a:lnTo>
                  <a:lnTo>
                    <a:pt x="289" y="1"/>
                  </a:lnTo>
                  <a:lnTo>
                    <a:pt x="304" y="2"/>
                  </a:lnTo>
                  <a:lnTo>
                    <a:pt x="319" y="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8" name="Freeform 109"/>
            <p:cNvSpPr>
              <a:spLocks/>
            </p:cNvSpPr>
            <p:nvPr/>
          </p:nvSpPr>
          <p:spPr bwMode="auto">
            <a:xfrm>
              <a:off x="4283" y="3055"/>
              <a:ext cx="99" cy="148"/>
            </a:xfrm>
            <a:custGeom>
              <a:avLst/>
              <a:gdLst>
                <a:gd name="T0" fmla="*/ 159 w 200"/>
                <a:gd name="T1" fmla="*/ 78 h 296"/>
                <a:gd name="T2" fmla="*/ 171 w 200"/>
                <a:gd name="T3" fmla="*/ 103 h 296"/>
                <a:gd name="T4" fmla="*/ 180 w 200"/>
                <a:gd name="T5" fmla="*/ 130 h 296"/>
                <a:gd name="T6" fmla="*/ 188 w 200"/>
                <a:gd name="T7" fmla="*/ 156 h 296"/>
                <a:gd name="T8" fmla="*/ 194 w 200"/>
                <a:gd name="T9" fmla="*/ 184 h 296"/>
                <a:gd name="T10" fmla="*/ 197 w 200"/>
                <a:gd name="T11" fmla="*/ 212 h 296"/>
                <a:gd name="T12" fmla="*/ 200 w 200"/>
                <a:gd name="T13" fmla="*/ 240 h 296"/>
                <a:gd name="T14" fmla="*/ 199 w 200"/>
                <a:gd name="T15" fmla="*/ 268 h 296"/>
                <a:gd name="T16" fmla="*/ 196 w 200"/>
                <a:gd name="T17" fmla="*/ 296 h 296"/>
                <a:gd name="T18" fmla="*/ 194 w 200"/>
                <a:gd name="T19" fmla="*/ 289 h 296"/>
                <a:gd name="T20" fmla="*/ 191 w 200"/>
                <a:gd name="T21" fmla="*/ 270 h 296"/>
                <a:gd name="T22" fmla="*/ 184 w 200"/>
                <a:gd name="T23" fmla="*/ 244 h 296"/>
                <a:gd name="T24" fmla="*/ 177 w 200"/>
                <a:gd name="T25" fmla="*/ 210 h 296"/>
                <a:gd name="T26" fmla="*/ 166 w 200"/>
                <a:gd name="T27" fmla="*/ 175 h 296"/>
                <a:gd name="T28" fmla="*/ 156 w 200"/>
                <a:gd name="T29" fmla="*/ 138 h 296"/>
                <a:gd name="T30" fmla="*/ 142 w 200"/>
                <a:gd name="T31" fmla="*/ 103 h 296"/>
                <a:gd name="T32" fmla="*/ 127 w 200"/>
                <a:gd name="T33" fmla="*/ 73 h 296"/>
                <a:gd name="T34" fmla="*/ 112 w 200"/>
                <a:gd name="T35" fmla="*/ 56 h 296"/>
                <a:gd name="T36" fmla="*/ 93 w 200"/>
                <a:gd name="T37" fmla="*/ 41 h 296"/>
                <a:gd name="T38" fmla="*/ 72 w 200"/>
                <a:gd name="T39" fmla="*/ 29 h 296"/>
                <a:gd name="T40" fmla="*/ 51 w 200"/>
                <a:gd name="T41" fmla="*/ 19 h 296"/>
                <a:gd name="T42" fmla="*/ 32 w 200"/>
                <a:gd name="T43" fmla="*/ 12 h 296"/>
                <a:gd name="T44" fmla="*/ 15 w 200"/>
                <a:gd name="T45" fmla="*/ 7 h 296"/>
                <a:gd name="T46" fmla="*/ 4 w 200"/>
                <a:gd name="T47" fmla="*/ 4 h 296"/>
                <a:gd name="T48" fmla="*/ 0 w 200"/>
                <a:gd name="T49" fmla="*/ 3 h 296"/>
                <a:gd name="T50" fmla="*/ 7 w 200"/>
                <a:gd name="T51" fmla="*/ 1 h 296"/>
                <a:gd name="T52" fmla="*/ 15 w 200"/>
                <a:gd name="T53" fmla="*/ 0 h 296"/>
                <a:gd name="T54" fmla="*/ 23 w 200"/>
                <a:gd name="T55" fmla="*/ 0 h 296"/>
                <a:gd name="T56" fmla="*/ 32 w 200"/>
                <a:gd name="T57" fmla="*/ 0 h 296"/>
                <a:gd name="T58" fmla="*/ 40 w 200"/>
                <a:gd name="T59" fmla="*/ 0 h 296"/>
                <a:gd name="T60" fmla="*/ 48 w 200"/>
                <a:gd name="T61" fmla="*/ 1 h 296"/>
                <a:gd name="T62" fmla="*/ 56 w 200"/>
                <a:gd name="T63" fmla="*/ 2 h 296"/>
                <a:gd name="T64" fmla="*/ 64 w 200"/>
                <a:gd name="T65" fmla="*/ 3 h 296"/>
                <a:gd name="T66" fmla="*/ 79 w 200"/>
                <a:gd name="T67" fmla="*/ 8 h 296"/>
                <a:gd name="T68" fmla="*/ 93 w 200"/>
                <a:gd name="T69" fmla="*/ 14 h 296"/>
                <a:gd name="T70" fmla="*/ 106 w 200"/>
                <a:gd name="T71" fmla="*/ 22 h 296"/>
                <a:gd name="T72" fmla="*/ 119 w 200"/>
                <a:gd name="T73" fmla="*/ 31 h 296"/>
                <a:gd name="T74" fmla="*/ 131 w 200"/>
                <a:gd name="T75" fmla="*/ 41 h 296"/>
                <a:gd name="T76" fmla="*/ 141 w 200"/>
                <a:gd name="T77" fmla="*/ 53 h 296"/>
                <a:gd name="T78" fmla="*/ 151 w 200"/>
                <a:gd name="T79" fmla="*/ 64 h 296"/>
                <a:gd name="T80" fmla="*/ 159 w 200"/>
                <a:gd name="T81" fmla="*/ 78 h 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00" h="296">
                  <a:moveTo>
                    <a:pt x="159" y="78"/>
                  </a:moveTo>
                  <a:lnTo>
                    <a:pt x="171" y="103"/>
                  </a:lnTo>
                  <a:lnTo>
                    <a:pt x="180" y="130"/>
                  </a:lnTo>
                  <a:lnTo>
                    <a:pt x="188" y="156"/>
                  </a:lnTo>
                  <a:lnTo>
                    <a:pt x="194" y="184"/>
                  </a:lnTo>
                  <a:lnTo>
                    <a:pt x="197" y="212"/>
                  </a:lnTo>
                  <a:lnTo>
                    <a:pt x="200" y="240"/>
                  </a:lnTo>
                  <a:lnTo>
                    <a:pt x="199" y="268"/>
                  </a:lnTo>
                  <a:lnTo>
                    <a:pt x="196" y="296"/>
                  </a:lnTo>
                  <a:lnTo>
                    <a:pt x="194" y="289"/>
                  </a:lnTo>
                  <a:lnTo>
                    <a:pt x="191" y="270"/>
                  </a:lnTo>
                  <a:lnTo>
                    <a:pt x="184" y="244"/>
                  </a:lnTo>
                  <a:lnTo>
                    <a:pt x="177" y="210"/>
                  </a:lnTo>
                  <a:lnTo>
                    <a:pt x="166" y="175"/>
                  </a:lnTo>
                  <a:lnTo>
                    <a:pt x="156" y="138"/>
                  </a:lnTo>
                  <a:lnTo>
                    <a:pt x="142" y="103"/>
                  </a:lnTo>
                  <a:lnTo>
                    <a:pt x="127" y="73"/>
                  </a:lnTo>
                  <a:lnTo>
                    <a:pt x="112" y="56"/>
                  </a:lnTo>
                  <a:lnTo>
                    <a:pt x="93" y="41"/>
                  </a:lnTo>
                  <a:lnTo>
                    <a:pt x="72" y="29"/>
                  </a:lnTo>
                  <a:lnTo>
                    <a:pt x="51" y="19"/>
                  </a:lnTo>
                  <a:lnTo>
                    <a:pt x="32" y="12"/>
                  </a:lnTo>
                  <a:lnTo>
                    <a:pt x="15" y="7"/>
                  </a:lnTo>
                  <a:lnTo>
                    <a:pt x="4" y="4"/>
                  </a:lnTo>
                  <a:lnTo>
                    <a:pt x="0" y="3"/>
                  </a:lnTo>
                  <a:lnTo>
                    <a:pt x="7" y="1"/>
                  </a:lnTo>
                  <a:lnTo>
                    <a:pt x="15" y="0"/>
                  </a:lnTo>
                  <a:lnTo>
                    <a:pt x="23" y="0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8" y="1"/>
                  </a:lnTo>
                  <a:lnTo>
                    <a:pt x="56" y="2"/>
                  </a:lnTo>
                  <a:lnTo>
                    <a:pt x="64" y="3"/>
                  </a:lnTo>
                  <a:lnTo>
                    <a:pt x="79" y="8"/>
                  </a:lnTo>
                  <a:lnTo>
                    <a:pt x="93" y="14"/>
                  </a:lnTo>
                  <a:lnTo>
                    <a:pt x="106" y="22"/>
                  </a:lnTo>
                  <a:lnTo>
                    <a:pt x="119" y="31"/>
                  </a:lnTo>
                  <a:lnTo>
                    <a:pt x="131" y="41"/>
                  </a:lnTo>
                  <a:lnTo>
                    <a:pt x="141" y="53"/>
                  </a:lnTo>
                  <a:lnTo>
                    <a:pt x="151" y="64"/>
                  </a:lnTo>
                  <a:lnTo>
                    <a:pt x="159" y="78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9" name="Freeform 110"/>
            <p:cNvSpPr>
              <a:spLocks/>
            </p:cNvSpPr>
            <p:nvPr/>
          </p:nvSpPr>
          <p:spPr bwMode="auto">
            <a:xfrm>
              <a:off x="4205" y="3061"/>
              <a:ext cx="66" cy="49"/>
            </a:xfrm>
            <a:custGeom>
              <a:avLst/>
              <a:gdLst>
                <a:gd name="T0" fmla="*/ 132 w 132"/>
                <a:gd name="T1" fmla="*/ 1 h 98"/>
                <a:gd name="T2" fmla="*/ 120 w 132"/>
                <a:gd name="T3" fmla="*/ 6 h 98"/>
                <a:gd name="T4" fmla="*/ 106 w 132"/>
                <a:gd name="T5" fmla="*/ 11 h 98"/>
                <a:gd name="T6" fmla="*/ 92 w 132"/>
                <a:gd name="T7" fmla="*/ 18 h 98"/>
                <a:gd name="T8" fmla="*/ 79 w 132"/>
                <a:gd name="T9" fmla="*/ 26 h 98"/>
                <a:gd name="T10" fmla="*/ 66 w 132"/>
                <a:gd name="T11" fmla="*/ 35 h 98"/>
                <a:gd name="T12" fmla="*/ 53 w 132"/>
                <a:gd name="T13" fmla="*/ 44 h 98"/>
                <a:gd name="T14" fmla="*/ 42 w 132"/>
                <a:gd name="T15" fmla="*/ 54 h 98"/>
                <a:gd name="T16" fmla="*/ 32 w 132"/>
                <a:gd name="T17" fmla="*/ 66 h 98"/>
                <a:gd name="T18" fmla="*/ 23 w 132"/>
                <a:gd name="T19" fmla="*/ 74 h 98"/>
                <a:gd name="T20" fmla="*/ 16 w 132"/>
                <a:gd name="T21" fmla="*/ 84 h 98"/>
                <a:gd name="T22" fmla="*/ 9 w 132"/>
                <a:gd name="T23" fmla="*/ 92 h 98"/>
                <a:gd name="T24" fmla="*/ 0 w 132"/>
                <a:gd name="T25" fmla="*/ 98 h 98"/>
                <a:gd name="T26" fmla="*/ 0 w 132"/>
                <a:gd name="T27" fmla="*/ 88 h 98"/>
                <a:gd name="T28" fmla="*/ 1 w 132"/>
                <a:gd name="T29" fmla="*/ 77 h 98"/>
                <a:gd name="T30" fmla="*/ 4 w 132"/>
                <a:gd name="T31" fmla="*/ 68 h 98"/>
                <a:gd name="T32" fmla="*/ 10 w 132"/>
                <a:gd name="T33" fmla="*/ 59 h 98"/>
                <a:gd name="T34" fmla="*/ 17 w 132"/>
                <a:gd name="T35" fmla="*/ 50 h 98"/>
                <a:gd name="T36" fmla="*/ 25 w 132"/>
                <a:gd name="T37" fmla="*/ 42 h 98"/>
                <a:gd name="T38" fmla="*/ 33 w 132"/>
                <a:gd name="T39" fmla="*/ 34 h 98"/>
                <a:gd name="T40" fmla="*/ 42 w 132"/>
                <a:gd name="T41" fmla="*/ 27 h 98"/>
                <a:gd name="T42" fmla="*/ 52 w 132"/>
                <a:gd name="T43" fmla="*/ 22 h 98"/>
                <a:gd name="T44" fmla="*/ 63 w 132"/>
                <a:gd name="T45" fmla="*/ 18 h 98"/>
                <a:gd name="T46" fmla="*/ 75 w 132"/>
                <a:gd name="T47" fmla="*/ 13 h 98"/>
                <a:gd name="T48" fmla="*/ 86 w 132"/>
                <a:gd name="T49" fmla="*/ 8 h 98"/>
                <a:gd name="T50" fmla="*/ 99 w 132"/>
                <a:gd name="T51" fmla="*/ 5 h 98"/>
                <a:gd name="T52" fmla="*/ 110 w 132"/>
                <a:gd name="T53" fmla="*/ 1 h 98"/>
                <a:gd name="T54" fmla="*/ 122 w 132"/>
                <a:gd name="T55" fmla="*/ 0 h 98"/>
                <a:gd name="T56" fmla="*/ 132 w 132"/>
                <a:gd name="T57" fmla="*/ 1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32" h="98">
                  <a:moveTo>
                    <a:pt x="132" y="1"/>
                  </a:moveTo>
                  <a:lnTo>
                    <a:pt x="120" y="6"/>
                  </a:lnTo>
                  <a:lnTo>
                    <a:pt x="106" y="11"/>
                  </a:lnTo>
                  <a:lnTo>
                    <a:pt x="92" y="18"/>
                  </a:lnTo>
                  <a:lnTo>
                    <a:pt x="79" y="26"/>
                  </a:lnTo>
                  <a:lnTo>
                    <a:pt x="66" y="35"/>
                  </a:lnTo>
                  <a:lnTo>
                    <a:pt x="53" y="44"/>
                  </a:lnTo>
                  <a:lnTo>
                    <a:pt x="42" y="54"/>
                  </a:lnTo>
                  <a:lnTo>
                    <a:pt x="32" y="66"/>
                  </a:lnTo>
                  <a:lnTo>
                    <a:pt x="23" y="74"/>
                  </a:lnTo>
                  <a:lnTo>
                    <a:pt x="16" y="84"/>
                  </a:lnTo>
                  <a:lnTo>
                    <a:pt x="9" y="92"/>
                  </a:lnTo>
                  <a:lnTo>
                    <a:pt x="0" y="98"/>
                  </a:lnTo>
                  <a:lnTo>
                    <a:pt x="0" y="88"/>
                  </a:lnTo>
                  <a:lnTo>
                    <a:pt x="1" y="77"/>
                  </a:lnTo>
                  <a:lnTo>
                    <a:pt x="4" y="68"/>
                  </a:lnTo>
                  <a:lnTo>
                    <a:pt x="10" y="59"/>
                  </a:lnTo>
                  <a:lnTo>
                    <a:pt x="17" y="50"/>
                  </a:lnTo>
                  <a:lnTo>
                    <a:pt x="25" y="42"/>
                  </a:lnTo>
                  <a:lnTo>
                    <a:pt x="33" y="34"/>
                  </a:lnTo>
                  <a:lnTo>
                    <a:pt x="42" y="27"/>
                  </a:lnTo>
                  <a:lnTo>
                    <a:pt x="52" y="22"/>
                  </a:lnTo>
                  <a:lnTo>
                    <a:pt x="63" y="18"/>
                  </a:lnTo>
                  <a:lnTo>
                    <a:pt x="75" y="13"/>
                  </a:lnTo>
                  <a:lnTo>
                    <a:pt x="86" y="8"/>
                  </a:lnTo>
                  <a:lnTo>
                    <a:pt x="99" y="5"/>
                  </a:lnTo>
                  <a:lnTo>
                    <a:pt x="110" y="1"/>
                  </a:lnTo>
                  <a:lnTo>
                    <a:pt x="122" y="0"/>
                  </a:lnTo>
                  <a:lnTo>
                    <a:pt x="132" y="1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90" name="Freeform 111"/>
            <p:cNvSpPr>
              <a:spLocks/>
            </p:cNvSpPr>
            <p:nvPr/>
          </p:nvSpPr>
          <p:spPr bwMode="auto">
            <a:xfrm>
              <a:off x="4202" y="3120"/>
              <a:ext cx="47" cy="75"/>
            </a:xfrm>
            <a:custGeom>
              <a:avLst/>
              <a:gdLst>
                <a:gd name="T0" fmla="*/ 58 w 93"/>
                <a:gd name="T1" fmla="*/ 61 h 151"/>
                <a:gd name="T2" fmla="*/ 55 w 93"/>
                <a:gd name="T3" fmla="*/ 75 h 151"/>
                <a:gd name="T4" fmla="*/ 55 w 93"/>
                <a:gd name="T5" fmla="*/ 87 h 151"/>
                <a:gd name="T6" fmla="*/ 59 w 93"/>
                <a:gd name="T7" fmla="*/ 100 h 151"/>
                <a:gd name="T8" fmla="*/ 63 w 93"/>
                <a:gd name="T9" fmla="*/ 110 h 151"/>
                <a:gd name="T10" fmla="*/ 70 w 93"/>
                <a:gd name="T11" fmla="*/ 121 h 151"/>
                <a:gd name="T12" fmla="*/ 78 w 93"/>
                <a:gd name="T13" fmla="*/ 131 h 151"/>
                <a:gd name="T14" fmla="*/ 85 w 93"/>
                <a:gd name="T15" fmla="*/ 140 h 151"/>
                <a:gd name="T16" fmla="*/ 93 w 93"/>
                <a:gd name="T17" fmla="*/ 151 h 151"/>
                <a:gd name="T18" fmla="*/ 85 w 93"/>
                <a:gd name="T19" fmla="*/ 151 h 151"/>
                <a:gd name="T20" fmla="*/ 76 w 93"/>
                <a:gd name="T21" fmla="*/ 148 h 151"/>
                <a:gd name="T22" fmla="*/ 68 w 93"/>
                <a:gd name="T23" fmla="*/ 145 h 151"/>
                <a:gd name="T24" fmla="*/ 59 w 93"/>
                <a:gd name="T25" fmla="*/ 139 h 151"/>
                <a:gd name="T26" fmla="*/ 51 w 93"/>
                <a:gd name="T27" fmla="*/ 134 h 151"/>
                <a:gd name="T28" fmla="*/ 44 w 93"/>
                <a:gd name="T29" fmla="*/ 128 h 151"/>
                <a:gd name="T30" fmla="*/ 38 w 93"/>
                <a:gd name="T31" fmla="*/ 122 h 151"/>
                <a:gd name="T32" fmla="*/ 35 w 93"/>
                <a:gd name="T33" fmla="*/ 115 h 151"/>
                <a:gd name="T34" fmla="*/ 37 w 93"/>
                <a:gd name="T35" fmla="*/ 90 h 151"/>
                <a:gd name="T36" fmla="*/ 35 w 93"/>
                <a:gd name="T37" fmla="*/ 67 h 151"/>
                <a:gd name="T38" fmla="*/ 29 w 93"/>
                <a:gd name="T39" fmla="*/ 47 h 151"/>
                <a:gd name="T40" fmla="*/ 22 w 93"/>
                <a:gd name="T41" fmla="*/ 31 h 151"/>
                <a:gd name="T42" fmla="*/ 14 w 93"/>
                <a:gd name="T43" fmla="*/ 17 h 151"/>
                <a:gd name="T44" fmla="*/ 7 w 93"/>
                <a:gd name="T45" fmla="*/ 8 h 151"/>
                <a:gd name="T46" fmla="*/ 2 w 93"/>
                <a:gd name="T47" fmla="*/ 2 h 151"/>
                <a:gd name="T48" fmla="*/ 0 w 93"/>
                <a:gd name="T49" fmla="*/ 0 h 151"/>
                <a:gd name="T50" fmla="*/ 10 w 93"/>
                <a:gd name="T51" fmla="*/ 3 h 151"/>
                <a:gd name="T52" fmla="*/ 20 w 93"/>
                <a:gd name="T53" fmla="*/ 8 h 151"/>
                <a:gd name="T54" fmla="*/ 29 w 93"/>
                <a:gd name="T55" fmla="*/ 15 h 151"/>
                <a:gd name="T56" fmla="*/ 38 w 93"/>
                <a:gd name="T57" fmla="*/ 22 h 151"/>
                <a:gd name="T58" fmla="*/ 45 w 93"/>
                <a:gd name="T59" fmla="*/ 31 h 151"/>
                <a:gd name="T60" fmla="*/ 51 w 93"/>
                <a:gd name="T61" fmla="*/ 40 h 151"/>
                <a:gd name="T62" fmla="*/ 55 w 93"/>
                <a:gd name="T63" fmla="*/ 50 h 151"/>
                <a:gd name="T64" fmla="*/ 58 w 93"/>
                <a:gd name="T65" fmla="*/ 61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3" h="151">
                  <a:moveTo>
                    <a:pt x="58" y="61"/>
                  </a:moveTo>
                  <a:lnTo>
                    <a:pt x="55" y="75"/>
                  </a:lnTo>
                  <a:lnTo>
                    <a:pt x="55" y="87"/>
                  </a:lnTo>
                  <a:lnTo>
                    <a:pt x="59" y="100"/>
                  </a:lnTo>
                  <a:lnTo>
                    <a:pt x="63" y="110"/>
                  </a:lnTo>
                  <a:lnTo>
                    <a:pt x="70" y="121"/>
                  </a:lnTo>
                  <a:lnTo>
                    <a:pt x="78" y="131"/>
                  </a:lnTo>
                  <a:lnTo>
                    <a:pt x="85" y="140"/>
                  </a:lnTo>
                  <a:lnTo>
                    <a:pt x="93" y="151"/>
                  </a:lnTo>
                  <a:lnTo>
                    <a:pt x="85" y="151"/>
                  </a:lnTo>
                  <a:lnTo>
                    <a:pt x="76" y="148"/>
                  </a:lnTo>
                  <a:lnTo>
                    <a:pt x="68" y="145"/>
                  </a:lnTo>
                  <a:lnTo>
                    <a:pt x="59" y="139"/>
                  </a:lnTo>
                  <a:lnTo>
                    <a:pt x="51" y="134"/>
                  </a:lnTo>
                  <a:lnTo>
                    <a:pt x="44" y="128"/>
                  </a:lnTo>
                  <a:lnTo>
                    <a:pt x="38" y="122"/>
                  </a:lnTo>
                  <a:lnTo>
                    <a:pt x="35" y="115"/>
                  </a:lnTo>
                  <a:lnTo>
                    <a:pt x="37" y="90"/>
                  </a:lnTo>
                  <a:lnTo>
                    <a:pt x="35" y="67"/>
                  </a:lnTo>
                  <a:lnTo>
                    <a:pt x="29" y="47"/>
                  </a:lnTo>
                  <a:lnTo>
                    <a:pt x="22" y="31"/>
                  </a:lnTo>
                  <a:lnTo>
                    <a:pt x="14" y="17"/>
                  </a:lnTo>
                  <a:lnTo>
                    <a:pt x="7" y="8"/>
                  </a:lnTo>
                  <a:lnTo>
                    <a:pt x="2" y="2"/>
                  </a:lnTo>
                  <a:lnTo>
                    <a:pt x="0" y="0"/>
                  </a:lnTo>
                  <a:lnTo>
                    <a:pt x="10" y="3"/>
                  </a:lnTo>
                  <a:lnTo>
                    <a:pt x="20" y="8"/>
                  </a:lnTo>
                  <a:lnTo>
                    <a:pt x="29" y="15"/>
                  </a:lnTo>
                  <a:lnTo>
                    <a:pt x="38" y="22"/>
                  </a:lnTo>
                  <a:lnTo>
                    <a:pt x="45" y="31"/>
                  </a:lnTo>
                  <a:lnTo>
                    <a:pt x="51" y="40"/>
                  </a:lnTo>
                  <a:lnTo>
                    <a:pt x="55" y="50"/>
                  </a:lnTo>
                  <a:lnTo>
                    <a:pt x="58" y="61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3" name="Freeform 112"/>
            <p:cNvSpPr>
              <a:spLocks/>
            </p:cNvSpPr>
            <p:nvPr/>
          </p:nvSpPr>
          <p:spPr bwMode="auto">
            <a:xfrm>
              <a:off x="3596" y="3152"/>
              <a:ext cx="122" cy="86"/>
            </a:xfrm>
            <a:custGeom>
              <a:avLst/>
              <a:gdLst>
                <a:gd name="T0" fmla="*/ 154 w 244"/>
                <a:gd name="T1" fmla="*/ 5 h 173"/>
                <a:gd name="T2" fmla="*/ 166 w 244"/>
                <a:gd name="T3" fmla="*/ 10 h 173"/>
                <a:gd name="T4" fmla="*/ 178 w 244"/>
                <a:gd name="T5" fmla="*/ 17 h 173"/>
                <a:gd name="T6" fmla="*/ 192 w 244"/>
                <a:gd name="T7" fmla="*/ 25 h 173"/>
                <a:gd name="T8" fmla="*/ 205 w 244"/>
                <a:gd name="T9" fmla="*/ 36 h 173"/>
                <a:gd name="T10" fmla="*/ 217 w 244"/>
                <a:gd name="T11" fmla="*/ 47 h 173"/>
                <a:gd name="T12" fmla="*/ 228 w 244"/>
                <a:gd name="T13" fmla="*/ 60 h 173"/>
                <a:gd name="T14" fmla="*/ 237 w 244"/>
                <a:gd name="T15" fmla="*/ 73 h 173"/>
                <a:gd name="T16" fmla="*/ 243 w 244"/>
                <a:gd name="T17" fmla="*/ 88 h 173"/>
                <a:gd name="T18" fmla="*/ 244 w 244"/>
                <a:gd name="T19" fmla="*/ 94 h 173"/>
                <a:gd name="T20" fmla="*/ 242 w 244"/>
                <a:gd name="T21" fmla="*/ 105 h 173"/>
                <a:gd name="T22" fmla="*/ 239 w 244"/>
                <a:gd name="T23" fmla="*/ 118 h 173"/>
                <a:gd name="T24" fmla="*/ 235 w 244"/>
                <a:gd name="T25" fmla="*/ 130 h 173"/>
                <a:gd name="T26" fmla="*/ 229 w 244"/>
                <a:gd name="T27" fmla="*/ 143 h 173"/>
                <a:gd name="T28" fmla="*/ 222 w 244"/>
                <a:gd name="T29" fmla="*/ 156 h 173"/>
                <a:gd name="T30" fmla="*/ 214 w 244"/>
                <a:gd name="T31" fmla="*/ 166 h 173"/>
                <a:gd name="T32" fmla="*/ 206 w 244"/>
                <a:gd name="T33" fmla="*/ 173 h 173"/>
                <a:gd name="T34" fmla="*/ 205 w 244"/>
                <a:gd name="T35" fmla="*/ 164 h 173"/>
                <a:gd name="T36" fmla="*/ 207 w 244"/>
                <a:gd name="T37" fmla="*/ 153 h 173"/>
                <a:gd name="T38" fmla="*/ 212 w 244"/>
                <a:gd name="T39" fmla="*/ 144 h 173"/>
                <a:gd name="T40" fmla="*/ 215 w 244"/>
                <a:gd name="T41" fmla="*/ 134 h 173"/>
                <a:gd name="T42" fmla="*/ 219 w 244"/>
                <a:gd name="T43" fmla="*/ 111 h 173"/>
                <a:gd name="T44" fmla="*/ 217 w 244"/>
                <a:gd name="T45" fmla="*/ 91 h 173"/>
                <a:gd name="T46" fmla="*/ 212 w 244"/>
                <a:gd name="T47" fmla="*/ 74 h 173"/>
                <a:gd name="T48" fmla="*/ 201 w 244"/>
                <a:gd name="T49" fmla="*/ 59 h 173"/>
                <a:gd name="T50" fmla="*/ 189 w 244"/>
                <a:gd name="T51" fmla="*/ 47 h 173"/>
                <a:gd name="T52" fmla="*/ 174 w 244"/>
                <a:gd name="T53" fmla="*/ 37 h 173"/>
                <a:gd name="T54" fmla="*/ 157 w 244"/>
                <a:gd name="T55" fmla="*/ 30 h 173"/>
                <a:gd name="T56" fmla="*/ 141 w 244"/>
                <a:gd name="T57" fmla="*/ 24 h 173"/>
                <a:gd name="T58" fmla="*/ 131 w 244"/>
                <a:gd name="T59" fmla="*/ 22 h 173"/>
                <a:gd name="T60" fmla="*/ 117 w 244"/>
                <a:gd name="T61" fmla="*/ 21 h 173"/>
                <a:gd name="T62" fmla="*/ 101 w 244"/>
                <a:gd name="T63" fmla="*/ 20 h 173"/>
                <a:gd name="T64" fmla="*/ 83 w 244"/>
                <a:gd name="T65" fmla="*/ 20 h 173"/>
                <a:gd name="T66" fmla="*/ 63 w 244"/>
                <a:gd name="T67" fmla="*/ 21 h 173"/>
                <a:gd name="T68" fmla="*/ 42 w 244"/>
                <a:gd name="T69" fmla="*/ 24 h 173"/>
                <a:gd name="T70" fmla="*/ 20 w 244"/>
                <a:gd name="T71" fmla="*/ 28 h 173"/>
                <a:gd name="T72" fmla="*/ 0 w 244"/>
                <a:gd name="T73" fmla="*/ 33 h 173"/>
                <a:gd name="T74" fmla="*/ 15 w 244"/>
                <a:gd name="T75" fmla="*/ 20 h 173"/>
                <a:gd name="T76" fmla="*/ 33 w 244"/>
                <a:gd name="T77" fmla="*/ 9 h 173"/>
                <a:gd name="T78" fmla="*/ 53 w 244"/>
                <a:gd name="T79" fmla="*/ 4 h 173"/>
                <a:gd name="T80" fmla="*/ 72 w 244"/>
                <a:gd name="T81" fmla="*/ 0 h 173"/>
                <a:gd name="T82" fmla="*/ 93 w 244"/>
                <a:gd name="T83" fmla="*/ 0 h 173"/>
                <a:gd name="T84" fmla="*/ 115 w 244"/>
                <a:gd name="T85" fmla="*/ 1 h 173"/>
                <a:gd name="T86" fmla="*/ 134 w 244"/>
                <a:gd name="T87" fmla="*/ 2 h 173"/>
                <a:gd name="T88" fmla="*/ 154 w 244"/>
                <a:gd name="T89" fmla="*/ 5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44" h="173">
                  <a:moveTo>
                    <a:pt x="154" y="5"/>
                  </a:moveTo>
                  <a:lnTo>
                    <a:pt x="166" y="10"/>
                  </a:lnTo>
                  <a:lnTo>
                    <a:pt x="178" y="17"/>
                  </a:lnTo>
                  <a:lnTo>
                    <a:pt x="192" y="25"/>
                  </a:lnTo>
                  <a:lnTo>
                    <a:pt x="205" y="36"/>
                  </a:lnTo>
                  <a:lnTo>
                    <a:pt x="217" y="47"/>
                  </a:lnTo>
                  <a:lnTo>
                    <a:pt x="228" y="60"/>
                  </a:lnTo>
                  <a:lnTo>
                    <a:pt x="237" y="73"/>
                  </a:lnTo>
                  <a:lnTo>
                    <a:pt x="243" y="88"/>
                  </a:lnTo>
                  <a:lnTo>
                    <a:pt x="244" y="94"/>
                  </a:lnTo>
                  <a:lnTo>
                    <a:pt x="242" y="105"/>
                  </a:lnTo>
                  <a:lnTo>
                    <a:pt x="239" y="118"/>
                  </a:lnTo>
                  <a:lnTo>
                    <a:pt x="235" y="130"/>
                  </a:lnTo>
                  <a:lnTo>
                    <a:pt x="229" y="143"/>
                  </a:lnTo>
                  <a:lnTo>
                    <a:pt x="222" y="156"/>
                  </a:lnTo>
                  <a:lnTo>
                    <a:pt x="214" y="166"/>
                  </a:lnTo>
                  <a:lnTo>
                    <a:pt x="206" y="173"/>
                  </a:lnTo>
                  <a:lnTo>
                    <a:pt x="205" y="164"/>
                  </a:lnTo>
                  <a:lnTo>
                    <a:pt x="207" y="153"/>
                  </a:lnTo>
                  <a:lnTo>
                    <a:pt x="212" y="144"/>
                  </a:lnTo>
                  <a:lnTo>
                    <a:pt x="215" y="134"/>
                  </a:lnTo>
                  <a:lnTo>
                    <a:pt x="219" y="111"/>
                  </a:lnTo>
                  <a:lnTo>
                    <a:pt x="217" y="91"/>
                  </a:lnTo>
                  <a:lnTo>
                    <a:pt x="212" y="74"/>
                  </a:lnTo>
                  <a:lnTo>
                    <a:pt x="201" y="59"/>
                  </a:lnTo>
                  <a:lnTo>
                    <a:pt x="189" y="47"/>
                  </a:lnTo>
                  <a:lnTo>
                    <a:pt x="174" y="37"/>
                  </a:lnTo>
                  <a:lnTo>
                    <a:pt x="157" y="30"/>
                  </a:lnTo>
                  <a:lnTo>
                    <a:pt x="141" y="24"/>
                  </a:lnTo>
                  <a:lnTo>
                    <a:pt x="131" y="22"/>
                  </a:lnTo>
                  <a:lnTo>
                    <a:pt x="117" y="21"/>
                  </a:lnTo>
                  <a:lnTo>
                    <a:pt x="101" y="20"/>
                  </a:lnTo>
                  <a:lnTo>
                    <a:pt x="83" y="20"/>
                  </a:lnTo>
                  <a:lnTo>
                    <a:pt x="63" y="21"/>
                  </a:lnTo>
                  <a:lnTo>
                    <a:pt x="42" y="24"/>
                  </a:lnTo>
                  <a:lnTo>
                    <a:pt x="20" y="28"/>
                  </a:lnTo>
                  <a:lnTo>
                    <a:pt x="0" y="33"/>
                  </a:lnTo>
                  <a:lnTo>
                    <a:pt x="15" y="20"/>
                  </a:lnTo>
                  <a:lnTo>
                    <a:pt x="33" y="9"/>
                  </a:lnTo>
                  <a:lnTo>
                    <a:pt x="53" y="4"/>
                  </a:lnTo>
                  <a:lnTo>
                    <a:pt x="72" y="0"/>
                  </a:lnTo>
                  <a:lnTo>
                    <a:pt x="93" y="0"/>
                  </a:lnTo>
                  <a:lnTo>
                    <a:pt x="115" y="1"/>
                  </a:lnTo>
                  <a:lnTo>
                    <a:pt x="134" y="2"/>
                  </a:lnTo>
                  <a:lnTo>
                    <a:pt x="154" y="5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4" name="Freeform 113"/>
            <p:cNvSpPr>
              <a:spLocks/>
            </p:cNvSpPr>
            <p:nvPr/>
          </p:nvSpPr>
          <p:spPr bwMode="auto">
            <a:xfrm>
              <a:off x="3497" y="3164"/>
              <a:ext cx="91" cy="159"/>
            </a:xfrm>
            <a:custGeom>
              <a:avLst/>
              <a:gdLst>
                <a:gd name="T0" fmla="*/ 182 w 182"/>
                <a:gd name="T1" fmla="*/ 4 h 319"/>
                <a:gd name="T2" fmla="*/ 180 w 182"/>
                <a:gd name="T3" fmla="*/ 7 h 319"/>
                <a:gd name="T4" fmla="*/ 177 w 182"/>
                <a:gd name="T5" fmla="*/ 9 h 319"/>
                <a:gd name="T6" fmla="*/ 172 w 182"/>
                <a:gd name="T7" fmla="*/ 11 h 319"/>
                <a:gd name="T8" fmla="*/ 166 w 182"/>
                <a:gd name="T9" fmla="*/ 9 h 319"/>
                <a:gd name="T10" fmla="*/ 162 w 182"/>
                <a:gd name="T11" fmla="*/ 9 h 319"/>
                <a:gd name="T12" fmla="*/ 156 w 182"/>
                <a:gd name="T13" fmla="*/ 9 h 319"/>
                <a:gd name="T14" fmla="*/ 151 w 182"/>
                <a:gd name="T15" fmla="*/ 11 h 319"/>
                <a:gd name="T16" fmla="*/ 147 w 182"/>
                <a:gd name="T17" fmla="*/ 13 h 319"/>
                <a:gd name="T18" fmla="*/ 127 w 182"/>
                <a:gd name="T19" fmla="*/ 20 h 319"/>
                <a:gd name="T20" fmla="*/ 109 w 182"/>
                <a:gd name="T21" fmla="*/ 29 h 319"/>
                <a:gd name="T22" fmla="*/ 91 w 182"/>
                <a:gd name="T23" fmla="*/ 42 h 319"/>
                <a:gd name="T24" fmla="*/ 75 w 182"/>
                <a:gd name="T25" fmla="*/ 57 h 319"/>
                <a:gd name="T26" fmla="*/ 61 w 182"/>
                <a:gd name="T27" fmla="*/ 73 h 319"/>
                <a:gd name="T28" fmla="*/ 49 w 182"/>
                <a:gd name="T29" fmla="*/ 91 h 319"/>
                <a:gd name="T30" fmla="*/ 40 w 182"/>
                <a:gd name="T31" fmla="*/ 110 h 319"/>
                <a:gd name="T32" fmla="*/ 34 w 182"/>
                <a:gd name="T33" fmla="*/ 129 h 319"/>
                <a:gd name="T34" fmla="*/ 28 w 182"/>
                <a:gd name="T35" fmla="*/ 155 h 319"/>
                <a:gd name="T36" fmla="*/ 27 w 182"/>
                <a:gd name="T37" fmla="*/ 180 h 319"/>
                <a:gd name="T38" fmla="*/ 28 w 182"/>
                <a:gd name="T39" fmla="*/ 205 h 319"/>
                <a:gd name="T40" fmla="*/ 33 w 182"/>
                <a:gd name="T41" fmla="*/ 229 h 319"/>
                <a:gd name="T42" fmla="*/ 41 w 182"/>
                <a:gd name="T43" fmla="*/ 254 h 319"/>
                <a:gd name="T44" fmla="*/ 50 w 182"/>
                <a:gd name="T45" fmla="*/ 275 h 319"/>
                <a:gd name="T46" fmla="*/ 60 w 182"/>
                <a:gd name="T47" fmla="*/ 299 h 319"/>
                <a:gd name="T48" fmla="*/ 73 w 182"/>
                <a:gd name="T49" fmla="*/ 319 h 319"/>
                <a:gd name="T50" fmla="*/ 64 w 182"/>
                <a:gd name="T51" fmla="*/ 316 h 319"/>
                <a:gd name="T52" fmla="*/ 53 w 182"/>
                <a:gd name="T53" fmla="*/ 305 h 319"/>
                <a:gd name="T54" fmla="*/ 41 w 182"/>
                <a:gd name="T55" fmla="*/ 289 h 319"/>
                <a:gd name="T56" fmla="*/ 28 w 182"/>
                <a:gd name="T57" fmla="*/ 270 h 319"/>
                <a:gd name="T58" fmla="*/ 16 w 182"/>
                <a:gd name="T59" fmla="*/ 248 h 319"/>
                <a:gd name="T60" fmla="*/ 7 w 182"/>
                <a:gd name="T61" fmla="*/ 224 h 319"/>
                <a:gd name="T62" fmla="*/ 2 w 182"/>
                <a:gd name="T63" fmla="*/ 201 h 319"/>
                <a:gd name="T64" fmla="*/ 0 w 182"/>
                <a:gd name="T65" fmla="*/ 179 h 319"/>
                <a:gd name="T66" fmla="*/ 3 w 182"/>
                <a:gd name="T67" fmla="*/ 149 h 319"/>
                <a:gd name="T68" fmla="*/ 7 w 182"/>
                <a:gd name="T69" fmla="*/ 125 h 319"/>
                <a:gd name="T70" fmla="*/ 14 w 182"/>
                <a:gd name="T71" fmla="*/ 103 h 319"/>
                <a:gd name="T72" fmla="*/ 23 w 182"/>
                <a:gd name="T73" fmla="*/ 84 h 319"/>
                <a:gd name="T74" fmla="*/ 36 w 182"/>
                <a:gd name="T75" fmla="*/ 67 h 319"/>
                <a:gd name="T76" fmla="*/ 51 w 182"/>
                <a:gd name="T77" fmla="*/ 51 h 319"/>
                <a:gd name="T78" fmla="*/ 71 w 182"/>
                <a:gd name="T79" fmla="*/ 35 h 319"/>
                <a:gd name="T80" fmla="*/ 94 w 182"/>
                <a:gd name="T81" fmla="*/ 19 h 319"/>
                <a:gd name="T82" fmla="*/ 103 w 182"/>
                <a:gd name="T83" fmla="*/ 14 h 319"/>
                <a:gd name="T84" fmla="*/ 113 w 182"/>
                <a:gd name="T85" fmla="*/ 11 h 319"/>
                <a:gd name="T86" fmla="*/ 125 w 182"/>
                <a:gd name="T87" fmla="*/ 7 h 319"/>
                <a:gd name="T88" fmla="*/ 136 w 182"/>
                <a:gd name="T89" fmla="*/ 4 h 319"/>
                <a:gd name="T90" fmla="*/ 148 w 182"/>
                <a:gd name="T91" fmla="*/ 1 h 319"/>
                <a:gd name="T92" fmla="*/ 159 w 182"/>
                <a:gd name="T93" fmla="*/ 0 h 319"/>
                <a:gd name="T94" fmla="*/ 171 w 182"/>
                <a:gd name="T95" fmla="*/ 1 h 319"/>
                <a:gd name="T96" fmla="*/ 182 w 182"/>
                <a:gd name="T97" fmla="*/ 4 h 3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82" h="319">
                  <a:moveTo>
                    <a:pt x="182" y="4"/>
                  </a:moveTo>
                  <a:lnTo>
                    <a:pt x="180" y="7"/>
                  </a:lnTo>
                  <a:lnTo>
                    <a:pt x="177" y="9"/>
                  </a:lnTo>
                  <a:lnTo>
                    <a:pt x="172" y="11"/>
                  </a:lnTo>
                  <a:lnTo>
                    <a:pt x="166" y="9"/>
                  </a:lnTo>
                  <a:lnTo>
                    <a:pt x="162" y="9"/>
                  </a:lnTo>
                  <a:lnTo>
                    <a:pt x="156" y="9"/>
                  </a:lnTo>
                  <a:lnTo>
                    <a:pt x="151" y="11"/>
                  </a:lnTo>
                  <a:lnTo>
                    <a:pt x="147" y="13"/>
                  </a:lnTo>
                  <a:lnTo>
                    <a:pt x="127" y="20"/>
                  </a:lnTo>
                  <a:lnTo>
                    <a:pt x="109" y="29"/>
                  </a:lnTo>
                  <a:lnTo>
                    <a:pt x="91" y="42"/>
                  </a:lnTo>
                  <a:lnTo>
                    <a:pt x="75" y="57"/>
                  </a:lnTo>
                  <a:lnTo>
                    <a:pt x="61" y="73"/>
                  </a:lnTo>
                  <a:lnTo>
                    <a:pt x="49" y="91"/>
                  </a:lnTo>
                  <a:lnTo>
                    <a:pt x="40" y="110"/>
                  </a:lnTo>
                  <a:lnTo>
                    <a:pt x="34" y="129"/>
                  </a:lnTo>
                  <a:lnTo>
                    <a:pt x="28" y="155"/>
                  </a:lnTo>
                  <a:lnTo>
                    <a:pt x="27" y="180"/>
                  </a:lnTo>
                  <a:lnTo>
                    <a:pt x="28" y="205"/>
                  </a:lnTo>
                  <a:lnTo>
                    <a:pt x="33" y="229"/>
                  </a:lnTo>
                  <a:lnTo>
                    <a:pt x="41" y="254"/>
                  </a:lnTo>
                  <a:lnTo>
                    <a:pt x="50" y="275"/>
                  </a:lnTo>
                  <a:lnTo>
                    <a:pt x="60" y="299"/>
                  </a:lnTo>
                  <a:lnTo>
                    <a:pt x="73" y="319"/>
                  </a:lnTo>
                  <a:lnTo>
                    <a:pt x="64" y="316"/>
                  </a:lnTo>
                  <a:lnTo>
                    <a:pt x="53" y="305"/>
                  </a:lnTo>
                  <a:lnTo>
                    <a:pt x="41" y="289"/>
                  </a:lnTo>
                  <a:lnTo>
                    <a:pt x="28" y="270"/>
                  </a:lnTo>
                  <a:lnTo>
                    <a:pt x="16" y="248"/>
                  </a:lnTo>
                  <a:lnTo>
                    <a:pt x="7" y="224"/>
                  </a:lnTo>
                  <a:lnTo>
                    <a:pt x="2" y="201"/>
                  </a:lnTo>
                  <a:lnTo>
                    <a:pt x="0" y="179"/>
                  </a:lnTo>
                  <a:lnTo>
                    <a:pt x="3" y="149"/>
                  </a:lnTo>
                  <a:lnTo>
                    <a:pt x="7" y="125"/>
                  </a:lnTo>
                  <a:lnTo>
                    <a:pt x="14" y="103"/>
                  </a:lnTo>
                  <a:lnTo>
                    <a:pt x="23" y="84"/>
                  </a:lnTo>
                  <a:lnTo>
                    <a:pt x="36" y="67"/>
                  </a:lnTo>
                  <a:lnTo>
                    <a:pt x="51" y="51"/>
                  </a:lnTo>
                  <a:lnTo>
                    <a:pt x="71" y="35"/>
                  </a:lnTo>
                  <a:lnTo>
                    <a:pt x="94" y="19"/>
                  </a:lnTo>
                  <a:lnTo>
                    <a:pt x="103" y="14"/>
                  </a:lnTo>
                  <a:lnTo>
                    <a:pt x="113" y="11"/>
                  </a:lnTo>
                  <a:lnTo>
                    <a:pt x="125" y="7"/>
                  </a:lnTo>
                  <a:lnTo>
                    <a:pt x="136" y="4"/>
                  </a:lnTo>
                  <a:lnTo>
                    <a:pt x="148" y="1"/>
                  </a:lnTo>
                  <a:lnTo>
                    <a:pt x="159" y="0"/>
                  </a:lnTo>
                  <a:lnTo>
                    <a:pt x="171" y="1"/>
                  </a:lnTo>
                  <a:lnTo>
                    <a:pt x="182" y="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5" name="Freeform 114"/>
            <p:cNvSpPr>
              <a:spLocks/>
            </p:cNvSpPr>
            <p:nvPr/>
          </p:nvSpPr>
          <p:spPr bwMode="auto">
            <a:xfrm>
              <a:off x="4247" y="3160"/>
              <a:ext cx="60" cy="58"/>
            </a:xfrm>
            <a:custGeom>
              <a:avLst/>
              <a:gdLst>
                <a:gd name="T0" fmla="*/ 119 w 120"/>
                <a:gd name="T1" fmla="*/ 116 h 116"/>
                <a:gd name="T2" fmla="*/ 118 w 120"/>
                <a:gd name="T3" fmla="*/ 113 h 116"/>
                <a:gd name="T4" fmla="*/ 115 w 120"/>
                <a:gd name="T5" fmla="*/ 103 h 116"/>
                <a:gd name="T6" fmla="*/ 111 w 120"/>
                <a:gd name="T7" fmla="*/ 89 h 116"/>
                <a:gd name="T8" fmla="*/ 105 w 120"/>
                <a:gd name="T9" fmla="*/ 72 h 116"/>
                <a:gd name="T10" fmla="*/ 94 w 120"/>
                <a:gd name="T11" fmla="*/ 54 h 116"/>
                <a:gd name="T12" fmla="*/ 83 w 120"/>
                <a:gd name="T13" fmla="*/ 38 h 116"/>
                <a:gd name="T14" fmla="*/ 67 w 120"/>
                <a:gd name="T15" fmla="*/ 27 h 116"/>
                <a:gd name="T16" fmla="*/ 48 w 120"/>
                <a:gd name="T17" fmla="*/ 20 h 116"/>
                <a:gd name="T18" fmla="*/ 39 w 120"/>
                <a:gd name="T19" fmla="*/ 20 h 116"/>
                <a:gd name="T20" fmla="*/ 32 w 120"/>
                <a:gd name="T21" fmla="*/ 23 h 116"/>
                <a:gd name="T22" fmla="*/ 28 w 120"/>
                <a:gd name="T23" fmla="*/ 29 h 116"/>
                <a:gd name="T24" fmla="*/ 23 w 120"/>
                <a:gd name="T25" fmla="*/ 36 h 116"/>
                <a:gd name="T26" fmla="*/ 23 w 120"/>
                <a:gd name="T27" fmla="*/ 46 h 116"/>
                <a:gd name="T28" fmla="*/ 24 w 120"/>
                <a:gd name="T29" fmla="*/ 57 h 116"/>
                <a:gd name="T30" fmla="*/ 24 w 120"/>
                <a:gd name="T31" fmla="*/ 66 h 116"/>
                <a:gd name="T32" fmla="*/ 23 w 120"/>
                <a:gd name="T33" fmla="*/ 75 h 116"/>
                <a:gd name="T34" fmla="*/ 15 w 120"/>
                <a:gd name="T35" fmla="*/ 67 h 116"/>
                <a:gd name="T36" fmla="*/ 7 w 120"/>
                <a:gd name="T37" fmla="*/ 59 h 116"/>
                <a:gd name="T38" fmla="*/ 1 w 120"/>
                <a:gd name="T39" fmla="*/ 49 h 116"/>
                <a:gd name="T40" fmla="*/ 0 w 120"/>
                <a:gd name="T41" fmla="*/ 36 h 116"/>
                <a:gd name="T42" fmla="*/ 2 w 120"/>
                <a:gd name="T43" fmla="*/ 29 h 116"/>
                <a:gd name="T44" fmla="*/ 5 w 120"/>
                <a:gd name="T45" fmla="*/ 23 h 116"/>
                <a:gd name="T46" fmla="*/ 8 w 120"/>
                <a:gd name="T47" fmla="*/ 19 h 116"/>
                <a:gd name="T48" fmla="*/ 11 w 120"/>
                <a:gd name="T49" fmla="*/ 14 h 116"/>
                <a:gd name="T50" fmla="*/ 16 w 120"/>
                <a:gd name="T51" fmla="*/ 9 h 116"/>
                <a:gd name="T52" fmla="*/ 23 w 120"/>
                <a:gd name="T53" fmla="*/ 6 h 116"/>
                <a:gd name="T54" fmla="*/ 31 w 120"/>
                <a:gd name="T55" fmla="*/ 4 h 116"/>
                <a:gd name="T56" fmla="*/ 40 w 120"/>
                <a:gd name="T57" fmla="*/ 0 h 116"/>
                <a:gd name="T58" fmla="*/ 66 w 120"/>
                <a:gd name="T59" fmla="*/ 4 h 116"/>
                <a:gd name="T60" fmla="*/ 85 w 120"/>
                <a:gd name="T61" fmla="*/ 15 h 116"/>
                <a:gd name="T62" fmla="*/ 100 w 120"/>
                <a:gd name="T63" fmla="*/ 30 h 116"/>
                <a:gd name="T64" fmla="*/ 111 w 120"/>
                <a:gd name="T65" fmla="*/ 50 h 116"/>
                <a:gd name="T66" fmla="*/ 116 w 120"/>
                <a:gd name="T67" fmla="*/ 69 h 116"/>
                <a:gd name="T68" fmla="*/ 120 w 120"/>
                <a:gd name="T69" fmla="*/ 88 h 116"/>
                <a:gd name="T70" fmla="*/ 120 w 120"/>
                <a:gd name="T71" fmla="*/ 105 h 116"/>
                <a:gd name="T72" fmla="*/ 119 w 120"/>
                <a:gd name="T73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20" h="116">
                  <a:moveTo>
                    <a:pt x="119" y="116"/>
                  </a:moveTo>
                  <a:lnTo>
                    <a:pt x="118" y="113"/>
                  </a:lnTo>
                  <a:lnTo>
                    <a:pt x="115" y="103"/>
                  </a:lnTo>
                  <a:lnTo>
                    <a:pt x="111" y="89"/>
                  </a:lnTo>
                  <a:lnTo>
                    <a:pt x="105" y="72"/>
                  </a:lnTo>
                  <a:lnTo>
                    <a:pt x="94" y="54"/>
                  </a:lnTo>
                  <a:lnTo>
                    <a:pt x="83" y="38"/>
                  </a:lnTo>
                  <a:lnTo>
                    <a:pt x="67" y="27"/>
                  </a:lnTo>
                  <a:lnTo>
                    <a:pt x="48" y="20"/>
                  </a:lnTo>
                  <a:lnTo>
                    <a:pt x="39" y="20"/>
                  </a:lnTo>
                  <a:lnTo>
                    <a:pt x="32" y="23"/>
                  </a:lnTo>
                  <a:lnTo>
                    <a:pt x="28" y="29"/>
                  </a:lnTo>
                  <a:lnTo>
                    <a:pt x="23" y="36"/>
                  </a:lnTo>
                  <a:lnTo>
                    <a:pt x="23" y="46"/>
                  </a:lnTo>
                  <a:lnTo>
                    <a:pt x="24" y="57"/>
                  </a:lnTo>
                  <a:lnTo>
                    <a:pt x="24" y="66"/>
                  </a:lnTo>
                  <a:lnTo>
                    <a:pt x="23" y="75"/>
                  </a:lnTo>
                  <a:lnTo>
                    <a:pt x="15" y="67"/>
                  </a:lnTo>
                  <a:lnTo>
                    <a:pt x="7" y="59"/>
                  </a:lnTo>
                  <a:lnTo>
                    <a:pt x="1" y="49"/>
                  </a:lnTo>
                  <a:lnTo>
                    <a:pt x="0" y="36"/>
                  </a:lnTo>
                  <a:lnTo>
                    <a:pt x="2" y="29"/>
                  </a:lnTo>
                  <a:lnTo>
                    <a:pt x="5" y="23"/>
                  </a:lnTo>
                  <a:lnTo>
                    <a:pt x="8" y="19"/>
                  </a:lnTo>
                  <a:lnTo>
                    <a:pt x="11" y="14"/>
                  </a:lnTo>
                  <a:lnTo>
                    <a:pt x="16" y="9"/>
                  </a:lnTo>
                  <a:lnTo>
                    <a:pt x="23" y="6"/>
                  </a:lnTo>
                  <a:lnTo>
                    <a:pt x="31" y="4"/>
                  </a:lnTo>
                  <a:lnTo>
                    <a:pt x="40" y="0"/>
                  </a:lnTo>
                  <a:lnTo>
                    <a:pt x="66" y="4"/>
                  </a:lnTo>
                  <a:lnTo>
                    <a:pt x="85" y="15"/>
                  </a:lnTo>
                  <a:lnTo>
                    <a:pt x="100" y="30"/>
                  </a:lnTo>
                  <a:lnTo>
                    <a:pt x="111" y="50"/>
                  </a:lnTo>
                  <a:lnTo>
                    <a:pt x="116" y="69"/>
                  </a:lnTo>
                  <a:lnTo>
                    <a:pt x="120" y="88"/>
                  </a:lnTo>
                  <a:lnTo>
                    <a:pt x="120" y="105"/>
                  </a:lnTo>
                  <a:lnTo>
                    <a:pt x="119" y="116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6" name="Freeform 115"/>
            <p:cNvSpPr>
              <a:spLocks/>
            </p:cNvSpPr>
            <p:nvPr/>
          </p:nvSpPr>
          <p:spPr bwMode="auto">
            <a:xfrm>
              <a:off x="4127" y="3168"/>
              <a:ext cx="157" cy="176"/>
            </a:xfrm>
            <a:custGeom>
              <a:avLst/>
              <a:gdLst>
                <a:gd name="T0" fmla="*/ 97 w 314"/>
                <a:gd name="T1" fmla="*/ 104 h 352"/>
                <a:gd name="T2" fmla="*/ 121 w 314"/>
                <a:gd name="T3" fmla="*/ 86 h 352"/>
                <a:gd name="T4" fmla="*/ 148 w 314"/>
                <a:gd name="T5" fmla="*/ 68 h 352"/>
                <a:gd name="T6" fmla="*/ 174 w 314"/>
                <a:gd name="T7" fmla="*/ 53 h 352"/>
                <a:gd name="T8" fmla="*/ 185 w 314"/>
                <a:gd name="T9" fmla="*/ 52 h 352"/>
                <a:gd name="T10" fmla="*/ 166 w 314"/>
                <a:gd name="T11" fmla="*/ 71 h 352"/>
                <a:gd name="T12" fmla="*/ 135 w 314"/>
                <a:gd name="T13" fmla="*/ 97 h 352"/>
                <a:gd name="T14" fmla="*/ 103 w 314"/>
                <a:gd name="T15" fmla="*/ 123 h 352"/>
                <a:gd name="T16" fmla="*/ 87 w 314"/>
                <a:gd name="T17" fmla="*/ 147 h 352"/>
                <a:gd name="T18" fmla="*/ 89 w 314"/>
                <a:gd name="T19" fmla="*/ 174 h 352"/>
                <a:gd name="T20" fmla="*/ 99 w 314"/>
                <a:gd name="T21" fmla="*/ 201 h 352"/>
                <a:gd name="T22" fmla="*/ 113 w 314"/>
                <a:gd name="T23" fmla="*/ 226 h 352"/>
                <a:gd name="T24" fmla="*/ 135 w 314"/>
                <a:gd name="T25" fmla="*/ 256 h 352"/>
                <a:gd name="T26" fmla="*/ 167 w 314"/>
                <a:gd name="T27" fmla="*/ 292 h 352"/>
                <a:gd name="T28" fmla="*/ 204 w 314"/>
                <a:gd name="T29" fmla="*/ 319 h 352"/>
                <a:gd name="T30" fmla="*/ 248 w 314"/>
                <a:gd name="T31" fmla="*/ 330 h 352"/>
                <a:gd name="T32" fmla="*/ 278 w 314"/>
                <a:gd name="T33" fmla="*/ 323 h 352"/>
                <a:gd name="T34" fmla="*/ 292 w 314"/>
                <a:gd name="T35" fmla="*/ 319 h 352"/>
                <a:gd name="T36" fmla="*/ 306 w 314"/>
                <a:gd name="T37" fmla="*/ 318 h 352"/>
                <a:gd name="T38" fmla="*/ 314 w 314"/>
                <a:gd name="T39" fmla="*/ 321 h 352"/>
                <a:gd name="T40" fmla="*/ 306 w 314"/>
                <a:gd name="T41" fmla="*/ 330 h 352"/>
                <a:gd name="T42" fmla="*/ 291 w 314"/>
                <a:gd name="T43" fmla="*/ 340 h 352"/>
                <a:gd name="T44" fmla="*/ 272 w 314"/>
                <a:gd name="T45" fmla="*/ 347 h 352"/>
                <a:gd name="T46" fmla="*/ 254 w 314"/>
                <a:gd name="T47" fmla="*/ 352 h 352"/>
                <a:gd name="T48" fmla="*/ 220 w 314"/>
                <a:gd name="T49" fmla="*/ 346 h 352"/>
                <a:gd name="T50" fmla="*/ 178 w 314"/>
                <a:gd name="T51" fmla="*/ 326 h 352"/>
                <a:gd name="T52" fmla="*/ 137 w 314"/>
                <a:gd name="T53" fmla="*/ 294 h 352"/>
                <a:gd name="T54" fmla="*/ 97 w 314"/>
                <a:gd name="T55" fmla="*/ 246 h 352"/>
                <a:gd name="T56" fmla="*/ 73 w 314"/>
                <a:gd name="T57" fmla="*/ 223 h 352"/>
                <a:gd name="T58" fmla="*/ 74 w 314"/>
                <a:gd name="T59" fmla="*/ 243 h 352"/>
                <a:gd name="T60" fmla="*/ 77 w 314"/>
                <a:gd name="T61" fmla="*/ 255 h 352"/>
                <a:gd name="T62" fmla="*/ 87 w 314"/>
                <a:gd name="T63" fmla="*/ 265 h 352"/>
                <a:gd name="T64" fmla="*/ 82 w 314"/>
                <a:gd name="T65" fmla="*/ 269 h 352"/>
                <a:gd name="T66" fmla="*/ 67 w 314"/>
                <a:gd name="T67" fmla="*/ 268 h 352"/>
                <a:gd name="T68" fmla="*/ 58 w 314"/>
                <a:gd name="T69" fmla="*/ 234 h 352"/>
                <a:gd name="T70" fmla="*/ 67 w 314"/>
                <a:gd name="T71" fmla="*/ 169 h 352"/>
                <a:gd name="T72" fmla="*/ 64 w 314"/>
                <a:gd name="T73" fmla="*/ 149 h 352"/>
                <a:gd name="T74" fmla="*/ 54 w 314"/>
                <a:gd name="T75" fmla="*/ 150 h 352"/>
                <a:gd name="T76" fmla="*/ 45 w 314"/>
                <a:gd name="T77" fmla="*/ 155 h 352"/>
                <a:gd name="T78" fmla="*/ 35 w 314"/>
                <a:gd name="T79" fmla="*/ 159 h 352"/>
                <a:gd name="T80" fmla="*/ 32 w 314"/>
                <a:gd name="T81" fmla="*/ 151 h 352"/>
                <a:gd name="T82" fmla="*/ 49 w 314"/>
                <a:gd name="T83" fmla="*/ 136 h 352"/>
                <a:gd name="T84" fmla="*/ 44 w 314"/>
                <a:gd name="T85" fmla="*/ 118 h 352"/>
                <a:gd name="T86" fmla="*/ 21 w 314"/>
                <a:gd name="T87" fmla="*/ 81 h 352"/>
                <a:gd name="T88" fmla="*/ 4 w 314"/>
                <a:gd name="T89" fmla="*/ 37 h 352"/>
                <a:gd name="T90" fmla="*/ 0 w 314"/>
                <a:gd name="T91" fmla="*/ 6 h 352"/>
                <a:gd name="T92" fmla="*/ 7 w 314"/>
                <a:gd name="T93" fmla="*/ 5 h 352"/>
                <a:gd name="T94" fmla="*/ 16 w 314"/>
                <a:gd name="T95" fmla="*/ 34 h 352"/>
                <a:gd name="T96" fmla="*/ 36 w 314"/>
                <a:gd name="T97" fmla="*/ 74 h 352"/>
                <a:gd name="T98" fmla="*/ 66 w 314"/>
                <a:gd name="T99" fmla="*/ 106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14" h="352">
                  <a:moveTo>
                    <a:pt x="86" y="113"/>
                  </a:moveTo>
                  <a:lnTo>
                    <a:pt x="97" y="104"/>
                  </a:lnTo>
                  <a:lnTo>
                    <a:pt x="109" y="95"/>
                  </a:lnTo>
                  <a:lnTo>
                    <a:pt x="121" y="86"/>
                  </a:lnTo>
                  <a:lnTo>
                    <a:pt x="135" y="76"/>
                  </a:lnTo>
                  <a:lnTo>
                    <a:pt x="148" y="68"/>
                  </a:lnTo>
                  <a:lnTo>
                    <a:pt x="162" y="60"/>
                  </a:lnTo>
                  <a:lnTo>
                    <a:pt x="174" y="53"/>
                  </a:lnTo>
                  <a:lnTo>
                    <a:pt x="187" y="48"/>
                  </a:lnTo>
                  <a:lnTo>
                    <a:pt x="185" y="52"/>
                  </a:lnTo>
                  <a:lnTo>
                    <a:pt x="178" y="59"/>
                  </a:lnTo>
                  <a:lnTo>
                    <a:pt x="166" y="71"/>
                  </a:lnTo>
                  <a:lnTo>
                    <a:pt x="151" y="83"/>
                  </a:lnTo>
                  <a:lnTo>
                    <a:pt x="135" y="97"/>
                  </a:lnTo>
                  <a:lnTo>
                    <a:pt x="118" y="110"/>
                  </a:lnTo>
                  <a:lnTo>
                    <a:pt x="103" y="123"/>
                  </a:lnTo>
                  <a:lnTo>
                    <a:pt x="89" y="132"/>
                  </a:lnTo>
                  <a:lnTo>
                    <a:pt x="87" y="147"/>
                  </a:lnTo>
                  <a:lnTo>
                    <a:pt x="87" y="161"/>
                  </a:lnTo>
                  <a:lnTo>
                    <a:pt x="89" y="174"/>
                  </a:lnTo>
                  <a:lnTo>
                    <a:pt x="94" y="188"/>
                  </a:lnTo>
                  <a:lnTo>
                    <a:pt x="99" y="201"/>
                  </a:lnTo>
                  <a:lnTo>
                    <a:pt x="106" y="215"/>
                  </a:lnTo>
                  <a:lnTo>
                    <a:pt x="113" y="226"/>
                  </a:lnTo>
                  <a:lnTo>
                    <a:pt x="121" y="239"/>
                  </a:lnTo>
                  <a:lnTo>
                    <a:pt x="135" y="256"/>
                  </a:lnTo>
                  <a:lnTo>
                    <a:pt x="151" y="275"/>
                  </a:lnTo>
                  <a:lnTo>
                    <a:pt x="167" y="292"/>
                  </a:lnTo>
                  <a:lnTo>
                    <a:pt x="185" y="307"/>
                  </a:lnTo>
                  <a:lnTo>
                    <a:pt x="204" y="319"/>
                  </a:lnTo>
                  <a:lnTo>
                    <a:pt x="225" y="328"/>
                  </a:lnTo>
                  <a:lnTo>
                    <a:pt x="248" y="330"/>
                  </a:lnTo>
                  <a:lnTo>
                    <a:pt x="272" y="325"/>
                  </a:lnTo>
                  <a:lnTo>
                    <a:pt x="278" y="323"/>
                  </a:lnTo>
                  <a:lnTo>
                    <a:pt x="284" y="322"/>
                  </a:lnTo>
                  <a:lnTo>
                    <a:pt x="292" y="319"/>
                  </a:lnTo>
                  <a:lnTo>
                    <a:pt x="299" y="318"/>
                  </a:lnTo>
                  <a:lnTo>
                    <a:pt x="306" y="318"/>
                  </a:lnTo>
                  <a:lnTo>
                    <a:pt x="310" y="319"/>
                  </a:lnTo>
                  <a:lnTo>
                    <a:pt x="314" y="321"/>
                  </a:lnTo>
                  <a:lnTo>
                    <a:pt x="314" y="323"/>
                  </a:lnTo>
                  <a:lnTo>
                    <a:pt x="306" y="330"/>
                  </a:lnTo>
                  <a:lnTo>
                    <a:pt x="299" y="336"/>
                  </a:lnTo>
                  <a:lnTo>
                    <a:pt x="291" y="340"/>
                  </a:lnTo>
                  <a:lnTo>
                    <a:pt x="281" y="344"/>
                  </a:lnTo>
                  <a:lnTo>
                    <a:pt x="272" y="347"/>
                  </a:lnTo>
                  <a:lnTo>
                    <a:pt x="263" y="349"/>
                  </a:lnTo>
                  <a:lnTo>
                    <a:pt x="254" y="352"/>
                  </a:lnTo>
                  <a:lnTo>
                    <a:pt x="243" y="352"/>
                  </a:lnTo>
                  <a:lnTo>
                    <a:pt x="220" y="346"/>
                  </a:lnTo>
                  <a:lnTo>
                    <a:pt x="198" y="338"/>
                  </a:lnTo>
                  <a:lnTo>
                    <a:pt x="178" y="326"/>
                  </a:lnTo>
                  <a:lnTo>
                    <a:pt x="157" y="311"/>
                  </a:lnTo>
                  <a:lnTo>
                    <a:pt x="137" y="294"/>
                  </a:lnTo>
                  <a:lnTo>
                    <a:pt x="117" y="272"/>
                  </a:lnTo>
                  <a:lnTo>
                    <a:pt x="97" y="246"/>
                  </a:lnTo>
                  <a:lnTo>
                    <a:pt x="75" y="216"/>
                  </a:lnTo>
                  <a:lnTo>
                    <a:pt x="73" y="223"/>
                  </a:lnTo>
                  <a:lnTo>
                    <a:pt x="73" y="233"/>
                  </a:lnTo>
                  <a:lnTo>
                    <a:pt x="74" y="243"/>
                  </a:lnTo>
                  <a:lnTo>
                    <a:pt x="73" y="252"/>
                  </a:lnTo>
                  <a:lnTo>
                    <a:pt x="77" y="255"/>
                  </a:lnTo>
                  <a:lnTo>
                    <a:pt x="83" y="261"/>
                  </a:lnTo>
                  <a:lnTo>
                    <a:pt x="87" y="265"/>
                  </a:lnTo>
                  <a:lnTo>
                    <a:pt x="89" y="268"/>
                  </a:lnTo>
                  <a:lnTo>
                    <a:pt x="82" y="269"/>
                  </a:lnTo>
                  <a:lnTo>
                    <a:pt x="75" y="269"/>
                  </a:lnTo>
                  <a:lnTo>
                    <a:pt x="67" y="268"/>
                  </a:lnTo>
                  <a:lnTo>
                    <a:pt x="58" y="260"/>
                  </a:lnTo>
                  <a:lnTo>
                    <a:pt x="58" y="234"/>
                  </a:lnTo>
                  <a:lnTo>
                    <a:pt x="62" y="200"/>
                  </a:lnTo>
                  <a:lnTo>
                    <a:pt x="67" y="169"/>
                  </a:lnTo>
                  <a:lnTo>
                    <a:pt x="69" y="151"/>
                  </a:lnTo>
                  <a:lnTo>
                    <a:pt x="64" y="149"/>
                  </a:lnTo>
                  <a:lnTo>
                    <a:pt x="59" y="149"/>
                  </a:lnTo>
                  <a:lnTo>
                    <a:pt x="54" y="150"/>
                  </a:lnTo>
                  <a:lnTo>
                    <a:pt x="50" y="151"/>
                  </a:lnTo>
                  <a:lnTo>
                    <a:pt x="45" y="155"/>
                  </a:lnTo>
                  <a:lnTo>
                    <a:pt x="41" y="157"/>
                  </a:lnTo>
                  <a:lnTo>
                    <a:pt x="35" y="159"/>
                  </a:lnTo>
                  <a:lnTo>
                    <a:pt x="30" y="162"/>
                  </a:lnTo>
                  <a:lnTo>
                    <a:pt x="32" y="151"/>
                  </a:lnTo>
                  <a:lnTo>
                    <a:pt x="39" y="143"/>
                  </a:lnTo>
                  <a:lnTo>
                    <a:pt x="49" y="136"/>
                  </a:lnTo>
                  <a:lnTo>
                    <a:pt x="57" y="129"/>
                  </a:lnTo>
                  <a:lnTo>
                    <a:pt x="44" y="118"/>
                  </a:lnTo>
                  <a:lnTo>
                    <a:pt x="32" y="102"/>
                  </a:lnTo>
                  <a:lnTo>
                    <a:pt x="21" y="81"/>
                  </a:lnTo>
                  <a:lnTo>
                    <a:pt x="11" y="59"/>
                  </a:lnTo>
                  <a:lnTo>
                    <a:pt x="4" y="37"/>
                  </a:lnTo>
                  <a:lnTo>
                    <a:pt x="0" y="19"/>
                  </a:lnTo>
                  <a:lnTo>
                    <a:pt x="0" y="6"/>
                  </a:lnTo>
                  <a:lnTo>
                    <a:pt x="5" y="0"/>
                  </a:lnTo>
                  <a:lnTo>
                    <a:pt x="7" y="5"/>
                  </a:lnTo>
                  <a:lnTo>
                    <a:pt x="11" y="17"/>
                  </a:lnTo>
                  <a:lnTo>
                    <a:pt x="16" y="34"/>
                  </a:lnTo>
                  <a:lnTo>
                    <a:pt x="26" y="53"/>
                  </a:lnTo>
                  <a:lnTo>
                    <a:pt x="36" y="74"/>
                  </a:lnTo>
                  <a:lnTo>
                    <a:pt x="50" y="93"/>
                  </a:lnTo>
                  <a:lnTo>
                    <a:pt x="66" y="106"/>
                  </a:lnTo>
                  <a:lnTo>
                    <a:pt x="86" y="113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7" name="Freeform 116"/>
            <p:cNvSpPr>
              <a:spLocks/>
            </p:cNvSpPr>
            <p:nvPr/>
          </p:nvSpPr>
          <p:spPr bwMode="auto">
            <a:xfrm>
              <a:off x="3567" y="3217"/>
              <a:ext cx="124" cy="69"/>
            </a:xfrm>
            <a:custGeom>
              <a:avLst/>
              <a:gdLst>
                <a:gd name="T0" fmla="*/ 112 w 248"/>
                <a:gd name="T1" fmla="*/ 84 h 140"/>
                <a:gd name="T2" fmla="*/ 127 w 248"/>
                <a:gd name="T3" fmla="*/ 70 h 140"/>
                <a:gd name="T4" fmla="*/ 141 w 248"/>
                <a:gd name="T5" fmla="*/ 52 h 140"/>
                <a:gd name="T6" fmla="*/ 151 w 248"/>
                <a:gd name="T7" fmla="*/ 29 h 140"/>
                <a:gd name="T8" fmla="*/ 162 w 248"/>
                <a:gd name="T9" fmla="*/ 22 h 140"/>
                <a:gd name="T10" fmla="*/ 167 w 248"/>
                <a:gd name="T11" fmla="*/ 58 h 140"/>
                <a:gd name="T12" fmla="*/ 180 w 248"/>
                <a:gd name="T13" fmla="*/ 70 h 140"/>
                <a:gd name="T14" fmla="*/ 199 w 248"/>
                <a:gd name="T15" fmla="*/ 60 h 140"/>
                <a:gd name="T16" fmla="*/ 220 w 248"/>
                <a:gd name="T17" fmla="*/ 45 h 140"/>
                <a:gd name="T18" fmla="*/ 240 w 248"/>
                <a:gd name="T19" fmla="*/ 35 h 140"/>
                <a:gd name="T20" fmla="*/ 240 w 248"/>
                <a:gd name="T21" fmla="*/ 47 h 140"/>
                <a:gd name="T22" fmla="*/ 218 w 248"/>
                <a:gd name="T23" fmla="*/ 66 h 140"/>
                <a:gd name="T24" fmla="*/ 192 w 248"/>
                <a:gd name="T25" fmla="*/ 80 h 140"/>
                <a:gd name="T26" fmla="*/ 168 w 248"/>
                <a:gd name="T27" fmla="*/ 89 h 140"/>
                <a:gd name="T28" fmla="*/ 154 w 248"/>
                <a:gd name="T29" fmla="*/ 85 h 140"/>
                <a:gd name="T30" fmla="*/ 153 w 248"/>
                <a:gd name="T31" fmla="*/ 77 h 140"/>
                <a:gd name="T32" fmla="*/ 142 w 248"/>
                <a:gd name="T33" fmla="*/ 81 h 140"/>
                <a:gd name="T34" fmla="*/ 121 w 248"/>
                <a:gd name="T35" fmla="*/ 98 h 140"/>
                <a:gd name="T36" fmla="*/ 100 w 248"/>
                <a:gd name="T37" fmla="*/ 113 h 140"/>
                <a:gd name="T38" fmla="*/ 79 w 248"/>
                <a:gd name="T39" fmla="*/ 120 h 140"/>
                <a:gd name="T40" fmla="*/ 77 w 248"/>
                <a:gd name="T41" fmla="*/ 105 h 140"/>
                <a:gd name="T42" fmla="*/ 91 w 248"/>
                <a:gd name="T43" fmla="*/ 76 h 140"/>
                <a:gd name="T44" fmla="*/ 85 w 248"/>
                <a:gd name="T45" fmla="*/ 74 h 140"/>
                <a:gd name="T46" fmla="*/ 65 w 248"/>
                <a:gd name="T47" fmla="*/ 100 h 140"/>
                <a:gd name="T48" fmla="*/ 40 w 248"/>
                <a:gd name="T49" fmla="*/ 123 h 140"/>
                <a:gd name="T50" fmla="*/ 14 w 248"/>
                <a:gd name="T51" fmla="*/ 137 h 140"/>
                <a:gd name="T52" fmla="*/ 16 w 248"/>
                <a:gd name="T53" fmla="*/ 127 h 140"/>
                <a:gd name="T54" fmla="*/ 47 w 248"/>
                <a:gd name="T55" fmla="*/ 97 h 140"/>
                <a:gd name="T56" fmla="*/ 73 w 248"/>
                <a:gd name="T57" fmla="*/ 61 h 140"/>
                <a:gd name="T58" fmla="*/ 90 w 248"/>
                <a:gd name="T59" fmla="*/ 21 h 140"/>
                <a:gd name="T60" fmla="*/ 101 w 248"/>
                <a:gd name="T61" fmla="*/ 14 h 140"/>
                <a:gd name="T62" fmla="*/ 103 w 248"/>
                <a:gd name="T63" fmla="*/ 69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48" h="140">
                  <a:moveTo>
                    <a:pt x="105" y="88"/>
                  </a:moveTo>
                  <a:lnTo>
                    <a:pt x="112" y="84"/>
                  </a:lnTo>
                  <a:lnTo>
                    <a:pt x="119" y="79"/>
                  </a:lnTo>
                  <a:lnTo>
                    <a:pt x="127" y="70"/>
                  </a:lnTo>
                  <a:lnTo>
                    <a:pt x="134" y="62"/>
                  </a:lnTo>
                  <a:lnTo>
                    <a:pt x="141" y="52"/>
                  </a:lnTo>
                  <a:lnTo>
                    <a:pt x="146" y="42"/>
                  </a:lnTo>
                  <a:lnTo>
                    <a:pt x="151" y="29"/>
                  </a:lnTo>
                  <a:lnTo>
                    <a:pt x="154" y="16"/>
                  </a:lnTo>
                  <a:lnTo>
                    <a:pt x="162" y="22"/>
                  </a:lnTo>
                  <a:lnTo>
                    <a:pt x="165" y="38"/>
                  </a:lnTo>
                  <a:lnTo>
                    <a:pt x="167" y="58"/>
                  </a:lnTo>
                  <a:lnTo>
                    <a:pt x="171" y="72"/>
                  </a:lnTo>
                  <a:lnTo>
                    <a:pt x="180" y="70"/>
                  </a:lnTo>
                  <a:lnTo>
                    <a:pt x="189" y="67"/>
                  </a:lnTo>
                  <a:lnTo>
                    <a:pt x="199" y="60"/>
                  </a:lnTo>
                  <a:lnTo>
                    <a:pt x="210" y="52"/>
                  </a:lnTo>
                  <a:lnTo>
                    <a:pt x="220" y="45"/>
                  </a:lnTo>
                  <a:lnTo>
                    <a:pt x="230" y="38"/>
                  </a:lnTo>
                  <a:lnTo>
                    <a:pt x="240" y="35"/>
                  </a:lnTo>
                  <a:lnTo>
                    <a:pt x="248" y="35"/>
                  </a:lnTo>
                  <a:lnTo>
                    <a:pt x="240" y="47"/>
                  </a:lnTo>
                  <a:lnTo>
                    <a:pt x="229" y="58"/>
                  </a:lnTo>
                  <a:lnTo>
                    <a:pt x="218" y="66"/>
                  </a:lnTo>
                  <a:lnTo>
                    <a:pt x="205" y="74"/>
                  </a:lnTo>
                  <a:lnTo>
                    <a:pt x="192" y="80"/>
                  </a:lnTo>
                  <a:lnTo>
                    <a:pt x="181" y="84"/>
                  </a:lnTo>
                  <a:lnTo>
                    <a:pt x="168" y="89"/>
                  </a:lnTo>
                  <a:lnTo>
                    <a:pt x="158" y="91"/>
                  </a:lnTo>
                  <a:lnTo>
                    <a:pt x="154" y="85"/>
                  </a:lnTo>
                  <a:lnTo>
                    <a:pt x="154" y="81"/>
                  </a:lnTo>
                  <a:lnTo>
                    <a:pt x="153" y="77"/>
                  </a:lnTo>
                  <a:lnTo>
                    <a:pt x="151" y="72"/>
                  </a:lnTo>
                  <a:lnTo>
                    <a:pt x="142" y="81"/>
                  </a:lnTo>
                  <a:lnTo>
                    <a:pt x="131" y="90"/>
                  </a:lnTo>
                  <a:lnTo>
                    <a:pt x="121" y="98"/>
                  </a:lnTo>
                  <a:lnTo>
                    <a:pt x="111" y="106"/>
                  </a:lnTo>
                  <a:lnTo>
                    <a:pt x="100" y="113"/>
                  </a:lnTo>
                  <a:lnTo>
                    <a:pt x="90" y="118"/>
                  </a:lnTo>
                  <a:lnTo>
                    <a:pt x="79" y="120"/>
                  </a:lnTo>
                  <a:lnTo>
                    <a:pt x="70" y="120"/>
                  </a:lnTo>
                  <a:lnTo>
                    <a:pt x="77" y="105"/>
                  </a:lnTo>
                  <a:lnTo>
                    <a:pt x="85" y="90"/>
                  </a:lnTo>
                  <a:lnTo>
                    <a:pt x="91" y="76"/>
                  </a:lnTo>
                  <a:lnTo>
                    <a:pt x="93" y="61"/>
                  </a:lnTo>
                  <a:lnTo>
                    <a:pt x="85" y="74"/>
                  </a:lnTo>
                  <a:lnTo>
                    <a:pt x="75" y="87"/>
                  </a:lnTo>
                  <a:lnTo>
                    <a:pt x="65" y="100"/>
                  </a:lnTo>
                  <a:lnTo>
                    <a:pt x="53" y="112"/>
                  </a:lnTo>
                  <a:lnTo>
                    <a:pt x="40" y="123"/>
                  </a:lnTo>
                  <a:lnTo>
                    <a:pt x="28" y="131"/>
                  </a:lnTo>
                  <a:lnTo>
                    <a:pt x="14" y="137"/>
                  </a:lnTo>
                  <a:lnTo>
                    <a:pt x="0" y="140"/>
                  </a:lnTo>
                  <a:lnTo>
                    <a:pt x="16" y="127"/>
                  </a:lnTo>
                  <a:lnTo>
                    <a:pt x="32" y="113"/>
                  </a:lnTo>
                  <a:lnTo>
                    <a:pt x="47" y="97"/>
                  </a:lnTo>
                  <a:lnTo>
                    <a:pt x="61" y="80"/>
                  </a:lnTo>
                  <a:lnTo>
                    <a:pt x="73" y="61"/>
                  </a:lnTo>
                  <a:lnTo>
                    <a:pt x="83" y="42"/>
                  </a:lnTo>
                  <a:lnTo>
                    <a:pt x="90" y="21"/>
                  </a:lnTo>
                  <a:lnTo>
                    <a:pt x="93" y="0"/>
                  </a:lnTo>
                  <a:lnTo>
                    <a:pt x="101" y="14"/>
                  </a:lnTo>
                  <a:lnTo>
                    <a:pt x="103" y="41"/>
                  </a:lnTo>
                  <a:lnTo>
                    <a:pt x="103" y="69"/>
                  </a:lnTo>
                  <a:lnTo>
                    <a:pt x="105" y="88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8" name="Freeform 117"/>
            <p:cNvSpPr>
              <a:spLocks/>
            </p:cNvSpPr>
            <p:nvPr/>
          </p:nvSpPr>
          <p:spPr bwMode="auto">
            <a:xfrm>
              <a:off x="4316" y="3211"/>
              <a:ext cx="68" cy="24"/>
            </a:xfrm>
            <a:custGeom>
              <a:avLst/>
              <a:gdLst>
                <a:gd name="T0" fmla="*/ 136 w 136"/>
                <a:gd name="T1" fmla="*/ 1 h 48"/>
                <a:gd name="T2" fmla="*/ 134 w 136"/>
                <a:gd name="T3" fmla="*/ 4 h 48"/>
                <a:gd name="T4" fmla="*/ 128 w 136"/>
                <a:gd name="T5" fmla="*/ 7 h 48"/>
                <a:gd name="T6" fmla="*/ 119 w 136"/>
                <a:gd name="T7" fmla="*/ 10 h 48"/>
                <a:gd name="T8" fmla="*/ 111 w 136"/>
                <a:gd name="T9" fmla="*/ 13 h 48"/>
                <a:gd name="T10" fmla="*/ 103 w 136"/>
                <a:gd name="T11" fmla="*/ 18 h 48"/>
                <a:gd name="T12" fmla="*/ 97 w 136"/>
                <a:gd name="T13" fmla="*/ 24 h 48"/>
                <a:gd name="T14" fmla="*/ 95 w 136"/>
                <a:gd name="T15" fmla="*/ 32 h 48"/>
                <a:gd name="T16" fmla="*/ 99 w 136"/>
                <a:gd name="T17" fmla="*/ 41 h 48"/>
                <a:gd name="T18" fmla="*/ 86 w 136"/>
                <a:gd name="T19" fmla="*/ 46 h 48"/>
                <a:gd name="T20" fmla="*/ 71 w 136"/>
                <a:gd name="T21" fmla="*/ 48 h 48"/>
                <a:gd name="T22" fmla="*/ 53 w 136"/>
                <a:gd name="T23" fmla="*/ 48 h 48"/>
                <a:gd name="T24" fmla="*/ 38 w 136"/>
                <a:gd name="T25" fmla="*/ 47 h 48"/>
                <a:gd name="T26" fmla="*/ 23 w 136"/>
                <a:gd name="T27" fmla="*/ 43 h 48"/>
                <a:gd name="T28" fmla="*/ 12 w 136"/>
                <a:gd name="T29" fmla="*/ 38 h 48"/>
                <a:gd name="T30" fmla="*/ 4 w 136"/>
                <a:gd name="T31" fmla="*/ 31 h 48"/>
                <a:gd name="T32" fmla="*/ 0 w 136"/>
                <a:gd name="T33" fmla="*/ 20 h 48"/>
                <a:gd name="T34" fmla="*/ 3 w 136"/>
                <a:gd name="T35" fmla="*/ 22 h 48"/>
                <a:gd name="T36" fmla="*/ 8 w 136"/>
                <a:gd name="T37" fmla="*/ 24 h 48"/>
                <a:gd name="T38" fmla="*/ 18 w 136"/>
                <a:gd name="T39" fmla="*/ 26 h 48"/>
                <a:gd name="T40" fmla="*/ 29 w 136"/>
                <a:gd name="T41" fmla="*/ 30 h 48"/>
                <a:gd name="T42" fmla="*/ 42 w 136"/>
                <a:gd name="T43" fmla="*/ 32 h 48"/>
                <a:gd name="T44" fmla="*/ 54 w 136"/>
                <a:gd name="T45" fmla="*/ 32 h 48"/>
                <a:gd name="T46" fmla="*/ 67 w 136"/>
                <a:gd name="T47" fmla="*/ 30 h 48"/>
                <a:gd name="T48" fmla="*/ 77 w 136"/>
                <a:gd name="T49" fmla="*/ 24 h 48"/>
                <a:gd name="T50" fmla="*/ 80 w 136"/>
                <a:gd name="T51" fmla="*/ 13 h 48"/>
                <a:gd name="T52" fmla="*/ 87 w 136"/>
                <a:gd name="T53" fmla="*/ 7 h 48"/>
                <a:gd name="T54" fmla="*/ 95 w 136"/>
                <a:gd name="T55" fmla="*/ 3 h 48"/>
                <a:gd name="T56" fmla="*/ 105 w 136"/>
                <a:gd name="T57" fmla="*/ 1 h 48"/>
                <a:gd name="T58" fmla="*/ 117 w 136"/>
                <a:gd name="T59" fmla="*/ 0 h 48"/>
                <a:gd name="T60" fmla="*/ 126 w 136"/>
                <a:gd name="T61" fmla="*/ 1 h 48"/>
                <a:gd name="T62" fmla="*/ 133 w 136"/>
                <a:gd name="T63" fmla="*/ 1 h 48"/>
                <a:gd name="T64" fmla="*/ 136 w 136"/>
                <a:gd name="T65" fmla="*/ 1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6" h="48">
                  <a:moveTo>
                    <a:pt x="136" y="1"/>
                  </a:moveTo>
                  <a:lnTo>
                    <a:pt x="134" y="4"/>
                  </a:lnTo>
                  <a:lnTo>
                    <a:pt x="128" y="7"/>
                  </a:lnTo>
                  <a:lnTo>
                    <a:pt x="119" y="10"/>
                  </a:lnTo>
                  <a:lnTo>
                    <a:pt x="111" y="13"/>
                  </a:lnTo>
                  <a:lnTo>
                    <a:pt x="103" y="18"/>
                  </a:lnTo>
                  <a:lnTo>
                    <a:pt x="97" y="24"/>
                  </a:lnTo>
                  <a:lnTo>
                    <a:pt x="95" y="32"/>
                  </a:lnTo>
                  <a:lnTo>
                    <a:pt x="99" y="41"/>
                  </a:lnTo>
                  <a:lnTo>
                    <a:pt x="86" y="46"/>
                  </a:lnTo>
                  <a:lnTo>
                    <a:pt x="71" y="48"/>
                  </a:lnTo>
                  <a:lnTo>
                    <a:pt x="53" y="48"/>
                  </a:lnTo>
                  <a:lnTo>
                    <a:pt x="38" y="47"/>
                  </a:lnTo>
                  <a:lnTo>
                    <a:pt x="23" y="43"/>
                  </a:lnTo>
                  <a:lnTo>
                    <a:pt x="12" y="38"/>
                  </a:lnTo>
                  <a:lnTo>
                    <a:pt x="4" y="31"/>
                  </a:lnTo>
                  <a:lnTo>
                    <a:pt x="0" y="20"/>
                  </a:lnTo>
                  <a:lnTo>
                    <a:pt x="3" y="22"/>
                  </a:lnTo>
                  <a:lnTo>
                    <a:pt x="8" y="24"/>
                  </a:lnTo>
                  <a:lnTo>
                    <a:pt x="18" y="26"/>
                  </a:lnTo>
                  <a:lnTo>
                    <a:pt x="29" y="30"/>
                  </a:lnTo>
                  <a:lnTo>
                    <a:pt x="42" y="32"/>
                  </a:lnTo>
                  <a:lnTo>
                    <a:pt x="54" y="32"/>
                  </a:lnTo>
                  <a:lnTo>
                    <a:pt x="67" y="30"/>
                  </a:lnTo>
                  <a:lnTo>
                    <a:pt x="77" y="24"/>
                  </a:lnTo>
                  <a:lnTo>
                    <a:pt x="80" y="13"/>
                  </a:lnTo>
                  <a:lnTo>
                    <a:pt x="87" y="7"/>
                  </a:lnTo>
                  <a:lnTo>
                    <a:pt x="95" y="3"/>
                  </a:lnTo>
                  <a:lnTo>
                    <a:pt x="105" y="1"/>
                  </a:lnTo>
                  <a:lnTo>
                    <a:pt x="117" y="0"/>
                  </a:lnTo>
                  <a:lnTo>
                    <a:pt x="126" y="1"/>
                  </a:lnTo>
                  <a:lnTo>
                    <a:pt x="133" y="1"/>
                  </a:lnTo>
                  <a:lnTo>
                    <a:pt x="136" y="1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9" name="Freeform 118"/>
            <p:cNvSpPr>
              <a:spLocks/>
            </p:cNvSpPr>
            <p:nvPr/>
          </p:nvSpPr>
          <p:spPr bwMode="auto">
            <a:xfrm>
              <a:off x="4117" y="3218"/>
              <a:ext cx="37" cy="48"/>
            </a:xfrm>
            <a:custGeom>
              <a:avLst/>
              <a:gdLst>
                <a:gd name="T0" fmla="*/ 39 w 74"/>
                <a:gd name="T1" fmla="*/ 15 h 95"/>
                <a:gd name="T2" fmla="*/ 13 w 74"/>
                <a:gd name="T3" fmla="*/ 18 h 95"/>
                <a:gd name="T4" fmla="*/ 17 w 74"/>
                <a:gd name="T5" fmla="*/ 27 h 95"/>
                <a:gd name="T6" fmla="*/ 22 w 74"/>
                <a:gd name="T7" fmla="*/ 38 h 95"/>
                <a:gd name="T8" fmla="*/ 28 w 74"/>
                <a:gd name="T9" fmla="*/ 48 h 95"/>
                <a:gd name="T10" fmla="*/ 35 w 74"/>
                <a:gd name="T11" fmla="*/ 58 h 95"/>
                <a:gd name="T12" fmla="*/ 43 w 74"/>
                <a:gd name="T13" fmla="*/ 68 h 95"/>
                <a:gd name="T14" fmla="*/ 52 w 74"/>
                <a:gd name="T15" fmla="*/ 75 h 95"/>
                <a:gd name="T16" fmla="*/ 63 w 74"/>
                <a:gd name="T17" fmla="*/ 80 h 95"/>
                <a:gd name="T18" fmla="*/ 74 w 74"/>
                <a:gd name="T19" fmla="*/ 83 h 95"/>
                <a:gd name="T20" fmla="*/ 71 w 74"/>
                <a:gd name="T21" fmla="*/ 89 h 95"/>
                <a:gd name="T22" fmla="*/ 67 w 74"/>
                <a:gd name="T23" fmla="*/ 94 h 95"/>
                <a:gd name="T24" fmla="*/ 59 w 74"/>
                <a:gd name="T25" fmla="*/ 95 h 95"/>
                <a:gd name="T26" fmla="*/ 45 w 74"/>
                <a:gd name="T27" fmla="*/ 89 h 95"/>
                <a:gd name="T28" fmla="*/ 35 w 74"/>
                <a:gd name="T29" fmla="*/ 83 h 95"/>
                <a:gd name="T30" fmla="*/ 27 w 74"/>
                <a:gd name="T31" fmla="*/ 75 h 95"/>
                <a:gd name="T32" fmla="*/ 19 w 74"/>
                <a:gd name="T33" fmla="*/ 65 h 95"/>
                <a:gd name="T34" fmla="*/ 12 w 74"/>
                <a:gd name="T35" fmla="*/ 56 h 95"/>
                <a:gd name="T36" fmla="*/ 6 w 74"/>
                <a:gd name="T37" fmla="*/ 45 h 95"/>
                <a:gd name="T38" fmla="*/ 3 w 74"/>
                <a:gd name="T39" fmla="*/ 33 h 95"/>
                <a:gd name="T40" fmla="*/ 0 w 74"/>
                <a:gd name="T41" fmla="*/ 22 h 95"/>
                <a:gd name="T42" fmla="*/ 0 w 74"/>
                <a:gd name="T43" fmla="*/ 9 h 95"/>
                <a:gd name="T44" fmla="*/ 3 w 74"/>
                <a:gd name="T45" fmla="*/ 3 h 95"/>
                <a:gd name="T46" fmla="*/ 7 w 74"/>
                <a:gd name="T47" fmla="*/ 1 h 95"/>
                <a:gd name="T48" fmla="*/ 13 w 74"/>
                <a:gd name="T49" fmla="*/ 0 h 95"/>
                <a:gd name="T50" fmla="*/ 20 w 74"/>
                <a:gd name="T51" fmla="*/ 1 h 95"/>
                <a:gd name="T52" fmla="*/ 26 w 74"/>
                <a:gd name="T53" fmla="*/ 3 h 95"/>
                <a:gd name="T54" fmla="*/ 32 w 74"/>
                <a:gd name="T55" fmla="*/ 7 h 95"/>
                <a:gd name="T56" fmla="*/ 36 w 74"/>
                <a:gd name="T57" fmla="*/ 10 h 95"/>
                <a:gd name="T58" fmla="*/ 39 w 74"/>
                <a:gd name="T59" fmla="*/ 1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74" h="95">
                  <a:moveTo>
                    <a:pt x="39" y="15"/>
                  </a:moveTo>
                  <a:lnTo>
                    <a:pt x="13" y="18"/>
                  </a:lnTo>
                  <a:lnTo>
                    <a:pt x="17" y="27"/>
                  </a:lnTo>
                  <a:lnTo>
                    <a:pt x="22" y="38"/>
                  </a:lnTo>
                  <a:lnTo>
                    <a:pt x="28" y="48"/>
                  </a:lnTo>
                  <a:lnTo>
                    <a:pt x="35" y="58"/>
                  </a:lnTo>
                  <a:lnTo>
                    <a:pt x="43" y="68"/>
                  </a:lnTo>
                  <a:lnTo>
                    <a:pt x="52" y="75"/>
                  </a:lnTo>
                  <a:lnTo>
                    <a:pt x="63" y="80"/>
                  </a:lnTo>
                  <a:lnTo>
                    <a:pt x="74" y="83"/>
                  </a:lnTo>
                  <a:lnTo>
                    <a:pt x="71" y="89"/>
                  </a:lnTo>
                  <a:lnTo>
                    <a:pt x="67" y="94"/>
                  </a:lnTo>
                  <a:lnTo>
                    <a:pt x="59" y="95"/>
                  </a:lnTo>
                  <a:lnTo>
                    <a:pt x="45" y="89"/>
                  </a:lnTo>
                  <a:lnTo>
                    <a:pt x="35" y="83"/>
                  </a:lnTo>
                  <a:lnTo>
                    <a:pt x="27" y="75"/>
                  </a:lnTo>
                  <a:lnTo>
                    <a:pt x="19" y="65"/>
                  </a:lnTo>
                  <a:lnTo>
                    <a:pt x="12" y="56"/>
                  </a:lnTo>
                  <a:lnTo>
                    <a:pt x="6" y="45"/>
                  </a:lnTo>
                  <a:lnTo>
                    <a:pt x="3" y="33"/>
                  </a:lnTo>
                  <a:lnTo>
                    <a:pt x="0" y="22"/>
                  </a:lnTo>
                  <a:lnTo>
                    <a:pt x="0" y="9"/>
                  </a:lnTo>
                  <a:lnTo>
                    <a:pt x="3" y="3"/>
                  </a:lnTo>
                  <a:lnTo>
                    <a:pt x="7" y="1"/>
                  </a:lnTo>
                  <a:lnTo>
                    <a:pt x="13" y="0"/>
                  </a:lnTo>
                  <a:lnTo>
                    <a:pt x="20" y="1"/>
                  </a:lnTo>
                  <a:lnTo>
                    <a:pt x="26" y="3"/>
                  </a:lnTo>
                  <a:lnTo>
                    <a:pt x="32" y="7"/>
                  </a:lnTo>
                  <a:lnTo>
                    <a:pt x="36" y="10"/>
                  </a:lnTo>
                  <a:lnTo>
                    <a:pt x="39" y="15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0" name="Freeform 119"/>
            <p:cNvSpPr>
              <a:spLocks/>
            </p:cNvSpPr>
            <p:nvPr/>
          </p:nvSpPr>
          <p:spPr bwMode="auto">
            <a:xfrm>
              <a:off x="4289" y="3229"/>
              <a:ext cx="157" cy="146"/>
            </a:xfrm>
            <a:custGeom>
              <a:avLst/>
              <a:gdLst>
                <a:gd name="T0" fmla="*/ 303 w 315"/>
                <a:gd name="T1" fmla="*/ 111 h 291"/>
                <a:gd name="T2" fmla="*/ 292 w 315"/>
                <a:gd name="T3" fmla="*/ 116 h 291"/>
                <a:gd name="T4" fmla="*/ 278 w 315"/>
                <a:gd name="T5" fmla="*/ 118 h 291"/>
                <a:gd name="T6" fmla="*/ 264 w 315"/>
                <a:gd name="T7" fmla="*/ 119 h 291"/>
                <a:gd name="T8" fmla="*/ 259 w 315"/>
                <a:gd name="T9" fmla="*/ 114 h 291"/>
                <a:gd name="T10" fmla="*/ 269 w 315"/>
                <a:gd name="T11" fmla="*/ 105 h 291"/>
                <a:gd name="T12" fmla="*/ 281 w 315"/>
                <a:gd name="T13" fmla="*/ 100 h 291"/>
                <a:gd name="T14" fmla="*/ 295 w 315"/>
                <a:gd name="T15" fmla="*/ 94 h 291"/>
                <a:gd name="T16" fmla="*/ 294 w 315"/>
                <a:gd name="T17" fmla="*/ 79 h 291"/>
                <a:gd name="T18" fmla="*/ 280 w 315"/>
                <a:gd name="T19" fmla="*/ 57 h 291"/>
                <a:gd name="T20" fmla="*/ 263 w 315"/>
                <a:gd name="T21" fmla="*/ 36 h 291"/>
                <a:gd name="T22" fmla="*/ 243 w 315"/>
                <a:gd name="T23" fmla="*/ 21 h 291"/>
                <a:gd name="T24" fmla="*/ 227 w 315"/>
                <a:gd name="T25" fmla="*/ 19 h 291"/>
                <a:gd name="T26" fmla="*/ 195 w 315"/>
                <a:gd name="T27" fmla="*/ 41 h 291"/>
                <a:gd name="T28" fmla="*/ 145 w 315"/>
                <a:gd name="T29" fmla="*/ 76 h 291"/>
                <a:gd name="T30" fmla="*/ 98 w 315"/>
                <a:gd name="T31" fmla="*/ 116 h 291"/>
                <a:gd name="T32" fmla="*/ 66 w 315"/>
                <a:gd name="T33" fmla="*/ 156 h 291"/>
                <a:gd name="T34" fmla="*/ 37 w 315"/>
                <a:gd name="T35" fmla="*/ 207 h 291"/>
                <a:gd name="T36" fmla="*/ 15 w 315"/>
                <a:gd name="T37" fmla="*/ 255 h 291"/>
                <a:gd name="T38" fmla="*/ 2 w 315"/>
                <a:gd name="T39" fmla="*/ 286 h 291"/>
                <a:gd name="T40" fmla="*/ 1 w 315"/>
                <a:gd name="T41" fmla="*/ 270 h 291"/>
                <a:gd name="T42" fmla="*/ 8 w 315"/>
                <a:gd name="T43" fmla="*/ 230 h 291"/>
                <a:gd name="T44" fmla="*/ 22 w 315"/>
                <a:gd name="T45" fmla="*/ 190 h 291"/>
                <a:gd name="T46" fmla="*/ 39 w 315"/>
                <a:gd name="T47" fmla="*/ 154 h 291"/>
                <a:gd name="T48" fmla="*/ 50 w 315"/>
                <a:gd name="T49" fmla="*/ 135 h 291"/>
                <a:gd name="T50" fmla="*/ 62 w 315"/>
                <a:gd name="T51" fmla="*/ 123 h 291"/>
                <a:gd name="T52" fmla="*/ 84 w 315"/>
                <a:gd name="T53" fmla="*/ 100 h 291"/>
                <a:gd name="T54" fmla="*/ 113 w 315"/>
                <a:gd name="T55" fmla="*/ 73 h 291"/>
                <a:gd name="T56" fmla="*/ 146 w 315"/>
                <a:gd name="T57" fmla="*/ 44 h 291"/>
                <a:gd name="T58" fmla="*/ 179 w 315"/>
                <a:gd name="T59" fmla="*/ 20 h 291"/>
                <a:gd name="T60" fmla="*/ 211 w 315"/>
                <a:gd name="T61" fmla="*/ 4 h 291"/>
                <a:gd name="T62" fmla="*/ 236 w 315"/>
                <a:gd name="T63" fmla="*/ 0 h 291"/>
                <a:gd name="T64" fmla="*/ 250 w 315"/>
                <a:gd name="T65" fmla="*/ 5 h 291"/>
                <a:gd name="T66" fmla="*/ 274 w 315"/>
                <a:gd name="T67" fmla="*/ 23 h 291"/>
                <a:gd name="T68" fmla="*/ 303 w 315"/>
                <a:gd name="T69" fmla="*/ 53 h 291"/>
                <a:gd name="T70" fmla="*/ 315 w 315"/>
                <a:gd name="T71" fmla="*/ 89 h 2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15" h="291">
                  <a:moveTo>
                    <a:pt x="309" y="109"/>
                  </a:moveTo>
                  <a:lnTo>
                    <a:pt x="303" y="111"/>
                  </a:lnTo>
                  <a:lnTo>
                    <a:pt x="297" y="114"/>
                  </a:lnTo>
                  <a:lnTo>
                    <a:pt x="292" y="116"/>
                  </a:lnTo>
                  <a:lnTo>
                    <a:pt x="285" y="117"/>
                  </a:lnTo>
                  <a:lnTo>
                    <a:pt x="278" y="118"/>
                  </a:lnTo>
                  <a:lnTo>
                    <a:pt x="271" y="119"/>
                  </a:lnTo>
                  <a:lnTo>
                    <a:pt x="264" y="119"/>
                  </a:lnTo>
                  <a:lnTo>
                    <a:pt x="257" y="119"/>
                  </a:lnTo>
                  <a:lnTo>
                    <a:pt x="259" y="114"/>
                  </a:lnTo>
                  <a:lnTo>
                    <a:pt x="263" y="109"/>
                  </a:lnTo>
                  <a:lnTo>
                    <a:pt x="269" y="105"/>
                  </a:lnTo>
                  <a:lnTo>
                    <a:pt x="276" y="102"/>
                  </a:lnTo>
                  <a:lnTo>
                    <a:pt x="281" y="100"/>
                  </a:lnTo>
                  <a:lnTo>
                    <a:pt x="288" y="97"/>
                  </a:lnTo>
                  <a:lnTo>
                    <a:pt x="295" y="94"/>
                  </a:lnTo>
                  <a:lnTo>
                    <a:pt x="300" y="89"/>
                  </a:lnTo>
                  <a:lnTo>
                    <a:pt x="294" y="79"/>
                  </a:lnTo>
                  <a:lnTo>
                    <a:pt x="288" y="67"/>
                  </a:lnTo>
                  <a:lnTo>
                    <a:pt x="280" y="57"/>
                  </a:lnTo>
                  <a:lnTo>
                    <a:pt x="272" y="47"/>
                  </a:lnTo>
                  <a:lnTo>
                    <a:pt x="263" y="36"/>
                  </a:lnTo>
                  <a:lnTo>
                    <a:pt x="254" y="28"/>
                  </a:lnTo>
                  <a:lnTo>
                    <a:pt x="243" y="21"/>
                  </a:lnTo>
                  <a:lnTo>
                    <a:pt x="232" y="16"/>
                  </a:lnTo>
                  <a:lnTo>
                    <a:pt x="227" y="19"/>
                  </a:lnTo>
                  <a:lnTo>
                    <a:pt x="213" y="27"/>
                  </a:lnTo>
                  <a:lnTo>
                    <a:pt x="195" y="41"/>
                  </a:lnTo>
                  <a:lnTo>
                    <a:pt x="171" y="57"/>
                  </a:lnTo>
                  <a:lnTo>
                    <a:pt x="145" y="76"/>
                  </a:lnTo>
                  <a:lnTo>
                    <a:pt x="121" y="96"/>
                  </a:lnTo>
                  <a:lnTo>
                    <a:pt x="98" y="116"/>
                  </a:lnTo>
                  <a:lnTo>
                    <a:pt x="81" y="135"/>
                  </a:lnTo>
                  <a:lnTo>
                    <a:pt x="66" y="156"/>
                  </a:lnTo>
                  <a:lnTo>
                    <a:pt x="51" y="180"/>
                  </a:lnTo>
                  <a:lnTo>
                    <a:pt x="37" y="207"/>
                  </a:lnTo>
                  <a:lnTo>
                    <a:pt x="25" y="232"/>
                  </a:lnTo>
                  <a:lnTo>
                    <a:pt x="15" y="255"/>
                  </a:lnTo>
                  <a:lnTo>
                    <a:pt x="7" y="274"/>
                  </a:lnTo>
                  <a:lnTo>
                    <a:pt x="2" y="286"/>
                  </a:lnTo>
                  <a:lnTo>
                    <a:pt x="0" y="291"/>
                  </a:lnTo>
                  <a:lnTo>
                    <a:pt x="1" y="270"/>
                  </a:lnTo>
                  <a:lnTo>
                    <a:pt x="4" y="251"/>
                  </a:lnTo>
                  <a:lnTo>
                    <a:pt x="8" y="230"/>
                  </a:lnTo>
                  <a:lnTo>
                    <a:pt x="14" y="209"/>
                  </a:lnTo>
                  <a:lnTo>
                    <a:pt x="22" y="190"/>
                  </a:lnTo>
                  <a:lnTo>
                    <a:pt x="30" y="171"/>
                  </a:lnTo>
                  <a:lnTo>
                    <a:pt x="39" y="154"/>
                  </a:lnTo>
                  <a:lnTo>
                    <a:pt x="48" y="138"/>
                  </a:lnTo>
                  <a:lnTo>
                    <a:pt x="50" y="135"/>
                  </a:lnTo>
                  <a:lnTo>
                    <a:pt x="55" y="131"/>
                  </a:lnTo>
                  <a:lnTo>
                    <a:pt x="62" y="123"/>
                  </a:lnTo>
                  <a:lnTo>
                    <a:pt x="73" y="112"/>
                  </a:lnTo>
                  <a:lnTo>
                    <a:pt x="84" y="100"/>
                  </a:lnTo>
                  <a:lnTo>
                    <a:pt x="98" y="87"/>
                  </a:lnTo>
                  <a:lnTo>
                    <a:pt x="113" y="73"/>
                  </a:lnTo>
                  <a:lnTo>
                    <a:pt x="129" y="58"/>
                  </a:lnTo>
                  <a:lnTo>
                    <a:pt x="146" y="44"/>
                  </a:lnTo>
                  <a:lnTo>
                    <a:pt x="163" y="32"/>
                  </a:lnTo>
                  <a:lnTo>
                    <a:pt x="179" y="20"/>
                  </a:lnTo>
                  <a:lnTo>
                    <a:pt x="195" y="11"/>
                  </a:lnTo>
                  <a:lnTo>
                    <a:pt x="211" y="4"/>
                  </a:lnTo>
                  <a:lnTo>
                    <a:pt x="225" y="0"/>
                  </a:lnTo>
                  <a:lnTo>
                    <a:pt x="236" y="0"/>
                  </a:lnTo>
                  <a:lnTo>
                    <a:pt x="247" y="3"/>
                  </a:lnTo>
                  <a:lnTo>
                    <a:pt x="250" y="5"/>
                  </a:lnTo>
                  <a:lnTo>
                    <a:pt x="261" y="12"/>
                  </a:lnTo>
                  <a:lnTo>
                    <a:pt x="274" y="23"/>
                  </a:lnTo>
                  <a:lnTo>
                    <a:pt x="289" y="36"/>
                  </a:lnTo>
                  <a:lnTo>
                    <a:pt x="303" y="53"/>
                  </a:lnTo>
                  <a:lnTo>
                    <a:pt x="312" y="70"/>
                  </a:lnTo>
                  <a:lnTo>
                    <a:pt x="315" y="89"/>
                  </a:lnTo>
                  <a:lnTo>
                    <a:pt x="309" y="109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1" name="Freeform 120"/>
            <p:cNvSpPr>
              <a:spLocks/>
            </p:cNvSpPr>
            <p:nvPr/>
          </p:nvSpPr>
          <p:spPr bwMode="auto">
            <a:xfrm>
              <a:off x="3678" y="3249"/>
              <a:ext cx="37" cy="68"/>
            </a:xfrm>
            <a:custGeom>
              <a:avLst/>
              <a:gdLst>
                <a:gd name="T0" fmla="*/ 75 w 75"/>
                <a:gd name="T1" fmla="*/ 14 h 135"/>
                <a:gd name="T2" fmla="*/ 68 w 75"/>
                <a:gd name="T3" fmla="*/ 13 h 135"/>
                <a:gd name="T4" fmla="*/ 60 w 75"/>
                <a:gd name="T5" fmla="*/ 13 h 135"/>
                <a:gd name="T6" fmla="*/ 53 w 75"/>
                <a:gd name="T7" fmla="*/ 15 h 135"/>
                <a:gd name="T8" fmla="*/ 46 w 75"/>
                <a:gd name="T9" fmla="*/ 18 h 135"/>
                <a:gd name="T10" fmla="*/ 41 w 75"/>
                <a:gd name="T11" fmla="*/ 22 h 135"/>
                <a:gd name="T12" fmla="*/ 35 w 75"/>
                <a:gd name="T13" fmla="*/ 26 h 135"/>
                <a:gd name="T14" fmla="*/ 30 w 75"/>
                <a:gd name="T15" fmla="*/ 31 h 135"/>
                <a:gd name="T16" fmla="*/ 27 w 75"/>
                <a:gd name="T17" fmla="*/ 37 h 135"/>
                <a:gd name="T18" fmla="*/ 28 w 75"/>
                <a:gd name="T19" fmla="*/ 53 h 135"/>
                <a:gd name="T20" fmla="*/ 36 w 75"/>
                <a:gd name="T21" fmla="*/ 76 h 135"/>
                <a:gd name="T22" fmla="*/ 44 w 75"/>
                <a:gd name="T23" fmla="*/ 97 h 135"/>
                <a:gd name="T24" fmla="*/ 51 w 75"/>
                <a:gd name="T25" fmla="*/ 110 h 135"/>
                <a:gd name="T26" fmla="*/ 49 w 75"/>
                <a:gd name="T27" fmla="*/ 117 h 135"/>
                <a:gd name="T28" fmla="*/ 43 w 75"/>
                <a:gd name="T29" fmla="*/ 123 h 135"/>
                <a:gd name="T30" fmla="*/ 36 w 75"/>
                <a:gd name="T31" fmla="*/ 128 h 135"/>
                <a:gd name="T32" fmla="*/ 29 w 75"/>
                <a:gd name="T33" fmla="*/ 130 h 135"/>
                <a:gd name="T34" fmla="*/ 21 w 75"/>
                <a:gd name="T35" fmla="*/ 132 h 135"/>
                <a:gd name="T36" fmla="*/ 13 w 75"/>
                <a:gd name="T37" fmla="*/ 135 h 135"/>
                <a:gd name="T38" fmla="*/ 6 w 75"/>
                <a:gd name="T39" fmla="*/ 135 h 135"/>
                <a:gd name="T40" fmla="*/ 0 w 75"/>
                <a:gd name="T41" fmla="*/ 133 h 135"/>
                <a:gd name="T42" fmla="*/ 8 w 75"/>
                <a:gd name="T43" fmla="*/ 128 h 135"/>
                <a:gd name="T44" fmla="*/ 19 w 75"/>
                <a:gd name="T45" fmla="*/ 121 h 135"/>
                <a:gd name="T46" fmla="*/ 27 w 75"/>
                <a:gd name="T47" fmla="*/ 114 h 135"/>
                <a:gd name="T48" fmla="*/ 33 w 75"/>
                <a:gd name="T49" fmla="*/ 107 h 135"/>
                <a:gd name="T50" fmla="*/ 23 w 75"/>
                <a:gd name="T51" fmla="*/ 89 h 135"/>
                <a:gd name="T52" fmla="*/ 16 w 75"/>
                <a:gd name="T53" fmla="*/ 69 h 135"/>
                <a:gd name="T54" fmla="*/ 13 w 75"/>
                <a:gd name="T55" fmla="*/ 48 h 135"/>
                <a:gd name="T56" fmla="*/ 16 w 75"/>
                <a:gd name="T57" fmla="*/ 26 h 135"/>
                <a:gd name="T58" fmla="*/ 21 w 75"/>
                <a:gd name="T59" fmla="*/ 18 h 135"/>
                <a:gd name="T60" fmla="*/ 28 w 75"/>
                <a:gd name="T61" fmla="*/ 11 h 135"/>
                <a:gd name="T62" fmla="*/ 35 w 75"/>
                <a:gd name="T63" fmla="*/ 6 h 135"/>
                <a:gd name="T64" fmla="*/ 43 w 75"/>
                <a:gd name="T65" fmla="*/ 1 h 135"/>
                <a:gd name="T66" fmla="*/ 52 w 75"/>
                <a:gd name="T67" fmla="*/ 0 h 135"/>
                <a:gd name="T68" fmla="*/ 61 w 75"/>
                <a:gd name="T69" fmla="*/ 2 h 135"/>
                <a:gd name="T70" fmla="*/ 68 w 75"/>
                <a:gd name="T71" fmla="*/ 7 h 135"/>
                <a:gd name="T72" fmla="*/ 75 w 75"/>
                <a:gd name="T73" fmla="*/ 1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5" h="135">
                  <a:moveTo>
                    <a:pt x="75" y="14"/>
                  </a:moveTo>
                  <a:lnTo>
                    <a:pt x="68" y="13"/>
                  </a:lnTo>
                  <a:lnTo>
                    <a:pt x="60" y="13"/>
                  </a:lnTo>
                  <a:lnTo>
                    <a:pt x="53" y="15"/>
                  </a:lnTo>
                  <a:lnTo>
                    <a:pt x="46" y="18"/>
                  </a:lnTo>
                  <a:lnTo>
                    <a:pt x="41" y="22"/>
                  </a:lnTo>
                  <a:lnTo>
                    <a:pt x="35" y="26"/>
                  </a:lnTo>
                  <a:lnTo>
                    <a:pt x="30" y="31"/>
                  </a:lnTo>
                  <a:lnTo>
                    <a:pt x="27" y="37"/>
                  </a:lnTo>
                  <a:lnTo>
                    <a:pt x="28" y="53"/>
                  </a:lnTo>
                  <a:lnTo>
                    <a:pt x="36" y="76"/>
                  </a:lnTo>
                  <a:lnTo>
                    <a:pt x="44" y="97"/>
                  </a:lnTo>
                  <a:lnTo>
                    <a:pt x="51" y="110"/>
                  </a:lnTo>
                  <a:lnTo>
                    <a:pt x="49" y="117"/>
                  </a:lnTo>
                  <a:lnTo>
                    <a:pt x="43" y="123"/>
                  </a:lnTo>
                  <a:lnTo>
                    <a:pt x="36" y="128"/>
                  </a:lnTo>
                  <a:lnTo>
                    <a:pt x="29" y="130"/>
                  </a:lnTo>
                  <a:lnTo>
                    <a:pt x="21" y="132"/>
                  </a:lnTo>
                  <a:lnTo>
                    <a:pt x="13" y="135"/>
                  </a:lnTo>
                  <a:lnTo>
                    <a:pt x="6" y="135"/>
                  </a:lnTo>
                  <a:lnTo>
                    <a:pt x="0" y="133"/>
                  </a:lnTo>
                  <a:lnTo>
                    <a:pt x="8" y="128"/>
                  </a:lnTo>
                  <a:lnTo>
                    <a:pt x="19" y="121"/>
                  </a:lnTo>
                  <a:lnTo>
                    <a:pt x="27" y="114"/>
                  </a:lnTo>
                  <a:lnTo>
                    <a:pt x="33" y="107"/>
                  </a:lnTo>
                  <a:lnTo>
                    <a:pt x="23" y="89"/>
                  </a:lnTo>
                  <a:lnTo>
                    <a:pt x="16" y="69"/>
                  </a:lnTo>
                  <a:lnTo>
                    <a:pt x="13" y="48"/>
                  </a:lnTo>
                  <a:lnTo>
                    <a:pt x="16" y="26"/>
                  </a:lnTo>
                  <a:lnTo>
                    <a:pt x="21" y="18"/>
                  </a:lnTo>
                  <a:lnTo>
                    <a:pt x="28" y="11"/>
                  </a:lnTo>
                  <a:lnTo>
                    <a:pt x="35" y="6"/>
                  </a:lnTo>
                  <a:lnTo>
                    <a:pt x="43" y="1"/>
                  </a:lnTo>
                  <a:lnTo>
                    <a:pt x="52" y="0"/>
                  </a:lnTo>
                  <a:lnTo>
                    <a:pt x="61" y="2"/>
                  </a:lnTo>
                  <a:lnTo>
                    <a:pt x="68" y="7"/>
                  </a:lnTo>
                  <a:lnTo>
                    <a:pt x="75" y="1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2" name="Freeform 121"/>
            <p:cNvSpPr>
              <a:spLocks/>
            </p:cNvSpPr>
            <p:nvPr/>
          </p:nvSpPr>
          <p:spPr bwMode="auto">
            <a:xfrm>
              <a:off x="3602" y="3266"/>
              <a:ext cx="127" cy="127"/>
            </a:xfrm>
            <a:custGeom>
              <a:avLst/>
              <a:gdLst>
                <a:gd name="T0" fmla="*/ 250 w 254"/>
                <a:gd name="T1" fmla="*/ 50 h 254"/>
                <a:gd name="T2" fmla="*/ 253 w 254"/>
                <a:gd name="T3" fmla="*/ 100 h 254"/>
                <a:gd name="T4" fmla="*/ 245 w 254"/>
                <a:gd name="T5" fmla="*/ 150 h 254"/>
                <a:gd name="T6" fmla="*/ 226 w 254"/>
                <a:gd name="T7" fmla="*/ 197 h 254"/>
                <a:gd name="T8" fmla="*/ 201 w 254"/>
                <a:gd name="T9" fmla="*/ 229 h 254"/>
                <a:gd name="T10" fmla="*/ 174 w 254"/>
                <a:gd name="T11" fmla="*/ 242 h 254"/>
                <a:gd name="T12" fmla="*/ 149 w 254"/>
                <a:gd name="T13" fmla="*/ 250 h 254"/>
                <a:gd name="T14" fmla="*/ 122 w 254"/>
                <a:gd name="T15" fmla="*/ 254 h 254"/>
                <a:gd name="T16" fmla="*/ 97 w 254"/>
                <a:gd name="T17" fmla="*/ 252 h 254"/>
                <a:gd name="T18" fmla="*/ 73 w 254"/>
                <a:gd name="T19" fmla="*/ 248 h 254"/>
                <a:gd name="T20" fmla="*/ 50 w 254"/>
                <a:gd name="T21" fmla="*/ 240 h 254"/>
                <a:gd name="T22" fmla="*/ 27 w 254"/>
                <a:gd name="T23" fmla="*/ 229 h 254"/>
                <a:gd name="T24" fmla="*/ 0 w 254"/>
                <a:gd name="T25" fmla="*/ 204 h 254"/>
                <a:gd name="T26" fmla="*/ 24 w 254"/>
                <a:gd name="T27" fmla="*/ 216 h 254"/>
                <a:gd name="T28" fmla="*/ 52 w 254"/>
                <a:gd name="T29" fmla="*/ 225 h 254"/>
                <a:gd name="T30" fmla="*/ 80 w 254"/>
                <a:gd name="T31" fmla="*/ 232 h 254"/>
                <a:gd name="T32" fmla="*/ 103 w 254"/>
                <a:gd name="T33" fmla="*/ 234 h 254"/>
                <a:gd name="T34" fmla="*/ 126 w 254"/>
                <a:gd name="T35" fmla="*/ 233 h 254"/>
                <a:gd name="T36" fmla="*/ 149 w 254"/>
                <a:gd name="T37" fmla="*/ 231 h 254"/>
                <a:gd name="T38" fmla="*/ 171 w 254"/>
                <a:gd name="T39" fmla="*/ 225 h 254"/>
                <a:gd name="T40" fmla="*/ 194 w 254"/>
                <a:gd name="T41" fmla="*/ 214 h 254"/>
                <a:gd name="T42" fmla="*/ 220 w 254"/>
                <a:gd name="T43" fmla="*/ 178 h 254"/>
                <a:gd name="T44" fmla="*/ 234 w 254"/>
                <a:gd name="T45" fmla="*/ 134 h 254"/>
                <a:gd name="T46" fmla="*/ 239 w 254"/>
                <a:gd name="T47" fmla="*/ 89 h 254"/>
                <a:gd name="T48" fmla="*/ 235 w 254"/>
                <a:gd name="T49" fmla="*/ 43 h 254"/>
                <a:gd name="T50" fmla="*/ 232 w 254"/>
                <a:gd name="T51" fmla="*/ 28 h 254"/>
                <a:gd name="T52" fmla="*/ 220 w 254"/>
                <a:gd name="T53" fmla="*/ 14 h 254"/>
                <a:gd name="T54" fmla="*/ 203 w 254"/>
                <a:gd name="T55" fmla="*/ 21 h 254"/>
                <a:gd name="T56" fmla="*/ 194 w 254"/>
                <a:gd name="T57" fmla="*/ 24 h 254"/>
                <a:gd name="T58" fmla="*/ 197 w 254"/>
                <a:gd name="T59" fmla="*/ 12 h 254"/>
                <a:gd name="T60" fmla="*/ 207 w 254"/>
                <a:gd name="T61" fmla="*/ 1 h 254"/>
                <a:gd name="T62" fmla="*/ 220 w 254"/>
                <a:gd name="T63" fmla="*/ 0 h 254"/>
                <a:gd name="T64" fmla="*/ 231 w 254"/>
                <a:gd name="T65" fmla="*/ 6 h 254"/>
                <a:gd name="T66" fmla="*/ 239 w 254"/>
                <a:gd name="T67" fmla="*/ 15 h 254"/>
                <a:gd name="T68" fmla="*/ 246 w 254"/>
                <a:gd name="T69" fmla="*/ 24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54" h="254">
                  <a:moveTo>
                    <a:pt x="246" y="24"/>
                  </a:moveTo>
                  <a:lnTo>
                    <a:pt x="250" y="50"/>
                  </a:lnTo>
                  <a:lnTo>
                    <a:pt x="254" y="76"/>
                  </a:lnTo>
                  <a:lnTo>
                    <a:pt x="253" y="100"/>
                  </a:lnTo>
                  <a:lnTo>
                    <a:pt x="250" y="126"/>
                  </a:lnTo>
                  <a:lnTo>
                    <a:pt x="245" y="150"/>
                  </a:lnTo>
                  <a:lnTo>
                    <a:pt x="237" y="174"/>
                  </a:lnTo>
                  <a:lnTo>
                    <a:pt x="226" y="197"/>
                  </a:lnTo>
                  <a:lnTo>
                    <a:pt x="213" y="220"/>
                  </a:lnTo>
                  <a:lnTo>
                    <a:pt x="201" y="229"/>
                  </a:lnTo>
                  <a:lnTo>
                    <a:pt x="188" y="236"/>
                  </a:lnTo>
                  <a:lnTo>
                    <a:pt x="174" y="242"/>
                  </a:lnTo>
                  <a:lnTo>
                    <a:pt x="162" y="248"/>
                  </a:lnTo>
                  <a:lnTo>
                    <a:pt x="149" y="250"/>
                  </a:lnTo>
                  <a:lnTo>
                    <a:pt x="136" y="252"/>
                  </a:lnTo>
                  <a:lnTo>
                    <a:pt x="122" y="254"/>
                  </a:lnTo>
                  <a:lnTo>
                    <a:pt x="110" y="254"/>
                  </a:lnTo>
                  <a:lnTo>
                    <a:pt x="97" y="252"/>
                  </a:lnTo>
                  <a:lnTo>
                    <a:pt x="86" y="251"/>
                  </a:lnTo>
                  <a:lnTo>
                    <a:pt x="73" y="248"/>
                  </a:lnTo>
                  <a:lnTo>
                    <a:pt x="61" y="244"/>
                  </a:lnTo>
                  <a:lnTo>
                    <a:pt x="50" y="240"/>
                  </a:lnTo>
                  <a:lnTo>
                    <a:pt x="38" y="235"/>
                  </a:lnTo>
                  <a:lnTo>
                    <a:pt x="27" y="229"/>
                  </a:lnTo>
                  <a:lnTo>
                    <a:pt x="16" y="224"/>
                  </a:lnTo>
                  <a:lnTo>
                    <a:pt x="0" y="204"/>
                  </a:lnTo>
                  <a:lnTo>
                    <a:pt x="12" y="210"/>
                  </a:lnTo>
                  <a:lnTo>
                    <a:pt x="24" y="216"/>
                  </a:lnTo>
                  <a:lnTo>
                    <a:pt x="38" y="220"/>
                  </a:lnTo>
                  <a:lnTo>
                    <a:pt x="52" y="225"/>
                  </a:lnTo>
                  <a:lnTo>
                    <a:pt x="66" y="229"/>
                  </a:lnTo>
                  <a:lnTo>
                    <a:pt x="80" y="232"/>
                  </a:lnTo>
                  <a:lnTo>
                    <a:pt x="92" y="234"/>
                  </a:lnTo>
                  <a:lnTo>
                    <a:pt x="103" y="234"/>
                  </a:lnTo>
                  <a:lnTo>
                    <a:pt x="114" y="234"/>
                  </a:lnTo>
                  <a:lnTo>
                    <a:pt x="126" y="233"/>
                  </a:lnTo>
                  <a:lnTo>
                    <a:pt x="137" y="233"/>
                  </a:lnTo>
                  <a:lnTo>
                    <a:pt x="149" y="231"/>
                  </a:lnTo>
                  <a:lnTo>
                    <a:pt x="159" y="228"/>
                  </a:lnTo>
                  <a:lnTo>
                    <a:pt x="171" y="225"/>
                  </a:lnTo>
                  <a:lnTo>
                    <a:pt x="182" y="220"/>
                  </a:lnTo>
                  <a:lnTo>
                    <a:pt x="194" y="214"/>
                  </a:lnTo>
                  <a:lnTo>
                    <a:pt x="209" y="197"/>
                  </a:lnTo>
                  <a:lnTo>
                    <a:pt x="220" y="178"/>
                  </a:lnTo>
                  <a:lnTo>
                    <a:pt x="228" y="156"/>
                  </a:lnTo>
                  <a:lnTo>
                    <a:pt x="234" y="134"/>
                  </a:lnTo>
                  <a:lnTo>
                    <a:pt x="238" y="112"/>
                  </a:lnTo>
                  <a:lnTo>
                    <a:pt x="239" y="89"/>
                  </a:lnTo>
                  <a:lnTo>
                    <a:pt x="239" y="66"/>
                  </a:lnTo>
                  <a:lnTo>
                    <a:pt x="235" y="43"/>
                  </a:lnTo>
                  <a:lnTo>
                    <a:pt x="234" y="35"/>
                  </a:lnTo>
                  <a:lnTo>
                    <a:pt x="232" y="28"/>
                  </a:lnTo>
                  <a:lnTo>
                    <a:pt x="227" y="21"/>
                  </a:lnTo>
                  <a:lnTo>
                    <a:pt x="220" y="14"/>
                  </a:lnTo>
                  <a:lnTo>
                    <a:pt x="211" y="16"/>
                  </a:lnTo>
                  <a:lnTo>
                    <a:pt x="203" y="21"/>
                  </a:lnTo>
                  <a:lnTo>
                    <a:pt x="196" y="24"/>
                  </a:lnTo>
                  <a:lnTo>
                    <a:pt x="194" y="24"/>
                  </a:lnTo>
                  <a:lnTo>
                    <a:pt x="196" y="18"/>
                  </a:lnTo>
                  <a:lnTo>
                    <a:pt x="197" y="12"/>
                  </a:lnTo>
                  <a:lnTo>
                    <a:pt x="201" y="6"/>
                  </a:lnTo>
                  <a:lnTo>
                    <a:pt x="207" y="1"/>
                  </a:lnTo>
                  <a:lnTo>
                    <a:pt x="213" y="0"/>
                  </a:lnTo>
                  <a:lnTo>
                    <a:pt x="220" y="0"/>
                  </a:lnTo>
                  <a:lnTo>
                    <a:pt x="225" y="3"/>
                  </a:lnTo>
                  <a:lnTo>
                    <a:pt x="231" y="6"/>
                  </a:lnTo>
                  <a:lnTo>
                    <a:pt x="235" y="11"/>
                  </a:lnTo>
                  <a:lnTo>
                    <a:pt x="239" y="15"/>
                  </a:lnTo>
                  <a:lnTo>
                    <a:pt x="242" y="20"/>
                  </a:lnTo>
                  <a:lnTo>
                    <a:pt x="246" y="2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3" name="Freeform 122"/>
            <p:cNvSpPr>
              <a:spLocks/>
            </p:cNvSpPr>
            <p:nvPr/>
          </p:nvSpPr>
          <p:spPr bwMode="auto">
            <a:xfrm>
              <a:off x="3632" y="3270"/>
              <a:ext cx="35" cy="22"/>
            </a:xfrm>
            <a:custGeom>
              <a:avLst/>
              <a:gdLst>
                <a:gd name="T0" fmla="*/ 70 w 70"/>
                <a:gd name="T1" fmla="*/ 25 h 45"/>
                <a:gd name="T2" fmla="*/ 69 w 70"/>
                <a:gd name="T3" fmla="*/ 25 h 45"/>
                <a:gd name="T4" fmla="*/ 66 w 70"/>
                <a:gd name="T5" fmla="*/ 24 h 45"/>
                <a:gd name="T6" fmla="*/ 60 w 70"/>
                <a:gd name="T7" fmla="*/ 22 h 45"/>
                <a:gd name="T8" fmla="*/ 54 w 70"/>
                <a:gd name="T9" fmla="*/ 20 h 45"/>
                <a:gd name="T10" fmla="*/ 47 w 70"/>
                <a:gd name="T11" fmla="*/ 17 h 45"/>
                <a:gd name="T12" fmla="*/ 39 w 70"/>
                <a:gd name="T13" fmla="*/ 16 h 45"/>
                <a:gd name="T14" fmla="*/ 32 w 70"/>
                <a:gd name="T15" fmla="*/ 16 h 45"/>
                <a:gd name="T16" fmla="*/ 25 w 70"/>
                <a:gd name="T17" fmla="*/ 19 h 45"/>
                <a:gd name="T18" fmla="*/ 2 w 70"/>
                <a:gd name="T19" fmla="*/ 45 h 45"/>
                <a:gd name="T20" fmla="*/ 0 w 70"/>
                <a:gd name="T21" fmla="*/ 37 h 45"/>
                <a:gd name="T22" fmla="*/ 2 w 70"/>
                <a:gd name="T23" fmla="*/ 28 h 45"/>
                <a:gd name="T24" fmla="*/ 8 w 70"/>
                <a:gd name="T25" fmla="*/ 20 h 45"/>
                <a:gd name="T26" fmla="*/ 13 w 70"/>
                <a:gd name="T27" fmla="*/ 13 h 45"/>
                <a:gd name="T28" fmla="*/ 20 w 70"/>
                <a:gd name="T29" fmla="*/ 5 h 45"/>
                <a:gd name="T30" fmla="*/ 27 w 70"/>
                <a:gd name="T31" fmla="*/ 1 h 45"/>
                <a:gd name="T32" fmla="*/ 35 w 70"/>
                <a:gd name="T33" fmla="*/ 0 h 45"/>
                <a:gd name="T34" fmla="*/ 44 w 70"/>
                <a:gd name="T35" fmla="*/ 1 h 45"/>
                <a:gd name="T36" fmla="*/ 52 w 70"/>
                <a:gd name="T37" fmla="*/ 5 h 45"/>
                <a:gd name="T38" fmla="*/ 60 w 70"/>
                <a:gd name="T39" fmla="*/ 11 h 45"/>
                <a:gd name="T40" fmla="*/ 66 w 70"/>
                <a:gd name="T41" fmla="*/ 17 h 45"/>
                <a:gd name="T42" fmla="*/ 70 w 70"/>
                <a:gd name="T43" fmla="*/ 2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0" h="45">
                  <a:moveTo>
                    <a:pt x="70" y="25"/>
                  </a:moveTo>
                  <a:lnTo>
                    <a:pt x="69" y="25"/>
                  </a:lnTo>
                  <a:lnTo>
                    <a:pt x="66" y="24"/>
                  </a:lnTo>
                  <a:lnTo>
                    <a:pt x="60" y="22"/>
                  </a:lnTo>
                  <a:lnTo>
                    <a:pt x="54" y="20"/>
                  </a:lnTo>
                  <a:lnTo>
                    <a:pt x="47" y="17"/>
                  </a:lnTo>
                  <a:lnTo>
                    <a:pt x="39" y="16"/>
                  </a:lnTo>
                  <a:lnTo>
                    <a:pt x="32" y="16"/>
                  </a:lnTo>
                  <a:lnTo>
                    <a:pt x="25" y="19"/>
                  </a:lnTo>
                  <a:lnTo>
                    <a:pt x="2" y="45"/>
                  </a:lnTo>
                  <a:lnTo>
                    <a:pt x="0" y="37"/>
                  </a:lnTo>
                  <a:lnTo>
                    <a:pt x="2" y="28"/>
                  </a:lnTo>
                  <a:lnTo>
                    <a:pt x="8" y="20"/>
                  </a:lnTo>
                  <a:lnTo>
                    <a:pt x="13" y="13"/>
                  </a:lnTo>
                  <a:lnTo>
                    <a:pt x="20" y="5"/>
                  </a:lnTo>
                  <a:lnTo>
                    <a:pt x="27" y="1"/>
                  </a:lnTo>
                  <a:lnTo>
                    <a:pt x="35" y="0"/>
                  </a:lnTo>
                  <a:lnTo>
                    <a:pt x="44" y="1"/>
                  </a:lnTo>
                  <a:lnTo>
                    <a:pt x="52" y="5"/>
                  </a:lnTo>
                  <a:lnTo>
                    <a:pt x="60" y="11"/>
                  </a:lnTo>
                  <a:lnTo>
                    <a:pt x="66" y="17"/>
                  </a:lnTo>
                  <a:lnTo>
                    <a:pt x="70" y="25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4" name="Freeform 123"/>
            <p:cNvSpPr>
              <a:spLocks/>
            </p:cNvSpPr>
            <p:nvPr/>
          </p:nvSpPr>
          <p:spPr bwMode="auto">
            <a:xfrm>
              <a:off x="3459" y="3305"/>
              <a:ext cx="57" cy="92"/>
            </a:xfrm>
            <a:custGeom>
              <a:avLst/>
              <a:gdLst>
                <a:gd name="T0" fmla="*/ 113 w 113"/>
                <a:gd name="T1" fmla="*/ 29 h 186"/>
                <a:gd name="T2" fmla="*/ 110 w 113"/>
                <a:gd name="T3" fmla="*/ 28 h 186"/>
                <a:gd name="T4" fmla="*/ 101 w 113"/>
                <a:gd name="T5" fmla="*/ 27 h 186"/>
                <a:gd name="T6" fmla="*/ 88 w 113"/>
                <a:gd name="T7" fmla="*/ 25 h 186"/>
                <a:gd name="T8" fmla="*/ 73 w 113"/>
                <a:gd name="T9" fmla="*/ 22 h 186"/>
                <a:gd name="T10" fmla="*/ 58 w 113"/>
                <a:gd name="T11" fmla="*/ 20 h 186"/>
                <a:gd name="T12" fmla="*/ 43 w 113"/>
                <a:gd name="T13" fmla="*/ 19 h 186"/>
                <a:gd name="T14" fmla="*/ 32 w 113"/>
                <a:gd name="T15" fmla="*/ 19 h 186"/>
                <a:gd name="T16" fmla="*/ 23 w 113"/>
                <a:gd name="T17" fmla="*/ 20 h 186"/>
                <a:gd name="T18" fmla="*/ 19 w 113"/>
                <a:gd name="T19" fmla="*/ 35 h 186"/>
                <a:gd name="T20" fmla="*/ 21 w 113"/>
                <a:gd name="T21" fmla="*/ 46 h 186"/>
                <a:gd name="T22" fmla="*/ 28 w 113"/>
                <a:gd name="T23" fmla="*/ 56 h 186"/>
                <a:gd name="T24" fmla="*/ 37 w 113"/>
                <a:gd name="T25" fmla="*/ 64 h 186"/>
                <a:gd name="T26" fmla="*/ 48 w 113"/>
                <a:gd name="T27" fmla="*/ 73 h 186"/>
                <a:gd name="T28" fmla="*/ 57 w 113"/>
                <a:gd name="T29" fmla="*/ 82 h 186"/>
                <a:gd name="T30" fmla="*/ 63 w 113"/>
                <a:gd name="T31" fmla="*/ 95 h 186"/>
                <a:gd name="T32" fmla="*/ 63 w 113"/>
                <a:gd name="T33" fmla="*/ 110 h 186"/>
                <a:gd name="T34" fmla="*/ 59 w 113"/>
                <a:gd name="T35" fmla="*/ 125 h 186"/>
                <a:gd name="T36" fmla="*/ 59 w 113"/>
                <a:gd name="T37" fmla="*/ 141 h 186"/>
                <a:gd name="T38" fmla="*/ 65 w 113"/>
                <a:gd name="T39" fmla="*/ 156 h 186"/>
                <a:gd name="T40" fmla="*/ 81 w 113"/>
                <a:gd name="T41" fmla="*/ 162 h 186"/>
                <a:gd name="T42" fmla="*/ 88 w 113"/>
                <a:gd name="T43" fmla="*/ 160 h 186"/>
                <a:gd name="T44" fmla="*/ 98 w 113"/>
                <a:gd name="T45" fmla="*/ 157 h 186"/>
                <a:gd name="T46" fmla="*/ 106 w 113"/>
                <a:gd name="T47" fmla="*/ 154 h 186"/>
                <a:gd name="T48" fmla="*/ 110 w 113"/>
                <a:gd name="T49" fmla="*/ 152 h 186"/>
                <a:gd name="T50" fmla="*/ 110 w 113"/>
                <a:gd name="T51" fmla="*/ 156 h 186"/>
                <a:gd name="T52" fmla="*/ 106 w 113"/>
                <a:gd name="T53" fmla="*/ 160 h 186"/>
                <a:gd name="T54" fmla="*/ 101 w 113"/>
                <a:gd name="T55" fmla="*/ 167 h 186"/>
                <a:gd name="T56" fmla="*/ 94 w 113"/>
                <a:gd name="T57" fmla="*/ 173 h 186"/>
                <a:gd name="T58" fmla="*/ 85 w 113"/>
                <a:gd name="T59" fmla="*/ 179 h 186"/>
                <a:gd name="T60" fmla="*/ 77 w 113"/>
                <a:gd name="T61" fmla="*/ 184 h 186"/>
                <a:gd name="T62" fmla="*/ 68 w 113"/>
                <a:gd name="T63" fmla="*/ 186 h 186"/>
                <a:gd name="T64" fmla="*/ 63 w 113"/>
                <a:gd name="T65" fmla="*/ 185 h 186"/>
                <a:gd name="T66" fmla="*/ 52 w 113"/>
                <a:gd name="T67" fmla="*/ 170 h 186"/>
                <a:gd name="T68" fmla="*/ 45 w 113"/>
                <a:gd name="T69" fmla="*/ 152 h 186"/>
                <a:gd name="T70" fmla="*/ 40 w 113"/>
                <a:gd name="T71" fmla="*/ 135 h 186"/>
                <a:gd name="T72" fmla="*/ 36 w 113"/>
                <a:gd name="T73" fmla="*/ 117 h 186"/>
                <a:gd name="T74" fmla="*/ 32 w 113"/>
                <a:gd name="T75" fmla="*/ 99 h 186"/>
                <a:gd name="T76" fmla="*/ 26 w 113"/>
                <a:gd name="T77" fmla="*/ 82 h 186"/>
                <a:gd name="T78" fmla="*/ 17 w 113"/>
                <a:gd name="T79" fmla="*/ 66 h 186"/>
                <a:gd name="T80" fmla="*/ 4 w 113"/>
                <a:gd name="T81" fmla="*/ 52 h 186"/>
                <a:gd name="T82" fmla="*/ 2 w 113"/>
                <a:gd name="T83" fmla="*/ 38 h 186"/>
                <a:gd name="T84" fmla="*/ 0 w 113"/>
                <a:gd name="T85" fmla="*/ 25 h 186"/>
                <a:gd name="T86" fmla="*/ 3 w 113"/>
                <a:gd name="T87" fmla="*/ 14 h 186"/>
                <a:gd name="T88" fmla="*/ 10 w 113"/>
                <a:gd name="T89" fmla="*/ 7 h 186"/>
                <a:gd name="T90" fmla="*/ 22 w 113"/>
                <a:gd name="T91" fmla="*/ 3 h 186"/>
                <a:gd name="T92" fmla="*/ 36 w 113"/>
                <a:gd name="T93" fmla="*/ 0 h 186"/>
                <a:gd name="T94" fmla="*/ 51 w 113"/>
                <a:gd name="T95" fmla="*/ 0 h 186"/>
                <a:gd name="T96" fmla="*/ 67 w 113"/>
                <a:gd name="T97" fmla="*/ 3 h 186"/>
                <a:gd name="T98" fmla="*/ 81 w 113"/>
                <a:gd name="T99" fmla="*/ 7 h 186"/>
                <a:gd name="T100" fmla="*/ 95 w 113"/>
                <a:gd name="T101" fmla="*/ 13 h 186"/>
                <a:gd name="T102" fmla="*/ 105 w 113"/>
                <a:gd name="T103" fmla="*/ 21 h 186"/>
                <a:gd name="T104" fmla="*/ 113 w 113"/>
                <a:gd name="T105" fmla="*/ 29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13" h="186">
                  <a:moveTo>
                    <a:pt x="113" y="29"/>
                  </a:moveTo>
                  <a:lnTo>
                    <a:pt x="110" y="28"/>
                  </a:lnTo>
                  <a:lnTo>
                    <a:pt x="101" y="27"/>
                  </a:lnTo>
                  <a:lnTo>
                    <a:pt x="88" y="25"/>
                  </a:lnTo>
                  <a:lnTo>
                    <a:pt x="73" y="22"/>
                  </a:lnTo>
                  <a:lnTo>
                    <a:pt x="58" y="20"/>
                  </a:lnTo>
                  <a:lnTo>
                    <a:pt x="43" y="19"/>
                  </a:lnTo>
                  <a:lnTo>
                    <a:pt x="32" y="19"/>
                  </a:lnTo>
                  <a:lnTo>
                    <a:pt x="23" y="20"/>
                  </a:lnTo>
                  <a:lnTo>
                    <a:pt x="19" y="35"/>
                  </a:lnTo>
                  <a:lnTo>
                    <a:pt x="21" y="46"/>
                  </a:lnTo>
                  <a:lnTo>
                    <a:pt x="28" y="56"/>
                  </a:lnTo>
                  <a:lnTo>
                    <a:pt x="37" y="64"/>
                  </a:lnTo>
                  <a:lnTo>
                    <a:pt x="48" y="73"/>
                  </a:lnTo>
                  <a:lnTo>
                    <a:pt x="57" y="82"/>
                  </a:lnTo>
                  <a:lnTo>
                    <a:pt x="63" y="95"/>
                  </a:lnTo>
                  <a:lnTo>
                    <a:pt x="63" y="110"/>
                  </a:lnTo>
                  <a:lnTo>
                    <a:pt x="59" y="125"/>
                  </a:lnTo>
                  <a:lnTo>
                    <a:pt x="59" y="141"/>
                  </a:lnTo>
                  <a:lnTo>
                    <a:pt x="65" y="156"/>
                  </a:lnTo>
                  <a:lnTo>
                    <a:pt x="81" y="162"/>
                  </a:lnTo>
                  <a:lnTo>
                    <a:pt x="88" y="160"/>
                  </a:lnTo>
                  <a:lnTo>
                    <a:pt x="98" y="157"/>
                  </a:lnTo>
                  <a:lnTo>
                    <a:pt x="106" y="154"/>
                  </a:lnTo>
                  <a:lnTo>
                    <a:pt x="110" y="152"/>
                  </a:lnTo>
                  <a:lnTo>
                    <a:pt x="110" y="156"/>
                  </a:lnTo>
                  <a:lnTo>
                    <a:pt x="106" y="160"/>
                  </a:lnTo>
                  <a:lnTo>
                    <a:pt x="101" y="167"/>
                  </a:lnTo>
                  <a:lnTo>
                    <a:pt x="94" y="173"/>
                  </a:lnTo>
                  <a:lnTo>
                    <a:pt x="85" y="179"/>
                  </a:lnTo>
                  <a:lnTo>
                    <a:pt x="77" y="184"/>
                  </a:lnTo>
                  <a:lnTo>
                    <a:pt x="68" y="186"/>
                  </a:lnTo>
                  <a:lnTo>
                    <a:pt x="63" y="185"/>
                  </a:lnTo>
                  <a:lnTo>
                    <a:pt x="52" y="170"/>
                  </a:lnTo>
                  <a:lnTo>
                    <a:pt x="45" y="152"/>
                  </a:lnTo>
                  <a:lnTo>
                    <a:pt x="40" y="135"/>
                  </a:lnTo>
                  <a:lnTo>
                    <a:pt x="36" y="117"/>
                  </a:lnTo>
                  <a:lnTo>
                    <a:pt x="32" y="99"/>
                  </a:lnTo>
                  <a:lnTo>
                    <a:pt x="26" y="82"/>
                  </a:lnTo>
                  <a:lnTo>
                    <a:pt x="17" y="66"/>
                  </a:lnTo>
                  <a:lnTo>
                    <a:pt x="4" y="52"/>
                  </a:lnTo>
                  <a:lnTo>
                    <a:pt x="2" y="38"/>
                  </a:lnTo>
                  <a:lnTo>
                    <a:pt x="0" y="25"/>
                  </a:lnTo>
                  <a:lnTo>
                    <a:pt x="3" y="14"/>
                  </a:lnTo>
                  <a:lnTo>
                    <a:pt x="10" y="7"/>
                  </a:lnTo>
                  <a:lnTo>
                    <a:pt x="22" y="3"/>
                  </a:lnTo>
                  <a:lnTo>
                    <a:pt x="36" y="0"/>
                  </a:lnTo>
                  <a:lnTo>
                    <a:pt x="51" y="0"/>
                  </a:lnTo>
                  <a:lnTo>
                    <a:pt x="67" y="3"/>
                  </a:lnTo>
                  <a:lnTo>
                    <a:pt x="81" y="7"/>
                  </a:lnTo>
                  <a:lnTo>
                    <a:pt x="95" y="13"/>
                  </a:lnTo>
                  <a:lnTo>
                    <a:pt x="105" y="21"/>
                  </a:lnTo>
                  <a:lnTo>
                    <a:pt x="113" y="29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5" name="Freeform 124"/>
            <p:cNvSpPr>
              <a:spLocks/>
            </p:cNvSpPr>
            <p:nvPr/>
          </p:nvSpPr>
          <p:spPr bwMode="auto">
            <a:xfrm>
              <a:off x="3543" y="3294"/>
              <a:ext cx="49" cy="113"/>
            </a:xfrm>
            <a:custGeom>
              <a:avLst/>
              <a:gdLst>
                <a:gd name="T0" fmla="*/ 66 w 98"/>
                <a:gd name="T1" fmla="*/ 13 h 225"/>
                <a:gd name="T2" fmla="*/ 62 w 98"/>
                <a:gd name="T3" fmla="*/ 17 h 225"/>
                <a:gd name="T4" fmla="*/ 56 w 98"/>
                <a:gd name="T5" fmla="*/ 17 h 225"/>
                <a:gd name="T6" fmla="*/ 49 w 98"/>
                <a:gd name="T7" fmla="*/ 16 h 225"/>
                <a:gd name="T8" fmla="*/ 43 w 98"/>
                <a:gd name="T9" fmla="*/ 14 h 225"/>
                <a:gd name="T10" fmla="*/ 36 w 98"/>
                <a:gd name="T11" fmla="*/ 13 h 225"/>
                <a:gd name="T12" fmla="*/ 31 w 98"/>
                <a:gd name="T13" fmla="*/ 14 h 225"/>
                <a:gd name="T14" fmla="*/ 26 w 98"/>
                <a:gd name="T15" fmla="*/ 18 h 225"/>
                <a:gd name="T16" fmla="*/ 21 w 98"/>
                <a:gd name="T17" fmla="*/ 26 h 225"/>
                <a:gd name="T18" fmla="*/ 18 w 98"/>
                <a:gd name="T19" fmla="*/ 41 h 225"/>
                <a:gd name="T20" fmla="*/ 20 w 98"/>
                <a:gd name="T21" fmla="*/ 55 h 225"/>
                <a:gd name="T22" fmla="*/ 27 w 98"/>
                <a:gd name="T23" fmla="*/ 66 h 225"/>
                <a:gd name="T24" fmla="*/ 35 w 98"/>
                <a:gd name="T25" fmla="*/ 78 h 225"/>
                <a:gd name="T26" fmla="*/ 42 w 98"/>
                <a:gd name="T27" fmla="*/ 85 h 225"/>
                <a:gd name="T28" fmla="*/ 49 w 98"/>
                <a:gd name="T29" fmla="*/ 90 h 225"/>
                <a:gd name="T30" fmla="*/ 56 w 98"/>
                <a:gd name="T31" fmla="*/ 96 h 225"/>
                <a:gd name="T32" fmla="*/ 63 w 98"/>
                <a:gd name="T33" fmla="*/ 101 h 225"/>
                <a:gd name="T34" fmla="*/ 70 w 98"/>
                <a:gd name="T35" fmla="*/ 105 h 225"/>
                <a:gd name="T36" fmla="*/ 76 w 98"/>
                <a:gd name="T37" fmla="*/ 110 h 225"/>
                <a:gd name="T38" fmla="*/ 81 w 98"/>
                <a:gd name="T39" fmla="*/ 117 h 225"/>
                <a:gd name="T40" fmla="*/ 87 w 98"/>
                <a:gd name="T41" fmla="*/ 125 h 225"/>
                <a:gd name="T42" fmla="*/ 95 w 98"/>
                <a:gd name="T43" fmla="*/ 148 h 225"/>
                <a:gd name="T44" fmla="*/ 98 w 98"/>
                <a:gd name="T45" fmla="*/ 177 h 225"/>
                <a:gd name="T46" fmla="*/ 95 w 98"/>
                <a:gd name="T47" fmla="*/ 205 h 225"/>
                <a:gd name="T48" fmla="*/ 91 w 98"/>
                <a:gd name="T49" fmla="*/ 225 h 225"/>
                <a:gd name="T50" fmla="*/ 86 w 98"/>
                <a:gd name="T51" fmla="*/ 207 h 225"/>
                <a:gd name="T52" fmla="*/ 81 w 98"/>
                <a:gd name="T53" fmla="*/ 179 h 225"/>
                <a:gd name="T54" fmla="*/ 77 w 98"/>
                <a:gd name="T55" fmla="*/ 153 h 225"/>
                <a:gd name="T56" fmla="*/ 71 w 98"/>
                <a:gd name="T57" fmla="*/ 135 h 225"/>
                <a:gd name="T58" fmla="*/ 56 w 98"/>
                <a:gd name="T59" fmla="*/ 122 h 225"/>
                <a:gd name="T60" fmla="*/ 39 w 98"/>
                <a:gd name="T61" fmla="*/ 107 h 225"/>
                <a:gd name="T62" fmla="*/ 23 w 98"/>
                <a:gd name="T63" fmla="*/ 92 h 225"/>
                <a:gd name="T64" fmla="*/ 10 w 98"/>
                <a:gd name="T65" fmla="*/ 74 h 225"/>
                <a:gd name="T66" fmla="*/ 2 w 98"/>
                <a:gd name="T67" fmla="*/ 57 h 225"/>
                <a:gd name="T68" fmla="*/ 0 w 98"/>
                <a:gd name="T69" fmla="*/ 40 h 225"/>
                <a:gd name="T70" fmla="*/ 8 w 98"/>
                <a:gd name="T71" fmla="*/ 20 h 225"/>
                <a:gd name="T72" fmla="*/ 25 w 98"/>
                <a:gd name="T73" fmla="*/ 1 h 225"/>
                <a:gd name="T74" fmla="*/ 32 w 98"/>
                <a:gd name="T75" fmla="*/ 0 h 225"/>
                <a:gd name="T76" fmla="*/ 38 w 98"/>
                <a:gd name="T77" fmla="*/ 0 h 225"/>
                <a:gd name="T78" fmla="*/ 42 w 98"/>
                <a:gd name="T79" fmla="*/ 1 h 225"/>
                <a:gd name="T80" fmla="*/ 48 w 98"/>
                <a:gd name="T81" fmla="*/ 3 h 225"/>
                <a:gd name="T82" fmla="*/ 53 w 98"/>
                <a:gd name="T83" fmla="*/ 5 h 225"/>
                <a:gd name="T84" fmla="*/ 57 w 98"/>
                <a:gd name="T85" fmla="*/ 9 h 225"/>
                <a:gd name="T86" fmla="*/ 62 w 98"/>
                <a:gd name="T87" fmla="*/ 11 h 225"/>
                <a:gd name="T88" fmla="*/ 66 w 98"/>
                <a:gd name="T89" fmla="*/ 13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8" h="225">
                  <a:moveTo>
                    <a:pt x="66" y="13"/>
                  </a:moveTo>
                  <a:lnTo>
                    <a:pt x="62" y="17"/>
                  </a:lnTo>
                  <a:lnTo>
                    <a:pt x="56" y="17"/>
                  </a:lnTo>
                  <a:lnTo>
                    <a:pt x="49" y="16"/>
                  </a:lnTo>
                  <a:lnTo>
                    <a:pt x="43" y="14"/>
                  </a:lnTo>
                  <a:lnTo>
                    <a:pt x="36" y="13"/>
                  </a:lnTo>
                  <a:lnTo>
                    <a:pt x="31" y="14"/>
                  </a:lnTo>
                  <a:lnTo>
                    <a:pt x="26" y="18"/>
                  </a:lnTo>
                  <a:lnTo>
                    <a:pt x="21" y="26"/>
                  </a:lnTo>
                  <a:lnTo>
                    <a:pt x="18" y="41"/>
                  </a:lnTo>
                  <a:lnTo>
                    <a:pt x="20" y="55"/>
                  </a:lnTo>
                  <a:lnTo>
                    <a:pt x="27" y="66"/>
                  </a:lnTo>
                  <a:lnTo>
                    <a:pt x="35" y="78"/>
                  </a:lnTo>
                  <a:lnTo>
                    <a:pt x="42" y="85"/>
                  </a:lnTo>
                  <a:lnTo>
                    <a:pt x="49" y="90"/>
                  </a:lnTo>
                  <a:lnTo>
                    <a:pt x="56" y="96"/>
                  </a:lnTo>
                  <a:lnTo>
                    <a:pt x="63" y="101"/>
                  </a:lnTo>
                  <a:lnTo>
                    <a:pt x="70" y="105"/>
                  </a:lnTo>
                  <a:lnTo>
                    <a:pt x="76" y="110"/>
                  </a:lnTo>
                  <a:lnTo>
                    <a:pt x="81" y="117"/>
                  </a:lnTo>
                  <a:lnTo>
                    <a:pt x="87" y="125"/>
                  </a:lnTo>
                  <a:lnTo>
                    <a:pt x="95" y="148"/>
                  </a:lnTo>
                  <a:lnTo>
                    <a:pt x="98" y="177"/>
                  </a:lnTo>
                  <a:lnTo>
                    <a:pt x="95" y="205"/>
                  </a:lnTo>
                  <a:lnTo>
                    <a:pt x="91" y="225"/>
                  </a:lnTo>
                  <a:lnTo>
                    <a:pt x="86" y="207"/>
                  </a:lnTo>
                  <a:lnTo>
                    <a:pt x="81" y="179"/>
                  </a:lnTo>
                  <a:lnTo>
                    <a:pt x="77" y="153"/>
                  </a:lnTo>
                  <a:lnTo>
                    <a:pt x="71" y="135"/>
                  </a:lnTo>
                  <a:lnTo>
                    <a:pt x="56" y="122"/>
                  </a:lnTo>
                  <a:lnTo>
                    <a:pt x="39" y="107"/>
                  </a:lnTo>
                  <a:lnTo>
                    <a:pt x="23" y="92"/>
                  </a:lnTo>
                  <a:lnTo>
                    <a:pt x="10" y="74"/>
                  </a:lnTo>
                  <a:lnTo>
                    <a:pt x="2" y="57"/>
                  </a:lnTo>
                  <a:lnTo>
                    <a:pt x="0" y="40"/>
                  </a:lnTo>
                  <a:lnTo>
                    <a:pt x="8" y="20"/>
                  </a:lnTo>
                  <a:lnTo>
                    <a:pt x="25" y="1"/>
                  </a:lnTo>
                  <a:lnTo>
                    <a:pt x="32" y="0"/>
                  </a:lnTo>
                  <a:lnTo>
                    <a:pt x="38" y="0"/>
                  </a:lnTo>
                  <a:lnTo>
                    <a:pt x="42" y="1"/>
                  </a:lnTo>
                  <a:lnTo>
                    <a:pt x="48" y="3"/>
                  </a:lnTo>
                  <a:lnTo>
                    <a:pt x="53" y="5"/>
                  </a:lnTo>
                  <a:lnTo>
                    <a:pt x="57" y="9"/>
                  </a:lnTo>
                  <a:lnTo>
                    <a:pt x="62" y="11"/>
                  </a:lnTo>
                  <a:lnTo>
                    <a:pt x="66" y="13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25"/>
            <p:cNvSpPr>
              <a:spLocks/>
            </p:cNvSpPr>
            <p:nvPr/>
          </p:nvSpPr>
          <p:spPr bwMode="auto">
            <a:xfrm>
              <a:off x="4465" y="3287"/>
              <a:ext cx="123" cy="572"/>
            </a:xfrm>
            <a:custGeom>
              <a:avLst/>
              <a:gdLst>
                <a:gd name="T0" fmla="*/ 187 w 245"/>
                <a:gd name="T1" fmla="*/ 326 h 1143"/>
                <a:gd name="T2" fmla="*/ 200 w 245"/>
                <a:gd name="T3" fmla="*/ 757 h 1143"/>
                <a:gd name="T4" fmla="*/ 201 w 245"/>
                <a:gd name="T5" fmla="*/ 782 h 1143"/>
                <a:gd name="T6" fmla="*/ 205 w 245"/>
                <a:gd name="T7" fmla="*/ 805 h 1143"/>
                <a:gd name="T8" fmla="*/ 209 w 245"/>
                <a:gd name="T9" fmla="*/ 828 h 1143"/>
                <a:gd name="T10" fmla="*/ 215 w 245"/>
                <a:gd name="T11" fmla="*/ 850 h 1143"/>
                <a:gd name="T12" fmla="*/ 220 w 245"/>
                <a:gd name="T13" fmla="*/ 872 h 1143"/>
                <a:gd name="T14" fmla="*/ 225 w 245"/>
                <a:gd name="T15" fmla="*/ 893 h 1143"/>
                <a:gd name="T16" fmla="*/ 231 w 245"/>
                <a:gd name="T17" fmla="*/ 915 h 1143"/>
                <a:gd name="T18" fmla="*/ 236 w 245"/>
                <a:gd name="T19" fmla="*/ 937 h 1143"/>
                <a:gd name="T20" fmla="*/ 242 w 245"/>
                <a:gd name="T21" fmla="*/ 967 h 1143"/>
                <a:gd name="T22" fmla="*/ 245 w 245"/>
                <a:gd name="T23" fmla="*/ 998 h 1143"/>
                <a:gd name="T24" fmla="*/ 245 w 245"/>
                <a:gd name="T25" fmla="*/ 1029 h 1143"/>
                <a:gd name="T26" fmla="*/ 242 w 245"/>
                <a:gd name="T27" fmla="*/ 1063 h 1143"/>
                <a:gd name="T28" fmla="*/ 238 w 245"/>
                <a:gd name="T29" fmla="*/ 1075 h 1143"/>
                <a:gd name="T30" fmla="*/ 236 w 245"/>
                <a:gd name="T31" fmla="*/ 1090 h 1143"/>
                <a:gd name="T32" fmla="*/ 232 w 245"/>
                <a:gd name="T33" fmla="*/ 1108 h 1143"/>
                <a:gd name="T34" fmla="*/ 228 w 245"/>
                <a:gd name="T35" fmla="*/ 1123 h 1143"/>
                <a:gd name="T36" fmla="*/ 224 w 245"/>
                <a:gd name="T37" fmla="*/ 1132 h 1143"/>
                <a:gd name="T38" fmla="*/ 219 w 245"/>
                <a:gd name="T39" fmla="*/ 1138 h 1143"/>
                <a:gd name="T40" fmla="*/ 213 w 245"/>
                <a:gd name="T41" fmla="*/ 1142 h 1143"/>
                <a:gd name="T42" fmla="*/ 206 w 245"/>
                <a:gd name="T43" fmla="*/ 1143 h 1143"/>
                <a:gd name="T44" fmla="*/ 219 w 245"/>
                <a:gd name="T45" fmla="*/ 1088 h 1143"/>
                <a:gd name="T46" fmla="*/ 224 w 245"/>
                <a:gd name="T47" fmla="*/ 1043 h 1143"/>
                <a:gd name="T48" fmla="*/ 223 w 245"/>
                <a:gd name="T49" fmla="*/ 1006 h 1143"/>
                <a:gd name="T50" fmla="*/ 219 w 245"/>
                <a:gd name="T51" fmla="*/ 975 h 1143"/>
                <a:gd name="T52" fmla="*/ 211 w 245"/>
                <a:gd name="T53" fmla="*/ 948 h 1143"/>
                <a:gd name="T54" fmla="*/ 201 w 245"/>
                <a:gd name="T55" fmla="*/ 922 h 1143"/>
                <a:gd name="T56" fmla="*/ 193 w 245"/>
                <a:gd name="T57" fmla="*/ 897 h 1143"/>
                <a:gd name="T58" fmla="*/ 186 w 245"/>
                <a:gd name="T59" fmla="*/ 869 h 1143"/>
                <a:gd name="T60" fmla="*/ 161 w 245"/>
                <a:gd name="T61" fmla="*/ 383 h 1143"/>
                <a:gd name="T62" fmla="*/ 161 w 245"/>
                <a:gd name="T63" fmla="*/ 371 h 1143"/>
                <a:gd name="T64" fmla="*/ 159 w 245"/>
                <a:gd name="T65" fmla="*/ 336 h 1143"/>
                <a:gd name="T66" fmla="*/ 152 w 245"/>
                <a:gd name="T67" fmla="*/ 285 h 1143"/>
                <a:gd name="T68" fmla="*/ 140 w 245"/>
                <a:gd name="T69" fmla="*/ 225 h 1143"/>
                <a:gd name="T70" fmla="*/ 121 w 245"/>
                <a:gd name="T71" fmla="*/ 161 h 1143"/>
                <a:gd name="T72" fmla="*/ 93 w 245"/>
                <a:gd name="T73" fmla="*/ 98 h 1143"/>
                <a:gd name="T74" fmla="*/ 53 w 245"/>
                <a:gd name="T75" fmla="*/ 42 h 1143"/>
                <a:gd name="T76" fmla="*/ 0 w 245"/>
                <a:gd name="T77" fmla="*/ 0 h 1143"/>
                <a:gd name="T78" fmla="*/ 23 w 245"/>
                <a:gd name="T79" fmla="*/ 7 h 1143"/>
                <a:gd name="T80" fmla="*/ 45 w 245"/>
                <a:gd name="T81" fmla="*/ 18 h 1143"/>
                <a:gd name="T82" fmla="*/ 64 w 245"/>
                <a:gd name="T83" fmla="*/ 32 h 1143"/>
                <a:gd name="T84" fmla="*/ 83 w 245"/>
                <a:gd name="T85" fmla="*/ 48 h 1143"/>
                <a:gd name="T86" fmla="*/ 99 w 245"/>
                <a:gd name="T87" fmla="*/ 66 h 1143"/>
                <a:gd name="T88" fmla="*/ 114 w 245"/>
                <a:gd name="T89" fmla="*/ 87 h 1143"/>
                <a:gd name="T90" fmla="*/ 126 w 245"/>
                <a:gd name="T91" fmla="*/ 109 h 1143"/>
                <a:gd name="T92" fmla="*/ 139 w 245"/>
                <a:gd name="T93" fmla="*/ 132 h 1143"/>
                <a:gd name="T94" fmla="*/ 149 w 245"/>
                <a:gd name="T95" fmla="*/ 156 h 1143"/>
                <a:gd name="T96" fmla="*/ 157 w 245"/>
                <a:gd name="T97" fmla="*/ 182 h 1143"/>
                <a:gd name="T98" fmla="*/ 166 w 245"/>
                <a:gd name="T99" fmla="*/ 207 h 1143"/>
                <a:gd name="T100" fmla="*/ 172 w 245"/>
                <a:gd name="T101" fmla="*/ 232 h 1143"/>
                <a:gd name="T102" fmla="*/ 178 w 245"/>
                <a:gd name="T103" fmla="*/ 257 h 1143"/>
                <a:gd name="T104" fmla="*/ 182 w 245"/>
                <a:gd name="T105" fmla="*/ 281 h 1143"/>
                <a:gd name="T106" fmla="*/ 185 w 245"/>
                <a:gd name="T107" fmla="*/ 304 h 1143"/>
                <a:gd name="T108" fmla="*/ 187 w 245"/>
                <a:gd name="T109" fmla="*/ 326 h 1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45" h="1143">
                  <a:moveTo>
                    <a:pt x="187" y="326"/>
                  </a:moveTo>
                  <a:lnTo>
                    <a:pt x="200" y="757"/>
                  </a:lnTo>
                  <a:lnTo>
                    <a:pt x="201" y="782"/>
                  </a:lnTo>
                  <a:lnTo>
                    <a:pt x="205" y="805"/>
                  </a:lnTo>
                  <a:lnTo>
                    <a:pt x="209" y="828"/>
                  </a:lnTo>
                  <a:lnTo>
                    <a:pt x="215" y="850"/>
                  </a:lnTo>
                  <a:lnTo>
                    <a:pt x="220" y="872"/>
                  </a:lnTo>
                  <a:lnTo>
                    <a:pt x="225" y="893"/>
                  </a:lnTo>
                  <a:lnTo>
                    <a:pt x="231" y="915"/>
                  </a:lnTo>
                  <a:lnTo>
                    <a:pt x="236" y="937"/>
                  </a:lnTo>
                  <a:lnTo>
                    <a:pt x="242" y="967"/>
                  </a:lnTo>
                  <a:lnTo>
                    <a:pt x="245" y="998"/>
                  </a:lnTo>
                  <a:lnTo>
                    <a:pt x="245" y="1029"/>
                  </a:lnTo>
                  <a:lnTo>
                    <a:pt x="242" y="1063"/>
                  </a:lnTo>
                  <a:lnTo>
                    <a:pt x="238" y="1075"/>
                  </a:lnTo>
                  <a:lnTo>
                    <a:pt x="236" y="1090"/>
                  </a:lnTo>
                  <a:lnTo>
                    <a:pt x="232" y="1108"/>
                  </a:lnTo>
                  <a:lnTo>
                    <a:pt x="228" y="1123"/>
                  </a:lnTo>
                  <a:lnTo>
                    <a:pt x="224" y="1132"/>
                  </a:lnTo>
                  <a:lnTo>
                    <a:pt x="219" y="1138"/>
                  </a:lnTo>
                  <a:lnTo>
                    <a:pt x="213" y="1142"/>
                  </a:lnTo>
                  <a:lnTo>
                    <a:pt x="206" y="1143"/>
                  </a:lnTo>
                  <a:lnTo>
                    <a:pt x="219" y="1088"/>
                  </a:lnTo>
                  <a:lnTo>
                    <a:pt x="224" y="1043"/>
                  </a:lnTo>
                  <a:lnTo>
                    <a:pt x="223" y="1006"/>
                  </a:lnTo>
                  <a:lnTo>
                    <a:pt x="219" y="975"/>
                  </a:lnTo>
                  <a:lnTo>
                    <a:pt x="211" y="948"/>
                  </a:lnTo>
                  <a:lnTo>
                    <a:pt x="201" y="922"/>
                  </a:lnTo>
                  <a:lnTo>
                    <a:pt x="193" y="897"/>
                  </a:lnTo>
                  <a:lnTo>
                    <a:pt x="186" y="869"/>
                  </a:lnTo>
                  <a:lnTo>
                    <a:pt x="161" y="383"/>
                  </a:lnTo>
                  <a:lnTo>
                    <a:pt x="161" y="371"/>
                  </a:lnTo>
                  <a:lnTo>
                    <a:pt x="159" y="336"/>
                  </a:lnTo>
                  <a:lnTo>
                    <a:pt x="152" y="285"/>
                  </a:lnTo>
                  <a:lnTo>
                    <a:pt x="140" y="225"/>
                  </a:lnTo>
                  <a:lnTo>
                    <a:pt x="121" y="161"/>
                  </a:lnTo>
                  <a:lnTo>
                    <a:pt x="93" y="98"/>
                  </a:lnTo>
                  <a:lnTo>
                    <a:pt x="53" y="42"/>
                  </a:lnTo>
                  <a:lnTo>
                    <a:pt x="0" y="0"/>
                  </a:lnTo>
                  <a:lnTo>
                    <a:pt x="23" y="7"/>
                  </a:lnTo>
                  <a:lnTo>
                    <a:pt x="45" y="18"/>
                  </a:lnTo>
                  <a:lnTo>
                    <a:pt x="64" y="32"/>
                  </a:lnTo>
                  <a:lnTo>
                    <a:pt x="83" y="48"/>
                  </a:lnTo>
                  <a:lnTo>
                    <a:pt x="99" y="66"/>
                  </a:lnTo>
                  <a:lnTo>
                    <a:pt x="114" y="87"/>
                  </a:lnTo>
                  <a:lnTo>
                    <a:pt x="126" y="109"/>
                  </a:lnTo>
                  <a:lnTo>
                    <a:pt x="139" y="132"/>
                  </a:lnTo>
                  <a:lnTo>
                    <a:pt x="149" y="156"/>
                  </a:lnTo>
                  <a:lnTo>
                    <a:pt x="157" y="182"/>
                  </a:lnTo>
                  <a:lnTo>
                    <a:pt x="166" y="207"/>
                  </a:lnTo>
                  <a:lnTo>
                    <a:pt x="172" y="232"/>
                  </a:lnTo>
                  <a:lnTo>
                    <a:pt x="178" y="257"/>
                  </a:lnTo>
                  <a:lnTo>
                    <a:pt x="182" y="281"/>
                  </a:lnTo>
                  <a:lnTo>
                    <a:pt x="185" y="304"/>
                  </a:lnTo>
                  <a:lnTo>
                    <a:pt x="187" y="326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26"/>
            <p:cNvSpPr>
              <a:spLocks/>
            </p:cNvSpPr>
            <p:nvPr/>
          </p:nvSpPr>
          <p:spPr bwMode="auto">
            <a:xfrm>
              <a:off x="4226" y="3304"/>
              <a:ext cx="186" cy="355"/>
            </a:xfrm>
            <a:custGeom>
              <a:avLst/>
              <a:gdLst>
                <a:gd name="T0" fmla="*/ 372 w 372"/>
                <a:gd name="T1" fmla="*/ 0 h 712"/>
                <a:gd name="T2" fmla="*/ 368 w 372"/>
                <a:gd name="T3" fmla="*/ 2 h 712"/>
                <a:gd name="T4" fmla="*/ 357 w 372"/>
                <a:gd name="T5" fmla="*/ 8 h 712"/>
                <a:gd name="T6" fmla="*/ 339 w 372"/>
                <a:gd name="T7" fmla="*/ 19 h 712"/>
                <a:gd name="T8" fmla="*/ 319 w 372"/>
                <a:gd name="T9" fmla="*/ 32 h 712"/>
                <a:gd name="T10" fmla="*/ 294 w 372"/>
                <a:gd name="T11" fmla="*/ 50 h 712"/>
                <a:gd name="T12" fmla="*/ 269 w 372"/>
                <a:gd name="T13" fmla="*/ 68 h 712"/>
                <a:gd name="T14" fmla="*/ 242 w 372"/>
                <a:gd name="T15" fmla="*/ 90 h 712"/>
                <a:gd name="T16" fmla="*/ 218 w 372"/>
                <a:gd name="T17" fmla="*/ 114 h 712"/>
                <a:gd name="T18" fmla="*/ 202 w 372"/>
                <a:gd name="T19" fmla="*/ 131 h 712"/>
                <a:gd name="T20" fmla="*/ 185 w 372"/>
                <a:gd name="T21" fmla="*/ 152 h 712"/>
                <a:gd name="T22" fmla="*/ 166 w 372"/>
                <a:gd name="T23" fmla="*/ 179 h 712"/>
                <a:gd name="T24" fmla="*/ 148 w 372"/>
                <a:gd name="T25" fmla="*/ 210 h 712"/>
                <a:gd name="T26" fmla="*/ 130 w 372"/>
                <a:gd name="T27" fmla="*/ 245 h 712"/>
                <a:gd name="T28" fmla="*/ 113 w 372"/>
                <a:gd name="T29" fmla="*/ 287 h 712"/>
                <a:gd name="T30" fmla="*/ 100 w 372"/>
                <a:gd name="T31" fmla="*/ 335 h 712"/>
                <a:gd name="T32" fmla="*/ 90 w 372"/>
                <a:gd name="T33" fmla="*/ 389 h 712"/>
                <a:gd name="T34" fmla="*/ 41 w 372"/>
                <a:gd name="T35" fmla="*/ 670 h 712"/>
                <a:gd name="T36" fmla="*/ 38 w 372"/>
                <a:gd name="T37" fmla="*/ 676 h 712"/>
                <a:gd name="T38" fmla="*/ 35 w 372"/>
                <a:gd name="T39" fmla="*/ 682 h 712"/>
                <a:gd name="T40" fmla="*/ 30 w 372"/>
                <a:gd name="T41" fmla="*/ 688 h 712"/>
                <a:gd name="T42" fmla="*/ 26 w 372"/>
                <a:gd name="T43" fmla="*/ 693 h 712"/>
                <a:gd name="T44" fmla="*/ 19 w 372"/>
                <a:gd name="T45" fmla="*/ 699 h 712"/>
                <a:gd name="T46" fmla="*/ 13 w 372"/>
                <a:gd name="T47" fmla="*/ 704 h 712"/>
                <a:gd name="T48" fmla="*/ 6 w 372"/>
                <a:gd name="T49" fmla="*/ 708 h 712"/>
                <a:gd name="T50" fmla="*/ 0 w 372"/>
                <a:gd name="T51" fmla="*/ 712 h 712"/>
                <a:gd name="T52" fmla="*/ 6 w 372"/>
                <a:gd name="T53" fmla="*/ 699 h 712"/>
                <a:gd name="T54" fmla="*/ 15 w 372"/>
                <a:gd name="T55" fmla="*/ 684 h 712"/>
                <a:gd name="T56" fmla="*/ 24 w 372"/>
                <a:gd name="T57" fmla="*/ 652 h 712"/>
                <a:gd name="T58" fmla="*/ 29 w 372"/>
                <a:gd name="T59" fmla="*/ 590 h 712"/>
                <a:gd name="T60" fmla="*/ 75 w 372"/>
                <a:gd name="T61" fmla="*/ 325 h 712"/>
                <a:gd name="T62" fmla="*/ 77 w 372"/>
                <a:gd name="T63" fmla="*/ 321 h 712"/>
                <a:gd name="T64" fmla="*/ 79 w 372"/>
                <a:gd name="T65" fmla="*/ 312 h 712"/>
                <a:gd name="T66" fmla="*/ 83 w 372"/>
                <a:gd name="T67" fmla="*/ 298 h 712"/>
                <a:gd name="T68" fmla="*/ 88 w 372"/>
                <a:gd name="T69" fmla="*/ 281 h 712"/>
                <a:gd name="T70" fmla="*/ 95 w 372"/>
                <a:gd name="T71" fmla="*/ 263 h 712"/>
                <a:gd name="T72" fmla="*/ 102 w 372"/>
                <a:gd name="T73" fmla="*/ 243 h 712"/>
                <a:gd name="T74" fmla="*/ 109 w 372"/>
                <a:gd name="T75" fmla="*/ 225 h 712"/>
                <a:gd name="T76" fmla="*/ 117 w 372"/>
                <a:gd name="T77" fmla="*/ 210 h 712"/>
                <a:gd name="T78" fmla="*/ 133 w 372"/>
                <a:gd name="T79" fmla="*/ 183 h 712"/>
                <a:gd name="T80" fmla="*/ 151 w 372"/>
                <a:gd name="T81" fmla="*/ 158 h 712"/>
                <a:gd name="T82" fmla="*/ 172 w 372"/>
                <a:gd name="T83" fmla="*/ 135 h 712"/>
                <a:gd name="T84" fmla="*/ 192 w 372"/>
                <a:gd name="T85" fmla="*/ 113 h 712"/>
                <a:gd name="T86" fmla="*/ 210 w 372"/>
                <a:gd name="T87" fmla="*/ 96 h 712"/>
                <a:gd name="T88" fmla="*/ 225 w 372"/>
                <a:gd name="T89" fmla="*/ 81 h 712"/>
                <a:gd name="T90" fmla="*/ 236 w 372"/>
                <a:gd name="T91" fmla="*/ 73 h 712"/>
                <a:gd name="T92" fmla="*/ 239 w 372"/>
                <a:gd name="T93" fmla="*/ 69 h 712"/>
                <a:gd name="T94" fmla="*/ 242 w 372"/>
                <a:gd name="T95" fmla="*/ 66 h 712"/>
                <a:gd name="T96" fmla="*/ 253 w 372"/>
                <a:gd name="T97" fmla="*/ 58 h 712"/>
                <a:gd name="T98" fmla="*/ 269 w 372"/>
                <a:gd name="T99" fmla="*/ 46 h 712"/>
                <a:gd name="T100" fmla="*/ 287 w 372"/>
                <a:gd name="T101" fmla="*/ 33 h 712"/>
                <a:gd name="T102" fmla="*/ 309 w 372"/>
                <a:gd name="T103" fmla="*/ 21 h 712"/>
                <a:gd name="T104" fmla="*/ 331 w 372"/>
                <a:gd name="T105" fmla="*/ 9 h 712"/>
                <a:gd name="T106" fmla="*/ 352 w 372"/>
                <a:gd name="T107" fmla="*/ 2 h 712"/>
                <a:gd name="T108" fmla="*/ 372 w 372"/>
                <a:gd name="T109" fmla="*/ 0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72" h="712">
                  <a:moveTo>
                    <a:pt x="372" y="0"/>
                  </a:moveTo>
                  <a:lnTo>
                    <a:pt x="368" y="2"/>
                  </a:lnTo>
                  <a:lnTo>
                    <a:pt x="357" y="8"/>
                  </a:lnTo>
                  <a:lnTo>
                    <a:pt x="339" y="19"/>
                  </a:lnTo>
                  <a:lnTo>
                    <a:pt x="319" y="32"/>
                  </a:lnTo>
                  <a:lnTo>
                    <a:pt x="294" y="50"/>
                  </a:lnTo>
                  <a:lnTo>
                    <a:pt x="269" y="68"/>
                  </a:lnTo>
                  <a:lnTo>
                    <a:pt x="242" y="90"/>
                  </a:lnTo>
                  <a:lnTo>
                    <a:pt x="218" y="114"/>
                  </a:lnTo>
                  <a:lnTo>
                    <a:pt x="202" y="131"/>
                  </a:lnTo>
                  <a:lnTo>
                    <a:pt x="185" y="152"/>
                  </a:lnTo>
                  <a:lnTo>
                    <a:pt x="166" y="179"/>
                  </a:lnTo>
                  <a:lnTo>
                    <a:pt x="148" y="210"/>
                  </a:lnTo>
                  <a:lnTo>
                    <a:pt x="130" y="245"/>
                  </a:lnTo>
                  <a:lnTo>
                    <a:pt x="113" y="287"/>
                  </a:lnTo>
                  <a:lnTo>
                    <a:pt x="100" y="335"/>
                  </a:lnTo>
                  <a:lnTo>
                    <a:pt x="90" y="389"/>
                  </a:lnTo>
                  <a:lnTo>
                    <a:pt x="41" y="670"/>
                  </a:lnTo>
                  <a:lnTo>
                    <a:pt x="38" y="676"/>
                  </a:lnTo>
                  <a:lnTo>
                    <a:pt x="35" y="682"/>
                  </a:lnTo>
                  <a:lnTo>
                    <a:pt x="30" y="688"/>
                  </a:lnTo>
                  <a:lnTo>
                    <a:pt x="26" y="693"/>
                  </a:lnTo>
                  <a:lnTo>
                    <a:pt x="19" y="699"/>
                  </a:lnTo>
                  <a:lnTo>
                    <a:pt x="13" y="704"/>
                  </a:lnTo>
                  <a:lnTo>
                    <a:pt x="6" y="708"/>
                  </a:lnTo>
                  <a:lnTo>
                    <a:pt x="0" y="712"/>
                  </a:lnTo>
                  <a:lnTo>
                    <a:pt x="6" y="699"/>
                  </a:lnTo>
                  <a:lnTo>
                    <a:pt x="15" y="684"/>
                  </a:lnTo>
                  <a:lnTo>
                    <a:pt x="24" y="652"/>
                  </a:lnTo>
                  <a:lnTo>
                    <a:pt x="29" y="590"/>
                  </a:lnTo>
                  <a:lnTo>
                    <a:pt x="75" y="325"/>
                  </a:lnTo>
                  <a:lnTo>
                    <a:pt x="77" y="321"/>
                  </a:lnTo>
                  <a:lnTo>
                    <a:pt x="79" y="312"/>
                  </a:lnTo>
                  <a:lnTo>
                    <a:pt x="83" y="298"/>
                  </a:lnTo>
                  <a:lnTo>
                    <a:pt x="88" y="281"/>
                  </a:lnTo>
                  <a:lnTo>
                    <a:pt x="95" y="263"/>
                  </a:lnTo>
                  <a:lnTo>
                    <a:pt x="102" y="243"/>
                  </a:lnTo>
                  <a:lnTo>
                    <a:pt x="109" y="225"/>
                  </a:lnTo>
                  <a:lnTo>
                    <a:pt x="117" y="210"/>
                  </a:lnTo>
                  <a:lnTo>
                    <a:pt x="133" y="183"/>
                  </a:lnTo>
                  <a:lnTo>
                    <a:pt x="151" y="158"/>
                  </a:lnTo>
                  <a:lnTo>
                    <a:pt x="172" y="135"/>
                  </a:lnTo>
                  <a:lnTo>
                    <a:pt x="192" y="113"/>
                  </a:lnTo>
                  <a:lnTo>
                    <a:pt x="210" y="96"/>
                  </a:lnTo>
                  <a:lnTo>
                    <a:pt x="225" y="81"/>
                  </a:lnTo>
                  <a:lnTo>
                    <a:pt x="236" y="73"/>
                  </a:lnTo>
                  <a:lnTo>
                    <a:pt x="239" y="69"/>
                  </a:lnTo>
                  <a:lnTo>
                    <a:pt x="242" y="66"/>
                  </a:lnTo>
                  <a:lnTo>
                    <a:pt x="253" y="58"/>
                  </a:lnTo>
                  <a:lnTo>
                    <a:pt x="269" y="46"/>
                  </a:lnTo>
                  <a:lnTo>
                    <a:pt x="287" y="33"/>
                  </a:lnTo>
                  <a:lnTo>
                    <a:pt x="309" y="21"/>
                  </a:lnTo>
                  <a:lnTo>
                    <a:pt x="331" y="9"/>
                  </a:lnTo>
                  <a:lnTo>
                    <a:pt x="352" y="2"/>
                  </a:lnTo>
                  <a:lnTo>
                    <a:pt x="372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27"/>
            <p:cNvSpPr>
              <a:spLocks/>
            </p:cNvSpPr>
            <p:nvPr/>
          </p:nvSpPr>
          <p:spPr bwMode="auto">
            <a:xfrm>
              <a:off x="3663" y="3332"/>
              <a:ext cx="36" cy="27"/>
            </a:xfrm>
            <a:custGeom>
              <a:avLst/>
              <a:gdLst>
                <a:gd name="T0" fmla="*/ 72 w 72"/>
                <a:gd name="T1" fmla="*/ 1 h 53"/>
                <a:gd name="T2" fmla="*/ 67 w 72"/>
                <a:gd name="T3" fmla="*/ 7 h 53"/>
                <a:gd name="T4" fmla="*/ 60 w 72"/>
                <a:gd name="T5" fmla="*/ 10 h 53"/>
                <a:gd name="T6" fmla="*/ 52 w 72"/>
                <a:gd name="T7" fmla="*/ 12 h 53"/>
                <a:gd name="T8" fmla="*/ 43 w 72"/>
                <a:gd name="T9" fmla="*/ 15 h 53"/>
                <a:gd name="T10" fmla="*/ 34 w 72"/>
                <a:gd name="T11" fmla="*/ 16 h 53"/>
                <a:gd name="T12" fmla="*/ 26 w 72"/>
                <a:gd name="T13" fmla="*/ 17 h 53"/>
                <a:gd name="T14" fmla="*/ 20 w 72"/>
                <a:gd name="T15" fmla="*/ 19 h 53"/>
                <a:gd name="T16" fmla="*/ 17 w 72"/>
                <a:gd name="T17" fmla="*/ 23 h 53"/>
                <a:gd name="T18" fmla="*/ 20 w 72"/>
                <a:gd name="T19" fmla="*/ 28 h 53"/>
                <a:gd name="T20" fmla="*/ 25 w 72"/>
                <a:gd name="T21" fmla="*/ 32 h 53"/>
                <a:gd name="T22" fmla="*/ 29 w 72"/>
                <a:gd name="T23" fmla="*/ 33 h 53"/>
                <a:gd name="T24" fmla="*/ 35 w 72"/>
                <a:gd name="T25" fmla="*/ 33 h 53"/>
                <a:gd name="T26" fmla="*/ 41 w 72"/>
                <a:gd name="T27" fmla="*/ 33 h 53"/>
                <a:gd name="T28" fmla="*/ 48 w 72"/>
                <a:gd name="T29" fmla="*/ 33 h 53"/>
                <a:gd name="T30" fmla="*/ 53 w 72"/>
                <a:gd name="T31" fmla="*/ 32 h 53"/>
                <a:gd name="T32" fmla="*/ 59 w 72"/>
                <a:gd name="T33" fmla="*/ 33 h 53"/>
                <a:gd name="T34" fmla="*/ 58 w 72"/>
                <a:gd name="T35" fmla="*/ 40 h 53"/>
                <a:gd name="T36" fmla="*/ 53 w 72"/>
                <a:gd name="T37" fmla="*/ 46 h 53"/>
                <a:gd name="T38" fmla="*/ 44 w 72"/>
                <a:gd name="T39" fmla="*/ 50 h 53"/>
                <a:gd name="T40" fmla="*/ 33 w 72"/>
                <a:gd name="T41" fmla="*/ 53 h 53"/>
                <a:gd name="T42" fmla="*/ 22 w 72"/>
                <a:gd name="T43" fmla="*/ 50 h 53"/>
                <a:gd name="T44" fmla="*/ 13 w 72"/>
                <a:gd name="T45" fmla="*/ 43 h 53"/>
                <a:gd name="T46" fmla="*/ 5 w 72"/>
                <a:gd name="T47" fmla="*/ 33 h 53"/>
                <a:gd name="T48" fmla="*/ 0 w 72"/>
                <a:gd name="T49" fmla="*/ 20 h 53"/>
                <a:gd name="T50" fmla="*/ 0 w 72"/>
                <a:gd name="T51" fmla="*/ 1 h 53"/>
                <a:gd name="T52" fmla="*/ 10 w 72"/>
                <a:gd name="T53" fmla="*/ 3 h 53"/>
                <a:gd name="T54" fmla="*/ 19 w 72"/>
                <a:gd name="T55" fmla="*/ 4 h 53"/>
                <a:gd name="T56" fmla="*/ 28 w 72"/>
                <a:gd name="T57" fmla="*/ 3 h 53"/>
                <a:gd name="T58" fmla="*/ 37 w 72"/>
                <a:gd name="T59" fmla="*/ 2 h 53"/>
                <a:gd name="T60" fmla="*/ 47 w 72"/>
                <a:gd name="T61" fmla="*/ 1 h 53"/>
                <a:gd name="T62" fmla="*/ 55 w 72"/>
                <a:gd name="T63" fmla="*/ 0 h 53"/>
                <a:gd name="T64" fmla="*/ 64 w 72"/>
                <a:gd name="T65" fmla="*/ 0 h 53"/>
                <a:gd name="T66" fmla="*/ 72 w 72"/>
                <a:gd name="T67" fmla="*/ 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2" h="53">
                  <a:moveTo>
                    <a:pt x="72" y="1"/>
                  </a:moveTo>
                  <a:lnTo>
                    <a:pt x="67" y="7"/>
                  </a:lnTo>
                  <a:lnTo>
                    <a:pt x="60" y="10"/>
                  </a:lnTo>
                  <a:lnTo>
                    <a:pt x="52" y="12"/>
                  </a:lnTo>
                  <a:lnTo>
                    <a:pt x="43" y="15"/>
                  </a:lnTo>
                  <a:lnTo>
                    <a:pt x="34" y="16"/>
                  </a:lnTo>
                  <a:lnTo>
                    <a:pt x="26" y="17"/>
                  </a:lnTo>
                  <a:lnTo>
                    <a:pt x="20" y="19"/>
                  </a:lnTo>
                  <a:lnTo>
                    <a:pt x="17" y="23"/>
                  </a:lnTo>
                  <a:lnTo>
                    <a:pt x="20" y="28"/>
                  </a:lnTo>
                  <a:lnTo>
                    <a:pt x="25" y="32"/>
                  </a:lnTo>
                  <a:lnTo>
                    <a:pt x="29" y="33"/>
                  </a:lnTo>
                  <a:lnTo>
                    <a:pt x="35" y="33"/>
                  </a:lnTo>
                  <a:lnTo>
                    <a:pt x="41" y="33"/>
                  </a:lnTo>
                  <a:lnTo>
                    <a:pt x="48" y="33"/>
                  </a:lnTo>
                  <a:lnTo>
                    <a:pt x="53" y="32"/>
                  </a:lnTo>
                  <a:lnTo>
                    <a:pt x="59" y="33"/>
                  </a:lnTo>
                  <a:lnTo>
                    <a:pt x="58" y="40"/>
                  </a:lnTo>
                  <a:lnTo>
                    <a:pt x="53" y="46"/>
                  </a:lnTo>
                  <a:lnTo>
                    <a:pt x="44" y="50"/>
                  </a:lnTo>
                  <a:lnTo>
                    <a:pt x="33" y="53"/>
                  </a:lnTo>
                  <a:lnTo>
                    <a:pt x="22" y="50"/>
                  </a:lnTo>
                  <a:lnTo>
                    <a:pt x="13" y="43"/>
                  </a:lnTo>
                  <a:lnTo>
                    <a:pt x="5" y="33"/>
                  </a:lnTo>
                  <a:lnTo>
                    <a:pt x="0" y="20"/>
                  </a:lnTo>
                  <a:lnTo>
                    <a:pt x="0" y="1"/>
                  </a:lnTo>
                  <a:lnTo>
                    <a:pt x="10" y="3"/>
                  </a:lnTo>
                  <a:lnTo>
                    <a:pt x="19" y="4"/>
                  </a:lnTo>
                  <a:lnTo>
                    <a:pt x="28" y="3"/>
                  </a:lnTo>
                  <a:lnTo>
                    <a:pt x="37" y="2"/>
                  </a:lnTo>
                  <a:lnTo>
                    <a:pt x="47" y="1"/>
                  </a:lnTo>
                  <a:lnTo>
                    <a:pt x="55" y="0"/>
                  </a:lnTo>
                  <a:lnTo>
                    <a:pt x="64" y="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129"/>
            <p:cNvSpPr>
              <a:spLocks/>
            </p:cNvSpPr>
            <p:nvPr/>
          </p:nvSpPr>
          <p:spPr bwMode="auto">
            <a:xfrm>
              <a:off x="3506" y="3336"/>
              <a:ext cx="47" cy="85"/>
            </a:xfrm>
            <a:custGeom>
              <a:avLst/>
              <a:gdLst>
                <a:gd name="T0" fmla="*/ 46 w 94"/>
                <a:gd name="T1" fmla="*/ 35 h 169"/>
                <a:gd name="T2" fmla="*/ 45 w 94"/>
                <a:gd name="T3" fmla="*/ 70 h 169"/>
                <a:gd name="T4" fmla="*/ 44 w 94"/>
                <a:gd name="T5" fmla="*/ 107 h 169"/>
                <a:gd name="T6" fmla="*/ 42 w 94"/>
                <a:gd name="T7" fmla="*/ 134 h 169"/>
                <a:gd name="T8" fmla="*/ 39 w 94"/>
                <a:gd name="T9" fmla="*/ 147 h 169"/>
                <a:gd name="T10" fmla="*/ 41 w 94"/>
                <a:gd name="T11" fmla="*/ 147 h 169"/>
                <a:gd name="T12" fmla="*/ 46 w 94"/>
                <a:gd name="T13" fmla="*/ 148 h 169"/>
                <a:gd name="T14" fmla="*/ 52 w 94"/>
                <a:gd name="T15" fmla="*/ 148 h 169"/>
                <a:gd name="T16" fmla="*/ 60 w 94"/>
                <a:gd name="T17" fmla="*/ 145 h 169"/>
                <a:gd name="T18" fmla="*/ 68 w 94"/>
                <a:gd name="T19" fmla="*/ 138 h 169"/>
                <a:gd name="T20" fmla="*/ 75 w 94"/>
                <a:gd name="T21" fmla="*/ 125 h 169"/>
                <a:gd name="T22" fmla="*/ 80 w 94"/>
                <a:gd name="T23" fmla="*/ 106 h 169"/>
                <a:gd name="T24" fmla="*/ 83 w 94"/>
                <a:gd name="T25" fmla="*/ 78 h 169"/>
                <a:gd name="T26" fmla="*/ 91 w 94"/>
                <a:gd name="T27" fmla="*/ 79 h 169"/>
                <a:gd name="T28" fmla="*/ 94 w 94"/>
                <a:gd name="T29" fmla="*/ 92 h 169"/>
                <a:gd name="T30" fmla="*/ 93 w 94"/>
                <a:gd name="T31" fmla="*/ 110 h 169"/>
                <a:gd name="T32" fmla="*/ 89 w 94"/>
                <a:gd name="T33" fmla="*/ 130 h 169"/>
                <a:gd name="T34" fmla="*/ 83 w 94"/>
                <a:gd name="T35" fmla="*/ 141 h 169"/>
                <a:gd name="T36" fmla="*/ 77 w 94"/>
                <a:gd name="T37" fmla="*/ 152 h 169"/>
                <a:gd name="T38" fmla="*/ 68 w 94"/>
                <a:gd name="T39" fmla="*/ 161 h 169"/>
                <a:gd name="T40" fmla="*/ 55 w 94"/>
                <a:gd name="T41" fmla="*/ 167 h 169"/>
                <a:gd name="T42" fmla="*/ 45 w 94"/>
                <a:gd name="T43" fmla="*/ 169 h 169"/>
                <a:gd name="T44" fmla="*/ 34 w 94"/>
                <a:gd name="T45" fmla="*/ 169 h 169"/>
                <a:gd name="T46" fmla="*/ 25 w 94"/>
                <a:gd name="T47" fmla="*/ 168 h 169"/>
                <a:gd name="T48" fmla="*/ 17 w 94"/>
                <a:gd name="T49" fmla="*/ 166 h 169"/>
                <a:gd name="T50" fmla="*/ 10 w 94"/>
                <a:gd name="T51" fmla="*/ 163 h 169"/>
                <a:gd name="T52" fmla="*/ 4 w 94"/>
                <a:gd name="T53" fmla="*/ 160 h 169"/>
                <a:gd name="T54" fmla="*/ 1 w 94"/>
                <a:gd name="T55" fmla="*/ 159 h 169"/>
                <a:gd name="T56" fmla="*/ 0 w 94"/>
                <a:gd name="T57" fmla="*/ 158 h 169"/>
                <a:gd name="T58" fmla="*/ 14 w 94"/>
                <a:gd name="T59" fmla="*/ 146 h 169"/>
                <a:gd name="T60" fmla="*/ 21 w 94"/>
                <a:gd name="T61" fmla="*/ 125 h 169"/>
                <a:gd name="T62" fmla="*/ 24 w 94"/>
                <a:gd name="T63" fmla="*/ 99 h 169"/>
                <a:gd name="T64" fmla="*/ 26 w 94"/>
                <a:gd name="T65" fmla="*/ 70 h 169"/>
                <a:gd name="T66" fmla="*/ 29 w 94"/>
                <a:gd name="T67" fmla="*/ 42 h 169"/>
                <a:gd name="T68" fmla="*/ 33 w 94"/>
                <a:gd name="T69" fmla="*/ 18 h 169"/>
                <a:gd name="T70" fmla="*/ 44 w 94"/>
                <a:gd name="T71" fmla="*/ 3 h 169"/>
                <a:gd name="T72" fmla="*/ 62 w 94"/>
                <a:gd name="T73" fmla="*/ 0 h 169"/>
                <a:gd name="T74" fmla="*/ 60 w 94"/>
                <a:gd name="T75" fmla="*/ 2 h 169"/>
                <a:gd name="T76" fmla="*/ 55 w 94"/>
                <a:gd name="T77" fmla="*/ 9 h 169"/>
                <a:gd name="T78" fmla="*/ 49 w 94"/>
                <a:gd name="T79" fmla="*/ 19 h 169"/>
                <a:gd name="T80" fmla="*/ 46 w 94"/>
                <a:gd name="T81" fmla="*/ 35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94" h="169">
                  <a:moveTo>
                    <a:pt x="46" y="35"/>
                  </a:moveTo>
                  <a:lnTo>
                    <a:pt x="45" y="70"/>
                  </a:lnTo>
                  <a:lnTo>
                    <a:pt x="44" y="107"/>
                  </a:lnTo>
                  <a:lnTo>
                    <a:pt x="42" y="134"/>
                  </a:lnTo>
                  <a:lnTo>
                    <a:pt x="39" y="147"/>
                  </a:lnTo>
                  <a:lnTo>
                    <a:pt x="41" y="147"/>
                  </a:lnTo>
                  <a:lnTo>
                    <a:pt x="46" y="148"/>
                  </a:lnTo>
                  <a:lnTo>
                    <a:pt x="52" y="148"/>
                  </a:lnTo>
                  <a:lnTo>
                    <a:pt x="60" y="145"/>
                  </a:lnTo>
                  <a:lnTo>
                    <a:pt x="68" y="138"/>
                  </a:lnTo>
                  <a:lnTo>
                    <a:pt x="75" y="125"/>
                  </a:lnTo>
                  <a:lnTo>
                    <a:pt x="80" y="106"/>
                  </a:lnTo>
                  <a:lnTo>
                    <a:pt x="83" y="78"/>
                  </a:lnTo>
                  <a:lnTo>
                    <a:pt x="91" y="79"/>
                  </a:lnTo>
                  <a:lnTo>
                    <a:pt x="94" y="92"/>
                  </a:lnTo>
                  <a:lnTo>
                    <a:pt x="93" y="110"/>
                  </a:lnTo>
                  <a:lnTo>
                    <a:pt x="89" y="130"/>
                  </a:lnTo>
                  <a:lnTo>
                    <a:pt x="83" y="141"/>
                  </a:lnTo>
                  <a:lnTo>
                    <a:pt x="77" y="152"/>
                  </a:lnTo>
                  <a:lnTo>
                    <a:pt x="68" y="161"/>
                  </a:lnTo>
                  <a:lnTo>
                    <a:pt x="55" y="167"/>
                  </a:lnTo>
                  <a:lnTo>
                    <a:pt x="45" y="169"/>
                  </a:lnTo>
                  <a:lnTo>
                    <a:pt x="34" y="169"/>
                  </a:lnTo>
                  <a:lnTo>
                    <a:pt x="25" y="168"/>
                  </a:lnTo>
                  <a:lnTo>
                    <a:pt x="17" y="166"/>
                  </a:lnTo>
                  <a:lnTo>
                    <a:pt x="10" y="163"/>
                  </a:lnTo>
                  <a:lnTo>
                    <a:pt x="4" y="160"/>
                  </a:lnTo>
                  <a:lnTo>
                    <a:pt x="1" y="159"/>
                  </a:lnTo>
                  <a:lnTo>
                    <a:pt x="0" y="158"/>
                  </a:lnTo>
                  <a:lnTo>
                    <a:pt x="14" y="146"/>
                  </a:lnTo>
                  <a:lnTo>
                    <a:pt x="21" y="125"/>
                  </a:lnTo>
                  <a:lnTo>
                    <a:pt x="24" y="99"/>
                  </a:lnTo>
                  <a:lnTo>
                    <a:pt x="26" y="70"/>
                  </a:lnTo>
                  <a:lnTo>
                    <a:pt x="29" y="42"/>
                  </a:lnTo>
                  <a:lnTo>
                    <a:pt x="33" y="18"/>
                  </a:lnTo>
                  <a:lnTo>
                    <a:pt x="44" y="3"/>
                  </a:lnTo>
                  <a:lnTo>
                    <a:pt x="62" y="0"/>
                  </a:lnTo>
                  <a:lnTo>
                    <a:pt x="60" y="2"/>
                  </a:lnTo>
                  <a:lnTo>
                    <a:pt x="55" y="9"/>
                  </a:lnTo>
                  <a:lnTo>
                    <a:pt x="49" y="19"/>
                  </a:lnTo>
                  <a:lnTo>
                    <a:pt x="46" y="35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30"/>
            <p:cNvSpPr>
              <a:spLocks/>
            </p:cNvSpPr>
            <p:nvPr/>
          </p:nvSpPr>
          <p:spPr bwMode="auto">
            <a:xfrm>
              <a:off x="3539" y="3369"/>
              <a:ext cx="31" cy="57"/>
            </a:xfrm>
            <a:custGeom>
              <a:avLst/>
              <a:gdLst>
                <a:gd name="T0" fmla="*/ 61 w 61"/>
                <a:gd name="T1" fmla="*/ 82 h 114"/>
                <a:gd name="T2" fmla="*/ 55 w 61"/>
                <a:gd name="T3" fmla="*/ 90 h 114"/>
                <a:gd name="T4" fmla="*/ 49 w 61"/>
                <a:gd name="T5" fmla="*/ 97 h 114"/>
                <a:gd name="T6" fmla="*/ 42 w 61"/>
                <a:gd name="T7" fmla="*/ 104 h 114"/>
                <a:gd name="T8" fmla="*/ 35 w 61"/>
                <a:gd name="T9" fmla="*/ 110 h 114"/>
                <a:gd name="T10" fmla="*/ 27 w 61"/>
                <a:gd name="T11" fmla="*/ 113 h 114"/>
                <a:gd name="T12" fmla="*/ 19 w 61"/>
                <a:gd name="T13" fmla="*/ 114 h 114"/>
                <a:gd name="T14" fmla="*/ 10 w 61"/>
                <a:gd name="T15" fmla="*/ 114 h 114"/>
                <a:gd name="T16" fmla="*/ 0 w 61"/>
                <a:gd name="T17" fmla="*/ 111 h 114"/>
                <a:gd name="T18" fmla="*/ 1 w 61"/>
                <a:gd name="T19" fmla="*/ 111 h 114"/>
                <a:gd name="T20" fmla="*/ 4 w 61"/>
                <a:gd name="T21" fmla="*/ 109 h 114"/>
                <a:gd name="T22" fmla="*/ 10 w 61"/>
                <a:gd name="T23" fmla="*/ 106 h 114"/>
                <a:gd name="T24" fmla="*/ 17 w 61"/>
                <a:gd name="T25" fmla="*/ 102 h 114"/>
                <a:gd name="T26" fmla="*/ 24 w 61"/>
                <a:gd name="T27" fmla="*/ 97 h 114"/>
                <a:gd name="T28" fmla="*/ 32 w 61"/>
                <a:gd name="T29" fmla="*/ 90 h 114"/>
                <a:gd name="T30" fmla="*/ 39 w 61"/>
                <a:gd name="T31" fmla="*/ 83 h 114"/>
                <a:gd name="T32" fmla="*/ 45 w 61"/>
                <a:gd name="T33" fmla="*/ 74 h 114"/>
                <a:gd name="T34" fmla="*/ 39 w 61"/>
                <a:gd name="T35" fmla="*/ 0 h 114"/>
                <a:gd name="T36" fmla="*/ 47 w 61"/>
                <a:gd name="T37" fmla="*/ 8 h 114"/>
                <a:gd name="T38" fmla="*/ 55 w 61"/>
                <a:gd name="T39" fmla="*/ 30 h 114"/>
                <a:gd name="T40" fmla="*/ 61 w 61"/>
                <a:gd name="T41" fmla="*/ 58 h 114"/>
                <a:gd name="T42" fmla="*/ 61 w 61"/>
                <a:gd name="T43" fmla="*/ 82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1" h="114">
                  <a:moveTo>
                    <a:pt x="61" y="82"/>
                  </a:moveTo>
                  <a:lnTo>
                    <a:pt x="55" y="90"/>
                  </a:lnTo>
                  <a:lnTo>
                    <a:pt x="49" y="97"/>
                  </a:lnTo>
                  <a:lnTo>
                    <a:pt x="42" y="104"/>
                  </a:lnTo>
                  <a:lnTo>
                    <a:pt x="35" y="110"/>
                  </a:lnTo>
                  <a:lnTo>
                    <a:pt x="27" y="113"/>
                  </a:lnTo>
                  <a:lnTo>
                    <a:pt x="19" y="114"/>
                  </a:lnTo>
                  <a:lnTo>
                    <a:pt x="10" y="114"/>
                  </a:lnTo>
                  <a:lnTo>
                    <a:pt x="0" y="111"/>
                  </a:lnTo>
                  <a:lnTo>
                    <a:pt x="1" y="111"/>
                  </a:lnTo>
                  <a:lnTo>
                    <a:pt x="4" y="109"/>
                  </a:lnTo>
                  <a:lnTo>
                    <a:pt x="10" y="106"/>
                  </a:lnTo>
                  <a:lnTo>
                    <a:pt x="17" y="102"/>
                  </a:lnTo>
                  <a:lnTo>
                    <a:pt x="24" y="97"/>
                  </a:lnTo>
                  <a:lnTo>
                    <a:pt x="32" y="90"/>
                  </a:lnTo>
                  <a:lnTo>
                    <a:pt x="39" y="83"/>
                  </a:lnTo>
                  <a:lnTo>
                    <a:pt x="45" y="74"/>
                  </a:lnTo>
                  <a:lnTo>
                    <a:pt x="39" y="0"/>
                  </a:lnTo>
                  <a:lnTo>
                    <a:pt x="47" y="8"/>
                  </a:lnTo>
                  <a:lnTo>
                    <a:pt x="55" y="30"/>
                  </a:lnTo>
                  <a:lnTo>
                    <a:pt x="61" y="58"/>
                  </a:lnTo>
                  <a:lnTo>
                    <a:pt x="61" y="82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31"/>
            <p:cNvSpPr>
              <a:spLocks/>
            </p:cNvSpPr>
            <p:nvPr/>
          </p:nvSpPr>
          <p:spPr bwMode="auto">
            <a:xfrm>
              <a:off x="3578" y="3392"/>
              <a:ext cx="131" cy="47"/>
            </a:xfrm>
            <a:custGeom>
              <a:avLst/>
              <a:gdLst>
                <a:gd name="T0" fmla="*/ 229 w 261"/>
                <a:gd name="T1" fmla="*/ 63 h 94"/>
                <a:gd name="T2" fmla="*/ 210 w 261"/>
                <a:gd name="T3" fmla="*/ 73 h 94"/>
                <a:gd name="T4" fmla="*/ 190 w 261"/>
                <a:gd name="T5" fmla="*/ 82 h 94"/>
                <a:gd name="T6" fmla="*/ 170 w 261"/>
                <a:gd name="T7" fmla="*/ 88 h 94"/>
                <a:gd name="T8" fmla="*/ 151 w 261"/>
                <a:gd name="T9" fmla="*/ 91 h 94"/>
                <a:gd name="T10" fmla="*/ 131 w 261"/>
                <a:gd name="T11" fmla="*/ 94 h 94"/>
                <a:gd name="T12" fmla="*/ 113 w 261"/>
                <a:gd name="T13" fmla="*/ 94 h 94"/>
                <a:gd name="T14" fmla="*/ 94 w 261"/>
                <a:gd name="T15" fmla="*/ 93 h 94"/>
                <a:gd name="T16" fmla="*/ 77 w 261"/>
                <a:gd name="T17" fmla="*/ 89 h 94"/>
                <a:gd name="T18" fmla="*/ 61 w 261"/>
                <a:gd name="T19" fmla="*/ 86 h 94"/>
                <a:gd name="T20" fmla="*/ 46 w 261"/>
                <a:gd name="T21" fmla="*/ 81 h 94"/>
                <a:gd name="T22" fmla="*/ 33 w 261"/>
                <a:gd name="T23" fmla="*/ 76 h 94"/>
                <a:gd name="T24" fmla="*/ 22 w 261"/>
                <a:gd name="T25" fmla="*/ 71 h 94"/>
                <a:gd name="T26" fmla="*/ 13 w 261"/>
                <a:gd name="T27" fmla="*/ 64 h 94"/>
                <a:gd name="T28" fmla="*/ 6 w 261"/>
                <a:gd name="T29" fmla="*/ 58 h 94"/>
                <a:gd name="T30" fmla="*/ 1 w 261"/>
                <a:gd name="T31" fmla="*/ 52 h 94"/>
                <a:gd name="T32" fmla="*/ 0 w 261"/>
                <a:gd name="T33" fmla="*/ 47 h 94"/>
                <a:gd name="T34" fmla="*/ 9 w 261"/>
                <a:gd name="T35" fmla="*/ 52 h 94"/>
                <a:gd name="T36" fmla="*/ 19 w 261"/>
                <a:gd name="T37" fmla="*/ 57 h 94"/>
                <a:gd name="T38" fmla="*/ 30 w 261"/>
                <a:gd name="T39" fmla="*/ 61 h 94"/>
                <a:gd name="T40" fmla="*/ 41 w 261"/>
                <a:gd name="T41" fmla="*/ 65 h 94"/>
                <a:gd name="T42" fmla="*/ 53 w 261"/>
                <a:gd name="T43" fmla="*/ 68 h 94"/>
                <a:gd name="T44" fmla="*/ 64 w 261"/>
                <a:gd name="T45" fmla="*/ 70 h 94"/>
                <a:gd name="T46" fmla="*/ 77 w 261"/>
                <a:gd name="T47" fmla="*/ 72 h 94"/>
                <a:gd name="T48" fmla="*/ 89 w 261"/>
                <a:gd name="T49" fmla="*/ 72 h 94"/>
                <a:gd name="T50" fmla="*/ 101 w 261"/>
                <a:gd name="T51" fmla="*/ 73 h 94"/>
                <a:gd name="T52" fmla="*/ 114 w 261"/>
                <a:gd name="T53" fmla="*/ 72 h 94"/>
                <a:gd name="T54" fmla="*/ 125 w 261"/>
                <a:gd name="T55" fmla="*/ 72 h 94"/>
                <a:gd name="T56" fmla="*/ 138 w 261"/>
                <a:gd name="T57" fmla="*/ 71 h 94"/>
                <a:gd name="T58" fmla="*/ 150 w 261"/>
                <a:gd name="T59" fmla="*/ 70 h 94"/>
                <a:gd name="T60" fmla="*/ 162 w 261"/>
                <a:gd name="T61" fmla="*/ 67 h 94"/>
                <a:gd name="T62" fmla="*/ 173 w 261"/>
                <a:gd name="T63" fmla="*/ 65 h 94"/>
                <a:gd name="T64" fmla="*/ 184 w 261"/>
                <a:gd name="T65" fmla="*/ 63 h 94"/>
                <a:gd name="T66" fmla="*/ 202 w 261"/>
                <a:gd name="T67" fmla="*/ 55 h 94"/>
                <a:gd name="T68" fmla="*/ 214 w 261"/>
                <a:gd name="T69" fmla="*/ 48 h 94"/>
                <a:gd name="T70" fmla="*/ 225 w 261"/>
                <a:gd name="T71" fmla="*/ 41 h 94"/>
                <a:gd name="T72" fmla="*/ 233 w 261"/>
                <a:gd name="T73" fmla="*/ 34 h 94"/>
                <a:gd name="T74" fmla="*/ 238 w 261"/>
                <a:gd name="T75" fmla="*/ 27 h 94"/>
                <a:gd name="T76" fmla="*/ 245 w 261"/>
                <a:gd name="T77" fmla="*/ 19 h 94"/>
                <a:gd name="T78" fmla="*/ 251 w 261"/>
                <a:gd name="T79" fmla="*/ 10 h 94"/>
                <a:gd name="T80" fmla="*/ 258 w 261"/>
                <a:gd name="T81" fmla="*/ 0 h 94"/>
                <a:gd name="T82" fmla="*/ 260 w 261"/>
                <a:gd name="T83" fmla="*/ 4 h 94"/>
                <a:gd name="T84" fmla="*/ 261 w 261"/>
                <a:gd name="T85" fmla="*/ 10 h 94"/>
                <a:gd name="T86" fmla="*/ 261 w 261"/>
                <a:gd name="T87" fmla="*/ 17 h 94"/>
                <a:gd name="T88" fmla="*/ 259 w 261"/>
                <a:gd name="T89" fmla="*/ 25 h 94"/>
                <a:gd name="T90" fmla="*/ 256 w 261"/>
                <a:gd name="T91" fmla="*/ 34 h 94"/>
                <a:gd name="T92" fmla="*/ 250 w 261"/>
                <a:gd name="T93" fmla="*/ 43 h 94"/>
                <a:gd name="T94" fmla="*/ 241 w 261"/>
                <a:gd name="T95" fmla="*/ 53 h 94"/>
                <a:gd name="T96" fmla="*/ 229 w 261"/>
                <a:gd name="T97" fmla="*/ 63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61" h="94">
                  <a:moveTo>
                    <a:pt x="229" y="63"/>
                  </a:moveTo>
                  <a:lnTo>
                    <a:pt x="210" y="73"/>
                  </a:lnTo>
                  <a:lnTo>
                    <a:pt x="190" y="82"/>
                  </a:lnTo>
                  <a:lnTo>
                    <a:pt x="170" y="88"/>
                  </a:lnTo>
                  <a:lnTo>
                    <a:pt x="151" y="91"/>
                  </a:lnTo>
                  <a:lnTo>
                    <a:pt x="131" y="94"/>
                  </a:lnTo>
                  <a:lnTo>
                    <a:pt x="113" y="94"/>
                  </a:lnTo>
                  <a:lnTo>
                    <a:pt x="94" y="93"/>
                  </a:lnTo>
                  <a:lnTo>
                    <a:pt x="77" y="89"/>
                  </a:lnTo>
                  <a:lnTo>
                    <a:pt x="61" y="86"/>
                  </a:lnTo>
                  <a:lnTo>
                    <a:pt x="46" y="81"/>
                  </a:lnTo>
                  <a:lnTo>
                    <a:pt x="33" y="76"/>
                  </a:lnTo>
                  <a:lnTo>
                    <a:pt x="22" y="71"/>
                  </a:lnTo>
                  <a:lnTo>
                    <a:pt x="13" y="64"/>
                  </a:lnTo>
                  <a:lnTo>
                    <a:pt x="6" y="58"/>
                  </a:lnTo>
                  <a:lnTo>
                    <a:pt x="1" y="52"/>
                  </a:lnTo>
                  <a:lnTo>
                    <a:pt x="0" y="47"/>
                  </a:lnTo>
                  <a:lnTo>
                    <a:pt x="9" y="52"/>
                  </a:lnTo>
                  <a:lnTo>
                    <a:pt x="19" y="57"/>
                  </a:lnTo>
                  <a:lnTo>
                    <a:pt x="30" y="61"/>
                  </a:lnTo>
                  <a:lnTo>
                    <a:pt x="41" y="65"/>
                  </a:lnTo>
                  <a:lnTo>
                    <a:pt x="53" y="68"/>
                  </a:lnTo>
                  <a:lnTo>
                    <a:pt x="64" y="70"/>
                  </a:lnTo>
                  <a:lnTo>
                    <a:pt x="77" y="72"/>
                  </a:lnTo>
                  <a:lnTo>
                    <a:pt x="89" y="72"/>
                  </a:lnTo>
                  <a:lnTo>
                    <a:pt x="101" y="73"/>
                  </a:lnTo>
                  <a:lnTo>
                    <a:pt x="114" y="72"/>
                  </a:lnTo>
                  <a:lnTo>
                    <a:pt x="125" y="72"/>
                  </a:lnTo>
                  <a:lnTo>
                    <a:pt x="138" y="71"/>
                  </a:lnTo>
                  <a:lnTo>
                    <a:pt x="150" y="70"/>
                  </a:lnTo>
                  <a:lnTo>
                    <a:pt x="162" y="67"/>
                  </a:lnTo>
                  <a:lnTo>
                    <a:pt x="173" y="65"/>
                  </a:lnTo>
                  <a:lnTo>
                    <a:pt x="184" y="63"/>
                  </a:lnTo>
                  <a:lnTo>
                    <a:pt x="202" y="55"/>
                  </a:lnTo>
                  <a:lnTo>
                    <a:pt x="214" y="48"/>
                  </a:lnTo>
                  <a:lnTo>
                    <a:pt x="225" y="41"/>
                  </a:lnTo>
                  <a:lnTo>
                    <a:pt x="233" y="34"/>
                  </a:lnTo>
                  <a:lnTo>
                    <a:pt x="238" y="27"/>
                  </a:lnTo>
                  <a:lnTo>
                    <a:pt x="245" y="19"/>
                  </a:lnTo>
                  <a:lnTo>
                    <a:pt x="251" y="10"/>
                  </a:lnTo>
                  <a:lnTo>
                    <a:pt x="258" y="0"/>
                  </a:lnTo>
                  <a:lnTo>
                    <a:pt x="260" y="4"/>
                  </a:lnTo>
                  <a:lnTo>
                    <a:pt x="261" y="10"/>
                  </a:lnTo>
                  <a:lnTo>
                    <a:pt x="261" y="17"/>
                  </a:lnTo>
                  <a:lnTo>
                    <a:pt x="259" y="25"/>
                  </a:lnTo>
                  <a:lnTo>
                    <a:pt x="256" y="34"/>
                  </a:lnTo>
                  <a:lnTo>
                    <a:pt x="250" y="43"/>
                  </a:lnTo>
                  <a:lnTo>
                    <a:pt x="241" y="53"/>
                  </a:lnTo>
                  <a:lnTo>
                    <a:pt x="229" y="63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133"/>
            <p:cNvSpPr>
              <a:spLocks/>
            </p:cNvSpPr>
            <p:nvPr/>
          </p:nvSpPr>
          <p:spPr bwMode="auto">
            <a:xfrm>
              <a:off x="3725" y="3420"/>
              <a:ext cx="77" cy="125"/>
            </a:xfrm>
            <a:custGeom>
              <a:avLst/>
              <a:gdLst>
                <a:gd name="T0" fmla="*/ 118 w 154"/>
                <a:gd name="T1" fmla="*/ 152 h 251"/>
                <a:gd name="T2" fmla="*/ 122 w 154"/>
                <a:gd name="T3" fmla="*/ 167 h 251"/>
                <a:gd name="T4" fmla="*/ 127 w 154"/>
                <a:gd name="T5" fmla="*/ 183 h 251"/>
                <a:gd name="T6" fmla="*/ 132 w 154"/>
                <a:gd name="T7" fmla="*/ 199 h 251"/>
                <a:gd name="T8" fmla="*/ 139 w 154"/>
                <a:gd name="T9" fmla="*/ 215 h 251"/>
                <a:gd name="T10" fmla="*/ 145 w 154"/>
                <a:gd name="T11" fmla="*/ 229 h 251"/>
                <a:gd name="T12" fmla="*/ 150 w 154"/>
                <a:gd name="T13" fmla="*/ 240 h 251"/>
                <a:gd name="T14" fmla="*/ 153 w 154"/>
                <a:gd name="T15" fmla="*/ 248 h 251"/>
                <a:gd name="T16" fmla="*/ 154 w 154"/>
                <a:gd name="T17" fmla="*/ 251 h 251"/>
                <a:gd name="T18" fmla="*/ 128 w 154"/>
                <a:gd name="T19" fmla="*/ 223 h 251"/>
                <a:gd name="T20" fmla="*/ 109 w 154"/>
                <a:gd name="T21" fmla="*/ 191 h 251"/>
                <a:gd name="T22" fmla="*/ 95 w 154"/>
                <a:gd name="T23" fmla="*/ 156 h 251"/>
                <a:gd name="T24" fmla="*/ 84 w 154"/>
                <a:gd name="T25" fmla="*/ 121 h 251"/>
                <a:gd name="T26" fmla="*/ 72 w 154"/>
                <a:gd name="T27" fmla="*/ 86 h 251"/>
                <a:gd name="T28" fmla="*/ 55 w 154"/>
                <a:gd name="T29" fmla="*/ 53 h 251"/>
                <a:gd name="T30" fmla="*/ 32 w 154"/>
                <a:gd name="T31" fmla="*/ 24 h 251"/>
                <a:gd name="T32" fmla="*/ 0 w 154"/>
                <a:gd name="T33" fmla="*/ 0 h 251"/>
                <a:gd name="T34" fmla="*/ 31 w 154"/>
                <a:gd name="T35" fmla="*/ 10 h 251"/>
                <a:gd name="T36" fmla="*/ 55 w 154"/>
                <a:gd name="T37" fmla="*/ 23 h 251"/>
                <a:gd name="T38" fmla="*/ 75 w 154"/>
                <a:gd name="T39" fmla="*/ 38 h 251"/>
                <a:gd name="T40" fmla="*/ 88 w 154"/>
                <a:gd name="T41" fmla="*/ 54 h 251"/>
                <a:gd name="T42" fmla="*/ 99 w 154"/>
                <a:gd name="T43" fmla="*/ 73 h 251"/>
                <a:gd name="T44" fmla="*/ 107 w 154"/>
                <a:gd name="T45" fmla="*/ 96 h 251"/>
                <a:gd name="T46" fmla="*/ 113 w 154"/>
                <a:gd name="T47" fmla="*/ 122 h 251"/>
                <a:gd name="T48" fmla="*/ 118 w 154"/>
                <a:gd name="T49" fmla="*/ 152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54" h="251">
                  <a:moveTo>
                    <a:pt x="118" y="152"/>
                  </a:moveTo>
                  <a:lnTo>
                    <a:pt x="122" y="167"/>
                  </a:lnTo>
                  <a:lnTo>
                    <a:pt x="127" y="183"/>
                  </a:lnTo>
                  <a:lnTo>
                    <a:pt x="132" y="199"/>
                  </a:lnTo>
                  <a:lnTo>
                    <a:pt x="139" y="215"/>
                  </a:lnTo>
                  <a:lnTo>
                    <a:pt x="145" y="229"/>
                  </a:lnTo>
                  <a:lnTo>
                    <a:pt x="150" y="240"/>
                  </a:lnTo>
                  <a:lnTo>
                    <a:pt x="153" y="248"/>
                  </a:lnTo>
                  <a:lnTo>
                    <a:pt x="154" y="251"/>
                  </a:lnTo>
                  <a:lnTo>
                    <a:pt x="128" y="223"/>
                  </a:lnTo>
                  <a:lnTo>
                    <a:pt x="109" y="191"/>
                  </a:lnTo>
                  <a:lnTo>
                    <a:pt x="95" y="156"/>
                  </a:lnTo>
                  <a:lnTo>
                    <a:pt x="84" y="121"/>
                  </a:lnTo>
                  <a:lnTo>
                    <a:pt x="72" y="86"/>
                  </a:lnTo>
                  <a:lnTo>
                    <a:pt x="55" y="53"/>
                  </a:lnTo>
                  <a:lnTo>
                    <a:pt x="32" y="24"/>
                  </a:lnTo>
                  <a:lnTo>
                    <a:pt x="0" y="0"/>
                  </a:lnTo>
                  <a:lnTo>
                    <a:pt x="31" y="10"/>
                  </a:lnTo>
                  <a:lnTo>
                    <a:pt x="55" y="23"/>
                  </a:lnTo>
                  <a:lnTo>
                    <a:pt x="75" y="38"/>
                  </a:lnTo>
                  <a:lnTo>
                    <a:pt x="88" y="54"/>
                  </a:lnTo>
                  <a:lnTo>
                    <a:pt x="99" y="73"/>
                  </a:lnTo>
                  <a:lnTo>
                    <a:pt x="107" y="96"/>
                  </a:lnTo>
                  <a:lnTo>
                    <a:pt x="113" y="122"/>
                  </a:lnTo>
                  <a:lnTo>
                    <a:pt x="118" y="152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34"/>
            <p:cNvSpPr>
              <a:spLocks/>
            </p:cNvSpPr>
            <p:nvPr/>
          </p:nvSpPr>
          <p:spPr bwMode="auto">
            <a:xfrm>
              <a:off x="3586" y="3430"/>
              <a:ext cx="134" cy="57"/>
            </a:xfrm>
            <a:custGeom>
              <a:avLst/>
              <a:gdLst>
                <a:gd name="T0" fmla="*/ 265 w 267"/>
                <a:gd name="T1" fmla="*/ 0 h 115"/>
                <a:gd name="T2" fmla="*/ 264 w 267"/>
                <a:gd name="T3" fmla="*/ 1 h 115"/>
                <a:gd name="T4" fmla="*/ 265 w 267"/>
                <a:gd name="T5" fmla="*/ 3 h 115"/>
                <a:gd name="T6" fmla="*/ 266 w 267"/>
                <a:gd name="T7" fmla="*/ 5 h 115"/>
                <a:gd name="T8" fmla="*/ 267 w 267"/>
                <a:gd name="T9" fmla="*/ 6 h 115"/>
                <a:gd name="T10" fmla="*/ 257 w 267"/>
                <a:gd name="T11" fmla="*/ 15 h 115"/>
                <a:gd name="T12" fmla="*/ 245 w 267"/>
                <a:gd name="T13" fmla="*/ 24 h 115"/>
                <a:gd name="T14" fmla="*/ 234 w 267"/>
                <a:gd name="T15" fmla="*/ 31 h 115"/>
                <a:gd name="T16" fmla="*/ 222 w 267"/>
                <a:gd name="T17" fmla="*/ 38 h 115"/>
                <a:gd name="T18" fmla="*/ 210 w 267"/>
                <a:gd name="T19" fmla="*/ 43 h 115"/>
                <a:gd name="T20" fmla="*/ 197 w 267"/>
                <a:gd name="T21" fmla="*/ 48 h 115"/>
                <a:gd name="T22" fmla="*/ 184 w 267"/>
                <a:gd name="T23" fmla="*/ 51 h 115"/>
                <a:gd name="T24" fmla="*/ 171 w 267"/>
                <a:gd name="T25" fmla="*/ 54 h 115"/>
                <a:gd name="T26" fmla="*/ 174 w 267"/>
                <a:gd name="T27" fmla="*/ 66 h 115"/>
                <a:gd name="T28" fmla="*/ 181 w 267"/>
                <a:gd name="T29" fmla="*/ 75 h 115"/>
                <a:gd name="T30" fmla="*/ 190 w 267"/>
                <a:gd name="T31" fmla="*/ 84 h 115"/>
                <a:gd name="T32" fmla="*/ 198 w 267"/>
                <a:gd name="T33" fmla="*/ 91 h 115"/>
                <a:gd name="T34" fmla="*/ 204 w 267"/>
                <a:gd name="T35" fmla="*/ 86 h 115"/>
                <a:gd name="T36" fmla="*/ 207 w 267"/>
                <a:gd name="T37" fmla="*/ 77 h 115"/>
                <a:gd name="T38" fmla="*/ 210 w 267"/>
                <a:gd name="T39" fmla="*/ 68 h 115"/>
                <a:gd name="T40" fmla="*/ 213 w 267"/>
                <a:gd name="T41" fmla="*/ 61 h 115"/>
                <a:gd name="T42" fmla="*/ 214 w 267"/>
                <a:gd name="T43" fmla="*/ 68 h 115"/>
                <a:gd name="T44" fmla="*/ 216 w 267"/>
                <a:gd name="T45" fmla="*/ 83 h 115"/>
                <a:gd name="T46" fmla="*/ 213 w 267"/>
                <a:gd name="T47" fmla="*/ 102 h 115"/>
                <a:gd name="T48" fmla="*/ 206 w 267"/>
                <a:gd name="T49" fmla="*/ 115 h 115"/>
                <a:gd name="T50" fmla="*/ 196 w 267"/>
                <a:gd name="T51" fmla="*/ 111 h 115"/>
                <a:gd name="T52" fmla="*/ 187 w 267"/>
                <a:gd name="T53" fmla="*/ 104 h 115"/>
                <a:gd name="T54" fmla="*/ 179 w 267"/>
                <a:gd name="T55" fmla="*/ 96 h 115"/>
                <a:gd name="T56" fmla="*/ 173 w 267"/>
                <a:gd name="T57" fmla="*/ 88 h 115"/>
                <a:gd name="T58" fmla="*/ 167 w 267"/>
                <a:gd name="T59" fmla="*/ 80 h 115"/>
                <a:gd name="T60" fmla="*/ 161 w 267"/>
                <a:gd name="T61" fmla="*/ 72 h 115"/>
                <a:gd name="T62" fmla="*/ 156 w 267"/>
                <a:gd name="T63" fmla="*/ 64 h 115"/>
                <a:gd name="T64" fmla="*/ 150 w 267"/>
                <a:gd name="T65" fmla="*/ 58 h 115"/>
                <a:gd name="T66" fmla="*/ 129 w 267"/>
                <a:gd name="T67" fmla="*/ 56 h 115"/>
                <a:gd name="T68" fmla="*/ 107 w 267"/>
                <a:gd name="T69" fmla="*/ 53 h 115"/>
                <a:gd name="T70" fmla="*/ 85 w 267"/>
                <a:gd name="T71" fmla="*/ 51 h 115"/>
                <a:gd name="T72" fmla="*/ 65 w 267"/>
                <a:gd name="T73" fmla="*/ 48 h 115"/>
                <a:gd name="T74" fmla="*/ 45 w 267"/>
                <a:gd name="T75" fmla="*/ 44 h 115"/>
                <a:gd name="T76" fmla="*/ 27 w 267"/>
                <a:gd name="T77" fmla="*/ 39 h 115"/>
                <a:gd name="T78" fmla="*/ 12 w 267"/>
                <a:gd name="T79" fmla="*/ 33 h 115"/>
                <a:gd name="T80" fmla="*/ 0 w 267"/>
                <a:gd name="T81" fmla="*/ 26 h 115"/>
                <a:gd name="T82" fmla="*/ 1 w 267"/>
                <a:gd name="T83" fmla="*/ 24 h 115"/>
                <a:gd name="T84" fmla="*/ 2 w 267"/>
                <a:gd name="T85" fmla="*/ 22 h 115"/>
                <a:gd name="T86" fmla="*/ 3 w 267"/>
                <a:gd name="T87" fmla="*/ 21 h 115"/>
                <a:gd name="T88" fmla="*/ 3 w 267"/>
                <a:gd name="T89" fmla="*/ 19 h 115"/>
                <a:gd name="T90" fmla="*/ 31 w 267"/>
                <a:gd name="T91" fmla="*/ 24 h 115"/>
                <a:gd name="T92" fmla="*/ 54 w 267"/>
                <a:gd name="T93" fmla="*/ 30 h 115"/>
                <a:gd name="T94" fmla="*/ 76 w 267"/>
                <a:gd name="T95" fmla="*/ 34 h 115"/>
                <a:gd name="T96" fmla="*/ 95 w 267"/>
                <a:gd name="T97" fmla="*/ 36 h 115"/>
                <a:gd name="T98" fmla="*/ 112 w 267"/>
                <a:gd name="T99" fmla="*/ 38 h 115"/>
                <a:gd name="T100" fmla="*/ 127 w 267"/>
                <a:gd name="T101" fmla="*/ 39 h 115"/>
                <a:gd name="T102" fmla="*/ 141 w 267"/>
                <a:gd name="T103" fmla="*/ 39 h 115"/>
                <a:gd name="T104" fmla="*/ 154 w 267"/>
                <a:gd name="T105" fmla="*/ 38 h 115"/>
                <a:gd name="T106" fmla="*/ 166 w 267"/>
                <a:gd name="T107" fmla="*/ 36 h 115"/>
                <a:gd name="T108" fmla="*/ 179 w 267"/>
                <a:gd name="T109" fmla="*/ 34 h 115"/>
                <a:gd name="T110" fmla="*/ 191 w 267"/>
                <a:gd name="T111" fmla="*/ 29 h 115"/>
                <a:gd name="T112" fmla="*/ 204 w 267"/>
                <a:gd name="T113" fmla="*/ 26 h 115"/>
                <a:gd name="T114" fmla="*/ 217 w 267"/>
                <a:gd name="T115" fmla="*/ 20 h 115"/>
                <a:gd name="T116" fmla="*/ 232 w 267"/>
                <a:gd name="T117" fmla="*/ 14 h 115"/>
                <a:gd name="T118" fmla="*/ 248 w 267"/>
                <a:gd name="T119" fmla="*/ 7 h 115"/>
                <a:gd name="T120" fmla="*/ 265 w 267"/>
                <a:gd name="T121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67" h="115">
                  <a:moveTo>
                    <a:pt x="265" y="0"/>
                  </a:moveTo>
                  <a:lnTo>
                    <a:pt x="264" y="1"/>
                  </a:lnTo>
                  <a:lnTo>
                    <a:pt x="265" y="3"/>
                  </a:lnTo>
                  <a:lnTo>
                    <a:pt x="266" y="5"/>
                  </a:lnTo>
                  <a:lnTo>
                    <a:pt x="267" y="6"/>
                  </a:lnTo>
                  <a:lnTo>
                    <a:pt x="257" y="15"/>
                  </a:lnTo>
                  <a:lnTo>
                    <a:pt x="245" y="24"/>
                  </a:lnTo>
                  <a:lnTo>
                    <a:pt x="234" y="31"/>
                  </a:lnTo>
                  <a:lnTo>
                    <a:pt x="222" y="38"/>
                  </a:lnTo>
                  <a:lnTo>
                    <a:pt x="210" y="43"/>
                  </a:lnTo>
                  <a:lnTo>
                    <a:pt x="197" y="48"/>
                  </a:lnTo>
                  <a:lnTo>
                    <a:pt x="184" y="51"/>
                  </a:lnTo>
                  <a:lnTo>
                    <a:pt x="171" y="54"/>
                  </a:lnTo>
                  <a:lnTo>
                    <a:pt x="174" y="66"/>
                  </a:lnTo>
                  <a:lnTo>
                    <a:pt x="181" y="75"/>
                  </a:lnTo>
                  <a:lnTo>
                    <a:pt x="190" y="84"/>
                  </a:lnTo>
                  <a:lnTo>
                    <a:pt x="198" y="91"/>
                  </a:lnTo>
                  <a:lnTo>
                    <a:pt x="204" y="86"/>
                  </a:lnTo>
                  <a:lnTo>
                    <a:pt x="207" y="77"/>
                  </a:lnTo>
                  <a:lnTo>
                    <a:pt x="210" y="68"/>
                  </a:lnTo>
                  <a:lnTo>
                    <a:pt x="213" y="61"/>
                  </a:lnTo>
                  <a:lnTo>
                    <a:pt x="214" y="68"/>
                  </a:lnTo>
                  <a:lnTo>
                    <a:pt x="216" y="83"/>
                  </a:lnTo>
                  <a:lnTo>
                    <a:pt x="213" y="102"/>
                  </a:lnTo>
                  <a:lnTo>
                    <a:pt x="206" y="115"/>
                  </a:lnTo>
                  <a:lnTo>
                    <a:pt x="196" y="111"/>
                  </a:lnTo>
                  <a:lnTo>
                    <a:pt x="187" y="104"/>
                  </a:lnTo>
                  <a:lnTo>
                    <a:pt x="179" y="96"/>
                  </a:lnTo>
                  <a:lnTo>
                    <a:pt x="173" y="88"/>
                  </a:lnTo>
                  <a:lnTo>
                    <a:pt x="167" y="80"/>
                  </a:lnTo>
                  <a:lnTo>
                    <a:pt x="161" y="72"/>
                  </a:lnTo>
                  <a:lnTo>
                    <a:pt x="156" y="64"/>
                  </a:lnTo>
                  <a:lnTo>
                    <a:pt x="150" y="58"/>
                  </a:lnTo>
                  <a:lnTo>
                    <a:pt x="129" y="56"/>
                  </a:lnTo>
                  <a:lnTo>
                    <a:pt x="107" y="53"/>
                  </a:lnTo>
                  <a:lnTo>
                    <a:pt x="85" y="51"/>
                  </a:lnTo>
                  <a:lnTo>
                    <a:pt x="65" y="48"/>
                  </a:lnTo>
                  <a:lnTo>
                    <a:pt x="45" y="44"/>
                  </a:lnTo>
                  <a:lnTo>
                    <a:pt x="27" y="39"/>
                  </a:lnTo>
                  <a:lnTo>
                    <a:pt x="12" y="33"/>
                  </a:lnTo>
                  <a:lnTo>
                    <a:pt x="0" y="26"/>
                  </a:lnTo>
                  <a:lnTo>
                    <a:pt x="1" y="24"/>
                  </a:lnTo>
                  <a:lnTo>
                    <a:pt x="2" y="22"/>
                  </a:lnTo>
                  <a:lnTo>
                    <a:pt x="3" y="21"/>
                  </a:lnTo>
                  <a:lnTo>
                    <a:pt x="3" y="19"/>
                  </a:lnTo>
                  <a:lnTo>
                    <a:pt x="31" y="24"/>
                  </a:lnTo>
                  <a:lnTo>
                    <a:pt x="54" y="30"/>
                  </a:lnTo>
                  <a:lnTo>
                    <a:pt x="76" y="34"/>
                  </a:lnTo>
                  <a:lnTo>
                    <a:pt x="95" y="36"/>
                  </a:lnTo>
                  <a:lnTo>
                    <a:pt x="112" y="38"/>
                  </a:lnTo>
                  <a:lnTo>
                    <a:pt x="127" y="39"/>
                  </a:lnTo>
                  <a:lnTo>
                    <a:pt x="141" y="39"/>
                  </a:lnTo>
                  <a:lnTo>
                    <a:pt x="154" y="38"/>
                  </a:lnTo>
                  <a:lnTo>
                    <a:pt x="166" y="36"/>
                  </a:lnTo>
                  <a:lnTo>
                    <a:pt x="179" y="34"/>
                  </a:lnTo>
                  <a:lnTo>
                    <a:pt x="191" y="29"/>
                  </a:lnTo>
                  <a:lnTo>
                    <a:pt x="204" y="26"/>
                  </a:lnTo>
                  <a:lnTo>
                    <a:pt x="217" y="20"/>
                  </a:lnTo>
                  <a:lnTo>
                    <a:pt x="232" y="14"/>
                  </a:lnTo>
                  <a:lnTo>
                    <a:pt x="248" y="7"/>
                  </a:lnTo>
                  <a:lnTo>
                    <a:pt x="265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35"/>
            <p:cNvSpPr>
              <a:spLocks/>
            </p:cNvSpPr>
            <p:nvPr/>
          </p:nvSpPr>
          <p:spPr bwMode="auto">
            <a:xfrm>
              <a:off x="3450" y="3439"/>
              <a:ext cx="124" cy="303"/>
            </a:xfrm>
            <a:custGeom>
              <a:avLst/>
              <a:gdLst>
                <a:gd name="T0" fmla="*/ 135 w 248"/>
                <a:gd name="T1" fmla="*/ 98 h 605"/>
                <a:gd name="T2" fmla="*/ 114 w 248"/>
                <a:gd name="T3" fmla="*/ 116 h 605"/>
                <a:gd name="T4" fmla="*/ 97 w 248"/>
                <a:gd name="T5" fmla="*/ 137 h 605"/>
                <a:gd name="T6" fmla="*/ 84 w 248"/>
                <a:gd name="T7" fmla="*/ 159 h 605"/>
                <a:gd name="T8" fmla="*/ 74 w 248"/>
                <a:gd name="T9" fmla="*/ 182 h 605"/>
                <a:gd name="T10" fmla="*/ 67 w 248"/>
                <a:gd name="T11" fmla="*/ 206 h 605"/>
                <a:gd name="T12" fmla="*/ 60 w 248"/>
                <a:gd name="T13" fmla="*/ 231 h 605"/>
                <a:gd name="T14" fmla="*/ 55 w 248"/>
                <a:gd name="T15" fmla="*/ 257 h 605"/>
                <a:gd name="T16" fmla="*/ 50 w 248"/>
                <a:gd name="T17" fmla="*/ 283 h 605"/>
                <a:gd name="T18" fmla="*/ 29 w 248"/>
                <a:gd name="T19" fmla="*/ 461 h 605"/>
                <a:gd name="T20" fmla="*/ 22 w 248"/>
                <a:gd name="T21" fmla="*/ 517 h 605"/>
                <a:gd name="T22" fmla="*/ 25 w 248"/>
                <a:gd name="T23" fmla="*/ 540 h 605"/>
                <a:gd name="T24" fmla="*/ 29 w 248"/>
                <a:gd name="T25" fmla="*/ 562 h 605"/>
                <a:gd name="T26" fmla="*/ 31 w 248"/>
                <a:gd name="T27" fmla="*/ 584 h 605"/>
                <a:gd name="T28" fmla="*/ 33 w 248"/>
                <a:gd name="T29" fmla="*/ 605 h 605"/>
                <a:gd name="T30" fmla="*/ 23 w 248"/>
                <a:gd name="T31" fmla="*/ 590 h 605"/>
                <a:gd name="T32" fmla="*/ 14 w 248"/>
                <a:gd name="T33" fmla="*/ 573 h 605"/>
                <a:gd name="T34" fmla="*/ 8 w 248"/>
                <a:gd name="T35" fmla="*/ 557 h 605"/>
                <a:gd name="T36" fmla="*/ 3 w 248"/>
                <a:gd name="T37" fmla="*/ 539 h 605"/>
                <a:gd name="T38" fmla="*/ 1 w 248"/>
                <a:gd name="T39" fmla="*/ 523 h 605"/>
                <a:gd name="T40" fmla="*/ 0 w 248"/>
                <a:gd name="T41" fmla="*/ 507 h 605"/>
                <a:gd name="T42" fmla="*/ 0 w 248"/>
                <a:gd name="T43" fmla="*/ 492 h 605"/>
                <a:gd name="T44" fmla="*/ 0 w 248"/>
                <a:gd name="T45" fmla="*/ 476 h 605"/>
                <a:gd name="T46" fmla="*/ 2 w 248"/>
                <a:gd name="T47" fmla="*/ 454 h 605"/>
                <a:gd name="T48" fmla="*/ 5 w 248"/>
                <a:gd name="T49" fmla="*/ 433 h 605"/>
                <a:gd name="T50" fmla="*/ 7 w 248"/>
                <a:gd name="T51" fmla="*/ 412 h 605"/>
                <a:gd name="T52" fmla="*/ 10 w 248"/>
                <a:gd name="T53" fmla="*/ 393 h 605"/>
                <a:gd name="T54" fmla="*/ 12 w 248"/>
                <a:gd name="T55" fmla="*/ 383 h 605"/>
                <a:gd name="T56" fmla="*/ 14 w 248"/>
                <a:gd name="T57" fmla="*/ 358 h 605"/>
                <a:gd name="T58" fmla="*/ 18 w 248"/>
                <a:gd name="T59" fmla="*/ 321 h 605"/>
                <a:gd name="T60" fmla="*/ 25 w 248"/>
                <a:gd name="T61" fmla="*/ 277 h 605"/>
                <a:gd name="T62" fmla="*/ 35 w 248"/>
                <a:gd name="T63" fmla="*/ 230 h 605"/>
                <a:gd name="T64" fmla="*/ 46 w 248"/>
                <a:gd name="T65" fmla="*/ 185 h 605"/>
                <a:gd name="T66" fmla="*/ 60 w 248"/>
                <a:gd name="T67" fmla="*/ 146 h 605"/>
                <a:gd name="T68" fmla="*/ 77 w 248"/>
                <a:gd name="T69" fmla="*/ 117 h 605"/>
                <a:gd name="T70" fmla="*/ 81 w 248"/>
                <a:gd name="T71" fmla="*/ 114 h 605"/>
                <a:gd name="T72" fmla="*/ 91 w 248"/>
                <a:gd name="T73" fmla="*/ 102 h 605"/>
                <a:gd name="T74" fmla="*/ 107 w 248"/>
                <a:gd name="T75" fmla="*/ 87 h 605"/>
                <a:gd name="T76" fmla="*/ 129 w 248"/>
                <a:gd name="T77" fmla="*/ 69 h 605"/>
                <a:gd name="T78" fmla="*/ 154 w 248"/>
                <a:gd name="T79" fmla="*/ 49 h 605"/>
                <a:gd name="T80" fmla="*/ 183 w 248"/>
                <a:gd name="T81" fmla="*/ 30 h 605"/>
                <a:gd name="T82" fmla="*/ 214 w 248"/>
                <a:gd name="T83" fmla="*/ 13 h 605"/>
                <a:gd name="T84" fmla="*/ 248 w 248"/>
                <a:gd name="T85" fmla="*/ 0 h 605"/>
                <a:gd name="T86" fmla="*/ 135 w 248"/>
                <a:gd name="T87" fmla="*/ 98 h 6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48" h="605">
                  <a:moveTo>
                    <a:pt x="135" y="98"/>
                  </a:moveTo>
                  <a:lnTo>
                    <a:pt x="114" y="116"/>
                  </a:lnTo>
                  <a:lnTo>
                    <a:pt x="97" y="137"/>
                  </a:lnTo>
                  <a:lnTo>
                    <a:pt x="84" y="159"/>
                  </a:lnTo>
                  <a:lnTo>
                    <a:pt x="74" y="182"/>
                  </a:lnTo>
                  <a:lnTo>
                    <a:pt x="67" y="206"/>
                  </a:lnTo>
                  <a:lnTo>
                    <a:pt x="60" y="231"/>
                  </a:lnTo>
                  <a:lnTo>
                    <a:pt x="55" y="257"/>
                  </a:lnTo>
                  <a:lnTo>
                    <a:pt x="50" y="283"/>
                  </a:lnTo>
                  <a:lnTo>
                    <a:pt x="29" y="461"/>
                  </a:lnTo>
                  <a:lnTo>
                    <a:pt x="22" y="517"/>
                  </a:lnTo>
                  <a:lnTo>
                    <a:pt x="25" y="540"/>
                  </a:lnTo>
                  <a:lnTo>
                    <a:pt x="29" y="562"/>
                  </a:lnTo>
                  <a:lnTo>
                    <a:pt x="31" y="584"/>
                  </a:lnTo>
                  <a:lnTo>
                    <a:pt x="33" y="605"/>
                  </a:lnTo>
                  <a:lnTo>
                    <a:pt x="23" y="590"/>
                  </a:lnTo>
                  <a:lnTo>
                    <a:pt x="14" y="573"/>
                  </a:lnTo>
                  <a:lnTo>
                    <a:pt x="8" y="557"/>
                  </a:lnTo>
                  <a:lnTo>
                    <a:pt x="3" y="539"/>
                  </a:lnTo>
                  <a:lnTo>
                    <a:pt x="1" y="523"/>
                  </a:lnTo>
                  <a:lnTo>
                    <a:pt x="0" y="507"/>
                  </a:lnTo>
                  <a:lnTo>
                    <a:pt x="0" y="492"/>
                  </a:lnTo>
                  <a:lnTo>
                    <a:pt x="0" y="476"/>
                  </a:lnTo>
                  <a:lnTo>
                    <a:pt x="2" y="454"/>
                  </a:lnTo>
                  <a:lnTo>
                    <a:pt x="5" y="433"/>
                  </a:lnTo>
                  <a:lnTo>
                    <a:pt x="7" y="412"/>
                  </a:lnTo>
                  <a:lnTo>
                    <a:pt x="10" y="393"/>
                  </a:lnTo>
                  <a:lnTo>
                    <a:pt x="12" y="383"/>
                  </a:lnTo>
                  <a:lnTo>
                    <a:pt x="14" y="358"/>
                  </a:lnTo>
                  <a:lnTo>
                    <a:pt x="18" y="321"/>
                  </a:lnTo>
                  <a:lnTo>
                    <a:pt x="25" y="277"/>
                  </a:lnTo>
                  <a:lnTo>
                    <a:pt x="35" y="230"/>
                  </a:lnTo>
                  <a:lnTo>
                    <a:pt x="46" y="185"/>
                  </a:lnTo>
                  <a:lnTo>
                    <a:pt x="60" y="146"/>
                  </a:lnTo>
                  <a:lnTo>
                    <a:pt x="77" y="117"/>
                  </a:lnTo>
                  <a:lnTo>
                    <a:pt x="81" y="114"/>
                  </a:lnTo>
                  <a:lnTo>
                    <a:pt x="91" y="102"/>
                  </a:lnTo>
                  <a:lnTo>
                    <a:pt x="107" y="87"/>
                  </a:lnTo>
                  <a:lnTo>
                    <a:pt x="129" y="69"/>
                  </a:lnTo>
                  <a:lnTo>
                    <a:pt x="154" y="49"/>
                  </a:lnTo>
                  <a:lnTo>
                    <a:pt x="183" y="30"/>
                  </a:lnTo>
                  <a:lnTo>
                    <a:pt x="214" y="13"/>
                  </a:lnTo>
                  <a:lnTo>
                    <a:pt x="248" y="0"/>
                  </a:lnTo>
                  <a:lnTo>
                    <a:pt x="135" y="98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39"/>
            <p:cNvSpPr>
              <a:spLocks/>
            </p:cNvSpPr>
            <p:nvPr/>
          </p:nvSpPr>
          <p:spPr bwMode="auto">
            <a:xfrm>
              <a:off x="3495" y="3542"/>
              <a:ext cx="99" cy="189"/>
            </a:xfrm>
            <a:custGeom>
              <a:avLst/>
              <a:gdLst>
                <a:gd name="T0" fmla="*/ 195 w 198"/>
                <a:gd name="T1" fmla="*/ 261 h 378"/>
                <a:gd name="T2" fmla="*/ 174 w 198"/>
                <a:gd name="T3" fmla="*/ 277 h 378"/>
                <a:gd name="T4" fmla="*/ 150 w 198"/>
                <a:gd name="T5" fmla="*/ 287 h 378"/>
                <a:gd name="T6" fmla="*/ 122 w 198"/>
                <a:gd name="T7" fmla="*/ 292 h 378"/>
                <a:gd name="T8" fmla="*/ 94 w 198"/>
                <a:gd name="T9" fmla="*/ 297 h 378"/>
                <a:gd name="T10" fmla="*/ 68 w 198"/>
                <a:gd name="T11" fmla="*/ 303 h 378"/>
                <a:gd name="T12" fmla="*/ 45 w 198"/>
                <a:gd name="T13" fmla="*/ 313 h 378"/>
                <a:gd name="T14" fmla="*/ 28 w 198"/>
                <a:gd name="T15" fmla="*/ 330 h 378"/>
                <a:gd name="T16" fmla="*/ 17 w 198"/>
                <a:gd name="T17" fmla="*/ 358 h 378"/>
                <a:gd name="T18" fmla="*/ 22 w 198"/>
                <a:gd name="T19" fmla="*/ 360 h 378"/>
                <a:gd name="T20" fmla="*/ 28 w 198"/>
                <a:gd name="T21" fmla="*/ 362 h 378"/>
                <a:gd name="T22" fmla="*/ 32 w 198"/>
                <a:gd name="T23" fmla="*/ 360 h 378"/>
                <a:gd name="T24" fmla="*/ 37 w 198"/>
                <a:gd name="T25" fmla="*/ 359 h 378"/>
                <a:gd name="T26" fmla="*/ 43 w 198"/>
                <a:gd name="T27" fmla="*/ 358 h 378"/>
                <a:gd name="T28" fmla="*/ 47 w 198"/>
                <a:gd name="T29" fmla="*/ 357 h 378"/>
                <a:gd name="T30" fmla="*/ 52 w 198"/>
                <a:gd name="T31" fmla="*/ 356 h 378"/>
                <a:gd name="T32" fmla="*/ 56 w 198"/>
                <a:gd name="T33" fmla="*/ 355 h 378"/>
                <a:gd name="T34" fmla="*/ 55 w 198"/>
                <a:gd name="T35" fmla="*/ 362 h 378"/>
                <a:gd name="T36" fmla="*/ 52 w 198"/>
                <a:gd name="T37" fmla="*/ 367 h 378"/>
                <a:gd name="T38" fmla="*/ 45 w 198"/>
                <a:gd name="T39" fmla="*/ 373 h 378"/>
                <a:gd name="T40" fmla="*/ 31 w 198"/>
                <a:gd name="T41" fmla="*/ 378 h 378"/>
                <a:gd name="T42" fmla="*/ 23 w 198"/>
                <a:gd name="T43" fmla="*/ 375 h 378"/>
                <a:gd name="T44" fmla="*/ 15 w 198"/>
                <a:gd name="T45" fmla="*/ 373 h 378"/>
                <a:gd name="T46" fmla="*/ 8 w 198"/>
                <a:gd name="T47" fmla="*/ 368 h 378"/>
                <a:gd name="T48" fmla="*/ 1 w 198"/>
                <a:gd name="T49" fmla="*/ 362 h 378"/>
                <a:gd name="T50" fmla="*/ 0 w 198"/>
                <a:gd name="T51" fmla="*/ 350 h 378"/>
                <a:gd name="T52" fmla="*/ 1 w 198"/>
                <a:gd name="T53" fmla="*/ 338 h 378"/>
                <a:gd name="T54" fmla="*/ 5 w 198"/>
                <a:gd name="T55" fmla="*/ 328 h 378"/>
                <a:gd name="T56" fmla="*/ 10 w 198"/>
                <a:gd name="T57" fmla="*/ 318 h 378"/>
                <a:gd name="T58" fmla="*/ 17 w 198"/>
                <a:gd name="T59" fmla="*/ 310 h 378"/>
                <a:gd name="T60" fmla="*/ 25 w 198"/>
                <a:gd name="T61" fmla="*/ 302 h 378"/>
                <a:gd name="T62" fmla="*/ 34 w 198"/>
                <a:gd name="T63" fmla="*/ 295 h 378"/>
                <a:gd name="T64" fmla="*/ 44 w 198"/>
                <a:gd name="T65" fmla="*/ 290 h 378"/>
                <a:gd name="T66" fmla="*/ 66 w 198"/>
                <a:gd name="T67" fmla="*/ 282 h 378"/>
                <a:gd name="T68" fmla="*/ 85 w 198"/>
                <a:gd name="T69" fmla="*/ 279 h 378"/>
                <a:gd name="T70" fmla="*/ 102 w 198"/>
                <a:gd name="T71" fmla="*/ 276 h 378"/>
                <a:gd name="T72" fmla="*/ 119 w 198"/>
                <a:gd name="T73" fmla="*/ 274 h 378"/>
                <a:gd name="T74" fmla="*/ 132 w 198"/>
                <a:gd name="T75" fmla="*/ 272 h 378"/>
                <a:gd name="T76" fmla="*/ 146 w 198"/>
                <a:gd name="T77" fmla="*/ 267 h 378"/>
                <a:gd name="T78" fmla="*/ 158 w 198"/>
                <a:gd name="T79" fmla="*/ 259 h 378"/>
                <a:gd name="T80" fmla="*/ 169 w 198"/>
                <a:gd name="T81" fmla="*/ 245 h 378"/>
                <a:gd name="T82" fmla="*/ 165 w 198"/>
                <a:gd name="T83" fmla="*/ 209 h 378"/>
                <a:gd name="T84" fmla="*/ 155 w 198"/>
                <a:gd name="T85" fmla="*/ 130 h 378"/>
                <a:gd name="T86" fmla="*/ 147 w 198"/>
                <a:gd name="T87" fmla="*/ 46 h 378"/>
                <a:gd name="T88" fmla="*/ 146 w 198"/>
                <a:gd name="T89" fmla="*/ 0 h 378"/>
                <a:gd name="T90" fmla="*/ 149 w 198"/>
                <a:gd name="T91" fmla="*/ 9 h 378"/>
                <a:gd name="T92" fmla="*/ 157 w 198"/>
                <a:gd name="T93" fmla="*/ 33 h 378"/>
                <a:gd name="T94" fmla="*/ 166 w 198"/>
                <a:gd name="T95" fmla="*/ 68 h 378"/>
                <a:gd name="T96" fmla="*/ 177 w 198"/>
                <a:gd name="T97" fmla="*/ 110 h 378"/>
                <a:gd name="T98" fmla="*/ 187 w 198"/>
                <a:gd name="T99" fmla="*/ 155 h 378"/>
                <a:gd name="T100" fmla="*/ 195 w 198"/>
                <a:gd name="T101" fmla="*/ 198 h 378"/>
                <a:gd name="T102" fmla="*/ 198 w 198"/>
                <a:gd name="T103" fmla="*/ 235 h 378"/>
                <a:gd name="T104" fmla="*/ 195 w 198"/>
                <a:gd name="T105" fmla="*/ 261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98" h="378">
                  <a:moveTo>
                    <a:pt x="195" y="261"/>
                  </a:moveTo>
                  <a:lnTo>
                    <a:pt x="174" y="277"/>
                  </a:lnTo>
                  <a:lnTo>
                    <a:pt x="150" y="287"/>
                  </a:lnTo>
                  <a:lnTo>
                    <a:pt x="122" y="292"/>
                  </a:lnTo>
                  <a:lnTo>
                    <a:pt x="94" y="297"/>
                  </a:lnTo>
                  <a:lnTo>
                    <a:pt x="68" y="303"/>
                  </a:lnTo>
                  <a:lnTo>
                    <a:pt x="45" y="313"/>
                  </a:lnTo>
                  <a:lnTo>
                    <a:pt x="28" y="330"/>
                  </a:lnTo>
                  <a:lnTo>
                    <a:pt x="17" y="358"/>
                  </a:lnTo>
                  <a:lnTo>
                    <a:pt x="22" y="360"/>
                  </a:lnTo>
                  <a:lnTo>
                    <a:pt x="28" y="362"/>
                  </a:lnTo>
                  <a:lnTo>
                    <a:pt x="32" y="360"/>
                  </a:lnTo>
                  <a:lnTo>
                    <a:pt x="37" y="359"/>
                  </a:lnTo>
                  <a:lnTo>
                    <a:pt x="43" y="358"/>
                  </a:lnTo>
                  <a:lnTo>
                    <a:pt x="47" y="357"/>
                  </a:lnTo>
                  <a:lnTo>
                    <a:pt x="52" y="356"/>
                  </a:lnTo>
                  <a:lnTo>
                    <a:pt x="56" y="355"/>
                  </a:lnTo>
                  <a:lnTo>
                    <a:pt x="55" y="362"/>
                  </a:lnTo>
                  <a:lnTo>
                    <a:pt x="52" y="367"/>
                  </a:lnTo>
                  <a:lnTo>
                    <a:pt x="45" y="373"/>
                  </a:lnTo>
                  <a:lnTo>
                    <a:pt x="31" y="378"/>
                  </a:lnTo>
                  <a:lnTo>
                    <a:pt x="23" y="375"/>
                  </a:lnTo>
                  <a:lnTo>
                    <a:pt x="15" y="373"/>
                  </a:lnTo>
                  <a:lnTo>
                    <a:pt x="8" y="368"/>
                  </a:lnTo>
                  <a:lnTo>
                    <a:pt x="1" y="362"/>
                  </a:lnTo>
                  <a:lnTo>
                    <a:pt x="0" y="350"/>
                  </a:lnTo>
                  <a:lnTo>
                    <a:pt x="1" y="338"/>
                  </a:lnTo>
                  <a:lnTo>
                    <a:pt x="5" y="328"/>
                  </a:lnTo>
                  <a:lnTo>
                    <a:pt x="10" y="318"/>
                  </a:lnTo>
                  <a:lnTo>
                    <a:pt x="17" y="310"/>
                  </a:lnTo>
                  <a:lnTo>
                    <a:pt x="25" y="302"/>
                  </a:lnTo>
                  <a:lnTo>
                    <a:pt x="34" y="295"/>
                  </a:lnTo>
                  <a:lnTo>
                    <a:pt x="44" y="290"/>
                  </a:lnTo>
                  <a:lnTo>
                    <a:pt x="66" y="282"/>
                  </a:lnTo>
                  <a:lnTo>
                    <a:pt x="85" y="279"/>
                  </a:lnTo>
                  <a:lnTo>
                    <a:pt x="102" y="276"/>
                  </a:lnTo>
                  <a:lnTo>
                    <a:pt x="119" y="274"/>
                  </a:lnTo>
                  <a:lnTo>
                    <a:pt x="132" y="272"/>
                  </a:lnTo>
                  <a:lnTo>
                    <a:pt x="146" y="267"/>
                  </a:lnTo>
                  <a:lnTo>
                    <a:pt x="158" y="259"/>
                  </a:lnTo>
                  <a:lnTo>
                    <a:pt x="169" y="245"/>
                  </a:lnTo>
                  <a:lnTo>
                    <a:pt x="165" y="209"/>
                  </a:lnTo>
                  <a:lnTo>
                    <a:pt x="155" y="130"/>
                  </a:lnTo>
                  <a:lnTo>
                    <a:pt x="147" y="46"/>
                  </a:lnTo>
                  <a:lnTo>
                    <a:pt x="146" y="0"/>
                  </a:lnTo>
                  <a:lnTo>
                    <a:pt x="149" y="9"/>
                  </a:lnTo>
                  <a:lnTo>
                    <a:pt x="157" y="33"/>
                  </a:lnTo>
                  <a:lnTo>
                    <a:pt x="166" y="68"/>
                  </a:lnTo>
                  <a:lnTo>
                    <a:pt x="177" y="110"/>
                  </a:lnTo>
                  <a:lnTo>
                    <a:pt x="187" y="155"/>
                  </a:lnTo>
                  <a:lnTo>
                    <a:pt x="195" y="198"/>
                  </a:lnTo>
                  <a:lnTo>
                    <a:pt x="198" y="235"/>
                  </a:lnTo>
                  <a:lnTo>
                    <a:pt x="195" y="261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42"/>
            <p:cNvSpPr>
              <a:spLocks/>
            </p:cNvSpPr>
            <p:nvPr/>
          </p:nvSpPr>
          <p:spPr bwMode="auto">
            <a:xfrm>
              <a:off x="4120" y="3599"/>
              <a:ext cx="320" cy="279"/>
            </a:xfrm>
            <a:custGeom>
              <a:avLst/>
              <a:gdLst>
                <a:gd name="T0" fmla="*/ 414 w 641"/>
                <a:gd name="T1" fmla="*/ 340 h 557"/>
                <a:gd name="T2" fmla="*/ 392 w 641"/>
                <a:gd name="T3" fmla="*/ 357 h 557"/>
                <a:gd name="T4" fmla="*/ 361 w 641"/>
                <a:gd name="T5" fmla="*/ 380 h 557"/>
                <a:gd name="T6" fmla="*/ 326 w 641"/>
                <a:gd name="T7" fmla="*/ 406 h 557"/>
                <a:gd name="T8" fmla="*/ 291 w 641"/>
                <a:gd name="T9" fmla="*/ 432 h 557"/>
                <a:gd name="T10" fmla="*/ 258 w 641"/>
                <a:gd name="T11" fmla="*/ 456 h 557"/>
                <a:gd name="T12" fmla="*/ 233 w 641"/>
                <a:gd name="T13" fmla="*/ 474 h 557"/>
                <a:gd name="T14" fmla="*/ 219 w 641"/>
                <a:gd name="T15" fmla="*/ 485 h 557"/>
                <a:gd name="T16" fmla="*/ 205 w 641"/>
                <a:gd name="T17" fmla="*/ 494 h 557"/>
                <a:gd name="T18" fmla="*/ 181 w 641"/>
                <a:gd name="T19" fmla="*/ 510 h 557"/>
                <a:gd name="T20" fmla="*/ 155 w 641"/>
                <a:gd name="T21" fmla="*/ 526 h 557"/>
                <a:gd name="T22" fmla="*/ 127 w 641"/>
                <a:gd name="T23" fmla="*/ 541 h 557"/>
                <a:gd name="T24" fmla="*/ 97 w 641"/>
                <a:gd name="T25" fmla="*/ 552 h 557"/>
                <a:gd name="T26" fmla="*/ 68 w 641"/>
                <a:gd name="T27" fmla="*/ 557 h 557"/>
                <a:gd name="T28" fmla="*/ 41 w 641"/>
                <a:gd name="T29" fmla="*/ 556 h 557"/>
                <a:gd name="T30" fmla="*/ 13 w 641"/>
                <a:gd name="T31" fmla="*/ 546 h 557"/>
                <a:gd name="T32" fmla="*/ 20 w 641"/>
                <a:gd name="T33" fmla="*/ 538 h 557"/>
                <a:gd name="T34" fmla="*/ 53 w 641"/>
                <a:gd name="T35" fmla="*/ 537 h 557"/>
                <a:gd name="T36" fmla="*/ 82 w 641"/>
                <a:gd name="T37" fmla="*/ 532 h 557"/>
                <a:gd name="T38" fmla="*/ 110 w 641"/>
                <a:gd name="T39" fmla="*/ 523 h 557"/>
                <a:gd name="T40" fmla="*/ 135 w 641"/>
                <a:gd name="T41" fmla="*/ 510 h 557"/>
                <a:gd name="T42" fmla="*/ 169 w 641"/>
                <a:gd name="T43" fmla="*/ 489 h 557"/>
                <a:gd name="T44" fmla="*/ 207 w 641"/>
                <a:gd name="T45" fmla="*/ 463 h 557"/>
                <a:gd name="T46" fmla="*/ 249 w 641"/>
                <a:gd name="T47" fmla="*/ 433 h 557"/>
                <a:gd name="T48" fmla="*/ 293 w 641"/>
                <a:gd name="T49" fmla="*/ 400 h 557"/>
                <a:gd name="T50" fmla="*/ 334 w 641"/>
                <a:gd name="T51" fmla="*/ 366 h 557"/>
                <a:gd name="T52" fmla="*/ 371 w 641"/>
                <a:gd name="T53" fmla="*/ 335 h 557"/>
                <a:gd name="T54" fmla="*/ 401 w 641"/>
                <a:gd name="T55" fmla="*/ 307 h 557"/>
                <a:gd name="T56" fmla="*/ 423 w 641"/>
                <a:gd name="T57" fmla="*/ 283 h 557"/>
                <a:gd name="T58" fmla="*/ 449 w 641"/>
                <a:gd name="T59" fmla="*/ 249 h 557"/>
                <a:gd name="T60" fmla="*/ 479 w 641"/>
                <a:gd name="T61" fmla="*/ 206 h 557"/>
                <a:gd name="T62" fmla="*/ 510 w 641"/>
                <a:gd name="T63" fmla="*/ 159 h 557"/>
                <a:gd name="T64" fmla="*/ 542 w 641"/>
                <a:gd name="T65" fmla="*/ 110 h 557"/>
                <a:gd name="T66" fmla="*/ 573 w 641"/>
                <a:gd name="T67" fmla="*/ 67 h 557"/>
                <a:gd name="T68" fmla="*/ 603 w 641"/>
                <a:gd name="T69" fmla="*/ 31 h 557"/>
                <a:gd name="T70" fmla="*/ 630 w 641"/>
                <a:gd name="T71" fmla="*/ 7 h 557"/>
                <a:gd name="T72" fmla="*/ 639 w 641"/>
                <a:gd name="T73" fmla="*/ 3 h 557"/>
                <a:gd name="T74" fmla="*/ 623 w 641"/>
                <a:gd name="T75" fmla="*/ 29 h 557"/>
                <a:gd name="T76" fmla="*/ 595 w 641"/>
                <a:gd name="T77" fmla="*/ 72 h 557"/>
                <a:gd name="T78" fmla="*/ 560 w 641"/>
                <a:gd name="T79" fmla="*/ 128 h 557"/>
                <a:gd name="T80" fmla="*/ 521 w 641"/>
                <a:gd name="T81" fmla="*/ 186 h 557"/>
                <a:gd name="T82" fmla="*/ 483 w 641"/>
                <a:gd name="T83" fmla="*/ 245 h 557"/>
                <a:gd name="T84" fmla="*/ 451 w 641"/>
                <a:gd name="T85" fmla="*/ 294 h 557"/>
                <a:gd name="T86" fmla="*/ 428 w 641"/>
                <a:gd name="T87" fmla="*/ 326 h 5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41" h="557">
                  <a:moveTo>
                    <a:pt x="421" y="334"/>
                  </a:moveTo>
                  <a:lnTo>
                    <a:pt x="414" y="340"/>
                  </a:lnTo>
                  <a:lnTo>
                    <a:pt x="405" y="348"/>
                  </a:lnTo>
                  <a:lnTo>
                    <a:pt x="392" y="357"/>
                  </a:lnTo>
                  <a:lnTo>
                    <a:pt x="377" y="368"/>
                  </a:lnTo>
                  <a:lnTo>
                    <a:pt x="361" y="380"/>
                  </a:lnTo>
                  <a:lnTo>
                    <a:pt x="344" y="393"/>
                  </a:lnTo>
                  <a:lnTo>
                    <a:pt x="326" y="406"/>
                  </a:lnTo>
                  <a:lnTo>
                    <a:pt x="309" y="419"/>
                  </a:lnTo>
                  <a:lnTo>
                    <a:pt x="291" y="432"/>
                  </a:lnTo>
                  <a:lnTo>
                    <a:pt x="275" y="444"/>
                  </a:lnTo>
                  <a:lnTo>
                    <a:pt x="258" y="456"/>
                  </a:lnTo>
                  <a:lnTo>
                    <a:pt x="245" y="465"/>
                  </a:lnTo>
                  <a:lnTo>
                    <a:pt x="233" y="474"/>
                  </a:lnTo>
                  <a:lnTo>
                    <a:pt x="225" y="480"/>
                  </a:lnTo>
                  <a:lnTo>
                    <a:pt x="219" y="485"/>
                  </a:lnTo>
                  <a:lnTo>
                    <a:pt x="217" y="486"/>
                  </a:lnTo>
                  <a:lnTo>
                    <a:pt x="205" y="494"/>
                  </a:lnTo>
                  <a:lnTo>
                    <a:pt x="194" y="502"/>
                  </a:lnTo>
                  <a:lnTo>
                    <a:pt x="181" y="510"/>
                  </a:lnTo>
                  <a:lnTo>
                    <a:pt x="169" y="518"/>
                  </a:lnTo>
                  <a:lnTo>
                    <a:pt x="155" y="526"/>
                  </a:lnTo>
                  <a:lnTo>
                    <a:pt x="141" y="534"/>
                  </a:lnTo>
                  <a:lnTo>
                    <a:pt x="127" y="541"/>
                  </a:lnTo>
                  <a:lnTo>
                    <a:pt x="112" y="547"/>
                  </a:lnTo>
                  <a:lnTo>
                    <a:pt x="97" y="552"/>
                  </a:lnTo>
                  <a:lnTo>
                    <a:pt x="83" y="555"/>
                  </a:lnTo>
                  <a:lnTo>
                    <a:pt x="68" y="557"/>
                  </a:lnTo>
                  <a:lnTo>
                    <a:pt x="54" y="557"/>
                  </a:lnTo>
                  <a:lnTo>
                    <a:pt x="41" y="556"/>
                  </a:lnTo>
                  <a:lnTo>
                    <a:pt x="27" y="552"/>
                  </a:lnTo>
                  <a:lnTo>
                    <a:pt x="13" y="546"/>
                  </a:lnTo>
                  <a:lnTo>
                    <a:pt x="0" y="537"/>
                  </a:lnTo>
                  <a:lnTo>
                    <a:pt x="20" y="538"/>
                  </a:lnTo>
                  <a:lnTo>
                    <a:pt x="37" y="538"/>
                  </a:lnTo>
                  <a:lnTo>
                    <a:pt x="53" y="537"/>
                  </a:lnTo>
                  <a:lnTo>
                    <a:pt x="68" y="534"/>
                  </a:lnTo>
                  <a:lnTo>
                    <a:pt x="82" y="532"/>
                  </a:lnTo>
                  <a:lnTo>
                    <a:pt x="96" y="527"/>
                  </a:lnTo>
                  <a:lnTo>
                    <a:pt x="110" y="523"/>
                  </a:lnTo>
                  <a:lnTo>
                    <a:pt x="122" y="517"/>
                  </a:lnTo>
                  <a:lnTo>
                    <a:pt x="135" y="510"/>
                  </a:lnTo>
                  <a:lnTo>
                    <a:pt x="151" y="501"/>
                  </a:lnTo>
                  <a:lnTo>
                    <a:pt x="169" y="489"/>
                  </a:lnTo>
                  <a:lnTo>
                    <a:pt x="187" y="477"/>
                  </a:lnTo>
                  <a:lnTo>
                    <a:pt x="207" y="463"/>
                  </a:lnTo>
                  <a:lnTo>
                    <a:pt x="228" y="448"/>
                  </a:lnTo>
                  <a:lnTo>
                    <a:pt x="249" y="433"/>
                  </a:lnTo>
                  <a:lnTo>
                    <a:pt x="271" y="417"/>
                  </a:lnTo>
                  <a:lnTo>
                    <a:pt x="293" y="400"/>
                  </a:lnTo>
                  <a:lnTo>
                    <a:pt x="314" y="383"/>
                  </a:lnTo>
                  <a:lnTo>
                    <a:pt x="334" y="366"/>
                  </a:lnTo>
                  <a:lnTo>
                    <a:pt x="354" y="351"/>
                  </a:lnTo>
                  <a:lnTo>
                    <a:pt x="371" y="335"/>
                  </a:lnTo>
                  <a:lnTo>
                    <a:pt x="387" y="321"/>
                  </a:lnTo>
                  <a:lnTo>
                    <a:pt x="401" y="307"/>
                  </a:lnTo>
                  <a:lnTo>
                    <a:pt x="413" y="296"/>
                  </a:lnTo>
                  <a:lnTo>
                    <a:pt x="423" y="283"/>
                  </a:lnTo>
                  <a:lnTo>
                    <a:pt x="436" y="267"/>
                  </a:lnTo>
                  <a:lnTo>
                    <a:pt x="449" y="249"/>
                  </a:lnTo>
                  <a:lnTo>
                    <a:pt x="464" y="228"/>
                  </a:lnTo>
                  <a:lnTo>
                    <a:pt x="479" y="206"/>
                  </a:lnTo>
                  <a:lnTo>
                    <a:pt x="494" y="182"/>
                  </a:lnTo>
                  <a:lnTo>
                    <a:pt x="510" y="159"/>
                  </a:lnTo>
                  <a:lnTo>
                    <a:pt x="526" y="135"/>
                  </a:lnTo>
                  <a:lnTo>
                    <a:pt x="542" y="110"/>
                  </a:lnTo>
                  <a:lnTo>
                    <a:pt x="558" y="89"/>
                  </a:lnTo>
                  <a:lnTo>
                    <a:pt x="573" y="67"/>
                  </a:lnTo>
                  <a:lnTo>
                    <a:pt x="589" y="48"/>
                  </a:lnTo>
                  <a:lnTo>
                    <a:pt x="603" y="31"/>
                  </a:lnTo>
                  <a:lnTo>
                    <a:pt x="617" y="17"/>
                  </a:lnTo>
                  <a:lnTo>
                    <a:pt x="630" y="7"/>
                  </a:lnTo>
                  <a:lnTo>
                    <a:pt x="641" y="0"/>
                  </a:lnTo>
                  <a:lnTo>
                    <a:pt x="639" y="3"/>
                  </a:lnTo>
                  <a:lnTo>
                    <a:pt x="633" y="14"/>
                  </a:lnTo>
                  <a:lnTo>
                    <a:pt x="623" y="29"/>
                  </a:lnTo>
                  <a:lnTo>
                    <a:pt x="610" y="48"/>
                  </a:lnTo>
                  <a:lnTo>
                    <a:pt x="595" y="72"/>
                  </a:lnTo>
                  <a:lnTo>
                    <a:pt x="579" y="99"/>
                  </a:lnTo>
                  <a:lnTo>
                    <a:pt x="560" y="128"/>
                  </a:lnTo>
                  <a:lnTo>
                    <a:pt x="541" y="157"/>
                  </a:lnTo>
                  <a:lnTo>
                    <a:pt x="521" y="186"/>
                  </a:lnTo>
                  <a:lnTo>
                    <a:pt x="503" y="216"/>
                  </a:lnTo>
                  <a:lnTo>
                    <a:pt x="483" y="245"/>
                  </a:lnTo>
                  <a:lnTo>
                    <a:pt x="467" y="271"/>
                  </a:lnTo>
                  <a:lnTo>
                    <a:pt x="451" y="294"/>
                  </a:lnTo>
                  <a:lnTo>
                    <a:pt x="438" y="312"/>
                  </a:lnTo>
                  <a:lnTo>
                    <a:pt x="428" y="326"/>
                  </a:lnTo>
                  <a:lnTo>
                    <a:pt x="421" y="33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43"/>
            <p:cNvSpPr>
              <a:spLocks/>
            </p:cNvSpPr>
            <p:nvPr/>
          </p:nvSpPr>
          <p:spPr bwMode="auto">
            <a:xfrm>
              <a:off x="4071" y="3604"/>
              <a:ext cx="159" cy="107"/>
            </a:xfrm>
            <a:custGeom>
              <a:avLst/>
              <a:gdLst>
                <a:gd name="T0" fmla="*/ 320 w 320"/>
                <a:gd name="T1" fmla="*/ 0 h 214"/>
                <a:gd name="T2" fmla="*/ 311 w 320"/>
                <a:gd name="T3" fmla="*/ 19 h 214"/>
                <a:gd name="T4" fmla="*/ 299 w 320"/>
                <a:gd name="T5" fmla="*/ 35 h 214"/>
                <a:gd name="T6" fmla="*/ 283 w 320"/>
                <a:gd name="T7" fmla="*/ 51 h 214"/>
                <a:gd name="T8" fmla="*/ 263 w 320"/>
                <a:gd name="T9" fmla="*/ 66 h 214"/>
                <a:gd name="T10" fmla="*/ 242 w 320"/>
                <a:gd name="T11" fmla="*/ 81 h 214"/>
                <a:gd name="T12" fmla="*/ 222 w 320"/>
                <a:gd name="T13" fmla="*/ 93 h 214"/>
                <a:gd name="T14" fmla="*/ 199 w 320"/>
                <a:gd name="T15" fmla="*/ 106 h 214"/>
                <a:gd name="T16" fmla="*/ 178 w 320"/>
                <a:gd name="T17" fmla="*/ 118 h 214"/>
                <a:gd name="T18" fmla="*/ 57 w 320"/>
                <a:gd name="T19" fmla="*/ 162 h 214"/>
                <a:gd name="T20" fmla="*/ 49 w 320"/>
                <a:gd name="T21" fmla="*/ 166 h 214"/>
                <a:gd name="T22" fmla="*/ 42 w 320"/>
                <a:gd name="T23" fmla="*/ 172 h 214"/>
                <a:gd name="T24" fmla="*/ 34 w 320"/>
                <a:gd name="T25" fmla="*/ 177 h 214"/>
                <a:gd name="T26" fmla="*/ 27 w 320"/>
                <a:gd name="T27" fmla="*/ 184 h 214"/>
                <a:gd name="T28" fmla="*/ 20 w 320"/>
                <a:gd name="T29" fmla="*/ 192 h 214"/>
                <a:gd name="T30" fmla="*/ 13 w 320"/>
                <a:gd name="T31" fmla="*/ 200 h 214"/>
                <a:gd name="T32" fmla="*/ 8 w 320"/>
                <a:gd name="T33" fmla="*/ 207 h 214"/>
                <a:gd name="T34" fmla="*/ 4 w 320"/>
                <a:gd name="T35" fmla="*/ 214 h 214"/>
                <a:gd name="T36" fmla="*/ 0 w 320"/>
                <a:gd name="T37" fmla="*/ 203 h 214"/>
                <a:gd name="T38" fmla="*/ 1 w 320"/>
                <a:gd name="T39" fmla="*/ 191 h 214"/>
                <a:gd name="T40" fmla="*/ 8 w 320"/>
                <a:gd name="T41" fmla="*/ 180 h 214"/>
                <a:gd name="T42" fmla="*/ 16 w 320"/>
                <a:gd name="T43" fmla="*/ 168 h 214"/>
                <a:gd name="T44" fmla="*/ 35 w 320"/>
                <a:gd name="T45" fmla="*/ 152 h 214"/>
                <a:gd name="T46" fmla="*/ 56 w 320"/>
                <a:gd name="T47" fmla="*/ 139 h 214"/>
                <a:gd name="T48" fmla="*/ 77 w 320"/>
                <a:gd name="T49" fmla="*/ 128 h 214"/>
                <a:gd name="T50" fmla="*/ 101 w 320"/>
                <a:gd name="T51" fmla="*/ 119 h 214"/>
                <a:gd name="T52" fmla="*/ 124 w 320"/>
                <a:gd name="T53" fmla="*/ 111 h 214"/>
                <a:gd name="T54" fmla="*/ 147 w 320"/>
                <a:gd name="T55" fmla="*/ 103 h 214"/>
                <a:gd name="T56" fmla="*/ 171 w 320"/>
                <a:gd name="T57" fmla="*/ 96 h 214"/>
                <a:gd name="T58" fmla="*/ 194 w 320"/>
                <a:gd name="T59" fmla="*/ 88 h 214"/>
                <a:gd name="T60" fmla="*/ 209 w 320"/>
                <a:gd name="T61" fmla="*/ 78 h 214"/>
                <a:gd name="T62" fmla="*/ 226 w 320"/>
                <a:gd name="T63" fmla="*/ 66 h 214"/>
                <a:gd name="T64" fmla="*/ 247 w 320"/>
                <a:gd name="T65" fmla="*/ 51 h 214"/>
                <a:gd name="T66" fmla="*/ 268 w 320"/>
                <a:gd name="T67" fmla="*/ 36 h 214"/>
                <a:gd name="T68" fmla="*/ 287 w 320"/>
                <a:gd name="T69" fmla="*/ 22 h 214"/>
                <a:gd name="T70" fmla="*/ 303 w 320"/>
                <a:gd name="T71" fmla="*/ 10 h 214"/>
                <a:gd name="T72" fmla="*/ 315 w 320"/>
                <a:gd name="T73" fmla="*/ 4 h 214"/>
                <a:gd name="T74" fmla="*/ 320 w 320"/>
                <a:gd name="T75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20" h="214">
                  <a:moveTo>
                    <a:pt x="320" y="0"/>
                  </a:moveTo>
                  <a:lnTo>
                    <a:pt x="311" y="19"/>
                  </a:lnTo>
                  <a:lnTo>
                    <a:pt x="299" y="35"/>
                  </a:lnTo>
                  <a:lnTo>
                    <a:pt x="283" y="51"/>
                  </a:lnTo>
                  <a:lnTo>
                    <a:pt x="263" y="66"/>
                  </a:lnTo>
                  <a:lnTo>
                    <a:pt x="242" y="81"/>
                  </a:lnTo>
                  <a:lnTo>
                    <a:pt x="222" y="93"/>
                  </a:lnTo>
                  <a:lnTo>
                    <a:pt x="199" y="106"/>
                  </a:lnTo>
                  <a:lnTo>
                    <a:pt x="178" y="118"/>
                  </a:lnTo>
                  <a:lnTo>
                    <a:pt x="57" y="162"/>
                  </a:lnTo>
                  <a:lnTo>
                    <a:pt x="49" y="166"/>
                  </a:lnTo>
                  <a:lnTo>
                    <a:pt x="42" y="172"/>
                  </a:lnTo>
                  <a:lnTo>
                    <a:pt x="34" y="177"/>
                  </a:lnTo>
                  <a:lnTo>
                    <a:pt x="27" y="184"/>
                  </a:lnTo>
                  <a:lnTo>
                    <a:pt x="20" y="192"/>
                  </a:lnTo>
                  <a:lnTo>
                    <a:pt x="13" y="200"/>
                  </a:lnTo>
                  <a:lnTo>
                    <a:pt x="8" y="207"/>
                  </a:lnTo>
                  <a:lnTo>
                    <a:pt x="4" y="214"/>
                  </a:lnTo>
                  <a:lnTo>
                    <a:pt x="0" y="203"/>
                  </a:lnTo>
                  <a:lnTo>
                    <a:pt x="1" y="191"/>
                  </a:lnTo>
                  <a:lnTo>
                    <a:pt x="8" y="180"/>
                  </a:lnTo>
                  <a:lnTo>
                    <a:pt x="16" y="168"/>
                  </a:lnTo>
                  <a:lnTo>
                    <a:pt x="35" y="152"/>
                  </a:lnTo>
                  <a:lnTo>
                    <a:pt x="56" y="139"/>
                  </a:lnTo>
                  <a:lnTo>
                    <a:pt x="77" y="128"/>
                  </a:lnTo>
                  <a:lnTo>
                    <a:pt x="101" y="119"/>
                  </a:lnTo>
                  <a:lnTo>
                    <a:pt x="124" y="111"/>
                  </a:lnTo>
                  <a:lnTo>
                    <a:pt x="147" y="103"/>
                  </a:lnTo>
                  <a:lnTo>
                    <a:pt x="171" y="96"/>
                  </a:lnTo>
                  <a:lnTo>
                    <a:pt x="194" y="88"/>
                  </a:lnTo>
                  <a:lnTo>
                    <a:pt x="209" y="78"/>
                  </a:lnTo>
                  <a:lnTo>
                    <a:pt x="226" y="66"/>
                  </a:lnTo>
                  <a:lnTo>
                    <a:pt x="247" y="51"/>
                  </a:lnTo>
                  <a:lnTo>
                    <a:pt x="268" y="36"/>
                  </a:lnTo>
                  <a:lnTo>
                    <a:pt x="287" y="22"/>
                  </a:lnTo>
                  <a:lnTo>
                    <a:pt x="303" y="10"/>
                  </a:lnTo>
                  <a:lnTo>
                    <a:pt x="315" y="4"/>
                  </a:lnTo>
                  <a:lnTo>
                    <a:pt x="320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45"/>
            <p:cNvSpPr>
              <a:spLocks/>
            </p:cNvSpPr>
            <p:nvPr/>
          </p:nvSpPr>
          <p:spPr bwMode="auto">
            <a:xfrm>
              <a:off x="4021" y="3624"/>
              <a:ext cx="44" cy="54"/>
            </a:xfrm>
            <a:custGeom>
              <a:avLst/>
              <a:gdLst>
                <a:gd name="T0" fmla="*/ 84 w 89"/>
                <a:gd name="T1" fmla="*/ 22 h 110"/>
                <a:gd name="T2" fmla="*/ 89 w 89"/>
                <a:gd name="T3" fmla="*/ 45 h 110"/>
                <a:gd name="T4" fmla="*/ 83 w 89"/>
                <a:gd name="T5" fmla="*/ 67 h 110"/>
                <a:gd name="T6" fmla="*/ 74 w 89"/>
                <a:gd name="T7" fmla="*/ 88 h 110"/>
                <a:gd name="T8" fmla="*/ 68 w 89"/>
                <a:gd name="T9" fmla="*/ 110 h 110"/>
                <a:gd name="T10" fmla="*/ 62 w 89"/>
                <a:gd name="T11" fmla="*/ 110 h 110"/>
                <a:gd name="T12" fmla="*/ 59 w 89"/>
                <a:gd name="T13" fmla="*/ 106 h 110"/>
                <a:gd name="T14" fmla="*/ 58 w 89"/>
                <a:gd name="T15" fmla="*/ 101 h 110"/>
                <a:gd name="T16" fmla="*/ 54 w 89"/>
                <a:gd name="T17" fmla="*/ 97 h 110"/>
                <a:gd name="T18" fmla="*/ 46 w 89"/>
                <a:gd name="T19" fmla="*/ 97 h 110"/>
                <a:gd name="T20" fmla="*/ 38 w 89"/>
                <a:gd name="T21" fmla="*/ 98 h 110"/>
                <a:gd name="T22" fmla="*/ 30 w 89"/>
                <a:gd name="T23" fmla="*/ 101 h 110"/>
                <a:gd name="T24" fmla="*/ 23 w 89"/>
                <a:gd name="T25" fmla="*/ 103 h 110"/>
                <a:gd name="T26" fmla="*/ 16 w 89"/>
                <a:gd name="T27" fmla="*/ 104 h 110"/>
                <a:gd name="T28" fmla="*/ 9 w 89"/>
                <a:gd name="T29" fmla="*/ 103 h 110"/>
                <a:gd name="T30" fmla="*/ 5 w 89"/>
                <a:gd name="T31" fmla="*/ 98 h 110"/>
                <a:gd name="T32" fmla="*/ 0 w 89"/>
                <a:gd name="T33" fmla="*/ 90 h 110"/>
                <a:gd name="T34" fmla="*/ 1 w 89"/>
                <a:gd name="T35" fmla="*/ 80 h 110"/>
                <a:gd name="T36" fmla="*/ 6 w 89"/>
                <a:gd name="T37" fmla="*/ 72 h 110"/>
                <a:gd name="T38" fmla="*/ 13 w 89"/>
                <a:gd name="T39" fmla="*/ 65 h 110"/>
                <a:gd name="T40" fmla="*/ 21 w 89"/>
                <a:gd name="T41" fmla="*/ 58 h 110"/>
                <a:gd name="T42" fmla="*/ 29 w 89"/>
                <a:gd name="T43" fmla="*/ 52 h 110"/>
                <a:gd name="T44" fmla="*/ 36 w 89"/>
                <a:gd name="T45" fmla="*/ 44 h 110"/>
                <a:gd name="T46" fmla="*/ 40 w 89"/>
                <a:gd name="T47" fmla="*/ 36 h 110"/>
                <a:gd name="T48" fmla="*/ 41 w 89"/>
                <a:gd name="T49" fmla="*/ 26 h 110"/>
                <a:gd name="T50" fmla="*/ 58 w 89"/>
                <a:gd name="T51" fmla="*/ 29 h 110"/>
                <a:gd name="T52" fmla="*/ 54 w 89"/>
                <a:gd name="T53" fmla="*/ 38 h 110"/>
                <a:gd name="T54" fmla="*/ 48 w 89"/>
                <a:gd name="T55" fmla="*/ 48 h 110"/>
                <a:gd name="T56" fmla="*/ 41 w 89"/>
                <a:gd name="T57" fmla="*/ 55 h 110"/>
                <a:gd name="T58" fmla="*/ 35 w 89"/>
                <a:gd name="T59" fmla="*/ 61 h 110"/>
                <a:gd name="T60" fmla="*/ 28 w 89"/>
                <a:gd name="T61" fmla="*/ 70 h 110"/>
                <a:gd name="T62" fmla="*/ 22 w 89"/>
                <a:gd name="T63" fmla="*/ 76 h 110"/>
                <a:gd name="T64" fmla="*/ 17 w 89"/>
                <a:gd name="T65" fmla="*/ 84 h 110"/>
                <a:gd name="T66" fmla="*/ 16 w 89"/>
                <a:gd name="T67" fmla="*/ 94 h 110"/>
                <a:gd name="T68" fmla="*/ 25 w 89"/>
                <a:gd name="T69" fmla="*/ 91 h 110"/>
                <a:gd name="T70" fmla="*/ 33 w 89"/>
                <a:gd name="T71" fmla="*/ 88 h 110"/>
                <a:gd name="T72" fmla="*/ 43 w 89"/>
                <a:gd name="T73" fmla="*/ 84 h 110"/>
                <a:gd name="T74" fmla="*/ 51 w 89"/>
                <a:gd name="T75" fmla="*/ 80 h 110"/>
                <a:gd name="T76" fmla="*/ 58 w 89"/>
                <a:gd name="T77" fmla="*/ 74 h 110"/>
                <a:gd name="T78" fmla="*/ 66 w 89"/>
                <a:gd name="T79" fmla="*/ 67 h 110"/>
                <a:gd name="T80" fmla="*/ 71 w 89"/>
                <a:gd name="T81" fmla="*/ 60 h 110"/>
                <a:gd name="T82" fmla="*/ 77 w 89"/>
                <a:gd name="T83" fmla="*/ 52 h 110"/>
                <a:gd name="T84" fmla="*/ 76 w 89"/>
                <a:gd name="T85" fmla="*/ 37 h 110"/>
                <a:gd name="T86" fmla="*/ 69 w 89"/>
                <a:gd name="T87" fmla="*/ 23 h 110"/>
                <a:gd name="T88" fmla="*/ 61 w 89"/>
                <a:gd name="T89" fmla="*/ 11 h 110"/>
                <a:gd name="T90" fmla="*/ 54 w 89"/>
                <a:gd name="T91" fmla="*/ 0 h 110"/>
                <a:gd name="T92" fmla="*/ 62 w 89"/>
                <a:gd name="T93" fmla="*/ 3 h 110"/>
                <a:gd name="T94" fmla="*/ 70 w 89"/>
                <a:gd name="T95" fmla="*/ 8 h 110"/>
                <a:gd name="T96" fmla="*/ 77 w 89"/>
                <a:gd name="T97" fmla="*/ 15 h 110"/>
                <a:gd name="T98" fmla="*/ 84 w 89"/>
                <a:gd name="T99" fmla="*/ 2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" h="110">
                  <a:moveTo>
                    <a:pt x="84" y="22"/>
                  </a:moveTo>
                  <a:lnTo>
                    <a:pt x="89" y="45"/>
                  </a:lnTo>
                  <a:lnTo>
                    <a:pt x="83" y="67"/>
                  </a:lnTo>
                  <a:lnTo>
                    <a:pt x="74" y="88"/>
                  </a:lnTo>
                  <a:lnTo>
                    <a:pt x="68" y="110"/>
                  </a:lnTo>
                  <a:lnTo>
                    <a:pt x="62" y="110"/>
                  </a:lnTo>
                  <a:lnTo>
                    <a:pt x="59" y="106"/>
                  </a:lnTo>
                  <a:lnTo>
                    <a:pt x="58" y="101"/>
                  </a:lnTo>
                  <a:lnTo>
                    <a:pt x="54" y="97"/>
                  </a:lnTo>
                  <a:lnTo>
                    <a:pt x="46" y="97"/>
                  </a:lnTo>
                  <a:lnTo>
                    <a:pt x="38" y="98"/>
                  </a:lnTo>
                  <a:lnTo>
                    <a:pt x="30" y="101"/>
                  </a:lnTo>
                  <a:lnTo>
                    <a:pt x="23" y="103"/>
                  </a:lnTo>
                  <a:lnTo>
                    <a:pt x="16" y="104"/>
                  </a:lnTo>
                  <a:lnTo>
                    <a:pt x="9" y="103"/>
                  </a:lnTo>
                  <a:lnTo>
                    <a:pt x="5" y="98"/>
                  </a:lnTo>
                  <a:lnTo>
                    <a:pt x="0" y="90"/>
                  </a:lnTo>
                  <a:lnTo>
                    <a:pt x="1" y="80"/>
                  </a:lnTo>
                  <a:lnTo>
                    <a:pt x="6" y="72"/>
                  </a:lnTo>
                  <a:lnTo>
                    <a:pt x="13" y="65"/>
                  </a:lnTo>
                  <a:lnTo>
                    <a:pt x="21" y="58"/>
                  </a:lnTo>
                  <a:lnTo>
                    <a:pt x="29" y="52"/>
                  </a:lnTo>
                  <a:lnTo>
                    <a:pt x="36" y="44"/>
                  </a:lnTo>
                  <a:lnTo>
                    <a:pt x="40" y="36"/>
                  </a:lnTo>
                  <a:lnTo>
                    <a:pt x="41" y="26"/>
                  </a:lnTo>
                  <a:lnTo>
                    <a:pt x="58" y="29"/>
                  </a:lnTo>
                  <a:lnTo>
                    <a:pt x="54" y="38"/>
                  </a:lnTo>
                  <a:lnTo>
                    <a:pt x="48" y="48"/>
                  </a:lnTo>
                  <a:lnTo>
                    <a:pt x="41" y="55"/>
                  </a:lnTo>
                  <a:lnTo>
                    <a:pt x="35" y="61"/>
                  </a:lnTo>
                  <a:lnTo>
                    <a:pt x="28" y="70"/>
                  </a:lnTo>
                  <a:lnTo>
                    <a:pt x="22" y="76"/>
                  </a:lnTo>
                  <a:lnTo>
                    <a:pt x="17" y="84"/>
                  </a:lnTo>
                  <a:lnTo>
                    <a:pt x="16" y="94"/>
                  </a:lnTo>
                  <a:lnTo>
                    <a:pt x="25" y="91"/>
                  </a:lnTo>
                  <a:lnTo>
                    <a:pt x="33" y="88"/>
                  </a:lnTo>
                  <a:lnTo>
                    <a:pt x="43" y="84"/>
                  </a:lnTo>
                  <a:lnTo>
                    <a:pt x="51" y="80"/>
                  </a:lnTo>
                  <a:lnTo>
                    <a:pt x="58" y="74"/>
                  </a:lnTo>
                  <a:lnTo>
                    <a:pt x="66" y="67"/>
                  </a:lnTo>
                  <a:lnTo>
                    <a:pt x="71" y="60"/>
                  </a:lnTo>
                  <a:lnTo>
                    <a:pt x="77" y="52"/>
                  </a:lnTo>
                  <a:lnTo>
                    <a:pt x="76" y="37"/>
                  </a:lnTo>
                  <a:lnTo>
                    <a:pt x="69" y="23"/>
                  </a:lnTo>
                  <a:lnTo>
                    <a:pt x="61" y="11"/>
                  </a:lnTo>
                  <a:lnTo>
                    <a:pt x="54" y="0"/>
                  </a:lnTo>
                  <a:lnTo>
                    <a:pt x="62" y="3"/>
                  </a:lnTo>
                  <a:lnTo>
                    <a:pt x="70" y="8"/>
                  </a:lnTo>
                  <a:lnTo>
                    <a:pt x="77" y="15"/>
                  </a:lnTo>
                  <a:lnTo>
                    <a:pt x="84" y="22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46"/>
            <p:cNvSpPr>
              <a:spLocks/>
            </p:cNvSpPr>
            <p:nvPr/>
          </p:nvSpPr>
          <p:spPr bwMode="auto">
            <a:xfrm>
              <a:off x="4054" y="3634"/>
              <a:ext cx="169" cy="239"/>
            </a:xfrm>
            <a:custGeom>
              <a:avLst/>
              <a:gdLst>
                <a:gd name="T0" fmla="*/ 275 w 338"/>
                <a:gd name="T1" fmla="*/ 47 h 478"/>
                <a:gd name="T2" fmla="*/ 304 w 338"/>
                <a:gd name="T3" fmla="*/ 25 h 478"/>
                <a:gd name="T4" fmla="*/ 325 w 338"/>
                <a:gd name="T5" fmla="*/ 11 h 478"/>
                <a:gd name="T6" fmla="*/ 336 w 338"/>
                <a:gd name="T7" fmla="*/ 1 h 478"/>
                <a:gd name="T8" fmla="*/ 336 w 338"/>
                <a:gd name="T9" fmla="*/ 2 h 478"/>
                <a:gd name="T10" fmla="*/ 326 w 338"/>
                <a:gd name="T11" fmla="*/ 20 h 478"/>
                <a:gd name="T12" fmla="*/ 306 w 338"/>
                <a:gd name="T13" fmla="*/ 46 h 478"/>
                <a:gd name="T14" fmla="*/ 278 w 338"/>
                <a:gd name="T15" fmla="*/ 74 h 478"/>
                <a:gd name="T16" fmla="*/ 250 w 338"/>
                <a:gd name="T17" fmla="*/ 91 h 478"/>
                <a:gd name="T18" fmla="*/ 222 w 338"/>
                <a:gd name="T19" fmla="*/ 107 h 478"/>
                <a:gd name="T20" fmla="*/ 190 w 338"/>
                <a:gd name="T21" fmla="*/ 128 h 478"/>
                <a:gd name="T22" fmla="*/ 157 w 338"/>
                <a:gd name="T23" fmla="*/ 151 h 478"/>
                <a:gd name="T24" fmla="*/ 124 w 338"/>
                <a:gd name="T25" fmla="*/ 175 h 478"/>
                <a:gd name="T26" fmla="*/ 100 w 338"/>
                <a:gd name="T27" fmla="*/ 199 h 478"/>
                <a:gd name="T28" fmla="*/ 84 w 338"/>
                <a:gd name="T29" fmla="*/ 224 h 478"/>
                <a:gd name="T30" fmla="*/ 83 w 338"/>
                <a:gd name="T31" fmla="*/ 244 h 478"/>
                <a:gd name="T32" fmla="*/ 106 w 338"/>
                <a:gd name="T33" fmla="*/ 274 h 478"/>
                <a:gd name="T34" fmla="*/ 134 w 338"/>
                <a:gd name="T35" fmla="*/ 325 h 478"/>
                <a:gd name="T36" fmla="*/ 147 w 338"/>
                <a:gd name="T37" fmla="*/ 381 h 478"/>
                <a:gd name="T38" fmla="*/ 140 w 338"/>
                <a:gd name="T39" fmla="*/ 432 h 478"/>
                <a:gd name="T40" fmla="*/ 130 w 338"/>
                <a:gd name="T41" fmla="*/ 442 h 478"/>
                <a:gd name="T42" fmla="*/ 135 w 338"/>
                <a:gd name="T43" fmla="*/ 391 h 478"/>
                <a:gd name="T44" fmla="*/ 121 w 338"/>
                <a:gd name="T45" fmla="*/ 351 h 478"/>
                <a:gd name="T46" fmla="*/ 108 w 338"/>
                <a:gd name="T47" fmla="*/ 324 h 478"/>
                <a:gd name="T48" fmla="*/ 96 w 338"/>
                <a:gd name="T49" fmla="*/ 297 h 478"/>
                <a:gd name="T50" fmla="*/ 81 w 338"/>
                <a:gd name="T51" fmla="*/ 272 h 478"/>
                <a:gd name="T52" fmla="*/ 30 w 338"/>
                <a:gd name="T53" fmla="*/ 280 h 478"/>
                <a:gd name="T54" fmla="*/ 47 w 338"/>
                <a:gd name="T55" fmla="*/ 323 h 478"/>
                <a:gd name="T56" fmla="*/ 64 w 338"/>
                <a:gd name="T57" fmla="*/ 366 h 478"/>
                <a:gd name="T58" fmla="*/ 75 w 338"/>
                <a:gd name="T59" fmla="*/ 412 h 478"/>
                <a:gd name="T60" fmla="*/ 70 w 338"/>
                <a:gd name="T61" fmla="*/ 460 h 478"/>
                <a:gd name="T62" fmla="*/ 78 w 338"/>
                <a:gd name="T63" fmla="*/ 461 h 478"/>
                <a:gd name="T64" fmla="*/ 93 w 338"/>
                <a:gd name="T65" fmla="*/ 459 h 478"/>
                <a:gd name="T66" fmla="*/ 109 w 338"/>
                <a:gd name="T67" fmla="*/ 455 h 478"/>
                <a:gd name="T68" fmla="*/ 120 w 338"/>
                <a:gd name="T69" fmla="*/ 454 h 478"/>
                <a:gd name="T70" fmla="*/ 109 w 338"/>
                <a:gd name="T71" fmla="*/ 465 h 478"/>
                <a:gd name="T72" fmla="*/ 84 w 338"/>
                <a:gd name="T73" fmla="*/ 475 h 478"/>
                <a:gd name="T74" fmla="*/ 57 w 338"/>
                <a:gd name="T75" fmla="*/ 478 h 478"/>
                <a:gd name="T76" fmla="*/ 45 w 338"/>
                <a:gd name="T77" fmla="*/ 470 h 478"/>
                <a:gd name="T78" fmla="*/ 52 w 338"/>
                <a:gd name="T79" fmla="*/ 416 h 478"/>
                <a:gd name="T80" fmla="*/ 44 w 338"/>
                <a:gd name="T81" fmla="*/ 365 h 478"/>
                <a:gd name="T82" fmla="*/ 24 w 338"/>
                <a:gd name="T83" fmla="*/ 318 h 478"/>
                <a:gd name="T84" fmla="*/ 0 w 338"/>
                <a:gd name="T85" fmla="*/ 272 h 478"/>
                <a:gd name="T86" fmla="*/ 7 w 338"/>
                <a:gd name="T87" fmla="*/ 268 h 478"/>
                <a:gd name="T88" fmla="*/ 24 w 338"/>
                <a:gd name="T89" fmla="*/ 260 h 478"/>
                <a:gd name="T90" fmla="*/ 42 w 338"/>
                <a:gd name="T91" fmla="*/ 250 h 478"/>
                <a:gd name="T92" fmla="*/ 57 w 338"/>
                <a:gd name="T93" fmla="*/ 242 h 478"/>
                <a:gd name="T94" fmla="*/ 61 w 338"/>
                <a:gd name="T95" fmla="*/ 218 h 478"/>
                <a:gd name="T96" fmla="*/ 69 w 338"/>
                <a:gd name="T97" fmla="*/ 197 h 478"/>
                <a:gd name="T98" fmla="*/ 81 w 338"/>
                <a:gd name="T99" fmla="*/ 182 h 478"/>
                <a:gd name="T100" fmla="*/ 97 w 338"/>
                <a:gd name="T101" fmla="*/ 167 h 478"/>
                <a:gd name="T102" fmla="*/ 119 w 338"/>
                <a:gd name="T103" fmla="*/ 150 h 478"/>
                <a:gd name="T104" fmla="*/ 144 w 338"/>
                <a:gd name="T105" fmla="*/ 133 h 478"/>
                <a:gd name="T106" fmla="*/ 170 w 338"/>
                <a:gd name="T107" fmla="*/ 115 h 478"/>
                <a:gd name="T108" fmla="*/ 199 w 338"/>
                <a:gd name="T109" fmla="*/ 97 h 478"/>
                <a:gd name="T110" fmla="*/ 229 w 338"/>
                <a:gd name="T111" fmla="*/ 78 h 478"/>
                <a:gd name="T112" fmla="*/ 257 w 338"/>
                <a:gd name="T113" fmla="*/ 60 h 4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38" h="478">
                  <a:moveTo>
                    <a:pt x="257" y="60"/>
                  </a:moveTo>
                  <a:lnTo>
                    <a:pt x="275" y="47"/>
                  </a:lnTo>
                  <a:lnTo>
                    <a:pt x="291" y="36"/>
                  </a:lnTo>
                  <a:lnTo>
                    <a:pt x="304" y="25"/>
                  </a:lnTo>
                  <a:lnTo>
                    <a:pt x="317" y="17"/>
                  </a:lnTo>
                  <a:lnTo>
                    <a:pt x="325" y="11"/>
                  </a:lnTo>
                  <a:lnTo>
                    <a:pt x="332" y="5"/>
                  </a:lnTo>
                  <a:lnTo>
                    <a:pt x="336" y="1"/>
                  </a:lnTo>
                  <a:lnTo>
                    <a:pt x="338" y="0"/>
                  </a:lnTo>
                  <a:lnTo>
                    <a:pt x="336" y="2"/>
                  </a:lnTo>
                  <a:lnTo>
                    <a:pt x="333" y="9"/>
                  </a:lnTo>
                  <a:lnTo>
                    <a:pt x="326" y="20"/>
                  </a:lnTo>
                  <a:lnTo>
                    <a:pt x="318" y="32"/>
                  </a:lnTo>
                  <a:lnTo>
                    <a:pt x="306" y="46"/>
                  </a:lnTo>
                  <a:lnTo>
                    <a:pt x="294" y="60"/>
                  </a:lnTo>
                  <a:lnTo>
                    <a:pt x="278" y="74"/>
                  </a:lnTo>
                  <a:lnTo>
                    <a:pt x="260" y="85"/>
                  </a:lnTo>
                  <a:lnTo>
                    <a:pt x="250" y="91"/>
                  </a:lnTo>
                  <a:lnTo>
                    <a:pt x="237" y="99"/>
                  </a:lnTo>
                  <a:lnTo>
                    <a:pt x="222" y="107"/>
                  </a:lnTo>
                  <a:lnTo>
                    <a:pt x="206" y="118"/>
                  </a:lnTo>
                  <a:lnTo>
                    <a:pt x="190" y="128"/>
                  </a:lnTo>
                  <a:lnTo>
                    <a:pt x="173" y="139"/>
                  </a:lnTo>
                  <a:lnTo>
                    <a:pt x="157" y="151"/>
                  </a:lnTo>
                  <a:lnTo>
                    <a:pt x="140" y="163"/>
                  </a:lnTo>
                  <a:lnTo>
                    <a:pt x="124" y="175"/>
                  </a:lnTo>
                  <a:lnTo>
                    <a:pt x="112" y="188"/>
                  </a:lnTo>
                  <a:lnTo>
                    <a:pt x="100" y="199"/>
                  </a:lnTo>
                  <a:lnTo>
                    <a:pt x="91" y="212"/>
                  </a:lnTo>
                  <a:lnTo>
                    <a:pt x="84" y="224"/>
                  </a:lnTo>
                  <a:lnTo>
                    <a:pt x="82" y="234"/>
                  </a:lnTo>
                  <a:lnTo>
                    <a:pt x="83" y="244"/>
                  </a:lnTo>
                  <a:lnTo>
                    <a:pt x="89" y="254"/>
                  </a:lnTo>
                  <a:lnTo>
                    <a:pt x="106" y="274"/>
                  </a:lnTo>
                  <a:lnTo>
                    <a:pt x="121" y="298"/>
                  </a:lnTo>
                  <a:lnTo>
                    <a:pt x="134" y="325"/>
                  </a:lnTo>
                  <a:lnTo>
                    <a:pt x="143" y="354"/>
                  </a:lnTo>
                  <a:lnTo>
                    <a:pt x="147" y="381"/>
                  </a:lnTo>
                  <a:lnTo>
                    <a:pt x="147" y="408"/>
                  </a:lnTo>
                  <a:lnTo>
                    <a:pt x="140" y="432"/>
                  </a:lnTo>
                  <a:lnTo>
                    <a:pt x="128" y="452"/>
                  </a:lnTo>
                  <a:lnTo>
                    <a:pt x="130" y="442"/>
                  </a:lnTo>
                  <a:lnTo>
                    <a:pt x="135" y="419"/>
                  </a:lnTo>
                  <a:lnTo>
                    <a:pt x="135" y="391"/>
                  </a:lnTo>
                  <a:lnTo>
                    <a:pt x="127" y="364"/>
                  </a:lnTo>
                  <a:lnTo>
                    <a:pt x="121" y="351"/>
                  </a:lnTo>
                  <a:lnTo>
                    <a:pt x="114" y="338"/>
                  </a:lnTo>
                  <a:lnTo>
                    <a:pt x="108" y="324"/>
                  </a:lnTo>
                  <a:lnTo>
                    <a:pt x="102" y="311"/>
                  </a:lnTo>
                  <a:lnTo>
                    <a:pt x="96" y="297"/>
                  </a:lnTo>
                  <a:lnTo>
                    <a:pt x="89" y="285"/>
                  </a:lnTo>
                  <a:lnTo>
                    <a:pt x="81" y="272"/>
                  </a:lnTo>
                  <a:lnTo>
                    <a:pt x="72" y="259"/>
                  </a:lnTo>
                  <a:lnTo>
                    <a:pt x="30" y="280"/>
                  </a:lnTo>
                  <a:lnTo>
                    <a:pt x="38" y="302"/>
                  </a:lnTo>
                  <a:lnTo>
                    <a:pt x="47" y="323"/>
                  </a:lnTo>
                  <a:lnTo>
                    <a:pt x="56" y="344"/>
                  </a:lnTo>
                  <a:lnTo>
                    <a:pt x="64" y="366"/>
                  </a:lnTo>
                  <a:lnTo>
                    <a:pt x="71" y="389"/>
                  </a:lnTo>
                  <a:lnTo>
                    <a:pt x="75" y="412"/>
                  </a:lnTo>
                  <a:lnTo>
                    <a:pt x="75" y="435"/>
                  </a:lnTo>
                  <a:lnTo>
                    <a:pt x="70" y="460"/>
                  </a:lnTo>
                  <a:lnTo>
                    <a:pt x="72" y="461"/>
                  </a:lnTo>
                  <a:lnTo>
                    <a:pt x="78" y="461"/>
                  </a:lnTo>
                  <a:lnTo>
                    <a:pt x="85" y="461"/>
                  </a:lnTo>
                  <a:lnTo>
                    <a:pt x="93" y="459"/>
                  </a:lnTo>
                  <a:lnTo>
                    <a:pt x="102" y="457"/>
                  </a:lnTo>
                  <a:lnTo>
                    <a:pt x="109" y="455"/>
                  </a:lnTo>
                  <a:lnTo>
                    <a:pt x="116" y="454"/>
                  </a:lnTo>
                  <a:lnTo>
                    <a:pt x="120" y="454"/>
                  </a:lnTo>
                  <a:lnTo>
                    <a:pt x="117" y="460"/>
                  </a:lnTo>
                  <a:lnTo>
                    <a:pt x="109" y="465"/>
                  </a:lnTo>
                  <a:lnTo>
                    <a:pt x="98" y="471"/>
                  </a:lnTo>
                  <a:lnTo>
                    <a:pt x="84" y="475"/>
                  </a:lnTo>
                  <a:lnTo>
                    <a:pt x="70" y="477"/>
                  </a:lnTo>
                  <a:lnTo>
                    <a:pt x="57" y="478"/>
                  </a:lnTo>
                  <a:lnTo>
                    <a:pt x="48" y="476"/>
                  </a:lnTo>
                  <a:lnTo>
                    <a:pt x="45" y="470"/>
                  </a:lnTo>
                  <a:lnTo>
                    <a:pt x="51" y="442"/>
                  </a:lnTo>
                  <a:lnTo>
                    <a:pt x="52" y="416"/>
                  </a:lnTo>
                  <a:lnTo>
                    <a:pt x="49" y="391"/>
                  </a:lnTo>
                  <a:lnTo>
                    <a:pt x="44" y="365"/>
                  </a:lnTo>
                  <a:lnTo>
                    <a:pt x="34" y="341"/>
                  </a:lnTo>
                  <a:lnTo>
                    <a:pt x="24" y="318"/>
                  </a:lnTo>
                  <a:lnTo>
                    <a:pt x="13" y="295"/>
                  </a:lnTo>
                  <a:lnTo>
                    <a:pt x="0" y="272"/>
                  </a:lnTo>
                  <a:lnTo>
                    <a:pt x="2" y="271"/>
                  </a:lnTo>
                  <a:lnTo>
                    <a:pt x="7" y="268"/>
                  </a:lnTo>
                  <a:lnTo>
                    <a:pt x="15" y="265"/>
                  </a:lnTo>
                  <a:lnTo>
                    <a:pt x="24" y="260"/>
                  </a:lnTo>
                  <a:lnTo>
                    <a:pt x="33" y="255"/>
                  </a:lnTo>
                  <a:lnTo>
                    <a:pt x="42" y="250"/>
                  </a:lnTo>
                  <a:lnTo>
                    <a:pt x="51" y="245"/>
                  </a:lnTo>
                  <a:lnTo>
                    <a:pt x="57" y="242"/>
                  </a:lnTo>
                  <a:lnTo>
                    <a:pt x="59" y="229"/>
                  </a:lnTo>
                  <a:lnTo>
                    <a:pt x="61" y="218"/>
                  </a:lnTo>
                  <a:lnTo>
                    <a:pt x="64" y="206"/>
                  </a:lnTo>
                  <a:lnTo>
                    <a:pt x="69" y="197"/>
                  </a:lnTo>
                  <a:lnTo>
                    <a:pt x="74" y="190"/>
                  </a:lnTo>
                  <a:lnTo>
                    <a:pt x="81" y="182"/>
                  </a:lnTo>
                  <a:lnTo>
                    <a:pt x="87" y="174"/>
                  </a:lnTo>
                  <a:lnTo>
                    <a:pt x="97" y="167"/>
                  </a:lnTo>
                  <a:lnTo>
                    <a:pt x="107" y="158"/>
                  </a:lnTo>
                  <a:lnTo>
                    <a:pt x="119" y="150"/>
                  </a:lnTo>
                  <a:lnTo>
                    <a:pt x="130" y="142"/>
                  </a:lnTo>
                  <a:lnTo>
                    <a:pt x="144" y="133"/>
                  </a:lnTo>
                  <a:lnTo>
                    <a:pt x="157" y="125"/>
                  </a:lnTo>
                  <a:lnTo>
                    <a:pt x="170" y="115"/>
                  </a:lnTo>
                  <a:lnTo>
                    <a:pt x="185" y="106"/>
                  </a:lnTo>
                  <a:lnTo>
                    <a:pt x="199" y="97"/>
                  </a:lnTo>
                  <a:lnTo>
                    <a:pt x="214" y="88"/>
                  </a:lnTo>
                  <a:lnTo>
                    <a:pt x="229" y="78"/>
                  </a:lnTo>
                  <a:lnTo>
                    <a:pt x="243" y="69"/>
                  </a:lnTo>
                  <a:lnTo>
                    <a:pt x="257" y="6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47"/>
            <p:cNvSpPr>
              <a:spLocks/>
            </p:cNvSpPr>
            <p:nvPr/>
          </p:nvSpPr>
          <p:spPr bwMode="auto">
            <a:xfrm>
              <a:off x="3665" y="3655"/>
              <a:ext cx="111" cy="63"/>
            </a:xfrm>
            <a:custGeom>
              <a:avLst/>
              <a:gdLst>
                <a:gd name="T0" fmla="*/ 222 w 222"/>
                <a:gd name="T1" fmla="*/ 0 h 126"/>
                <a:gd name="T2" fmla="*/ 215 w 222"/>
                <a:gd name="T3" fmla="*/ 13 h 126"/>
                <a:gd name="T4" fmla="*/ 205 w 222"/>
                <a:gd name="T5" fmla="*/ 24 h 126"/>
                <a:gd name="T6" fmla="*/ 192 w 222"/>
                <a:gd name="T7" fmla="*/ 31 h 126"/>
                <a:gd name="T8" fmla="*/ 179 w 222"/>
                <a:gd name="T9" fmla="*/ 39 h 126"/>
                <a:gd name="T10" fmla="*/ 166 w 222"/>
                <a:gd name="T11" fmla="*/ 47 h 126"/>
                <a:gd name="T12" fmla="*/ 153 w 222"/>
                <a:gd name="T13" fmla="*/ 57 h 126"/>
                <a:gd name="T14" fmla="*/ 145 w 222"/>
                <a:gd name="T15" fmla="*/ 72 h 126"/>
                <a:gd name="T16" fmla="*/ 141 w 222"/>
                <a:gd name="T17" fmla="*/ 92 h 126"/>
                <a:gd name="T18" fmla="*/ 127 w 222"/>
                <a:gd name="T19" fmla="*/ 102 h 126"/>
                <a:gd name="T20" fmla="*/ 111 w 222"/>
                <a:gd name="T21" fmla="*/ 110 h 126"/>
                <a:gd name="T22" fmla="*/ 92 w 222"/>
                <a:gd name="T23" fmla="*/ 116 h 126"/>
                <a:gd name="T24" fmla="*/ 74 w 222"/>
                <a:gd name="T25" fmla="*/ 121 h 126"/>
                <a:gd name="T26" fmla="*/ 54 w 222"/>
                <a:gd name="T27" fmla="*/ 124 h 126"/>
                <a:gd name="T28" fmla="*/ 34 w 222"/>
                <a:gd name="T29" fmla="*/ 125 h 126"/>
                <a:gd name="T30" fmla="*/ 16 w 222"/>
                <a:gd name="T31" fmla="*/ 126 h 126"/>
                <a:gd name="T32" fmla="*/ 0 w 222"/>
                <a:gd name="T33" fmla="*/ 126 h 126"/>
                <a:gd name="T34" fmla="*/ 18 w 222"/>
                <a:gd name="T35" fmla="*/ 110 h 126"/>
                <a:gd name="T36" fmla="*/ 29 w 222"/>
                <a:gd name="T37" fmla="*/ 109 h 126"/>
                <a:gd name="T38" fmla="*/ 38 w 222"/>
                <a:gd name="T39" fmla="*/ 109 h 126"/>
                <a:gd name="T40" fmla="*/ 48 w 222"/>
                <a:gd name="T41" fmla="*/ 108 h 126"/>
                <a:gd name="T42" fmla="*/ 59 w 222"/>
                <a:gd name="T43" fmla="*/ 107 h 126"/>
                <a:gd name="T44" fmla="*/ 68 w 222"/>
                <a:gd name="T45" fmla="*/ 104 h 126"/>
                <a:gd name="T46" fmla="*/ 78 w 222"/>
                <a:gd name="T47" fmla="*/ 103 h 126"/>
                <a:gd name="T48" fmla="*/ 87 w 222"/>
                <a:gd name="T49" fmla="*/ 101 h 126"/>
                <a:gd name="T50" fmla="*/ 97 w 222"/>
                <a:gd name="T51" fmla="*/ 97 h 126"/>
                <a:gd name="T52" fmla="*/ 106 w 222"/>
                <a:gd name="T53" fmla="*/ 85 h 126"/>
                <a:gd name="T54" fmla="*/ 114 w 222"/>
                <a:gd name="T55" fmla="*/ 72 h 126"/>
                <a:gd name="T56" fmla="*/ 122 w 222"/>
                <a:gd name="T57" fmla="*/ 58 h 126"/>
                <a:gd name="T58" fmla="*/ 131 w 222"/>
                <a:gd name="T59" fmla="*/ 46 h 126"/>
                <a:gd name="T60" fmla="*/ 142 w 222"/>
                <a:gd name="T61" fmla="*/ 35 h 126"/>
                <a:gd name="T62" fmla="*/ 153 w 222"/>
                <a:gd name="T63" fmla="*/ 26 h 126"/>
                <a:gd name="T64" fmla="*/ 167 w 222"/>
                <a:gd name="T65" fmla="*/ 20 h 126"/>
                <a:gd name="T66" fmla="*/ 183 w 222"/>
                <a:gd name="T67" fmla="*/ 18 h 126"/>
                <a:gd name="T68" fmla="*/ 189 w 222"/>
                <a:gd name="T69" fmla="*/ 17 h 126"/>
                <a:gd name="T70" fmla="*/ 194 w 222"/>
                <a:gd name="T71" fmla="*/ 15 h 126"/>
                <a:gd name="T72" fmla="*/ 198 w 222"/>
                <a:gd name="T73" fmla="*/ 12 h 126"/>
                <a:gd name="T74" fmla="*/ 203 w 222"/>
                <a:gd name="T75" fmla="*/ 10 h 126"/>
                <a:gd name="T76" fmla="*/ 207 w 222"/>
                <a:gd name="T77" fmla="*/ 8 h 126"/>
                <a:gd name="T78" fmla="*/ 212 w 222"/>
                <a:gd name="T79" fmla="*/ 4 h 126"/>
                <a:gd name="T80" fmla="*/ 218 w 222"/>
                <a:gd name="T81" fmla="*/ 2 h 126"/>
                <a:gd name="T82" fmla="*/ 222 w 222"/>
                <a:gd name="T83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22" h="126">
                  <a:moveTo>
                    <a:pt x="222" y="0"/>
                  </a:moveTo>
                  <a:lnTo>
                    <a:pt x="215" y="13"/>
                  </a:lnTo>
                  <a:lnTo>
                    <a:pt x="205" y="24"/>
                  </a:lnTo>
                  <a:lnTo>
                    <a:pt x="192" y="31"/>
                  </a:lnTo>
                  <a:lnTo>
                    <a:pt x="179" y="39"/>
                  </a:lnTo>
                  <a:lnTo>
                    <a:pt x="166" y="47"/>
                  </a:lnTo>
                  <a:lnTo>
                    <a:pt x="153" y="57"/>
                  </a:lnTo>
                  <a:lnTo>
                    <a:pt x="145" y="72"/>
                  </a:lnTo>
                  <a:lnTo>
                    <a:pt x="141" y="92"/>
                  </a:lnTo>
                  <a:lnTo>
                    <a:pt x="127" y="102"/>
                  </a:lnTo>
                  <a:lnTo>
                    <a:pt x="111" y="110"/>
                  </a:lnTo>
                  <a:lnTo>
                    <a:pt x="92" y="116"/>
                  </a:lnTo>
                  <a:lnTo>
                    <a:pt x="74" y="121"/>
                  </a:lnTo>
                  <a:lnTo>
                    <a:pt x="54" y="124"/>
                  </a:lnTo>
                  <a:lnTo>
                    <a:pt x="34" y="125"/>
                  </a:lnTo>
                  <a:lnTo>
                    <a:pt x="16" y="126"/>
                  </a:lnTo>
                  <a:lnTo>
                    <a:pt x="0" y="126"/>
                  </a:lnTo>
                  <a:lnTo>
                    <a:pt x="18" y="110"/>
                  </a:lnTo>
                  <a:lnTo>
                    <a:pt x="29" y="109"/>
                  </a:lnTo>
                  <a:lnTo>
                    <a:pt x="38" y="109"/>
                  </a:lnTo>
                  <a:lnTo>
                    <a:pt x="48" y="108"/>
                  </a:lnTo>
                  <a:lnTo>
                    <a:pt x="59" y="107"/>
                  </a:lnTo>
                  <a:lnTo>
                    <a:pt x="68" y="104"/>
                  </a:lnTo>
                  <a:lnTo>
                    <a:pt x="78" y="103"/>
                  </a:lnTo>
                  <a:lnTo>
                    <a:pt x="87" y="101"/>
                  </a:lnTo>
                  <a:lnTo>
                    <a:pt x="97" y="97"/>
                  </a:lnTo>
                  <a:lnTo>
                    <a:pt x="106" y="85"/>
                  </a:lnTo>
                  <a:lnTo>
                    <a:pt x="114" y="72"/>
                  </a:lnTo>
                  <a:lnTo>
                    <a:pt x="122" y="58"/>
                  </a:lnTo>
                  <a:lnTo>
                    <a:pt x="131" y="46"/>
                  </a:lnTo>
                  <a:lnTo>
                    <a:pt x="142" y="35"/>
                  </a:lnTo>
                  <a:lnTo>
                    <a:pt x="153" y="26"/>
                  </a:lnTo>
                  <a:lnTo>
                    <a:pt x="167" y="20"/>
                  </a:lnTo>
                  <a:lnTo>
                    <a:pt x="183" y="18"/>
                  </a:lnTo>
                  <a:lnTo>
                    <a:pt x="189" y="17"/>
                  </a:lnTo>
                  <a:lnTo>
                    <a:pt x="194" y="15"/>
                  </a:lnTo>
                  <a:lnTo>
                    <a:pt x="198" y="12"/>
                  </a:lnTo>
                  <a:lnTo>
                    <a:pt x="203" y="10"/>
                  </a:lnTo>
                  <a:lnTo>
                    <a:pt x="207" y="8"/>
                  </a:lnTo>
                  <a:lnTo>
                    <a:pt x="212" y="4"/>
                  </a:lnTo>
                  <a:lnTo>
                    <a:pt x="218" y="2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48"/>
            <p:cNvSpPr>
              <a:spLocks/>
            </p:cNvSpPr>
            <p:nvPr/>
          </p:nvSpPr>
          <p:spPr bwMode="auto">
            <a:xfrm>
              <a:off x="3762" y="3680"/>
              <a:ext cx="93" cy="77"/>
            </a:xfrm>
            <a:custGeom>
              <a:avLst/>
              <a:gdLst>
                <a:gd name="T0" fmla="*/ 52 w 185"/>
                <a:gd name="T1" fmla="*/ 0 h 154"/>
                <a:gd name="T2" fmla="*/ 46 w 185"/>
                <a:gd name="T3" fmla="*/ 12 h 154"/>
                <a:gd name="T4" fmla="*/ 40 w 185"/>
                <a:gd name="T5" fmla="*/ 23 h 154"/>
                <a:gd name="T6" fmla="*/ 34 w 185"/>
                <a:gd name="T7" fmla="*/ 36 h 154"/>
                <a:gd name="T8" fmla="*/ 28 w 185"/>
                <a:gd name="T9" fmla="*/ 46 h 154"/>
                <a:gd name="T10" fmla="*/ 37 w 185"/>
                <a:gd name="T11" fmla="*/ 59 h 154"/>
                <a:gd name="T12" fmla="*/ 45 w 185"/>
                <a:gd name="T13" fmla="*/ 70 h 154"/>
                <a:gd name="T14" fmla="*/ 54 w 185"/>
                <a:gd name="T15" fmla="*/ 80 h 154"/>
                <a:gd name="T16" fmla="*/ 62 w 185"/>
                <a:gd name="T17" fmla="*/ 89 h 154"/>
                <a:gd name="T18" fmla="*/ 71 w 185"/>
                <a:gd name="T19" fmla="*/ 98 h 154"/>
                <a:gd name="T20" fmla="*/ 80 w 185"/>
                <a:gd name="T21" fmla="*/ 106 h 154"/>
                <a:gd name="T22" fmla="*/ 91 w 185"/>
                <a:gd name="T23" fmla="*/ 114 h 154"/>
                <a:gd name="T24" fmla="*/ 101 w 185"/>
                <a:gd name="T25" fmla="*/ 123 h 154"/>
                <a:gd name="T26" fmla="*/ 111 w 185"/>
                <a:gd name="T27" fmla="*/ 123 h 154"/>
                <a:gd name="T28" fmla="*/ 122 w 185"/>
                <a:gd name="T29" fmla="*/ 123 h 154"/>
                <a:gd name="T30" fmla="*/ 135 w 185"/>
                <a:gd name="T31" fmla="*/ 126 h 154"/>
                <a:gd name="T32" fmla="*/ 147 w 185"/>
                <a:gd name="T33" fmla="*/ 128 h 154"/>
                <a:gd name="T34" fmla="*/ 159 w 185"/>
                <a:gd name="T35" fmla="*/ 131 h 154"/>
                <a:gd name="T36" fmla="*/ 169 w 185"/>
                <a:gd name="T37" fmla="*/ 136 h 154"/>
                <a:gd name="T38" fmla="*/ 178 w 185"/>
                <a:gd name="T39" fmla="*/ 143 h 154"/>
                <a:gd name="T40" fmla="*/ 185 w 185"/>
                <a:gd name="T41" fmla="*/ 151 h 154"/>
                <a:gd name="T42" fmla="*/ 178 w 185"/>
                <a:gd name="T43" fmla="*/ 154 h 154"/>
                <a:gd name="T44" fmla="*/ 170 w 185"/>
                <a:gd name="T45" fmla="*/ 151 h 154"/>
                <a:gd name="T46" fmla="*/ 161 w 185"/>
                <a:gd name="T47" fmla="*/ 146 h 154"/>
                <a:gd name="T48" fmla="*/ 153 w 185"/>
                <a:gd name="T49" fmla="*/ 143 h 154"/>
                <a:gd name="T50" fmla="*/ 144 w 185"/>
                <a:gd name="T51" fmla="*/ 138 h 154"/>
                <a:gd name="T52" fmla="*/ 133 w 185"/>
                <a:gd name="T53" fmla="*/ 137 h 154"/>
                <a:gd name="T54" fmla="*/ 122 w 185"/>
                <a:gd name="T55" fmla="*/ 136 h 154"/>
                <a:gd name="T56" fmla="*/ 111 w 185"/>
                <a:gd name="T57" fmla="*/ 137 h 154"/>
                <a:gd name="T58" fmla="*/ 100 w 185"/>
                <a:gd name="T59" fmla="*/ 136 h 154"/>
                <a:gd name="T60" fmla="*/ 90 w 185"/>
                <a:gd name="T61" fmla="*/ 135 h 154"/>
                <a:gd name="T62" fmla="*/ 80 w 185"/>
                <a:gd name="T63" fmla="*/ 131 h 154"/>
                <a:gd name="T64" fmla="*/ 72 w 185"/>
                <a:gd name="T65" fmla="*/ 125 h 154"/>
                <a:gd name="T66" fmla="*/ 62 w 185"/>
                <a:gd name="T67" fmla="*/ 113 h 154"/>
                <a:gd name="T68" fmla="*/ 52 w 185"/>
                <a:gd name="T69" fmla="*/ 103 h 154"/>
                <a:gd name="T70" fmla="*/ 41 w 185"/>
                <a:gd name="T71" fmla="*/ 91 h 154"/>
                <a:gd name="T72" fmla="*/ 32 w 185"/>
                <a:gd name="T73" fmla="*/ 80 h 154"/>
                <a:gd name="T74" fmla="*/ 23 w 185"/>
                <a:gd name="T75" fmla="*/ 68 h 154"/>
                <a:gd name="T76" fmla="*/ 13 w 185"/>
                <a:gd name="T77" fmla="*/ 55 h 154"/>
                <a:gd name="T78" fmla="*/ 7 w 185"/>
                <a:gd name="T79" fmla="*/ 43 h 154"/>
                <a:gd name="T80" fmla="*/ 0 w 185"/>
                <a:gd name="T81" fmla="*/ 29 h 154"/>
                <a:gd name="T82" fmla="*/ 3 w 185"/>
                <a:gd name="T83" fmla="*/ 27 h 154"/>
                <a:gd name="T84" fmla="*/ 7 w 185"/>
                <a:gd name="T85" fmla="*/ 27 h 154"/>
                <a:gd name="T86" fmla="*/ 10 w 185"/>
                <a:gd name="T87" fmla="*/ 28 h 154"/>
                <a:gd name="T88" fmla="*/ 13 w 185"/>
                <a:gd name="T89" fmla="*/ 29 h 154"/>
                <a:gd name="T90" fmla="*/ 17 w 185"/>
                <a:gd name="T91" fmla="*/ 25 h 154"/>
                <a:gd name="T92" fmla="*/ 23 w 185"/>
                <a:gd name="T93" fmla="*/ 22 h 154"/>
                <a:gd name="T94" fmla="*/ 30 w 185"/>
                <a:gd name="T95" fmla="*/ 16 h 154"/>
                <a:gd name="T96" fmla="*/ 35 w 185"/>
                <a:gd name="T97" fmla="*/ 12 h 154"/>
                <a:gd name="T98" fmla="*/ 41 w 185"/>
                <a:gd name="T99" fmla="*/ 7 h 154"/>
                <a:gd name="T100" fmla="*/ 47 w 185"/>
                <a:gd name="T101" fmla="*/ 4 h 154"/>
                <a:gd name="T102" fmla="*/ 50 w 185"/>
                <a:gd name="T103" fmla="*/ 1 h 154"/>
                <a:gd name="T104" fmla="*/ 52 w 185"/>
                <a:gd name="T105" fmla="*/ 0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85" h="154">
                  <a:moveTo>
                    <a:pt x="52" y="0"/>
                  </a:moveTo>
                  <a:lnTo>
                    <a:pt x="46" y="12"/>
                  </a:lnTo>
                  <a:lnTo>
                    <a:pt x="40" y="23"/>
                  </a:lnTo>
                  <a:lnTo>
                    <a:pt x="34" y="36"/>
                  </a:lnTo>
                  <a:lnTo>
                    <a:pt x="28" y="46"/>
                  </a:lnTo>
                  <a:lnTo>
                    <a:pt x="37" y="59"/>
                  </a:lnTo>
                  <a:lnTo>
                    <a:pt x="45" y="70"/>
                  </a:lnTo>
                  <a:lnTo>
                    <a:pt x="54" y="80"/>
                  </a:lnTo>
                  <a:lnTo>
                    <a:pt x="62" y="89"/>
                  </a:lnTo>
                  <a:lnTo>
                    <a:pt x="71" y="98"/>
                  </a:lnTo>
                  <a:lnTo>
                    <a:pt x="80" y="106"/>
                  </a:lnTo>
                  <a:lnTo>
                    <a:pt x="91" y="114"/>
                  </a:lnTo>
                  <a:lnTo>
                    <a:pt x="101" y="123"/>
                  </a:lnTo>
                  <a:lnTo>
                    <a:pt x="111" y="123"/>
                  </a:lnTo>
                  <a:lnTo>
                    <a:pt x="122" y="123"/>
                  </a:lnTo>
                  <a:lnTo>
                    <a:pt x="135" y="126"/>
                  </a:lnTo>
                  <a:lnTo>
                    <a:pt x="147" y="128"/>
                  </a:lnTo>
                  <a:lnTo>
                    <a:pt x="159" y="131"/>
                  </a:lnTo>
                  <a:lnTo>
                    <a:pt x="169" y="136"/>
                  </a:lnTo>
                  <a:lnTo>
                    <a:pt x="178" y="143"/>
                  </a:lnTo>
                  <a:lnTo>
                    <a:pt x="185" y="151"/>
                  </a:lnTo>
                  <a:lnTo>
                    <a:pt x="178" y="154"/>
                  </a:lnTo>
                  <a:lnTo>
                    <a:pt x="170" y="151"/>
                  </a:lnTo>
                  <a:lnTo>
                    <a:pt x="161" y="146"/>
                  </a:lnTo>
                  <a:lnTo>
                    <a:pt x="153" y="143"/>
                  </a:lnTo>
                  <a:lnTo>
                    <a:pt x="144" y="138"/>
                  </a:lnTo>
                  <a:lnTo>
                    <a:pt x="133" y="137"/>
                  </a:lnTo>
                  <a:lnTo>
                    <a:pt x="122" y="136"/>
                  </a:lnTo>
                  <a:lnTo>
                    <a:pt x="111" y="137"/>
                  </a:lnTo>
                  <a:lnTo>
                    <a:pt x="100" y="136"/>
                  </a:lnTo>
                  <a:lnTo>
                    <a:pt x="90" y="135"/>
                  </a:lnTo>
                  <a:lnTo>
                    <a:pt x="80" y="131"/>
                  </a:lnTo>
                  <a:lnTo>
                    <a:pt x="72" y="125"/>
                  </a:lnTo>
                  <a:lnTo>
                    <a:pt x="62" y="113"/>
                  </a:lnTo>
                  <a:lnTo>
                    <a:pt x="52" y="103"/>
                  </a:lnTo>
                  <a:lnTo>
                    <a:pt x="41" y="91"/>
                  </a:lnTo>
                  <a:lnTo>
                    <a:pt x="32" y="80"/>
                  </a:lnTo>
                  <a:lnTo>
                    <a:pt x="23" y="68"/>
                  </a:lnTo>
                  <a:lnTo>
                    <a:pt x="13" y="55"/>
                  </a:lnTo>
                  <a:lnTo>
                    <a:pt x="7" y="43"/>
                  </a:lnTo>
                  <a:lnTo>
                    <a:pt x="0" y="29"/>
                  </a:lnTo>
                  <a:lnTo>
                    <a:pt x="3" y="27"/>
                  </a:lnTo>
                  <a:lnTo>
                    <a:pt x="7" y="27"/>
                  </a:lnTo>
                  <a:lnTo>
                    <a:pt x="10" y="28"/>
                  </a:lnTo>
                  <a:lnTo>
                    <a:pt x="13" y="29"/>
                  </a:lnTo>
                  <a:lnTo>
                    <a:pt x="17" y="25"/>
                  </a:lnTo>
                  <a:lnTo>
                    <a:pt x="23" y="22"/>
                  </a:lnTo>
                  <a:lnTo>
                    <a:pt x="30" y="16"/>
                  </a:lnTo>
                  <a:lnTo>
                    <a:pt x="35" y="12"/>
                  </a:lnTo>
                  <a:lnTo>
                    <a:pt x="41" y="7"/>
                  </a:lnTo>
                  <a:lnTo>
                    <a:pt x="47" y="4"/>
                  </a:lnTo>
                  <a:lnTo>
                    <a:pt x="50" y="1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49"/>
            <p:cNvSpPr>
              <a:spLocks/>
            </p:cNvSpPr>
            <p:nvPr/>
          </p:nvSpPr>
          <p:spPr bwMode="auto">
            <a:xfrm>
              <a:off x="4006" y="3680"/>
              <a:ext cx="53" cy="68"/>
            </a:xfrm>
            <a:custGeom>
              <a:avLst/>
              <a:gdLst>
                <a:gd name="T0" fmla="*/ 96 w 106"/>
                <a:gd name="T1" fmla="*/ 7 h 136"/>
                <a:gd name="T2" fmla="*/ 96 w 106"/>
                <a:gd name="T3" fmla="*/ 13 h 136"/>
                <a:gd name="T4" fmla="*/ 83 w 106"/>
                <a:gd name="T5" fmla="*/ 12 h 136"/>
                <a:gd name="T6" fmla="*/ 63 w 106"/>
                <a:gd name="T7" fmla="*/ 12 h 136"/>
                <a:gd name="T8" fmla="*/ 46 w 106"/>
                <a:gd name="T9" fmla="*/ 18 h 136"/>
                <a:gd name="T10" fmla="*/ 30 w 106"/>
                <a:gd name="T11" fmla="*/ 28 h 136"/>
                <a:gd name="T12" fmla="*/ 90 w 106"/>
                <a:gd name="T13" fmla="*/ 43 h 136"/>
                <a:gd name="T14" fmla="*/ 84 w 106"/>
                <a:gd name="T15" fmla="*/ 54 h 136"/>
                <a:gd name="T16" fmla="*/ 66 w 106"/>
                <a:gd name="T17" fmla="*/ 57 h 136"/>
                <a:gd name="T18" fmla="*/ 47 w 106"/>
                <a:gd name="T19" fmla="*/ 61 h 136"/>
                <a:gd name="T20" fmla="*/ 35 w 106"/>
                <a:gd name="T21" fmla="*/ 73 h 136"/>
                <a:gd name="T22" fmla="*/ 37 w 106"/>
                <a:gd name="T23" fmla="*/ 82 h 136"/>
                <a:gd name="T24" fmla="*/ 52 w 106"/>
                <a:gd name="T25" fmla="*/ 82 h 136"/>
                <a:gd name="T26" fmla="*/ 67 w 106"/>
                <a:gd name="T27" fmla="*/ 82 h 136"/>
                <a:gd name="T28" fmla="*/ 81 w 106"/>
                <a:gd name="T29" fmla="*/ 86 h 136"/>
                <a:gd name="T30" fmla="*/ 89 w 106"/>
                <a:gd name="T31" fmla="*/ 81 h 136"/>
                <a:gd name="T32" fmla="*/ 103 w 106"/>
                <a:gd name="T33" fmla="*/ 69 h 136"/>
                <a:gd name="T34" fmla="*/ 104 w 106"/>
                <a:gd name="T35" fmla="*/ 80 h 136"/>
                <a:gd name="T36" fmla="*/ 95 w 106"/>
                <a:gd name="T37" fmla="*/ 97 h 136"/>
                <a:gd name="T38" fmla="*/ 82 w 106"/>
                <a:gd name="T39" fmla="*/ 99 h 136"/>
                <a:gd name="T40" fmla="*/ 67 w 106"/>
                <a:gd name="T41" fmla="*/ 100 h 136"/>
                <a:gd name="T42" fmla="*/ 57 w 106"/>
                <a:gd name="T43" fmla="*/ 112 h 136"/>
                <a:gd name="T44" fmla="*/ 50 w 106"/>
                <a:gd name="T45" fmla="*/ 134 h 136"/>
                <a:gd name="T46" fmla="*/ 48 w 106"/>
                <a:gd name="T47" fmla="*/ 128 h 136"/>
                <a:gd name="T48" fmla="*/ 44 w 106"/>
                <a:gd name="T49" fmla="*/ 109 h 136"/>
                <a:gd name="T50" fmla="*/ 40 w 106"/>
                <a:gd name="T51" fmla="*/ 98 h 136"/>
                <a:gd name="T52" fmla="*/ 31 w 106"/>
                <a:gd name="T53" fmla="*/ 98 h 136"/>
                <a:gd name="T54" fmla="*/ 22 w 106"/>
                <a:gd name="T55" fmla="*/ 98 h 136"/>
                <a:gd name="T56" fmla="*/ 13 w 106"/>
                <a:gd name="T57" fmla="*/ 96 h 136"/>
                <a:gd name="T58" fmla="*/ 6 w 106"/>
                <a:gd name="T59" fmla="*/ 90 h 136"/>
                <a:gd name="T60" fmla="*/ 9 w 106"/>
                <a:gd name="T61" fmla="*/ 77 h 136"/>
                <a:gd name="T62" fmla="*/ 17 w 106"/>
                <a:gd name="T63" fmla="*/ 65 h 136"/>
                <a:gd name="T64" fmla="*/ 13 w 106"/>
                <a:gd name="T65" fmla="*/ 56 h 136"/>
                <a:gd name="T66" fmla="*/ 0 w 106"/>
                <a:gd name="T67" fmla="*/ 49 h 136"/>
                <a:gd name="T68" fmla="*/ 1 w 106"/>
                <a:gd name="T69" fmla="*/ 36 h 136"/>
                <a:gd name="T70" fmla="*/ 7 w 106"/>
                <a:gd name="T71" fmla="*/ 21 h 136"/>
                <a:gd name="T72" fmla="*/ 25 w 106"/>
                <a:gd name="T73" fmla="*/ 8 h 136"/>
                <a:gd name="T74" fmla="*/ 53 w 106"/>
                <a:gd name="T75" fmla="*/ 1 h 136"/>
                <a:gd name="T76" fmla="*/ 82 w 106"/>
                <a:gd name="T77" fmla="*/ 1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6" h="136">
                  <a:moveTo>
                    <a:pt x="96" y="5"/>
                  </a:moveTo>
                  <a:lnTo>
                    <a:pt x="96" y="7"/>
                  </a:lnTo>
                  <a:lnTo>
                    <a:pt x="96" y="11"/>
                  </a:lnTo>
                  <a:lnTo>
                    <a:pt x="96" y="13"/>
                  </a:lnTo>
                  <a:lnTo>
                    <a:pt x="93" y="14"/>
                  </a:lnTo>
                  <a:lnTo>
                    <a:pt x="83" y="12"/>
                  </a:lnTo>
                  <a:lnTo>
                    <a:pt x="74" y="11"/>
                  </a:lnTo>
                  <a:lnTo>
                    <a:pt x="63" y="12"/>
                  </a:lnTo>
                  <a:lnTo>
                    <a:pt x="54" y="14"/>
                  </a:lnTo>
                  <a:lnTo>
                    <a:pt x="46" y="18"/>
                  </a:lnTo>
                  <a:lnTo>
                    <a:pt x="37" y="22"/>
                  </a:lnTo>
                  <a:lnTo>
                    <a:pt x="30" y="28"/>
                  </a:lnTo>
                  <a:lnTo>
                    <a:pt x="22" y="34"/>
                  </a:lnTo>
                  <a:lnTo>
                    <a:pt x="90" y="43"/>
                  </a:lnTo>
                  <a:lnTo>
                    <a:pt x="93" y="53"/>
                  </a:lnTo>
                  <a:lnTo>
                    <a:pt x="84" y="54"/>
                  </a:lnTo>
                  <a:lnTo>
                    <a:pt x="75" y="56"/>
                  </a:lnTo>
                  <a:lnTo>
                    <a:pt x="66" y="57"/>
                  </a:lnTo>
                  <a:lnTo>
                    <a:pt x="57" y="59"/>
                  </a:lnTo>
                  <a:lnTo>
                    <a:pt x="47" y="61"/>
                  </a:lnTo>
                  <a:lnTo>
                    <a:pt x="40" y="66"/>
                  </a:lnTo>
                  <a:lnTo>
                    <a:pt x="35" y="73"/>
                  </a:lnTo>
                  <a:lnTo>
                    <a:pt x="31" y="82"/>
                  </a:lnTo>
                  <a:lnTo>
                    <a:pt x="37" y="82"/>
                  </a:lnTo>
                  <a:lnTo>
                    <a:pt x="44" y="82"/>
                  </a:lnTo>
                  <a:lnTo>
                    <a:pt x="52" y="82"/>
                  </a:lnTo>
                  <a:lnTo>
                    <a:pt x="59" y="82"/>
                  </a:lnTo>
                  <a:lnTo>
                    <a:pt x="67" y="82"/>
                  </a:lnTo>
                  <a:lnTo>
                    <a:pt x="74" y="83"/>
                  </a:lnTo>
                  <a:lnTo>
                    <a:pt x="81" y="86"/>
                  </a:lnTo>
                  <a:lnTo>
                    <a:pt x="86" y="89"/>
                  </a:lnTo>
                  <a:lnTo>
                    <a:pt x="89" y="81"/>
                  </a:lnTo>
                  <a:lnTo>
                    <a:pt x="96" y="74"/>
                  </a:lnTo>
                  <a:lnTo>
                    <a:pt x="103" y="69"/>
                  </a:lnTo>
                  <a:lnTo>
                    <a:pt x="106" y="69"/>
                  </a:lnTo>
                  <a:lnTo>
                    <a:pt x="104" y="80"/>
                  </a:lnTo>
                  <a:lnTo>
                    <a:pt x="100" y="89"/>
                  </a:lnTo>
                  <a:lnTo>
                    <a:pt x="95" y="97"/>
                  </a:lnTo>
                  <a:lnTo>
                    <a:pt x="86" y="102"/>
                  </a:lnTo>
                  <a:lnTo>
                    <a:pt x="82" y="99"/>
                  </a:lnTo>
                  <a:lnTo>
                    <a:pt x="75" y="99"/>
                  </a:lnTo>
                  <a:lnTo>
                    <a:pt x="67" y="100"/>
                  </a:lnTo>
                  <a:lnTo>
                    <a:pt x="61" y="100"/>
                  </a:lnTo>
                  <a:lnTo>
                    <a:pt x="57" y="112"/>
                  </a:lnTo>
                  <a:lnTo>
                    <a:pt x="53" y="125"/>
                  </a:lnTo>
                  <a:lnTo>
                    <a:pt x="50" y="134"/>
                  </a:lnTo>
                  <a:lnTo>
                    <a:pt x="47" y="136"/>
                  </a:lnTo>
                  <a:lnTo>
                    <a:pt x="48" y="128"/>
                  </a:lnTo>
                  <a:lnTo>
                    <a:pt x="46" y="118"/>
                  </a:lnTo>
                  <a:lnTo>
                    <a:pt x="44" y="109"/>
                  </a:lnTo>
                  <a:lnTo>
                    <a:pt x="45" y="99"/>
                  </a:lnTo>
                  <a:lnTo>
                    <a:pt x="40" y="98"/>
                  </a:lnTo>
                  <a:lnTo>
                    <a:pt x="36" y="98"/>
                  </a:lnTo>
                  <a:lnTo>
                    <a:pt x="31" y="98"/>
                  </a:lnTo>
                  <a:lnTo>
                    <a:pt x="27" y="98"/>
                  </a:lnTo>
                  <a:lnTo>
                    <a:pt x="22" y="98"/>
                  </a:lnTo>
                  <a:lnTo>
                    <a:pt x="17" y="97"/>
                  </a:lnTo>
                  <a:lnTo>
                    <a:pt x="13" y="96"/>
                  </a:lnTo>
                  <a:lnTo>
                    <a:pt x="9" y="95"/>
                  </a:lnTo>
                  <a:lnTo>
                    <a:pt x="6" y="90"/>
                  </a:lnTo>
                  <a:lnTo>
                    <a:pt x="6" y="84"/>
                  </a:lnTo>
                  <a:lnTo>
                    <a:pt x="9" y="77"/>
                  </a:lnTo>
                  <a:lnTo>
                    <a:pt x="14" y="71"/>
                  </a:lnTo>
                  <a:lnTo>
                    <a:pt x="17" y="65"/>
                  </a:lnTo>
                  <a:lnTo>
                    <a:pt x="17" y="59"/>
                  </a:lnTo>
                  <a:lnTo>
                    <a:pt x="13" y="56"/>
                  </a:lnTo>
                  <a:lnTo>
                    <a:pt x="2" y="53"/>
                  </a:lnTo>
                  <a:lnTo>
                    <a:pt x="0" y="49"/>
                  </a:lnTo>
                  <a:lnTo>
                    <a:pt x="0" y="42"/>
                  </a:lnTo>
                  <a:lnTo>
                    <a:pt x="1" y="36"/>
                  </a:lnTo>
                  <a:lnTo>
                    <a:pt x="2" y="30"/>
                  </a:lnTo>
                  <a:lnTo>
                    <a:pt x="7" y="21"/>
                  </a:lnTo>
                  <a:lnTo>
                    <a:pt x="15" y="14"/>
                  </a:lnTo>
                  <a:lnTo>
                    <a:pt x="25" y="8"/>
                  </a:lnTo>
                  <a:lnTo>
                    <a:pt x="39" y="4"/>
                  </a:lnTo>
                  <a:lnTo>
                    <a:pt x="53" y="1"/>
                  </a:lnTo>
                  <a:lnTo>
                    <a:pt x="68" y="0"/>
                  </a:lnTo>
                  <a:lnTo>
                    <a:pt x="82" y="1"/>
                  </a:lnTo>
                  <a:lnTo>
                    <a:pt x="96" y="5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50"/>
            <p:cNvSpPr>
              <a:spLocks/>
            </p:cNvSpPr>
            <p:nvPr/>
          </p:nvSpPr>
          <p:spPr bwMode="auto">
            <a:xfrm>
              <a:off x="3568" y="3686"/>
              <a:ext cx="103" cy="106"/>
            </a:xfrm>
            <a:custGeom>
              <a:avLst/>
              <a:gdLst>
                <a:gd name="T0" fmla="*/ 201 w 207"/>
                <a:gd name="T1" fmla="*/ 23 h 212"/>
                <a:gd name="T2" fmla="*/ 189 w 207"/>
                <a:gd name="T3" fmla="*/ 32 h 212"/>
                <a:gd name="T4" fmla="*/ 177 w 207"/>
                <a:gd name="T5" fmla="*/ 48 h 212"/>
                <a:gd name="T6" fmla="*/ 159 w 207"/>
                <a:gd name="T7" fmla="*/ 94 h 212"/>
                <a:gd name="T8" fmla="*/ 149 w 207"/>
                <a:gd name="T9" fmla="*/ 145 h 212"/>
                <a:gd name="T10" fmla="*/ 148 w 207"/>
                <a:gd name="T11" fmla="*/ 184 h 212"/>
                <a:gd name="T12" fmla="*/ 197 w 207"/>
                <a:gd name="T13" fmla="*/ 182 h 212"/>
                <a:gd name="T14" fmla="*/ 189 w 207"/>
                <a:gd name="T15" fmla="*/ 196 h 212"/>
                <a:gd name="T16" fmla="*/ 174 w 207"/>
                <a:gd name="T17" fmla="*/ 207 h 212"/>
                <a:gd name="T18" fmla="*/ 159 w 207"/>
                <a:gd name="T19" fmla="*/ 212 h 212"/>
                <a:gd name="T20" fmla="*/ 145 w 207"/>
                <a:gd name="T21" fmla="*/ 207 h 212"/>
                <a:gd name="T22" fmla="*/ 127 w 207"/>
                <a:gd name="T23" fmla="*/ 161 h 212"/>
                <a:gd name="T24" fmla="*/ 132 w 207"/>
                <a:gd name="T25" fmla="*/ 108 h 212"/>
                <a:gd name="T26" fmla="*/ 148 w 207"/>
                <a:gd name="T27" fmla="*/ 60 h 212"/>
                <a:gd name="T28" fmla="*/ 167 w 207"/>
                <a:gd name="T29" fmla="*/ 26 h 212"/>
                <a:gd name="T30" fmla="*/ 163 w 207"/>
                <a:gd name="T31" fmla="*/ 24 h 212"/>
                <a:gd name="T32" fmla="*/ 155 w 207"/>
                <a:gd name="T33" fmla="*/ 24 h 212"/>
                <a:gd name="T34" fmla="*/ 119 w 207"/>
                <a:gd name="T35" fmla="*/ 64 h 212"/>
                <a:gd name="T36" fmla="*/ 99 w 207"/>
                <a:gd name="T37" fmla="*/ 97 h 212"/>
                <a:gd name="T38" fmla="*/ 91 w 207"/>
                <a:gd name="T39" fmla="*/ 129 h 212"/>
                <a:gd name="T40" fmla="*/ 94 w 207"/>
                <a:gd name="T41" fmla="*/ 166 h 212"/>
                <a:gd name="T42" fmla="*/ 101 w 207"/>
                <a:gd name="T43" fmla="*/ 172 h 212"/>
                <a:gd name="T44" fmla="*/ 103 w 207"/>
                <a:gd name="T45" fmla="*/ 178 h 212"/>
                <a:gd name="T46" fmla="*/ 88 w 207"/>
                <a:gd name="T47" fmla="*/ 166 h 212"/>
                <a:gd name="T48" fmla="*/ 71 w 207"/>
                <a:gd name="T49" fmla="*/ 137 h 212"/>
                <a:gd name="T50" fmla="*/ 73 w 207"/>
                <a:gd name="T51" fmla="*/ 106 h 212"/>
                <a:gd name="T52" fmla="*/ 83 w 207"/>
                <a:gd name="T53" fmla="*/ 79 h 212"/>
                <a:gd name="T54" fmla="*/ 101 w 207"/>
                <a:gd name="T55" fmla="*/ 53 h 212"/>
                <a:gd name="T56" fmla="*/ 129 w 207"/>
                <a:gd name="T57" fmla="*/ 26 h 212"/>
                <a:gd name="T58" fmla="*/ 94 w 207"/>
                <a:gd name="T59" fmla="*/ 21 h 212"/>
                <a:gd name="T60" fmla="*/ 51 w 207"/>
                <a:gd name="T61" fmla="*/ 18 h 212"/>
                <a:gd name="T62" fmla="*/ 15 w 207"/>
                <a:gd name="T63" fmla="*/ 17 h 212"/>
                <a:gd name="T64" fmla="*/ 0 w 207"/>
                <a:gd name="T65" fmla="*/ 17 h 212"/>
                <a:gd name="T66" fmla="*/ 21 w 207"/>
                <a:gd name="T67" fmla="*/ 8 h 212"/>
                <a:gd name="T68" fmla="*/ 50 w 207"/>
                <a:gd name="T69" fmla="*/ 2 h 212"/>
                <a:gd name="T70" fmla="*/ 82 w 207"/>
                <a:gd name="T71" fmla="*/ 0 h 212"/>
                <a:gd name="T72" fmla="*/ 117 w 207"/>
                <a:gd name="T73" fmla="*/ 1 h 212"/>
                <a:gd name="T74" fmla="*/ 149 w 207"/>
                <a:gd name="T75" fmla="*/ 3 h 212"/>
                <a:gd name="T76" fmla="*/ 177 w 207"/>
                <a:gd name="T77" fmla="*/ 8 h 212"/>
                <a:gd name="T78" fmla="*/ 197 w 207"/>
                <a:gd name="T79" fmla="*/ 13 h 212"/>
                <a:gd name="T80" fmla="*/ 207 w 207"/>
                <a:gd name="T81" fmla="*/ 17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07" h="212">
                  <a:moveTo>
                    <a:pt x="207" y="17"/>
                  </a:moveTo>
                  <a:lnTo>
                    <a:pt x="201" y="23"/>
                  </a:lnTo>
                  <a:lnTo>
                    <a:pt x="195" y="29"/>
                  </a:lnTo>
                  <a:lnTo>
                    <a:pt x="189" y="32"/>
                  </a:lnTo>
                  <a:lnTo>
                    <a:pt x="187" y="33"/>
                  </a:lnTo>
                  <a:lnTo>
                    <a:pt x="177" y="48"/>
                  </a:lnTo>
                  <a:lnTo>
                    <a:pt x="167" y="70"/>
                  </a:lnTo>
                  <a:lnTo>
                    <a:pt x="159" y="94"/>
                  </a:lnTo>
                  <a:lnTo>
                    <a:pt x="152" y="121"/>
                  </a:lnTo>
                  <a:lnTo>
                    <a:pt x="149" y="145"/>
                  </a:lnTo>
                  <a:lnTo>
                    <a:pt x="147" y="167"/>
                  </a:lnTo>
                  <a:lnTo>
                    <a:pt x="148" y="184"/>
                  </a:lnTo>
                  <a:lnTo>
                    <a:pt x="151" y="192"/>
                  </a:lnTo>
                  <a:lnTo>
                    <a:pt x="197" y="182"/>
                  </a:lnTo>
                  <a:lnTo>
                    <a:pt x="195" y="189"/>
                  </a:lnTo>
                  <a:lnTo>
                    <a:pt x="189" y="196"/>
                  </a:lnTo>
                  <a:lnTo>
                    <a:pt x="182" y="203"/>
                  </a:lnTo>
                  <a:lnTo>
                    <a:pt x="174" y="207"/>
                  </a:lnTo>
                  <a:lnTo>
                    <a:pt x="167" y="211"/>
                  </a:lnTo>
                  <a:lnTo>
                    <a:pt x="159" y="212"/>
                  </a:lnTo>
                  <a:lnTo>
                    <a:pt x="151" y="211"/>
                  </a:lnTo>
                  <a:lnTo>
                    <a:pt x="145" y="207"/>
                  </a:lnTo>
                  <a:lnTo>
                    <a:pt x="133" y="187"/>
                  </a:lnTo>
                  <a:lnTo>
                    <a:pt x="127" y="161"/>
                  </a:lnTo>
                  <a:lnTo>
                    <a:pt x="127" y="136"/>
                  </a:lnTo>
                  <a:lnTo>
                    <a:pt x="132" y="108"/>
                  </a:lnTo>
                  <a:lnTo>
                    <a:pt x="139" y="83"/>
                  </a:lnTo>
                  <a:lnTo>
                    <a:pt x="148" y="60"/>
                  </a:lnTo>
                  <a:lnTo>
                    <a:pt x="158" y="40"/>
                  </a:lnTo>
                  <a:lnTo>
                    <a:pt x="167" y="26"/>
                  </a:lnTo>
                  <a:lnTo>
                    <a:pt x="165" y="24"/>
                  </a:lnTo>
                  <a:lnTo>
                    <a:pt x="163" y="24"/>
                  </a:lnTo>
                  <a:lnTo>
                    <a:pt x="158" y="24"/>
                  </a:lnTo>
                  <a:lnTo>
                    <a:pt x="155" y="24"/>
                  </a:lnTo>
                  <a:lnTo>
                    <a:pt x="135" y="46"/>
                  </a:lnTo>
                  <a:lnTo>
                    <a:pt x="119" y="64"/>
                  </a:lnTo>
                  <a:lnTo>
                    <a:pt x="107" y="82"/>
                  </a:lnTo>
                  <a:lnTo>
                    <a:pt x="99" y="97"/>
                  </a:lnTo>
                  <a:lnTo>
                    <a:pt x="94" y="113"/>
                  </a:lnTo>
                  <a:lnTo>
                    <a:pt x="91" y="129"/>
                  </a:lnTo>
                  <a:lnTo>
                    <a:pt x="91" y="146"/>
                  </a:lnTo>
                  <a:lnTo>
                    <a:pt x="94" y="166"/>
                  </a:lnTo>
                  <a:lnTo>
                    <a:pt x="97" y="169"/>
                  </a:lnTo>
                  <a:lnTo>
                    <a:pt x="101" y="172"/>
                  </a:lnTo>
                  <a:lnTo>
                    <a:pt x="103" y="175"/>
                  </a:lnTo>
                  <a:lnTo>
                    <a:pt x="103" y="178"/>
                  </a:lnTo>
                  <a:lnTo>
                    <a:pt x="98" y="177"/>
                  </a:lnTo>
                  <a:lnTo>
                    <a:pt x="88" y="166"/>
                  </a:lnTo>
                  <a:lnTo>
                    <a:pt x="77" y="152"/>
                  </a:lnTo>
                  <a:lnTo>
                    <a:pt x="71" y="137"/>
                  </a:lnTo>
                  <a:lnTo>
                    <a:pt x="72" y="121"/>
                  </a:lnTo>
                  <a:lnTo>
                    <a:pt x="73" y="106"/>
                  </a:lnTo>
                  <a:lnTo>
                    <a:pt x="77" y="92"/>
                  </a:lnTo>
                  <a:lnTo>
                    <a:pt x="83" y="79"/>
                  </a:lnTo>
                  <a:lnTo>
                    <a:pt x="90" y="67"/>
                  </a:lnTo>
                  <a:lnTo>
                    <a:pt x="101" y="53"/>
                  </a:lnTo>
                  <a:lnTo>
                    <a:pt x="113" y="40"/>
                  </a:lnTo>
                  <a:lnTo>
                    <a:pt x="129" y="26"/>
                  </a:lnTo>
                  <a:lnTo>
                    <a:pt x="113" y="23"/>
                  </a:lnTo>
                  <a:lnTo>
                    <a:pt x="94" y="21"/>
                  </a:lnTo>
                  <a:lnTo>
                    <a:pt x="73" y="20"/>
                  </a:lnTo>
                  <a:lnTo>
                    <a:pt x="51" y="18"/>
                  </a:lnTo>
                  <a:lnTo>
                    <a:pt x="31" y="17"/>
                  </a:lnTo>
                  <a:lnTo>
                    <a:pt x="15" y="17"/>
                  </a:lnTo>
                  <a:lnTo>
                    <a:pt x="5" y="17"/>
                  </a:lnTo>
                  <a:lnTo>
                    <a:pt x="0" y="17"/>
                  </a:lnTo>
                  <a:lnTo>
                    <a:pt x="9" y="11"/>
                  </a:lnTo>
                  <a:lnTo>
                    <a:pt x="21" y="8"/>
                  </a:lnTo>
                  <a:lnTo>
                    <a:pt x="35" y="5"/>
                  </a:lnTo>
                  <a:lnTo>
                    <a:pt x="50" y="2"/>
                  </a:lnTo>
                  <a:lnTo>
                    <a:pt x="66" y="1"/>
                  </a:lnTo>
                  <a:lnTo>
                    <a:pt x="82" y="0"/>
                  </a:lnTo>
                  <a:lnTo>
                    <a:pt x="99" y="0"/>
                  </a:lnTo>
                  <a:lnTo>
                    <a:pt x="117" y="1"/>
                  </a:lnTo>
                  <a:lnTo>
                    <a:pt x="134" y="2"/>
                  </a:lnTo>
                  <a:lnTo>
                    <a:pt x="149" y="3"/>
                  </a:lnTo>
                  <a:lnTo>
                    <a:pt x="164" y="6"/>
                  </a:lnTo>
                  <a:lnTo>
                    <a:pt x="177" y="8"/>
                  </a:lnTo>
                  <a:lnTo>
                    <a:pt x="188" y="10"/>
                  </a:lnTo>
                  <a:lnTo>
                    <a:pt x="197" y="13"/>
                  </a:lnTo>
                  <a:lnTo>
                    <a:pt x="203" y="15"/>
                  </a:lnTo>
                  <a:lnTo>
                    <a:pt x="207" y="17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51"/>
            <p:cNvSpPr>
              <a:spLocks/>
            </p:cNvSpPr>
            <p:nvPr/>
          </p:nvSpPr>
          <p:spPr bwMode="auto">
            <a:xfrm>
              <a:off x="3872" y="3739"/>
              <a:ext cx="176" cy="104"/>
            </a:xfrm>
            <a:custGeom>
              <a:avLst/>
              <a:gdLst>
                <a:gd name="T0" fmla="*/ 284 w 350"/>
                <a:gd name="T1" fmla="*/ 14 h 208"/>
                <a:gd name="T2" fmla="*/ 312 w 350"/>
                <a:gd name="T3" fmla="*/ 39 h 208"/>
                <a:gd name="T4" fmla="*/ 336 w 350"/>
                <a:gd name="T5" fmla="*/ 70 h 208"/>
                <a:gd name="T6" fmla="*/ 350 w 350"/>
                <a:gd name="T7" fmla="*/ 93 h 208"/>
                <a:gd name="T8" fmla="*/ 336 w 350"/>
                <a:gd name="T9" fmla="*/ 85 h 208"/>
                <a:gd name="T10" fmla="*/ 309 w 350"/>
                <a:gd name="T11" fmla="*/ 61 h 208"/>
                <a:gd name="T12" fmla="*/ 281 w 350"/>
                <a:gd name="T13" fmla="*/ 40 h 208"/>
                <a:gd name="T14" fmla="*/ 253 w 350"/>
                <a:gd name="T15" fmla="*/ 27 h 208"/>
                <a:gd name="T16" fmla="*/ 223 w 350"/>
                <a:gd name="T17" fmla="*/ 25 h 208"/>
                <a:gd name="T18" fmla="*/ 188 w 350"/>
                <a:gd name="T19" fmla="*/ 24 h 208"/>
                <a:gd name="T20" fmla="*/ 154 w 350"/>
                <a:gd name="T21" fmla="*/ 20 h 208"/>
                <a:gd name="T22" fmla="*/ 133 w 350"/>
                <a:gd name="T23" fmla="*/ 18 h 208"/>
                <a:gd name="T24" fmla="*/ 130 w 350"/>
                <a:gd name="T25" fmla="*/ 26 h 208"/>
                <a:gd name="T26" fmla="*/ 140 w 350"/>
                <a:gd name="T27" fmla="*/ 39 h 208"/>
                <a:gd name="T28" fmla="*/ 160 w 350"/>
                <a:gd name="T29" fmla="*/ 45 h 208"/>
                <a:gd name="T30" fmla="*/ 183 w 350"/>
                <a:gd name="T31" fmla="*/ 46 h 208"/>
                <a:gd name="T32" fmla="*/ 223 w 350"/>
                <a:gd name="T33" fmla="*/ 96 h 208"/>
                <a:gd name="T34" fmla="*/ 205 w 350"/>
                <a:gd name="T35" fmla="*/ 115 h 208"/>
                <a:gd name="T36" fmla="*/ 188 w 350"/>
                <a:gd name="T37" fmla="*/ 129 h 208"/>
                <a:gd name="T38" fmla="*/ 169 w 350"/>
                <a:gd name="T39" fmla="*/ 139 h 208"/>
                <a:gd name="T40" fmla="*/ 150 w 350"/>
                <a:gd name="T41" fmla="*/ 146 h 208"/>
                <a:gd name="T42" fmla="*/ 127 w 350"/>
                <a:gd name="T43" fmla="*/ 149 h 208"/>
                <a:gd name="T44" fmla="*/ 101 w 350"/>
                <a:gd name="T45" fmla="*/ 149 h 208"/>
                <a:gd name="T46" fmla="*/ 69 w 350"/>
                <a:gd name="T47" fmla="*/ 147 h 208"/>
                <a:gd name="T48" fmla="*/ 32 w 350"/>
                <a:gd name="T49" fmla="*/ 143 h 208"/>
                <a:gd name="T50" fmla="*/ 24 w 350"/>
                <a:gd name="T51" fmla="*/ 156 h 208"/>
                <a:gd name="T52" fmla="*/ 40 w 350"/>
                <a:gd name="T53" fmla="*/ 166 h 208"/>
                <a:gd name="T54" fmla="*/ 57 w 350"/>
                <a:gd name="T55" fmla="*/ 174 h 208"/>
                <a:gd name="T56" fmla="*/ 69 w 350"/>
                <a:gd name="T57" fmla="*/ 178 h 208"/>
                <a:gd name="T58" fmla="*/ 87 w 350"/>
                <a:gd name="T59" fmla="*/ 178 h 208"/>
                <a:gd name="T60" fmla="*/ 123 w 350"/>
                <a:gd name="T61" fmla="*/ 181 h 208"/>
                <a:gd name="T62" fmla="*/ 158 w 350"/>
                <a:gd name="T63" fmla="*/ 185 h 208"/>
                <a:gd name="T64" fmla="*/ 191 w 350"/>
                <a:gd name="T65" fmla="*/ 192 h 208"/>
                <a:gd name="T66" fmla="*/ 203 w 350"/>
                <a:gd name="T67" fmla="*/ 204 h 208"/>
                <a:gd name="T68" fmla="*/ 190 w 350"/>
                <a:gd name="T69" fmla="*/ 208 h 208"/>
                <a:gd name="T70" fmla="*/ 175 w 350"/>
                <a:gd name="T71" fmla="*/ 205 h 208"/>
                <a:gd name="T72" fmla="*/ 160 w 350"/>
                <a:gd name="T73" fmla="*/ 199 h 208"/>
                <a:gd name="T74" fmla="*/ 62 w 350"/>
                <a:gd name="T75" fmla="*/ 193 h 208"/>
                <a:gd name="T76" fmla="*/ 34 w 350"/>
                <a:gd name="T77" fmla="*/ 182 h 208"/>
                <a:gd name="T78" fmla="*/ 14 w 350"/>
                <a:gd name="T79" fmla="*/ 169 h 208"/>
                <a:gd name="T80" fmla="*/ 2 w 350"/>
                <a:gd name="T81" fmla="*/ 155 h 208"/>
                <a:gd name="T82" fmla="*/ 1 w 350"/>
                <a:gd name="T83" fmla="*/ 138 h 208"/>
                <a:gd name="T84" fmla="*/ 8 w 350"/>
                <a:gd name="T85" fmla="*/ 131 h 208"/>
                <a:gd name="T86" fmla="*/ 30 w 350"/>
                <a:gd name="T87" fmla="*/ 126 h 208"/>
                <a:gd name="T88" fmla="*/ 69 w 350"/>
                <a:gd name="T89" fmla="*/ 130 h 208"/>
                <a:gd name="T90" fmla="*/ 106 w 350"/>
                <a:gd name="T91" fmla="*/ 130 h 208"/>
                <a:gd name="T92" fmla="*/ 135 w 350"/>
                <a:gd name="T93" fmla="*/ 129 h 208"/>
                <a:gd name="T94" fmla="*/ 146 w 350"/>
                <a:gd name="T95" fmla="*/ 128 h 208"/>
                <a:gd name="T96" fmla="*/ 160 w 350"/>
                <a:gd name="T97" fmla="*/ 124 h 208"/>
                <a:gd name="T98" fmla="*/ 173 w 350"/>
                <a:gd name="T99" fmla="*/ 117 h 208"/>
                <a:gd name="T100" fmla="*/ 185 w 350"/>
                <a:gd name="T101" fmla="*/ 110 h 208"/>
                <a:gd name="T102" fmla="*/ 198 w 350"/>
                <a:gd name="T103" fmla="*/ 102 h 208"/>
                <a:gd name="T104" fmla="*/ 192 w 350"/>
                <a:gd name="T105" fmla="*/ 78 h 208"/>
                <a:gd name="T106" fmla="*/ 175 w 350"/>
                <a:gd name="T107" fmla="*/ 61 h 208"/>
                <a:gd name="T108" fmla="*/ 154 w 350"/>
                <a:gd name="T109" fmla="*/ 58 h 208"/>
                <a:gd name="T110" fmla="*/ 136 w 350"/>
                <a:gd name="T111" fmla="*/ 53 h 208"/>
                <a:gd name="T112" fmla="*/ 120 w 350"/>
                <a:gd name="T113" fmla="*/ 41 h 208"/>
                <a:gd name="T114" fmla="*/ 107 w 350"/>
                <a:gd name="T115" fmla="*/ 25 h 208"/>
                <a:gd name="T116" fmla="*/ 104 w 350"/>
                <a:gd name="T117" fmla="*/ 12 h 208"/>
                <a:gd name="T118" fmla="*/ 104 w 350"/>
                <a:gd name="T119" fmla="*/ 0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50" h="208">
                  <a:moveTo>
                    <a:pt x="272" y="9"/>
                  </a:moveTo>
                  <a:lnTo>
                    <a:pt x="284" y="14"/>
                  </a:lnTo>
                  <a:lnTo>
                    <a:pt x="298" y="25"/>
                  </a:lnTo>
                  <a:lnTo>
                    <a:pt x="312" y="39"/>
                  </a:lnTo>
                  <a:lnTo>
                    <a:pt x="325" y="55"/>
                  </a:lnTo>
                  <a:lnTo>
                    <a:pt x="336" y="70"/>
                  </a:lnTo>
                  <a:lnTo>
                    <a:pt x="346" y="84"/>
                  </a:lnTo>
                  <a:lnTo>
                    <a:pt x="350" y="93"/>
                  </a:lnTo>
                  <a:lnTo>
                    <a:pt x="350" y="96"/>
                  </a:lnTo>
                  <a:lnTo>
                    <a:pt x="336" y="85"/>
                  </a:lnTo>
                  <a:lnTo>
                    <a:pt x="323" y="72"/>
                  </a:lnTo>
                  <a:lnTo>
                    <a:pt x="309" y="61"/>
                  </a:lnTo>
                  <a:lnTo>
                    <a:pt x="295" y="49"/>
                  </a:lnTo>
                  <a:lnTo>
                    <a:pt x="281" y="40"/>
                  </a:lnTo>
                  <a:lnTo>
                    <a:pt x="267" y="32"/>
                  </a:lnTo>
                  <a:lnTo>
                    <a:pt x="253" y="27"/>
                  </a:lnTo>
                  <a:lnTo>
                    <a:pt x="240" y="25"/>
                  </a:lnTo>
                  <a:lnTo>
                    <a:pt x="223" y="25"/>
                  </a:lnTo>
                  <a:lnTo>
                    <a:pt x="206" y="24"/>
                  </a:lnTo>
                  <a:lnTo>
                    <a:pt x="188" y="24"/>
                  </a:lnTo>
                  <a:lnTo>
                    <a:pt x="170" y="22"/>
                  </a:lnTo>
                  <a:lnTo>
                    <a:pt x="154" y="20"/>
                  </a:lnTo>
                  <a:lnTo>
                    <a:pt x="142" y="19"/>
                  </a:lnTo>
                  <a:lnTo>
                    <a:pt x="133" y="18"/>
                  </a:lnTo>
                  <a:lnTo>
                    <a:pt x="130" y="18"/>
                  </a:lnTo>
                  <a:lnTo>
                    <a:pt x="130" y="26"/>
                  </a:lnTo>
                  <a:lnTo>
                    <a:pt x="135" y="33"/>
                  </a:lnTo>
                  <a:lnTo>
                    <a:pt x="140" y="39"/>
                  </a:lnTo>
                  <a:lnTo>
                    <a:pt x="150" y="42"/>
                  </a:lnTo>
                  <a:lnTo>
                    <a:pt x="160" y="45"/>
                  </a:lnTo>
                  <a:lnTo>
                    <a:pt x="170" y="46"/>
                  </a:lnTo>
                  <a:lnTo>
                    <a:pt x="183" y="46"/>
                  </a:lnTo>
                  <a:lnTo>
                    <a:pt x="195" y="45"/>
                  </a:lnTo>
                  <a:lnTo>
                    <a:pt x="223" y="96"/>
                  </a:lnTo>
                  <a:lnTo>
                    <a:pt x="214" y="107"/>
                  </a:lnTo>
                  <a:lnTo>
                    <a:pt x="205" y="115"/>
                  </a:lnTo>
                  <a:lnTo>
                    <a:pt x="197" y="123"/>
                  </a:lnTo>
                  <a:lnTo>
                    <a:pt x="188" y="129"/>
                  </a:lnTo>
                  <a:lnTo>
                    <a:pt x="178" y="134"/>
                  </a:lnTo>
                  <a:lnTo>
                    <a:pt x="169" y="139"/>
                  </a:lnTo>
                  <a:lnTo>
                    <a:pt x="160" y="143"/>
                  </a:lnTo>
                  <a:lnTo>
                    <a:pt x="150" y="146"/>
                  </a:lnTo>
                  <a:lnTo>
                    <a:pt x="139" y="148"/>
                  </a:lnTo>
                  <a:lnTo>
                    <a:pt x="127" y="149"/>
                  </a:lnTo>
                  <a:lnTo>
                    <a:pt x="114" y="149"/>
                  </a:lnTo>
                  <a:lnTo>
                    <a:pt x="101" y="149"/>
                  </a:lnTo>
                  <a:lnTo>
                    <a:pt x="86" y="148"/>
                  </a:lnTo>
                  <a:lnTo>
                    <a:pt x="69" y="147"/>
                  </a:lnTo>
                  <a:lnTo>
                    <a:pt x="52" y="145"/>
                  </a:lnTo>
                  <a:lnTo>
                    <a:pt x="32" y="143"/>
                  </a:lnTo>
                  <a:lnTo>
                    <a:pt x="17" y="151"/>
                  </a:lnTo>
                  <a:lnTo>
                    <a:pt x="24" y="156"/>
                  </a:lnTo>
                  <a:lnTo>
                    <a:pt x="32" y="161"/>
                  </a:lnTo>
                  <a:lnTo>
                    <a:pt x="40" y="166"/>
                  </a:lnTo>
                  <a:lnTo>
                    <a:pt x="49" y="170"/>
                  </a:lnTo>
                  <a:lnTo>
                    <a:pt x="57" y="174"/>
                  </a:lnTo>
                  <a:lnTo>
                    <a:pt x="64" y="176"/>
                  </a:lnTo>
                  <a:lnTo>
                    <a:pt x="69" y="178"/>
                  </a:lnTo>
                  <a:lnTo>
                    <a:pt x="70" y="178"/>
                  </a:lnTo>
                  <a:lnTo>
                    <a:pt x="87" y="178"/>
                  </a:lnTo>
                  <a:lnTo>
                    <a:pt x="106" y="179"/>
                  </a:lnTo>
                  <a:lnTo>
                    <a:pt x="123" y="181"/>
                  </a:lnTo>
                  <a:lnTo>
                    <a:pt x="140" y="183"/>
                  </a:lnTo>
                  <a:lnTo>
                    <a:pt x="158" y="185"/>
                  </a:lnTo>
                  <a:lnTo>
                    <a:pt x="175" y="189"/>
                  </a:lnTo>
                  <a:lnTo>
                    <a:pt x="191" y="192"/>
                  </a:lnTo>
                  <a:lnTo>
                    <a:pt x="207" y="196"/>
                  </a:lnTo>
                  <a:lnTo>
                    <a:pt x="203" y="204"/>
                  </a:lnTo>
                  <a:lnTo>
                    <a:pt x="197" y="208"/>
                  </a:lnTo>
                  <a:lnTo>
                    <a:pt x="190" y="208"/>
                  </a:lnTo>
                  <a:lnTo>
                    <a:pt x="183" y="207"/>
                  </a:lnTo>
                  <a:lnTo>
                    <a:pt x="175" y="205"/>
                  </a:lnTo>
                  <a:lnTo>
                    <a:pt x="168" y="201"/>
                  </a:lnTo>
                  <a:lnTo>
                    <a:pt x="160" y="199"/>
                  </a:lnTo>
                  <a:lnTo>
                    <a:pt x="154" y="198"/>
                  </a:lnTo>
                  <a:lnTo>
                    <a:pt x="62" y="193"/>
                  </a:lnTo>
                  <a:lnTo>
                    <a:pt x="47" y="187"/>
                  </a:lnTo>
                  <a:lnTo>
                    <a:pt x="34" y="182"/>
                  </a:lnTo>
                  <a:lnTo>
                    <a:pt x="23" y="176"/>
                  </a:lnTo>
                  <a:lnTo>
                    <a:pt x="14" y="169"/>
                  </a:lnTo>
                  <a:lnTo>
                    <a:pt x="7" y="162"/>
                  </a:lnTo>
                  <a:lnTo>
                    <a:pt x="2" y="155"/>
                  </a:lnTo>
                  <a:lnTo>
                    <a:pt x="0" y="147"/>
                  </a:lnTo>
                  <a:lnTo>
                    <a:pt x="1" y="138"/>
                  </a:lnTo>
                  <a:lnTo>
                    <a:pt x="3" y="136"/>
                  </a:lnTo>
                  <a:lnTo>
                    <a:pt x="8" y="131"/>
                  </a:lnTo>
                  <a:lnTo>
                    <a:pt x="17" y="126"/>
                  </a:lnTo>
                  <a:lnTo>
                    <a:pt x="30" y="126"/>
                  </a:lnTo>
                  <a:lnTo>
                    <a:pt x="48" y="129"/>
                  </a:lnTo>
                  <a:lnTo>
                    <a:pt x="69" y="130"/>
                  </a:lnTo>
                  <a:lnTo>
                    <a:pt x="87" y="130"/>
                  </a:lnTo>
                  <a:lnTo>
                    <a:pt x="106" y="130"/>
                  </a:lnTo>
                  <a:lnTo>
                    <a:pt x="122" y="130"/>
                  </a:lnTo>
                  <a:lnTo>
                    <a:pt x="135" y="129"/>
                  </a:lnTo>
                  <a:lnTo>
                    <a:pt x="143" y="128"/>
                  </a:lnTo>
                  <a:lnTo>
                    <a:pt x="146" y="128"/>
                  </a:lnTo>
                  <a:lnTo>
                    <a:pt x="153" y="126"/>
                  </a:lnTo>
                  <a:lnTo>
                    <a:pt x="160" y="124"/>
                  </a:lnTo>
                  <a:lnTo>
                    <a:pt x="166" y="121"/>
                  </a:lnTo>
                  <a:lnTo>
                    <a:pt x="173" y="117"/>
                  </a:lnTo>
                  <a:lnTo>
                    <a:pt x="178" y="114"/>
                  </a:lnTo>
                  <a:lnTo>
                    <a:pt x="185" y="110"/>
                  </a:lnTo>
                  <a:lnTo>
                    <a:pt x="191" y="106"/>
                  </a:lnTo>
                  <a:lnTo>
                    <a:pt x="198" y="102"/>
                  </a:lnTo>
                  <a:lnTo>
                    <a:pt x="196" y="90"/>
                  </a:lnTo>
                  <a:lnTo>
                    <a:pt x="192" y="78"/>
                  </a:lnTo>
                  <a:lnTo>
                    <a:pt x="185" y="68"/>
                  </a:lnTo>
                  <a:lnTo>
                    <a:pt x="175" y="61"/>
                  </a:lnTo>
                  <a:lnTo>
                    <a:pt x="165" y="61"/>
                  </a:lnTo>
                  <a:lnTo>
                    <a:pt x="154" y="58"/>
                  </a:lnTo>
                  <a:lnTo>
                    <a:pt x="145" y="56"/>
                  </a:lnTo>
                  <a:lnTo>
                    <a:pt x="136" y="53"/>
                  </a:lnTo>
                  <a:lnTo>
                    <a:pt x="128" y="47"/>
                  </a:lnTo>
                  <a:lnTo>
                    <a:pt x="120" y="41"/>
                  </a:lnTo>
                  <a:lnTo>
                    <a:pt x="113" y="34"/>
                  </a:lnTo>
                  <a:lnTo>
                    <a:pt x="107" y="25"/>
                  </a:lnTo>
                  <a:lnTo>
                    <a:pt x="105" y="19"/>
                  </a:lnTo>
                  <a:lnTo>
                    <a:pt x="104" y="12"/>
                  </a:lnTo>
                  <a:lnTo>
                    <a:pt x="104" y="7"/>
                  </a:lnTo>
                  <a:lnTo>
                    <a:pt x="104" y="0"/>
                  </a:lnTo>
                  <a:lnTo>
                    <a:pt x="272" y="9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52"/>
            <p:cNvSpPr>
              <a:spLocks/>
            </p:cNvSpPr>
            <p:nvPr/>
          </p:nvSpPr>
          <p:spPr bwMode="auto">
            <a:xfrm>
              <a:off x="3717" y="3746"/>
              <a:ext cx="146" cy="54"/>
            </a:xfrm>
            <a:custGeom>
              <a:avLst/>
              <a:gdLst>
                <a:gd name="T0" fmla="*/ 121 w 292"/>
                <a:gd name="T1" fmla="*/ 76 h 109"/>
                <a:gd name="T2" fmla="*/ 136 w 292"/>
                <a:gd name="T3" fmla="*/ 84 h 109"/>
                <a:gd name="T4" fmla="*/ 149 w 292"/>
                <a:gd name="T5" fmla="*/ 88 h 109"/>
                <a:gd name="T6" fmla="*/ 162 w 292"/>
                <a:gd name="T7" fmla="*/ 89 h 109"/>
                <a:gd name="T8" fmla="*/ 174 w 292"/>
                <a:gd name="T9" fmla="*/ 88 h 109"/>
                <a:gd name="T10" fmla="*/ 186 w 292"/>
                <a:gd name="T11" fmla="*/ 86 h 109"/>
                <a:gd name="T12" fmla="*/ 201 w 292"/>
                <a:gd name="T13" fmla="*/ 82 h 109"/>
                <a:gd name="T14" fmla="*/ 219 w 292"/>
                <a:gd name="T15" fmla="*/ 80 h 109"/>
                <a:gd name="T16" fmla="*/ 239 w 292"/>
                <a:gd name="T17" fmla="*/ 79 h 109"/>
                <a:gd name="T18" fmla="*/ 250 w 292"/>
                <a:gd name="T19" fmla="*/ 78 h 109"/>
                <a:gd name="T20" fmla="*/ 259 w 292"/>
                <a:gd name="T21" fmla="*/ 78 h 109"/>
                <a:gd name="T22" fmla="*/ 268 w 292"/>
                <a:gd name="T23" fmla="*/ 78 h 109"/>
                <a:gd name="T24" fmla="*/ 276 w 292"/>
                <a:gd name="T25" fmla="*/ 79 h 109"/>
                <a:gd name="T26" fmla="*/ 283 w 292"/>
                <a:gd name="T27" fmla="*/ 81 h 109"/>
                <a:gd name="T28" fmla="*/ 289 w 292"/>
                <a:gd name="T29" fmla="*/ 84 h 109"/>
                <a:gd name="T30" fmla="*/ 291 w 292"/>
                <a:gd name="T31" fmla="*/ 85 h 109"/>
                <a:gd name="T32" fmla="*/ 292 w 292"/>
                <a:gd name="T33" fmla="*/ 87 h 109"/>
                <a:gd name="T34" fmla="*/ 162 w 292"/>
                <a:gd name="T35" fmla="*/ 109 h 109"/>
                <a:gd name="T36" fmla="*/ 119 w 292"/>
                <a:gd name="T37" fmla="*/ 97 h 109"/>
                <a:gd name="T38" fmla="*/ 0 w 292"/>
                <a:gd name="T39" fmla="*/ 0 h 109"/>
                <a:gd name="T40" fmla="*/ 5 w 292"/>
                <a:gd name="T41" fmla="*/ 0 h 109"/>
                <a:gd name="T42" fmla="*/ 18 w 292"/>
                <a:gd name="T43" fmla="*/ 6 h 109"/>
                <a:gd name="T44" fmla="*/ 38 w 292"/>
                <a:gd name="T45" fmla="*/ 18 h 109"/>
                <a:gd name="T46" fmla="*/ 61 w 292"/>
                <a:gd name="T47" fmla="*/ 33 h 109"/>
                <a:gd name="T48" fmla="*/ 83 w 292"/>
                <a:gd name="T49" fmla="*/ 48 h 109"/>
                <a:gd name="T50" fmla="*/ 102 w 292"/>
                <a:gd name="T51" fmla="*/ 62 h 109"/>
                <a:gd name="T52" fmla="*/ 115 w 292"/>
                <a:gd name="T53" fmla="*/ 72 h 109"/>
                <a:gd name="T54" fmla="*/ 121 w 292"/>
                <a:gd name="T55" fmla="*/ 76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292" h="109">
                  <a:moveTo>
                    <a:pt x="121" y="76"/>
                  </a:moveTo>
                  <a:lnTo>
                    <a:pt x="136" y="84"/>
                  </a:lnTo>
                  <a:lnTo>
                    <a:pt x="149" y="88"/>
                  </a:lnTo>
                  <a:lnTo>
                    <a:pt x="162" y="89"/>
                  </a:lnTo>
                  <a:lnTo>
                    <a:pt x="174" y="88"/>
                  </a:lnTo>
                  <a:lnTo>
                    <a:pt x="186" y="86"/>
                  </a:lnTo>
                  <a:lnTo>
                    <a:pt x="201" y="82"/>
                  </a:lnTo>
                  <a:lnTo>
                    <a:pt x="219" y="80"/>
                  </a:lnTo>
                  <a:lnTo>
                    <a:pt x="239" y="79"/>
                  </a:lnTo>
                  <a:lnTo>
                    <a:pt x="250" y="78"/>
                  </a:lnTo>
                  <a:lnTo>
                    <a:pt x="259" y="78"/>
                  </a:lnTo>
                  <a:lnTo>
                    <a:pt x="268" y="78"/>
                  </a:lnTo>
                  <a:lnTo>
                    <a:pt x="276" y="79"/>
                  </a:lnTo>
                  <a:lnTo>
                    <a:pt x="283" y="81"/>
                  </a:lnTo>
                  <a:lnTo>
                    <a:pt x="289" y="84"/>
                  </a:lnTo>
                  <a:lnTo>
                    <a:pt x="291" y="85"/>
                  </a:lnTo>
                  <a:lnTo>
                    <a:pt x="292" y="87"/>
                  </a:lnTo>
                  <a:lnTo>
                    <a:pt x="162" y="109"/>
                  </a:lnTo>
                  <a:lnTo>
                    <a:pt x="119" y="97"/>
                  </a:lnTo>
                  <a:lnTo>
                    <a:pt x="0" y="0"/>
                  </a:lnTo>
                  <a:lnTo>
                    <a:pt x="5" y="0"/>
                  </a:lnTo>
                  <a:lnTo>
                    <a:pt x="18" y="6"/>
                  </a:lnTo>
                  <a:lnTo>
                    <a:pt x="38" y="18"/>
                  </a:lnTo>
                  <a:lnTo>
                    <a:pt x="61" y="33"/>
                  </a:lnTo>
                  <a:lnTo>
                    <a:pt x="83" y="48"/>
                  </a:lnTo>
                  <a:lnTo>
                    <a:pt x="102" y="62"/>
                  </a:lnTo>
                  <a:lnTo>
                    <a:pt x="115" y="72"/>
                  </a:lnTo>
                  <a:lnTo>
                    <a:pt x="121" y="76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53"/>
            <p:cNvSpPr>
              <a:spLocks/>
            </p:cNvSpPr>
            <p:nvPr/>
          </p:nvSpPr>
          <p:spPr bwMode="auto">
            <a:xfrm>
              <a:off x="3652" y="3750"/>
              <a:ext cx="65" cy="14"/>
            </a:xfrm>
            <a:custGeom>
              <a:avLst/>
              <a:gdLst>
                <a:gd name="T0" fmla="*/ 0 w 129"/>
                <a:gd name="T1" fmla="*/ 22 h 27"/>
                <a:gd name="T2" fmla="*/ 15 w 129"/>
                <a:gd name="T3" fmla="*/ 15 h 27"/>
                <a:gd name="T4" fmla="*/ 33 w 129"/>
                <a:gd name="T5" fmla="*/ 9 h 27"/>
                <a:gd name="T6" fmla="*/ 51 w 129"/>
                <a:gd name="T7" fmla="*/ 4 h 27"/>
                <a:gd name="T8" fmla="*/ 71 w 129"/>
                <a:gd name="T9" fmla="*/ 1 h 27"/>
                <a:gd name="T10" fmla="*/ 89 w 129"/>
                <a:gd name="T11" fmla="*/ 0 h 27"/>
                <a:gd name="T12" fmla="*/ 106 w 129"/>
                <a:gd name="T13" fmla="*/ 1 h 27"/>
                <a:gd name="T14" fmla="*/ 119 w 129"/>
                <a:gd name="T15" fmla="*/ 6 h 27"/>
                <a:gd name="T16" fmla="*/ 129 w 129"/>
                <a:gd name="T17" fmla="*/ 12 h 27"/>
                <a:gd name="T18" fmla="*/ 123 w 129"/>
                <a:gd name="T19" fmla="*/ 14 h 27"/>
                <a:gd name="T20" fmla="*/ 109 w 129"/>
                <a:gd name="T21" fmla="*/ 16 h 27"/>
                <a:gd name="T22" fmla="*/ 88 w 129"/>
                <a:gd name="T23" fmla="*/ 19 h 27"/>
                <a:gd name="T24" fmla="*/ 65 w 129"/>
                <a:gd name="T25" fmla="*/ 23 h 27"/>
                <a:gd name="T26" fmla="*/ 42 w 129"/>
                <a:gd name="T27" fmla="*/ 26 h 27"/>
                <a:gd name="T28" fmla="*/ 21 w 129"/>
                <a:gd name="T29" fmla="*/ 27 h 27"/>
                <a:gd name="T30" fmla="*/ 6 w 129"/>
                <a:gd name="T31" fmla="*/ 26 h 27"/>
                <a:gd name="T32" fmla="*/ 0 w 129"/>
                <a:gd name="T33" fmla="*/ 2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9" h="27">
                  <a:moveTo>
                    <a:pt x="0" y="22"/>
                  </a:moveTo>
                  <a:lnTo>
                    <a:pt x="15" y="15"/>
                  </a:lnTo>
                  <a:lnTo>
                    <a:pt x="33" y="9"/>
                  </a:lnTo>
                  <a:lnTo>
                    <a:pt x="51" y="4"/>
                  </a:lnTo>
                  <a:lnTo>
                    <a:pt x="71" y="1"/>
                  </a:lnTo>
                  <a:lnTo>
                    <a:pt x="89" y="0"/>
                  </a:lnTo>
                  <a:lnTo>
                    <a:pt x="106" y="1"/>
                  </a:lnTo>
                  <a:lnTo>
                    <a:pt x="119" y="6"/>
                  </a:lnTo>
                  <a:lnTo>
                    <a:pt x="129" y="12"/>
                  </a:lnTo>
                  <a:lnTo>
                    <a:pt x="123" y="14"/>
                  </a:lnTo>
                  <a:lnTo>
                    <a:pt x="109" y="16"/>
                  </a:lnTo>
                  <a:lnTo>
                    <a:pt x="88" y="19"/>
                  </a:lnTo>
                  <a:lnTo>
                    <a:pt x="65" y="23"/>
                  </a:lnTo>
                  <a:lnTo>
                    <a:pt x="42" y="26"/>
                  </a:lnTo>
                  <a:lnTo>
                    <a:pt x="21" y="27"/>
                  </a:lnTo>
                  <a:lnTo>
                    <a:pt x="6" y="26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154"/>
            <p:cNvSpPr>
              <a:spLocks/>
            </p:cNvSpPr>
            <p:nvPr/>
          </p:nvSpPr>
          <p:spPr bwMode="auto">
            <a:xfrm>
              <a:off x="3476" y="3755"/>
              <a:ext cx="142" cy="44"/>
            </a:xfrm>
            <a:custGeom>
              <a:avLst/>
              <a:gdLst>
                <a:gd name="T0" fmla="*/ 49 w 285"/>
                <a:gd name="T1" fmla="*/ 32 h 88"/>
                <a:gd name="T2" fmla="*/ 75 w 285"/>
                <a:gd name="T3" fmla="*/ 41 h 88"/>
                <a:gd name="T4" fmla="*/ 99 w 285"/>
                <a:gd name="T5" fmla="*/ 50 h 88"/>
                <a:gd name="T6" fmla="*/ 123 w 285"/>
                <a:gd name="T7" fmla="*/ 55 h 88"/>
                <a:gd name="T8" fmla="*/ 146 w 285"/>
                <a:gd name="T9" fmla="*/ 59 h 88"/>
                <a:gd name="T10" fmla="*/ 169 w 285"/>
                <a:gd name="T11" fmla="*/ 61 h 88"/>
                <a:gd name="T12" fmla="*/ 190 w 285"/>
                <a:gd name="T13" fmla="*/ 61 h 88"/>
                <a:gd name="T14" fmla="*/ 211 w 285"/>
                <a:gd name="T15" fmla="*/ 60 h 88"/>
                <a:gd name="T16" fmla="*/ 229 w 285"/>
                <a:gd name="T17" fmla="*/ 58 h 88"/>
                <a:gd name="T18" fmla="*/ 236 w 285"/>
                <a:gd name="T19" fmla="*/ 59 h 88"/>
                <a:gd name="T20" fmla="*/ 245 w 285"/>
                <a:gd name="T21" fmla="*/ 60 h 88"/>
                <a:gd name="T22" fmla="*/ 255 w 285"/>
                <a:gd name="T23" fmla="*/ 62 h 88"/>
                <a:gd name="T24" fmla="*/ 264 w 285"/>
                <a:gd name="T25" fmla="*/ 64 h 88"/>
                <a:gd name="T26" fmla="*/ 272 w 285"/>
                <a:gd name="T27" fmla="*/ 67 h 88"/>
                <a:gd name="T28" fmla="*/ 279 w 285"/>
                <a:gd name="T29" fmla="*/ 69 h 88"/>
                <a:gd name="T30" fmla="*/ 283 w 285"/>
                <a:gd name="T31" fmla="*/ 71 h 88"/>
                <a:gd name="T32" fmla="*/ 285 w 285"/>
                <a:gd name="T33" fmla="*/ 74 h 88"/>
                <a:gd name="T34" fmla="*/ 272 w 285"/>
                <a:gd name="T35" fmla="*/ 78 h 88"/>
                <a:gd name="T36" fmla="*/ 258 w 285"/>
                <a:gd name="T37" fmla="*/ 82 h 88"/>
                <a:gd name="T38" fmla="*/ 245 w 285"/>
                <a:gd name="T39" fmla="*/ 84 h 88"/>
                <a:gd name="T40" fmla="*/ 232 w 285"/>
                <a:gd name="T41" fmla="*/ 86 h 88"/>
                <a:gd name="T42" fmla="*/ 218 w 285"/>
                <a:gd name="T43" fmla="*/ 86 h 88"/>
                <a:gd name="T44" fmla="*/ 204 w 285"/>
                <a:gd name="T45" fmla="*/ 88 h 88"/>
                <a:gd name="T46" fmla="*/ 190 w 285"/>
                <a:gd name="T47" fmla="*/ 86 h 88"/>
                <a:gd name="T48" fmla="*/ 176 w 285"/>
                <a:gd name="T49" fmla="*/ 85 h 88"/>
                <a:gd name="T50" fmla="*/ 161 w 285"/>
                <a:gd name="T51" fmla="*/ 84 h 88"/>
                <a:gd name="T52" fmla="*/ 147 w 285"/>
                <a:gd name="T53" fmla="*/ 82 h 88"/>
                <a:gd name="T54" fmla="*/ 134 w 285"/>
                <a:gd name="T55" fmla="*/ 79 h 88"/>
                <a:gd name="T56" fmla="*/ 121 w 285"/>
                <a:gd name="T57" fmla="*/ 77 h 88"/>
                <a:gd name="T58" fmla="*/ 107 w 285"/>
                <a:gd name="T59" fmla="*/ 74 h 88"/>
                <a:gd name="T60" fmla="*/ 93 w 285"/>
                <a:gd name="T61" fmla="*/ 71 h 88"/>
                <a:gd name="T62" fmla="*/ 81 w 285"/>
                <a:gd name="T63" fmla="*/ 68 h 88"/>
                <a:gd name="T64" fmla="*/ 68 w 285"/>
                <a:gd name="T65" fmla="*/ 64 h 88"/>
                <a:gd name="T66" fmla="*/ 56 w 285"/>
                <a:gd name="T67" fmla="*/ 60 h 88"/>
                <a:gd name="T68" fmla="*/ 44 w 285"/>
                <a:gd name="T69" fmla="*/ 53 h 88"/>
                <a:gd name="T70" fmla="*/ 31 w 285"/>
                <a:gd name="T71" fmla="*/ 46 h 88"/>
                <a:gd name="T72" fmla="*/ 21 w 285"/>
                <a:gd name="T73" fmla="*/ 39 h 88"/>
                <a:gd name="T74" fmla="*/ 10 w 285"/>
                <a:gd name="T75" fmla="*/ 30 h 88"/>
                <a:gd name="T76" fmla="*/ 3 w 285"/>
                <a:gd name="T77" fmla="*/ 21 h 88"/>
                <a:gd name="T78" fmla="*/ 0 w 285"/>
                <a:gd name="T79" fmla="*/ 10 h 88"/>
                <a:gd name="T80" fmla="*/ 0 w 285"/>
                <a:gd name="T81" fmla="*/ 0 h 88"/>
                <a:gd name="T82" fmla="*/ 6 w 285"/>
                <a:gd name="T83" fmla="*/ 6 h 88"/>
                <a:gd name="T84" fmla="*/ 13 w 285"/>
                <a:gd name="T85" fmla="*/ 12 h 88"/>
                <a:gd name="T86" fmla="*/ 18 w 285"/>
                <a:gd name="T87" fmla="*/ 16 h 88"/>
                <a:gd name="T88" fmla="*/ 25 w 285"/>
                <a:gd name="T89" fmla="*/ 21 h 88"/>
                <a:gd name="T90" fmla="*/ 31 w 285"/>
                <a:gd name="T91" fmla="*/ 24 h 88"/>
                <a:gd name="T92" fmla="*/ 37 w 285"/>
                <a:gd name="T93" fmla="*/ 28 h 88"/>
                <a:gd name="T94" fmla="*/ 44 w 285"/>
                <a:gd name="T95" fmla="*/ 30 h 88"/>
                <a:gd name="T96" fmla="*/ 49 w 285"/>
                <a:gd name="T97" fmla="*/ 32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85" h="88">
                  <a:moveTo>
                    <a:pt x="49" y="32"/>
                  </a:moveTo>
                  <a:lnTo>
                    <a:pt x="75" y="41"/>
                  </a:lnTo>
                  <a:lnTo>
                    <a:pt x="99" y="50"/>
                  </a:lnTo>
                  <a:lnTo>
                    <a:pt x="123" y="55"/>
                  </a:lnTo>
                  <a:lnTo>
                    <a:pt x="146" y="59"/>
                  </a:lnTo>
                  <a:lnTo>
                    <a:pt x="169" y="61"/>
                  </a:lnTo>
                  <a:lnTo>
                    <a:pt x="190" y="61"/>
                  </a:lnTo>
                  <a:lnTo>
                    <a:pt x="211" y="60"/>
                  </a:lnTo>
                  <a:lnTo>
                    <a:pt x="229" y="58"/>
                  </a:lnTo>
                  <a:lnTo>
                    <a:pt x="236" y="59"/>
                  </a:lnTo>
                  <a:lnTo>
                    <a:pt x="245" y="60"/>
                  </a:lnTo>
                  <a:lnTo>
                    <a:pt x="255" y="62"/>
                  </a:lnTo>
                  <a:lnTo>
                    <a:pt x="264" y="64"/>
                  </a:lnTo>
                  <a:lnTo>
                    <a:pt x="272" y="67"/>
                  </a:lnTo>
                  <a:lnTo>
                    <a:pt x="279" y="69"/>
                  </a:lnTo>
                  <a:lnTo>
                    <a:pt x="283" y="71"/>
                  </a:lnTo>
                  <a:lnTo>
                    <a:pt x="285" y="74"/>
                  </a:lnTo>
                  <a:lnTo>
                    <a:pt x="272" y="78"/>
                  </a:lnTo>
                  <a:lnTo>
                    <a:pt x="258" y="82"/>
                  </a:lnTo>
                  <a:lnTo>
                    <a:pt x="245" y="84"/>
                  </a:lnTo>
                  <a:lnTo>
                    <a:pt x="232" y="86"/>
                  </a:lnTo>
                  <a:lnTo>
                    <a:pt x="218" y="86"/>
                  </a:lnTo>
                  <a:lnTo>
                    <a:pt x="204" y="88"/>
                  </a:lnTo>
                  <a:lnTo>
                    <a:pt x="190" y="86"/>
                  </a:lnTo>
                  <a:lnTo>
                    <a:pt x="176" y="85"/>
                  </a:lnTo>
                  <a:lnTo>
                    <a:pt x="161" y="84"/>
                  </a:lnTo>
                  <a:lnTo>
                    <a:pt x="147" y="82"/>
                  </a:lnTo>
                  <a:lnTo>
                    <a:pt x="134" y="79"/>
                  </a:lnTo>
                  <a:lnTo>
                    <a:pt x="121" y="77"/>
                  </a:lnTo>
                  <a:lnTo>
                    <a:pt x="107" y="74"/>
                  </a:lnTo>
                  <a:lnTo>
                    <a:pt x="93" y="71"/>
                  </a:lnTo>
                  <a:lnTo>
                    <a:pt x="81" y="68"/>
                  </a:lnTo>
                  <a:lnTo>
                    <a:pt x="68" y="64"/>
                  </a:lnTo>
                  <a:lnTo>
                    <a:pt x="56" y="60"/>
                  </a:lnTo>
                  <a:lnTo>
                    <a:pt x="44" y="53"/>
                  </a:lnTo>
                  <a:lnTo>
                    <a:pt x="31" y="46"/>
                  </a:lnTo>
                  <a:lnTo>
                    <a:pt x="21" y="39"/>
                  </a:lnTo>
                  <a:lnTo>
                    <a:pt x="10" y="30"/>
                  </a:lnTo>
                  <a:lnTo>
                    <a:pt x="3" y="21"/>
                  </a:lnTo>
                  <a:lnTo>
                    <a:pt x="0" y="10"/>
                  </a:lnTo>
                  <a:lnTo>
                    <a:pt x="0" y="0"/>
                  </a:lnTo>
                  <a:lnTo>
                    <a:pt x="6" y="6"/>
                  </a:lnTo>
                  <a:lnTo>
                    <a:pt x="13" y="12"/>
                  </a:lnTo>
                  <a:lnTo>
                    <a:pt x="18" y="16"/>
                  </a:lnTo>
                  <a:lnTo>
                    <a:pt x="25" y="21"/>
                  </a:lnTo>
                  <a:lnTo>
                    <a:pt x="31" y="24"/>
                  </a:lnTo>
                  <a:lnTo>
                    <a:pt x="37" y="28"/>
                  </a:lnTo>
                  <a:lnTo>
                    <a:pt x="44" y="30"/>
                  </a:lnTo>
                  <a:lnTo>
                    <a:pt x="49" y="32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155"/>
            <p:cNvSpPr>
              <a:spLocks/>
            </p:cNvSpPr>
            <p:nvPr/>
          </p:nvSpPr>
          <p:spPr bwMode="auto">
            <a:xfrm>
              <a:off x="3777" y="3753"/>
              <a:ext cx="82" cy="28"/>
            </a:xfrm>
            <a:custGeom>
              <a:avLst/>
              <a:gdLst>
                <a:gd name="T0" fmla="*/ 160 w 163"/>
                <a:gd name="T1" fmla="*/ 20 h 55"/>
                <a:gd name="T2" fmla="*/ 160 w 163"/>
                <a:gd name="T3" fmla="*/ 26 h 55"/>
                <a:gd name="T4" fmla="*/ 156 w 163"/>
                <a:gd name="T5" fmla="*/ 28 h 55"/>
                <a:gd name="T6" fmla="*/ 152 w 163"/>
                <a:gd name="T7" fmla="*/ 31 h 55"/>
                <a:gd name="T8" fmla="*/ 148 w 163"/>
                <a:gd name="T9" fmla="*/ 35 h 55"/>
                <a:gd name="T10" fmla="*/ 153 w 163"/>
                <a:gd name="T11" fmla="*/ 40 h 55"/>
                <a:gd name="T12" fmla="*/ 158 w 163"/>
                <a:gd name="T13" fmla="*/ 47 h 55"/>
                <a:gd name="T14" fmla="*/ 162 w 163"/>
                <a:gd name="T15" fmla="*/ 53 h 55"/>
                <a:gd name="T16" fmla="*/ 163 w 163"/>
                <a:gd name="T17" fmla="*/ 55 h 55"/>
                <a:gd name="T18" fmla="*/ 155 w 163"/>
                <a:gd name="T19" fmla="*/ 53 h 55"/>
                <a:gd name="T20" fmla="*/ 148 w 163"/>
                <a:gd name="T21" fmla="*/ 50 h 55"/>
                <a:gd name="T22" fmla="*/ 140 w 163"/>
                <a:gd name="T23" fmla="*/ 48 h 55"/>
                <a:gd name="T24" fmla="*/ 133 w 163"/>
                <a:gd name="T25" fmla="*/ 46 h 55"/>
                <a:gd name="T26" fmla="*/ 125 w 163"/>
                <a:gd name="T27" fmla="*/ 43 h 55"/>
                <a:gd name="T28" fmla="*/ 118 w 163"/>
                <a:gd name="T29" fmla="*/ 42 h 55"/>
                <a:gd name="T30" fmla="*/ 110 w 163"/>
                <a:gd name="T31" fmla="*/ 41 h 55"/>
                <a:gd name="T32" fmla="*/ 102 w 163"/>
                <a:gd name="T33" fmla="*/ 40 h 55"/>
                <a:gd name="T34" fmla="*/ 93 w 163"/>
                <a:gd name="T35" fmla="*/ 41 h 55"/>
                <a:gd name="T36" fmla="*/ 83 w 163"/>
                <a:gd name="T37" fmla="*/ 42 h 55"/>
                <a:gd name="T38" fmla="*/ 73 w 163"/>
                <a:gd name="T39" fmla="*/ 43 h 55"/>
                <a:gd name="T40" fmla="*/ 64 w 163"/>
                <a:gd name="T41" fmla="*/ 46 h 55"/>
                <a:gd name="T42" fmla="*/ 55 w 163"/>
                <a:gd name="T43" fmla="*/ 46 h 55"/>
                <a:gd name="T44" fmla="*/ 46 w 163"/>
                <a:gd name="T45" fmla="*/ 46 h 55"/>
                <a:gd name="T46" fmla="*/ 38 w 163"/>
                <a:gd name="T47" fmla="*/ 42 h 55"/>
                <a:gd name="T48" fmla="*/ 30 w 163"/>
                <a:gd name="T49" fmla="*/ 38 h 55"/>
                <a:gd name="T50" fmla="*/ 0 w 163"/>
                <a:gd name="T51" fmla="*/ 5 h 55"/>
                <a:gd name="T52" fmla="*/ 7 w 163"/>
                <a:gd name="T53" fmla="*/ 0 h 55"/>
                <a:gd name="T54" fmla="*/ 22 w 163"/>
                <a:gd name="T55" fmla="*/ 18 h 55"/>
                <a:gd name="T56" fmla="*/ 39 w 163"/>
                <a:gd name="T57" fmla="*/ 27 h 55"/>
                <a:gd name="T58" fmla="*/ 58 w 163"/>
                <a:gd name="T59" fmla="*/ 31 h 55"/>
                <a:gd name="T60" fmla="*/ 78 w 163"/>
                <a:gd name="T61" fmla="*/ 28 h 55"/>
                <a:gd name="T62" fmla="*/ 99 w 163"/>
                <a:gd name="T63" fmla="*/ 25 h 55"/>
                <a:gd name="T64" fmla="*/ 119 w 163"/>
                <a:gd name="T65" fmla="*/ 20 h 55"/>
                <a:gd name="T66" fmla="*/ 140 w 163"/>
                <a:gd name="T67" fmla="*/ 18 h 55"/>
                <a:gd name="T68" fmla="*/ 160 w 163"/>
                <a:gd name="T69" fmla="*/ 2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63" h="55">
                  <a:moveTo>
                    <a:pt x="160" y="20"/>
                  </a:moveTo>
                  <a:lnTo>
                    <a:pt x="160" y="26"/>
                  </a:lnTo>
                  <a:lnTo>
                    <a:pt x="156" y="28"/>
                  </a:lnTo>
                  <a:lnTo>
                    <a:pt x="152" y="31"/>
                  </a:lnTo>
                  <a:lnTo>
                    <a:pt x="148" y="35"/>
                  </a:lnTo>
                  <a:lnTo>
                    <a:pt x="153" y="40"/>
                  </a:lnTo>
                  <a:lnTo>
                    <a:pt x="158" y="47"/>
                  </a:lnTo>
                  <a:lnTo>
                    <a:pt x="162" y="53"/>
                  </a:lnTo>
                  <a:lnTo>
                    <a:pt x="163" y="55"/>
                  </a:lnTo>
                  <a:lnTo>
                    <a:pt x="155" y="53"/>
                  </a:lnTo>
                  <a:lnTo>
                    <a:pt x="148" y="50"/>
                  </a:lnTo>
                  <a:lnTo>
                    <a:pt x="140" y="48"/>
                  </a:lnTo>
                  <a:lnTo>
                    <a:pt x="133" y="46"/>
                  </a:lnTo>
                  <a:lnTo>
                    <a:pt x="125" y="43"/>
                  </a:lnTo>
                  <a:lnTo>
                    <a:pt x="118" y="42"/>
                  </a:lnTo>
                  <a:lnTo>
                    <a:pt x="110" y="41"/>
                  </a:lnTo>
                  <a:lnTo>
                    <a:pt x="102" y="40"/>
                  </a:lnTo>
                  <a:lnTo>
                    <a:pt x="93" y="41"/>
                  </a:lnTo>
                  <a:lnTo>
                    <a:pt x="83" y="42"/>
                  </a:lnTo>
                  <a:lnTo>
                    <a:pt x="73" y="43"/>
                  </a:lnTo>
                  <a:lnTo>
                    <a:pt x="64" y="46"/>
                  </a:lnTo>
                  <a:lnTo>
                    <a:pt x="55" y="46"/>
                  </a:lnTo>
                  <a:lnTo>
                    <a:pt x="46" y="46"/>
                  </a:lnTo>
                  <a:lnTo>
                    <a:pt x="38" y="42"/>
                  </a:lnTo>
                  <a:lnTo>
                    <a:pt x="30" y="38"/>
                  </a:lnTo>
                  <a:lnTo>
                    <a:pt x="0" y="5"/>
                  </a:lnTo>
                  <a:lnTo>
                    <a:pt x="7" y="0"/>
                  </a:lnTo>
                  <a:lnTo>
                    <a:pt x="22" y="18"/>
                  </a:lnTo>
                  <a:lnTo>
                    <a:pt x="39" y="27"/>
                  </a:lnTo>
                  <a:lnTo>
                    <a:pt x="58" y="31"/>
                  </a:lnTo>
                  <a:lnTo>
                    <a:pt x="78" y="28"/>
                  </a:lnTo>
                  <a:lnTo>
                    <a:pt x="99" y="25"/>
                  </a:lnTo>
                  <a:lnTo>
                    <a:pt x="119" y="20"/>
                  </a:lnTo>
                  <a:lnTo>
                    <a:pt x="140" y="18"/>
                  </a:lnTo>
                  <a:lnTo>
                    <a:pt x="160" y="2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6" name="Freeform 156"/>
            <p:cNvSpPr>
              <a:spLocks/>
            </p:cNvSpPr>
            <p:nvPr/>
          </p:nvSpPr>
          <p:spPr bwMode="auto">
            <a:xfrm>
              <a:off x="3528" y="3808"/>
              <a:ext cx="300" cy="192"/>
            </a:xfrm>
            <a:custGeom>
              <a:avLst/>
              <a:gdLst>
                <a:gd name="T0" fmla="*/ 141 w 600"/>
                <a:gd name="T1" fmla="*/ 64 h 383"/>
                <a:gd name="T2" fmla="*/ 251 w 600"/>
                <a:gd name="T3" fmla="*/ 58 h 383"/>
                <a:gd name="T4" fmla="*/ 345 w 600"/>
                <a:gd name="T5" fmla="*/ 56 h 383"/>
                <a:gd name="T6" fmla="*/ 416 w 600"/>
                <a:gd name="T7" fmla="*/ 59 h 383"/>
                <a:gd name="T8" fmla="*/ 457 w 600"/>
                <a:gd name="T9" fmla="*/ 62 h 383"/>
                <a:gd name="T10" fmla="*/ 479 w 600"/>
                <a:gd name="T11" fmla="*/ 64 h 383"/>
                <a:gd name="T12" fmla="*/ 522 w 600"/>
                <a:gd name="T13" fmla="*/ 53 h 383"/>
                <a:gd name="T14" fmla="*/ 555 w 600"/>
                <a:gd name="T15" fmla="*/ 38 h 383"/>
                <a:gd name="T16" fmla="*/ 554 w 600"/>
                <a:gd name="T17" fmla="*/ 55 h 383"/>
                <a:gd name="T18" fmla="*/ 527 w 600"/>
                <a:gd name="T19" fmla="*/ 71 h 383"/>
                <a:gd name="T20" fmla="*/ 482 w 600"/>
                <a:gd name="T21" fmla="*/ 82 h 383"/>
                <a:gd name="T22" fmla="*/ 453 w 600"/>
                <a:gd name="T23" fmla="*/ 81 h 383"/>
                <a:gd name="T24" fmla="*/ 379 w 600"/>
                <a:gd name="T25" fmla="*/ 77 h 383"/>
                <a:gd name="T26" fmla="*/ 283 w 600"/>
                <a:gd name="T27" fmla="*/ 76 h 383"/>
                <a:gd name="T28" fmla="*/ 187 w 600"/>
                <a:gd name="T29" fmla="*/ 79 h 383"/>
                <a:gd name="T30" fmla="*/ 115 w 600"/>
                <a:gd name="T31" fmla="*/ 91 h 383"/>
                <a:gd name="T32" fmla="*/ 88 w 600"/>
                <a:gd name="T33" fmla="*/ 112 h 383"/>
                <a:gd name="T34" fmla="*/ 94 w 600"/>
                <a:gd name="T35" fmla="*/ 127 h 383"/>
                <a:gd name="T36" fmla="*/ 155 w 600"/>
                <a:gd name="T37" fmla="*/ 120 h 383"/>
                <a:gd name="T38" fmla="*/ 238 w 600"/>
                <a:gd name="T39" fmla="*/ 112 h 383"/>
                <a:gd name="T40" fmla="*/ 400 w 600"/>
                <a:gd name="T41" fmla="*/ 122 h 383"/>
                <a:gd name="T42" fmla="*/ 446 w 600"/>
                <a:gd name="T43" fmla="*/ 124 h 383"/>
                <a:gd name="T44" fmla="*/ 491 w 600"/>
                <a:gd name="T45" fmla="*/ 122 h 383"/>
                <a:gd name="T46" fmla="*/ 531 w 600"/>
                <a:gd name="T47" fmla="*/ 113 h 383"/>
                <a:gd name="T48" fmla="*/ 567 w 600"/>
                <a:gd name="T49" fmla="*/ 92 h 383"/>
                <a:gd name="T50" fmla="*/ 593 w 600"/>
                <a:gd name="T51" fmla="*/ 58 h 383"/>
                <a:gd name="T52" fmla="*/ 600 w 600"/>
                <a:gd name="T53" fmla="*/ 79 h 383"/>
                <a:gd name="T54" fmla="*/ 587 w 600"/>
                <a:gd name="T55" fmla="*/ 94 h 383"/>
                <a:gd name="T56" fmla="*/ 576 w 600"/>
                <a:gd name="T57" fmla="*/ 165 h 383"/>
                <a:gd name="T58" fmla="*/ 557 w 600"/>
                <a:gd name="T59" fmla="*/ 367 h 383"/>
                <a:gd name="T60" fmla="*/ 544 w 600"/>
                <a:gd name="T61" fmla="*/ 127 h 383"/>
                <a:gd name="T62" fmla="*/ 523 w 600"/>
                <a:gd name="T63" fmla="*/ 139 h 383"/>
                <a:gd name="T64" fmla="*/ 486 w 600"/>
                <a:gd name="T65" fmla="*/ 147 h 383"/>
                <a:gd name="T66" fmla="*/ 457 w 600"/>
                <a:gd name="T67" fmla="*/ 146 h 383"/>
                <a:gd name="T68" fmla="*/ 406 w 600"/>
                <a:gd name="T69" fmla="*/ 143 h 383"/>
                <a:gd name="T70" fmla="*/ 349 w 600"/>
                <a:gd name="T71" fmla="*/ 137 h 383"/>
                <a:gd name="T72" fmla="*/ 299 w 600"/>
                <a:gd name="T73" fmla="*/ 132 h 383"/>
                <a:gd name="T74" fmla="*/ 270 w 600"/>
                <a:gd name="T75" fmla="*/ 130 h 383"/>
                <a:gd name="T76" fmla="*/ 246 w 600"/>
                <a:gd name="T77" fmla="*/ 132 h 383"/>
                <a:gd name="T78" fmla="*/ 162 w 600"/>
                <a:gd name="T79" fmla="*/ 142 h 383"/>
                <a:gd name="T80" fmla="*/ 85 w 600"/>
                <a:gd name="T81" fmla="*/ 157 h 383"/>
                <a:gd name="T82" fmla="*/ 69 w 600"/>
                <a:gd name="T83" fmla="*/ 229 h 383"/>
                <a:gd name="T84" fmla="*/ 45 w 600"/>
                <a:gd name="T85" fmla="*/ 328 h 383"/>
                <a:gd name="T86" fmla="*/ 15 w 600"/>
                <a:gd name="T87" fmla="*/ 373 h 383"/>
                <a:gd name="T88" fmla="*/ 36 w 600"/>
                <a:gd name="T89" fmla="*/ 264 h 383"/>
                <a:gd name="T90" fmla="*/ 61 w 600"/>
                <a:gd name="T91" fmla="*/ 132 h 383"/>
                <a:gd name="T92" fmla="*/ 40 w 600"/>
                <a:gd name="T93" fmla="*/ 99 h 383"/>
                <a:gd name="T94" fmla="*/ 17 w 600"/>
                <a:gd name="T95" fmla="*/ 81 h 383"/>
                <a:gd name="T96" fmla="*/ 3 w 600"/>
                <a:gd name="T97" fmla="*/ 55 h 383"/>
                <a:gd name="T98" fmla="*/ 1 w 600"/>
                <a:gd name="T99" fmla="*/ 13 h 383"/>
                <a:gd name="T100" fmla="*/ 11 w 600"/>
                <a:gd name="T101" fmla="*/ 24 h 383"/>
                <a:gd name="T102" fmla="*/ 28 w 600"/>
                <a:gd name="T103" fmla="*/ 60 h 383"/>
                <a:gd name="T104" fmla="*/ 62 w 600"/>
                <a:gd name="T105" fmla="*/ 74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00" h="383">
                  <a:moveTo>
                    <a:pt x="62" y="74"/>
                  </a:moveTo>
                  <a:lnTo>
                    <a:pt x="102" y="68"/>
                  </a:lnTo>
                  <a:lnTo>
                    <a:pt x="141" y="64"/>
                  </a:lnTo>
                  <a:lnTo>
                    <a:pt x="179" y="61"/>
                  </a:lnTo>
                  <a:lnTo>
                    <a:pt x="216" y="59"/>
                  </a:lnTo>
                  <a:lnTo>
                    <a:pt x="251" y="58"/>
                  </a:lnTo>
                  <a:lnTo>
                    <a:pt x="284" y="56"/>
                  </a:lnTo>
                  <a:lnTo>
                    <a:pt x="315" y="56"/>
                  </a:lnTo>
                  <a:lnTo>
                    <a:pt x="345" y="56"/>
                  </a:lnTo>
                  <a:lnTo>
                    <a:pt x="371" y="58"/>
                  </a:lnTo>
                  <a:lnTo>
                    <a:pt x="395" y="58"/>
                  </a:lnTo>
                  <a:lnTo>
                    <a:pt x="416" y="59"/>
                  </a:lnTo>
                  <a:lnTo>
                    <a:pt x="433" y="60"/>
                  </a:lnTo>
                  <a:lnTo>
                    <a:pt x="447" y="61"/>
                  </a:lnTo>
                  <a:lnTo>
                    <a:pt x="457" y="62"/>
                  </a:lnTo>
                  <a:lnTo>
                    <a:pt x="463" y="63"/>
                  </a:lnTo>
                  <a:lnTo>
                    <a:pt x="465" y="63"/>
                  </a:lnTo>
                  <a:lnTo>
                    <a:pt x="479" y="64"/>
                  </a:lnTo>
                  <a:lnTo>
                    <a:pt x="493" y="62"/>
                  </a:lnTo>
                  <a:lnTo>
                    <a:pt x="508" y="59"/>
                  </a:lnTo>
                  <a:lnTo>
                    <a:pt x="522" y="53"/>
                  </a:lnTo>
                  <a:lnTo>
                    <a:pt x="536" y="47"/>
                  </a:lnTo>
                  <a:lnTo>
                    <a:pt x="546" y="41"/>
                  </a:lnTo>
                  <a:lnTo>
                    <a:pt x="555" y="38"/>
                  </a:lnTo>
                  <a:lnTo>
                    <a:pt x="561" y="36"/>
                  </a:lnTo>
                  <a:lnTo>
                    <a:pt x="559" y="46"/>
                  </a:lnTo>
                  <a:lnTo>
                    <a:pt x="554" y="55"/>
                  </a:lnTo>
                  <a:lnTo>
                    <a:pt x="547" y="62"/>
                  </a:lnTo>
                  <a:lnTo>
                    <a:pt x="538" y="67"/>
                  </a:lnTo>
                  <a:lnTo>
                    <a:pt x="527" y="71"/>
                  </a:lnTo>
                  <a:lnTo>
                    <a:pt x="515" y="75"/>
                  </a:lnTo>
                  <a:lnTo>
                    <a:pt x="500" y="78"/>
                  </a:lnTo>
                  <a:lnTo>
                    <a:pt x="482" y="82"/>
                  </a:lnTo>
                  <a:lnTo>
                    <a:pt x="479" y="82"/>
                  </a:lnTo>
                  <a:lnTo>
                    <a:pt x="469" y="81"/>
                  </a:lnTo>
                  <a:lnTo>
                    <a:pt x="453" y="81"/>
                  </a:lnTo>
                  <a:lnTo>
                    <a:pt x="432" y="79"/>
                  </a:lnTo>
                  <a:lnTo>
                    <a:pt x="406" y="78"/>
                  </a:lnTo>
                  <a:lnTo>
                    <a:pt x="379" y="77"/>
                  </a:lnTo>
                  <a:lnTo>
                    <a:pt x="348" y="77"/>
                  </a:lnTo>
                  <a:lnTo>
                    <a:pt x="315" y="76"/>
                  </a:lnTo>
                  <a:lnTo>
                    <a:pt x="283" y="76"/>
                  </a:lnTo>
                  <a:lnTo>
                    <a:pt x="250" y="77"/>
                  </a:lnTo>
                  <a:lnTo>
                    <a:pt x="217" y="78"/>
                  </a:lnTo>
                  <a:lnTo>
                    <a:pt x="187" y="79"/>
                  </a:lnTo>
                  <a:lnTo>
                    <a:pt x="160" y="83"/>
                  </a:lnTo>
                  <a:lnTo>
                    <a:pt x="136" y="86"/>
                  </a:lnTo>
                  <a:lnTo>
                    <a:pt x="115" y="91"/>
                  </a:lnTo>
                  <a:lnTo>
                    <a:pt x="100" y="97"/>
                  </a:lnTo>
                  <a:lnTo>
                    <a:pt x="92" y="104"/>
                  </a:lnTo>
                  <a:lnTo>
                    <a:pt x="88" y="112"/>
                  </a:lnTo>
                  <a:lnTo>
                    <a:pt x="88" y="120"/>
                  </a:lnTo>
                  <a:lnTo>
                    <a:pt x="89" y="127"/>
                  </a:lnTo>
                  <a:lnTo>
                    <a:pt x="94" y="127"/>
                  </a:lnTo>
                  <a:lnTo>
                    <a:pt x="109" y="124"/>
                  </a:lnTo>
                  <a:lnTo>
                    <a:pt x="130" y="123"/>
                  </a:lnTo>
                  <a:lnTo>
                    <a:pt x="155" y="120"/>
                  </a:lnTo>
                  <a:lnTo>
                    <a:pt x="183" y="117"/>
                  </a:lnTo>
                  <a:lnTo>
                    <a:pt x="212" y="114"/>
                  </a:lnTo>
                  <a:lnTo>
                    <a:pt x="238" y="112"/>
                  </a:lnTo>
                  <a:lnTo>
                    <a:pt x="261" y="109"/>
                  </a:lnTo>
                  <a:lnTo>
                    <a:pt x="383" y="120"/>
                  </a:lnTo>
                  <a:lnTo>
                    <a:pt x="400" y="122"/>
                  </a:lnTo>
                  <a:lnTo>
                    <a:pt x="415" y="123"/>
                  </a:lnTo>
                  <a:lnTo>
                    <a:pt x="431" y="124"/>
                  </a:lnTo>
                  <a:lnTo>
                    <a:pt x="446" y="124"/>
                  </a:lnTo>
                  <a:lnTo>
                    <a:pt x="461" y="124"/>
                  </a:lnTo>
                  <a:lnTo>
                    <a:pt x="476" y="124"/>
                  </a:lnTo>
                  <a:lnTo>
                    <a:pt x="491" y="122"/>
                  </a:lnTo>
                  <a:lnTo>
                    <a:pt x="504" y="120"/>
                  </a:lnTo>
                  <a:lnTo>
                    <a:pt x="518" y="116"/>
                  </a:lnTo>
                  <a:lnTo>
                    <a:pt x="531" y="113"/>
                  </a:lnTo>
                  <a:lnTo>
                    <a:pt x="544" y="107"/>
                  </a:lnTo>
                  <a:lnTo>
                    <a:pt x="555" y="100"/>
                  </a:lnTo>
                  <a:lnTo>
                    <a:pt x="567" y="92"/>
                  </a:lnTo>
                  <a:lnTo>
                    <a:pt x="576" y="82"/>
                  </a:lnTo>
                  <a:lnTo>
                    <a:pt x="585" y="70"/>
                  </a:lnTo>
                  <a:lnTo>
                    <a:pt x="593" y="58"/>
                  </a:lnTo>
                  <a:lnTo>
                    <a:pt x="598" y="68"/>
                  </a:lnTo>
                  <a:lnTo>
                    <a:pt x="600" y="75"/>
                  </a:lnTo>
                  <a:lnTo>
                    <a:pt x="600" y="79"/>
                  </a:lnTo>
                  <a:lnTo>
                    <a:pt x="597" y="84"/>
                  </a:lnTo>
                  <a:lnTo>
                    <a:pt x="593" y="89"/>
                  </a:lnTo>
                  <a:lnTo>
                    <a:pt x="587" y="94"/>
                  </a:lnTo>
                  <a:lnTo>
                    <a:pt x="580" y="101"/>
                  </a:lnTo>
                  <a:lnTo>
                    <a:pt x="572" y="112"/>
                  </a:lnTo>
                  <a:lnTo>
                    <a:pt x="576" y="165"/>
                  </a:lnTo>
                  <a:lnTo>
                    <a:pt x="577" y="243"/>
                  </a:lnTo>
                  <a:lnTo>
                    <a:pt x="572" y="320"/>
                  </a:lnTo>
                  <a:lnTo>
                    <a:pt x="557" y="367"/>
                  </a:lnTo>
                  <a:lnTo>
                    <a:pt x="554" y="122"/>
                  </a:lnTo>
                  <a:lnTo>
                    <a:pt x="549" y="124"/>
                  </a:lnTo>
                  <a:lnTo>
                    <a:pt x="544" y="127"/>
                  </a:lnTo>
                  <a:lnTo>
                    <a:pt x="538" y="131"/>
                  </a:lnTo>
                  <a:lnTo>
                    <a:pt x="531" y="135"/>
                  </a:lnTo>
                  <a:lnTo>
                    <a:pt x="523" y="139"/>
                  </a:lnTo>
                  <a:lnTo>
                    <a:pt x="512" y="143"/>
                  </a:lnTo>
                  <a:lnTo>
                    <a:pt x="500" y="146"/>
                  </a:lnTo>
                  <a:lnTo>
                    <a:pt x="486" y="147"/>
                  </a:lnTo>
                  <a:lnTo>
                    <a:pt x="480" y="147"/>
                  </a:lnTo>
                  <a:lnTo>
                    <a:pt x="470" y="147"/>
                  </a:lnTo>
                  <a:lnTo>
                    <a:pt x="457" y="146"/>
                  </a:lnTo>
                  <a:lnTo>
                    <a:pt x="442" y="145"/>
                  </a:lnTo>
                  <a:lnTo>
                    <a:pt x="425" y="144"/>
                  </a:lnTo>
                  <a:lnTo>
                    <a:pt x="406" y="143"/>
                  </a:lnTo>
                  <a:lnTo>
                    <a:pt x="388" y="140"/>
                  </a:lnTo>
                  <a:lnTo>
                    <a:pt x="368" y="139"/>
                  </a:lnTo>
                  <a:lnTo>
                    <a:pt x="349" y="137"/>
                  </a:lnTo>
                  <a:lnTo>
                    <a:pt x="332" y="136"/>
                  </a:lnTo>
                  <a:lnTo>
                    <a:pt x="314" y="135"/>
                  </a:lnTo>
                  <a:lnTo>
                    <a:pt x="299" y="132"/>
                  </a:lnTo>
                  <a:lnTo>
                    <a:pt x="287" y="131"/>
                  </a:lnTo>
                  <a:lnTo>
                    <a:pt x="276" y="131"/>
                  </a:lnTo>
                  <a:lnTo>
                    <a:pt x="270" y="130"/>
                  </a:lnTo>
                  <a:lnTo>
                    <a:pt x="268" y="130"/>
                  </a:lnTo>
                  <a:lnTo>
                    <a:pt x="262" y="130"/>
                  </a:lnTo>
                  <a:lnTo>
                    <a:pt x="246" y="132"/>
                  </a:lnTo>
                  <a:lnTo>
                    <a:pt x="222" y="135"/>
                  </a:lnTo>
                  <a:lnTo>
                    <a:pt x="193" y="137"/>
                  </a:lnTo>
                  <a:lnTo>
                    <a:pt x="162" y="142"/>
                  </a:lnTo>
                  <a:lnTo>
                    <a:pt x="132" y="145"/>
                  </a:lnTo>
                  <a:lnTo>
                    <a:pt x="106" y="151"/>
                  </a:lnTo>
                  <a:lnTo>
                    <a:pt x="85" y="157"/>
                  </a:lnTo>
                  <a:lnTo>
                    <a:pt x="79" y="174"/>
                  </a:lnTo>
                  <a:lnTo>
                    <a:pt x="75" y="199"/>
                  </a:lnTo>
                  <a:lnTo>
                    <a:pt x="69" y="229"/>
                  </a:lnTo>
                  <a:lnTo>
                    <a:pt x="63" y="261"/>
                  </a:lnTo>
                  <a:lnTo>
                    <a:pt x="55" y="295"/>
                  </a:lnTo>
                  <a:lnTo>
                    <a:pt x="45" y="328"/>
                  </a:lnTo>
                  <a:lnTo>
                    <a:pt x="31" y="358"/>
                  </a:lnTo>
                  <a:lnTo>
                    <a:pt x="12" y="383"/>
                  </a:lnTo>
                  <a:lnTo>
                    <a:pt x="15" y="373"/>
                  </a:lnTo>
                  <a:lnTo>
                    <a:pt x="19" y="348"/>
                  </a:lnTo>
                  <a:lnTo>
                    <a:pt x="27" y="309"/>
                  </a:lnTo>
                  <a:lnTo>
                    <a:pt x="36" y="264"/>
                  </a:lnTo>
                  <a:lnTo>
                    <a:pt x="46" y="216"/>
                  </a:lnTo>
                  <a:lnTo>
                    <a:pt x="54" y="170"/>
                  </a:lnTo>
                  <a:lnTo>
                    <a:pt x="61" y="132"/>
                  </a:lnTo>
                  <a:lnTo>
                    <a:pt x="65" y="106"/>
                  </a:lnTo>
                  <a:lnTo>
                    <a:pt x="51" y="102"/>
                  </a:lnTo>
                  <a:lnTo>
                    <a:pt x="40" y="99"/>
                  </a:lnTo>
                  <a:lnTo>
                    <a:pt x="31" y="93"/>
                  </a:lnTo>
                  <a:lnTo>
                    <a:pt x="24" y="87"/>
                  </a:lnTo>
                  <a:lnTo>
                    <a:pt x="17" y="81"/>
                  </a:lnTo>
                  <a:lnTo>
                    <a:pt x="12" y="73"/>
                  </a:lnTo>
                  <a:lnTo>
                    <a:pt x="8" y="64"/>
                  </a:lnTo>
                  <a:lnTo>
                    <a:pt x="3" y="55"/>
                  </a:lnTo>
                  <a:lnTo>
                    <a:pt x="1" y="41"/>
                  </a:lnTo>
                  <a:lnTo>
                    <a:pt x="0" y="28"/>
                  </a:lnTo>
                  <a:lnTo>
                    <a:pt x="1" y="13"/>
                  </a:lnTo>
                  <a:lnTo>
                    <a:pt x="3" y="0"/>
                  </a:lnTo>
                  <a:lnTo>
                    <a:pt x="7" y="11"/>
                  </a:lnTo>
                  <a:lnTo>
                    <a:pt x="11" y="24"/>
                  </a:lnTo>
                  <a:lnTo>
                    <a:pt x="16" y="37"/>
                  </a:lnTo>
                  <a:lnTo>
                    <a:pt x="21" y="49"/>
                  </a:lnTo>
                  <a:lnTo>
                    <a:pt x="28" y="60"/>
                  </a:lnTo>
                  <a:lnTo>
                    <a:pt x="38" y="68"/>
                  </a:lnTo>
                  <a:lnTo>
                    <a:pt x="48" y="74"/>
                  </a:lnTo>
                  <a:lnTo>
                    <a:pt x="62" y="7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7" name="Freeform 157"/>
            <p:cNvSpPr>
              <a:spLocks/>
            </p:cNvSpPr>
            <p:nvPr/>
          </p:nvSpPr>
          <p:spPr bwMode="auto">
            <a:xfrm>
              <a:off x="3954" y="3845"/>
              <a:ext cx="119" cy="34"/>
            </a:xfrm>
            <a:custGeom>
              <a:avLst/>
              <a:gdLst>
                <a:gd name="T0" fmla="*/ 94 w 239"/>
                <a:gd name="T1" fmla="*/ 39 h 68"/>
                <a:gd name="T2" fmla="*/ 112 w 239"/>
                <a:gd name="T3" fmla="*/ 46 h 68"/>
                <a:gd name="T4" fmla="*/ 132 w 239"/>
                <a:gd name="T5" fmla="*/ 48 h 68"/>
                <a:gd name="T6" fmla="*/ 150 w 239"/>
                <a:gd name="T7" fmla="*/ 46 h 68"/>
                <a:gd name="T8" fmla="*/ 169 w 239"/>
                <a:gd name="T9" fmla="*/ 41 h 68"/>
                <a:gd name="T10" fmla="*/ 187 w 239"/>
                <a:gd name="T11" fmla="*/ 35 h 68"/>
                <a:gd name="T12" fmla="*/ 205 w 239"/>
                <a:gd name="T13" fmla="*/ 27 h 68"/>
                <a:gd name="T14" fmla="*/ 223 w 239"/>
                <a:gd name="T15" fmla="*/ 18 h 68"/>
                <a:gd name="T16" fmla="*/ 239 w 239"/>
                <a:gd name="T17" fmla="*/ 10 h 68"/>
                <a:gd name="T18" fmla="*/ 239 w 239"/>
                <a:gd name="T19" fmla="*/ 13 h 68"/>
                <a:gd name="T20" fmla="*/ 234 w 239"/>
                <a:gd name="T21" fmla="*/ 20 h 68"/>
                <a:gd name="T22" fmla="*/ 226 w 239"/>
                <a:gd name="T23" fmla="*/ 30 h 68"/>
                <a:gd name="T24" fmla="*/ 212 w 239"/>
                <a:gd name="T25" fmla="*/ 40 h 68"/>
                <a:gd name="T26" fmla="*/ 193 w 239"/>
                <a:gd name="T27" fmla="*/ 50 h 68"/>
                <a:gd name="T28" fmla="*/ 167 w 239"/>
                <a:gd name="T29" fmla="*/ 60 h 68"/>
                <a:gd name="T30" fmla="*/ 136 w 239"/>
                <a:gd name="T31" fmla="*/ 65 h 68"/>
                <a:gd name="T32" fmla="*/ 97 w 239"/>
                <a:gd name="T33" fmla="*/ 68 h 68"/>
                <a:gd name="T34" fmla="*/ 91 w 239"/>
                <a:gd name="T35" fmla="*/ 63 h 68"/>
                <a:gd name="T36" fmla="*/ 86 w 239"/>
                <a:gd name="T37" fmla="*/ 60 h 68"/>
                <a:gd name="T38" fmla="*/ 79 w 239"/>
                <a:gd name="T39" fmla="*/ 57 h 68"/>
                <a:gd name="T40" fmla="*/ 72 w 239"/>
                <a:gd name="T41" fmla="*/ 54 h 68"/>
                <a:gd name="T42" fmla="*/ 65 w 239"/>
                <a:gd name="T43" fmla="*/ 53 h 68"/>
                <a:gd name="T44" fmla="*/ 57 w 239"/>
                <a:gd name="T45" fmla="*/ 50 h 68"/>
                <a:gd name="T46" fmla="*/ 49 w 239"/>
                <a:gd name="T47" fmla="*/ 48 h 68"/>
                <a:gd name="T48" fmla="*/ 42 w 239"/>
                <a:gd name="T49" fmla="*/ 45 h 68"/>
                <a:gd name="T50" fmla="*/ 36 w 239"/>
                <a:gd name="T51" fmla="*/ 39 h 68"/>
                <a:gd name="T52" fmla="*/ 30 w 239"/>
                <a:gd name="T53" fmla="*/ 34 h 68"/>
                <a:gd name="T54" fmla="*/ 25 w 239"/>
                <a:gd name="T55" fmla="*/ 28 h 68"/>
                <a:gd name="T56" fmla="*/ 19 w 239"/>
                <a:gd name="T57" fmla="*/ 23 h 68"/>
                <a:gd name="T58" fmla="*/ 13 w 239"/>
                <a:gd name="T59" fmla="*/ 17 h 68"/>
                <a:gd name="T60" fmla="*/ 8 w 239"/>
                <a:gd name="T61" fmla="*/ 11 h 68"/>
                <a:gd name="T62" fmla="*/ 4 w 239"/>
                <a:gd name="T63" fmla="*/ 5 h 68"/>
                <a:gd name="T64" fmla="*/ 0 w 239"/>
                <a:gd name="T65" fmla="*/ 0 h 68"/>
                <a:gd name="T66" fmla="*/ 14 w 239"/>
                <a:gd name="T67" fmla="*/ 0 h 68"/>
                <a:gd name="T68" fmla="*/ 26 w 239"/>
                <a:gd name="T69" fmla="*/ 4 h 68"/>
                <a:gd name="T70" fmla="*/ 36 w 239"/>
                <a:gd name="T71" fmla="*/ 12 h 68"/>
                <a:gd name="T72" fmla="*/ 45 w 239"/>
                <a:gd name="T73" fmla="*/ 22 h 68"/>
                <a:gd name="T74" fmla="*/ 56 w 239"/>
                <a:gd name="T75" fmla="*/ 31 h 68"/>
                <a:gd name="T76" fmla="*/ 67 w 239"/>
                <a:gd name="T77" fmla="*/ 38 h 68"/>
                <a:gd name="T78" fmla="*/ 79 w 239"/>
                <a:gd name="T79" fmla="*/ 41 h 68"/>
                <a:gd name="T80" fmla="*/ 94 w 239"/>
                <a:gd name="T81" fmla="*/ 39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39" h="68">
                  <a:moveTo>
                    <a:pt x="94" y="39"/>
                  </a:moveTo>
                  <a:lnTo>
                    <a:pt x="112" y="46"/>
                  </a:lnTo>
                  <a:lnTo>
                    <a:pt x="132" y="48"/>
                  </a:lnTo>
                  <a:lnTo>
                    <a:pt x="150" y="46"/>
                  </a:lnTo>
                  <a:lnTo>
                    <a:pt x="169" y="41"/>
                  </a:lnTo>
                  <a:lnTo>
                    <a:pt x="187" y="35"/>
                  </a:lnTo>
                  <a:lnTo>
                    <a:pt x="205" y="27"/>
                  </a:lnTo>
                  <a:lnTo>
                    <a:pt x="223" y="18"/>
                  </a:lnTo>
                  <a:lnTo>
                    <a:pt x="239" y="10"/>
                  </a:lnTo>
                  <a:lnTo>
                    <a:pt x="239" y="13"/>
                  </a:lnTo>
                  <a:lnTo>
                    <a:pt x="234" y="20"/>
                  </a:lnTo>
                  <a:lnTo>
                    <a:pt x="226" y="30"/>
                  </a:lnTo>
                  <a:lnTo>
                    <a:pt x="212" y="40"/>
                  </a:lnTo>
                  <a:lnTo>
                    <a:pt x="193" y="50"/>
                  </a:lnTo>
                  <a:lnTo>
                    <a:pt x="167" y="60"/>
                  </a:lnTo>
                  <a:lnTo>
                    <a:pt x="136" y="65"/>
                  </a:lnTo>
                  <a:lnTo>
                    <a:pt x="97" y="68"/>
                  </a:lnTo>
                  <a:lnTo>
                    <a:pt x="91" y="63"/>
                  </a:lnTo>
                  <a:lnTo>
                    <a:pt x="86" y="60"/>
                  </a:lnTo>
                  <a:lnTo>
                    <a:pt x="79" y="57"/>
                  </a:lnTo>
                  <a:lnTo>
                    <a:pt x="72" y="54"/>
                  </a:lnTo>
                  <a:lnTo>
                    <a:pt x="65" y="53"/>
                  </a:lnTo>
                  <a:lnTo>
                    <a:pt x="57" y="50"/>
                  </a:lnTo>
                  <a:lnTo>
                    <a:pt x="49" y="48"/>
                  </a:lnTo>
                  <a:lnTo>
                    <a:pt x="42" y="45"/>
                  </a:lnTo>
                  <a:lnTo>
                    <a:pt x="36" y="39"/>
                  </a:lnTo>
                  <a:lnTo>
                    <a:pt x="30" y="34"/>
                  </a:lnTo>
                  <a:lnTo>
                    <a:pt x="25" y="28"/>
                  </a:lnTo>
                  <a:lnTo>
                    <a:pt x="19" y="23"/>
                  </a:lnTo>
                  <a:lnTo>
                    <a:pt x="13" y="17"/>
                  </a:lnTo>
                  <a:lnTo>
                    <a:pt x="8" y="11"/>
                  </a:lnTo>
                  <a:lnTo>
                    <a:pt x="4" y="5"/>
                  </a:lnTo>
                  <a:lnTo>
                    <a:pt x="0" y="0"/>
                  </a:lnTo>
                  <a:lnTo>
                    <a:pt x="14" y="0"/>
                  </a:lnTo>
                  <a:lnTo>
                    <a:pt x="26" y="4"/>
                  </a:lnTo>
                  <a:lnTo>
                    <a:pt x="36" y="12"/>
                  </a:lnTo>
                  <a:lnTo>
                    <a:pt x="45" y="22"/>
                  </a:lnTo>
                  <a:lnTo>
                    <a:pt x="56" y="31"/>
                  </a:lnTo>
                  <a:lnTo>
                    <a:pt x="67" y="38"/>
                  </a:lnTo>
                  <a:lnTo>
                    <a:pt x="79" y="41"/>
                  </a:lnTo>
                  <a:lnTo>
                    <a:pt x="94" y="39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8" name="Freeform 158"/>
            <p:cNvSpPr>
              <a:spLocks/>
            </p:cNvSpPr>
            <p:nvPr/>
          </p:nvSpPr>
          <p:spPr bwMode="auto">
            <a:xfrm>
              <a:off x="4243" y="3840"/>
              <a:ext cx="343" cy="177"/>
            </a:xfrm>
            <a:custGeom>
              <a:avLst/>
              <a:gdLst>
                <a:gd name="T0" fmla="*/ 71 w 687"/>
                <a:gd name="T1" fmla="*/ 104 h 354"/>
                <a:gd name="T2" fmla="*/ 138 w 687"/>
                <a:gd name="T3" fmla="*/ 109 h 354"/>
                <a:gd name="T4" fmla="*/ 203 w 687"/>
                <a:gd name="T5" fmla="*/ 94 h 354"/>
                <a:gd name="T6" fmla="*/ 606 w 687"/>
                <a:gd name="T7" fmla="*/ 93 h 354"/>
                <a:gd name="T8" fmla="*/ 644 w 687"/>
                <a:gd name="T9" fmla="*/ 80 h 354"/>
                <a:gd name="T10" fmla="*/ 676 w 687"/>
                <a:gd name="T11" fmla="*/ 59 h 354"/>
                <a:gd name="T12" fmla="*/ 684 w 687"/>
                <a:gd name="T13" fmla="*/ 64 h 354"/>
                <a:gd name="T14" fmla="*/ 665 w 687"/>
                <a:gd name="T15" fmla="*/ 93 h 354"/>
                <a:gd name="T16" fmla="*/ 640 w 687"/>
                <a:gd name="T17" fmla="*/ 109 h 354"/>
                <a:gd name="T18" fmla="*/ 600 w 687"/>
                <a:gd name="T19" fmla="*/ 117 h 354"/>
                <a:gd name="T20" fmla="*/ 550 w 687"/>
                <a:gd name="T21" fmla="*/ 119 h 354"/>
                <a:gd name="T22" fmla="*/ 491 w 687"/>
                <a:gd name="T23" fmla="*/ 117 h 354"/>
                <a:gd name="T24" fmla="*/ 432 w 687"/>
                <a:gd name="T25" fmla="*/ 112 h 354"/>
                <a:gd name="T26" fmla="*/ 378 w 687"/>
                <a:gd name="T27" fmla="*/ 108 h 354"/>
                <a:gd name="T28" fmla="*/ 326 w 687"/>
                <a:gd name="T29" fmla="*/ 106 h 354"/>
                <a:gd name="T30" fmla="*/ 261 w 687"/>
                <a:gd name="T31" fmla="*/ 111 h 354"/>
                <a:gd name="T32" fmla="*/ 193 w 687"/>
                <a:gd name="T33" fmla="*/ 120 h 354"/>
                <a:gd name="T34" fmla="*/ 132 w 687"/>
                <a:gd name="T35" fmla="*/ 131 h 354"/>
                <a:gd name="T36" fmla="*/ 90 w 687"/>
                <a:gd name="T37" fmla="*/ 139 h 354"/>
                <a:gd name="T38" fmla="*/ 81 w 687"/>
                <a:gd name="T39" fmla="*/ 156 h 354"/>
                <a:gd name="T40" fmla="*/ 97 w 687"/>
                <a:gd name="T41" fmla="*/ 193 h 354"/>
                <a:gd name="T42" fmla="*/ 137 w 687"/>
                <a:gd name="T43" fmla="*/ 184 h 354"/>
                <a:gd name="T44" fmla="*/ 222 w 687"/>
                <a:gd name="T45" fmla="*/ 165 h 354"/>
                <a:gd name="T46" fmla="*/ 291 w 687"/>
                <a:gd name="T47" fmla="*/ 157 h 354"/>
                <a:gd name="T48" fmla="*/ 361 w 687"/>
                <a:gd name="T49" fmla="*/ 157 h 354"/>
                <a:gd name="T50" fmla="*/ 453 w 687"/>
                <a:gd name="T51" fmla="*/ 157 h 354"/>
                <a:gd name="T52" fmla="*/ 548 w 687"/>
                <a:gd name="T53" fmla="*/ 158 h 354"/>
                <a:gd name="T54" fmla="*/ 628 w 687"/>
                <a:gd name="T55" fmla="*/ 156 h 354"/>
                <a:gd name="T56" fmla="*/ 669 w 687"/>
                <a:gd name="T57" fmla="*/ 151 h 354"/>
                <a:gd name="T58" fmla="*/ 657 w 687"/>
                <a:gd name="T59" fmla="*/ 170 h 354"/>
                <a:gd name="T60" fmla="*/ 649 w 687"/>
                <a:gd name="T61" fmla="*/ 249 h 354"/>
                <a:gd name="T62" fmla="*/ 631 w 687"/>
                <a:gd name="T63" fmla="*/ 308 h 354"/>
                <a:gd name="T64" fmla="*/ 619 w 687"/>
                <a:gd name="T65" fmla="*/ 178 h 354"/>
                <a:gd name="T66" fmla="*/ 604 w 687"/>
                <a:gd name="T67" fmla="*/ 179 h 354"/>
                <a:gd name="T68" fmla="*/ 563 w 687"/>
                <a:gd name="T69" fmla="*/ 180 h 354"/>
                <a:gd name="T70" fmla="*/ 509 w 687"/>
                <a:gd name="T71" fmla="*/ 182 h 354"/>
                <a:gd name="T72" fmla="*/ 451 w 687"/>
                <a:gd name="T73" fmla="*/ 184 h 354"/>
                <a:gd name="T74" fmla="*/ 395 w 687"/>
                <a:gd name="T75" fmla="*/ 182 h 354"/>
                <a:gd name="T76" fmla="*/ 331 w 687"/>
                <a:gd name="T77" fmla="*/ 179 h 354"/>
                <a:gd name="T78" fmla="*/ 264 w 687"/>
                <a:gd name="T79" fmla="*/ 182 h 354"/>
                <a:gd name="T80" fmla="*/ 207 w 687"/>
                <a:gd name="T81" fmla="*/ 190 h 354"/>
                <a:gd name="T82" fmla="*/ 164 w 687"/>
                <a:gd name="T83" fmla="*/ 201 h 354"/>
                <a:gd name="T84" fmla="*/ 135 w 687"/>
                <a:gd name="T85" fmla="*/ 210 h 354"/>
                <a:gd name="T86" fmla="*/ 124 w 687"/>
                <a:gd name="T87" fmla="*/ 247 h 354"/>
                <a:gd name="T88" fmla="*/ 109 w 687"/>
                <a:gd name="T89" fmla="*/ 354 h 354"/>
                <a:gd name="T90" fmla="*/ 104 w 687"/>
                <a:gd name="T91" fmla="*/ 243 h 354"/>
                <a:gd name="T92" fmla="*/ 84 w 687"/>
                <a:gd name="T93" fmla="*/ 219 h 354"/>
                <a:gd name="T94" fmla="*/ 64 w 687"/>
                <a:gd name="T95" fmla="*/ 200 h 354"/>
                <a:gd name="T96" fmla="*/ 59 w 687"/>
                <a:gd name="T97" fmla="*/ 155 h 354"/>
                <a:gd name="T98" fmla="*/ 40 w 687"/>
                <a:gd name="T99" fmla="*/ 117 h 354"/>
                <a:gd name="T100" fmla="*/ 2 w 687"/>
                <a:gd name="T101" fmla="*/ 57 h 354"/>
                <a:gd name="T102" fmla="*/ 6 w 687"/>
                <a:gd name="T103" fmla="*/ 6 h 354"/>
                <a:gd name="T104" fmla="*/ 16 w 687"/>
                <a:gd name="T105" fmla="*/ 34 h 354"/>
                <a:gd name="T106" fmla="*/ 31 w 687"/>
                <a:gd name="T107" fmla="*/ 68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87" h="354">
                  <a:moveTo>
                    <a:pt x="38" y="80"/>
                  </a:moveTo>
                  <a:lnTo>
                    <a:pt x="53" y="95"/>
                  </a:lnTo>
                  <a:lnTo>
                    <a:pt x="71" y="104"/>
                  </a:lnTo>
                  <a:lnTo>
                    <a:pt x="92" y="109"/>
                  </a:lnTo>
                  <a:lnTo>
                    <a:pt x="115" y="110"/>
                  </a:lnTo>
                  <a:lnTo>
                    <a:pt x="138" y="109"/>
                  </a:lnTo>
                  <a:lnTo>
                    <a:pt x="161" y="104"/>
                  </a:lnTo>
                  <a:lnTo>
                    <a:pt x="183" y="99"/>
                  </a:lnTo>
                  <a:lnTo>
                    <a:pt x="203" y="94"/>
                  </a:lnTo>
                  <a:lnTo>
                    <a:pt x="354" y="81"/>
                  </a:lnTo>
                  <a:lnTo>
                    <a:pt x="592" y="94"/>
                  </a:lnTo>
                  <a:lnTo>
                    <a:pt x="606" y="93"/>
                  </a:lnTo>
                  <a:lnTo>
                    <a:pt x="619" y="89"/>
                  </a:lnTo>
                  <a:lnTo>
                    <a:pt x="631" y="86"/>
                  </a:lnTo>
                  <a:lnTo>
                    <a:pt x="644" y="80"/>
                  </a:lnTo>
                  <a:lnTo>
                    <a:pt x="656" y="74"/>
                  </a:lnTo>
                  <a:lnTo>
                    <a:pt x="666" y="67"/>
                  </a:lnTo>
                  <a:lnTo>
                    <a:pt x="676" y="59"/>
                  </a:lnTo>
                  <a:lnTo>
                    <a:pt x="686" y="51"/>
                  </a:lnTo>
                  <a:lnTo>
                    <a:pt x="687" y="56"/>
                  </a:lnTo>
                  <a:lnTo>
                    <a:pt x="684" y="64"/>
                  </a:lnTo>
                  <a:lnTo>
                    <a:pt x="680" y="75"/>
                  </a:lnTo>
                  <a:lnTo>
                    <a:pt x="671" y="87"/>
                  </a:lnTo>
                  <a:lnTo>
                    <a:pt x="665" y="93"/>
                  </a:lnTo>
                  <a:lnTo>
                    <a:pt x="658" y="98"/>
                  </a:lnTo>
                  <a:lnTo>
                    <a:pt x="649" y="104"/>
                  </a:lnTo>
                  <a:lnTo>
                    <a:pt x="640" y="109"/>
                  </a:lnTo>
                  <a:lnTo>
                    <a:pt x="628" y="112"/>
                  </a:lnTo>
                  <a:lnTo>
                    <a:pt x="615" y="116"/>
                  </a:lnTo>
                  <a:lnTo>
                    <a:pt x="600" y="117"/>
                  </a:lnTo>
                  <a:lnTo>
                    <a:pt x="584" y="118"/>
                  </a:lnTo>
                  <a:lnTo>
                    <a:pt x="567" y="119"/>
                  </a:lnTo>
                  <a:lnTo>
                    <a:pt x="550" y="119"/>
                  </a:lnTo>
                  <a:lnTo>
                    <a:pt x="530" y="118"/>
                  </a:lnTo>
                  <a:lnTo>
                    <a:pt x="512" y="118"/>
                  </a:lnTo>
                  <a:lnTo>
                    <a:pt x="491" y="117"/>
                  </a:lnTo>
                  <a:lnTo>
                    <a:pt x="471" y="114"/>
                  </a:lnTo>
                  <a:lnTo>
                    <a:pt x="452" y="113"/>
                  </a:lnTo>
                  <a:lnTo>
                    <a:pt x="432" y="112"/>
                  </a:lnTo>
                  <a:lnTo>
                    <a:pt x="414" y="110"/>
                  </a:lnTo>
                  <a:lnTo>
                    <a:pt x="395" y="109"/>
                  </a:lnTo>
                  <a:lnTo>
                    <a:pt x="378" y="108"/>
                  </a:lnTo>
                  <a:lnTo>
                    <a:pt x="362" y="106"/>
                  </a:lnTo>
                  <a:lnTo>
                    <a:pt x="344" y="106"/>
                  </a:lnTo>
                  <a:lnTo>
                    <a:pt x="326" y="106"/>
                  </a:lnTo>
                  <a:lnTo>
                    <a:pt x="305" y="108"/>
                  </a:lnTo>
                  <a:lnTo>
                    <a:pt x="285" y="109"/>
                  </a:lnTo>
                  <a:lnTo>
                    <a:pt x="261" y="111"/>
                  </a:lnTo>
                  <a:lnTo>
                    <a:pt x="238" y="114"/>
                  </a:lnTo>
                  <a:lnTo>
                    <a:pt x="215" y="117"/>
                  </a:lnTo>
                  <a:lnTo>
                    <a:pt x="193" y="120"/>
                  </a:lnTo>
                  <a:lnTo>
                    <a:pt x="172" y="124"/>
                  </a:lnTo>
                  <a:lnTo>
                    <a:pt x="151" y="127"/>
                  </a:lnTo>
                  <a:lnTo>
                    <a:pt x="132" y="131"/>
                  </a:lnTo>
                  <a:lnTo>
                    <a:pt x="116" y="133"/>
                  </a:lnTo>
                  <a:lnTo>
                    <a:pt x="101" y="136"/>
                  </a:lnTo>
                  <a:lnTo>
                    <a:pt x="90" y="139"/>
                  </a:lnTo>
                  <a:lnTo>
                    <a:pt x="83" y="141"/>
                  </a:lnTo>
                  <a:lnTo>
                    <a:pt x="78" y="142"/>
                  </a:lnTo>
                  <a:lnTo>
                    <a:pt x="81" y="156"/>
                  </a:lnTo>
                  <a:lnTo>
                    <a:pt x="81" y="171"/>
                  </a:lnTo>
                  <a:lnTo>
                    <a:pt x="84" y="184"/>
                  </a:lnTo>
                  <a:lnTo>
                    <a:pt x="97" y="193"/>
                  </a:lnTo>
                  <a:lnTo>
                    <a:pt x="101" y="192"/>
                  </a:lnTo>
                  <a:lnTo>
                    <a:pt x="116" y="188"/>
                  </a:lnTo>
                  <a:lnTo>
                    <a:pt x="137" y="184"/>
                  </a:lnTo>
                  <a:lnTo>
                    <a:pt x="164" y="177"/>
                  </a:lnTo>
                  <a:lnTo>
                    <a:pt x="192" y="171"/>
                  </a:lnTo>
                  <a:lnTo>
                    <a:pt x="222" y="165"/>
                  </a:lnTo>
                  <a:lnTo>
                    <a:pt x="251" y="161"/>
                  </a:lnTo>
                  <a:lnTo>
                    <a:pt x="276" y="158"/>
                  </a:lnTo>
                  <a:lnTo>
                    <a:pt x="291" y="157"/>
                  </a:lnTo>
                  <a:lnTo>
                    <a:pt x="310" y="157"/>
                  </a:lnTo>
                  <a:lnTo>
                    <a:pt x="334" y="157"/>
                  </a:lnTo>
                  <a:lnTo>
                    <a:pt x="361" y="157"/>
                  </a:lnTo>
                  <a:lnTo>
                    <a:pt x="389" y="157"/>
                  </a:lnTo>
                  <a:lnTo>
                    <a:pt x="421" y="157"/>
                  </a:lnTo>
                  <a:lnTo>
                    <a:pt x="453" y="157"/>
                  </a:lnTo>
                  <a:lnTo>
                    <a:pt x="485" y="158"/>
                  </a:lnTo>
                  <a:lnTo>
                    <a:pt x="517" y="158"/>
                  </a:lnTo>
                  <a:lnTo>
                    <a:pt x="548" y="158"/>
                  </a:lnTo>
                  <a:lnTo>
                    <a:pt x="577" y="157"/>
                  </a:lnTo>
                  <a:lnTo>
                    <a:pt x="604" y="157"/>
                  </a:lnTo>
                  <a:lnTo>
                    <a:pt x="628" y="156"/>
                  </a:lnTo>
                  <a:lnTo>
                    <a:pt x="646" y="155"/>
                  </a:lnTo>
                  <a:lnTo>
                    <a:pt x="660" y="154"/>
                  </a:lnTo>
                  <a:lnTo>
                    <a:pt x="669" y="151"/>
                  </a:lnTo>
                  <a:lnTo>
                    <a:pt x="669" y="161"/>
                  </a:lnTo>
                  <a:lnTo>
                    <a:pt x="665" y="166"/>
                  </a:lnTo>
                  <a:lnTo>
                    <a:pt x="657" y="170"/>
                  </a:lnTo>
                  <a:lnTo>
                    <a:pt x="650" y="174"/>
                  </a:lnTo>
                  <a:lnTo>
                    <a:pt x="650" y="197"/>
                  </a:lnTo>
                  <a:lnTo>
                    <a:pt x="649" y="249"/>
                  </a:lnTo>
                  <a:lnTo>
                    <a:pt x="645" y="307"/>
                  </a:lnTo>
                  <a:lnTo>
                    <a:pt x="638" y="346"/>
                  </a:lnTo>
                  <a:lnTo>
                    <a:pt x="631" y="308"/>
                  </a:lnTo>
                  <a:lnTo>
                    <a:pt x="627" y="252"/>
                  </a:lnTo>
                  <a:lnTo>
                    <a:pt x="623" y="199"/>
                  </a:lnTo>
                  <a:lnTo>
                    <a:pt x="619" y="178"/>
                  </a:lnTo>
                  <a:lnTo>
                    <a:pt x="616" y="178"/>
                  </a:lnTo>
                  <a:lnTo>
                    <a:pt x="612" y="178"/>
                  </a:lnTo>
                  <a:lnTo>
                    <a:pt x="604" y="179"/>
                  </a:lnTo>
                  <a:lnTo>
                    <a:pt x="592" y="179"/>
                  </a:lnTo>
                  <a:lnTo>
                    <a:pt x="580" y="180"/>
                  </a:lnTo>
                  <a:lnTo>
                    <a:pt x="563" y="180"/>
                  </a:lnTo>
                  <a:lnTo>
                    <a:pt x="547" y="181"/>
                  </a:lnTo>
                  <a:lnTo>
                    <a:pt x="529" y="181"/>
                  </a:lnTo>
                  <a:lnTo>
                    <a:pt x="509" y="182"/>
                  </a:lnTo>
                  <a:lnTo>
                    <a:pt x="490" y="182"/>
                  </a:lnTo>
                  <a:lnTo>
                    <a:pt x="470" y="184"/>
                  </a:lnTo>
                  <a:lnTo>
                    <a:pt x="451" y="184"/>
                  </a:lnTo>
                  <a:lnTo>
                    <a:pt x="431" y="184"/>
                  </a:lnTo>
                  <a:lnTo>
                    <a:pt x="412" y="182"/>
                  </a:lnTo>
                  <a:lnTo>
                    <a:pt x="395" y="182"/>
                  </a:lnTo>
                  <a:lnTo>
                    <a:pt x="379" y="181"/>
                  </a:lnTo>
                  <a:lnTo>
                    <a:pt x="355" y="180"/>
                  </a:lnTo>
                  <a:lnTo>
                    <a:pt x="331" y="179"/>
                  </a:lnTo>
                  <a:lnTo>
                    <a:pt x="308" y="180"/>
                  </a:lnTo>
                  <a:lnTo>
                    <a:pt x="286" y="180"/>
                  </a:lnTo>
                  <a:lnTo>
                    <a:pt x="264" y="182"/>
                  </a:lnTo>
                  <a:lnTo>
                    <a:pt x="244" y="185"/>
                  </a:lnTo>
                  <a:lnTo>
                    <a:pt x="226" y="187"/>
                  </a:lnTo>
                  <a:lnTo>
                    <a:pt x="207" y="190"/>
                  </a:lnTo>
                  <a:lnTo>
                    <a:pt x="191" y="194"/>
                  </a:lnTo>
                  <a:lnTo>
                    <a:pt x="177" y="197"/>
                  </a:lnTo>
                  <a:lnTo>
                    <a:pt x="164" y="201"/>
                  </a:lnTo>
                  <a:lnTo>
                    <a:pt x="153" y="204"/>
                  </a:lnTo>
                  <a:lnTo>
                    <a:pt x="143" y="208"/>
                  </a:lnTo>
                  <a:lnTo>
                    <a:pt x="135" y="210"/>
                  </a:lnTo>
                  <a:lnTo>
                    <a:pt x="129" y="213"/>
                  </a:lnTo>
                  <a:lnTo>
                    <a:pt x="126" y="216"/>
                  </a:lnTo>
                  <a:lnTo>
                    <a:pt x="124" y="247"/>
                  </a:lnTo>
                  <a:lnTo>
                    <a:pt x="127" y="291"/>
                  </a:lnTo>
                  <a:lnTo>
                    <a:pt x="124" y="332"/>
                  </a:lnTo>
                  <a:lnTo>
                    <a:pt x="109" y="354"/>
                  </a:lnTo>
                  <a:lnTo>
                    <a:pt x="107" y="326"/>
                  </a:lnTo>
                  <a:lnTo>
                    <a:pt x="106" y="285"/>
                  </a:lnTo>
                  <a:lnTo>
                    <a:pt x="104" y="243"/>
                  </a:lnTo>
                  <a:lnTo>
                    <a:pt x="100" y="216"/>
                  </a:lnTo>
                  <a:lnTo>
                    <a:pt x="92" y="219"/>
                  </a:lnTo>
                  <a:lnTo>
                    <a:pt x="84" y="219"/>
                  </a:lnTo>
                  <a:lnTo>
                    <a:pt x="76" y="217"/>
                  </a:lnTo>
                  <a:lnTo>
                    <a:pt x="70" y="212"/>
                  </a:lnTo>
                  <a:lnTo>
                    <a:pt x="64" y="200"/>
                  </a:lnTo>
                  <a:lnTo>
                    <a:pt x="62" y="185"/>
                  </a:lnTo>
                  <a:lnTo>
                    <a:pt x="60" y="170"/>
                  </a:lnTo>
                  <a:lnTo>
                    <a:pt x="59" y="155"/>
                  </a:lnTo>
                  <a:lnTo>
                    <a:pt x="55" y="140"/>
                  </a:lnTo>
                  <a:lnTo>
                    <a:pt x="49" y="127"/>
                  </a:lnTo>
                  <a:lnTo>
                    <a:pt x="40" y="117"/>
                  </a:lnTo>
                  <a:lnTo>
                    <a:pt x="25" y="110"/>
                  </a:lnTo>
                  <a:lnTo>
                    <a:pt x="10" y="88"/>
                  </a:lnTo>
                  <a:lnTo>
                    <a:pt x="2" y="57"/>
                  </a:lnTo>
                  <a:lnTo>
                    <a:pt x="0" y="25"/>
                  </a:lnTo>
                  <a:lnTo>
                    <a:pt x="2" y="0"/>
                  </a:lnTo>
                  <a:lnTo>
                    <a:pt x="6" y="6"/>
                  </a:lnTo>
                  <a:lnTo>
                    <a:pt x="9" y="14"/>
                  </a:lnTo>
                  <a:lnTo>
                    <a:pt x="13" y="23"/>
                  </a:lnTo>
                  <a:lnTo>
                    <a:pt x="16" y="34"/>
                  </a:lnTo>
                  <a:lnTo>
                    <a:pt x="21" y="45"/>
                  </a:lnTo>
                  <a:lnTo>
                    <a:pt x="25" y="57"/>
                  </a:lnTo>
                  <a:lnTo>
                    <a:pt x="31" y="68"/>
                  </a:lnTo>
                  <a:lnTo>
                    <a:pt x="38" y="8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163" name="Group 7"/>
          <p:cNvGrpSpPr>
            <a:grpSpLocks noChangeAspect="1"/>
          </p:cNvGrpSpPr>
          <p:nvPr/>
        </p:nvGrpSpPr>
        <p:grpSpPr bwMode="auto">
          <a:xfrm>
            <a:off x="958190" y="5407752"/>
            <a:ext cx="369619" cy="345275"/>
            <a:chOff x="629" y="2356"/>
            <a:chExt cx="1078" cy="1007"/>
          </a:xfrm>
        </p:grpSpPr>
        <p:sp>
          <p:nvSpPr>
            <p:cNvPr id="164" name="Freeform 9"/>
            <p:cNvSpPr>
              <a:spLocks/>
            </p:cNvSpPr>
            <p:nvPr/>
          </p:nvSpPr>
          <p:spPr bwMode="auto">
            <a:xfrm>
              <a:off x="974" y="2384"/>
              <a:ext cx="319" cy="855"/>
            </a:xfrm>
            <a:custGeom>
              <a:avLst/>
              <a:gdLst>
                <a:gd name="T0" fmla="*/ 478 w 638"/>
                <a:gd name="T1" fmla="*/ 33 h 1710"/>
                <a:gd name="T2" fmla="*/ 75 w 638"/>
                <a:gd name="T3" fmla="*/ 1306 h 1710"/>
                <a:gd name="T4" fmla="*/ 62 w 638"/>
                <a:gd name="T5" fmla="*/ 1328 h 1710"/>
                <a:gd name="T6" fmla="*/ 55 w 638"/>
                <a:gd name="T7" fmla="*/ 1349 h 1710"/>
                <a:gd name="T8" fmla="*/ 54 w 638"/>
                <a:gd name="T9" fmla="*/ 1372 h 1710"/>
                <a:gd name="T10" fmla="*/ 58 w 638"/>
                <a:gd name="T11" fmla="*/ 1396 h 1710"/>
                <a:gd name="T12" fmla="*/ 61 w 638"/>
                <a:gd name="T13" fmla="*/ 1409 h 1710"/>
                <a:gd name="T14" fmla="*/ 66 w 638"/>
                <a:gd name="T15" fmla="*/ 1419 h 1710"/>
                <a:gd name="T16" fmla="*/ 70 w 638"/>
                <a:gd name="T17" fmla="*/ 1429 h 1710"/>
                <a:gd name="T18" fmla="*/ 77 w 638"/>
                <a:gd name="T19" fmla="*/ 1438 h 1710"/>
                <a:gd name="T20" fmla="*/ 84 w 638"/>
                <a:gd name="T21" fmla="*/ 1446 h 1710"/>
                <a:gd name="T22" fmla="*/ 92 w 638"/>
                <a:gd name="T23" fmla="*/ 1454 h 1710"/>
                <a:gd name="T24" fmla="*/ 101 w 638"/>
                <a:gd name="T25" fmla="*/ 1461 h 1710"/>
                <a:gd name="T26" fmla="*/ 113 w 638"/>
                <a:gd name="T27" fmla="*/ 1466 h 1710"/>
                <a:gd name="T28" fmla="*/ 638 w 638"/>
                <a:gd name="T29" fmla="*/ 1710 h 1710"/>
                <a:gd name="T30" fmla="*/ 18 w 638"/>
                <a:gd name="T31" fmla="*/ 1507 h 1710"/>
                <a:gd name="T32" fmla="*/ 13 w 638"/>
                <a:gd name="T33" fmla="*/ 1484 h 1710"/>
                <a:gd name="T34" fmla="*/ 8 w 638"/>
                <a:gd name="T35" fmla="*/ 1463 h 1710"/>
                <a:gd name="T36" fmla="*/ 5 w 638"/>
                <a:gd name="T37" fmla="*/ 1443 h 1710"/>
                <a:gd name="T38" fmla="*/ 2 w 638"/>
                <a:gd name="T39" fmla="*/ 1420 h 1710"/>
                <a:gd name="T40" fmla="*/ 0 w 638"/>
                <a:gd name="T41" fmla="*/ 1393 h 1710"/>
                <a:gd name="T42" fmla="*/ 0 w 638"/>
                <a:gd name="T43" fmla="*/ 1368 h 1710"/>
                <a:gd name="T44" fmla="*/ 0 w 638"/>
                <a:gd name="T45" fmla="*/ 1344 h 1710"/>
                <a:gd name="T46" fmla="*/ 2 w 638"/>
                <a:gd name="T47" fmla="*/ 1318 h 1710"/>
                <a:gd name="T48" fmla="*/ 411 w 638"/>
                <a:gd name="T49" fmla="*/ 0 h 1710"/>
                <a:gd name="T50" fmla="*/ 478 w 638"/>
                <a:gd name="T51" fmla="*/ 33 h 17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38" h="1710">
                  <a:moveTo>
                    <a:pt x="478" y="33"/>
                  </a:moveTo>
                  <a:lnTo>
                    <a:pt x="75" y="1306"/>
                  </a:lnTo>
                  <a:lnTo>
                    <a:pt x="62" y="1328"/>
                  </a:lnTo>
                  <a:lnTo>
                    <a:pt x="55" y="1349"/>
                  </a:lnTo>
                  <a:lnTo>
                    <a:pt x="54" y="1372"/>
                  </a:lnTo>
                  <a:lnTo>
                    <a:pt x="58" y="1396"/>
                  </a:lnTo>
                  <a:lnTo>
                    <a:pt x="61" y="1409"/>
                  </a:lnTo>
                  <a:lnTo>
                    <a:pt x="66" y="1419"/>
                  </a:lnTo>
                  <a:lnTo>
                    <a:pt x="70" y="1429"/>
                  </a:lnTo>
                  <a:lnTo>
                    <a:pt x="77" y="1438"/>
                  </a:lnTo>
                  <a:lnTo>
                    <a:pt x="84" y="1446"/>
                  </a:lnTo>
                  <a:lnTo>
                    <a:pt x="92" y="1454"/>
                  </a:lnTo>
                  <a:lnTo>
                    <a:pt x="101" y="1461"/>
                  </a:lnTo>
                  <a:lnTo>
                    <a:pt x="113" y="1466"/>
                  </a:lnTo>
                  <a:lnTo>
                    <a:pt x="638" y="1710"/>
                  </a:lnTo>
                  <a:lnTo>
                    <a:pt x="18" y="1507"/>
                  </a:lnTo>
                  <a:lnTo>
                    <a:pt x="13" y="1484"/>
                  </a:lnTo>
                  <a:lnTo>
                    <a:pt x="8" y="1463"/>
                  </a:lnTo>
                  <a:lnTo>
                    <a:pt x="5" y="1443"/>
                  </a:lnTo>
                  <a:lnTo>
                    <a:pt x="2" y="1420"/>
                  </a:lnTo>
                  <a:lnTo>
                    <a:pt x="0" y="1393"/>
                  </a:lnTo>
                  <a:lnTo>
                    <a:pt x="0" y="1368"/>
                  </a:lnTo>
                  <a:lnTo>
                    <a:pt x="0" y="1344"/>
                  </a:lnTo>
                  <a:lnTo>
                    <a:pt x="2" y="1318"/>
                  </a:lnTo>
                  <a:lnTo>
                    <a:pt x="411" y="0"/>
                  </a:lnTo>
                  <a:lnTo>
                    <a:pt x="478" y="33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5" name="Freeform 10"/>
            <p:cNvSpPr>
              <a:spLocks/>
            </p:cNvSpPr>
            <p:nvPr/>
          </p:nvSpPr>
          <p:spPr bwMode="auto">
            <a:xfrm>
              <a:off x="916" y="2406"/>
              <a:ext cx="325" cy="861"/>
            </a:xfrm>
            <a:custGeom>
              <a:avLst/>
              <a:gdLst>
                <a:gd name="T0" fmla="*/ 298 w 651"/>
                <a:gd name="T1" fmla="*/ 18 h 1722"/>
                <a:gd name="T2" fmla="*/ 211 w 651"/>
                <a:gd name="T3" fmla="*/ 0 h 1722"/>
                <a:gd name="T4" fmla="*/ 186 w 651"/>
                <a:gd name="T5" fmla="*/ 105 h 1722"/>
                <a:gd name="T6" fmla="*/ 166 w 651"/>
                <a:gd name="T7" fmla="*/ 199 h 1722"/>
                <a:gd name="T8" fmla="*/ 147 w 651"/>
                <a:gd name="T9" fmla="*/ 289 h 1722"/>
                <a:gd name="T10" fmla="*/ 131 w 651"/>
                <a:gd name="T11" fmla="*/ 376 h 1722"/>
                <a:gd name="T12" fmla="*/ 115 w 651"/>
                <a:gd name="T13" fmla="*/ 463 h 1722"/>
                <a:gd name="T14" fmla="*/ 100 w 651"/>
                <a:gd name="T15" fmla="*/ 553 h 1722"/>
                <a:gd name="T16" fmla="*/ 86 w 651"/>
                <a:gd name="T17" fmla="*/ 650 h 1722"/>
                <a:gd name="T18" fmla="*/ 71 w 651"/>
                <a:gd name="T19" fmla="*/ 756 h 1722"/>
                <a:gd name="T20" fmla="*/ 56 w 651"/>
                <a:gd name="T21" fmla="*/ 866 h 1722"/>
                <a:gd name="T22" fmla="*/ 44 w 651"/>
                <a:gd name="T23" fmla="*/ 968 h 1722"/>
                <a:gd name="T24" fmla="*/ 33 w 651"/>
                <a:gd name="T25" fmla="*/ 1062 h 1722"/>
                <a:gd name="T26" fmla="*/ 24 w 651"/>
                <a:gd name="T27" fmla="*/ 1154 h 1722"/>
                <a:gd name="T28" fmla="*/ 16 w 651"/>
                <a:gd name="T29" fmla="*/ 1246 h 1722"/>
                <a:gd name="T30" fmla="*/ 10 w 651"/>
                <a:gd name="T31" fmla="*/ 1342 h 1722"/>
                <a:gd name="T32" fmla="*/ 4 w 651"/>
                <a:gd name="T33" fmla="*/ 1443 h 1722"/>
                <a:gd name="T34" fmla="*/ 0 w 651"/>
                <a:gd name="T35" fmla="*/ 1555 h 1722"/>
                <a:gd name="T36" fmla="*/ 3 w 651"/>
                <a:gd name="T37" fmla="*/ 1572 h 1722"/>
                <a:gd name="T38" fmla="*/ 9 w 651"/>
                <a:gd name="T39" fmla="*/ 1586 h 1722"/>
                <a:gd name="T40" fmla="*/ 18 w 651"/>
                <a:gd name="T41" fmla="*/ 1599 h 1722"/>
                <a:gd name="T42" fmla="*/ 31 w 651"/>
                <a:gd name="T43" fmla="*/ 1610 h 1722"/>
                <a:gd name="T44" fmla="*/ 39 w 651"/>
                <a:gd name="T45" fmla="*/ 1615 h 1722"/>
                <a:gd name="T46" fmla="*/ 46 w 651"/>
                <a:gd name="T47" fmla="*/ 1619 h 1722"/>
                <a:gd name="T48" fmla="*/ 54 w 651"/>
                <a:gd name="T49" fmla="*/ 1623 h 1722"/>
                <a:gd name="T50" fmla="*/ 61 w 651"/>
                <a:gd name="T51" fmla="*/ 1625 h 1722"/>
                <a:gd name="T52" fmla="*/ 69 w 651"/>
                <a:gd name="T53" fmla="*/ 1626 h 1722"/>
                <a:gd name="T54" fmla="*/ 77 w 651"/>
                <a:gd name="T55" fmla="*/ 1627 h 1722"/>
                <a:gd name="T56" fmla="*/ 85 w 651"/>
                <a:gd name="T57" fmla="*/ 1627 h 1722"/>
                <a:gd name="T58" fmla="*/ 94 w 651"/>
                <a:gd name="T59" fmla="*/ 1626 h 1722"/>
                <a:gd name="T60" fmla="*/ 610 w 651"/>
                <a:gd name="T61" fmla="*/ 1722 h 1722"/>
                <a:gd name="T62" fmla="*/ 651 w 651"/>
                <a:gd name="T63" fmla="*/ 1688 h 1722"/>
                <a:gd name="T64" fmla="*/ 55 w 651"/>
                <a:gd name="T65" fmla="*/ 1562 h 1722"/>
                <a:gd name="T66" fmla="*/ 55 w 651"/>
                <a:gd name="T67" fmla="*/ 1536 h 1722"/>
                <a:gd name="T68" fmla="*/ 55 w 651"/>
                <a:gd name="T69" fmla="*/ 1515 h 1722"/>
                <a:gd name="T70" fmla="*/ 55 w 651"/>
                <a:gd name="T71" fmla="*/ 1494 h 1722"/>
                <a:gd name="T72" fmla="*/ 55 w 651"/>
                <a:gd name="T73" fmla="*/ 1469 h 1722"/>
                <a:gd name="T74" fmla="*/ 54 w 651"/>
                <a:gd name="T75" fmla="*/ 1427 h 1722"/>
                <a:gd name="T76" fmla="*/ 53 w 651"/>
                <a:gd name="T77" fmla="*/ 1390 h 1722"/>
                <a:gd name="T78" fmla="*/ 51 w 651"/>
                <a:gd name="T79" fmla="*/ 1353 h 1722"/>
                <a:gd name="T80" fmla="*/ 47 w 651"/>
                <a:gd name="T81" fmla="*/ 1312 h 1722"/>
                <a:gd name="T82" fmla="*/ 61 w 651"/>
                <a:gd name="T83" fmla="*/ 1221 h 1722"/>
                <a:gd name="T84" fmla="*/ 72 w 651"/>
                <a:gd name="T85" fmla="*/ 1138 h 1722"/>
                <a:gd name="T86" fmla="*/ 85 w 651"/>
                <a:gd name="T87" fmla="*/ 1061 h 1722"/>
                <a:gd name="T88" fmla="*/ 98 w 651"/>
                <a:gd name="T89" fmla="*/ 986 h 1722"/>
                <a:gd name="T90" fmla="*/ 110 w 651"/>
                <a:gd name="T91" fmla="*/ 911 h 1722"/>
                <a:gd name="T92" fmla="*/ 124 w 651"/>
                <a:gd name="T93" fmla="*/ 834 h 1722"/>
                <a:gd name="T94" fmla="*/ 140 w 651"/>
                <a:gd name="T95" fmla="*/ 751 h 1722"/>
                <a:gd name="T96" fmla="*/ 158 w 651"/>
                <a:gd name="T97" fmla="*/ 661 h 1722"/>
                <a:gd name="T98" fmla="*/ 175 w 651"/>
                <a:gd name="T99" fmla="*/ 571 h 1722"/>
                <a:gd name="T100" fmla="*/ 191 w 651"/>
                <a:gd name="T101" fmla="*/ 490 h 1722"/>
                <a:gd name="T102" fmla="*/ 207 w 651"/>
                <a:gd name="T103" fmla="*/ 413 h 1722"/>
                <a:gd name="T104" fmla="*/ 223 w 651"/>
                <a:gd name="T105" fmla="*/ 339 h 1722"/>
                <a:gd name="T106" fmla="*/ 239 w 651"/>
                <a:gd name="T107" fmla="*/ 264 h 1722"/>
                <a:gd name="T108" fmla="*/ 257 w 651"/>
                <a:gd name="T109" fmla="*/ 188 h 1722"/>
                <a:gd name="T110" fmla="*/ 276 w 651"/>
                <a:gd name="T111" fmla="*/ 106 h 1722"/>
                <a:gd name="T112" fmla="*/ 298 w 651"/>
                <a:gd name="T113" fmla="*/ 18 h 17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651" h="1722">
                  <a:moveTo>
                    <a:pt x="298" y="18"/>
                  </a:moveTo>
                  <a:lnTo>
                    <a:pt x="211" y="0"/>
                  </a:lnTo>
                  <a:lnTo>
                    <a:pt x="186" y="105"/>
                  </a:lnTo>
                  <a:lnTo>
                    <a:pt x="166" y="199"/>
                  </a:lnTo>
                  <a:lnTo>
                    <a:pt x="147" y="289"/>
                  </a:lnTo>
                  <a:lnTo>
                    <a:pt x="131" y="376"/>
                  </a:lnTo>
                  <a:lnTo>
                    <a:pt x="115" y="463"/>
                  </a:lnTo>
                  <a:lnTo>
                    <a:pt x="100" y="553"/>
                  </a:lnTo>
                  <a:lnTo>
                    <a:pt x="86" y="650"/>
                  </a:lnTo>
                  <a:lnTo>
                    <a:pt x="71" y="756"/>
                  </a:lnTo>
                  <a:lnTo>
                    <a:pt x="56" y="866"/>
                  </a:lnTo>
                  <a:lnTo>
                    <a:pt x="44" y="968"/>
                  </a:lnTo>
                  <a:lnTo>
                    <a:pt x="33" y="1062"/>
                  </a:lnTo>
                  <a:lnTo>
                    <a:pt x="24" y="1154"/>
                  </a:lnTo>
                  <a:lnTo>
                    <a:pt x="16" y="1246"/>
                  </a:lnTo>
                  <a:lnTo>
                    <a:pt x="10" y="1342"/>
                  </a:lnTo>
                  <a:lnTo>
                    <a:pt x="4" y="1443"/>
                  </a:lnTo>
                  <a:lnTo>
                    <a:pt x="0" y="1555"/>
                  </a:lnTo>
                  <a:lnTo>
                    <a:pt x="3" y="1572"/>
                  </a:lnTo>
                  <a:lnTo>
                    <a:pt x="9" y="1586"/>
                  </a:lnTo>
                  <a:lnTo>
                    <a:pt x="18" y="1599"/>
                  </a:lnTo>
                  <a:lnTo>
                    <a:pt x="31" y="1610"/>
                  </a:lnTo>
                  <a:lnTo>
                    <a:pt x="39" y="1615"/>
                  </a:lnTo>
                  <a:lnTo>
                    <a:pt x="46" y="1619"/>
                  </a:lnTo>
                  <a:lnTo>
                    <a:pt x="54" y="1623"/>
                  </a:lnTo>
                  <a:lnTo>
                    <a:pt x="61" y="1625"/>
                  </a:lnTo>
                  <a:lnTo>
                    <a:pt x="69" y="1626"/>
                  </a:lnTo>
                  <a:lnTo>
                    <a:pt x="77" y="1627"/>
                  </a:lnTo>
                  <a:lnTo>
                    <a:pt x="85" y="1627"/>
                  </a:lnTo>
                  <a:lnTo>
                    <a:pt x="94" y="1626"/>
                  </a:lnTo>
                  <a:lnTo>
                    <a:pt x="610" y="1722"/>
                  </a:lnTo>
                  <a:lnTo>
                    <a:pt x="651" y="1688"/>
                  </a:lnTo>
                  <a:lnTo>
                    <a:pt x="55" y="1562"/>
                  </a:lnTo>
                  <a:lnTo>
                    <a:pt x="55" y="1536"/>
                  </a:lnTo>
                  <a:lnTo>
                    <a:pt x="55" y="1515"/>
                  </a:lnTo>
                  <a:lnTo>
                    <a:pt x="55" y="1494"/>
                  </a:lnTo>
                  <a:lnTo>
                    <a:pt x="55" y="1469"/>
                  </a:lnTo>
                  <a:lnTo>
                    <a:pt x="54" y="1427"/>
                  </a:lnTo>
                  <a:lnTo>
                    <a:pt x="53" y="1390"/>
                  </a:lnTo>
                  <a:lnTo>
                    <a:pt x="51" y="1353"/>
                  </a:lnTo>
                  <a:lnTo>
                    <a:pt x="47" y="1312"/>
                  </a:lnTo>
                  <a:lnTo>
                    <a:pt x="61" y="1221"/>
                  </a:lnTo>
                  <a:lnTo>
                    <a:pt x="72" y="1138"/>
                  </a:lnTo>
                  <a:lnTo>
                    <a:pt x="85" y="1061"/>
                  </a:lnTo>
                  <a:lnTo>
                    <a:pt x="98" y="986"/>
                  </a:lnTo>
                  <a:lnTo>
                    <a:pt x="110" y="911"/>
                  </a:lnTo>
                  <a:lnTo>
                    <a:pt x="124" y="834"/>
                  </a:lnTo>
                  <a:lnTo>
                    <a:pt x="140" y="751"/>
                  </a:lnTo>
                  <a:lnTo>
                    <a:pt x="158" y="661"/>
                  </a:lnTo>
                  <a:lnTo>
                    <a:pt x="175" y="571"/>
                  </a:lnTo>
                  <a:lnTo>
                    <a:pt x="191" y="490"/>
                  </a:lnTo>
                  <a:lnTo>
                    <a:pt x="207" y="413"/>
                  </a:lnTo>
                  <a:lnTo>
                    <a:pt x="223" y="339"/>
                  </a:lnTo>
                  <a:lnTo>
                    <a:pt x="239" y="264"/>
                  </a:lnTo>
                  <a:lnTo>
                    <a:pt x="257" y="188"/>
                  </a:lnTo>
                  <a:lnTo>
                    <a:pt x="276" y="106"/>
                  </a:lnTo>
                  <a:lnTo>
                    <a:pt x="298" y="18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6" name="Freeform 11"/>
            <p:cNvSpPr>
              <a:spLocks/>
            </p:cNvSpPr>
            <p:nvPr/>
          </p:nvSpPr>
          <p:spPr bwMode="auto">
            <a:xfrm>
              <a:off x="853" y="2446"/>
              <a:ext cx="334" cy="862"/>
            </a:xfrm>
            <a:custGeom>
              <a:avLst/>
              <a:gdLst>
                <a:gd name="T0" fmla="*/ 118 w 668"/>
                <a:gd name="T1" fmla="*/ 0 h 1724"/>
                <a:gd name="T2" fmla="*/ 31 w 668"/>
                <a:gd name="T3" fmla="*/ 8 h 1724"/>
                <a:gd name="T4" fmla="*/ 16 w 668"/>
                <a:gd name="T5" fmla="*/ 260 h 1724"/>
                <a:gd name="T6" fmla="*/ 7 w 668"/>
                <a:gd name="T7" fmla="*/ 482 h 1724"/>
                <a:gd name="T8" fmla="*/ 2 w 668"/>
                <a:gd name="T9" fmla="*/ 705 h 1724"/>
                <a:gd name="T10" fmla="*/ 0 w 668"/>
                <a:gd name="T11" fmla="*/ 956 h 1724"/>
                <a:gd name="T12" fmla="*/ 2 w 668"/>
                <a:gd name="T13" fmla="*/ 1130 h 1724"/>
                <a:gd name="T14" fmla="*/ 4 w 668"/>
                <a:gd name="T15" fmla="*/ 1282 h 1724"/>
                <a:gd name="T16" fmla="*/ 8 w 668"/>
                <a:gd name="T17" fmla="*/ 1435 h 1724"/>
                <a:gd name="T18" fmla="*/ 16 w 668"/>
                <a:gd name="T19" fmla="*/ 1607 h 1724"/>
                <a:gd name="T20" fmla="*/ 15 w 668"/>
                <a:gd name="T21" fmla="*/ 1622 h 1724"/>
                <a:gd name="T22" fmla="*/ 15 w 668"/>
                <a:gd name="T23" fmla="*/ 1636 h 1724"/>
                <a:gd name="T24" fmla="*/ 18 w 668"/>
                <a:gd name="T25" fmla="*/ 1649 h 1724"/>
                <a:gd name="T26" fmla="*/ 22 w 668"/>
                <a:gd name="T27" fmla="*/ 1660 h 1724"/>
                <a:gd name="T28" fmla="*/ 28 w 668"/>
                <a:gd name="T29" fmla="*/ 1672 h 1724"/>
                <a:gd name="T30" fmla="*/ 35 w 668"/>
                <a:gd name="T31" fmla="*/ 1682 h 1724"/>
                <a:gd name="T32" fmla="*/ 44 w 668"/>
                <a:gd name="T33" fmla="*/ 1693 h 1724"/>
                <a:gd name="T34" fmla="*/ 56 w 668"/>
                <a:gd name="T35" fmla="*/ 1702 h 1724"/>
                <a:gd name="T36" fmla="*/ 67 w 668"/>
                <a:gd name="T37" fmla="*/ 1710 h 1724"/>
                <a:gd name="T38" fmla="*/ 78 w 668"/>
                <a:gd name="T39" fmla="*/ 1716 h 1724"/>
                <a:gd name="T40" fmla="*/ 89 w 668"/>
                <a:gd name="T41" fmla="*/ 1720 h 1724"/>
                <a:gd name="T42" fmla="*/ 101 w 668"/>
                <a:gd name="T43" fmla="*/ 1723 h 1724"/>
                <a:gd name="T44" fmla="*/ 112 w 668"/>
                <a:gd name="T45" fmla="*/ 1724 h 1724"/>
                <a:gd name="T46" fmla="*/ 125 w 668"/>
                <a:gd name="T47" fmla="*/ 1724 h 1724"/>
                <a:gd name="T48" fmla="*/ 137 w 668"/>
                <a:gd name="T49" fmla="*/ 1721 h 1724"/>
                <a:gd name="T50" fmla="*/ 150 w 668"/>
                <a:gd name="T51" fmla="*/ 1718 h 1724"/>
                <a:gd name="T52" fmla="*/ 668 w 668"/>
                <a:gd name="T53" fmla="*/ 1694 h 1724"/>
                <a:gd name="T54" fmla="*/ 134 w 668"/>
                <a:gd name="T55" fmla="*/ 1655 h 1724"/>
                <a:gd name="T56" fmla="*/ 127 w 668"/>
                <a:gd name="T57" fmla="*/ 1650 h 1724"/>
                <a:gd name="T58" fmla="*/ 121 w 668"/>
                <a:gd name="T59" fmla="*/ 1647 h 1724"/>
                <a:gd name="T60" fmla="*/ 117 w 668"/>
                <a:gd name="T61" fmla="*/ 1642 h 1724"/>
                <a:gd name="T62" fmla="*/ 112 w 668"/>
                <a:gd name="T63" fmla="*/ 1637 h 1724"/>
                <a:gd name="T64" fmla="*/ 107 w 668"/>
                <a:gd name="T65" fmla="*/ 1633 h 1724"/>
                <a:gd name="T66" fmla="*/ 103 w 668"/>
                <a:gd name="T67" fmla="*/ 1628 h 1724"/>
                <a:gd name="T68" fmla="*/ 99 w 668"/>
                <a:gd name="T69" fmla="*/ 1622 h 1724"/>
                <a:gd name="T70" fmla="*/ 95 w 668"/>
                <a:gd name="T71" fmla="*/ 1616 h 1724"/>
                <a:gd name="T72" fmla="*/ 82 w 668"/>
                <a:gd name="T73" fmla="*/ 1593 h 1724"/>
                <a:gd name="T74" fmla="*/ 74 w 668"/>
                <a:gd name="T75" fmla="*/ 1571 h 1724"/>
                <a:gd name="T76" fmla="*/ 69 w 668"/>
                <a:gd name="T77" fmla="*/ 1548 h 1724"/>
                <a:gd name="T78" fmla="*/ 71 w 668"/>
                <a:gd name="T79" fmla="*/ 1521 h 1724"/>
                <a:gd name="T80" fmla="*/ 118 w 668"/>
                <a:gd name="T81" fmla="*/ 0 h 17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68" h="1724">
                  <a:moveTo>
                    <a:pt x="118" y="0"/>
                  </a:moveTo>
                  <a:lnTo>
                    <a:pt x="31" y="8"/>
                  </a:lnTo>
                  <a:lnTo>
                    <a:pt x="16" y="260"/>
                  </a:lnTo>
                  <a:lnTo>
                    <a:pt x="7" y="482"/>
                  </a:lnTo>
                  <a:lnTo>
                    <a:pt x="2" y="705"/>
                  </a:lnTo>
                  <a:lnTo>
                    <a:pt x="0" y="956"/>
                  </a:lnTo>
                  <a:lnTo>
                    <a:pt x="2" y="1130"/>
                  </a:lnTo>
                  <a:lnTo>
                    <a:pt x="4" y="1282"/>
                  </a:lnTo>
                  <a:lnTo>
                    <a:pt x="8" y="1435"/>
                  </a:lnTo>
                  <a:lnTo>
                    <a:pt x="16" y="1607"/>
                  </a:lnTo>
                  <a:lnTo>
                    <a:pt x="15" y="1622"/>
                  </a:lnTo>
                  <a:lnTo>
                    <a:pt x="15" y="1636"/>
                  </a:lnTo>
                  <a:lnTo>
                    <a:pt x="18" y="1649"/>
                  </a:lnTo>
                  <a:lnTo>
                    <a:pt x="22" y="1660"/>
                  </a:lnTo>
                  <a:lnTo>
                    <a:pt x="28" y="1672"/>
                  </a:lnTo>
                  <a:lnTo>
                    <a:pt x="35" y="1682"/>
                  </a:lnTo>
                  <a:lnTo>
                    <a:pt x="44" y="1693"/>
                  </a:lnTo>
                  <a:lnTo>
                    <a:pt x="56" y="1702"/>
                  </a:lnTo>
                  <a:lnTo>
                    <a:pt x="67" y="1710"/>
                  </a:lnTo>
                  <a:lnTo>
                    <a:pt x="78" y="1716"/>
                  </a:lnTo>
                  <a:lnTo>
                    <a:pt x="89" y="1720"/>
                  </a:lnTo>
                  <a:lnTo>
                    <a:pt x="101" y="1723"/>
                  </a:lnTo>
                  <a:lnTo>
                    <a:pt x="112" y="1724"/>
                  </a:lnTo>
                  <a:lnTo>
                    <a:pt x="125" y="1724"/>
                  </a:lnTo>
                  <a:lnTo>
                    <a:pt x="137" y="1721"/>
                  </a:lnTo>
                  <a:lnTo>
                    <a:pt x="150" y="1718"/>
                  </a:lnTo>
                  <a:lnTo>
                    <a:pt x="668" y="1694"/>
                  </a:lnTo>
                  <a:lnTo>
                    <a:pt x="134" y="1655"/>
                  </a:lnTo>
                  <a:lnTo>
                    <a:pt x="127" y="1650"/>
                  </a:lnTo>
                  <a:lnTo>
                    <a:pt x="121" y="1647"/>
                  </a:lnTo>
                  <a:lnTo>
                    <a:pt x="117" y="1642"/>
                  </a:lnTo>
                  <a:lnTo>
                    <a:pt x="112" y="1637"/>
                  </a:lnTo>
                  <a:lnTo>
                    <a:pt x="107" y="1633"/>
                  </a:lnTo>
                  <a:lnTo>
                    <a:pt x="103" y="1628"/>
                  </a:lnTo>
                  <a:lnTo>
                    <a:pt x="99" y="1622"/>
                  </a:lnTo>
                  <a:lnTo>
                    <a:pt x="95" y="1616"/>
                  </a:lnTo>
                  <a:lnTo>
                    <a:pt x="82" y="1593"/>
                  </a:lnTo>
                  <a:lnTo>
                    <a:pt x="74" y="1571"/>
                  </a:lnTo>
                  <a:lnTo>
                    <a:pt x="69" y="1548"/>
                  </a:lnTo>
                  <a:lnTo>
                    <a:pt x="71" y="1521"/>
                  </a:lnTo>
                  <a:lnTo>
                    <a:pt x="118" y="0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7" name="Freeform 12"/>
            <p:cNvSpPr>
              <a:spLocks/>
            </p:cNvSpPr>
            <p:nvPr/>
          </p:nvSpPr>
          <p:spPr bwMode="auto">
            <a:xfrm>
              <a:off x="748" y="2548"/>
              <a:ext cx="78" cy="471"/>
            </a:xfrm>
            <a:custGeom>
              <a:avLst/>
              <a:gdLst>
                <a:gd name="T0" fmla="*/ 77 w 155"/>
                <a:gd name="T1" fmla="*/ 0 h 941"/>
                <a:gd name="T2" fmla="*/ 155 w 155"/>
                <a:gd name="T3" fmla="*/ 941 h 941"/>
                <a:gd name="T4" fmla="*/ 91 w 155"/>
                <a:gd name="T5" fmla="*/ 838 h 941"/>
                <a:gd name="T6" fmla="*/ 0 w 155"/>
                <a:gd name="T7" fmla="*/ 30 h 941"/>
                <a:gd name="T8" fmla="*/ 77 w 155"/>
                <a:gd name="T9" fmla="*/ 0 h 9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5" h="941">
                  <a:moveTo>
                    <a:pt x="77" y="0"/>
                  </a:moveTo>
                  <a:lnTo>
                    <a:pt x="155" y="941"/>
                  </a:lnTo>
                  <a:lnTo>
                    <a:pt x="91" y="838"/>
                  </a:lnTo>
                  <a:lnTo>
                    <a:pt x="0" y="30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29"/>
            <p:cNvSpPr>
              <a:spLocks/>
            </p:cNvSpPr>
            <p:nvPr/>
          </p:nvSpPr>
          <p:spPr bwMode="auto">
            <a:xfrm>
              <a:off x="928" y="2356"/>
              <a:ext cx="204" cy="766"/>
            </a:xfrm>
            <a:custGeom>
              <a:avLst/>
              <a:gdLst>
                <a:gd name="T0" fmla="*/ 409 w 409"/>
                <a:gd name="T1" fmla="*/ 47 h 1532"/>
                <a:gd name="T2" fmla="*/ 389 w 409"/>
                <a:gd name="T3" fmla="*/ 50 h 1532"/>
                <a:gd name="T4" fmla="*/ 370 w 409"/>
                <a:gd name="T5" fmla="*/ 46 h 1532"/>
                <a:gd name="T6" fmla="*/ 349 w 409"/>
                <a:gd name="T7" fmla="*/ 44 h 1532"/>
                <a:gd name="T8" fmla="*/ 329 w 409"/>
                <a:gd name="T9" fmla="*/ 51 h 1532"/>
                <a:gd name="T10" fmla="*/ 293 w 409"/>
                <a:gd name="T11" fmla="*/ 165 h 1532"/>
                <a:gd name="T12" fmla="*/ 259 w 409"/>
                <a:gd name="T13" fmla="*/ 281 h 1532"/>
                <a:gd name="T14" fmla="*/ 229 w 409"/>
                <a:gd name="T15" fmla="*/ 399 h 1532"/>
                <a:gd name="T16" fmla="*/ 202 w 409"/>
                <a:gd name="T17" fmla="*/ 518 h 1532"/>
                <a:gd name="T18" fmla="*/ 177 w 409"/>
                <a:gd name="T19" fmla="*/ 639 h 1532"/>
                <a:gd name="T20" fmla="*/ 153 w 409"/>
                <a:gd name="T21" fmla="*/ 759 h 1532"/>
                <a:gd name="T22" fmla="*/ 130 w 409"/>
                <a:gd name="T23" fmla="*/ 880 h 1532"/>
                <a:gd name="T24" fmla="*/ 108 w 409"/>
                <a:gd name="T25" fmla="*/ 1000 h 1532"/>
                <a:gd name="T26" fmla="*/ 89 w 409"/>
                <a:gd name="T27" fmla="*/ 1118 h 1532"/>
                <a:gd name="T28" fmla="*/ 73 w 409"/>
                <a:gd name="T29" fmla="*/ 1240 h 1532"/>
                <a:gd name="T30" fmla="*/ 58 w 409"/>
                <a:gd name="T31" fmla="*/ 1362 h 1532"/>
                <a:gd name="T32" fmla="*/ 40 w 409"/>
                <a:gd name="T33" fmla="*/ 1481 h 1532"/>
                <a:gd name="T34" fmla="*/ 44 w 409"/>
                <a:gd name="T35" fmla="*/ 1507 h 1532"/>
                <a:gd name="T36" fmla="*/ 30 w 409"/>
                <a:gd name="T37" fmla="*/ 1532 h 1532"/>
                <a:gd name="T38" fmla="*/ 15 w 409"/>
                <a:gd name="T39" fmla="*/ 1522 h 1532"/>
                <a:gd name="T40" fmla="*/ 5 w 409"/>
                <a:gd name="T41" fmla="*/ 1507 h 1532"/>
                <a:gd name="T42" fmla="*/ 7 w 409"/>
                <a:gd name="T43" fmla="*/ 1427 h 1532"/>
                <a:gd name="T44" fmla="*/ 22 w 409"/>
                <a:gd name="T45" fmla="*/ 1342 h 1532"/>
                <a:gd name="T46" fmla="*/ 35 w 409"/>
                <a:gd name="T47" fmla="*/ 1250 h 1532"/>
                <a:gd name="T48" fmla="*/ 46 w 409"/>
                <a:gd name="T49" fmla="*/ 1157 h 1532"/>
                <a:gd name="T50" fmla="*/ 58 w 409"/>
                <a:gd name="T51" fmla="*/ 1064 h 1532"/>
                <a:gd name="T52" fmla="*/ 71 w 409"/>
                <a:gd name="T53" fmla="*/ 973 h 1532"/>
                <a:gd name="T54" fmla="*/ 80 w 409"/>
                <a:gd name="T55" fmla="*/ 918 h 1532"/>
                <a:gd name="T56" fmla="*/ 92 w 409"/>
                <a:gd name="T57" fmla="*/ 861 h 1532"/>
                <a:gd name="T58" fmla="*/ 100 w 409"/>
                <a:gd name="T59" fmla="*/ 811 h 1532"/>
                <a:gd name="T60" fmla="*/ 109 w 409"/>
                <a:gd name="T61" fmla="*/ 760 h 1532"/>
                <a:gd name="T62" fmla="*/ 120 w 409"/>
                <a:gd name="T63" fmla="*/ 707 h 1532"/>
                <a:gd name="T64" fmla="*/ 130 w 409"/>
                <a:gd name="T65" fmla="*/ 655 h 1532"/>
                <a:gd name="T66" fmla="*/ 153 w 409"/>
                <a:gd name="T67" fmla="*/ 532 h 1532"/>
                <a:gd name="T68" fmla="*/ 182 w 409"/>
                <a:gd name="T69" fmla="*/ 412 h 1532"/>
                <a:gd name="T70" fmla="*/ 211 w 409"/>
                <a:gd name="T71" fmla="*/ 294 h 1532"/>
                <a:gd name="T72" fmla="*/ 235 w 409"/>
                <a:gd name="T73" fmla="*/ 172 h 1532"/>
                <a:gd name="T74" fmla="*/ 249 w 409"/>
                <a:gd name="T75" fmla="*/ 130 h 1532"/>
                <a:gd name="T76" fmla="*/ 261 w 409"/>
                <a:gd name="T77" fmla="*/ 88 h 1532"/>
                <a:gd name="T78" fmla="*/ 275 w 409"/>
                <a:gd name="T79" fmla="*/ 45 h 1532"/>
                <a:gd name="T80" fmla="*/ 294 w 409"/>
                <a:gd name="T81" fmla="*/ 8 h 1532"/>
                <a:gd name="T82" fmla="*/ 321 w 409"/>
                <a:gd name="T83" fmla="*/ 1 h 1532"/>
                <a:gd name="T84" fmla="*/ 349 w 409"/>
                <a:gd name="T85" fmla="*/ 1 h 1532"/>
                <a:gd name="T86" fmla="*/ 377 w 409"/>
                <a:gd name="T87" fmla="*/ 8 h 1532"/>
                <a:gd name="T88" fmla="*/ 404 w 409"/>
                <a:gd name="T89" fmla="*/ 18 h 15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09" h="1532">
                  <a:moveTo>
                    <a:pt x="409" y="38"/>
                  </a:moveTo>
                  <a:lnTo>
                    <a:pt x="409" y="47"/>
                  </a:lnTo>
                  <a:lnTo>
                    <a:pt x="400" y="50"/>
                  </a:lnTo>
                  <a:lnTo>
                    <a:pt x="389" y="50"/>
                  </a:lnTo>
                  <a:lnTo>
                    <a:pt x="380" y="48"/>
                  </a:lnTo>
                  <a:lnTo>
                    <a:pt x="370" y="46"/>
                  </a:lnTo>
                  <a:lnTo>
                    <a:pt x="359" y="45"/>
                  </a:lnTo>
                  <a:lnTo>
                    <a:pt x="349" y="44"/>
                  </a:lnTo>
                  <a:lnTo>
                    <a:pt x="339" y="46"/>
                  </a:lnTo>
                  <a:lnTo>
                    <a:pt x="329" y="51"/>
                  </a:lnTo>
                  <a:lnTo>
                    <a:pt x="310" y="107"/>
                  </a:lnTo>
                  <a:lnTo>
                    <a:pt x="293" y="165"/>
                  </a:lnTo>
                  <a:lnTo>
                    <a:pt x="275" y="222"/>
                  </a:lnTo>
                  <a:lnTo>
                    <a:pt x="259" y="281"/>
                  </a:lnTo>
                  <a:lnTo>
                    <a:pt x="244" y="340"/>
                  </a:lnTo>
                  <a:lnTo>
                    <a:pt x="229" y="399"/>
                  </a:lnTo>
                  <a:lnTo>
                    <a:pt x="215" y="458"/>
                  </a:lnTo>
                  <a:lnTo>
                    <a:pt x="202" y="518"/>
                  </a:lnTo>
                  <a:lnTo>
                    <a:pt x="189" y="578"/>
                  </a:lnTo>
                  <a:lnTo>
                    <a:pt x="177" y="639"/>
                  </a:lnTo>
                  <a:lnTo>
                    <a:pt x="165" y="699"/>
                  </a:lnTo>
                  <a:lnTo>
                    <a:pt x="153" y="759"/>
                  </a:lnTo>
                  <a:lnTo>
                    <a:pt x="142" y="820"/>
                  </a:lnTo>
                  <a:lnTo>
                    <a:pt x="130" y="880"/>
                  </a:lnTo>
                  <a:lnTo>
                    <a:pt x="120" y="940"/>
                  </a:lnTo>
                  <a:lnTo>
                    <a:pt x="108" y="1000"/>
                  </a:lnTo>
                  <a:lnTo>
                    <a:pt x="98" y="1058"/>
                  </a:lnTo>
                  <a:lnTo>
                    <a:pt x="89" y="1118"/>
                  </a:lnTo>
                  <a:lnTo>
                    <a:pt x="81" y="1179"/>
                  </a:lnTo>
                  <a:lnTo>
                    <a:pt x="73" y="1240"/>
                  </a:lnTo>
                  <a:lnTo>
                    <a:pt x="65" y="1301"/>
                  </a:lnTo>
                  <a:lnTo>
                    <a:pt x="58" y="1362"/>
                  </a:lnTo>
                  <a:lnTo>
                    <a:pt x="50" y="1422"/>
                  </a:lnTo>
                  <a:lnTo>
                    <a:pt x="40" y="1481"/>
                  </a:lnTo>
                  <a:lnTo>
                    <a:pt x="47" y="1494"/>
                  </a:lnTo>
                  <a:lnTo>
                    <a:pt x="44" y="1507"/>
                  </a:lnTo>
                  <a:lnTo>
                    <a:pt x="37" y="1520"/>
                  </a:lnTo>
                  <a:lnTo>
                    <a:pt x="30" y="1532"/>
                  </a:lnTo>
                  <a:lnTo>
                    <a:pt x="22" y="1529"/>
                  </a:lnTo>
                  <a:lnTo>
                    <a:pt x="15" y="1522"/>
                  </a:lnTo>
                  <a:lnTo>
                    <a:pt x="9" y="1514"/>
                  </a:lnTo>
                  <a:lnTo>
                    <a:pt x="5" y="1507"/>
                  </a:lnTo>
                  <a:lnTo>
                    <a:pt x="0" y="1467"/>
                  </a:lnTo>
                  <a:lnTo>
                    <a:pt x="7" y="1427"/>
                  </a:lnTo>
                  <a:lnTo>
                    <a:pt x="16" y="1385"/>
                  </a:lnTo>
                  <a:lnTo>
                    <a:pt x="22" y="1342"/>
                  </a:lnTo>
                  <a:lnTo>
                    <a:pt x="28" y="1296"/>
                  </a:lnTo>
                  <a:lnTo>
                    <a:pt x="35" y="1250"/>
                  </a:lnTo>
                  <a:lnTo>
                    <a:pt x="40" y="1203"/>
                  </a:lnTo>
                  <a:lnTo>
                    <a:pt x="46" y="1157"/>
                  </a:lnTo>
                  <a:lnTo>
                    <a:pt x="52" y="1110"/>
                  </a:lnTo>
                  <a:lnTo>
                    <a:pt x="58" y="1064"/>
                  </a:lnTo>
                  <a:lnTo>
                    <a:pt x="65" y="1018"/>
                  </a:lnTo>
                  <a:lnTo>
                    <a:pt x="71" y="973"/>
                  </a:lnTo>
                  <a:lnTo>
                    <a:pt x="75" y="946"/>
                  </a:lnTo>
                  <a:lnTo>
                    <a:pt x="80" y="918"/>
                  </a:lnTo>
                  <a:lnTo>
                    <a:pt x="85" y="889"/>
                  </a:lnTo>
                  <a:lnTo>
                    <a:pt x="92" y="861"/>
                  </a:lnTo>
                  <a:lnTo>
                    <a:pt x="96" y="836"/>
                  </a:lnTo>
                  <a:lnTo>
                    <a:pt x="100" y="811"/>
                  </a:lnTo>
                  <a:lnTo>
                    <a:pt x="105" y="785"/>
                  </a:lnTo>
                  <a:lnTo>
                    <a:pt x="109" y="760"/>
                  </a:lnTo>
                  <a:lnTo>
                    <a:pt x="115" y="734"/>
                  </a:lnTo>
                  <a:lnTo>
                    <a:pt x="120" y="707"/>
                  </a:lnTo>
                  <a:lnTo>
                    <a:pt x="126" y="682"/>
                  </a:lnTo>
                  <a:lnTo>
                    <a:pt x="130" y="655"/>
                  </a:lnTo>
                  <a:lnTo>
                    <a:pt x="141" y="593"/>
                  </a:lnTo>
                  <a:lnTo>
                    <a:pt x="153" y="532"/>
                  </a:lnTo>
                  <a:lnTo>
                    <a:pt x="167" y="472"/>
                  </a:lnTo>
                  <a:lnTo>
                    <a:pt x="182" y="412"/>
                  </a:lnTo>
                  <a:lnTo>
                    <a:pt x="196" y="354"/>
                  </a:lnTo>
                  <a:lnTo>
                    <a:pt x="211" y="294"/>
                  </a:lnTo>
                  <a:lnTo>
                    <a:pt x="223" y="233"/>
                  </a:lnTo>
                  <a:lnTo>
                    <a:pt x="235" y="172"/>
                  </a:lnTo>
                  <a:lnTo>
                    <a:pt x="242" y="152"/>
                  </a:lnTo>
                  <a:lnTo>
                    <a:pt x="249" y="130"/>
                  </a:lnTo>
                  <a:lnTo>
                    <a:pt x="255" y="109"/>
                  </a:lnTo>
                  <a:lnTo>
                    <a:pt x="261" y="88"/>
                  </a:lnTo>
                  <a:lnTo>
                    <a:pt x="267" y="66"/>
                  </a:lnTo>
                  <a:lnTo>
                    <a:pt x="275" y="45"/>
                  </a:lnTo>
                  <a:lnTo>
                    <a:pt x="283" y="25"/>
                  </a:lnTo>
                  <a:lnTo>
                    <a:pt x="294" y="8"/>
                  </a:lnTo>
                  <a:lnTo>
                    <a:pt x="308" y="4"/>
                  </a:lnTo>
                  <a:lnTo>
                    <a:pt x="321" y="1"/>
                  </a:lnTo>
                  <a:lnTo>
                    <a:pt x="335" y="0"/>
                  </a:lnTo>
                  <a:lnTo>
                    <a:pt x="349" y="1"/>
                  </a:lnTo>
                  <a:lnTo>
                    <a:pt x="363" y="5"/>
                  </a:lnTo>
                  <a:lnTo>
                    <a:pt x="377" y="8"/>
                  </a:lnTo>
                  <a:lnTo>
                    <a:pt x="390" y="13"/>
                  </a:lnTo>
                  <a:lnTo>
                    <a:pt x="404" y="18"/>
                  </a:lnTo>
                  <a:lnTo>
                    <a:pt x="409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30"/>
            <p:cNvSpPr>
              <a:spLocks/>
            </p:cNvSpPr>
            <p:nvPr/>
          </p:nvSpPr>
          <p:spPr bwMode="auto">
            <a:xfrm>
              <a:off x="1248" y="2365"/>
              <a:ext cx="428" cy="195"/>
            </a:xfrm>
            <a:custGeom>
              <a:avLst/>
              <a:gdLst>
                <a:gd name="T0" fmla="*/ 507 w 857"/>
                <a:gd name="T1" fmla="*/ 151 h 391"/>
                <a:gd name="T2" fmla="*/ 543 w 857"/>
                <a:gd name="T3" fmla="*/ 173 h 391"/>
                <a:gd name="T4" fmla="*/ 578 w 857"/>
                <a:gd name="T5" fmla="*/ 195 h 391"/>
                <a:gd name="T6" fmla="*/ 615 w 857"/>
                <a:gd name="T7" fmla="*/ 216 h 391"/>
                <a:gd name="T8" fmla="*/ 652 w 857"/>
                <a:gd name="T9" fmla="*/ 236 h 391"/>
                <a:gd name="T10" fmla="*/ 689 w 857"/>
                <a:gd name="T11" fmla="*/ 255 h 391"/>
                <a:gd name="T12" fmla="*/ 727 w 857"/>
                <a:gd name="T13" fmla="*/ 273 h 391"/>
                <a:gd name="T14" fmla="*/ 765 w 857"/>
                <a:gd name="T15" fmla="*/ 291 h 391"/>
                <a:gd name="T16" fmla="*/ 795 w 857"/>
                <a:gd name="T17" fmla="*/ 307 h 391"/>
                <a:gd name="T18" fmla="*/ 823 w 857"/>
                <a:gd name="T19" fmla="*/ 322 h 391"/>
                <a:gd name="T20" fmla="*/ 847 w 857"/>
                <a:gd name="T21" fmla="*/ 340 h 391"/>
                <a:gd name="T22" fmla="*/ 857 w 857"/>
                <a:gd name="T23" fmla="*/ 367 h 391"/>
                <a:gd name="T24" fmla="*/ 843 w 857"/>
                <a:gd name="T25" fmla="*/ 391 h 391"/>
                <a:gd name="T26" fmla="*/ 801 w 857"/>
                <a:gd name="T27" fmla="*/ 358 h 391"/>
                <a:gd name="T28" fmla="*/ 756 w 857"/>
                <a:gd name="T29" fmla="*/ 329 h 391"/>
                <a:gd name="T30" fmla="*/ 708 w 857"/>
                <a:gd name="T31" fmla="*/ 302 h 391"/>
                <a:gd name="T32" fmla="*/ 660 w 857"/>
                <a:gd name="T33" fmla="*/ 278 h 391"/>
                <a:gd name="T34" fmla="*/ 612 w 857"/>
                <a:gd name="T35" fmla="*/ 254 h 391"/>
                <a:gd name="T36" fmla="*/ 563 w 857"/>
                <a:gd name="T37" fmla="*/ 231 h 391"/>
                <a:gd name="T38" fmla="*/ 516 w 857"/>
                <a:gd name="T39" fmla="*/ 206 h 391"/>
                <a:gd name="T40" fmla="*/ 471 w 857"/>
                <a:gd name="T41" fmla="*/ 181 h 391"/>
                <a:gd name="T42" fmla="*/ 426 w 857"/>
                <a:gd name="T43" fmla="*/ 168 h 391"/>
                <a:gd name="T44" fmla="*/ 383 w 857"/>
                <a:gd name="T45" fmla="*/ 148 h 391"/>
                <a:gd name="T46" fmla="*/ 338 w 857"/>
                <a:gd name="T47" fmla="*/ 128 h 391"/>
                <a:gd name="T48" fmla="*/ 290 w 857"/>
                <a:gd name="T49" fmla="*/ 118 h 391"/>
                <a:gd name="T50" fmla="*/ 273 w 857"/>
                <a:gd name="T51" fmla="*/ 115 h 391"/>
                <a:gd name="T52" fmla="*/ 240 w 857"/>
                <a:gd name="T53" fmla="*/ 103 h 391"/>
                <a:gd name="T54" fmla="*/ 205 w 857"/>
                <a:gd name="T55" fmla="*/ 91 h 391"/>
                <a:gd name="T56" fmla="*/ 171 w 857"/>
                <a:gd name="T57" fmla="*/ 81 h 391"/>
                <a:gd name="T58" fmla="*/ 135 w 857"/>
                <a:gd name="T59" fmla="*/ 71 h 391"/>
                <a:gd name="T60" fmla="*/ 100 w 857"/>
                <a:gd name="T61" fmla="*/ 61 h 391"/>
                <a:gd name="T62" fmla="*/ 66 w 857"/>
                <a:gd name="T63" fmla="*/ 53 h 391"/>
                <a:gd name="T64" fmla="*/ 31 w 857"/>
                <a:gd name="T65" fmla="*/ 46 h 391"/>
                <a:gd name="T66" fmla="*/ 6 w 857"/>
                <a:gd name="T67" fmla="*/ 36 h 391"/>
                <a:gd name="T68" fmla="*/ 0 w 857"/>
                <a:gd name="T69" fmla="*/ 22 h 391"/>
                <a:gd name="T70" fmla="*/ 6 w 857"/>
                <a:gd name="T71" fmla="*/ 7 h 391"/>
                <a:gd name="T72" fmla="*/ 16 w 857"/>
                <a:gd name="T73" fmla="*/ 3 h 391"/>
                <a:gd name="T74" fmla="*/ 29 w 857"/>
                <a:gd name="T75" fmla="*/ 3 h 391"/>
                <a:gd name="T76" fmla="*/ 42 w 857"/>
                <a:gd name="T77" fmla="*/ 3 h 391"/>
                <a:gd name="T78" fmla="*/ 80 w 857"/>
                <a:gd name="T79" fmla="*/ 1 h 391"/>
                <a:gd name="T80" fmla="*/ 138 w 857"/>
                <a:gd name="T81" fmla="*/ 10 h 391"/>
                <a:gd name="T82" fmla="*/ 196 w 857"/>
                <a:gd name="T83" fmla="*/ 23 h 391"/>
                <a:gd name="T84" fmla="*/ 251 w 857"/>
                <a:gd name="T85" fmla="*/ 41 h 391"/>
                <a:gd name="T86" fmla="*/ 305 w 857"/>
                <a:gd name="T87" fmla="*/ 60 h 391"/>
                <a:gd name="T88" fmla="*/ 358 w 857"/>
                <a:gd name="T89" fmla="*/ 83 h 391"/>
                <a:gd name="T90" fmla="*/ 411 w 857"/>
                <a:gd name="T91" fmla="*/ 106 h 391"/>
                <a:gd name="T92" fmla="*/ 463 w 857"/>
                <a:gd name="T93" fmla="*/ 129 h 3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857" h="391">
                  <a:moveTo>
                    <a:pt x="490" y="140"/>
                  </a:moveTo>
                  <a:lnTo>
                    <a:pt x="507" y="151"/>
                  </a:lnTo>
                  <a:lnTo>
                    <a:pt x="525" y="163"/>
                  </a:lnTo>
                  <a:lnTo>
                    <a:pt x="543" y="173"/>
                  </a:lnTo>
                  <a:lnTo>
                    <a:pt x="561" y="185"/>
                  </a:lnTo>
                  <a:lnTo>
                    <a:pt x="578" y="195"/>
                  </a:lnTo>
                  <a:lnTo>
                    <a:pt x="597" y="205"/>
                  </a:lnTo>
                  <a:lnTo>
                    <a:pt x="615" y="216"/>
                  </a:lnTo>
                  <a:lnTo>
                    <a:pt x="634" y="226"/>
                  </a:lnTo>
                  <a:lnTo>
                    <a:pt x="652" y="236"/>
                  </a:lnTo>
                  <a:lnTo>
                    <a:pt x="670" y="246"/>
                  </a:lnTo>
                  <a:lnTo>
                    <a:pt x="689" y="255"/>
                  </a:lnTo>
                  <a:lnTo>
                    <a:pt x="707" y="264"/>
                  </a:lnTo>
                  <a:lnTo>
                    <a:pt x="727" y="273"/>
                  </a:lnTo>
                  <a:lnTo>
                    <a:pt x="745" y="282"/>
                  </a:lnTo>
                  <a:lnTo>
                    <a:pt x="765" y="291"/>
                  </a:lnTo>
                  <a:lnTo>
                    <a:pt x="783" y="299"/>
                  </a:lnTo>
                  <a:lnTo>
                    <a:pt x="795" y="307"/>
                  </a:lnTo>
                  <a:lnTo>
                    <a:pt x="809" y="314"/>
                  </a:lnTo>
                  <a:lnTo>
                    <a:pt x="823" y="322"/>
                  </a:lnTo>
                  <a:lnTo>
                    <a:pt x="835" y="330"/>
                  </a:lnTo>
                  <a:lnTo>
                    <a:pt x="847" y="340"/>
                  </a:lnTo>
                  <a:lnTo>
                    <a:pt x="854" y="353"/>
                  </a:lnTo>
                  <a:lnTo>
                    <a:pt x="857" y="367"/>
                  </a:lnTo>
                  <a:lnTo>
                    <a:pt x="855" y="385"/>
                  </a:lnTo>
                  <a:lnTo>
                    <a:pt x="843" y="391"/>
                  </a:lnTo>
                  <a:lnTo>
                    <a:pt x="823" y="373"/>
                  </a:lnTo>
                  <a:lnTo>
                    <a:pt x="801" y="358"/>
                  </a:lnTo>
                  <a:lnTo>
                    <a:pt x="779" y="344"/>
                  </a:lnTo>
                  <a:lnTo>
                    <a:pt x="756" y="329"/>
                  </a:lnTo>
                  <a:lnTo>
                    <a:pt x="733" y="316"/>
                  </a:lnTo>
                  <a:lnTo>
                    <a:pt x="708" y="302"/>
                  </a:lnTo>
                  <a:lnTo>
                    <a:pt x="684" y="289"/>
                  </a:lnTo>
                  <a:lnTo>
                    <a:pt x="660" y="278"/>
                  </a:lnTo>
                  <a:lnTo>
                    <a:pt x="636" y="266"/>
                  </a:lnTo>
                  <a:lnTo>
                    <a:pt x="612" y="254"/>
                  </a:lnTo>
                  <a:lnTo>
                    <a:pt x="588" y="242"/>
                  </a:lnTo>
                  <a:lnTo>
                    <a:pt x="563" y="231"/>
                  </a:lnTo>
                  <a:lnTo>
                    <a:pt x="540" y="219"/>
                  </a:lnTo>
                  <a:lnTo>
                    <a:pt x="516" y="206"/>
                  </a:lnTo>
                  <a:lnTo>
                    <a:pt x="493" y="194"/>
                  </a:lnTo>
                  <a:lnTo>
                    <a:pt x="471" y="181"/>
                  </a:lnTo>
                  <a:lnTo>
                    <a:pt x="448" y="177"/>
                  </a:lnTo>
                  <a:lnTo>
                    <a:pt x="426" y="168"/>
                  </a:lnTo>
                  <a:lnTo>
                    <a:pt x="404" y="158"/>
                  </a:lnTo>
                  <a:lnTo>
                    <a:pt x="383" y="148"/>
                  </a:lnTo>
                  <a:lnTo>
                    <a:pt x="360" y="137"/>
                  </a:lnTo>
                  <a:lnTo>
                    <a:pt x="338" y="128"/>
                  </a:lnTo>
                  <a:lnTo>
                    <a:pt x="315" y="121"/>
                  </a:lnTo>
                  <a:lnTo>
                    <a:pt x="290" y="118"/>
                  </a:lnTo>
                  <a:lnTo>
                    <a:pt x="289" y="122"/>
                  </a:lnTo>
                  <a:lnTo>
                    <a:pt x="273" y="115"/>
                  </a:lnTo>
                  <a:lnTo>
                    <a:pt x="256" y="110"/>
                  </a:lnTo>
                  <a:lnTo>
                    <a:pt x="240" y="103"/>
                  </a:lnTo>
                  <a:lnTo>
                    <a:pt x="222" y="97"/>
                  </a:lnTo>
                  <a:lnTo>
                    <a:pt x="205" y="91"/>
                  </a:lnTo>
                  <a:lnTo>
                    <a:pt x="188" y="86"/>
                  </a:lnTo>
                  <a:lnTo>
                    <a:pt x="171" y="81"/>
                  </a:lnTo>
                  <a:lnTo>
                    <a:pt x="153" y="75"/>
                  </a:lnTo>
                  <a:lnTo>
                    <a:pt x="135" y="71"/>
                  </a:lnTo>
                  <a:lnTo>
                    <a:pt x="118" y="66"/>
                  </a:lnTo>
                  <a:lnTo>
                    <a:pt x="100" y="61"/>
                  </a:lnTo>
                  <a:lnTo>
                    <a:pt x="83" y="58"/>
                  </a:lnTo>
                  <a:lnTo>
                    <a:pt x="66" y="53"/>
                  </a:lnTo>
                  <a:lnTo>
                    <a:pt x="49" y="50"/>
                  </a:lnTo>
                  <a:lnTo>
                    <a:pt x="31" y="46"/>
                  </a:lnTo>
                  <a:lnTo>
                    <a:pt x="14" y="43"/>
                  </a:lnTo>
                  <a:lnTo>
                    <a:pt x="6" y="36"/>
                  </a:lnTo>
                  <a:lnTo>
                    <a:pt x="1" y="29"/>
                  </a:lnTo>
                  <a:lnTo>
                    <a:pt x="0" y="22"/>
                  </a:lnTo>
                  <a:lnTo>
                    <a:pt x="1" y="12"/>
                  </a:lnTo>
                  <a:lnTo>
                    <a:pt x="6" y="7"/>
                  </a:lnTo>
                  <a:lnTo>
                    <a:pt x="12" y="4"/>
                  </a:lnTo>
                  <a:lnTo>
                    <a:pt x="16" y="3"/>
                  </a:lnTo>
                  <a:lnTo>
                    <a:pt x="23" y="3"/>
                  </a:lnTo>
                  <a:lnTo>
                    <a:pt x="29" y="3"/>
                  </a:lnTo>
                  <a:lnTo>
                    <a:pt x="36" y="3"/>
                  </a:lnTo>
                  <a:lnTo>
                    <a:pt x="42" y="3"/>
                  </a:lnTo>
                  <a:lnTo>
                    <a:pt x="49" y="0"/>
                  </a:lnTo>
                  <a:lnTo>
                    <a:pt x="80" y="1"/>
                  </a:lnTo>
                  <a:lnTo>
                    <a:pt x="110" y="5"/>
                  </a:lnTo>
                  <a:lnTo>
                    <a:pt x="138" y="10"/>
                  </a:lnTo>
                  <a:lnTo>
                    <a:pt x="167" y="15"/>
                  </a:lnTo>
                  <a:lnTo>
                    <a:pt x="196" y="23"/>
                  </a:lnTo>
                  <a:lnTo>
                    <a:pt x="224" y="31"/>
                  </a:lnTo>
                  <a:lnTo>
                    <a:pt x="251" y="41"/>
                  </a:lnTo>
                  <a:lnTo>
                    <a:pt x="278" y="50"/>
                  </a:lnTo>
                  <a:lnTo>
                    <a:pt x="305" y="60"/>
                  </a:lnTo>
                  <a:lnTo>
                    <a:pt x="332" y="72"/>
                  </a:lnTo>
                  <a:lnTo>
                    <a:pt x="358" y="83"/>
                  </a:lnTo>
                  <a:lnTo>
                    <a:pt x="385" y="95"/>
                  </a:lnTo>
                  <a:lnTo>
                    <a:pt x="411" y="106"/>
                  </a:lnTo>
                  <a:lnTo>
                    <a:pt x="437" y="118"/>
                  </a:lnTo>
                  <a:lnTo>
                    <a:pt x="463" y="129"/>
                  </a:lnTo>
                  <a:lnTo>
                    <a:pt x="49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Rectangle 31"/>
            <p:cNvSpPr>
              <a:spLocks noChangeArrowheads="1"/>
            </p:cNvSpPr>
            <p:nvPr/>
          </p:nvSpPr>
          <p:spPr bwMode="auto">
            <a:xfrm>
              <a:off x="1241" y="2365"/>
              <a:ext cx="4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32"/>
            <p:cNvSpPr>
              <a:spLocks/>
            </p:cNvSpPr>
            <p:nvPr/>
          </p:nvSpPr>
          <p:spPr bwMode="auto">
            <a:xfrm>
              <a:off x="998" y="2385"/>
              <a:ext cx="214" cy="652"/>
            </a:xfrm>
            <a:custGeom>
              <a:avLst/>
              <a:gdLst>
                <a:gd name="T0" fmla="*/ 423 w 430"/>
                <a:gd name="T1" fmla="*/ 62 h 1303"/>
                <a:gd name="T2" fmla="*/ 407 w 430"/>
                <a:gd name="T3" fmla="*/ 124 h 1303"/>
                <a:gd name="T4" fmla="*/ 389 w 430"/>
                <a:gd name="T5" fmla="*/ 186 h 1303"/>
                <a:gd name="T6" fmla="*/ 371 w 430"/>
                <a:gd name="T7" fmla="*/ 248 h 1303"/>
                <a:gd name="T8" fmla="*/ 348 w 430"/>
                <a:gd name="T9" fmla="*/ 332 h 1303"/>
                <a:gd name="T10" fmla="*/ 318 w 430"/>
                <a:gd name="T11" fmla="*/ 440 h 1303"/>
                <a:gd name="T12" fmla="*/ 287 w 430"/>
                <a:gd name="T13" fmla="*/ 544 h 1303"/>
                <a:gd name="T14" fmla="*/ 255 w 430"/>
                <a:gd name="T15" fmla="*/ 650 h 1303"/>
                <a:gd name="T16" fmla="*/ 222 w 430"/>
                <a:gd name="T17" fmla="*/ 755 h 1303"/>
                <a:gd name="T18" fmla="*/ 188 w 430"/>
                <a:gd name="T19" fmla="*/ 860 h 1303"/>
                <a:gd name="T20" fmla="*/ 154 w 430"/>
                <a:gd name="T21" fmla="*/ 965 h 1303"/>
                <a:gd name="T22" fmla="*/ 118 w 430"/>
                <a:gd name="T23" fmla="*/ 1068 h 1303"/>
                <a:gd name="T24" fmla="*/ 95 w 430"/>
                <a:gd name="T25" fmla="*/ 1144 h 1303"/>
                <a:gd name="T26" fmla="*/ 82 w 430"/>
                <a:gd name="T27" fmla="*/ 1193 h 1303"/>
                <a:gd name="T28" fmla="*/ 66 w 430"/>
                <a:gd name="T29" fmla="*/ 1240 h 1303"/>
                <a:gd name="T30" fmla="*/ 43 w 430"/>
                <a:gd name="T31" fmla="*/ 1284 h 1303"/>
                <a:gd name="T32" fmla="*/ 18 w 430"/>
                <a:gd name="T33" fmla="*/ 1299 h 1303"/>
                <a:gd name="T34" fmla="*/ 13 w 430"/>
                <a:gd name="T35" fmla="*/ 1276 h 1303"/>
                <a:gd name="T36" fmla="*/ 11 w 430"/>
                <a:gd name="T37" fmla="*/ 1263 h 1303"/>
                <a:gd name="T38" fmla="*/ 6 w 430"/>
                <a:gd name="T39" fmla="*/ 1263 h 1303"/>
                <a:gd name="T40" fmla="*/ 0 w 430"/>
                <a:gd name="T41" fmla="*/ 1246 h 1303"/>
                <a:gd name="T42" fmla="*/ 13 w 430"/>
                <a:gd name="T43" fmla="*/ 1217 h 1303"/>
                <a:gd name="T44" fmla="*/ 36 w 430"/>
                <a:gd name="T45" fmla="*/ 1156 h 1303"/>
                <a:gd name="T46" fmla="*/ 65 w 430"/>
                <a:gd name="T47" fmla="*/ 1064 h 1303"/>
                <a:gd name="T48" fmla="*/ 94 w 430"/>
                <a:gd name="T49" fmla="*/ 972 h 1303"/>
                <a:gd name="T50" fmla="*/ 124 w 430"/>
                <a:gd name="T51" fmla="*/ 879 h 1303"/>
                <a:gd name="T52" fmla="*/ 159 w 430"/>
                <a:gd name="T53" fmla="*/ 759 h 1303"/>
                <a:gd name="T54" fmla="*/ 207 w 430"/>
                <a:gd name="T55" fmla="*/ 611 h 1303"/>
                <a:gd name="T56" fmla="*/ 254 w 430"/>
                <a:gd name="T57" fmla="*/ 464 h 1303"/>
                <a:gd name="T58" fmla="*/ 298 w 430"/>
                <a:gd name="T59" fmla="*/ 315 h 1303"/>
                <a:gd name="T60" fmla="*/ 324 w 430"/>
                <a:gd name="T61" fmla="*/ 229 h 1303"/>
                <a:gd name="T62" fmla="*/ 332 w 430"/>
                <a:gd name="T63" fmla="*/ 201 h 1303"/>
                <a:gd name="T64" fmla="*/ 346 w 430"/>
                <a:gd name="T65" fmla="*/ 167 h 1303"/>
                <a:gd name="T66" fmla="*/ 365 w 430"/>
                <a:gd name="T67" fmla="*/ 126 h 1303"/>
                <a:gd name="T68" fmla="*/ 370 w 430"/>
                <a:gd name="T69" fmla="*/ 89 h 1303"/>
                <a:gd name="T70" fmla="*/ 380 w 430"/>
                <a:gd name="T71" fmla="*/ 63 h 1303"/>
                <a:gd name="T72" fmla="*/ 391 w 430"/>
                <a:gd name="T73" fmla="*/ 38 h 1303"/>
                <a:gd name="T74" fmla="*/ 403 w 430"/>
                <a:gd name="T75" fmla="*/ 12 h 1303"/>
                <a:gd name="T76" fmla="*/ 420 w 430"/>
                <a:gd name="T77" fmla="*/ 2 h 1303"/>
                <a:gd name="T78" fmla="*/ 428 w 430"/>
                <a:gd name="T79" fmla="*/ 19 h 1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30" h="1303">
                  <a:moveTo>
                    <a:pt x="430" y="30"/>
                  </a:moveTo>
                  <a:lnTo>
                    <a:pt x="423" y="62"/>
                  </a:lnTo>
                  <a:lnTo>
                    <a:pt x="415" y="93"/>
                  </a:lnTo>
                  <a:lnTo>
                    <a:pt x="407" y="124"/>
                  </a:lnTo>
                  <a:lnTo>
                    <a:pt x="398" y="155"/>
                  </a:lnTo>
                  <a:lnTo>
                    <a:pt x="389" y="186"/>
                  </a:lnTo>
                  <a:lnTo>
                    <a:pt x="379" y="216"/>
                  </a:lnTo>
                  <a:lnTo>
                    <a:pt x="371" y="248"/>
                  </a:lnTo>
                  <a:lnTo>
                    <a:pt x="363" y="279"/>
                  </a:lnTo>
                  <a:lnTo>
                    <a:pt x="348" y="332"/>
                  </a:lnTo>
                  <a:lnTo>
                    <a:pt x="333" y="385"/>
                  </a:lnTo>
                  <a:lnTo>
                    <a:pt x="318" y="440"/>
                  </a:lnTo>
                  <a:lnTo>
                    <a:pt x="302" y="493"/>
                  </a:lnTo>
                  <a:lnTo>
                    <a:pt x="287" y="544"/>
                  </a:lnTo>
                  <a:lnTo>
                    <a:pt x="271" y="597"/>
                  </a:lnTo>
                  <a:lnTo>
                    <a:pt x="255" y="650"/>
                  </a:lnTo>
                  <a:lnTo>
                    <a:pt x="238" y="703"/>
                  </a:lnTo>
                  <a:lnTo>
                    <a:pt x="222" y="755"/>
                  </a:lnTo>
                  <a:lnTo>
                    <a:pt x="204" y="808"/>
                  </a:lnTo>
                  <a:lnTo>
                    <a:pt x="188" y="860"/>
                  </a:lnTo>
                  <a:lnTo>
                    <a:pt x="171" y="912"/>
                  </a:lnTo>
                  <a:lnTo>
                    <a:pt x="154" y="965"/>
                  </a:lnTo>
                  <a:lnTo>
                    <a:pt x="136" y="1016"/>
                  </a:lnTo>
                  <a:lnTo>
                    <a:pt x="118" y="1068"/>
                  </a:lnTo>
                  <a:lnTo>
                    <a:pt x="101" y="1120"/>
                  </a:lnTo>
                  <a:lnTo>
                    <a:pt x="95" y="1144"/>
                  </a:lnTo>
                  <a:lnTo>
                    <a:pt x="88" y="1170"/>
                  </a:lnTo>
                  <a:lnTo>
                    <a:pt x="82" y="1193"/>
                  </a:lnTo>
                  <a:lnTo>
                    <a:pt x="75" y="1217"/>
                  </a:lnTo>
                  <a:lnTo>
                    <a:pt x="66" y="1240"/>
                  </a:lnTo>
                  <a:lnTo>
                    <a:pt x="56" y="1262"/>
                  </a:lnTo>
                  <a:lnTo>
                    <a:pt x="43" y="1284"/>
                  </a:lnTo>
                  <a:lnTo>
                    <a:pt x="27" y="1303"/>
                  </a:lnTo>
                  <a:lnTo>
                    <a:pt x="18" y="1299"/>
                  </a:lnTo>
                  <a:lnTo>
                    <a:pt x="14" y="1288"/>
                  </a:lnTo>
                  <a:lnTo>
                    <a:pt x="13" y="1276"/>
                  </a:lnTo>
                  <a:lnTo>
                    <a:pt x="12" y="1264"/>
                  </a:lnTo>
                  <a:lnTo>
                    <a:pt x="11" y="1263"/>
                  </a:lnTo>
                  <a:lnTo>
                    <a:pt x="8" y="1263"/>
                  </a:lnTo>
                  <a:lnTo>
                    <a:pt x="6" y="1263"/>
                  </a:lnTo>
                  <a:lnTo>
                    <a:pt x="5" y="1263"/>
                  </a:lnTo>
                  <a:lnTo>
                    <a:pt x="0" y="1246"/>
                  </a:lnTo>
                  <a:lnTo>
                    <a:pt x="4" y="1231"/>
                  </a:lnTo>
                  <a:lnTo>
                    <a:pt x="13" y="1217"/>
                  </a:lnTo>
                  <a:lnTo>
                    <a:pt x="23" y="1203"/>
                  </a:lnTo>
                  <a:lnTo>
                    <a:pt x="36" y="1156"/>
                  </a:lnTo>
                  <a:lnTo>
                    <a:pt x="50" y="1110"/>
                  </a:lnTo>
                  <a:lnTo>
                    <a:pt x="65" y="1064"/>
                  </a:lnTo>
                  <a:lnTo>
                    <a:pt x="79" y="1018"/>
                  </a:lnTo>
                  <a:lnTo>
                    <a:pt x="94" y="972"/>
                  </a:lnTo>
                  <a:lnTo>
                    <a:pt x="109" y="926"/>
                  </a:lnTo>
                  <a:lnTo>
                    <a:pt x="124" y="879"/>
                  </a:lnTo>
                  <a:lnTo>
                    <a:pt x="137" y="833"/>
                  </a:lnTo>
                  <a:lnTo>
                    <a:pt x="159" y="759"/>
                  </a:lnTo>
                  <a:lnTo>
                    <a:pt x="182" y="685"/>
                  </a:lnTo>
                  <a:lnTo>
                    <a:pt x="207" y="611"/>
                  </a:lnTo>
                  <a:lnTo>
                    <a:pt x="230" y="537"/>
                  </a:lnTo>
                  <a:lnTo>
                    <a:pt x="254" y="464"/>
                  </a:lnTo>
                  <a:lnTo>
                    <a:pt x="276" y="390"/>
                  </a:lnTo>
                  <a:lnTo>
                    <a:pt x="298" y="315"/>
                  </a:lnTo>
                  <a:lnTo>
                    <a:pt x="317" y="239"/>
                  </a:lnTo>
                  <a:lnTo>
                    <a:pt x="324" y="229"/>
                  </a:lnTo>
                  <a:lnTo>
                    <a:pt x="329" y="215"/>
                  </a:lnTo>
                  <a:lnTo>
                    <a:pt x="332" y="201"/>
                  </a:lnTo>
                  <a:lnTo>
                    <a:pt x="338" y="187"/>
                  </a:lnTo>
                  <a:lnTo>
                    <a:pt x="346" y="167"/>
                  </a:lnTo>
                  <a:lnTo>
                    <a:pt x="356" y="147"/>
                  </a:lnTo>
                  <a:lnTo>
                    <a:pt x="365" y="126"/>
                  </a:lnTo>
                  <a:lnTo>
                    <a:pt x="367" y="103"/>
                  </a:lnTo>
                  <a:lnTo>
                    <a:pt x="370" y="89"/>
                  </a:lnTo>
                  <a:lnTo>
                    <a:pt x="375" y="77"/>
                  </a:lnTo>
                  <a:lnTo>
                    <a:pt x="380" y="63"/>
                  </a:lnTo>
                  <a:lnTo>
                    <a:pt x="385" y="50"/>
                  </a:lnTo>
                  <a:lnTo>
                    <a:pt x="391" y="38"/>
                  </a:lnTo>
                  <a:lnTo>
                    <a:pt x="397" y="25"/>
                  </a:lnTo>
                  <a:lnTo>
                    <a:pt x="403" y="12"/>
                  </a:lnTo>
                  <a:lnTo>
                    <a:pt x="409" y="0"/>
                  </a:lnTo>
                  <a:lnTo>
                    <a:pt x="420" y="2"/>
                  </a:lnTo>
                  <a:lnTo>
                    <a:pt x="425" y="9"/>
                  </a:lnTo>
                  <a:lnTo>
                    <a:pt x="428" y="19"/>
                  </a:lnTo>
                  <a:lnTo>
                    <a:pt x="430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33"/>
            <p:cNvSpPr>
              <a:spLocks/>
            </p:cNvSpPr>
            <p:nvPr/>
          </p:nvSpPr>
          <p:spPr bwMode="auto">
            <a:xfrm>
              <a:off x="878" y="2386"/>
              <a:ext cx="146" cy="785"/>
            </a:xfrm>
            <a:custGeom>
              <a:avLst/>
              <a:gdLst>
                <a:gd name="T0" fmla="*/ 291 w 292"/>
                <a:gd name="T1" fmla="*/ 45 h 1570"/>
                <a:gd name="T2" fmla="*/ 291 w 292"/>
                <a:gd name="T3" fmla="*/ 59 h 1570"/>
                <a:gd name="T4" fmla="*/ 274 w 292"/>
                <a:gd name="T5" fmla="*/ 66 h 1570"/>
                <a:gd name="T6" fmla="*/ 244 w 292"/>
                <a:gd name="T7" fmla="*/ 61 h 1570"/>
                <a:gd name="T8" fmla="*/ 214 w 292"/>
                <a:gd name="T9" fmla="*/ 51 h 1570"/>
                <a:gd name="T10" fmla="*/ 183 w 292"/>
                <a:gd name="T11" fmla="*/ 43 h 1570"/>
                <a:gd name="T12" fmla="*/ 159 w 292"/>
                <a:gd name="T13" fmla="*/ 39 h 1570"/>
                <a:gd name="T14" fmla="*/ 143 w 292"/>
                <a:gd name="T15" fmla="*/ 38 h 1570"/>
                <a:gd name="T16" fmla="*/ 128 w 292"/>
                <a:gd name="T17" fmla="*/ 38 h 1570"/>
                <a:gd name="T18" fmla="*/ 113 w 292"/>
                <a:gd name="T19" fmla="*/ 39 h 1570"/>
                <a:gd name="T20" fmla="*/ 102 w 292"/>
                <a:gd name="T21" fmla="*/ 74 h 1570"/>
                <a:gd name="T22" fmla="*/ 95 w 292"/>
                <a:gd name="T23" fmla="*/ 139 h 1570"/>
                <a:gd name="T24" fmla="*/ 87 w 292"/>
                <a:gd name="T25" fmla="*/ 205 h 1570"/>
                <a:gd name="T26" fmla="*/ 77 w 292"/>
                <a:gd name="T27" fmla="*/ 269 h 1570"/>
                <a:gd name="T28" fmla="*/ 66 w 292"/>
                <a:gd name="T29" fmla="*/ 453 h 1570"/>
                <a:gd name="T30" fmla="*/ 55 w 292"/>
                <a:gd name="T31" fmla="*/ 753 h 1570"/>
                <a:gd name="T32" fmla="*/ 45 w 292"/>
                <a:gd name="T33" fmla="*/ 1055 h 1570"/>
                <a:gd name="T34" fmla="*/ 41 w 292"/>
                <a:gd name="T35" fmla="*/ 1362 h 1570"/>
                <a:gd name="T36" fmla="*/ 51 w 292"/>
                <a:gd name="T37" fmla="*/ 1529 h 1570"/>
                <a:gd name="T38" fmla="*/ 48 w 292"/>
                <a:gd name="T39" fmla="*/ 1551 h 1570"/>
                <a:gd name="T40" fmla="*/ 44 w 292"/>
                <a:gd name="T41" fmla="*/ 1566 h 1570"/>
                <a:gd name="T42" fmla="*/ 30 w 292"/>
                <a:gd name="T43" fmla="*/ 1570 h 1570"/>
                <a:gd name="T44" fmla="*/ 14 w 292"/>
                <a:gd name="T45" fmla="*/ 1517 h 1570"/>
                <a:gd name="T46" fmla="*/ 16 w 292"/>
                <a:gd name="T47" fmla="*/ 1415 h 1570"/>
                <a:gd name="T48" fmla="*/ 8 w 292"/>
                <a:gd name="T49" fmla="*/ 1312 h 1570"/>
                <a:gd name="T50" fmla="*/ 10 w 292"/>
                <a:gd name="T51" fmla="*/ 1207 h 1570"/>
                <a:gd name="T52" fmla="*/ 0 w 292"/>
                <a:gd name="T53" fmla="*/ 1107 h 1570"/>
                <a:gd name="T54" fmla="*/ 3 w 292"/>
                <a:gd name="T55" fmla="*/ 1012 h 1570"/>
                <a:gd name="T56" fmla="*/ 11 w 292"/>
                <a:gd name="T57" fmla="*/ 869 h 1570"/>
                <a:gd name="T58" fmla="*/ 22 w 292"/>
                <a:gd name="T59" fmla="*/ 671 h 1570"/>
                <a:gd name="T60" fmla="*/ 26 w 292"/>
                <a:gd name="T61" fmla="*/ 552 h 1570"/>
                <a:gd name="T62" fmla="*/ 34 w 292"/>
                <a:gd name="T63" fmla="*/ 523 h 1570"/>
                <a:gd name="T64" fmla="*/ 33 w 292"/>
                <a:gd name="T65" fmla="*/ 496 h 1570"/>
                <a:gd name="T66" fmla="*/ 29 w 292"/>
                <a:gd name="T67" fmla="*/ 469 h 1570"/>
                <a:gd name="T68" fmla="*/ 33 w 292"/>
                <a:gd name="T69" fmla="*/ 393 h 1570"/>
                <a:gd name="T70" fmla="*/ 48 w 292"/>
                <a:gd name="T71" fmla="*/ 272 h 1570"/>
                <a:gd name="T72" fmla="*/ 47 w 292"/>
                <a:gd name="T73" fmla="*/ 206 h 1570"/>
                <a:gd name="T74" fmla="*/ 53 w 292"/>
                <a:gd name="T75" fmla="*/ 189 h 1570"/>
                <a:gd name="T76" fmla="*/ 59 w 292"/>
                <a:gd name="T77" fmla="*/ 159 h 1570"/>
                <a:gd name="T78" fmla="*/ 59 w 292"/>
                <a:gd name="T79" fmla="*/ 106 h 1570"/>
                <a:gd name="T80" fmla="*/ 60 w 292"/>
                <a:gd name="T81" fmla="*/ 52 h 1570"/>
                <a:gd name="T82" fmla="*/ 77 w 292"/>
                <a:gd name="T83" fmla="*/ 11 h 1570"/>
                <a:gd name="T84" fmla="*/ 109 w 292"/>
                <a:gd name="T85" fmla="*/ 1 h 1570"/>
                <a:gd name="T86" fmla="*/ 135 w 292"/>
                <a:gd name="T87" fmla="*/ 2 h 1570"/>
                <a:gd name="T88" fmla="*/ 159 w 292"/>
                <a:gd name="T89" fmla="*/ 6 h 1570"/>
                <a:gd name="T90" fmla="*/ 182 w 292"/>
                <a:gd name="T91" fmla="*/ 10 h 1570"/>
                <a:gd name="T92" fmla="*/ 206 w 292"/>
                <a:gd name="T93" fmla="*/ 15 h 1570"/>
                <a:gd name="T94" fmla="*/ 229 w 292"/>
                <a:gd name="T95" fmla="*/ 21 h 1570"/>
                <a:gd name="T96" fmla="*/ 252 w 292"/>
                <a:gd name="T97" fmla="*/ 29 h 1570"/>
                <a:gd name="T98" fmla="*/ 275 w 292"/>
                <a:gd name="T99" fmla="*/ 36 h 15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92" h="1570">
                  <a:moveTo>
                    <a:pt x="287" y="40"/>
                  </a:moveTo>
                  <a:lnTo>
                    <a:pt x="291" y="45"/>
                  </a:lnTo>
                  <a:lnTo>
                    <a:pt x="292" y="52"/>
                  </a:lnTo>
                  <a:lnTo>
                    <a:pt x="291" y="59"/>
                  </a:lnTo>
                  <a:lnTo>
                    <a:pt x="290" y="64"/>
                  </a:lnTo>
                  <a:lnTo>
                    <a:pt x="274" y="66"/>
                  </a:lnTo>
                  <a:lnTo>
                    <a:pt x="259" y="64"/>
                  </a:lnTo>
                  <a:lnTo>
                    <a:pt x="244" y="61"/>
                  </a:lnTo>
                  <a:lnTo>
                    <a:pt x="229" y="55"/>
                  </a:lnTo>
                  <a:lnTo>
                    <a:pt x="214" y="51"/>
                  </a:lnTo>
                  <a:lnTo>
                    <a:pt x="199" y="46"/>
                  </a:lnTo>
                  <a:lnTo>
                    <a:pt x="183" y="43"/>
                  </a:lnTo>
                  <a:lnTo>
                    <a:pt x="167" y="40"/>
                  </a:lnTo>
                  <a:lnTo>
                    <a:pt x="159" y="39"/>
                  </a:lnTo>
                  <a:lnTo>
                    <a:pt x="151" y="38"/>
                  </a:lnTo>
                  <a:lnTo>
                    <a:pt x="143" y="38"/>
                  </a:lnTo>
                  <a:lnTo>
                    <a:pt x="135" y="38"/>
                  </a:lnTo>
                  <a:lnTo>
                    <a:pt x="128" y="38"/>
                  </a:lnTo>
                  <a:lnTo>
                    <a:pt x="120" y="38"/>
                  </a:lnTo>
                  <a:lnTo>
                    <a:pt x="113" y="39"/>
                  </a:lnTo>
                  <a:lnTo>
                    <a:pt x="106" y="40"/>
                  </a:lnTo>
                  <a:lnTo>
                    <a:pt x="102" y="74"/>
                  </a:lnTo>
                  <a:lnTo>
                    <a:pt x="99" y="106"/>
                  </a:lnTo>
                  <a:lnTo>
                    <a:pt x="95" y="139"/>
                  </a:lnTo>
                  <a:lnTo>
                    <a:pt x="92" y="172"/>
                  </a:lnTo>
                  <a:lnTo>
                    <a:pt x="87" y="205"/>
                  </a:lnTo>
                  <a:lnTo>
                    <a:pt x="83" y="237"/>
                  </a:lnTo>
                  <a:lnTo>
                    <a:pt x="77" y="269"/>
                  </a:lnTo>
                  <a:lnTo>
                    <a:pt x="70" y="302"/>
                  </a:lnTo>
                  <a:lnTo>
                    <a:pt x="66" y="453"/>
                  </a:lnTo>
                  <a:lnTo>
                    <a:pt x="61" y="603"/>
                  </a:lnTo>
                  <a:lnTo>
                    <a:pt x="55" y="753"/>
                  </a:lnTo>
                  <a:lnTo>
                    <a:pt x="49" y="904"/>
                  </a:lnTo>
                  <a:lnTo>
                    <a:pt x="45" y="1055"/>
                  </a:lnTo>
                  <a:lnTo>
                    <a:pt x="42" y="1208"/>
                  </a:lnTo>
                  <a:lnTo>
                    <a:pt x="41" y="1362"/>
                  </a:lnTo>
                  <a:lnTo>
                    <a:pt x="45" y="1520"/>
                  </a:lnTo>
                  <a:lnTo>
                    <a:pt x="51" y="1529"/>
                  </a:lnTo>
                  <a:lnTo>
                    <a:pt x="51" y="1540"/>
                  </a:lnTo>
                  <a:lnTo>
                    <a:pt x="48" y="1551"/>
                  </a:lnTo>
                  <a:lnTo>
                    <a:pt x="48" y="1560"/>
                  </a:lnTo>
                  <a:lnTo>
                    <a:pt x="44" y="1566"/>
                  </a:lnTo>
                  <a:lnTo>
                    <a:pt x="38" y="1570"/>
                  </a:lnTo>
                  <a:lnTo>
                    <a:pt x="30" y="1570"/>
                  </a:lnTo>
                  <a:lnTo>
                    <a:pt x="24" y="1564"/>
                  </a:lnTo>
                  <a:lnTo>
                    <a:pt x="14" y="1517"/>
                  </a:lnTo>
                  <a:lnTo>
                    <a:pt x="14" y="1466"/>
                  </a:lnTo>
                  <a:lnTo>
                    <a:pt x="16" y="1415"/>
                  </a:lnTo>
                  <a:lnTo>
                    <a:pt x="14" y="1365"/>
                  </a:lnTo>
                  <a:lnTo>
                    <a:pt x="8" y="1312"/>
                  </a:lnTo>
                  <a:lnTo>
                    <a:pt x="10" y="1260"/>
                  </a:lnTo>
                  <a:lnTo>
                    <a:pt x="10" y="1207"/>
                  </a:lnTo>
                  <a:lnTo>
                    <a:pt x="2" y="1153"/>
                  </a:lnTo>
                  <a:lnTo>
                    <a:pt x="0" y="1107"/>
                  </a:lnTo>
                  <a:lnTo>
                    <a:pt x="0" y="1059"/>
                  </a:lnTo>
                  <a:lnTo>
                    <a:pt x="3" y="1012"/>
                  </a:lnTo>
                  <a:lnTo>
                    <a:pt x="9" y="968"/>
                  </a:lnTo>
                  <a:lnTo>
                    <a:pt x="11" y="869"/>
                  </a:lnTo>
                  <a:lnTo>
                    <a:pt x="16" y="770"/>
                  </a:lnTo>
                  <a:lnTo>
                    <a:pt x="22" y="671"/>
                  </a:lnTo>
                  <a:lnTo>
                    <a:pt x="29" y="568"/>
                  </a:lnTo>
                  <a:lnTo>
                    <a:pt x="26" y="552"/>
                  </a:lnTo>
                  <a:lnTo>
                    <a:pt x="30" y="537"/>
                  </a:lnTo>
                  <a:lnTo>
                    <a:pt x="34" y="523"/>
                  </a:lnTo>
                  <a:lnTo>
                    <a:pt x="32" y="509"/>
                  </a:lnTo>
                  <a:lnTo>
                    <a:pt x="33" y="496"/>
                  </a:lnTo>
                  <a:lnTo>
                    <a:pt x="31" y="482"/>
                  </a:lnTo>
                  <a:lnTo>
                    <a:pt x="29" y="469"/>
                  </a:lnTo>
                  <a:lnTo>
                    <a:pt x="29" y="451"/>
                  </a:lnTo>
                  <a:lnTo>
                    <a:pt x="33" y="393"/>
                  </a:lnTo>
                  <a:lnTo>
                    <a:pt x="41" y="332"/>
                  </a:lnTo>
                  <a:lnTo>
                    <a:pt x="48" y="272"/>
                  </a:lnTo>
                  <a:lnTo>
                    <a:pt x="53" y="213"/>
                  </a:lnTo>
                  <a:lnTo>
                    <a:pt x="47" y="206"/>
                  </a:lnTo>
                  <a:lnTo>
                    <a:pt x="49" y="198"/>
                  </a:lnTo>
                  <a:lnTo>
                    <a:pt x="53" y="189"/>
                  </a:lnTo>
                  <a:lnTo>
                    <a:pt x="54" y="181"/>
                  </a:lnTo>
                  <a:lnTo>
                    <a:pt x="59" y="159"/>
                  </a:lnTo>
                  <a:lnTo>
                    <a:pt x="59" y="134"/>
                  </a:lnTo>
                  <a:lnTo>
                    <a:pt x="59" y="106"/>
                  </a:lnTo>
                  <a:lnTo>
                    <a:pt x="57" y="78"/>
                  </a:lnTo>
                  <a:lnTo>
                    <a:pt x="60" y="52"/>
                  </a:lnTo>
                  <a:lnTo>
                    <a:pt x="66" y="29"/>
                  </a:lnTo>
                  <a:lnTo>
                    <a:pt x="77" y="11"/>
                  </a:lnTo>
                  <a:lnTo>
                    <a:pt x="97" y="0"/>
                  </a:lnTo>
                  <a:lnTo>
                    <a:pt x="109" y="1"/>
                  </a:lnTo>
                  <a:lnTo>
                    <a:pt x="122" y="1"/>
                  </a:lnTo>
                  <a:lnTo>
                    <a:pt x="135" y="2"/>
                  </a:lnTo>
                  <a:lnTo>
                    <a:pt x="146" y="3"/>
                  </a:lnTo>
                  <a:lnTo>
                    <a:pt x="159" y="6"/>
                  </a:lnTo>
                  <a:lnTo>
                    <a:pt x="170" y="8"/>
                  </a:lnTo>
                  <a:lnTo>
                    <a:pt x="182" y="10"/>
                  </a:lnTo>
                  <a:lnTo>
                    <a:pt x="195" y="13"/>
                  </a:lnTo>
                  <a:lnTo>
                    <a:pt x="206" y="15"/>
                  </a:lnTo>
                  <a:lnTo>
                    <a:pt x="218" y="18"/>
                  </a:lnTo>
                  <a:lnTo>
                    <a:pt x="229" y="21"/>
                  </a:lnTo>
                  <a:lnTo>
                    <a:pt x="241" y="24"/>
                  </a:lnTo>
                  <a:lnTo>
                    <a:pt x="252" y="29"/>
                  </a:lnTo>
                  <a:lnTo>
                    <a:pt x="264" y="32"/>
                  </a:lnTo>
                  <a:lnTo>
                    <a:pt x="275" y="36"/>
                  </a:lnTo>
                  <a:lnTo>
                    <a:pt x="287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37"/>
            <p:cNvSpPr>
              <a:spLocks/>
            </p:cNvSpPr>
            <p:nvPr/>
          </p:nvSpPr>
          <p:spPr bwMode="auto">
            <a:xfrm>
              <a:off x="1259" y="2432"/>
              <a:ext cx="23" cy="43"/>
            </a:xfrm>
            <a:custGeom>
              <a:avLst/>
              <a:gdLst>
                <a:gd name="T0" fmla="*/ 47 w 47"/>
                <a:gd name="T1" fmla="*/ 14 h 85"/>
                <a:gd name="T2" fmla="*/ 45 w 47"/>
                <a:gd name="T3" fmla="*/ 31 h 85"/>
                <a:gd name="T4" fmla="*/ 44 w 47"/>
                <a:gd name="T5" fmla="*/ 47 h 85"/>
                <a:gd name="T6" fmla="*/ 39 w 47"/>
                <a:gd name="T7" fmla="*/ 62 h 85"/>
                <a:gd name="T8" fmla="*/ 30 w 47"/>
                <a:gd name="T9" fmla="*/ 76 h 85"/>
                <a:gd name="T10" fmla="*/ 22 w 47"/>
                <a:gd name="T11" fmla="*/ 77 h 85"/>
                <a:gd name="T12" fmla="*/ 15 w 47"/>
                <a:gd name="T13" fmla="*/ 81 h 85"/>
                <a:gd name="T14" fmla="*/ 8 w 47"/>
                <a:gd name="T15" fmla="*/ 84 h 85"/>
                <a:gd name="T16" fmla="*/ 0 w 47"/>
                <a:gd name="T17" fmla="*/ 85 h 85"/>
                <a:gd name="T18" fmla="*/ 0 w 47"/>
                <a:gd name="T19" fmla="*/ 74 h 85"/>
                <a:gd name="T20" fmla="*/ 1 w 47"/>
                <a:gd name="T21" fmla="*/ 62 h 85"/>
                <a:gd name="T22" fmla="*/ 4 w 47"/>
                <a:gd name="T23" fmla="*/ 51 h 85"/>
                <a:gd name="T24" fmla="*/ 8 w 47"/>
                <a:gd name="T25" fmla="*/ 40 h 85"/>
                <a:gd name="T26" fmla="*/ 13 w 47"/>
                <a:gd name="T27" fmla="*/ 30 h 85"/>
                <a:gd name="T28" fmla="*/ 19 w 47"/>
                <a:gd name="T29" fmla="*/ 20 h 85"/>
                <a:gd name="T30" fmla="*/ 24 w 47"/>
                <a:gd name="T31" fmla="*/ 9 h 85"/>
                <a:gd name="T32" fmla="*/ 31 w 47"/>
                <a:gd name="T33" fmla="*/ 0 h 85"/>
                <a:gd name="T34" fmla="*/ 36 w 47"/>
                <a:gd name="T35" fmla="*/ 4 h 85"/>
                <a:gd name="T36" fmla="*/ 40 w 47"/>
                <a:gd name="T37" fmla="*/ 7 h 85"/>
                <a:gd name="T38" fmla="*/ 44 w 47"/>
                <a:gd name="T39" fmla="*/ 10 h 85"/>
                <a:gd name="T40" fmla="*/ 47 w 47"/>
                <a:gd name="T41" fmla="*/ 14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7" h="85">
                  <a:moveTo>
                    <a:pt x="47" y="14"/>
                  </a:moveTo>
                  <a:lnTo>
                    <a:pt x="45" y="31"/>
                  </a:lnTo>
                  <a:lnTo>
                    <a:pt x="44" y="47"/>
                  </a:lnTo>
                  <a:lnTo>
                    <a:pt x="39" y="62"/>
                  </a:lnTo>
                  <a:lnTo>
                    <a:pt x="30" y="76"/>
                  </a:lnTo>
                  <a:lnTo>
                    <a:pt x="22" y="77"/>
                  </a:lnTo>
                  <a:lnTo>
                    <a:pt x="15" y="81"/>
                  </a:lnTo>
                  <a:lnTo>
                    <a:pt x="8" y="84"/>
                  </a:lnTo>
                  <a:lnTo>
                    <a:pt x="0" y="85"/>
                  </a:lnTo>
                  <a:lnTo>
                    <a:pt x="0" y="74"/>
                  </a:lnTo>
                  <a:lnTo>
                    <a:pt x="1" y="62"/>
                  </a:lnTo>
                  <a:lnTo>
                    <a:pt x="4" y="51"/>
                  </a:lnTo>
                  <a:lnTo>
                    <a:pt x="8" y="40"/>
                  </a:lnTo>
                  <a:lnTo>
                    <a:pt x="13" y="30"/>
                  </a:lnTo>
                  <a:lnTo>
                    <a:pt x="19" y="20"/>
                  </a:lnTo>
                  <a:lnTo>
                    <a:pt x="24" y="9"/>
                  </a:lnTo>
                  <a:lnTo>
                    <a:pt x="31" y="0"/>
                  </a:lnTo>
                  <a:lnTo>
                    <a:pt x="36" y="4"/>
                  </a:lnTo>
                  <a:lnTo>
                    <a:pt x="40" y="7"/>
                  </a:lnTo>
                  <a:lnTo>
                    <a:pt x="44" y="10"/>
                  </a:lnTo>
                  <a:lnTo>
                    <a:pt x="47" y="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38"/>
            <p:cNvSpPr>
              <a:spLocks/>
            </p:cNvSpPr>
            <p:nvPr/>
          </p:nvSpPr>
          <p:spPr bwMode="auto">
            <a:xfrm>
              <a:off x="774" y="2445"/>
              <a:ext cx="115" cy="92"/>
            </a:xfrm>
            <a:custGeom>
              <a:avLst/>
              <a:gdLst>
                <a:gd name="T0" fmla="*/ 232 w 232"/>
                <a:gd name="T1" fmla="*/ 12 h 185"/>
                <a:gd name="T2" fmla="*/ 230 w 232"/>
                <a:gd name="T3" fmla="*/ 17 h 185"/>
                <a:gd name="T4" fmla="*/ 228 w 232"/>
                <a:gd name="T5" fmla="*/ 21 h 185"/>
                <a:gd name="T6" fmla="*/ 227 w 232"/>
                <a:gd name="T7" fmla="*/ 26 h 185"/>
                <a:gd name="T8" fmla="*/ 227 w 232"/>
                <a:gd name="T9" fmla="*/ 31 h 185"/>
                <a:gd name="T10" fmla="*/ 216 w 232"/>
                <a:gd name="T11" fmla="*/ 33 h 185"/>
                <a:gd name="T12" fmla="*/ 204 w 232"/>
                <a:gd name="T13" fmla="*/ 33 h 185"/>
                <a:gd name="T14" fmla="*/ 193 w 232"/>
                <a:gd name="T15" fmla="*/ 34 h 185"/>
                <a:gd name="T16" fmla="*/ 181 w 232"/>
                <a:gd name="T17" fmla="*/ 34 h 185"/>
                <a:gd name="T18" fmla="*/ 169 w 232"/>
                <a:gd name="T19" fmla="*/ 35 h 185"/>
                <a:gd name="T20" fmla="*/ 157 w 232"/>
                <a:gd name="T21" fmla="*/ 36 h 185"/>
                <a:gd name="T22" fmla="*/ 144 w 232"/>
                <a:gd name="T23" fmla="*/ 38 h 185"/>
                <a:gd name="T24" fmla="*/ 132 w 232"/>
                <a:gd name="T25" fmla="*/ 41 h 185"/>
                <a:gd name="T26" fmla="*/ 120 w 232"/>
                <a:gd name="T27" fmla="*/ 43 h 185"/>
                <a:gd name="T28" fmla="*/ 108 w 232"/>
                <a:gd name="T29" fmla="*/ 45 h 185"/>
                <a:gd name="T30" fmla="*/ 96 w 232"/>
                <a:gd name="T31" fmla="*/ 49 h 185"/>
                <a:gd name="T32" fmla="*/ 84 w 232"/>
                <a:gd name="T33" fmla="*/ 53 h 185"/>
                <a:gd name="T34" fmla="*/ 73 w 232"/>
                <a:gd name="T35" fmla="*/ 58 h 185"/>
                <a:gd name="T36" fmla="*/ 63 w 232"/>
                <a:gd name="T37" fmla="*/ 64 h 185"/>
                <a:gd name="T38" fmla="*/ 52 w 232"/>
                <a:gd name="T39" fmla="*/ 71 h 185"/>
                <a:gd name="T40" fmla="*/ 42 w 232"/>
                <a:gd name="T41" fmla="*/ 78 h 185"/>
                <a:gd name="T42" fmla="*/ 32 w 232"/>
                <a:gd name="T43" fmla="*/ 101 h 185"/>
                <a:gd name="T44" fmla="*/ 28 w 232"/>
                <a:gd name="T45" fmla="*/ 126 h 185"/>
                <a:gd name="T46" fmla="*/ 28 w 232"/>
                <a:gd name="T47" fmla="*/ 152 h 185"/>
                <a:gd name="T48" fmla="*/ 28 w 232"/>
                <a:gd name="T49" fmla="*/ 179 h 185"/>
                <a:gd name="T50" fmla="*/ 25 w 232"/>
                <a:gd name="T51" fmla="*/ 184 h 185"/>
                <a:gd name="T52" fmla="*/ 19 w 232"/>
                <a:gd name="T53" fmla="*/ 185 h 185"/>
                <a:gd name="T54" fmla="*/ 13 w 232"/>
                <a:gd name="T55" fmla="*/ 184 h 185"/>
                <a:gd name="T56" fmla="*/ 7 w 232"/>
                <a:gd name="T57" fmla="*/ 181 h 185"/>
                <a:gd name="T58" fmla="*/ 3 w 232"/>
                <a:gd name="T59" fmla="*/ 143 h 185"/>
                <a:gd name="T60" fmla="*/ 0 w 232"/>
                <a:gd name="T61" fmla="*/ 108 h 185"/>
                <a:gd name="T62" fmla="*/ 3 w 232"/>
                <a:gd name="T63" fmla="*/ 73 h 185"/>
                <a:gd name="T64" fmla="*/ 7 w 232"/>
                <a:gd name="T65" fmla="*/ 35 h 185"/>
                <a:gd name="T66" fmla="*/ 22 w 232"/>
                <a:gd name="T67" fmla="*/ 23 h 185"/>
                <a:gd name="T68" fmla="*/ 41 w 232"/>
                <a:gd name="T69" fmla="*/ 15 h 185"/>
                <a:gd name="T70" fmla="*/ 59 w 232"/>
                <a:gd name="T71" fmla="*/ 11 h 185"/>
                <a:gd name="T72" fmla="*/ 79 w 232"/>
                <a:gd name="T73" fmla="*/ 7 h 185"/>
                <a:gd name="T74" fmla="*/ 99 w 232"/>
                <a:gd name="T75" fmla="*/ 5 h 185"/>
                <a:gd name="T76" fmla="*/ 119 w 232"/>
                <a:gd name="T77" fmla="*/ 4 h 185"/>
                <a:gd name="T78" fmla="*/ 139 w 232"/>
                <a:gd name="T79" fmla="*/ 3 h 185"/>
                <a:gd name="T80" fmla="*/ 156 w 232"/>
                <a:gd name="T81" fmla="*/ 0 h 185"/>
                <a:gd name="T82" fmla="*/ 165 w 232"/>
                <a:gd name="T83" fmla="*/ 2 h 185"/>
                <a:gd name="T84" fmla="*/ 175 w 232"/>
                <a:gd name="T85" fmla="*/ 2 h 185"/>
                <a:gd name="T86" fmla="*/ 186 w 232"/>
                <a:gd name="T87" fmla="*/ 0 h 185"/>
                <a:gd name="T88" fmla="*/ 196 w 232"/>
                <a:gd name="T89" fmla="*/ 0 h 185"/>
                <a:gd name="T90" fmla="*/ 205 w 232"/>
                <a:gd name="T91" fmla="*/ 0 h 185"/>
                <a:gd name="T92" fmla="*/ 215 w 232"/>
                <a:gd name="T93" fmla="*/ 2 h 185"/>
                <a:gd name="T94" fmla="*/ 224 w 232"/>
                <a:gd name="T95" fmla="*/ 6 h 185"/>
                <a:gd name="T96" fmla="*/ 232 w 232"/>
                <a:gd name="T97" fmla="*/ 12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32" h="185">
                  <a:moveTo>
                    <a:pt x="232" y="12"/>
                  </a:moveTo>
                  <a:lnTo>
                    <a:pt x="230" y="17"/>
                  </a:lnTo>
                  <a:lnTo>
                    <a:pt x="228" y="21"/>
                  </a:lnTo>
                  <a:lnTo>
                    <a:pt x="227" y="26"/>
                  </a:lnTo>
                  <a:lnTo>
                    <a:pt x="227" y="31"/>
                  </a:lnTo>
                  <a:lnTo>
                    <a:pt x="216" y="33"/>
                  </a:lnTo>
                  <a:lnTo>
                    <a:pt x="204" y="33"/>
                  </a:lnTo>
                  <a:lnTo>
                    <a:pt x="193" y="34"/>
                  </a:lnTo>
                  <a:lnTo>
                    <a:pt x="181" y="34"/>
                  </a:lnTo>
                  <a:lnTo>
                    <a:pt x="169" y="35"/>
                  </a:lnTo>
                  <a:lnTo>
                    <a:pt x="157" y="36"/>
                  </a:lnTo>
                  <a:lnTo>
                    <a:pt x="144" y="38"/>
                  </a:lnTo>
                  <a:lnTo>
                    <a:pt x="132" y="41"/>
                  </a:lnTo>
                  <a:lnTo>
                    <a:pt x="120" y="43"/>
                  </a:lnTo>
                  <a:lnTo>
                    <a:pt x="108" y="45"/>
                  </a:lnTo>
                  <a:lnTo>
                    <a:pt x="96" y="49"/>
                  </a:lnTo>
                  <a:lnTo>
                    <a:pt x="84" y="53"/>
                  </a:lnTo>
                  <a:lnTo>
                    <a:pt x="73" y="58"/>
                  </a:lnTo>
                  <a:lnTo>
                    <a:pt x="63" y="64"/>
                  </a:lnTo>
                  <a:lnTo>
                    <a:pt x="52" y="71"/>
                  </a:lnTo>
                  <a:lnTo>
                    <a:pt x="42" y="78"/>
                  </a:lnTo>
                  <a:lnTo>
                    <a:pt x="32" y="101"/>
                  </a:lnTo>
                  <a:lnTo>
                    <a:pt x="28" y="126"/>
                  </a:lnTo>
                  <a:lnTo>
                    <a:pt x="28" y="152"/>
                  </a:lnTo>
                  <a:lnTo>
                    <a:pt x="28" y="179"/>
                  </a:lnTo>
                  <a:lnTo>
                    <a:pt x="25" y="184"/>
                  </a:lnTo>
                  <a:lnTo>
                    <a:pt x="19" y="185"/>
                  </a:lnTo>
                  <a:lnTo>
                    <a:pt x="13" y="184"/>
                  </a:lnTo>
                  <a:lnTo>
                    <a:pt x="7" y="181"/>
                  </a:lnTo>
                  <a:lnTo>
                    <a:pt x="3" y="143"/>
                  </a:lnTo>
                  <a:lnTo>
                    <a:pt x="0" y="108"/>
                  </a:lnTo>
                  <a:lnTo>
                    <a:pt x="3" y="73"/>
                  </a:lnTo>
                  <a:lnTo>
                    <a:pt x="7" y="35"/>
                  </a:lnTo>
                  <a:lnTo>
                    <a:pt x="22" y="23"/>
                  </a:lnTo>
                  <a:lnTo>
                    <a:pt x="41" y="15"/>
                  </a:lnTo>
                  <a:lnTo>
                    <a:pt x="59" y="11"/>
                  </a:lnTo>
                  <a:lnTo>
                    <a:pt x="79" y="7"/>
                  </a:lnTo>
                  <a:lnTo>
                    <a:pt x="99" y="5"/>
                  </a:lnTo>
                  <a:lnTo>
                    <a:pt x="119" y="4"/>
                  </a:lnTo>
                  <a:lnTo>
                    <a:pt x="139" y="3"/>
                  </a:lnTo>
                  <a:lnTo>
                    <a:pt x="156" y="0"/>
                  </a:lnTo>
                  <a:lnTo>
                    <a:pt x="165" y="2"/>
                  </a:lnTo>
                  <a:lnTo>
                    <a:pt x="175" y="2"/>
                  </a:lnTo>
                  <a:lnTo>
                    <a:pt x="186" y="0"/>
                  </a:lnTo>
                  <a:lnTo>
                    <a:pt x="196" y="0"/>
                  </a:lnTo>
                  <a:lnTo>
                    <a:pt x="205" y="0"/>
                  </a:lnTo>
                  <a:lnTo>
                    <a:pt x="215" y="2"/>
                  </a:lnTo>
                  <a:lnTo>
                    <a:pt x="224" y="6"/>
                  </a:lnTo>
                  <a:lnTo>
                    <a:pt x="23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43"/>
            <p:cNvSpPr>
              <a:spLocks/>
            </p:cNvSpPr>
            <p:nvPr/>
          </p:nvSpPr>
          <p:spPr bwMode="auto">
            <a:xfrm>
              <a:off x="629" y="2551"/>
              <a:ext cx="164" cy="430"/>
            </a:xfrm>
            <a:custGeom>
              <a:avLst/>
              <a:gdLst>
                <a:gd name="T0" fmla="*/ 226 w 330"/>
                <a:gd name="T1" fmla="*/ 35 h 862"/>
                <a:gd name="T2" fmla="*/ 196 w 330"/>
                <a:gd name="T3" fmla="*/ 51 h 862"/>
                <a:gd name="T4" fmla="*/ 163 w 330"/>
                <a:gd name="T5" fmla="*/ 68 h 862"/>
                <a:gd name="T6" fmla="*/ 130 w 330"/>
                <a:gd name="T7" fmla="*/ 86 h 862"/>
                <a:gd name="T8" fmla="*/ 100 w 330"/>
                <a:gd name="T9" fmla="*/ 106 h 862"/>
                <a:gd name="T10" fmla="*/ 77 w 330"/>
                <a:gd name="T11" fmla="*/ 130 h 862"/>
                <a:gd name="T12" fmla="*/ 61 w 330"/>
                <a:gd name="T13" fmla="*/ 159 h 862"/>
                <a:gd name="T14" fmla="*/ 57 w 330"/>
                <a:gd name="T15" fmla="*/ 194 h 862"/>
                <a:gd name="T16" fmla="*/ 81 w 330"/>
                <a:gd name="T17" fmla="*/ 265 h 862"/>
                <a:gd name="T18" fmla="*/ 121 w 330"/>
                <a:gd name="T19" fmla="*/ 367 h 862"/>
                <a:gd name="T20" fmla="*/ 163 w 330"/>
                <a:gd name="T21" fmla="*/ 468 h 862"/>
                <a:gd name="T22" fmla="*/ 206 w 330"/>
                <a:gd name="T23" fmla="*/ 568 h 862"/>
                <a:gd name="T24" fmla="*/ 244 w 330"/>
                <a:gd name="T25" fmla="*/ 644 h 862"/>
                <a:gd name="T26" fmla="*/ 272 w 330"/>
                <a:gd name="T27" fmla="*/ 697 h 862"/>
                <a:gd name="T28" fmla="*/ 297 w 330"/>
                <a:gd name="T29" fmla="*/ 750 h 862"/>
                <a:gd name="T30" fmla="*/ 319 w 330"/>
                <a:gd name="T31" fmla="*/ 805 h 862"/>
                <a:gd name="T32" fmla="*/ 328 w 330"/>
                <a:gd name="T33" fmla="*/ 842 h 862"/>
                <a:gd name="T34" fmla="*/ 323 w 330"/>
                <a:gd name="T35" fmla="*/ 856 h 862"/>
                <a:gd name="T36" fmla="*/ 308 w 330"/>
                <a:gd name="T37" fmla="*/ 850 h 862"/>
                <a:gd name="T38" fmla="*/ 294 w 330"/>
                <a:gd name="T39" fmla="*/ 825 h 862"/>
                <a:gd name="T40" fmla="*/ 281 w 330"/>
                <a:gd name="T41" fmla="*/ 801 h 862"/>
                <a:gd name="T42" fmla="*/ 273 w 330"/>
                <a:gd name="T43" fmla="*/ 778 h 862"/>
                <a:gd name="T44" fmla="*/ 265 w 330"/>
                <a:gd name="T45" fmla="*/ 755 h 862"/>
                <a:gd name="T46" fmla="*/ 251 w 330"/>
                <a:gd name="T47" fmla="*/ 735 h 862"/>
                <a:gd name="T48" fmla="*/ 237 w 330"/>
                <a:gd name="T49" fmla="*/ 718 h 862"/>
                <a:gd name="T50" fmla="*/ 228 w 330"/>
                <a:gd name="T51" fmla="*/ 697 h 862"/>
                <a:gd name="T52" fmla="*/ 217 w 330"/>
                <a:gd name="T53" fmla="*/ 676 h 862"/>
                <a:gd name="T54" fmla="*/ 204 w 330"/>
                <a:gd name="T55" fmla="*/ 657 h 862"/>
                <a:gd name="T56" fmla="*/ 190 w 330"/>
                <a:gd name="T57" fmla="*/ 637 h 862"/>
                <a:gd name="T58" fmla="*/ 182 w 330"/>
                <a:gd name="T59" fmla="*/ 612 h 862"/>
                <a:gd name="T60" fmla="*/ 172 w 330"/>
                <a:gd name="T61" fmla="*/ 601 h 862"/>
                <a:gd name="T62" fmla="*/ 167 w 330"/>
                <a:gd name="T63" fmla="*/ 596 h 862"/>
                <a:gd name="T64" fmla="*/ 156 w 330"/>
                <a:gd name="T65" fmla="*/ 578 h 862"/>
                <a:gd name="T66" fmla="*/ 140 w 330"/>
                <a:gd name="T67" fmla="*/ 546 h 862"/>
                <a:gd name="T68" fmla="*/ 123 w 330"/>
                <a:gd name="T69" fmla="*/ 514 h 862"/>
                <a:gd name="T70" fmla="*/ 108 w 330"/>
                <a:gd name="T71" fmla="*/ 479 h 862"/>
                <a:gd name="T72" fmla="*/ 93 w 330"/>
                <a:gd name="T73" fmla="*/ 452 h 862"/>
                <a:gd name="T74" fmla="*/ 82 w 330"/>
                <a:gd name="T75" fmla="*/ 429 h 862"/>
                <a:gd name="T76" fmla="*/ 72 w 330"/>
                <a:gd name="T77" fmla="*/ 405 h 862"/>
                <a:gd name="T78" fmla="*/ 62 w 330"/>
                <a:gd name="T79" fmla="*/ 379 h 862"/>
                <a:gd name="T80" fmla="*/ 47 w 330"/>
                <a:gd name="T81" fmla="*/ 347 h 862"/>
                <a:gd name="T82" fmla="*/ 30 w 330"/>
                <a:gd name="T83" fmla="*/ 303 h 862"/>
                <a:gd name="T84" fmla="*/ 17 w 330"/>
                <a:gd name="T85" fmla="*/ 256 h 862"/>
                <a:gd name="T86" fmla="*/ 7 w 330"/>
                <a:gd name="T87" fmla="*/ 211 h 862"/>
                <a:gd name="T88" fmla="*/ 0 w 330"/>
                <a:gd name="T89" fmla="*/ 167 h 862"/>
                <a:gd name="T90" fmla="*/ 11 w 330"/>
                <a:gd name="T91" fmla="*/ 127 h 862"/>
                <a:gd name="T92" fmla="*/ 34 w 330"/>
                <a:gd name="T93" fmla="*/ 92 h 862"/>
                <a:gd name="T94" fmla="*/ 66 w 330"/>
                <a:gd name="T95" fmla="*/ 62 h 862"/>
                <a:gd name="T96" fmla="*/ 99 w 330"/>
                <a:gd name="T97" fmla="*/ 44 h 862"/>
                <a:gd name="T98" fmla="*/ 134 w 330"/>
                <a:gd name="T99" fmla="*/ 31 h 862"/>
                <a:gd name="T100" fmla="*/ 168 w 330"/>
                <a:gd name="T101" fmla="*/ 21 h 862"/>
                <a:gd name="T102" fmla="*/ 203 w 330"/>
                <a:gd name="T103" fmla="*/ 8 h 862"/>
                <a:gd name="T104" fmla="*/ 239 w 330"/>
                <a:gd name="T105" fmla="*/ 4 h 8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30" h="862">
                  <a:moveTo>
                    <a:pt x="239" y="26"/>
                  </a:moveTo>
                  <a:lnTo>
                    <a:pt x="226" y="35"/>
                  </a:lnTo>
                  <a:lnTo>
                    <a:pt x="211" y="43"/>
                  </a:lnTo>
                  <a:lnTo>
                    <a:pt x="196" y="51"/>
                  </a:lnTo>
                  <a:lnTo>
                    <a:pt x="180" y="59"/>
                  </a:lnTo>
                  <a:lnTo>
                    <a:pt x="163" y="68"/>
                  </a:lnTo>
                  <a:lnTo>
                    <a:pt x="146" y="76"/>
                  </a:lnTo>
                  <a:lnTo>
                    <a:pt x="130" y="86"/>
                  </a:lnTo>
                  <a:lnTo>
                    <a:pt x="115" y="96"/>
                  </a:lnTo>
                  <a:lnTo>
                    <a:pt x="100" y="106"/>
                  </a:lnTo>
                  <a:lnTo>
                    <a:pt x="88" y="118"/>
                  </a:lnTo>
                  <a:lnTo>
                    <a:pt x="77" y="130"/>
                  </a:lnTo>
                  <a:lnTo>
                    <a:pt x="68" y="144"/>
                  </a:lnTo>
                  <a:lnTo>
                    <a:pt x="61" y="159"/>
                  </a:lnTo>
                  <a:lnTo>
                    <a:pt x="58" y="175"/>
                  </a:lnTo>
                  <a:lnTo>
                    <a:pt x="57" y="194"/>
                  </a:lnTo>
                  <a:lnTo>
                    <a:pt x="60" y="214"/>
                  </a:lnTo>
                  <a:lnTo>
                    <a:pt x="81" y="265"/>
                  </a:lnTo>
                  <a:lnTo>
                    <a:pt x="102" y="316"/>
                  </a:lnTo>
                  <a:lnTo>
                    <a:pt x="121" y="367"/>
                  </a:lnTo>
                  <a:lnTo>
                    <a:pt x="142" y="417"/>
                  </a:lnTo>
                  <a:lnTo>
                    <a:pt x="163" y="468"/>
                  </a:lnTo>
                  <a:lnTo>
                    <a:pt x="184" y="517"/>
                  </a:lnTo>
                  <a:lnTo>
                    <a:pt x="206" y="568"/>
                  </a:lnTo>
                  <a:lnTo>
                    <a:pt x="229" y="619"/>
                  </a:lnTo>
                  <a:lnTo>
                    <a:pt x="244" y="644"/>
                  </a:lnTo>
                  <a:lnTo>
                    <a:pt x="259" y="671"/>
                  </a:lnTo>
                  <a:lnTo>
                    <a:pt x="272" y="697"/>
                  </a:lnTo>
                  <a:lnTo>
                    <a:pt x="285" y="723"/>
                  </a:lnTo>
                  <a:lnTo>
                    <a:pt x="297" y="750"/>
                  </a:lnTo>
                  <a:lnTo>
                    <a:pt x="309" y="778"/>
                  </a:lnTo>
                  <a:lnTo>
                    <a:pt x="319" y="805"/>
                  </a:lnTo>
                  <a:lnTo>
                    <a:pt x="330" y="834"/>
                  </a:lnTo>
                  <a:lnTo>
                    <a:pt x="328" y="842"/>
                  </a:lnTo>
                  <a:lnTo>
                    <a:pt x="326" y="849"/>
                  </a:lnTo>
                  <a:lnTo>
                    <a:pt x="323" y="856"/>
                  </a:lnTo>
                  <a:lnTo>
                    <a:pt x="316" y="862"/>
                  </a:lnTo>
                  <a:lnTo>
                    <a:pt x="308" y="850"/>
                  </a:lnTo>
                  <a:lnTo>
                    <a:pt x="301" y="837"/>
                  </a:lnTo>
                  <a:lnTo>
                    <a:pt x="294" y="825"/>
                  </a:lnTo>
                  <a:lnTo>
                    <a:pt x="286" y="811"/>
                  </a:lnTo>
                  <a:lnTo>
                    <a:pt x="281" y="801"/>
                  </a:lnTo>
                  <a:lnTo>
                    <a:pt x="277" y="789"/>
                  </a:lnTo>
                  <a:lnTo>
                    <a:pt x="273" y="778"/>
                  </a:lnTo>
                  <a:lnTo>
                    <a:pt x="270" y="766"/>
                  </a:lnTo>
                  <a:lnTo>
                    <a:pt x="265" y="755"/>
                  </a:lnTo>
                  <a:lnTo>
                    <a:pt x="259" y="744"/>
                  </a:lnTo>
                  <a:lnTo>
                    <a:pt x="251" y="735"/>
                  </a:lnTo>
                  <a:lnTo>
                    <a:pt x="241" y="728"/>
                  </a:lnTo>
                  <a:lnTo>
                    <a:pt x="237" y="718"/>
                  </a:lnTo>
                  <a:lnTo>
                    <a:pt x="233" y="707"/>
                  </a:lnTo>
                  <a:lnTo>
                    <a:pt x="228" y="697"/>
                  </a:lnTo>
                  <a:lnTo>
                    <a:pt x="222" y="687"/>
                  </a:lnTo>
                  <a:lnTo>
                    <a:pt x="217" y="676"/>
                  </a:lnTo>
                  <a:lnTo>
                    <a:pt x="211" y="666"/>
                  </a:lnTo>
                  <a:lnTo>
                    <a:pt x="204" y="657"/>
                  </a:lnTo>
                  <a:lnTo>
                    <a:pt x="197" y="647"/>
                  </a:lnTo>
                  <a:lnTo>
                    <a:pt x="190" y="637"/>
                  </a:lnTo>
                  <a:lnTo>
                    <a:pt x="188" y="623"/>
                  </a:lnTo>
                  <a:lnTo>
                    <a:pt x="182" y="612"/>
                  </a:lnTo>
                  <a:lnTo>
                    <a:pt x="172" y="605"/>
                  </a:lnTo>
                  <a:lnTo>
                    <a:pt x="172" y="601"/>
                  </a:lnTo>
                  <a:lnTo>
                    <a:pt x="170" y="598"/>
                  </a:lnTo>
                  <a:lnTo>
                    <a:pt x="167" y="596"/>
                  </a:lnTo>
                  <a:lnTo>
                    <a:pt x="164" y="593"/>
                  </a:lnTo>
                  <a:lnTo>
                    <a:pt x="156" y="578"/>
                  </a:lnTo>
                  <a:lnTo>
                    <a:pt x="148" y="562"/>
                  </a:lnTo>
                  <a:lnTo>
                    <a:pt x="140" y="546"/>
                  </a:lnTo>
                  <a:lnTo>
                    <a:pt x="132" y="530"/>
                  </a:lnTo>
                  <a:lnTo>
                    <a:pt x="123" y="514"/>
                  </a:lnTo>
                  <a:lnTo>
                    <a:pt x="115" y="497"/>
                  </a:lnTo>
                  <a:lnTo>
                    <a:pt x="108" y="479"/>
                  </a:lnTo>
                  <a:lnTo>
                    <a:pt x="100" y="462"/>
                  </a:lnTo>
                  <a:lnTo>
                    <a:pt x="93" y="452"/>
                  </a:lnTo>
                  <a:lnTo>
                    <a:pt x="87" y="440"/>
                  </a:lnTo>
                  <a:lnTo>
                    <a:pt x="82" y="429"/>
                  </a:lnTo>
                  <a:lnTo>
                    <a:pt x="76" y="416"/>
                  </a:lnTo>
                  <a:lnTo>
                    <a:pt x="72" y="405"/>
                  </a:lnTo>
                  <a:lnTo>
                    <a:pt x="67" y="392"/>
                  </a:lnTo>
                  <a:lnTo>
                    <a:pt x="62" y="379"/>
                  </a:lnTo>
                  <a:lnTo>
                    <a:pt x="59" y="368"/>
                  </a:lnTo>
                  <a:lnTo>
                    <a:pt x="47" y="347"/>
                  </a:lnTo>
                  <a:lnTo>
                    <a:pt x="38" y="325"/>
                  </a:lnTo>
                  <a:lnTo>
                    <a:pt x="30" y="303"/>
                  </a:lnTo>
                  <a:lnTo>
                    <a:pt x="23" y="280"/>
                  </a:lnTo>
                  <a:lnTo>
                    <a:pt x="17" y="256"/>
                  </a:lnTo>
                  <a:lnTo>
                    <a:pt x="13" y="233"/>
                  </a:lnTo>
                  <a:lnTo>
                    <a:pt x="7" y="211"/>
                  </a:lnTo>
                  <a:lnTo>
                    <a:pt x="3" y="189"/>
                  </a:lnTo>
                  <a:lnTo>
                    <a:pt x="0" y="167"/>
                  </a:lnTo>
                  <a:lnTo>
                    <a:pt x="4" y="147"/>
                  </a:lnTo>
                  <a:lnTo>
                    <a:pt x="11" y="127"/>
                  </a:lnTo>
                  <a:lnTo>
                    <a:pt x="21" y="109"/>
                  </a:lnTo>
                  <a:lnTo>
                    <a:pt x="34" y="92"/>
                  </a:lnTo>
                  <a:lnTo>
                    <a:pt x="49" y="76"/>
                  </a:lnTo>
                  <a:lnTo>
                    <a:pt x="66" y="62"/>
                  </a:lnTo>
                  <a:lnTo>
                    <a:pt x="83" y="51"/>
                  </a:lnTo>
                  <a:lnTo>
                    <a:pt x="99" y="44"/>
                  </a:lnTo>
                  <a:lnTo>
                    <a:pt x="117" y="37"/>
                  </a:lnTo>
                  <a:lnTo>
                    <a:pt x="134" y="31"/>
                  </a:lnTo>
                  <a:lnTo>
                    <a:pt x="151" y="27"/>
                  </a:lnTo>
                  <a:lnTo>
                    <a:pt x="168" y="21"/>
                  </a:lnTo>
                  <a:lnTo>
                    <a:pt x="186" y="15"/>
                  </a:lnTo>
                  <a:lnTo>
                    <a:pt x="203" y="8"/>
                  </a:lnTo>
                  <a:lnTo>
                    <a:pt x="219" y="0"/>
                  </a:lnTo>
                  <a:lnTo>
                    <a:pt x="239" y="4"/>
                  </a:lnTo>
                  <a:lnTo>
                    <a:pt x="239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44"/>
            <p:cNvSpPr>
              <a:spLocks/>
            </p:cNvSpPr>
            <p:nvPr/>
          </p:nvSpPr>
          <p:spPr bwMode="auto">
            <a:xfrm>
              <a:off x="777" y="2561"/>
              <a:ext cx="87" cy="710"/>
            </a:xfrm>
            <a:custGeom>
              <a:avLst/>
              <a:gdLst>
                <a:gd name="T0" fmla="*/ 50 w 175"/>
                <a:gd name="T1" fmla="*/ 97 h 1420"/>
                <a:gd name="T2" fmla="*/ 60 w 175"/>
                <a:gd name="T3" fmla="*/ 253 h 1420"/>
                <a:gd name="T4" fmla="*/ 69 w 175"/>
                <a:gd name="T5" fmla="*/ 360 h 1420"/>
                <a:gd name="T6" fmla="*/ 75 w 175"/>
                <a:gd name="T7" fmla="*/ 417 h 1420"/>
                <a:gd name="T8" fmla="*/ 78 w 175"/>
                <a:gd name="T9" fmla="*/ 498 h 1420"/>
                <a:gd name="T10" fmla="*/ 89 w 175"/>
                <a:gd name="T11" fmla="*/ 599 h 1420"/>
                <a:gd name="T12" fmla="*/ 99 w 175"/>
                <a:gd name="T13" fmla="*/ 699 h 1420"/>
                <a:gd name="T14" fmla="*/ 107 w 175"/>
                <a:gd name="T15" fmla="*/ 800 h 1420"/>
                <a:gd name="T16" fmla="*/ 115 w 175"/>
                <a:gd name="T17" fmla="*/ 911 h 1420"/>
                <a:gd name="T18" fmla="*/ 129 w 175"/>
                <a:gd name="T19" fmla="*/ 1032 h 1420"/>
                <a:gd name="T20" fmla="*/ 144 w 175"/>
                <a:gd name="T21" fmla="*/ 1154 h 1420"/>
                <a:gd name="T22" fmla="*/ 161 w 175"/>
                <a:gd name="T23" fmla="*/ 1276 h 1420"/>
                <a:gd name="T24" fmla="*/ 172 w 175"/>
                <a:gd name="T25" fmla="*/ 1357 h 1420"/>
                <a:gd name="T26" fmla="*/ 175 w 175"/>
                <a:gd name="T27" fmla="*/ 1402 h 1420"/>
                <a:gd name="T28" fmla="*/ 156 w 175"/>
                <a:gd name="T29" fmla="*/ 1404 h 1420"/>
                <a:gd name="T30" fmla="*/ 143 w 175"/>
                <a:gd name="T31" fmla="*/ 1368 h 1420"/>
                <a:gd name="T32" fmla="*/ 136 w 175"/>
                <a:gd name="T33" fmla="*/ 1328 h 1420"/>
                <a:gd name="T34" fmla="*/ 131 w 175"/>
                <a:gd name="T35" fmla="*/ 1289 h 1420"/>
                <a:gd name="T36" fmla="*/ 122 w 175"/>
                <a:gd name="T37" fmla="*/ 1232 h 1420"/>
                <a:gd name="T38" fmla="*/ 111 w 175"/>
                <a:gd name="T39" fmla="*/ 1155 h 1420"/>
                <a:gd name="T40" fmla="*/ 102 w 175"/>
                <a:gd name="T41" fmla="*/ 1077 h 1420"/>
                <a:gd name="T42" fmla="*/ 93 w 175"/>
                <a:gd name="T43" fmla="*/ 997 h 1420"/>
                <a:gd name="T44" fmla="*/ 83 w 175"/>
                <a:gd name="T45" fmla="*/ 899 h 1420"/>
                <a:gd name="T46" fmla="*/ 70 w 175"/>
                <a:gd name="T47" fmla="*/ 777 h 1420"/>
                <a:gd name="T48" fmla="*/ 60 w 175"/>
                <a:gd name="T49" fmla="*/ 654 h 1420"/>
                <a:gd name="T50" fmla="*/ 46 w 175"/>
                <a:gd name="T51" fmla="*/ 530 h 1420"/>
                <a:gd name="T52" fmla="*/ 34 w 175"/>
                <a:gd name="T53" fmla="*/ 423 h 1420"/>
                <a:gd name="T54" fmla="*/ 22 w 175"/>
                <a:gd name="T55" fmla="*/ 334 h 1420"/>
                <a:gd name="T56" fmla="*/ 16 w 175"/>
                <a:gd name="T57" fmla="*/ 261 h 1420"/>
                <a:gd name="T58" fmla="*/ 16 w 175"/>
                <a:gd name="T59" fmla="*/ 197 h 1420"/>
                <a:gd name="T60" fmla="*/ 7 w 175"/>
                <a:gd name="T61" fmla="*/ 146 h 1420"/>
                <a:gd name="T62" fmla="*/ 1 w 175"/>
                <a:gd name="T63" fmla="*/ 101 h 1420"/>
                <a:gd name="T64" fmla="*/ 0 w 175"/>
                <a:gd name="T65" fmla="*/ 55 h 1420"/>
                <a:gd name="T66" fmla="*/ 11 w 175"/>
                <a:gd name="T67" fmla="*/ 16 h 1420"/>
                <a:gd name="T68" fmla="*/ 29 w 175"/>
                <a:gd name="T69" fmla="*/ 1 h 1420"/>
                <a:gd name="T70" fmla="*/ 39 w 175"/>
                <a:gd name="T71" fmla="*/ 13 h 14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75" h="1420">
                  <a:moveTo>
                    <a:pt x="45" y="17"/>
                  </a:moveTo>
                  <a:lnTo>
                    <a:pt x="50" y="97"/>
                  </a:lnTo>
                  <a:lnTo>
                    <a:pt x="54" y="176"/>
                  </a:lnTo>
                  <a:lnTo>
                    <a:pt x="60" y="253"/>
                  </a:lnTo>
                  <a:lnTo>
                    <a:pt x="70" y="332"/>
                  </a:lnTo>
                  <a:lnTo>
                    <a:pt x="69" y="360"/>
                  </a:lnTo>
                  <a:lnTo>
                    <a:pt x="73" y="389"/>
                  </a:lnTo>
                  <a:lnTo>
                    <a:pt x="75" y="417"/>
                  </a:lnTo>
                  <a:lnTo>
                    <a:pt x="74" y="446"/>
                  </a:lnTo>
                  <a:lnTo>
                    <a:pt x="78" y="498"/>
                  </a:lnTo>
                  <a:lnTo>
                    <a:pt x="84" y="548"/>
                  </a:lnTo>
                  <a:lnTo>
                    <a:pt x="89" y="599"/>
                  </a:lnTo>
                  <a:lnTo>
                    <a:pt x="95" y="650"/>
                  </a:lnTo>
                  <a:lnTo>
                    <a:pt x="99" y="699"/>
                  </a:lnTo>
                  <a:lnTo>
                    <a:pt x="104" y="750"/>
                  </a:lnTo>
                  <a:lnTo>
                    <a:pt x="107" y="800"/>
                  </a:lnTo>
                  <a:lnTo>
                    <a:pt x="108" y="851"/>
                  </a:lnTo>
                  <a:lnTo>
                    <a:pt x="115" y="911"/>
                  </a:lnTo>
                  <a:lnTo>
                    <a:pt x="122" y="971"/>
                  </a:lnTo>
                  <a:lnTo>
                    <a:pt x="129" y="1032"/>
                  </a:lnTo>
                  <a:lnTo>
                    <a:pt x="136" y="1093"/>
                  </a:lnTo>
                  <a:lnTo>
                    <a:pt x="144" y="1154"/>
                  </a:lnTo>
                  <a:lnTo>
                    <a:pt x="152" y="1215"/>
                  </a:lnTo>
                  <a:lnTo>
                    <a:pt x="161" y="1276"/>
                  </a:lnTo>
                  <a:lnTo>
                    <a:pt x="171" y="1335"/>
                  </a:lnTo>
                  <a:lnTo>
                    <a:pt x="172" y="1357"/>
                  </a:lnTo>
                  <a:lnTo>
                    <a:pt x="175" y="1380"/>
                  </a:lnTo>
                  <a:lnTo>
                    <a:pt x="175" y="1402"/>
                  </a:lnTo>
                  <a:lnTo>
                    <a:pt x="165" y="1420"/>
                  </a:lnTo>
                  <a:lnTo>
                    <a:pt x="156" y="1404"/>
                  </a:lnTo>
                  <a:lnTo>
                    <a:pt x="148" y="1387"/>
                  </a:lnTo>
                  <a:lnTo>
                    <a:pt x="143" y="1368"/>
                  </a:lnTo>
                  <a:lnTo>
                    <a:pt x="140" y="1349"/>
                  </a:lnTo>
                  <a:lnTo>
                    <a:pt x="136" y="1328"/>
                  </a:lnTo>
                  <a:lnTo>
                    <a:pt x="134" y="1308"/>
                  </a:lnTo>
                  <a:lnTo>
                    <a:pt x="131" y="1289"/>
                  </a:lnTo>
                  <a:lnTo>
                    <a:pt x="127" y="1270"/>
                  </a:lnTo>
                  <a:lnTo>
                    <a:pt x="122" y="1232"/>
                  </a:lnTo>
                  <a:lnTo>
                    <a:pt x="117" y="1194"/>
                  </a:lnTo>
                  <a:lnTo>
                    <a:pt x="111" y="1155"/>
                  </a:lnTo>
                  <a:lnTo>
                    <a:pt x="106" y="1116"/>
                  </a:lnTo>
                  <a:lnTo>
                    <a:pt x="102" y="1077"/>
                  </a:lnTo>
                  <a:lnTo>
                    <a:pt x="97" y="1036"/>
                  </a:lnTo>
                  <a:lnTo>
                    <a:pt x="93" y="997"/>
                  </a:lnTo>
                  <a:lnTo>
                    <a:pt x="91" y="958"/>
                  </a:lnTo>
                  <a:lnTo>
                    <a:pt x="83" y="899"/>
                  </a:lnTo>
                  <a:lnTo>
                    <a:pt x="76" y="838"/>
                  </a:lnTo>
                  <a:lnTo>
                    <a:pt x="70" y="777"/>
                  </a:lnTo>
                  <a:lnTo>
                    <a:pt x="66" y="716"/>
                  </a:lnTo>
                  <a:lnTo>
                    <a:pt x="60" y="654"/>
                  </a:lnTo>
                  <a:lnTo>
                    <a:pt x="54" y="592"/>
                  </a:lnTo>
                  <a:lnTo>
                    <a:pt x="46" y="530"/>
                  </a:lnTo>
                  <a:lnTo>
                    <a:pt x="37" y="469"/>
                  </a:lnTo>
                  <a:lnTo>
                    <a:pt x="34" y="423"/>
                  </a:lnTo>
                  <a:lnTo>
                    <a:pt x="29" y="378"/>
                  </a:lnTo>
                  <a:lnTo>
                    <a:pt x="22" y="334"/>
                  </a:lnTo>
                  <a:lnTo>
                    <a:pt x="16" y="291"/>
                  </a:lnTo>
                  <a:lnTo>
                    <a:pt x="16" y="261"/>
                  </a:lnTo>
                  <a:lnTo>
                    <a:pt x="19" y="229"/>
                  </a:lnTo>
                  <a:lnTo>
                    <a:pt x="16" y="197"/>
                  </a:lnTo>
                  <a:lnTo>
                    <a:pt x="9" y="168"/>
                  </a:lnTo>
                  <a:lnTo>
                    <a:pt x="7" y="146"/>
                  </a:lnTo>
                  <a:lnTo>
                    <a:pt x="5" y="124"/>
                  </a:lnTo>
                  <a:lnTo>
                    <a:pt x="1" y="101"/>
                  </a:lnTo>
                  <a:lnTo>
                    <a:pt x="0" y="78"/>
                  </a:lnTo>
                  <a:lnTo>
                    <a:pt x="0" y="55"/>
                  </a:lnTo>
                  <a:lnTo>
                    <a:pt x="4" y="35"/>
                  </a:lnTo>
                  <a:lnTo>
                    <a:pt x="11" y="16"/>
                  </a:lnTo>
                  <a:lnTo>
                    <a:pt x="22" y="0"/>
                  </a:lnTo>
                  <a:lnTo>
                    <a:pt x="29" y="1"/>
                  </a:lnTo>
                  <a:lnTo>
                    <a:pt x="35" y="6"/>
                  </a:lnTo>
                  <a:lnTo>
                    <a:pt x="39" y="13"/>
                  </a:lnTo>
                  <a:lnTo>
                    <a:pt x="45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48"/>
            <p:cNvSpPr>
              <a:spLocks/>
            </p:cNvSpPr>
            <p:nvPr/>
          </p:nvSpPr>
          <p:spPr bwMode="auto">
            <a:xfrm>
              <a:off x="1411" y="2601"/>
              <a:ext cx="296" cy="712"/>
            </a:xfrm>
            <a:custGeom>
              <a:avLst/>
              <a:gdLst>
                <a:gd name="T0" fmla="*/ 591 w 591"/>
                <a:gd name="T1" fmla="*/ 25 h 1425"/>
                <a:gd name="T2" fmla="*/ 582 w 591"/>
                <a:gd name="T3" fmla="*/ 47 h 1425"/>
                <a:gd name="T4" fmla="*/ 568 w 591"/>
                <a:gd name="T5" fmla="*/ 98 h 1425"/>
                <a:gd name="T6" fmla="*/ 543 w 591"/>
                <a:gd name="T7" fmla="*/ 178 h 1425"/>
                <a:gd name="T8" fmla="*/ 512 w 591"/>
                <a:gd name="T9" fmla="*/ 255 h 1425"/>
                <a:gd name="T10" fmla="*/ 479 w 591"/>
                <a:gd name="T11" fmla="*/ 331 h 1425"/>
                <a:gd name="T12" fmla="*/ 459 w 591"/>
                <a:gd name="T13" fmla="*/ 384 h 1425"/>
                <a:gd name="T14" fmla="*/ 446 w 591"/>
                <a:gd name="T15" fmla="*/ 415 h 1425"/>
                <a:gd name="T16" fmla="*/ 434 w 591"/>
                <a:gd name="T17" fmla="*/ 446 h 1425"/>
                <a:gd name="T18" fmla="*/ 424 w 591"/>
                <a:gd name="T19" fmla="*/ 480 h 1425"/>
                <a:gd name="T20" fmla="*/ 408 w 591"/>
                <a:gd name="T21" fmla="*/ 536 h 1425"/>
                <a:gd name="T22" fmla="*/ 383 w 591"/>
                <a:gd name="T23" fmla="*/ 619 h 1425"/>
                <a:gd name="T24" fmla="*/ 358 w 591"/>
                <a:gd name="T25" fmla="*/ 702 h 1425"/>
                <a:gd name="T26" fmla="*/ 337 w 591"/>
                <a:gd name="T27" fmla="*/ 786 h 1425"/>
                <a:gd name="T28" fmla="*/ 315 w 591"/>
                <a:gd name="T29" fmla="*/ 858 h 1425"/>
                <a:gd name="T30" fmla="*/ 305 w 591"/>
                <a:gd name="T31" fmla="*/ 923 h 1425"/>
                <a:gd name="T32" fmla="*/ 285 w 591"/>
                <a:gd name="T33" fmla="*/ 1002 h 1425"/>
                <a:gd name="T34" fmla="*/ 263 w 591"/>
                <a:gd name="T35" fmla="*/ 1097 h 1425"/>
                <a:gd name="T36" fmla="*/ 246 w 591"/>
                <a:gd name="T37" fmla="*/ 1192 h 1425"/>
                <a:gd name="T38" fmla="*/ 229 w 591"/>
                <a:gd name="T39" fmla="*/ 1290 h 1425"/>
                <a:gd name="T40" fmla="*/ 216 w 591"/>
                <a:gd name="T41" fmla="*/ 1352 h 1425"/>
                <a:gd name="T42" fmla="*/ 210 w 591"/>
                <a:gd name="T43" fmla="*/ 1379 h 1425"/>
                <a:gd name="T44" fmla="*/ 203 w 591"/>
                <a:gd name="T45" fmla="*/ 1404 h 1425"/>
                <a:gd name="T46" fmla="*/ 187 w 591"/>
                <a:gd name="T47" fmla="*/ 1422 h 1425"/>
                <a:gd name="T48" fmla="*/ 151 w 591"/>
                <a:gd name="T49" fmla="*/ 1422 h 1425"/>
                <a:gd name="T50" fmla="*/ 105 w 591"/>
                <a:gd name="T51" fmla="*/ 1422 h 1425"/>
                <a:gd name="T52" fmla="*/ 60 w 591"/>
                <a:gd name="T53" fmla="*/ 1422 h 1425"/>
                <a:gd name="T54" fmla="*/ 19 w 591"/>
                <a:gd name="T55" fmla="*/ 1412 h 1425"/>
                <a:gd name="T56" fmla="*/ 7 w 591"/>
                <a:gd name="T57" fmla="*/ 1395 h 1425"/>
                <a:gd name="T58" fmla="*/ 3 w 591"/>
                <a:gd name="T59" fmla="*/ 1378 h 1425"/>
                <a:gd name="T60" fmla="*/ 26 w 591"/>
                <a:gd name="T61" fmla="*/ 1378 h 1425"/>
                <a:gd name="T62" fmla="*/ 58 w 591"/>
                <a:gd name="T63" fmla="*/ 1385 h 1425"/>
                <a:gd name="T64" fmla="*/ 92 w 591"/>
                <a:gd name="T65" fmla="*/ 1386 h 1425"/>
                <a:gd name="T66" fmla="*/ 127 w 591"/>
                <a:gd name="T67" fmla="*/ 1385 h 1425"/>
                <a:gd name="T68" fmla="*/ 155 w 591"/>
                <a:gd name="T69" fmla="*/ 1370 h 1425"/>
                <a:gd name="T70" fmla="*/ 170 w 591"/>
                <a:gd name="T71" fmla="*/ 1339 h 1425"/>
                <a:gd name="T72" fmla="*/ 178 w 591"/>
                <a:gd name="T73" fmla="*/ 1303 h 1425"/>
                <a:gd name="T74" fmla="*/ 185 w 591"/>
                <a:gd name="T75" fmla="*/ 1268 h 1425"/>
                <a:gd name="T76" fmla="*/ 198 w 591"/>
                <a:gd name="T77" fmla="*/ 1230 h 1425"/>
                <a:gd name="T78" fmla="*/ 212 w 591"/>
                <a:gd name="T79" fmla="*/ 1185 h 1425"/>
                <a:gd name="T80" fmla="*/ 221 w 591"/>
                <a:gd name="T81" fmla="*/ 1138 h 1425"/>
                <a:gd name="T82" fmla="*/ 231 w 591"/>
                <a:gd name="T83" fmla="*/ 1092 h 1425"/>
                <a:gd name="T84" fmla="*/ 242 w 591"/>
                <a:gd name="T85" fmla="*/ 1020 h 1425"/>
                <a:gd name="T86" fmla="*/ 264 w 591"/>
                <a:gd name="T87" fmla="*/ 923 h 1425"/>
                <a:gd name="T88" fmla="*/ 293 w 591"/>
                <a:gd name="T89" fmla="*/ 827 h 1425"/>
                <a:gd name="T90" fmla="*/ 323 w 591"/>
                <a:gd name="T91" fmla="*/ 731 h 1425"/>
                <a:gd name="T92" fmla="*/ 350 w 591"/>
                <a:gd name="T93" fmla="*/ 614 h 1425"/>
                <a:gd name="T94" fmla="*/ 391 w 591"/>
                <a:gd name="T95" fmla="*/ 481 h 1425"/>
                <a:gd name="T96" fmla="*/ 438 w 591"/>
                <a:gd name="T97" fmla="*/ 348 h 1425"/>
                <a:gd name="T98" fmla="*/ 485 w 591"/>
                <a:gd name="T99" fmla="*/ 217 h 1425"/>
                <a:gd name="T100" fmla="*/ 515 w 591"/>
                <a:gd name="T101" fmla="*/ 133 h 1425"/>
                <a:gd name="T102" fmla="*/ 527 w 591"/>
                <a:gd name="T103" fmla="*/ 95 h 1425"/>
                <a:gd name="T104" fmla="*/ 538 w 591"/>
                <a:gd name="T105" fmla="*/ 56 h 1425"/>
                <a:gd name="T106" fmla="*/ 554 w 591"/>
                <a:gd name="T107" fmla="*/ 18 h 1425"/>
                <a:gd name="T108" fmla="*/ 572 w 591"/>
                <a:gd name="T109" fmla="*/ 2 h 1425"/>
                <a:gd name="T110" fmla="*/ 583 w 591"/>
                <a:gd name="T111" fmla="*/ 7 h 1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91" h="1425">
                  <a:moveTo>
                    <a:pt x="589" y="12"/>
                  </a:moveTo>
                  <a:lnTo>
                    <a:pt x="591" y="25"/>
                  </a:lnTo>
                  <a:lnTo>
                    <a:pt x="588" y="36"/>
                  </a:lnTo>
                  <a:lnTo>
                    <a:pt x="582" y="47"/>
                  </a:lnTo>
                  <a:lnTo>
                    <a:pt x="576" y="57"/>
                  </a:lnTo>
                  <a:lnTo>
                    <a:pt x="568" y="98"/>
                  </a:lnTo>
                  <a:lnTo>
                    <a:pt x="557" y="139"/>
                  </a:lnTo>
                  <a:lnTo>
                    <a:pt x="543" y="178"/>
                  </a:lnTo>
                  <a:lnTo>
                    <a:pt x="528" y="217"/>
                  </a:lnTo>
                  <a:lnTo>
                    <a:pt x="512" y="255"/>
                  </a:lnTo>
                  <a:lnTo>
                    <a:pt x="496" y="293"/>
                  </a:lnTo>
                  <a:lnTo>
                    <a:pt x="479" y="331"/>
                  </a:lnTo>
                  <a:lnTo>
                    <a:pt x="466" y="370"/>
                  </a:lnTo>
                  <a:lnTo>
                    <a:pt x="459" y="384"/>
                  </a:lnTo>
                  <a:lnTo>
                    <a:pt x="452" y="399"/>
                  </a:lnTo>
                  <a:lnTo>
                    <a:pt x="446" y="415"/>
                  </a:lnTo>
                  <a:lnTo>
                    <a:pt x="440" y="430"/>
                  </a:lnTo>
                  <a:lnTo>
                    <a:pt x="434" y="446"/>
                  </a:lnTo>
                  <a:lnTo>
                    <a:pt x="429" y="462"/>
                  </a:lnTo>
                  <a:lnTo>
                    <a:pt x="424" y="480"/>
                  </a:lnTo>
                  <a:lnTo>
                    <a:pt x="421" y="496"/>
                  </a:lnTo>
                  <a:lnTo>
                    <a:pt x="408" y="536"/>
                  </a:lnTo>
                  <a:lnTo>
                    <a:pt x="395" y="577"/>
                  </a:lnTo>
                  <a:lnTo>
                    <a:pt x="383" y="619"/>
                  </a:lnTo>
                  <a:lnTo>
                    <a:pt x="370" y="660"/>
                  </a:lnTo>
                  <a:lnTo>
                    <a:pt x="358" y="702"/>
                  </a:lnTo>
                  <a:lnTo>
                    <a:pt x="347" y="744"/>
                  </a:lnTo>
                  <a:lnTo>
                    <a:pt x="337" y="786"/>
                  </a:lnTo>
                  <a:lnTo>
                    <a:pt x="327" y="828"/>
                  </a:lnTo>
                  <a:lnTo>
                    <a:pt x="315" y="858"/>
                  </a:lnTo>
                  <a:lnTo>
                    <a:pt x="310" y="891"/>
                  </a:lnTo>
                  <a:lnTo>
                    <a:pt x="305" y="923"/>
                  </a:lnTo>
                  <a:lnTo>
                    <a:pt x="299" y="954"/>
                  </a:lnTo>
                  <a:lnTo>
                    <a:pt x="285" y="1002"/>
                  </a:lnTo>
                  <a:lnTo>
                    <a:pt x="273" y="1050"/>
                  </a:lnTo>
                  <a:lnTo>
                    <a:pt x="263" y="1097"/>
                  </a:lnTo>
                  <a:lnTo>
                    <a:pt x="254" y="1144"/>
                  </a:lnTo>
                  <a:lnTo>
                    <a:pt x="246" y="1192"/>
                  </a:lnTo>
                  <a:lnTo>
                    <a:pt x="238" y="1241"/>
                  </a:lnTo>
                  <a:lnTo>
                    <a:pt x="229" y="1290"/>
                  </a:lnTo>
                  <a:lnTo>
                    <a:pt x="221" y="1341"/>
                  </a:lnTo>
                  <a:lnTo>
                    <a:pt x="216" y="1352"/>
                  </a:lnTo>
                  <a:lnTo>
                    <a:pt x="212" y="1365"/>
                  </a:lnTo>
                  <a:lnTo>
                    <a:pt x="210" y="1379"/>
                  </a:lnTo>
                  <a:lnTo>
                    <a:pt x="206" y="1392"/>
                  </a:lnTo>
                  <a:lnTo>
                    <a:pt x="203" y="1404"/>
                  </a:lnTo>
                  <a:lnTo>
                    <a:pt x="197" y="1415"/>
                  </a:lnTo>
                  <a:lnTo>
                    <a:pt x="187" y="1422"/>
                  </a:lnTo>
                  <a:lnTo>
                    <a:pt x="173" y="1425"/>
                  </a:lnTo>
                  <a:lnTo>
                    <a:pt x="151" y="1422"/>
                  </a:lnTo>
                  <a:lnTo>
                    <a:pt x="128" y="1420"/>
                  </a:lnTo>
                  <a:lnTo>
                    <a:pt x="105" y="1422"/>
                  </a:lnTo>
                  <a:lnTo>
                    <a:pt x="82" y="1422"/>
                  </a:lnTo>
                  <a:lnTo>
                    <a:pt x="60" y="1422"/>
                  </a:lnTo>
                  <a:lnTo>
                    <a:pt x="38" y="1418"/>
                  </a:lnTo>
                  <a:lnTo>
                    <a:pt x="19" y="1412"/>
                  </a:lnTo>
                  <a:lnTo>
                    <a:pt x="0" y="1402"/>
                  </a:lnTo>
                  <a:lnTo>
                    <a:pt x="7" y="1395"/>
                  </a:lnTo>
                  <a:lnTo>
                    <a:pt x="4" y="1386"/>
                  </a:lnTo>
                  <a:lnTo>
                    <a:pt x="3" y="1378"/>
                  </a:lnTo>
                  <a:lnTo>
                    <a:pt x="11" y="1373"/>
                  </a:lnTo>
                  <a:lnTo>
                    <a:pt x="26" y="1378"/>
                  </a:lnTo>
                  <a:lnTo>
                    <a:pt x="42" y="1381"/>
                  </a:lnTo>
                  <a:lnTo>
                    <a:pt x="58" y="1385"/>
                  </a:lnTo>
                  <a:lnTo>
                    <a:pt x="75" y="1386"/>
                  </a:lnTo>
                  <a:lnTo>
                    <a:pt x="92" y="1386"/>
                  </a:lnTo>
                  <a:lnTo>
                    <a:pt x="110" y="1386"/>
                  </a:lnTo>
                  <a:lnTo>
                    <a:pt x="127" y="1385"/>
                  </a:lnTo>
                  <a:lnTo>
                    <a:pt x="143" y="1384"/>
                  </a:lnTo>
                  <a:lnTo>
                    <a:pt x="155" y="1370"/>
                  </a:lnTo>
                  <a:lnTo>
                    <a:pt x="164" y="1355"/>
                  </a:lnTo>
                  <a:lnTo>
                    <a:pt x="170" y="1339"/>
                  </a:lnTo>
                  <a:lnTo>
                    <a:pt x="174" y="1321"/>
                  </a:lnTo>
                  <a:lnTo>
                    <a:pt x="178" y="1303"/>
                  </a:lnTo>
                  <a:lnTo>
                    <a:pt x="181" y="1286"/>
                  </a:lnTo>
                  <a:lnTo>
                    <a:pt x="185" y="1268"/>
                  </a:lnTo>
                  <a:lnTo>
                    <a:pt x="189" y="1252"/>
                  </a:lnTo>
                  <a:lnTo>
                    <a:pt x="198" y="1230"/>
                  </a:lnTo>
                  <a:lnTo>
                    <a:pt x="205" y="1208"/>
                  </a:lnTo>
                  <a:lnTo>
                    <a:pt x="212" y="1185"/>
                  </a:lnTo>
                  <a:lnTo>
                    <a:pt x="217" y="1162"/>
                  </a:lnTo>
                  <a:lnTo>
                    <a:pt x="221" y="1138"/>
                  </a:lnTo>
                  <a:lnTo>
                    <a:pt x="226" y="1115"/>
                  </a:lnTo>
                  <a:lnTo>
                    <a:pt x="231" y="1092"/>
                  </a:lnTo>
                  <a:lnTo>
                    <a:pt x="236" y="1069"/>
                  </a:lnTo>
                  <a:lnTo>
                    <a:pt x="242" y="1020"/>
                  </a:lnTo>
                  <a:lnTo>
                    <a:pt x="253" y="971"/>
                  </a:lnTo>
                  <a:lnTo>
                    <a:pt x="264" y="923"/>
                  </a:lnTo>
                  <a:lnTo>
                    <a:pt x="279" y="875"/>
                  </a:lnTo>
                  <a:lnTo>
                    <a:pt x="293" y="827"/>
                  </a:lnTo>
                  <a:lnTo>
                    <a:pt x="308" y="779"/>
                  </a:lnTo>
                  <a:lnTo>
                    <a:pt x="323" y="731"/>
                  </a:lnTo>
                  <a:lnTo>
                    <a:pt x="334" y="682"/>
                  </a:lnTo>
                  <a:lnTo>
                    <a:pt x="350" y="614"/>
                  </a:lnTo>
                  <a:lnTo>
                    <a:pt x="370" y="546"/>
                  </a:lnTo>
                  <a:lnTo>
                    <a:pt x="391" y="481"/>
                  </a:lnTo>
                  <a:lnTo>
                    <a:pt x="414" y="414"/>
                  </a:lnTo>
                  <a:lnTo>
                    <a:pt x="438" y="348"/>
                  </a:lnTo>
                  <a:lnTo>
                    <a:pt x="461" y="283"/>
                  </a:lnTo>
                  <a:lnTo>
                    <a:pt x="485" y="217"/>
                  </a:lnTo>
                  <a:lnTo>
                    <a:pt x="508" y="150"/>
                  </a:lnTo>
                  <a:lnTo>
                    <a:pt x="515" y="133"/>
                  </a:lnTo>
                  <a:lnTo>
                    <a:pt x="521" y="114"/>
                  </a:lnTo>
                  <a:lnTo>
                    <a:pt x="527" y="95"/>
                  </a:lnTo>
                  <a:lnTo>
                    <a:pt x="532" y="75"/>
                  </a:lnTo>
                  <a:lnTo>
                    <a:pt x="538" y="56"/>
                  </a:lnTo>
                  <a:lnTo>
                    <a:pt x="545" y="36"/>
                  </a:lnTo>
                  <a:lnTo>
                    <a:pt x="554" y="18"/>
                  </a:lnTo>
                  <a:lnTo>
                    <a:pt x="565" y="0"/>
                  </a:lnTo>
                  <a:lnTo>
                    <a:pt x="572" y="2"/>
                  </a:lnTo>
                  <a:lnTo>
                    <a:pt x="578" y="4"/>
                  </a:lnTo>
                  <a:lnTo>
                    <a:pt x="583" y="7"/>
                  </a:lnTo>
                  <a:lnTo>
                    <a:pt x="589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51"/>
            <p:cNvSpPr>
              <a:spLocks/>
            </p:cNvSpPr>
            <p:nvPr/>
          </p:nvSpPr>
          <p:spPr bwMode="auto">
            <a:xfrm>
              <a:off x="710" y="2648"/>
              <a:ext cx="20" cy="23"/>
            </a:xfrm>
            <a:custGeom>
              <a:avLst/>
              <a:gdLst>
                <a:gd name="T0" fmla="*/ 40 w 40"/>
                <a:gd name="T1" fmla="*/ 39 h 46"/>
                <a:gd name="T2" fmla="*/ 33 w 40"/>
                <a:gd name="T3" fmla="*/ 43 h 46"/>
                <a:gd name="T4" fmla="*/ 26 w 40"/>
                <a:gd name="T5" fmla="*/ 45 h 46"/>
                <a:gd name="T6" fmla="*/ 18 w 40"/>
                <a:gd name="T7" fmla="*/ 46 h 46"/>
                <a:gd name="T8" fmla="*/ 10 w 40"/>
                <a:gd name="T9" fmla="*/ 46 h 46"/>
                <a:gd name="T10" fmla="*/ 7 w 40"/>
                <a:gd name="T11" fmla="*/ 37 h 46"/>
                <a:gd name="T12" fmla="*/ 3 w 40"/>
                <a:gd name="T13" fmla="*/ 25 h 46"/>
                <a:gd name="T14" fmla="*/ 1 w 40"/>
                <a:gd name="T15" fmla="*/ 13 h 46"/>
                <a:gd name="T16" fmla="*/ 0 w 40"/>
                <a:gd name="T17" fmla="*/ 0 h 46"/>
                <a:gd name="T18" fmla="*/ 5 w 40"/>
                <a:gd name="T19" fmla="*/ 5 h 46"/>
                <a:gd name="T20" fmla="*/ 11 w 40"/>
                <a:gd name="T21" fmla="*/ 9 h 46"/>
                <a:gd name="T22" fmla="*/ 17 w 40"/>
                <a:gd name="T23" fmla="*/ 14 h 46"/>
                <a:gd name="T24" fmla="*/ 23 w 40"/>
                <a:gd name="T25" fmla="*/ 18 h 46"/>
                <a:gd name="T26" fmla="*/ 28 w 40"/>
                <a:gd name="T27" fmla="*/ 23 h 46"/>
                <a:gd name="T28" fmla="*/ 33 w 40"/>
                <a:gd name="T29" fmla="*/ 29 h 46"/>
                <a:gd name="T30" fmla="*/ 38 w 40"/>
                <a:gd name="T31" fmla="*/ 33 h 46"/>
                <a:gd name="T32" fmla="*/ 40 w 40"/>
                <a:gd name="T33" fmla="*/ 39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0" h="46">
                  <a:moveTo>
                    <a:pt x="40" y="39"/>
                  </a:moveTo>
                  <a:lnTo>
                    <a:pt x="33" y="43"/>
                  </a:lnTo>
                  <a:lnTo>
                    <a:pt x="26" y="45"/>
                  </a:lnTo>
                  <a:lnTo>
                    <a:pt x="18" y="46"/>
                  </a:lnTo>
                  <a:lnTo>
                    <a:pt x="10" y="46"/>
                  </a:lnTo>
                  <a:lnTo>
                    <a:pt x="7" y="37"/>
                  </a:lnTo>
                  <a:lnTo>
                    <a:pt x="3" y="25"/>
                  </a:lnTo>
                  <a:lnTo>
                    <a:pt x="1" y="13"/>
                  </a:lnTo>
                  <a:lnTo>
                    <a:pt x="0" y="0"/>
                  </a:lnTo>
                  <a:lnTo>
                    <a:pt x="5" y="5"/>
                  </a:lnTo>
                  <a:lnTo>
                    <a:pt x="11" y="9"/>
                  </a:lnTo>
                  <a:lnTo>
                    <a:pt x="17" y="14"/>
                  </a:lnTo>
                  <a:lnTo>
                    <a:pt x="23" y="18"/>
                  </a:lnTo>
                  <a:lnTo>
                    <a:pt x="28" y="23"/>
                  </a:lnTo>
                  <a:lnTo>
                    <a:pt x="33" y="29"/>
                  </a:lnTo>
                  <a:lnTo>
                    <a:pt x="38" y="33"/>
                  </a:lnTo>
                  <a:lnTo>
                    <a:pt x="40" y="3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61"/>
            <p:cNvSpPr>
              <a:spLocks/>
            </p:cNvSpPr>
            <p:nvPr/>
          </p:nvSpPr>
          <p:spPr bwMode="auto">
            <a:xfrm>
              <a:off x="1003" y="3097"/>
              <a:ext cx="372" cy="184"/>
            </a:xfrm>
            <a:custGeom>
              <a:avLst/>
              <a:gdLst>
                <a:gd name="T0" fmla="*/ 242 w 743"/>
                <a:gd name="T1" fmla="*/ 112 h 368"/>
                <a:gd name="T2" fmla="*/ 307 w 743"/>
                <a:gd name="T3" fmla="*/ 142 h 368"/>
                <a:gd name="T4" fmla="*/ 372 w 743"/>
                <a:gd name="T5" fmla="*/ 172 h 368"/>
                <a:gd name="T6" fmla="*/ 438 w 743"/>
                <a:gd name="T7" fmla="*/ 202 h 368"/>
                <a:gd name="T8" fmla="*/ 503 w 743"/>
                <a:gd name="T9" fmla="*/ 232 h 368"/>
                <a:gd name="T10" fmla="*/ 568 w 743"/>
                <a:gd name="T11" fmla="*/ 262 h 368"/>
                <a:gd name="T12" fmla="*/ 632 w 743"/>
                <a:gd name="T13" fmla="*/ 292 h 368"/>
                <a:gd name="T14" fmla="*/ 697 w 743"/>
                <a:gd name="T15" fmla="*/ 321 h 368"/>
                <a:gd name="T16" fmla="*/ 735 w 743"/>
                <a:gd name="T17" fmla="*/ 343 h 368"/>
                <a:gd name="T18" fmla="*/ 743 w 743"/>
                <a:gd name="T19" fmla="*/ 359 h 368"/>
                <a:gd name="T20" fmla="*/ 725 w 743"/>
                <a:gd name="T21" fmla="*/ 368 h 368"/>
                <a:gd name="T22" fmla="*/ 689 w 743"/>
                <a:gd name="T23" fmla="*/ 348 h 368"/>
                <a:gd name="T24" fmla="*/ 652 w 743"/>
                <a:gd name="T25" fmla="*/ 331 h 368"/>
                <a:gd name="T26" fmla="*/ 615 w 743"/>
                <a:gd name="T27" fmla="*/ 315 h 368"/>
                <a:gd name="T28" fmla="*/ 578 w 743"/>
                <a:gd name="T29" fmla="*/ 300 h 368"/>
                <a:gd name="T30" fmla="*/ 540 w 743"/>
                <a:gd name="T31" fmla="*/ 285 h 368"/>
                <a:gd name="T32" fmla="*/ 503 w 743"/>
                <a:gd name="T33" fmla="*/ 270 h 368"/>
                <a:gd name="T34" fmla="*/ 466 w 743"/>
                <a:gd name="T35" fmla="*/ 255 h 368"/>
                <a:gd name="T36" fmla="*/ 428 w 743"/>
                <a:gd name="T37" fmla="*/ 240 h 368"/>
                <a:gd name="T38" fmla="*/ 396 w 743"/>
                <a:gd name="T39" fmla="*/ 227 h 368"/>
                <a:gd name="T40" fmla="*/ 364 w 743"/>
                <a:gd name="T41" fmla="*/ 214 h 368"/>
                <a:gd name="T42" fmla="*/ 332 w 743"/>
                <a:gd name="T43" fmla="*/ 201 h 368"/>
                <a:gd name="T44" fmla="*/ 301 w 743"/>
                <a:gd name="T45" fmla="*/ 188 h 368"/>
                <a:gd name="T46" fmla="*/ 268 w 743"/>
                <a:gd name="T47" fmla="*/ 175 h 368"/>
                <a:gd name="T48" fmla="*/ 236 w 743"/>
                <a:gd name="T49" fmla="*/ 161 h 368"/>
                <a:gd name="T50" fmla="*/ 204 w 743"/>
                <a:gd name="T51" fmla="*/ 148 h 368"/>
                <a:gd name="T52" fmla="*/ 173 w 743"/>
                <a:gd name="T53" fmla="*/ 134 h 368"/>
                <a:gd name="T54" fmla="*/ 124 w 743"/>
                <a:gd name="T55" fmla="*/ 111 h 368"/>
                <a:gd name="T56" fmla="*/ 74 w 743"/>
                <a:gd name="T57" fmla="*/ 92 h 368"/>
                <a:gd name="T58" fmla="*/ 30 w 743"/>
                <a:gd name="T59" fmla="*/ 68 h 368"/>
                <a:gd name="T60" fmla="*/ 0 w 743"/>
                <a:gd name="T61" fmla="*/ 25 h 368"/>
                <a:gd name="T62" fmla="*/ 3 w 743"/>
                <a:gd name="T63" fmla="*/ 12 h 368"/>
                <a:gd name="T64" fmla="*/ 15 w 743"/>
                <a:gd name="T65" fmla="*/ 0 h 368"/>
                <a:gd name="T66" fmla="*/ 46 w 743"/>
                <a:gd name="T67" fmla="*/ 6 h 368"/>
                <a:gd name="T68" fmla="*/ 76 w 743"/>
                <a:gd name="T69" fmla="*/ 21 h 368"/>
                <a:gd name="T70" fmla="*/ 105 w 743"/>
                <a:gd name="T71" fmla="*/ 39 h 368"/>
                <a:gd name="T72" fmla="*/ 132 w 743"/>
                <a:gd name="T73" fmla="*/ 5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43" h="368">
                  <a:moveTo>
                    <a:pt x="210" y="97"/>
                  </a:moveTo>
                  <a:lnTo>
                    <a:pt x="242" y="112"/>
                  </a:lnTo>
                  <a:lnTo>
                    <a:pt x="274" y="127"/>
                  </a:lnTo>
                  <a:lnTo>
                    <a:pt x="307" y="142"/>
                  </a:lnTo>
                  <a:lnTo>
                    <a:pt x="340" y="157"/>
                  </a:lnTo>
                  <a:lnTo>
                    <a:pt x="372" y="172"/>
                  </a:lnTo>
                  <a:lnTo>
                    <a:pt x="405" y="187"/>
                  </a:lnTo>
                  <a:lnTo>
                    <a:pt x="438" y="202"/>
                  </a:lnTo>
                  <a:lnTo>
                    <a:pt x="470" y="217"/>
                  </a:lnTo>
                  <a:lnTo>
                    <a:pt x="503" y="232"/>
                  </a:lnTo>
                  <a:lnTo>
                    <a:pt x="535" y="247"/>
                  </a:lnTo>
                  <a:lnTo>
                    <a:pt x="568" y="262"/>
                  </a:lnTo>
                  <a:lnTo>
                    <a:pt x="600" y="277"/>
                  </a:lnTo>
                  <a:lnTo>
                    <a:pt x="632" y="292"/>
                  </a:lnTo>
                  <a:lnTo>
                    <a:pt x="664" y="306"/>
                  </a:lnTo>
                  <a:lnTo>
                    <a:pt x="697" y="321"/>
                  </a:lnTo>
                  <a:lnTo>
                    <a:pt x="729" y="336"/>
                  </a:lnTo>
                  <a:lnTo>
                    <a:pt x="735" y="343"/>
                  </a:lnTo>
                  <a:lnTo>
                    <a:pt x="740" y="351"/>
                  </a:lnTo>
                  <a:lnTo>
                    <a:pt x="743" y="359"/>
                  </a:lnTo>
                  <a:lnTo>
                    <a:pt x="738" y="368"/>
                  </a:lnTo>
                  <a:lnTo>
                    <a:pt x="725" y="368"/>
                  </a:lnTo>
                  <a:lnTo>
                    <a:pt x="707" y="358"/>
                  </a:lnTo>
                  <a:lnTo>
                    <a:pt x="689" y="348"/>
                  </a:lnTo>
                  <a:lnTo>
                    <a:pt x="670" y="340"/>
                  </a:lnTo>
                  <a:lnTo>
                    <a:pt x="652" y="331"/>
                  </a:lnTo>
                  <a:lnTo>
                    <a:pt x="633" y="323"/>
                  </a:lnTo>
                  <a:lnTo>
                    <a:pt x="615" y="315"/>
                  </a:lnTo>
                  <a:lnTo>
                    <a:pt x="596" y="306"/>
                  </a:lnTo>
                  <a:lnTo>
                    <a:pt x="578" y="300"/>
                  </a:lnTo>
                  <a:lnTo>
                    <a:pt x="560" y="292"/>
                  </a:lnTo>
                  <a:lnTo>
                    <a:pt x="540" y="285"/>
                  </a:lnTo>
                  <a:lnTo>
                    <a:pt x="522" y="277"/>
                  </a:lnTo>
                  <a:lnTo>
                    <a:pt x="503" y="270"/>
                  </a:lnTo>
                  <a:lnTo>
                    <a:pt x="485" y="263"/>
                  </a:lnTo>
                  <a:lnTo>
                    <a:pt x="466" y="255"/>
                  </a:lnTo>
                  <a:lnTo>
                    <a:pt x="447" y="248"/>
                  </a:lnTo>
                  <a:lnTo>
                    <a:pt x="428" y="240"/>
                  </a:lnTo>
                  <a:lnTo>
                    <a:pt x="412" y="233"/>
                  </a:lnTo>
                  <a:lnTo>
                    <a:pt x="396" y="227"/>
                  </a:lnTo>
                  <a:lnTo>
                    <a:pt x="380" y="220"/>
                  </a:lnTo>
                  <a:lnTo>
                    <a:pt x="364" y="214"/>
                  </a:lnTo>
                  <a:lnTo>
                    <a:pt x="348" y="207"/>
                  </a:lnTo>
                  <a:lnTo>
                    <a:pt x="332" y="201"/>
                  </a:lnTo>
                  <a:lnTo>
                    <a:pt x="317" y="195"/>
                  </a:lnTo>
                  <a:lnTo>
                    <a:pt x="301" y="188"/>
                  </a:lnTo>
                  <a:lnTo>
                    <a:pt x="284" y="181"/>
                  </a:lnTo>
                  <a:lnTo>
                    <a:pt x="268" y="175"/>
                  </a:lnTo>
                  <a:lnTo>
                    <a:pt x="252" y="168"/>
                  </a:lnTo>
                  <a:lnTo>
                    <a:pt x="236" y="161"/>
                  </a:lnTo>
                  <a:lnTo>
                    <a:pt x="220" y="154"/>
                  </a:lnTo>
                  <a:lnTo>
                    <a:pt x="204" y="148"/>
                  </a:lnTo>
                  <a:lnTo>
                    <a:pt x="189" y="141"/>
                  </a:lnTo>
                  <a:lnTo>
                    <a:pt x="173" y="134"/>
                  </a:lnTo>
                  <a:lnTo>
                    <a:pt x="150" y="121"/>
                  </a:lnTo>
                  <a:lnTo>
                    <a:pt x="124" y="111"/>
                  </a:lnTo>
                  <a:lnTo>
                    <a:pt x="99" y="101"/>
                  </a:lnTo>
                  <a:lnTo>
                    <a:pt x="74" y="92"/>
                  </a:lnTo>
                  <a:lnTo>
                    <a:pt x="51" y="82"/>
                  </a:lnTo>
                  <a:lnTo>
                    <a:pt x="30" y="68"/>
                  </a:lnTo>
                  <a:lnTo>
                    <a:pt x="13" y="50"/>
                  </a:lnTo>
                  <a:lnTo>
                    <a:pt x="0" y="25"/>
                  </a:lnTo>
                  <a:lnTo>
                    <a:pt x="0" y="19"/>
                  </a:lnTo>
                  <a:lnTo>
                    <a:pt x="3" y="12"/>
                  </a:lnTo>
                  <a:lnTo>
                    <a:pt x="9" y="6"/>
                  </a:lnTo>
                  <a:lnTo>
                    <a:pt x="15" y="0"/>
                  </a:lnTo>
                  <a:lnTo>
                    <a:pt x="31" y="1"/>
                  </a:lnTo>
                  <a:lnTo>
                    <a:pt x="46" y="6"/>
                  </a:lnTo>
                  <a:lnTo>
                    <a:pt x="62" y="13"/>
                  </a:lnTo>
                  <a:lnTo>
                    <a:pt x="76" y="21"/>
                  </a:lnTo>
                  <a:lnTo>
                    <a:pt x="91" y="30"/>
                  </a:lnTo>
                  <a:lnTo>
                    <a:pt x="105" y="39"/>
                  </a:lnTo>
                  <a:lnTo>
                    <a:pt x="119" y="47"/>
                  </a:lnTo>
                  <a:lnTo>
                    <a:pt x="132" y="54"/>
                  </a:lnTo>
                  <a:lnTo>
                    <a:pt x="210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63"/>
            <p:cNvSpPr>
              <a:spLocks/>
            </p:cNvSpPr>
            <p:nvPr/>
          </p:nvSpPr>
          <p:spPr bwMode="auto">
            <a:xfrm>
              <a:off x="930" y="3166"/>
              <a:ext cx="363" cy="101"/>
            </a:xfrm>
            <a:custGeom>
              <a:avLst/>
              <a:gdLst>
                <a:gd name="T0" fmla="*/ 388 w 724"/>
                <a:gd name="T1" fmla="*/ 96 h 202"/>
                <a:gd name="T2" fmla="*/ 411 w 724"/>
                <a:gd name="T3" fmla="*/ 97 h 202"/>
                <a:gd name="T4" fmla="*/ 435 w 724"/>
                <a:gd name="T5" fmla="*/ 101 h 202"/>
                <a:gd name="T6" fmla="*/ 458 w 724"/>
                <a:gd name="T7" fmla="*/ 105 h 202"/>
                <a:gd name="T8" fmla="*/ 481 w 724"/>
                <a:gd name="T9" fmla="*/ 111 h 202"/>
                <a:gd name="T10" fmla="*/ 503 w 724"/>
                <a:gd name="T11" fmla="*/ 117 h 202"/>
                <a:gd name="T12" fmla="*/ 526 w 724"/>
                <a:gd name="T13" fmla="*/ 121 h 202"/>
                <a:gd name="T14" fmla="*/ 549 w 724"/>
                <a:gd name="T15" fmla="*/ 125 h 202"/>
                <a:gd name="T16" fmla="*/ 579 w 724"/>
                <a:gd name="T17" fmla="*/ 133 h 202"/>
                <a:gd name="T18" fmla="*/ 619 w 724"/>
                <a:gd name="T19" fmla="*/ 145 h 202"/>
                <a:gd name="T20" fmla="*/ 660 w 724"/>
                <a:gd name="T21" fmla="*/ 156 h 202"/>
                <a:gd name="T22" fmla="*/ 700 w 724"/>
                <a:gd name="T23" fmla="*/ 166 h 202"/>
                <a:gd name="T24" fmla="*/ 724 w 724"/>
                <a:gd name="T25" fmla="*/ 180 h 202"/>
                <a:gd name="T26" fmla="*/ 722 w 724"/>
                <a:gd name="T27" fmla="*/ 195 h 202"/>
                <a:gd name="T28" fmla="*/ 702 w 724"/>
                <a:gd name="T29" fmla="*/ 201 h 202"/>
                <a:gd name="T30" fmla="*/ 668 w 724"/>
                <a:gd name="T31" fmla="*/ 196 h 202"/>
                <a:gd name="T32" fmla="*/ 634 w 724"/>
                <a:gd name="T33" fmla="*/ 190 h 202"/>
                <a:gd name="T34" fmla="*/ 602 w 724"/>
                <a:gd name="T35" fmla="*/ 182 h 202"/>
                <a:gd name="T36" fmla="*/ 569 w 724"/>
                <a:gd name="T37" fmla="*/ 174 h 202"/>
                <a:gd name="T38" fmla="*/ 536 w 724"/>
                <a:gd name="T39" fmla="*/ 167 h 202"/>
                <a:gd name="T40" fmla="*/ 503 w 724"/>
                <a:gd name="T41" fmla="*/ 160 h 202"/>
                <a:gd name="T42" fmla="*/ 471 w 724"/>
                <a:gd name="T43" fmla="*/ 156 h 202"/>
                <a:gd name="T44" fmla="*/ 426 w 724"/>
                <a:gd name="T45" fmla="*/ 154 h 202"/>
                <a:gd name="T46" fmla="*/ 371 w 724"/>
                <a:gd name="T47" fmla="*/ 147 h 202"/>
                <a:gd name="T48" fmla="*/ 315 w 724"/>
                <a:gd name="T49" fmla="*/ 137 h 202"/>
                <a:gd name="T50" fmla="*/ 261 w 724"/>
                <a:gd name="T51" fmla="*/ 125 h 202"/>
                <a:gd name="T52" fmla="*/ 207 w 724"/>
                <a:gd name="T53" fmla="*/ 109 h 202"/>
                <a:gd name="T54" fmla="*/ 155 w 724"/>
                <a:gd name="T55" fmla="*/ 91 h 202"/>
                <a:gd name="T56" fmla="*/ 103 w 724"/>
                <a:gd name="T57" fmla="*/ 72 h 202"/>
                <a:gd name="T58" fmla="*/ 51 w 724"/>
                <a:gd name="T59" fmla="*/ 52 h 202"/>
                <a:gd name="T60" fmla="*/ 0 w 724"/>
                <a:gd name="T61" fmla="*/ 20 h 202"/>
                <a:gd name="T62" fmla="*/ 4 w 724"/>
                <a:gd name="T63" fmla="*/ 8 h 202"/>
                <a:gd name="T64" fmla="*/ 16 w 724"/>
                <a:gd name="T65" fmla="*/ 5 h 202"/>
                <a:gd name="T66" fmla="*/ 30 w 724"/>
                <a:gd name="T67" fmla="*/ 4 h 202"/>
                <a:gd name="T68" fmla="*/ 42 w 724"/>
                <a:gd name="T69" fmla="*/ 0 h 202"/>
                <a:gd name="T70" fmla="*/ 85 w 724"/>
                <a:gd name="T71" fmla="*/ 10 h 202"/>
                <a:gd name="T72" fmla="*/ 125 w 724"/>
                <a:gd name="T73" fmla="*/ 21 h 202"/>
                <a:gd name="T74" fmla="*/ 167 w 724"/>
                <a:gd name="T75" fmla="*/ 35 h 202"/>
                <a:gd name="T76" fmla="*/ 207 w 724"/>
                <a:gd name="T77" fmla="*/ 49 h 202"/>
                <a:gd name="T78" fmla="*/ 247 w 724"/>
                <a:gd name="T79" fmla="*/ 63 h 202"/>
                <a:gd name="T80" fmla="*/ 289 w 724"/>
                <a:gd name="T81" fmla="*/ 75 h 202"/>
                <a:gd name="T82" fmla="*/ 331 w 724"/>
                <a:gd name="T83" fmla="*/ 87 h 202"/>
                <a:gd name="T84" fmla="*/ 375 w 724"/>
                <a:gd name="T85" fmla="*/ 97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24" h="202">
                  <a:moveTo>
                    <a:pt x="375" y="97"/>
                  </a:moveTo>
                  <a:lnTo>
                    <a:pt x="388" y="96"/>
                  </a:lnTo>
                  <a:lnTo>
                    <a:pt x="399" y="96"/>
                  </a:lnTo>
                  <a:lnTo>
                    <a:pt x="411" y="97"/>
                  </a:lnTo>
                  <a:lnTo>
                    <a:pt x="423" y="98"/>
                  </a:lnTo>
                  <a:lnTo>
                    <a:pt x="435" y="101"/>
                  </a:lnTo>
                  <a:lnTo>
                    <a:pt x="447" y="103"/>
                  </a:lnTo>
                  <a:lnTo>
                    <a:pt x="458" y="105"/>
                  </a:lnTo>
                  <a:lnTo>
                    <a:pt x="470" y="109"/>
                  </a:lnTo>
                  <a:lnTo>
                    <a:pt x="481" y="111"/>
                  </a:lnTo>
                  <a:lnTo>
                    <a:pt x="491" y="114"/>
                  </a:lnTo>
                  <a:lnTo>
                    <a:pt x="503" y="117"/>
                  </a:lnTo>
                  <a:lnTo>
                    <a:pt x="514" y="119"/>
                  </a:lnTo>
                  <a:lnTo>
                    <a:pt x="526" y="121"/>
                  </a:lnTo>
                  <a:lnTo>
                    <a:pt x="537" y="124"/>
                  </a:lnTo>
                  <a:lnTo>
                    <a:pt x="549" y="125"/>
                  </a:lnTo>
                  <a:lnTo>
                    <a:pt x="561" y="125"/>
                  </a:lnTo>
                  <a:lnTo>
                    <a:pt x="579" y="133"/>
                  </a:lnTo>
                  <a:lnTo>
                    <a:pt x="599" y="140"/>
                  </a:lnTo>
                  <a:lnTo>
                    <a:pt x="619" y="145"/>
                  </a:lnTo>
                  <a:lnTo>
                    <a:pt x="639" y="150"/>
                  </a:lnTo>
                  <a:lnTo>
                    <a:pt x="660" y="156"/>
                  </a:lnTo>
                  <a:lnTo>
                    <a:pt x="680" y="160"/>
                  </a:lnTo>
                  <a:lnTo>
                    <a:pt x="700" y="166"/>
                  </a:lnTo>
                  <a:lnTo>
                    <a:pt x="719" y="173"/>
                  </a:lnTo>
                  <a:lnTo>
                    <a:pt x="724" y="180"/>
                  </a:lnTo>
                  <a:lnTo>
                    <a:pt x="724" y="187"/>
                  </a:lnTo>
                  <a:lnTo>
                    <a:pt x="722" y="195"/>
                  </a:lnTo>
                  <a:lnTo>
                    <a:pt x="719" y="202"/>
                  </a:lnTo>
                  <a:lnTo>
                    <a:pt x="702" y="201"/>
                  </a:lnTo>
                  <a:lnTo>
                    <a:pt x="685" y="198"/>
                  </a:lnTo>
                  <a:lnTo>
                    <a:pt x="668" y="196"/>
                  </a:lnTo>
                  <a:lnTo>
                    <a:pt x="652" y="194"/>
                  </a:lnTo>
                  <a:lnTo>
                    <a:pt x="634" y="190"/>
                  </a:lnTo>
                  <a:lnTo>
                    <a:pt x="618" y="187"/>
                  </a:lnTo>
                  <a:lnTo>
                    <a:pt x="602" y="182"/>
                  </a:lnTo>
                  <a:lnTo>
                    <a:pt x="585" y="179"/>
                  </a:lnTo>
                  <a:lnTo>
                    <a:pt x="569" y="174"/>
                  </a:lnTo>
                  <a:lnTo>
                    <a:pt x="552" y="171"/>
                  </a:lnTo>
                  <a:lnTo>
                    <a:pt x="536" y="167"/>
                  </a:lnTo>
                  <a:lnTo>
                    <a:pt x="520" y="164"/>
                  </a:lnTo>
                  <a:lnTo>
                    <a:pt x="503" y="160"/>
                  </a:lnTo>
                  <a:lnTo>
                    <a:pt x="487" y="158"/>
                  </a:lnTo>
                  <a:lnTo>
                    <a:pt x="471" y="156"/>
                  </a:lnTo>
                  <a:lnTo>
                    <a:pt x="453" y="155"/>
                  </a:lnTo>
                  <a:lnTo>
                    <a:pt x="426" y="154"/>
                  </a:lnTo>
                  <a:lnTo>
                    <a:pt x="398" y="150"/>
                  </a:lnTo>
                  <a:lnTo>
                    <a:pt x="371" y="147"/>
                  </a:lnTo>
                  <a:lnTo>
                    <a:pt x="343" y="142"/>
                  </a:lnTo>
                  <a:lnTo>
                    <a:pt x="315" y="137"/>
                  </a:lnTo>
                  <a:lnTo>
                    <a:pt x="288" y="130"/>
                  </a:lnTo>
                  <a:lnTo>
                    <a:pt x="261" y="125"/>
                  </a:lnTo>
                  <a:lnTo>
                    <a:pt x="235" y="117"/>
                  </a:lnTo>
                  <a:lnTo>
                    <a:pt x="207" y="109"/>
                  </a:lnTo>
                  <a:lnTo>
                    <a:pt x="182" y="101"/>
                  </a:lnTo>
                  <a:lnTo>
                    <a:pt x="155" y="91"/>
                  </a:lnTo>
                  <a:lnTo>
                    <a:pt x="129" y="82"/>
                  </a:lnTo>
                  <a:lnTo>
                    <a:pt x="103" y="72"/>
                  </a:lnTo>
                  <a:lnTo>
                    <a:pt x="77" y="63"/>
                  </a:lnTo>
                  <a:lnTo>
                    <a:pt x="51" y="52"/>
                  </a:lnTo>
                  <a:lnTo>
                    <a:pt x="26" y="42"/>
                  </a:lnTo>
                  <a:lnTo>
                    <a:pt x="0" y="20"/>
                  </a:lnTo>
                  <a:lnTo>
                    <a:pt x="1" y="13"/>
                  </a:lnTo>
                  <a:lnTo>
                    <a:pt x="4" y="8"/>
                  </a:lnTo>
                  <a:lnTo>
                    <a:pt x="10" y="6"/>
                  </a:lnTo>
                  <a:lnTo>
                    <a:pt x="16" y="5"/>
                  </a:lnTo>
                  <a:lnTo>
                    <a:pt x="23" y="4"/>
                  </a:lnTo>
                  <a:lnTo>
                    <a:pt x="30" y="4"/>
                  </a:lnTo>
                  <a:lnTo>
                    <a:pt x="37" y="3"/>
                  </a:lnTo>
                  <a:lnTo>
                    <a:pt x="42" y="0"/>
                  </a:lnTo>
                  <a:lnTo>
                    <a:pt x="63" y="5"/>
                  </a:lnTo>
                  <a:lnTo>
                    <a:pt x="85" y="10"/>
                  </a:lnTo>
                  <a:lnTo>
                    <a:pt x="106" y="15"/>
                  </a:lnTo>
                  <a:lnTo>
                    <a:pt x="125" y="21"/>
                  </a:lnTo>
                  <a:lnTo>
                    <a:pt x="146" y="28"/>
                  </a:lnTo>
                  <a:lnTo>
                    <a:pt x="167" y="35"/>
                  </a:lnTo>
                  <a:lnTo>
                    <a:pt x="186" y="42"/>
                  </a:lnTo>
                  <a:lnTo>
                    <a:pt x="207" y="49"/>
                  </a:lnTo>
                  <a:lnTo>
                    <a:pt x="228" y="56"/>
                  </a:lnTo>
                  <a:lnTo>
                    <a:pt x="247" y="63"/>
                  </a:lnTo>
                  <a:lnTo>
                    <a:pt x="268" y="68"/>
                  </a:lnTo>
                  <a:lnTo>
                    <a:pt x="289" y="75"/>
                  </a:lnTo>
                  <a:lnTo>
                    <a:pt x="311" y="81"/>
                  </a:lnTo>
                  <a:lnTo>
                    <a:pt x="331" y="87"/>
                  </a:lnTo>
                  <a:lnTo>
                    <a:pt x="353" y="92"/>
                  </a:lnTo>
                  <a:lnTo>
                    <a:pt x="375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66"/>
            <p:cNvSpPr>
              <a:spLocks/>
            </p:cNvSpPr>
            <p:nvPr/>
          </p:nvSpPr>
          <p:spPr bwMode="auto">
            <a:xfrm>
              <a:off x="889" y="3222"/>
              <a:ext cx="333" cy="65"/>
            </a:xfrm>
            <a:custGeom>
              <a:avLst/>
              <a:gdLst>
                <a:gd name="T0" fmla="*/ 26 w 664"/>
                <a:gd name="T1" fmla="*/ 0 h 130"/>
                <a:gd name="T2" fmla="*/ 29 w 664"/>
                <a:gd name="T3" fmla="*/ 13 h 130"/>
                <a:gd name="T4" fmla="*/ 33 w 664"/>
                <a:gd name="T5" fmla="*/ 25 h 130"/>
                <a:gd name="T6" fmla="*/ 39 w 664"/>
                <a:gd name="T7" fmla="*/ 39 h 130"/>
                <a:gd name="T8" fmla="*/ 46 w 664"/>
                <a:gd name="T9" fmla="*/ 52 h 130"/>
                <a:gd name="T10" fmla="*/ 54 w 664"/>
                <a:gd name="T11" fmla="*/ 63 h 130"/>
                <a:gd name="T12" fmla="*/ 64 w 664"/>
                <a:gd name="T13" fmla="*/ 74 h 130"/>
                <a:gd name="T14" fmla="*/ 75 w 664"/>
                <a:gd name="T15" fmla="*/ 83 h 130"/>
                <a:gd name="T16" fmla="*/ 87 w 664"/>
                <a:gd name="T17" fmla="*/ 90 h 130"/>
                <a:gd name="T18" fmla="*/ 114 w 664"/>
                <a:gd name="T19" fmla="*/ 93 h 130"/>
                <a:gd name="T20" fmla="*/ 139 w 664"/>
                <a:gd name="T21" fmla="*/ 96 h 130"/>
                <a:gd name="T22" fmla="*/ 166 w 664"/>
                <a:gd name="T23" fmla="*/ 97 h 130"/>
                <a:gd name="T24" fmla="*/ 191 w 664"/>
                <a:gd name="T25" fmla="*/ 98 h 130"/>
                <a:gd name="T26" fmla="*/ 218 w 664"/>
                <a:gd name="T27" fmla="*/ 99 h 130"/>
                <a:gd name="T28" fmla="*/ 243 w 664"/>
                <a:gd name="T29" fmla="*/ 99 h 130"/>
                <a:gd name="T30" fmla="*/ 268 w 664"/>
                <a:gd name="T31" fmla="*/ 99 h 130"/>
                <a:gd name="T32" fmla="*/ 294 w 664"/>
                <a:gd name="T33" fmla="*/ 99 h 130"/>
                <a:gd name="T34" fmla="*/ 319 w 664"/>
                <a:gd name="T35" fmla="*/ 98 h 130"/>
                <a:gd name="T36" fmla="*/ 344 w 664"/>
                <a:gd name="T37" fmla="*/ 98 h 130"/>
                <a:gd name="T38" fmla="*/ 368 w 664"/>
                <a:gd name="T39" fmla="*/ 97 h 130"/>
                <a:gd name="T40" fmla="*/ 394 w 664"/>
                <a:gd name="T41" fmla="*/ 96 h 130"/>
                <a:gd name="T42" fmla="*/ 419 w 664"/>
                <a:gd name="T43" fmla="*/ 94 h 130"/>
                <a:gd name="T44" fmla="*/ 444 w 664"/>
                <a:gd name="T45" fmla="*/ 94 h 130"/>
                <a:gd name="T46" fmla="*/ 469 w 664"/>
                <a:gd name="T47" fmla="*/ 93 h 130"/>
                <a:gd name="T48" fmla="*/ 494 w 664"/>
                <a:gd name="T49" fmla="*/ 93 h 130"/>
                <a:gd name="T50" fmla="*/ 499 w 664"/>
                <a:gd name="T51" fmla="*/ 89 h 130"/>
                <a:gd name="T52" fmla="*/ 663 w 664"/>
                <a:gd name="T53" fmla="*/ 90 h 130"/>
                <a:gd name="T54" fmla="*/ 664 w 664"/>
                <a:gd name="T55" fmla="*/ 100 h 130"/>
                <a:gd name="T56" fmla="*/ 660 w 664"/>
                <a:gd name="T57" fmla="*/ 109 h 130"/>
                <a:gd name="T58" fmla="*/ 651 w 664"/>
                <a:gd name="T59" fmla="*/ 116 h 130"/>
                <a:gd name="T60" fmla="*/ 643 w 664"/>
                <a:gd name="T61" fmla="*/ 123 h 130"/>
                <a:gd name="T62" fmla="*/ 609 w 664"/>
                <a:gd name="T63" fmla="*/ 126 h 130"/>
                <a:gd name="T64" fmla="*/ 577 w 664"/>
                <a:gd name="T65" fmla="*/ 127 h 130"/>
                <a:gd name="T66" fmla="*/ 543 w 664"/>
                <a:gd name="T67" fmla="*/ 128 h 130"/>
                <a:gd name="T68" fmla="*/ 510 w 664"/>
                <a:gd name="T69" fmla="*/ 128 h 130"/>
                <a:gd name="T70" fmla="*/ 478 w 664"/>
                <a:gd name="T71" fmla="*/ 129 h 130"/>
                <a:gd name="T72" fmla="*/ 444 w 664"/>
                <a:gd name="T73" fmla="*/ 129 h 130"/>
                <a:gd name="T74" fmla="*/ 411 w 664"/>
                <a:gd name="T75" fmla="*/ 129 h 130"/>
                <a:gd name="T76" fmla="*/ 379 w 664"/>
                <a:gd name="T77" fmla="*/ 129 h 130"/>
                <a:gd name="T78" fmla="*/ 345 w 664"/>
                <a:gd name="T79" fmla="*/ 129 h 130"/>
                <a:gd name="T80" fmla="*/ 312 w 664"/>
                <a:gd name="T81" fmla="*/ 129 h 130"/>
                <a:gd name="T82" fmla="*/ 280 w 664"/>
                <a:gd name="T83" fmla="*/ 128 h 130"/>
                <a:gd name="T84" fmla="*/ 246 w 664"/>
                <a:gd name="T85" fmla="*/ 128 h 130"/>
                <a:gd name="T86" fmla="*/ 213 w 664"/>
                <a:gd name="T87" fmla="*/ 128 h 130"/>
                <a:gd name="T88" fmla="*/ 180 w 664"/>
                <a:gd name="T89" fmla="*/ 129 h 130"/>
                <a:gd name="T90" fmla="*/ 146 w 664"/>
                <a:gd name="T91" fmla="*/ 129 h 130"/>
                <a:gd name="T92" fmla="*/ 113 w 664"/>
                <a:gd name="T93" fmla="*/ 130 h 130"/>
                <a:gd name="T94" fmla="*/ 101 w 664"/>
                <a:gd name="T95" fmla="*/ 128 h 130"/>
                <a:gd name="T96" fmla="*/ 89 w 664"/>
                <a:gd name="T97" fmla="*/ 127 h 130"/>
                <a:gd name="T98" fmla="*/ 76 w 664"/>
                <a:gd name="T99" fmla="*/ 126 h 130"/>
                <a:gd name="T100" fmla="*/ 63 w 664"/>
                <a:gd name="T101" fmla="*/ 123 h 130"/>
                <a:gd name="T102" fmla="*/ 51 w 664"/>
                <a:gd name="T103" fmla="*/ 121 h 130"/>
                <a:gd name="T104" fmla="*/ 38 w 664"/>
                <a:gd name="T105" fmla="*/ 118 h 130"/>
                <a:gd name="T106" fmla="*/ 26 w 664"/>
                <a:gd name="T107" fmla="*/ 113 h 130"/>
                <a:gd name="T108" fmla="*/ 15 w 664"/>
                <a:gd name="T109" fmla="*/ 107 h 130"/>
                <a:gd name="T110" fmla="*/ 7 w 664"/>
                <a:gd name="T111" fmla="*/ 83 h 130"/>
                <a:gd name="T112" fmla="*/ 1 w 664"/>
                <a:gd name="T113" fmla="*/ 55 h 130"/>
                <a:gd name="T114" fmla="*/ 0 w 664"/>
                <a:gd name="T115" fmla="*/ 28 h 130"/>
                <a:gd name="T116" fmla="*/ 1 w 664"/>
                <a:gd name="T117" fmla="*/ 0 h 130"/>
                <a:gd name="T118" fmla="*/ 9 w 664"/>
                <a:gd name="T119" fmla="*/ 0 h 130"/>
                <a:gd name="T120" fmla="*/ 14 w 664"/>
                <a:gd name="T121" fmla="*/ 1 h 130"/>
                <a:gd name="T122" fmla="*/ 19 w 664"/>
                <a:gd name="T123" fmla="*/ 2 h 130"/>
                <a:gd name="T124" fmla="*/ 26 w 664"/>
                <a:gd name="T125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64" h="130">
                  <a:moveTo>
                    <a:pt x="26" y="0"/>
                  </a:moveTo>
                  <a:lnTo>
                    <a:pt x="29" y="13"/>
                  </a:lnTo>
                  <a:lnTo>
                    <a:pt x="33" y="25"/>
                  </a:lnTo>
                  <a:lnTo>
                    <a:pt x="39" y="39"/>
                  </a:lnTo>
                  <a:lnTo>
                    <a:pt x="46" y="52"/>
                  </a:lnTo>
                  <a:lnTo>
                    <a:pt x="54" y="63"/>
                  </a:lnTo>
                  <a:lnTo>
                    <a:pt x="64" y="74"/>
                  </a:lnTo>
                  <a:lnTo>
                    <a:pt x="75" y="83"/>
                  </a:lnTo>
                  <a:lnTo>
                    <a:pt x="87" y="90"/>
                  </a:lnTo>
                  <a:lnTo>
                    <a:pt x="114" y="93"/>
                  </a:lnTo>
                  <a:lnTo>
                    <a:pt x="139" y="96"/>
                  </a:lnTo>
                  <a:lnTo>
                    <a:pt x="166" y="97"/>
                  </a:lnTo>
                  <a:lnTo>
                    <a:pt x="191" y="98"/>
                  </a:lnTo>
                  <a:lnTo>
                    <a:pt x="218" y="99"/>
                  </a:lnTo>
                  <a:lnTo>
                    <a:pt x="243" y="99"/>
                  </a:lnTo>
                  <a:lnTo>
                    <a:pt x="268" y="99"/>
                  </a:lnTo>
                  <a:lnTo>
                    <a:pt x="294" y="99"/>
                  </a:lnTo>
                  <a:lnTo>
                    <a:pt x="319" y="98"/>
                  </a:lnTo>
                  <a:lnTo>
                    <a:pt x="344" y="98"/>
                  </a:lnTo>
                  <a:lnTo>
                    <a:pt x="368" y="97"/>
                  </a:lnTo>
                  <a:lnTo>
                    <a:pt x="394" y="96"/>
                  </a:lnTo>
                  <a:lnTo>
                    <a:pt x="419" y="94"/>
                  </a:lnTo>
                  <a:lnTo>
                    <a:pt x="444" y="94"/>
                  </a:lnTo>
                  <a:lnTo>
                    <a:pt x="469" y="93"/>
                  </a:lnTo>
                  <a:lnTo>
                    <a:pt x="494" y="93"/>
                  </a:lnTo>
                  <a:lnTo>
                    <a:pt x="499" y="89"/>
                  </a:lnTo>
                  <a:lnTo>
                    <a:pt x="663" y="90"/>
                  </a:lnTo>
                  <a:lnTo>
                    <a:pt x="664" y="100"/>
                  </a:lnTo>
                  <a:lnTo>
                    <a:pt x="660" y="109"/>
                  </a:lnTo>
                  <a:lnTo>
                    <a:pt x="651" y="116"/>
                  </a:lnTo>
                  <a:lnTo>
                    <a:pt x="643" y="123"/>
                  </a:lnTo>
                  <a:lnTo>
                    <a:pt x="609" y="126"/>
                  </a:lnTo>
                  <a:lnTo>
                    <a:pt x="577" y="127"/>
                  </a:lnTo>
                  <a:lnTo>
                    <a:pt x="543" y="128"/>
                  </a:lnTo>
                  <a:lnTo>
                    <a:pt x="510" y="128"/>
                  </a:lnTo>
                  <a:lnTo>
                    <a:pt x="478" y="129"/>
                  </a:lnTo>
                  <a:lnTo>
                    <a:pt x="444" y="129"/>
                  </a:lnTo>
                  <a:lnTo>
                    <a:pt x="411" y="129"/>
                  </a:lnTo>
                  <a:lnTo>
                    <a:pt x="379" y="129"/>
                  </a:lnTo>
                  <a:lnTo>
                    <a:pt x="345" y="129"/>
                  </a:lnTo>
                  <a:lnTo>
                    <a:pt x="312" y="129"/>
                  </a:lnTo>
                  <a:lnTo>
                    <a:pt x="280" y="128"/>
                  </a:lnTo>
                  <a:lnTo>
                    <a:pt x="246" y="128"/>
                  </a:lnTo>
                  <a:lnTo>
                    <a:pt x="213" y="128"/>
                  </a:lnTo>
                  <a:lnTo>
                    <a:pt x="180" y="129"/>
                  </a:lnTo>
                  <a:lnTo>
                    <a:pt x="146" y="129"/>
                  </a:lnTo>
                  <a:lnTo>
                    <a:pt x="113" y="130"/>
                  </a:lnTo>
                  <a:lnTo>
                    <a:pt x="101" y="128"/>
                  </a:lnTo>
                  <a:lnTo>
                    <a:pt x="89" y="127"/>
                  </a:lnTo>
                  <a:lnTo>
                    <a:pt x="76" y="126"/>
                  </a:lnTo>
                  <a:lnTo>
                    <a:pt x="63" y="123"/>
                  </a:lnTo>
                  <a:lnTo>
                    <a:pt x="51" y="121"/>
                  </a:lnTo>
                  <a:lnTo>
                    <a:pt x="38" y="118"/>
                  </a:lnTo>
                  <a:lnTo>
                    <a:pt x="26" y="113"/>
                  </a:lnTo>
                  <a:lnTo>
                    <a:pt x="15" y="107"/>
                  </a:lnTo>
                  <a:lnTo>
                    <a:pt x="7" y="83"/>
                  </a:lnTo>
                  <a:lnTo>
                    <a:pt x="1" y="55"/>
                  </a:lnTo>
                  <a:lnTo>
                    <a:pt x="0" y="28"/>
                  </a:lnTo>
                  <a:lnTo>
                    <a:pt x="1" y="0"/>
                  </a:lnTo>
                  <a:lnTo>
                    <a:pt x="9" y="0"/>
                  </a:lnTo>
                  <a:lnTo>
                    <a:pt x="14" y="1"/>
                  </a:lnTo>
                  <a:lnTo>
                    <a:pt x="19" y="2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67"/>
            <p:cNvSpPr>
              <a:spLocks/>
            </p:cNvSpPr>
            <p:nvPr/>
          </p:nvSpPr>
          <p:spPr bwMode="auto">
            <a:xfrm>
              <a:off x="844" y="3293"/>
              <a:ext cx="354" cy="70"/>
            </a:xfrm>
            <a:custGeom>
              <a:avLst/>
              <a:gdLst>
                <a:gd name="T0" fmla="*/ 704 w 707"/>
                <a:gd name="T1" fmla="*/ 2 h 139"/>
                <a:gd name="T2" fmla="*/ 707 w 707"/>
                <a:gd name="T3" fmla="*/ 14 h 139"/>
                <a:gd name="T4" fmla="*/ 701 w 707"/>
                <a:gd name="T5" fmla="*/ 24 h 139"/>
                <a:gd name="T6" fmla="*/ 675 w 707"/>
                <a:gd name="T7" fmla="*/ 33 h 139"/>
                <a:gd name="T8" fmla="*/ 649 w 707"/>
                <a:gd name="T9" fmla="*/ 41 h 139"/>
                <a:gd name="T10" fmla="*/ 623 w 707"/>
                <a:gd name="T11" fmla="*/ 49 h 139"/>
                <a:gd name="T12" fmla="*/ 596 w 707"/>
                <a:gd name="T13" fmla="*/ 59 h 139"/>
                <a:gd name="T14" fmla="*/ 571 w 707"/>
                <a:gd name="T15" fmla="*/ 64 h 139"/>
                <a:gd name="T16" fmla="*/ 544 w 707"/>
                <a:gd name="T17" fmla="*/ 69 h 139"/>
                <a:gd name="T18" fmla="*/ 517 w 707"/>
                <a:gd name="T19" fmla="*/ 74 h 139"/>
                <a:gd name="T20" fmla="*/ 489 w 707"/>
                <a:gd name="T21" fmla="*/ 76 h 139"/>
                <a:gd name="T22" fmla="*/ 462 w 707"/>
                <a:gd name="T23" fmla="*/ 79 h 139"/>
                <a:gd name="T24" fmla="*/ 434 w 707"/>
                <a:gd name="T25" fmla="*/ 83 h 139"/>
                <a:gd name="T26" fmla="*/ 406 w 707"/>
                <a:gd name="T27" fmla="*/ 87 h 139"/>
                <a:gd name="T28" fmla="*/ 380 w 707"/>
                <a:gd name="T29" fmla="*/ 94 h 139"/>
                <a:gd name="T30" fmla="*/ 342 w 707"/>
                <a:gd name="T31" fmla="*/ 101 h 139"/>
                <a:gd name="T32" fmla="*/ 304 w 707"/>
                <a:gd name="T33" fmla="*/ 109 h 139"/>
                <a:gd name="T34" fmla="*/ 266 w 707"/>
                <a:gd name="T35" fmla="*/ 118 h 139"/>
                <a:gd name="T36" fmla="*/ 229 w 707"/>
                <a:gd name="T37" fmla="*/ 127 h 139"/>
                <a:gd name="T38" fmla="*/ 191 w 707"/>
                <a:gd name="T39" fmla="*/ 133 h 139"/>
                <a:gd name="T40" fmla="*/ 153 w 707"/>
                <a:gd name="T41" fmla="*/ 138 h 139"/>
                <a:gd name="T42" fmla="*/ 114 w 707"/>
                <a:gd name="T43" fmla="*/ 139 h 139"/>
                <a:gd name="T44" fmla="*/ 75 w 707"/>
                <a:gd name="T45" fmla="*/ 136 h 139"/>
                <a:gd name="T46" fmla="*/ 45 w 707"/>
                <a:gd name="T47" fmla="*/ 120 h 139"/>
                <a:gd name="T48" fmla="*/ 24 w 707"/>
                <a:gd name="T49" fmla="*/ 98 h 139"/>
                <a:gd name="T50" fmla="*/ 9 w 707"/>
                <a:gd name="T51" fmla="*/ 70 h 139"/>
                <a:gd name="T52" fmla="*/ 0 w 707"/>
                <a:gd name="T53" fmla="*/ 38 h 139"/>
                <a:gd name="T54" fmla="*/ 8 w 707"/>
                <a:gd name="T55" fmla="*/ 32 h 139"/>
                <a:gd name="T56" fmla="*/ 18 w 707"/>
                <a:gd name="T57" fmla="*/ 29 h 139"/>
                <a:gd name="T58" fmla="*/ 28 w 707"/>
                <a:gd name="T59" fmla="*/ 27 h 139"/>
                <a:gd name="T60" fmla="*/ 36 w 707"/>
                <a:gd name="T61" fmla="*/ 26 h 139"/>
                <a:gd name="T62" fmla="*/ 56 w 707"/>
                <a:gd name="T63" fmla="*/ 38 h 139"/>
                <a:gd name="T64" fmla="*/ 70 w 707"/>
                <a:gd name="T65" fmla="*/ 60 h 139"/>
                <a:gd name="T66" fmla="*/ 84 w 707"/>
                <a:gd name="T67" fmla="*/ 83 h 139"/>
                <a:gd name="T68" fmla="*/ 106 w 707"/>
                <a:gd name="T69" fmla="*/ 99 h 139"/>
                <a:gd name="T70" fmla="*/ 130 w 707"/>
                <a:gd name="T71" fmla="*/ 95 h 139"/>
                <a:gd name="T72" fmla="*/ 153 w 707"/>
                <a:gd name="T73" fmla="*/ 92 h 139"/>
                <a:gd name="T74" fmla="*/ 176 w 707"/>
                <a:gd name="T75" fmla="*/ 89 h 139"/>
                <a:gd name="T76" fmla="*/ 200 w 707"/>
                <a:gd name="T77" fmla="*/ 85 h 139"/>
                <a:gd name="T78" fmla="*/ 223 w 707"/>
                <a:gd name="T79" fmla="*/ 82 h 139"/>
                <a:gd name="T80" fmla="*/ 246 w 707"/>
                <a:gd name="T81" fmla="*/ 78 h 139"/>
                <a:gd name="T82" fmla="*/ 271 w 707"/>
                <a:gd name="T83" fmla="*/ 74 h 139"/>
                <a:gd name="T84" fmla="*/ 295 w 707"/>
                <a:gd name="T85" fmla="*/ 69 h 139"/>
                <a:gd name="T86" fmla="*/ 310 w 707"/>
                <a:gd name="T87" fmla="*/ 70 h 139"/>
                <a:gd name="T88" fmla="*/ 324 w 707"/>
                <a:gd name="T89" fmla="*/ 68 h 139"/>
                <a:gd name="T90" fmla="*/ 319 w 707"/>
                <a:gd name="T91" fmla="*/ 65 h 139"/>
                <a:gd name="T92" fmla="*/ 313 w 707"/>
                <a:gd name="T93" fmla="*/ 64 h 139"/>
                <a:gd name="T94" fmla="*/ 362 w 707"/>
                <a:gd name="T95" fmla="*/ 55 h 139"/>
                <a:gd name="T96" fmla="*/ 410 w 707"/>
                <a:gd name="T97" fmla="*/ 48 h 139"/>
                <a:gd name="T98" fmla="*/ 457 w 707"/>
                <a:gd name="T99" fmla="*/ 42 h 139"/>
                <a:gd name="T100" fmla="*/ 503 w 707"/>
                <a:gd name="T101" fmla="*/ 37 h 139"/>
                <a:gd name="T102" fmla="*/ 549 w 707"/>
                <a:gd name="T103" fmla="*/ 31 h 139"/>
                <a:gd name="T104" fmla="*/ 595 w 707"/>
                <a:gd name="T105" fmla="*/ 23 h 139"/>
                <a:gd name="T106" fmla="*/ 641 w 707"/>
                <a:gd name="T107" fmla="*/ 13 h 139"/>
                <a:gd name="T108" fmla="*/ 686 w 707"/>
                <a:gd name="T109" fmla="*/ 0 h 139"/>
                <a:gd name="T110" fmla="*/ 693 w 707"/>
                <a:gd name="T111" fmla="*/ 3 h 139"/>
                <a:gd name="T112" fmla="*/ 701 w 707"/>
                <a:gd name="T113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07" h="139">
                  <a:moveTo>
                    <a:pt x="701" y="3"/>
                  </a:moveTo>
                  <a:lnTo>
                    <a:pt x="704" y="2"/>
                  </a:lnTo>
                  <a:lnTo>
                    <a:pt x="707" y="8"/>
                  </a:lnTo>
                  <a:lnTo>
                    <a:pt x="707" y="14"/>
                  </a:lnTo>
                  <a:lnTo>
                    <a:pt x="705" y="19"/>
                  </a:lnTo>
                  <a:lnTo>
                    <a:pt x="701" y="24"/>
                  </a:lnTo>
                  <a:lnTo>
                    <a:pt x="689" y="29"/>
                  </a:lnTo>
                  <a:lnTo>
                    <a:pt x="675" y="33"/>
                  </a:lnTo>
                  <a:lnTo>
                    <a:pt x="662" y="37"/>
                  </a:lnTo>
                  <a:lnTo>
                    <a:pt x="649" y="41"/>
                  </a:lnTo>
                  <a:lnTo>
                    <a:pt x="636" y="46"/>
                  </a:lnTo>
                  <a:lnTo>
                    <a:pt x="623" y="49"/>
                  </a:lnTo>
                  <a:lnTo>
                    <a:pt x="609" y="54"/>
                  </a:lnTo>
                  <a:lnTo>
                    <a:pt x="596" y="59"/>
                  </a:lnTo>
                  <a:lnTo>
                    <a:pt x="584" y="62"/>
                  </a:lnTo>
                  <a:lnTo>
                    <a:pt x="571" y="64"/>
                  </a:lnTo>
                  <a:lnTo>
                    <a:pt x="557" y="68"/>
                  </a:lnTo>
                  <a:lnTo>
                    <a:pt x="544" y="69"/>
                  </a:lnTo>
                  <a:lnTo>
                    <a:pt x="531" y="71"/>
                  </a:lnTo>
                  <a:lnTo>
                    <a:pt x="517" y="74"/>
                  </a:lnTo>
                  <a:lnTo>
                    <a:pt x="503" y="75"/>
                  </a:lnTo>
                  <a:lnTo>
                    <a:pt x="489" y="76"/>
                  </a:lnTo>
                  <a:lnTo>
                    <a:pt x="476" y="77"/>
                  </a:lnTo>
                  <a:lnTo>
                    <a:pt x="462" y="79"/>
                  </a:lnTo>
                  <a:lnTo>
                    <a:pt x="448" y="80"/>
                  </a:lnTo>
                  <a:lnTo>
                    <a:pt x="434" y="83"/>
                  </a:lnTo>
                  <a:lnTo>
                    <a:pt x="420" y="85"/>
                  </a:lnTo>
                  <a:lnTo>
                    <a:pt x="406" y="87"/>
                  </a:lnTo>
                  <a:lnTo>
                    <a:pt x="394" y="91"/>
                  </a:lnTo>
                  <a:lnTo>
                    <a:pt x="380" y="94"/>
                  </a:lnTo>
                  <a:lnTo>
                    <a:pt x="360" y="98"/>
                  </a:lnTo>
                  <a:lnTo>
                    <a:pt x="342" y="101"/>
                  </a:lnTo>
                  <a:lnTo>
                    <a:pt x="322" y="105"/>
                  </a:lnTo>
                  <a:lnTo>
                    <a:pt x="304" y="109"/>
                  </a:lnTo>
                  <a:lnTo>
                    <a:pt x="286" y="114"/>
                  </a:lnTo>
                  <a:lnTo>
                    <a:pt x="266" y="118"/>
                  </a:lnTo>
                  <a:lnTo>
                    <a:pt x="248" y="122"/>
                  </a:lnTo>
                  <a:lnTo>
                    <a:pt x="229" y="127"/>
                  </a:lnTo>
                  <a:lnTo>
                    <a:pt x="210" y="130"/>
                  </a:lnTo>
                  <a:lnTo>
                    <a:pt x="191" y="133"/>
                  </a:lnTo>
                  <a:lnTo>
                    <a:pt x="172" y="137"/>
                  </a:lnTo>
                  <a:lnTo>
                    <a:pt x="153" y="138"/>
                  </a:lnTo>
                  <a:lnTo>
                    <a:pt x="134" y="139"/>
                  </a:lnTo>
                  <a:lnTo>
                    <a:pt x="114" y="139"/>
                  </a:lnTo>
                  <a:lnTo>
                    <a:pt x="94" y="138"/>
                  </a:lnTo>
                  <a:lnTo>
                    <a:pt x="75" y="136"/>
                  </a:lnTo>
                  <a:lnTo>
                    <a:pt x="59" y="129"/>
                  </a:lnTo>
                  <a:lnTo>
                    <a:pt x="45" y="120"/>
                  </a:lnTo>
                  <a:lnTo>
                    <a:pt x="33" y="109"/>
                  </a:lnTo>
                  <a:lnTo>
                    <a:pt x="24" y="98"/>
                  </a:lnTo>
                  <a:lnTo>
                    <a:pt x="15" y="85"/>
                  </a:lnTo>
                  <a:lnTo>
                    <a:pt x="9" y="70"/>
                  </a:lnTo>
                  <a:lnTo>
                    <a:pt x="3" y="55"/>
                  </a:lnTo>
                  <a:lnTo>
                    <a:pt x="0" y="38"/>
                  </a:lnTo>
                  <a:lnTo>
                    <a:pt x="3" y="34"/>
                  </a:lnTo>
                  <a:lnTo>
                    <a:pt x="8" y="32"/>
                  </a:lnTo>
                  <a:lnTo>
                    <a:pt x="13" y="30"/>
                  </a:lnTo>
                  <a:lnTo>
                    <a:pt x="18" y="29"/>
                  </a:lnTo>
                  <a:lnTo>
                    <a:pt x="23" y="29"/>
                  </a:lnTo>
                  <a:lnTo>
                    <a:pt x="28" y="27"/>
                  </a:lnTo>
                  <a:lnTo>
                    <a:pt x="32" y="27"/>
                  </a:lnTo>
                  <a:lnTo>
                    <a:pt x="36" y="26"/>
                  </a:lnTo>
                  <a:lnTo>
                    <a:pt x="47" y="31"/>
                  </a:lnTo>
                  <a:lnTo>
                    <a:pt x="56" y="38"/>
                  </a:lnTo>
                  <a:lnTo>
                    <a:pt x="63" y="48"/>
                  </a:lnTo>
                  <a:lnTo>
                    <a:pt x="70" y="60"/>
                  </a:lnTo>
                  <a:lnTo>
                    <a:pt x="77" y="72"/>
                  </a:lnTo>
                  <a:lnTo>
                    <a:pt x="84" y="83"/>
                  </a:lnTo>
                  <a:lnTo>
                    <a:pt x="93" y="92"/>
                  </a:lnTo>
                  <a:lnTo>
                    <a:pt x="106" y="99"/>
                  </a:lnTo>
                  <a:lnTo>
                    <a:pt x="117" y="98"/>
                  </a:lnTo>
                  <a:lnTo>
                    <a:pt x="130" y="95"/>
                  </a:lnTo>
                  <a:lnTo>
                    <a:pt x="142" y="94"/>
                  </a:lnTo>
                  <a:lnTo>
                    <a:pt x="153" y="92"/>
                  </a:lnTo>
                  <a:lnTo>
                    <a:pt x="165" y="91"/>
                  </a:lnTo>
                  <a:lnTo>
                    <a:pt x="176" y="89"/>
                  </a:lnTo>
                  <a:lnTo>
                    <a:pt x="188" y="87"/>
                  </a:lnTo>
                  <a:lnTo>
                    <a:pt x="200" y="85"/>
                  </a:lnTo>
                  <a:lnTo>
                    <a:pt x="212" y="84"/>
                  </a:lnTo>
                  <a:lnTo>
                    <a:pt x="223" y="82"/>
                  </a:lnTo>
                  <a:lnTo>
                    <a:pt x="235" y="79"/>
                  </a:lnTo>
                  <a:lnTo>
                    <a:pt x="246" y="78"/>
                  </a:lnTo>
                  <a:lnTo>
                    <a:pt x="259" y="76"/>
                  </a:lnTo>
                  <a:lnTo>
                    <a:pt x="271" y="74"/>
                  </a:lnTo>
                  <a:lnTo>
                    <a:pt x="283" y="71"/>
                  </a:lnTo>
                  <a:lnTo>
                    <a:pt x="295" y="69"/>
                  </a:lnTo>
                  <a:lnTo>
                    <a:pt x="302" y="69"/>
                  </a:lnTo>
                  <a:lnTo>
                    <a:pt x="310" y="70"/>
                  </a:lnTo>
                  <a:lnTo>
                    <a:pt x="317" y="69"/>
                  </a:lnTo>
                  <a:lnTo>
                    <a:pt x="324" y="68"/>
                  </a:lnTo>
                  <a:lnTo>
                    <a:pt x="321" y="65"/>
                  </a:lnTo>
                  <a:lnTo>
                    <a:pt x="319" y="65"/>
                  </a:lnTo>
                  <a:lnTo>
                    <a:pt x="315" y="65"/>
                  </a:lnTo>
                  <a:lnTo>
                    <a:pt x="313" y="64"/>
                  </a:lnTo>
                  <a:lnTo>
                    <a:pt x="337" y="60"/>
                  </a:lnTo>
                  <a:lnTo>
                    <a:pt x="362" y="55"/>
                  </a:lnTo>
                  <a:lnTo>
                    <a:pt x="386" y="52"/>
                  </a:lnTo>
                  <a:lnTo>
                    <a:pt x="410" y="48"/>
                  </a:lnTo>
                  <a:lnTo>
                    <a:pt x="434" y="46"/>
                  </a:lnTo>
                  <a:lnTo>
                    <a:pt x="457" y="42"/>
                  </a:lnTo>
                  <a:lnTo>
                    <a:pt x="480" y="40"/>
                  </a:lnTo>
                  <a:lnTo>
                    <a:pt x="503" y="37"/>
                  </a:lnTo>
                  <a:lnTo>
                    <a:pt x="526" y="33"/>
                  </a:lnTo>
                  <a:lnTo>
                    <a:pt x="549" y="31"/>
                  </a:lnTo>
                  <a:lnTo>
                    <a:pt x="572" y="26"/>
                  </a:lnTo>
                  <a:lnTo>
                    <a:pt x="595" y="23"/>
                  </a:lnTo>
                  <a:lnTo>
                    <a:pt x="618" y="18"/>
                  </a:lnTo>
                  <a:lnTo>
                    <a:pt x="641" y="13"/>
                  </a:lnTo>
                  <a:lnTo>
                    <a:pt x="663" y="7"/>
                  </a:lnTo>
                  <a:lnTo>
                    <a:pt x="686" y="0"/>
                  </a:lnTo>
                  <a:lnTo>
                    <a:pt x="690" y="2"/>
                  </a:lnTo>
                  <a:lnTo>
                    <a:pt x="693" y="3"/>
                  </a:lnTo>
                  <a:lnTo>
                    <a:pt x="697" y="4"/>
                  </a:lnTo>
                  <a:lnTo>
                    <a:pt x="701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69"/>
            <p:cNvSpPr>
              <a:spLocks/>
            </p:cNvSpPr>
            <p:nvPr/>
          </p:nvSpPr>
          <p:spPr bwMode="auto">
            <a:xfrm>
              <a:off x="961" y="2497"/>
              <a:ext cx="20" cy="44"/>
            </a:xfrm>
            <a:custGeom>
              <a:avLst/>
              <a:gdLst>
                <a:gd name="T0" fmla="*/ 39 w 39"/>
                <a:gd name="T1" fmla="*/ 60 h 90"/>
                <a:gd name="T2" fmla="*/ 38 w 39"/>
                <a:gd name="T3" fmla="*/ 68 h 90"/>
                <a:gd name="T4" fmla="*/ 34 w 39"/>
                <a:gd name="T5" fmla="*/ 75 h 90"/>
                <a:gd name="T6" fmla="*/ 31 w 39"/>
                <a:gd name="T7" fmla="*/ 83 h 90"/>
                <a:gd name="T8" fmla="*/ 25 w 39"/>
                <a:gd name="T9" fmla="*/ 90 h 90"/>
                <a:gd name="T10" fmla="*/ 9 w 39"/>
                <a:gd name="T11" fmla="*/ 82 h 90"/>
                <a:gd name="T12" fmla="*/ 2 w 39"/>
                <a:gd name="T13" fmla="*/ 67 h 90"/>
                <a:gd name="T14" fmla="*/ 1 w 39"/>
                <a:gd name="T15" fmla="*/ 48 h 90"/>
                <a:gd name="T16" fmla="*/ 0 w 39"/>
                <a:gd name="T17" fmla="*/ 30 h 90"/>
                <a:gd name="T18" fmla="*/ 3 w 39"/>
                <a:gd name="T19" fmla="*/ 0 h 90"/>
                <a:gd name="T20" fmla="*/ 10 w 39"/>
                <a:gd name="T21" fmla="*/ 6 h 90"/>
                <a:gd name="T22" fmla="*/ 17 w 39"/>
                <a:gd name="T23" fmla="*/ 12 h 90"/>
                <a:gd name="T24" fmla="*/ 22 w 39"/>
                <a:gd name="T25" fmla="*/ 18 h 90"/>
                <a:gd name="T26" fmla="*/ 26 w 39"/>
                <a:gd name="T27" fmla="*/ 25 h 90"/>
                <a:gd name="T28" fmla="*/ 31 w 39"/>
                <a:gd name="T29" fmla="*/ 33 h 90"/>
                <a:gd name="T30" fmla="*/ 34 w 39"/>
                <a:gd name="T31" fmla="*/ 43 h 90"/>
                <a:gd name="T32" fmla="*/ 37 w 39"/>
                <a:gd name="T33" fmla="*/ 51 h 90"/>
                <a:gd name="T34" fmla="*/ 39 w 39"/>
                <a:gd name="T35" fmla="*/ 6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9" h="90">
                  <a:moveTo>
                    <a:pt x="39" y="60"/>
                  </a:moveTo>
                  <a:lnTo>
                    <a:pt x="38" y="68"/>
                  </a:lnTo>
                  <a:lnTo>
                    <a:pt x="34" y="75"/>
                  </a:lnTo>
                  <a:lnTo>
                    <a:pt x="31" y="83"/>
                  </a:lnTo>
                  <a:lnTo>
                    <a:pt x="25" y="90"/>
                  </a:lnTo>
                  <a:lnTo>
                    <a:pt x="9" y="82"/>
                  </a:lnTo>
                  <a:lnTo>
                    <a:pt x="2" y="67"/>
                  </a:lnTo>
                  <a:lnTo>
                    <a:pt x="1" y="48"/>
                  </a:lnTo>
                  <a:lnTo>
                    <a:pt x="0" y="30"/>
                  </a:lnTo>
                  <a:lnTo>
                    <a:pt x="3" y="0"/>
                  </a:lnTo>
                  <a:lnTo>
                    <a:pt x="10" y="6"/>
                  </a:lnTo>
                  <a:lnTo>
                    <a:pt x="17" y="12"/>
                  </a:lnTo>
                  <a:lnTo>
                    <a:pt x="22" y="18"/>
                  </a:lnTo>
                  <a:lnTo>
                    <a:pt x="26" y="25"/>
                  </a:lnTo>
                  <a:lnTo>
                    <a:pt x="31" y="33"/>
                  </a:lnTo>
                  <a:lnTo>
                    <a:pt x="34" y="43"/>
                  </a:lnTo>
                  <a:lnTo>
                    <a:pt x="37" y="51"/>
                  </a:lnTo>
                  <a:lnTo>
                    <a:pt x="39" y="6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70"/>
            <p:cNvSpPr>
              <a:spLocks/>
            </p:cNvSpPr>
            <p:nvPr/>
          </p:nvSpPr>
          <p:spPr bwMode="auto">
            <a:xfrm>
              <a:off x="964" y="2457"/>
              <a:ext cx="26" cy="41"/>
            </a:xfrm>
            <a:custGeom>
              <a:avLst/>
              <a:gdLst>
                <a:gd name="T0" fmla="*/ 50 w 51"/>
                <a:gd name="T1" fmla="*/ 36 h 83"/>
                <a:gd name="T2" fmla="*/ 51 w 51"/>
                <a:gd name="T3" fmla="*/ 50 h 83"/>
                <a:gd name="T4" fmla="*/ 48 w 51"/>
                <a:gd name="T5" fmla="*/ 61 h 83"/>
                <a:gd name="T6" fmla="*/ 46 w 51"/>
                <a:gd name="T7" fmla="*/ 72 h 83"/>
                <a:gd name="T8" fmla="*/ 49 w 51"/>
                <a:gd name="T9" fmla="*/ 83 h 83"/>
                <a:gd name="T10" fmla="*/ 43 w 51"/>
                <a:gd name="T11" fmla="*/ 79 h 83"/>
                <a:gd name="T12" fmla="*/ 39 w 51"/>
                <a:gd name="T13" fmla="*/ 74 h 83"/>
                <a:gd name="T14" fmla="*/ 33 w 51"/>
                <a:gd name="T15" fmla="*/ 69 h 83"/>
                <a:gd name="T16" fmla="*/ 28 w 51"/>
                <a:gd name="T17" fmla="*/ 63 h 83"/>
                <a:gd name="T18" fmla="*/ 24 w 51"/>
                <a:gd name="T19" fmla="*/ 56 h 83"/>
                <a:gd name="T20" fmla="*/ 18 w 51"/>
                <a:gd name="T21" fmla="*/ 51 h 83"/>
                <a:gd name="T22" fmla="*/ 11 w 51"/>
                <a:gd name="T23" fmla="*/ 47 h 83"/>
                <a:gd name="T24" fmla="*/ 3 w 51"/>
                <a:gd name="T25" fmla="*/ 43 h 83"/>
                <a:gd name="T26" fmla="*/ 0 w 51"/>
                <a:gd name="T27" fmla="*/ 33 h 83"/>
                <a:gd name="T28" fmla="*/ 5 w 51"/>
                <a:gd name="T29" fmla="*/ 24 h 83"/>
                <a:gd name="T30" fmla="*/ 11 w 51"/>
                <a:gd name="T31" fmla="*/ 13 h 83"/>
                <a:gd name="T32" fmla="*/ 15 w 51"/>
                <a:gd name="T33" fmla="*/ 2 h 83"/>
                <a:gd name="T34" fmla="*/ 23 w 51"/>
                <a:gd name="T35" fmla="*/ 0 h 83"/>
                <a:gd name="T36" fmla="*/ 30 w 51"/>
                <a:gd name="T37" fmla="*/ 1 h 83"/>
                <a:gd name="T38" fmla="*/ 35 w 51"/>
                <a:gd name="T39" fmla="*/ 3 h 83"/>
                <a:gd name="T40" fmla="*/ 41 w 51"/>
                <a:gd name="T41" fmla="*/ 8 h 83"/>
                <a:gd name="T42" fmla="*/ 45 w 51"/>
                <a:gd name="T43" fmla="*/ 13 h 83"/>
                <a:gd name="T44" fmla="*/ 48 w 51"/>
                <a:gd name="T45" fmla="*/ 21 h 83"/>
                <a:gd name="T46" fmla="*/ 49 w 51"/>
                <a:gd name="T47" fmla="*/ 28 h 83"/>
                <a:gd name="T48" fmla="*/ 50 w 51"/>
                <a:gd name="T49" fmla="*/ 36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1" h="83">
                  <a:moveTo>
                    <a:pt x="50" y="36"/>
                  </a:moveTo>
                  <a:lnTo>
                    <a:pt x="51" y="50"/>
                  </a:lnTo>
                  <a:lnTo>
                    <a:pt x="48" y="61"/>
                  </a:lnTo>
                  <a:lnTo>
                    <a:pt x="46" y="72"/>
                  </a:lnTo>
                  <a:lnTo>
                    <a:pt x="49" y="83"/>
                  </a:lnTo>
                  <a:lnTo>
                    <a:pt x="43" y="79"/>
                  </a:lnTo>
                  <a:lnTo>
                    <a:pt x="39" y="74"/>
                  </a:lnTo>
                  <a:lnTo>
                    <a:pt x="33" y="69"/>
                  </a:lnTo>
                  <a:lnTo>
                    <a:pt x="28" y="63"/>
                  </a:lnTo>
                  <a:lnTo>
                    <a:pt x="24" y="56"/>
                  </a:lnTo>
                  <a:lnTo>
                    <a:pt x="18" y="51"/>
                  </a:lnTo>
                  <a:lnTo>
                    <a:pt x="11" y="47"/>
                  </a:lnTo>
                  <a:lnTo>
                    <a:pt x="3" y="43"/>
                  </a:lnTo>
                  <a:lnTo>
                    <a:pt x="0" y="33"/>
                  </a:lnTo>
                  <a:lnTo>
                    <a:pt x="5" y="24"/>
                  </a:lnTo>
                  <a:lnTo>
                    <a:pt x="11" y="13"/>
                  </a:lnTo>
                  <a:lnTo>
                    <a:pt x="15" y="2"/>
                  </a:lnTo>
                  <a:lnTo>
                    <a:pt x="23" y="0"/>
                  </a:lnTo>
                  <a:lnTo>
                    <a:pt x="30" y="1"/>
                  </a:lnTo>
                  <a:lnTo>
                    <a:pt x="35" y="3"/>
                  </a:lnTo>
                  <a:lnTo>
                    <a:pt x="41" y="8"/>
                  </a:lnTo>
                  <a:lnTo>
                    <a:pt x="45" y="13"/>
                  </a:lnTo>
                  <a:lnTo>
                    <a:pt x="48" y="21"/>
                  </a:lnTo>
                  <a:lnTo>
                    <a:pt x="49" y="28"/>
                  </a:lnTo>
                  <a:lnTo>
                    <a:pt x="50" y="3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5281" name="Picture 161" descr="C:\Users\mbudiu\AppData\Local\Microsoft\Windows\Temporary Internet Files\Content.IE5\CDSFTT08\MP9004028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74913" y="4783933"/>
            <a:ext cx="1932207" cy="1449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8" name="TextBox 187"/>
          <p:cNvSpPr txBox="1"/>
          <p:nvPr/>
        </p:nvSpPr>
        <p:spPr>
          <a:xfrm>
            <a:off x="4724400" y="4832491"/>
            <a:ext cx="37958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= communication</a:t>
            </a:r>
            <a:br>
              <a:rPr lang="en-US" sz="4000" dirty="0" smtClean="0"/>
            </a:br>
            <a:r>
              <a:rPr lang="en-US" sz="4000" dirty="0" smtClean="0"/>
              <a:t>      is expensive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5384622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Playing Cards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119</a:t>
            </a:fld>
            <a:endParaRPr lang="en-US"/>
          </a:p>
        </p:txBody>
      </p:sp>
      <p:pic>
        <p:nvPicPr>
          <p:cNvPr id="4" name="Picture 163" descr="http://www.bridgeguys.com/images/logo_52_cards/suit_symbols_76p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1000" y="2326490"/>
            <a:ext cx="6621762" cy="158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23385" y="3587194"/>
            <a:ext cx="65864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  Clubs   Diamonds  Hearts  Spades</a:t>
            </a:r>
            <a:endParaRPr lang="en-US" sz="3600" dirty="0"/>
          </a:p>
        </p:txBody>
      </p:sp>
      <p:sp>
        <p:nvSpPr>
          <p:cNvPr id="6" name="Right Brace 5"/>
          <p:cNvSpPr/>
          <p:nvPr/>
        </p:nvSpPr>
        <p:spPr>
          <a:xfrm rot="16200000">
            <a:off x="3581400" y="-569110"/>
            <a:ext cx="304800" cy="5486400"/>
          </a:xfrm>
          <a:prstGeom prst="rightBrace">
            <a:avLst>
              <a:gd name="adj1" fmla="val 45833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3214827" y="1447800"/>
            <a:ext cx="10486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suits</a:t>
            </a:r>
            <a:endParaRPr lang="en-US" sz="3600" dirty="0"/>
          </a:p>
        </p:txBody>
      </p:sp>
      <p:sp>
        <p:nvSpPr>
          <p:cNvPr id="8" name="TextBox 7"/>
          <p:cNvSpPr txBox="1"/>
          <p:nvPr/>
        </p:nvSpPr>
        <p:spPr>
          <a:xfrm>
            <a:off x="1106332" y="4843125"/>
            <a:ext cx="54205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2,3,4,5,6,7,8,9,10,J,Q,K,A</a:t>
            </a:r>
            <a:endParaRPr lang="en-US" sz="4000" dirty="0"/>
          </a:p>
        </p:txBody>
      </p:sp>
      <p:sp>
        <p:nvSpPr>
          <p:cNvPr id="9" name="TextBox 8"/>
          <p:cNvSpPr txBox="1"/>
          <p:nvPr/>
        </p:nvSpPr>
        <p:spPr>
          <a:xfrm>
            <a:off x="6858000" y="4904680"/>
            <a:ext cx="17692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our order</a:t>
            </a:r>
            <a:endParaRPr lang="en-US" sz="3200" dirty="0"/>
          </a:p>
        </p:txBody>
      </p:sp>
      <p:pic>
        <p:nvPicPr>
          <p:cNvPr id="10" name="Picture 4" descr="http://upload.wikimedia.org/wikipedia/commons/f/f9/Pack_of_playing_cards_whitebg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263" y="2624546"/>
            <a:ext cx="1434468" cy="987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88308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Count the number of cards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120</a:t>
            </a:fld>
            <a:endParaRPr lang="en-US"/>
          </a:p>
        </p:txBody>
      </p:sp>
      <p:pic>
        <p:nvPicPr>
          <p:cNvPr id="4102" name="Picture 6" descr="C:\Users\mbudiu\AppData\Local\Microsoft\Windows\Temporary Internet Files\Content.IE5\D5HS8DXT\MC9002506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13272"/>
            <a:ext cx="3810000" cy="3082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budiu\AppData\Local\Microsoft\Windows\Temporary Internet Files\Content.IE5\UCYGXN3F\MC900431537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1" y="2213610"/>
            <a:ext cx="3353320" cy="2850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52400" y="6321879"/>
            <a:ext cx="332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Counting, or aggregation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1596072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Keep only the even cards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121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905000" y="3213675"/>
            <a:ext cx="54205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2,3,4,5,6,7,8,9,10,J,Q,K,A</a:t>
            </a:r>
            <a:endParaRPr lang="en-US" sz="4000" dirty="0"/>
          </a:p>
        </p:txBody>
      </p:sp>
      <p:cxnSp>
        <p:nvCxnSpPr>
          <p:cNvPr id="7" name="Straight Connector 6"/>
          <p:cNvCxnSpPr/>
          <p:nvPr/>
        </p:nvCxnSpPr>
        <p:spPr>
          <a:xfrm flipH="1">
            <a:off x="2209800" y="3137475"/>
            <a:ext cx="533400" cy="7225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3053162" y="3137474"/>
            <a:ext cx="533400" cy="7225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3738962" y="3175574"/>
            <a:ext cx="533400" cy="7225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>
            <a:off x="4500962" y="3181018"/>
            <a:ext cx="533400" cy="7225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5491562" y="3181018"/>
            <a:ext cx="533400" cy="7225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H="1">
            <a:off x="6329762" y="3181018"/>
            <a:ext cx="533400" cy="7225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52400" y="6321879"/>
            <a:ext cx="8193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Filter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33114986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Count the Number of Figures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122</a:t>
            </a:fld>
            <a:endParaRPr lang="en-US"/>
          </a:p>
        </p:txBody>
      </p:sp>
      <p:pic>
        <p:nvPicPr>
          <p:cNvPr id="4" name="Picture 6" descr="C:\Users\mbudiu\AppData\Local\Microsoft\Windows\Temporary Internet Files\Content.IE5\D5HS8DXT\MC9002506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13272"/>
            <a:ext cx="3810000" cy="3082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36" name="Picture 68" descr="C:\Users\mbudiu\AppData\Local\Microsoft\Windows\Temporary Internet Files\Content.IE5\D5HS8DXT\MP9003992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02" y="1974918"/>
            <a:ext cx="2846397" cy="355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TextBox 72"/>
          <p:cNvSpPr txBox="1"/>
          <p:nvPr/>
        </p:nvSpPr>
        <p:spPr>
          <a:xfrm>
            <a:off x="152400" y="6321879"/>
            <a:ext cx="2746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Filter and Aggregate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17375502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/>
    </p:bld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 cards by suit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123</a:t>
            </a:fld>
            <a:endParaRPr lang="en-US"/>
          </a:p>
        </p:txBody>
      </p:sp>
      <p:pic>
        <p:nvPicPr>
          <p:cNvPr id="8196" name="Picture 4" descr="http://upload.wikimedia.org/wikipedia/commons/f/f9/Pack_of_playing_cards_whiteb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3299791"/>
            <a:ext cx="1434468" cy="987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upload.wikimedia.org/wikipedia/commons/f/f9/Pack_of_playing_cards_whiteb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477" y="3299791"/>
            <a:ext cx="1434468" cy="987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upload.wikimedia.org/wikipedia/commons/f/f9/Pack_of_playing_cards_whiteb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3299791"/>
            <a:ext cx="1434468" cy="987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upload.wikimedia.org/wikipedia/commons/f/f9/Pack_of_playing_cards_whiteb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3375991"/>
            <a:ext cx="1434468" cy="987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63" descr="http://www.bridgeguys.com/images/logo_52_cards/suit_symbols_76p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43000" y="2286000"/>
            <a:ext cx="6621762" cy="158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52400" y="6321879"/>
            <a:ext cx="1260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err="1" smtClean="0"/>
              <a:t>GroupBy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511262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Which cards are missing?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124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143000" y="2057400"/>
            <a:ext cx="685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2,3,4,5,6,7,8,9,10,J,Q,K,A</a:t>
            </a:r>
            <a:endParaRPr lang="en-US" sz="4800" dirty="0"/>
          </a:p>
        </p:txBody>
      </p:sp>
      <p:sp>
        <p:nvSpPr>
          <p:cNvPr id="7" name="TextBox 6"/>
          <p:cNvSpPr txBox="1"/>
          <p:nvPr/>
        </p:nvSpPr>
        <p:spPr>
          <a:xfrm>
            <a:off x="152400" y="6321879"/>
            <a:ext cx="42639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err="1" smtClean="0"/>
              <a:t>GroupBy</a:t>
            </a:r>
            <a:r>
              <a:rPr lang="en-US" sz="2400" i="1" dirty="0" smtClean="0"/>
              <a:t>-Aggregate = Histogram</a:t>
            </a:r>
            <a:endParaRPr lang="en-US" sz="2400" i="1" dirty="0"/>
          </a:p>
        </p:txBody>
      </p:sp>
      <p:grpSp>
        <p:nvGrpSpPr>
          <p:cNvPr id="11274" name="Group 40"/>
          <p:cNvGrpSpPr>
            <a:grpSpLocks noChangeAspect="1"/>
          </p:cNvGrpSpPr>
          <p:nvPr/>
        </p:nvGrpSpPr>
        <p:grpSpPr bwMode="auto">
          <a:xfrm>
            <a:off x="2768601" y="3260272"/>
            <a:ext cx="3328988" cy="2133600"/>
            <a:chOff x="2496" y="2448"/>
            <a:chExt cx="2097" cy="1344"/>
          </a:xfrm>
        </p:grpSpPr>
        <p:sp>
          <p:nvSpPr>
            <p:cNvPr id="11275" name="AutoShape 39"/>
            <p:cNvSpPr>
              <a:spLocks noChangeAspect="1" noChangeArrowheads="1" noTextEdit="1"/>
            </p:cNvSpPr>
            <p:nvPr/>
          </p:nvSpPr>
          <p:spPr bwMode="auto">
            <a:xfrm>
              <a:off x="2496" y="2448"/>
              <a:ext cx="2097" cy="13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76" name="Freeform 41"/>
            <p:cNvSpPr>
              <a:spLocks/>
            </p:cNvSpPr>
            <p:nvPr/>
          </p:nvSpPr>
          <p:spPr bwMode="auto">
            <a:xfrm>
              <a:off x="2505" y="2486"/>
              <a:ext cx="2083" cy="1305"/>
            </a:xfrm>
            <a:custGeom>
              <a:avLst/>
              <a:gdLst>
                <a:gd name="T0" fmla="*/ 2067 w 2083"/>
                <a:gd name="T1" fmla="*/ 397 h 1305"/>
                <a:gd name="T2" fmla="*/ 2073 w 2083"/>
                <a:gd name="T3" fmla="*/ 446 h 1305"/>
                <a:gd name="T4" fmla="*/ 2032 w 2083"/>
                <a:gd name="T5" fmla="*/ 514 h 1305"/>
                <a:gd name="T6" fmla="*/ 1983 w 2083"/>
                <a:gd name="T7" fmla="*/ 593 h 1305"/>
                <a:gd name="T8" fmla="*/ 1897 w 2083"/>
                <a:gd name="T9" fmla="*/ 725 h 1305"/>
                <a:gd name="T10" fmla="*/ 1808 w 2083"/>
                <a:gd name="T11" fmla="*/ 859 h 1305"/>
                <a:gd name="T12" fmla="*/ 1751 w 2083"/>
                <a:gd name="T13" fmla="*/ 938 h 1305"/>
                <a:gd name="T14" fmla="*/ 1723 w 2083"/>
                <a:gd name="T15" fmla="*/ 981 h 1305"/>
                <a:gd name="T16" fmla="*/ 1662 w 2083"/>
                <a:gd name="T17" fmla="*/ 1075 h 1305"/>
                <a:gd name="T18" fmla="*/ 1593 w 2083"/>
                <a:gd name="T19" fmla="*/ 1186 h 1305"/>
                <a:gd name="T20" fmla="*/ 1531 w 2083"/>
                <a:gd name="T21" fmla="*/ 1281 h 1305"/>
                <a:gd name="T22" fmla="*/ 1513 w 2083"/>
                <a:gd name="T23" fmla="*/ 1300 h 1305"/>
                <a:gd name="T24" fmla="*/ 1479 w 2083"/>
                <a:gd name="T25" fmla="*/ 1305 h 1305"/>
                <a:gd name="T26" fmla="*/ 1439 w 2083"/>
                <a:gd name="T27" fmla="*/ 1290 h 1305"/>
                <a:gd name="T28" fmla="*/ 1360 w 2083"/>
                <a:gd name="T29" fmla="*/ 1257 h 1305"/>
                <a:gd name="T30" fmla="*/ 1273 w 2083"/>
                <a:gd name="T31" fmla="*/ 1218 h 1305"/>
                <a:gd name="T32" fmla="*/ 1212 w 2083"/>
                <a:gd name="T33" fmla="*/ 1191 h 1305"/>
                <a:gd name="T34" fmla="*/ 1167 w 2083"/>
                <a:gd name="T35" fmla="*/ 1171 h 1305"/>
                <a:gd name="T36" fmla="*/ 1085 w 2083"/>
                <a:gd name="T37" fmla="*/ 1139 h 1305"/>
                <a:gd name="T38" fmla="*/ 1002 w 2083"/>
                <a:gd name="T39" fmla="*/ 1115 h 1305"/>
                <a:gd name="T40" fmla="*/ 940 w 2083"/>
                <a:gd name="T41" fmla="*/ 1131 h 1305"/>
                <a:gd name="T42" fmla="*/ 879 w 2083"/>
                <a:gd name="T43" fmla="*/ 1162 h 1305"/>
                <a:gd name="T44" fmla="*/ 841 w 2083"/>
                <a:gd name="T45" fmla="*/ 1186 h 1305"/>
                <a:gd name="T46" fmla="*/ 805 w 2083"/>
                <a:gd name="T47" fmla="*/ 1183 h 1305"/>
                <a:gd name="T48" fmla="*/ 760 w 2083"/>
                <a:gd name="T49" fmla="*/ 1207 h 1305"/>
                <a:gd name="T50" fmla="*/ 718 w 2083"/>
                <a:gd name="T51" fmla="*/ 1241 h 1305"/>
                <a:gd name="T52" fmla="*/ 686 w 2083"/>
                <a:gd name="T53" fmla="*/ 1258 h 1305"/>
                <a:gd name="T54" fmla="*/ 642 w 2083"/>
                <a:gd name="T55" fmla="*/ 1233 h 1305"/>
                <a:gd name="T56" fmla="*/ 566 w 2083"/>
                <a:gd name="T57" fmla="*/ 1163 h 1305"/>
                <a:gd name="T58" fmla="*/ 479 w 2083"/>
                <a:gd name="T59" fmla="*/ 1079 h 1305"/>
                <a:gd name="T60" fmla="*/ 403 w 2083"/>
                <a:gd name="T61" fmla="*/ 1001 h 1305"/>
                <a:gd name="T62" fmla="*/ 334 w 2083"/>
                <a:gd name="T63" fmla="*/ 923 h 1305"/>
                <a:gd name="T64" fmla="*/ 265 w 2083"/>
                <a:gd name="T65" fmla="*/ 840 h 1305"/>
                <a:gd name="T66" fmla="*/ 173 w 2083"/>
                <a:gd name="T67" fmla="*/ 733 h 1305"/>
                <a:gd name="T68" fmla="*/ 98 w 2083"/>
                <a:gd name="T69" fmla="*/ 643 h 1305"/>
                <a:gd name="T70" fmla="*/ 44 w 2083"/>
                <a:gd name="T71" fmla="*/ 574 h 1305"/>
                <a:gd name="T72" fmla="*/ 9 w 2083"/>
                <a:gd name="T73" fmla="*/ 529 h 1305"/>
                <a:gd name="T74" fmla="*/ 11 w 2083"/>
                <a:gd name="T75" fmla="*/ 471 h 1305"/>
                <a:gd name="T76" fmla="*/ 44 w 2083"/>
                <a:gd name="T77" fmla="*/ 435 h 1305"/>
                <a:gd name="T78" fmla="*/ 120 w 2083"/>
                <a:gd name="T79" fmla="*/ 376 h 1305"/>
                <a:gd name="T80" fmla="*/ 201 w 2083"/>
                <a:gd name="T81" fmla="*/ 323 h 1305"/>
                <a:gd name="T82" fmla="*/ 264 w 2083"/>
                <a:gd name="T83" fmla="*/ 282 h 1305"/>
                <a:gd name="T84" fmla="*/ 334 w 2083"/>
                <a:gd name="T85" fmla="*/ 235 h 1305"/>
                <a:gd name="T86" fmla="*/ 412 w 2083"/>
                <a:gd name="T87" fmla="*/ 184 h 1305"/>
                <a:gd name="T88" fmla="*/ 507 w 2083"/>
                <a:gd name="T89" fmla="*/ 124 h 1305"/>
                <a:gd name="T90" fmla="*/ 606 w 2083"/>
                <a:gd name="T91" fmla="*/ 103 h 1305"/>
                <a:gd name="T92" fmla="*/ 694 w 2083"/>
                <a:gd name="T93" fmla="*/ 97 h 1305"/>
                <a:gd name="T94" fmla="*/ 794 w 2083"/>
                <a:gd name="T95" fmla="*/ 60 h 1305"/>
                <a:gd name="T96" fmla="*/ 899 w 2083"/>
                <a:gd name="T97" fmla="*/ 34 h 1305"/>
                <a:gd name="T98" fmla="*/ 1002 w 2083"/>
                <a:gd name="T99" fmla="*/ 10 h 1305"/>
                <a:gd name="T100" fmla="*/ 1135 w 2083"/>
                <a:gd name="T101" fmla="*/ 2 h 1305"/>
                <a:gd name="T102" fmla="*/ 1211 w 2083"/>
                <a:gd name="T103" fmla="*/ 38 h 1305"/>
                <a:gd name="T104" fmla="*/ 1311 w 2083"/>
                <a:gd name="T105" fmla="*/ 37 h 1305"/>
                <a:gd name="T106" fmla="*/ 1441 w 2083"/>
                <a:gd name="T107" fmla="*/ 43 h 1305"/>
                <a:gd name="T108" fmla="*/ 1571 w 2083"/>
                <a:gd name="T109" fmla="*/ 52 h 1305"/>
                <a:gd name="T110" fmla="*/ 1668 w 2083"/>
                <a:gd name="T111" fmla="*/ 64 h 1305"/>
                <a:gd name="T112" fmla="*/ 1699 w 2083"/>
                <a:gd name="T113" fmla="*/ 76 h 1305"/>
                <a:gd name="T114" fmla="*/ 1685 w 2083"/>
                <a:gd name="T115" fmla="*/ 158 h 1305"/>
                <a:gd name="T116" fmla="*/ 1769 w 2083"/>
                <a:gd name="T117" fmla="*/ 220 h 1305"/>
                <a:gd name="T118" fmla="*/ 1904 w 2083"/>
                <a:gd name="T119" fmla="*/ 295 h 1305"/>
                <a:gd name="T120" fmla="*/ 2035 w 2083"/>
                <a:gd name="T121" fmla="*/ 375 h 1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083" h="1305">
                  <a:moveTo>
                    <a:pt x="2035" y="375"/>
                  </a:moveTo>
                  <a:lnTo>
                    <a:pt x="2042" y="380"/>
                  </a:lnTo>
                  <a:lnTo>
                    <a:pt x="2048" y="384"/>
                  </a:lnTo>
                  <a:lnTo>
                    <a:pt x="2054" y="388"/>
                  </a:lnTo>
                  <a:lnTo>
                    <a:pt x="2061" y="393"/>
                  </a:lnTo>
                  <a:lnTo>
                    <a:pt x="2067" y="397"/>
                  </a:lnTo>
                  <a:lnTo>
                    <a:pt x="2072" y="403"/>
                  </a:lnTo>
                  <a:lnTo>
                    <a:pt x="2077" y="409"/>
                  </a:lnTo>
                  <a:lnTo>
                    <a:pt x="2082" y="415"/>
                  </a:lnTo>
                  <a:lnTo>
                    <a:pt x="2083" y="421"/>
                  </a:lnTo>
                  <a:lnTo>
                    <a:pt x="2079" y="433"/>
                  </a:lnTo>
                  <a:lnTo>
                    <a:pt x="2073" y="446"/>
                  </a:lnTo>
                  <a:lnTo>
                    <a:pt x="2068" y="457"/>
                  </a:lnTo>
                  <a:lnTo>
                    <a:pt x="2061" y="469"/>
                  </a:lnTo>
                  <a:lnTo>
                    <a:pt x="2054" y="480"/>
                  </a:lnTo>
                  <a:lnTo>
                    <a:pt x="2047" y="492"/>
                  </a:lnTo>
                  <a:lnTo>
                    <a:pt x="2040" y="503"/>
                  </a:lnTo>
                  <a:lnTo>
                    <a:pt x="2032" y="514"/>
                  </a:lnTo>
                  <a:lnTo>
                    <a:pt x="2023" y="527"/>
                  </a:lnTo>
                  <a:lnTo>
                    <a:pt x="2014" y="539"/>
                  </a:lnTo>
                  <a:lnTo>
                    <a:pt x="2007" y="553"/>
                  </a:lnTo>
                  <a:lnTo>
                    <a:pt x="1999" y="567"/>
                  </a:lnTo>
                  <a:lnTo>
                    <a:pt x="1991" y="579"/>
                  </a:lnTo>
                  <a:lnTo>
                    <a:pt x="1983" y="593"/>
                  </a:lnTo>
                  <a:lnTo>
                    <a:pt x="1974" y="607"/>
                  </a:lnTo>
                  <a:lnTo>
                    <a:pt x="1966" y="619"/>
                  </a:lnTo>
                  <a:lnTo>
                    <a:pt x="1949" y="647"/>
                  </a:lnTo>
                  <a:lnTo>
                    <a:pt x="1931" y="673"/>
                  </a:lnTo>
                  <a:lnTo>
                    <a:pt x="1914" y="699"/>
                  </a:lnTo>
                  <a:lnTo>
                    <a:pt x="1897" y="725"/>
                  </a:lnTo>
                  <a:lnTo>
                    <a:pt x="1879" y="752"/>
                  </a:lnTo>
                  <a:lnTo>
                    <a:pt x="1862" y="778"/>
                  </a:lnTo>
                  <a:lnTo>
                    <a:pt x="1844" y="804"/>
                  </a:lnTo>
                  <a:lnTo>
                    <a:pt x="1827" y="832"/>
                  </a:lnTo>
                  <a:lnTo>
                    <a:pt x="1818" y="845"/>
                  </a:lnTo>
                  <a:lnTo>
                    <a:pt x="1808" y="859"/>
                  </a:lnTo>
                  <a:lnTo>
                    <a:pt x="1799" y="872"/>
                  </a:lnTo>
                  <a:lnTo>
                    <a:pt x="1789" y="884"/>
                  </a:lnTo>
                  <a:lnTo>
                    <a:pt x="1780" y="898"/>
                  </a:lnTo>
                  <a:lnTo>
                    <a:pt x="1770" y="911"/>
                  </a:lnTo>
                  <a:lnTo>
                    <a:pt x="1761" y="924"/>
                  </a:lnTo>
                  <a:lnTo>
                    <a:pt x="1751" y="938"/>
                  </a:lnTo>
                  <a:lnTo>
                    <a:pt x="1747" y="945"/>
                  </a:lnTo>
                  <a:lnTo>
                    <a:pt x="1743" y="953"/>
                  </a:lnTo>
                  <a:lnTo>
                    <a:pt x="1738" y="960"/>
                  </a:lnTo>
                  <a:lnTo>
                    <a:pt x="1734" y="967"/>
                  </a:lnTo>
                  <a:lnTo>
                    <a:pt x="1728" y="975"/>
                  </a:lnTo>
                  <a:lnTo>
                    <a:pt x="1723" y="981"/>
                  </a:lnTo>
                  <a:lnTo>
                    <a:pt x="1719" y="989"/>
                  </a:lnTo>
                  <a:lnTo>
                    <a:pt x="1714" y="997"/>
                  </a:lnTo>
                  <a:lnTo>
                    <a:pt x="1701" y="1016"/>
                  </a:lnTo>
                  <a:lnTo>
                    <a:pt x="1687" y="1035"/>
                  </a:lnTo>
                  <a:lnTo>
                    <a:pt x="1675" y="1055"/>
                  </a:lnTo>
                  <a:lnTo>
                    <a:pt x="1662" y="1075"/>
                  </a:lnTo>
                  <a:lnTo>
                    <a:pt x="1649" y="1095"/>
                  </a:lnTo>
                  <a:lnTo>
                    <a:pt x="1637" y="1115"/>
                  </a:lnTo>
                  <a:lnTo>
                    <a:pt x="1624" y="1134"/>
                  </a:lnTo>
                  <a:lnTo>
                    <a:pt x="1613" y="1154"/>
                  </a:lnTo>
                  <a:lnTo>
                    <a:pt x="1602" y="1169"/>
                  </a:lnTo>
                  <a:lnTo>
                    <a:pt x="1593" y="1186"/>
                  </a:lnTo>
                  <a:lnTo>
                    <a:pt x="1582" y="1202"/>
                  </a:lnTo>
                  <a:lnTo>
                    <a:pt x="1573" y="1218"/>
                  </a:lnTo>
                  <a:lnTo>
                    <a:pt x="1562" y="1233"/>
                  </a:lnTo>
                  <a:lnTo>
                    <a:pt x="1552" y="1249"/>
                  </a:lnTo>
                  <a:lnTo>
                    <a:pt x="1541" y="1265"/>
                  </a:lnTo>
                  <a:lnTo>
                    <a:pt x="1531" y="1281"/>
                  </a:lnTo>
                  <a:lnTo>
                    <a:pt x="1527" y="1283"/>
                  </a:lnTo>
                  <a:lnTo>
                    <a:pt x="1525" y="1286"/>
                  </a:lnTo>
                  <a:lnTo>
                    <a:pt x="1523" y="1289"/>
                  </a:lnTo>
                  <a:lnTo>
                    <a:pt x="1521" y="1292"/>
                  </a:lnTo>
                  <a:lnTo>
                    <a:pt x="1517" y="1297"/>
                  </a:lnTo>
                  <a:lnTo>
                    <a:pt x="1513" y="1300"/>
                  </a:lnTo>
                  <a:lnTo>
                    <a:pt x="1507" y="1302"/>
                  </a:lnTo>
                  <a:lnTo>
                    <a:pt x="1502" y="1304"/>
                  </a:lnTo>
                  <a:lnTo>
                    <a:pt x="1497" y="1305"/>
                  </a:lnTo>
                  <a:lnTo>
                    <a:pt x="1491" y="1305"/>
                  </a:lnTo>
                  <a:lnTo>
                    <a:pt x="1485" y="1305"/>
                  </a:lnTo>
                  <a:lnTo>
                    <a:pt x="1479" y="1305"/>
                  </a:lnTo>
                  <a:lnTo>
                    <a:pt x="1472" y="1303"/>
                  </a:lnTo>
                  <a:lnTo>
                    <a:pt x="1465" y="1301"/>
                  </a:lnTo>
                  <a:lnTo>
                    <a:pt x="1459" y="1299"/>
                  </a:lnTo>
                  <a:lnTo>
                    <a:pt x="1453" y="1297"/>
                  </a:lnTo>
                  <a:lnTo>
                    <a:pt x="1446" y="1293"/>
                  </a:lnTo>
                  <a:lnTo>
                    <a:pt x="1439" y="1290"/>
                  </a:lnTo>
                  <a:lnTo>
                    <a:pt x="1433" y="1288"/>
                  </a:lnTo>
                  <a:lnTo>
                    <a:pt x="1427" y="1285"/>
                  </a:lnTo>
                  <a:lnTo>
                    <a:pt x="1410" y="1278"/>
                  </a:lnTo>
                  <a:lnTo>
                    <a:pt x="1394" y="1271"/>
                  </a:lnTo>
                  <a:lnTo>
                    <a:pt x="1377" y="1264"/>
                  </a:lnTo>
                  <a:lnTo>
                    <a:pt x="1360" y="1257"/>
                  </a:lnTo>
                  <a:lnTo>
                    <a:pt x="1343" y="1249"/>
                  </a:lnTo>
                  <a:lnTo>
                    <a:pt x="1328" y="1241"/>
                  </a:lnTo>
                  <a:lnTo>
                    <a:pt x="1311" y="1233"/>
                  </a:lnTo>
                  <a:lnTo>
                    <a:pt x="1294" y="1226"/>
                  </a:lnTo>
                  <a:lnTo>
                    <a:pt x="1283" y="1222"/>
                  </a:lnTo>
                  <a:lnTo>
                    <a:pt x="1273" y="1218"/>
                  </a:lnTo>
                  <a:lnTo>
                    <a:pt x="1262" y="1212"/>
                  </a:lnTo>
                  <a:lnTo>
                    <a:pt x="1253" y="1208"/>
                  </a:lnTo>
                  <a:lnTo>
                    <a:pt x="1242" y="1204"/>
                  </a:lnTo>
                  <a:lnTo>
                    <a:pt x="1232" y="1200"/>
                  </a:lnTo>
                  <a:lnTo>
                    <a:pt x="1222" y="1196"/>
                  </a:lnTo>
                  <a:lnTo>
                    <a:pt x="1212" y="1191"/>
                  </a:lnTo>
                  <a:lnTo>
                    <a:pt x="1205" y="1187"/>
                  </a:lnTo>
                  <a:lnTo>
                    <a:pt x="1197" y="1184"/>
                  </a:lnTo>
                  <a:lnTo>
                    <a:pt x="1190" y="1180"/>
                  </a:lnTo>
                  <a:lnTo>
                    <a:pt x="1183" y="1177"/>
                  </a:lnTo>
                  <a:lnTo>
                    <a:pt x="1174" y="1175"/>
                  </a:lnTo>
                  <a:lnTo>
                    <a:pt x="1167" y="1171"/>
                  </a:lnTo>
                  <a:lnTo>
                    <a:pt x="1159" y="1168"/>
                  </a:lnTo>
                  <a:lnTo>
                    <a:pt x="1152" y="1165"/>
                  </a:lnTo>
                  <a:lnTo>
                    <a:pt x="1135" y="1159"/>
                  </a:lnTo>
                  <a:lnTo>
                    <a:pt x="1118" y="1152"/>
                  </a:lnTo>
                  <a:lnTo>
                    <a:pt x="1102" y="1146"/>
                  </a:lnTo>
                  <a:lnTo>
                    <a:pt x="1085" y="1139"/>
                  </a:lnTo>
                  <a:lnTo>
                    <a:pt x="1068" y="1134"/>
                  </a:lnTo>
                  <a:lnTo>
                    <a:pt x="1051" y="1127"/>
                  </a:lnTo>
                  <a:lnTo>
                    <a:pt x="1034" y="1122"/>
                  </a:lnTo>
                  <a:lnTo>
                    <a:pt x="1016" y="1117"/>
                  </a:lnTo>
                  <a:lnTo>
                    <a:pt x="1009" y="1116"/>
                  </a:lnTo>
                  <a:lnTo>
                    <a:pt x="1002" y="1115"/>
                  </a:lnTo>
                  <a:lnTo>
                    <a:pt x="995" y="1112"/>
                  </a:lnTo>
                  <a:lnTo>
                    <a:pt x="989" y="1110"/>
                  </a:lnTo>
                  <a:lnTo>
                    <a:pt x="976" y="1115"/>
                  </a:lnTo>
                  <a:lnTo>
                    <a:pt x="964" y="1120"/>
                  </a:lnTo>
                  <a:lnTo>
                    <a:pt x="951" y="1125"/>
                  </a:lnTo>
                  <a:lnTo>
                    <a:pt x="940" y="1131"/>
                  </a:lnTo>
                  <a:lnTo>
                    <a:pt x="927" y="1137"/>
                  </a:lnTo>
                  <a:lnTo>
                    <a:pt x="915" y="1143"/>
                  </a:lnTo>
                  <a:lnTo>
                    <a:pt x="904" y="1149"/>
                  </a:lnTo>
                  <a:lnTo>
                    <a:pt x="892" y="1155"/>
                  </a:lnTo>
                  <a:lnTo>
                    <a:pt x="886" y="1158"/>
                  </a:lnTo>
                  <a:lnTo>
                    <a:pt x="879" y="1162"/>
                  </a:lnTo>
                  <a:lnTo>
                    <a:pt x="872" y="1166"/>
                  </a:lnTo>
                  <a:lnTo>
                    <a:pt x="866" y="1169"/>
                  </a:lnTo>
                  <a:lnTo>
                    <a:pt x="860" y="1173"/>
                  </a:lnTo>
                  <a:lnTo>
                    <a:pt x="853" y="1178"/>
                  </a:lnTo>
                  <a:lnTo>
                    <a:pt x="847" y="1182"/>
                  </a:lnTo>
                  <a:lnTo>
                    <a:pt x="841" y="1186"/>
                  </a:lnTo>
                  <a:lnTo>
                    <a:pt x="834" y="1185"/>
                  </a:lnTo>
                  <a:lnTo>
                    <a:pt x="827" y="1187"/>
                  </a:lnTo>
                  <a:lnTo>
                    <a:pt x="821" y="1188"/>
                  </a:lnTo>
                  <a:lnTo>
                    <a:pt x="813" y="1187"/>
                  </a:lnTo>
                  <a:lnTo>
                    <a:pt x="809" y="1185"/>
                  </a:lnTo>
                  <a:lnTo>
                    <a:pt x="805" y="1183"/>
                  </a:lnTo>
                  <a:lnTo>
                    <a:pt x="800" y="1181"/>
                  </a:lnTo>
                  <a:lnTo>
                    <a:pt x="794" y="1183"/>
                  </a:lnTo>
                  <a:lnTo>
                    <a:pt x="786" y="1189"/>
                  </a:lnTo>
                  <a:lnTo>
                    <a:pt x="777" y="1195"/>
                  </a:lnTo>
                  <a:lnTo>
                    <a:pt x="768" y="1201"/>
                  </a:lnTo>
                  <a:lnTo>
                    <a:pt x="760" y="1207"/>
                  </a:lnTo>
                  <a:lnTo>
                    <a:pt x="751" y="1213"/>
                  </a:lnTo>
                  <a:lnTo>
                    <a:pt x="743" y="1220"/>
                  </a:lnTo>
                  <a:lnTo>
                    <a:pt x="735" y="1227"/>
                  </a:lnTo>
                  <a:lnTo>
                    <a:pt x="727" y="1233"/>
                  </a:lnTo>
                  <a:lnTo>
                    <a:pt x="722" y="1238"/>
                  </a:lnTo>
                  <a:lnTo>
                    <a:pt x="718" y="1241"/>
                  </a:lnTo>
                  <a:lnTo>
                    <a:pt x="712" y="1244"/>
                  </a:lnTo>
                  <a:lnTo>
                    <a:pt x="707" y="1247"/>
                  </a:lnTo>
                  <a:lnTo>
                    <a:pt x="702" y="1250"/>
                  </a:lnTo>
                  <a:lnTo>
                    <a:pt x="697" y="1253"/>
                  </a:lnTo>
                  <a:lnTo>
                    <a:pt x="691" y="1256"/>
                  </a:lnTo>
                  <a:lnTo>
                    <a:pt x="686" y="1258"/>
                  </a:lnTo>
                  <a:lnTo>
                    <a:pt x="682" y="1258"/>
                  </a:lnTo>
                  <a:lnTo>
                    <a:pt x="678" y="1257"/>
                  </a:lnTo>
                  <a:lnTo>
                    <a:pt x="672" y="1256"/>
                  </a:lnTo>
                  <a:lnTo>
                    <a:pt x="668" y="1254"/>
                  </a:lnTo>
                  <a:lnTo>
                    <a:pt x="655" y="1244"/>
                  </a:lnTo>
                  <a:lnTo>
                    <a:pt x="642" y="1233"/>
                  </a:lnTo>
                  <a:lnTo>
                    <a:pt x="629" y="1222"/>
                  </a:lnTo>
                  <a:lnTo>
                    <a:pt x="618" y="1210"/>
                  </a:lnTo>
                  <a:lnTo>
                    <a:pt x="605" y="1198"/>
                  </a:lnTo>
                  <a:lnTo>
                    <a:pt x="593" y="1186"/>
                  </a:lnTo>
                  <a:lnTo>
                    <a:pt x="580" y="1175"/>
                  </a:lnTo>
                  <a:lnTo>
                    <a:pt x="566" y="1163"/>
                  </a:lnTo>
                  <a:lnTo>
                    <a:pt x="553" y="1148"/>
                  </a:lnTo>
                  <a:lnTo>
                    <a:pt x="538" y="1135"/>
                  </a:lnTo>
                  <a:lnTo>
                    <a:pt x="523" y="1121"/>
                  </a:lnTo>
                  <a:lnTo>
                    <a:pt x="508" y="1106"/>
                  </a:lnTo>
                  <a:lnTo>
                    <a:pt x="494" y="1093"/>
                  </a:lnTo>
                  <a:lnTo>
                    <a:pt x="479" y="1079"/>
                  </a:lnTo>
                  <a:lnTo>
                    <a:pt x="464" y="1065"/>
                  </a:lnTo>
                  <a:lnTo>
                    <a:pt x="451" y="1050"/>
                  </a:lnTo>
                  <a:lnTo>
                    <a:pt x="438" y="1039"/>
                  </a:lnTo>
                  <a:lnTo>
                    <a:pt x="426" y="1026"/>
                  </a:lnTo>
                  <a:lnTo>
                    <a:pt x="415" y="1014"/>
                  </a:lnTo>
                  <a:lnTo>
                    <a:pt x="403" y="1001"/>
                  </a:lnTo>
                  <a:lnTo>
                    <a:pt x="392" y="988"/>
                  </a:lnTo>
                  <a:lnTo>
                    <a:pt x="381" y="975"/>
                  </a:lnTo>
                  <a:lnTo>
                    <a:pt x="370" y="962"/>
                  </a:lnTo>
                  <a:lnTo>
                    <a:pt x="358" y="949"/>
                  </a:lnTo>
                  <a:lnTo>
                    <a:pt x="345" y="937"/>
                  </a:lnTo>
                  <a:lnTo>
                    <a:pt x="334" y="923"/>
                  </a:lnTo>
                  <a:lnTo>
                    <a:pt x="322" y="910"/>
                  </a:lnTo>
                  <a:lnTo>
                    <a:pt x="311" y="896"/>
                  </a:lnTo>
                  <a:lnTo>
                    <a:pt x="299" y="882"/>
                  </a:lnTo>
                  <a:lnTo>
                    <a:pt x="288" y="869"/>
                  </a:lnTo>
                  <a:lnTo>
                    <a:pt x="276" y="854"/>
                  </a:lnTo>
                  <a:lnTo>
                    <a:pt x="265" y="840"/>
                  </a:lnTo>
                  <a:lnTo>
                    <a:pt x="250" y="822"/>
                  </a:lnTo>
                  <a:lnTo>
                    <a:pt x="234" y="805"/>
                  </a:lnTo>
                  <a:lnTo>
                    <a:pt x="218" y="788"/>
                  </a:lnTo>
                  <a:lnTo>
                    <a:pt x="203" y="769"/>
                  </a:lnTo>
                  <a:lnTo>
                    <a:pt x="188" y="751"/>
                  </a:lnTo>
                  <a:lnTo>
                    <a:pt x="173" y="733"/>
                  </a:lnTo>
                  <a:lnTo>
                    <a:pt x="158" y="716"/>
                  </a:lnTo>
                  <a:lnTo>
                    <a:pt x="143" y="698"/>
                  </a:lnTo>
                  <a:lnTo>
                    <a:pt x="133" y="684"/>
                  </a:lnTo>
                  <a:lnTo>
                    <a:pt x="121" y="671"/>
                  </a:lnTo>
                  <a:lnTo>
                    <a:pt x="110" y="657"/>
                  </a:lnTo>
                  <a:lnTo>
                    <a:pt x="98" y="643"/>
                  </a:lnTo>
                  <a:lnTo>
                    <a:pt x="87" y="631"/>
                  </a:lnTo>
                  <a:lnTo>
                    <a:pt x="76" y="617"/>
                  </a:lnTo>
                  <a:lnTo>
                    <a:pt x="66" y="604"/>
                  </a:lnTo>
                  <a:lnTo>
                    <a:pt x="55" y="589"/>
                  </a:lnTo>
                  <a:lnTo>
                    <a:pt x="49" y="581"/>
                  </a:lnTo>
                  <a:lnTo>
                    <a:pt x="44" y="574"/>
                  </a:lnTo>
                  <a:lnTo>
                    <a:pt x="38" y="567"/>
                  </a:lnTo>
                  <a:lnTo>
                    <a:pt x="32" y="558"/>
                  </a:lnTo>
                  <a:lnTo>
                    <a:pt x="27" y="551"/>
                  </a:lnTo>
                  <a:lnTo>
                    <a:pt x="21" y="544"/>
                  </a:lnTo>
                  <a:lnTo>
                    <a:pt x="15" y="536"/>
                  </a:lnTo>
                  <a:lnTo>
                    <a:pt x="9" y="529"/>
                  </a:lnTo>
                  <a:lnTo>
                    <a:pt x="5" y="517"/>
                  </a:lnTo>
                  <a:lnTo>
                    <a:pt x="2" y="507"/>
                  </a:lnTo>
                  <a:lnTo>
                    <a:pt x="0" y="495"/>
                  </a:lnTo>
                  <a:lnTo>
                    <a:pt x="4" y="485"/>
                  </a:lnTo>
                  <a:lnTo>
                    <a:pt x="7" y="477"/>
                  </a:lnTo>
                  <a:lnTo>
                    <a:pt x="11" y="471"/>
                  </a:lnTo>
                  <a:lnTo>
                    <a:pt x="15" y="465"/>
                  </a:lnTo>
                  <a:lnTo>
                    <a:pt x="20" y="458"/>
                  </a:lnTo>
                  <a:lnTo>
                    <a:pt x="27" y="452"/>
                  </a:lnTo>
                  <a:lnTo>
                    <a:pt x="32" y="447"/>
                  </a:lnTo>
                  <a:lnTo>
                    <a:pt x="38" y="440"/>
                  </a:lnTo>
                  <a:lnTo>
                    <a:pt x="44" y="435"/>
                  </a:lnTo>
                  <a:lnTo>
                    <a:pt x="56" y="426"/>
                  </a:lnTo>
                  <a:lnTo>
                    <a:pt x="69" y="416"/>
                  </a:lnTo>
                  <a:lnTo>
                    <a:pt x="81" y="406"/>
                  </a:lnTo>
                  <a:lnTo>
                    <a:pt x="94" y="396"/>
                  </a:lnTo>
                  <a:lnTo>
                    <a:pt x="107" y="387"/>
                  </a:lnTo>
                  <a:lnTo>
                    <a:pt x="120" y="376"/>
                  </a:lnTo>
                  <a:lnTo>
                    <a:pt x="133" y="368"/>
                  </a:lnTo>
                  <a:lnTo>
                    <a:pt x="148" y="360"/>
                  </a:lnTo>
                  <a:lnTo>
                    <a:pt x="161" y="350"/>
                  </a:lnTo>
                  <a:lnTo>
                    <a:pt x="174" y="341"/>
                  </a:lnTo>
                  <a:lnTo>
                    <a:pt x="188" y="332"/>
                  </a:lnTo>
                  <a:lnTo>
                    <a:pt x="201" y="323"/>
                  </a:lnTo>
                  <a:lnTo>
                    <a:pt x="215" y="314"/>
                  </a:lnTo>
                  <a:lnTo>
                    <a:pt x="229" y="305"/>
                  </a:lnTo>
                  <a:lnTo>
                    <a:pt x="242" y="296"/>
                  </a:lnTo>
                  <a:lnTo>
                    <a:pt x="256" y="287"/>
                  </a:lnTo>
                  <a:lnTo>
                    <a:pt x="260" y="285"/>
                  </a:lnTo>
                  <a:lnTo>
                    <a:pt x="264" y="282"/>
                  </a:lnTo>
                  <a:lnTo>
                    <a:pt x="268" y="279"/>
                  </a:lnTo>
                  <a:lnTo>
                    <a:pt x="272" y="276"/>
                  </a:lnTo>
                  <a:lnTo>
                    <a:pt x="288" y="266"/>
                  </a:lnTo>
                  <a:lnTo>
                    <a:pt x="303" y="255"/>
                  </a:lnTo>
                  <a:lnTo>
                    <a:pt x="318" y="246"/>
                  </a:lnTo>
                  <a:lnTo>
                    <a:pt x="334" y="235"/>
                  </a:lnTo>
                  <a:lnTo>
                    <a:pt x="349" y="225"/>
                  </a:lnTo>
                  <a:lnTo>
                    <a:pt x="363" y="214"/>
                  </a:lnTo>
                  <a:lnTo>
                    <a:pt x="379" y="205"/>
                  </a:lnTo>
                  <a:lnTo>
                    <a:pt x="395" y="195"/>
                  </a:lnTo>
                  <a:lnTo>
                    <a:pt x="402" y="190"/>
                  </a:lnTo>
                  <a:lnTo>
                    <a:pt x="412" y="184"/>
                  </a:lnTo>
                  <a:lnTo>
                    <a:pt x="424" y="175"/>
                  </a:lnTo>
                  <a:lnTo>
                    <a:pt x="439" y="165"/>
                  </a:lnTo>
                  <a:lnTo>
                    <a:pt x="455" y="156"/>
                  </a:lnTo>
                  <a:lnTo>
                    <a:pt x="472" y="145"/>
                  </a:lnTo>
                  <a:lnTo>
                    <a:pt x="489" y="134"/>
                  </a:lnTo>
                  <a:lnTo>
                    <a:pt x="507" y="124"/>
                  </a:lnTo>
                  <a:lnTo>
                    <a:pt x="526" y="116"/>
                  </a:lnTo>
                  <a:lnTo>
                    <a:pt x="544" y="108"/>
                  </a:lnTo>
                  <a:lnTo>
                    <a:pt x="562" y="103"/>
                  </a:lnTo>
                  <a:lnTo>
                    <a:pt x="579" y="100"/>
                  </a:lnTo>
                  <a:lnTo>
                    <a:pt x="594" y="100"/>
                  </a:lnTo>
                  <a:lnTo>
                    <a:pt x="606" y="103"/>
                  </a:lnTo>
                  <a:lnTo>
                    <a:pt x="618" y="110"/>
                  </a:lnTo>
                  <a:lnTo>
                    <a:pt x="626" y="121"/>
                  </a:lnTo>
                  <a:lnTo>
                    <a:pt x="643" y="114"/>
                  </a:lnTo>
                  <a:lnTo>
                    <a:pt x="660" y="108"/>
                  </a:lnTo>
                  <a:lnTo>
                    <a:pt x="677" y="103"/>
                  </a:lnTo>
                  <a:lnTo>
                    <a:pt x="694" y="97"/>
                  </a:lnTo>
                  <a:lnTo>
                    <a:pt x="710" y="90"/>
                  </a:lnTo>
                  <a:lnTo>
                    <a:pt x="727" y="84"/>
                  </a:lnTo>
                  <a:lnTo>
                    <a:pt x="744" y="78"/>
                  </a:lnTo>
                  <a:lnTo>
                    <a:pt x="761" y="71"/>
                  </a:lnTo>
                  <a:lnTo>
                    <a:pt x="778" y="66"/>
                  </a:lnTo>
                  <a:lnTo>
                    <a:pt x="794" y="60"/>
                  </a:lnTo>
                  <a:lnTo>
                    <a:pt x="811" y="55"/>
                  </a:lnTo>
                  <a:lnTo>
                    <a:pt x="829" y="49"/>
                  </a:lnTo>
                  <a:lnTo>
                    <a:pt x="846" y="45"/>
                  </a:lnTo>
                  <a:lnTo>
                    <a:pt x="864" y="41"/>
                  </a:lnTo>
                  <a:lnTo>
                    <a:pt x="881" y="37"/>
                  </a:lnTo>
                  <a:lnTo>
                    <a:pt x="899" y="34"/>
                  </a:lnTo>
                  <a:lnTo>
                    <a:pt x="909" y="31"/>
                  </a:lnTo>
                  <a:lnTo>
                    <a:pt x="923" y="28"/>
                  </a:lnTo>
                  <a:lnTo>
                    <a:pt x="940" y="24"/>
                  </a:lnTo>
                  <a:lnTo>
                    <a:pt x="959" y="20"/>
                  </a:lnTo>
                  <a:lnTo>
                    <a:pt x="980" y="15"/>
                  </a:lnTo>
                  <a:lnTo>
                    <a:pt x="1002" y="10"/>
                  </a:lnTo>
                  <a:lnTo>
                    <a:pt x="1025" y="6"/>
                  </a:lnTo>
                  <a:lnTo>
                    <a:pt x="1049" y="3"/>
                  </a:lnTo>
                  <a:lnTo>
                    <a:pt x="1072" y="1"/>
                  </a:lnTo>
                  <a:lnTo>
                    <a:pt x="1094" y="0"/>
                  </a:lnTo>
                  <a:lnTo>
                    <a:pt x="1116" y="0"/>
                  </a:lnTo>
                  <a:lnTo>
                    <a:pt x="1135" y="2"/>
                  </a:lnTo>
                  <a:lnTo>
                    <a:pt x="1152" y="6"/>
                  </a:lnTo>
                  <a:lnTo>
                    <a:pt x="1166" y="12"/>
                  </a:lnTo>
                  <a:lnTo>
                    <a:pt x="1176" y="22"/>
                  </a:lnTo>
                  <a:lnTo>
                    <a:pt x="1183" y="34"/>
                  </a:lnTo>
                  <a:lnTo>
                    <a:pt x="1196" y="37"/>
                  </a:lnTo>
                  <a:lnTo>
                    <a:pt x="1211" y="38"/>
                  </a:lnTo>
                  <a:lnTo>
                    <a:pt x="1228" y="37"/>
                  </a:lnTo>
                  <a:lnTo>
                    <a:pt x="1246" y="35"/>
                  </a:lnTo>
                  <a:lnTo>
                    <a:pt x="1264" y="32"/>
                  </a:lnTo>
                  <a:lnTo>
                    <a:pt x="1281" y="31"/>
                  </a:lnTo>
                  <a:lnTo>
                    <a:pt x="1297" y="32"/>
                  </a:lnTo>
                  <a:lnTo>
                    <a:pt x="1311" y="37"/>
                  </a:lnTo>
                  <a:lnTo>
                    <a:pt x="1333" y="38"/>
                  </a:lnTo>
                  <a:lnTo>
                    <a:pt x="1355" y="39"/>
                  </a:lnTo>
                  <a:lnTo>
                    <a:pt x="1376" y="40"/>
                  </a:lnTo>
                  <a:lnTo>
                    <a:pt x="1398" y="41"/>
                  </a:lnTo>
                  <a:lnTo>
                    <a:pt x="1420" y="42"/>
                  </a:lnTo>
                  <a:lnTo>
                    <a:pt x="1441" y="43"/>
                  </a:lnTo>
                  <a:lnTo>
                    <a:pt x="1463" y="44"/>
                  </a:lnTo>
                  <a:lnTo>
                    <a:pt x="1484" y="46"/>
                  </a:lnTo>
                  <a:lnTo>
                    <a:pt x="1506" y="47"/>
                  </a:lnTo>
                  <a:lnTo>
                    <a:pt x="1527" y="49"/>
                  </a:lnTo>
                  <a:lnTo>
                    <a:pt x="1550" y="50"/>
                  </a:lnTo>
                  <a:lnTo>
                    <a:pt x="1571" y="52"/>
                  </a:lnTo>
                  <a:lnTo>
                    <a:pt x="1593" y="55"/>
                  </a:lnTo>
                  <a:lnTo>
                    <a:pt x="1614" y="58"/>
                  </a:lnTo>
                  <a:lnTo>
                    <a:pt x="1636" y="60"/>
                  </a:lnTo>
                  <a:lnTo>
                    <a:pt x="1657" y="63"/>
                  </a:lnTo>
                  <a:lnTo>
                    <a:pt x="1663" y="63"/>
                  </a:lnTo>
                  <a:lnTo>
                    <a:pt x="1668" y="64"/>
                  </a:lnTo>
                  <a:lnTo>
                    <a:pt x="1674" y="65"/>
                  </a:lnTo>
                  <a:lnTo>
                    <a:pt x="1680" y="66"/>
                  </a:lnTo>
                  <a:lnTo>
                    <a:pt x="1684" y="68"/>
                  </a:lnTo>
                  <a:lnTo>
                    <a:pt x="1689" y="70"/>
                  </a:lnTo>
                  <a:lnTo>
                    <a:pt x="1695" y="72"/>
                  </a:lnTo>
                  <a:lnTo>
                    <a:pt x="1699" y="76"/>
                  </a:lnTo>
                  <a:lnTo>
                    <a:pt x="1703" y="84"/>
                  </a:lnTo>
                  <a:lnTo>
                    <a:pt x="1704" y="96"/>
                  </a:lnTo>
                  <a:lnTo>
                    <a:pt x="1701" y="110"/>
                  </a:lnTo>
                  <a:lnTo>
                    <a:pt x="1697" y="126"/>
                  </a:lnTo>
                  <a:lnTo>
                    <a:pt x="1692" y="143"/>
                  </a:lnTo>
                  <a:lnTo>
                    <a:pt x="1685" y="158"/>
                  </a:lnTo>
                  <a:lnTo>
                    <a:pt x="1680" y="170"/>
                  </a:lnTo>
                  <a:lnTo>
                    <a:pt x="1675" y="180"/>
                  </a:lnTo>
                  <a:lnTo>
                    <a:pt x="1699" y="188"/>
                  </a:lnTo>
                  <a:lnTo>
                    <a:pt x="1723" y="199"/>
                  </a:lnTo>
                  <a:lnTo>
                    <a:pt x="1746" y="209"/>
                  </a:lnTo>
                  <a:lnTo>
                    <a:pt x="1769" y="220"/>
                  </a:lnTo>
                  <a:lnTo>
                    <a:pt x="1792" y="231"/>
                  </a:lnTo>
                  <a:lnTo>
                    <a:pt x="1816" y="244"/>
                  </a:lnTo>
                  <a:lnTo>
                    <a:pt x="1838" y="256"/>
                  </a:lnTo>
                  <a:lnTo>
                    <a:pt x="1860" y="269"/>
                  </a:lnTo>
                  <a:lnTo>
                    <a:pt x="1882" y="282"/>
                  </a:lnTo>
                  <a:lnTo>
                    <a:pt x="1904" y="295"/>
                  </a:lnTo>
                  <a:lnTo>
                    <a:pt x="1926" y="309"/>
                  </a:lnTo>
                  <a:lnTo>
                    <a:pt x="1948" y="323"/>
                  </a:lnTo>
                  <a:lnTo>
                    <a:pt x="1970" y="335"/>
                  </a:lnTo>
                  <a:lnTo>
                    <a:pt x="1991" y="349"/>
                  </a:lnTo>
                  <a:lnTo>
                    <a:pt x="2013" y="363"/>
                  </a:lnTo>
                  <a:lnTo>
                    <a:pt x="2035" y="37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77" name="Freeform 42"/>
            <p:cNvSpPr>
              <a:spLocks/>
            </p:cNvSpPr>
            <p:nvPr/>
          </p:nvSpPr>
          <p:spPr bwMode="auto">
            <a:xfrm>
              <a:off x="3150" y="2500"/>
              <a:ext cx="590" cy="1159"/>
            </a:xfrm>
            <a:custGeom>
              <a:avLst/>
              <a:gdLst>
                <a:gd name="T0" fmla="*/ 352 w 590"/>
                <a:gd name="T1" fmla="*/ 1068 h 1159"/>
                <a:gd name="T2" fmla="*/ 325 w 590"/>
                <a:gd name="T3" fmla="*/ 1080 h 1159"/>
                <a:gd name="T4" fmla="*/ 298 w 590"/>
                <a:gd name="T5" fmla="*/ 1093 h 1159"/>
                <a:gd name="T6" fmla="*/ 253 w 590"/>
                <a:gd name="T7" fmla="*/ 1117 h 1159"/>
                <a:gd name="T8" fmla="*/ 209 w 590"/>
                <a:gd name="T9" fmla="*/ 1145 h 1159"/>
                <a:gd name="T10" fmla="*/ 177 w 590"/>
                <a:gd name="T11" fmla="*/ 1159 h 1159"/>
                <a:gd name="T12" fmla="*/ 169 w 590"/>
                <a:gd name="T13" fmla="*/ 1158 h 1159"/>
                <a:gd name="T14" fmla="*/ 172 w 590"/>
                <a:gd name="T15" fmla="*/ 1152 h 1159"/>
                <a:gd name="T16" fmla="*/ 201 w 590"/>
                <a:gd name="T17" fmla="*/ 1132 h 1159"/>
                <a:gd name="T18" fmla="*/ 247 w 590"/>
                <a:gd name="T19" fmla="*/ 1106 h 1159"/>
                <a:gd name="T20" fmla="*/ 292 w 590"/>
                <a:gd name="T21" fmla="*/ 1080 h 1159"/>
                <a:gd name="T22" fmla="*/ 315 w 590"/>
                <a:gd name="T23" fmla="*/ 1067 h 1159"/>
                <a:gd name="T24" fmla="*/ 339 w 590"/>
                <a:gd name="T25" fmla="*/ 1053 h 1159"/>
                <a:gd name="T26" fmla="*/ 366 w 590"/>
                <a:gd name="T27" fmla="*/ 1040 h 1159"/>
                <a:gd name="T28" fmla="*/ 392 w 590"/>
                <a:gd name="T29" fmla="*/ 1025 h 1159"/>
                <a:gd name="T30" fmla="*/ 442 w 590"/>
                <a:gd name="T31" fmla="*/ 998 h 1159"/>
                <a:gd name="T32" fmla="*/ 483 w 590"/>
                <a:gd name="T33" fmla="*/ 964 h 1159"/>
                <a:gd name="T34" fmla="*/ 453 w 590"/>
                <a:gd name="T35" fmla="*/ 881 h 1159"/>
                <a:gd name="T36" fmla="*/ 362 w 590"/>
                <a:gd name="T37" fmla="*/ 730 h 1159"/>
                <a:gd name="T38" fmla="*/ 270 w 590"/>
                <a:gd name="T39" fmla="*/ 581 h 1159"/>
                <a:gd name="T40" fmla="*/ 179 w 590"/>
                <a:gd name="T41" fmla="*/ 432 h 1159"/>
                <a:gd name="T42" fmla="*/ 88 w 590"/>
                <a:gd name="T43" fmla="*/ 280 h 1159"/>
                <a:gd name="T44" fmla="*/ 0 w 590"/>
                <a:gd name="T45" fmla="*/ 129 h 1159"/>
                <a:gd name="T46" fmla="*/ 15 w 590"/>
                <a:gd name="T47" fmla="*/ 122 h 1159"/>
                <a:gd name="T48" fmla="*/ 31 w 590"/>
                <a:gd name="T49" fmla="*/ 115 h 1159"/>
                <a:gd name="T50" fmla="*/ 66 w 590"/>
                <a:gd name="T51" fmla="*/ 102 h 1159"/>
                <a:gd name="T52" fmla="*/ 142 w 590"/>
                <a:gd name="T53" fmla="*/ 74 h 1159"/>
                <a:gd name="T54" fmla="*/ 219 w 590"/>
                <a:gd name="T55" fmla="*/ 50 h 1159"/>
                <a:gd name="T56" fmla="*/ 297 w 590"/>
                <a:gd name="T57" fmla="*/ 29 h 1159"/>
                <a:gd name="T58" fmla="*/ 376 w 590"/>
                <a:gd name="T59" fmla="*/ 12 h 1159"/>
                <a:gd name="T60" fmla="*/ 454 w 590"/>
                <a:gd name="T61" fmla="*/ 0 h 1159"/>
                <a:gd name="T62" fmla="*/ 499 w 590"/>
                <a:gd name="T63" fmla="*/ 8 h 1159"/>
                <a:gd name="T64" fmla="*/ 515 w 590"/>
                <a:gd name="T65" fmla="*/ 39 h 1159"/>
                <a:gd name="T66" fmla="*/ 527 w 590"/>
                <a:gd name="T67" fmla="*/ 148 h 1159"/>
                <a:gd name="T68" fmla="*/ 540 w 590"/>
                <a:gd name="T69" fmla="*/ 376 h 1159"/>
                <a:gd name="T70" fmla="*/ 551 w 590"/>
                <a:gd name="T71" fmla="*/ 536 h 1159"/>
                <a:gd name="T72" fmla="*/ 560 w 590"/>
                <a:gd name="T73" fmla="*/ 669 h 1159"/>
                <a:gd name="T74" fmla="*/ 568 w 590"/>
                <a:gd name="T75" fmla="*/ 760 h 1159"/>
                <a:gd name="T76" fmla="*/ 571 w 590"/>
                <a:gd name="T77" fmla="*/ 802 h 1159"/>
                <a:gd name="T78" fmla="*/ 584 w 590"/>
                <a:gd name="T79" fmla="*/ 876 h 1159"/>
                <a:gd name="T80" fmla="*/ 587 w 590"/>
                <a:gd name="T81" fmla="*/ 986 h 1159"/>
                <a:gd name="T82" fmla="*/ 549 w 590"/>
                <a:gd name="T83" fmla="*/ 1006 h 1159"/>
                <a:gd name="T84" fmla="*/ 513 w 590"/>
                <a:gd name="T85" fmla="*/ 1013 h 1159"/>
                <a:gd name="T86" fmla="*/ 478 w 590"/>
                <a:gd name="T87" fmla="*/ 1024 h 1159"/>
                <a:gd name="T88" fmla="*/ 443 w 590"/>
                <a:gd name="T89" fmla="*/ 1034 h 1159"/>
                <a:gd name="T90" fmla="*/ 407 w 590"/>
                <a:gd name="T91" fmla="*/ 1047 h 1159"/>
                <a:gd name="T92" fmla="*/ 372 w 590"/>
                <a:gd name="T93" fmla="*/ 1061 h 1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90" h="1159">
                  <a:moveTo>
                    <a:pt x="372" y="1061"/>
                  </a:moveTo>
                  <a:lnTo>
                    <a:pt x="363" y="1064"/>
                  </a:lnTo>
                  <a:lnTo>
                    <a:pt x="352" y="1068"/>
                  </a:lnTo>
                  <a:lnTo>
                    <a:pt x="343" y="1071"/>
                  </a:lnTo>
                  <a:lnTo>
                    <a:pt x="334" y="1075"/>
                  </a:lnTo>
                  <a:lnTo>
                    <a:pt x="325" y="1080"/>
                  </a:lnTo>
                  <a:lnTo>
                    <a:pt x="316" y="1084"/>
                  </a:lnTo>
                  <a:lnTo>
                    <a:pt x="306" y="1088"/>
                  </a:lnTo>
                  <a:lnTo>
                    <a:pt x="298" y="1093"/>
                  </a:lnTo>
                  <a:lnTo>
                    <a:pt x="282" y="1101"/>
                  </a:lnTo>
                  <a:lnTo>
                    <a:pt x="267" y="1109"/>
                  </a:lnTo>
                  <a:lnTo>
                    <a:pt x="253" y="1117"/>
                  </a:lnTo>
                  <a:lnTo>
                    <a:pt x="239" y="1127"/>
                  </a:lnTo>
                  <a:lnTo>
                    <a:pt x="224" y="1136"/>
                  </a:lnTo>
                  <a:lnTo>
                    <a:pt x="209" y="1145"/>
                  </a:lnTo>
                  <a:lnTo>
                    <a:pt x="195" y="1152"/>
                  </a:lnTo>
                  <a:lnTo>
                    <a:pt x="179" y="1159"/>
                  </a:lnTo>
                  <a:lnTo>
                    <a:pt x="177" y="1159"/>
                  </a:lnTo>
                  <a:lnTo>
                    <a:pt x="175" y="1159"/>
                  </a:lnTo>
                  <a:lnTo>
                    <a:pt x="172" y="1159"/>
                  </a:lnTo>
                  <a:lnTo>
                    <a:pt x="169" y="1158"/>
                  </a:lnTo>
                  <a:lnTo>
                    <a:pt x="172" y="1156"/>
                  </a:lnTo>
                  <a:lnTo>
                    <a:pt x="172" y="1154"/>
                  </a:lnTo>
                  <a:lnTo>
                    <a:pt x="172" y="1152"/>
                  </a:lnTo>
                  <a:lnTo>
                    <a:pt x="172" y="1150"/>
                  </a:lnTo>
                  <a:lnTo>
                    <a:pt x="186" y="1141"/>
                  </a:lnTo>
                  <a:lnTo>
                    <a:pt x="201" y="1132"/>
                  </a:lnTo>
                  <a:lnTo>
                    <a:pt x="217" y="1123"/>
                  </a:lnTo>
                  <a:lnTo>
                    <a:pt x="231" y="1114"/>
                  </a:lnTo>
                  <a:lnTo>
                    <a:pt x="247" y="1106"/>
                  </a:lnTo>
                  <a:lnTo>
                    <a:pt x="262" y="1097"/>
                  </a:lnTo>
                  <a:lnTo>
                    <a:pt x="278" y="1088"/>
                  </a:lnTo>
                  <a:lnTo>
                    <a:pt x="292" y="1080"/>
                  </a:lnTo>
                  <a:lnTo>
                    <a:pt x="300" y="1076"/>
                  </a:lnTo>
                  <a:lnTo>
                    <a:pt x="307" y="1071"/>
                  </a:lnTo>
                  <a:lnTo>
                    <a:pt x="315" y="1067"/>
                  </a:lnTo>
                  <a:lnTo>
                    <a:pt x="322" y="1063"/>
                  </a:lnTo>
                  <a:lnTo>
                    <a:pt x="330" y="1057"/>
                  </a:lnTo>
                  <a:lnTo>
                    <a:pt x="339" y="1053"/>
                  </a:lnTo>
                  <a:lnTo>
                    <a:pt x="348" y="1048"/>
                  </a:lnTo>
                  <a:lnTo>
                    <a:pt x="357" y="1044"/>
                  </a:lnTo>
                  <a:lnTo>
                    <a:pt x="366" y="1040"/>
                  </a:lnTo>
                  <a:lnTo>
                    <a:pt x="375" y="1035"/>
                  </a:lnTo>
                  <a:lnTo>
                    <a:pt x="384" y="1030"/>
                  </a:lnTo>
                  <a:lnTo>
                    <a:pt x="392" y="1025"/>
                  </a:lnTo>
                  <a:lnTo>
                    <a:pt x="407" y="1016"/>
                  </a:lnTo>
                  <a:lnTo>
                    <a:pt x="425" y="1007"/>
                  </a:lnTo>
                  <a:lnTo>
                    <a:pt x="442" y="998"/>
                  </a:lnTo>
                  <a:lnTo>
                    <a:pt x="459" y="988"/>
                  </a:lnTo>
                  <a:lnTo>
                    <a:pt x="473" y="977"/>
                  </a:lnTo>
                  <a:lnTo>
                    <a:pt x="483" y="964"/>
                  </a:lnTo>
                  <a:lnTo>
                    <a:pt x="486" y="949"/>
                  </a:lnTo>
                  <a:lnTo>
                    <a:pt x="483" y="931"/>
                  </a:lnTo>
                  <a:lnTo>
                    <a:pt x="453" y="881"/>
                  </a:lnTo>
                  <a:lnTo>
                    <a:pt x="423" y="831"/>
                  </a:lnTo>
                  <a:lnTo>
                    <a:pt x="392" y="781"/>
                  </a:lnTo>
                  <a:lnTo>
                    <a:pt x="362" y="730"/>
                  </a:lnTo>
                  <a:lnTo>
                    <a:pt x="331" y="681"/>
                  </a:lnTo>
                  <a:lnTo>
                    <a:pt x="301" y="632"/>
                  </a:lnTo>
                  <a:lnTo>
                    <a:pt x="270" y="581"/>
                  </a:lnTo>
                  <a:lnTo>
                    <a:pt x="240" y="532"/>
                  </a:lnTo>
                  <a:lnTo>
                    <a:pt x="209" y="481"/>
                  </a:lnTo>
                  <a:lnTo>
                    <a:pt x="179" y="432"/>
                  </a:lnTo>
                  <a:lnTo>
                    <a:pt x="148" y="381"/>
                  </a:lnTo>
                  <a:lnTo>
                    <a:pt x="119" y="331"/>
                  </a:lnTo>
                  <a:lnTo>
                    <a:pt x="88" y="280"/>
                  </a:lnTo>
                  <a:lnTo>
                    <a:pt x="59" y="230"/>
                  </a:lnTo>
                  <a:lnTo>
                    <a:pt x="30" y="179"/>
                  </a:lnTo>
                  <a:lnTo>
                    <a:pt x="0" y="129"/>
                  </a:lnTo>
                  <a:lnTo>
                    <a:pt x="4" y="126"/>
                  </a:lnTo>
                  <a:lnTo>
                    <a:pt x="10" y="124"/>
                  </a:lnTo>
                  <a:lnTo>
                    <a:pt x="15" y="122"/>
                  </a:lnTo>
                  <a:lnTo>
                    <a:pt x="20" y="119"/>
                  </a:lnTo>
                  <a:lnTo>
                    <a:pt x="25" y="117"/>
                  </a:lnTo>
                  <a:lnTo>
                    <a:pt x="31" y="115"/>
                  </a:lnTo>
                  <a:lnTo>
                    <a:pt x="36" y="113"/>
                  </a:lnTo>
                  <a:lnTo>
                    <a:pt x="41" y="111"/>
                  </a:lnTo>
                  <a:lnTo>
                    <a:pt x="66" y="102"/>
                  </a:lnTo>
                  <a:lnTo>
                    <a:pt x="92" y="92"/>
                  </a:lnTo>
                  <a:lnTo>
                    <a:pt x="117" y="83"/>
                  </a:lnTo>
                  <a:lnTo>
                    <a:pt x="142" y="74"/>
                  </a:lnTo>
                  <a:lnTo>
                    <a:pt x="167" y="66"/>
                  </a:lnTo>
                  <a:lnTo>
                    <a:pt x="194" y="57"/>
                  </a:lnTo>
                  <a:lnTo>
                    <a:pt x="219" y="50"/>
                  </a:lnTo>
                  <a:lnTo>
                    <a:pt x="245" y="43"/>
                  </a:lnTo>
                  <a:lnTo>
                    <a:pt x="271" y="35"/>
                  </a:lnTo>
                  <a:lnTo>
                    <a:pt x="297" y="29"/>
                  </a:lnTo>
                  <a:lnTo>
                    <a:pt x="323" y="23"/>
                  </a:lnTo>
                  <a:lnTo>
                    <a:pt x="349" y="16"/>
                  </a:lnTo>
                  <a:lnTo>
                    <a:pt x="376" y="12"/>
                  </a:lnTo>
                  <a:lnTo>
                    <a:pt x="402" y="7"/>
                  </a:lnTo>
                  <a:lnTo>
                    <a:pt x="428" y="3"/>
                  </a:lnTo>
                  <a:lnTo>
                    <a:pt x="454" y="0"/>
                  </a:lnTo>
                  <a:lnTo>
                    <a:pt x="472" y="1"/>
                  </a:lnTo>
                  <a:lnTo>
                    <a:pt x="487" y="4"/>
                  </a:lnTo>
                  <a:lnTo>
                    <a:pt x="499" y="8"/>
                  </a:lnTo>
                  <a:lnTo>
                    <a:pt x="507" y="16"/>
                  </a:lnTo>
                  <a:lnTo>
                    <a:pt x="512" y="26"/>
                  </a:lnTo>
                  <a:lnTo>
                    <a:pt x="515" y="39"/>
                  </a:lnTo>
                  <a:lnTo>
                    <a:pt x="516" y="55"/>
                  </a:lnTo>
                  <a:lnTo>
                    <a:pt x="515" y="74"/>
                  </a:lnTo>
                  <a:lnTo>
                    <a:pt x="527" y="148"/>
                  </a:lnTo>
                  <a:lnTo>
                    <a:pt x="531" y="225"/>
                  </a:lnTo>
                  <a:lnTo>
                    <a:pt x="533" y="300"/>
                  </a:lnTo>
                  <a:lnTo>
                    <a:pt x="540" y="376"/>
                  </a:lnTo>
                  <a:lnTo>
                    <a:pt x="545" y="429"/>
                  </a:lnTo>
                  <a:lnTo>
                    <a:pt x="548" y="482"/>
                  </a:lnTo>
                  <a:lnTo>
                    <a:pt x="551" y="536"/>
                  </a:lnTo>
                  <a:lnTo>
                    <a:pt x="553" y="590"/>
                  </a:lnTo>
                  <a:lnTo>
                    <a:pt x="556" y="631"/>
                  </a:lnTo>
                  <a:lnTo>
                    <a:pt x="560" y="669"/>
                  </a:lnTo>
                  <a:lnTo>
                    <a:pt x="563" y="707"/>
                  </a:lnTo>
                  <a:lnTo>
                    <a:pt x="567" y="746"/>
                  </a:lnTo>
                  <a:lnTo>
                    <a:pt x="568" y="760"/>
                  </a:lnTo>
                  <a:lnTo>
                    <a:pt x="570" y="774"/>
                  </a:lnTo>
                  <a:lnTo>
                    <a:pt x="571" y="788"/>
                  </a:lnTo>
                  <a:lnTo>
                    <a:pt x="571" y="802"/>
                  </a:lnTo>
                  <a:lnTo>
                    <a:pt x="574" y="814"/>
                  </a:lnTo>
                  <a:lnTo>
                    <a:pt x="579" y="840"/>
                  </a:lnTo>
                  <a:lnTo>
                    <a:pt x="584" y="876"/>
                  </a:lnTo>
                  <a:lnTo>
                    <a:pt x="589" y="916"/>
                  </a:lnTo>
                  <a:lnTo>
                    <a:pt x="590" y="954"/>
                  </a:lnTo>
                  <a:lnTo>
                    <a:pt x="587" y="986"/>
                  </a:lnTo>
                  <a:lnTo>
                    <a:pt x="579" y="1004"/>
                  </a:lnTo>
                  <a:lnTo>
                    <a:pt x="562" y="1004"/>
                  </a:lnTo>
                  <a:lnTo>
                    <a:pt x="549" y="1006"/>
                  </a:lnTo>
                  <a:lnTo>
                    <a:pt x="538" y="1008"/>
                  </a:lnTo>
                  <a:lnTo>
                    <a:pt x="525" y="1011"/>
                  </a:lnTo>
                  <a:lnTo>
                    <a:pt x="513" y="1013"/>
                  </a:lnTo>
                  <a:lnTo>
                    <a:pt x="501" y="1016"/>
                  </a:lnTo>
                  <a:lnTo>
                    <a:pt x="489" y="1020"/>
                  </a:lnTo>
                  <a:lnTo>
                    <a:pt x="478" y="1024"/>
                  </a:lnTo>
                  <a:lnTo>
                    <a:pt x="466" y="1027"/>
                  </a:lnTo>
                  <a:lnTo>
                    <a:pt x="454" y="1031"/>
                  </a:lnTo>
                  <a:lnTo>
                    <a:pt x="443" y="1034"/>
                  </a:lnTo>
                  <a:lnTo>
                    <a:pt x="431" y="1039"/>
                  </a:lnTo>
                  <a:lnTo>
                    <a:pt x="420" y="1043"/>
                  </a:lnTo>
                  <a:lnTo>
                    <a:pt x="407" y="1047"/>
                  </a:lnTo>
                  <a:lnTo>
                    <a:pt x="396" y="1051"/>
                  </a:lnTo>
                  <a:lnTo>
                    <a:pt x="384" y="1056"/>
                  </a:lnTo>
                  <a:lnTo>
                    <a:pt x="372" y="106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78" name="Freeform 43"/>
            <p:cNvSpPr>
              <a:spLocks/>
            </p:cNvSpPr>
            <p:nvPr/>
          </p:nvSpPr>
          <p:spPr bwMode="auto">
            <a:xfrm>
              <a:off x="3668" y="2547"/>
              <a:ext cx="511" cy="1006"/>
            </a:xfrm>
            <a:custGeom>
              <a:avLst/>
              <a:gdLst>
                <a:gd name="T0" fmla="*/ 235 w 511"/>
                <a:gd name="T1" fmla="*/ 8 h 1006"/>
                <a:gd name="T2" fmla="*/ 262 w 511"/>
                <a:gd name="T3" fmla="*/ 9 h 1006"/>
                <a:gd name="T4" fmla="*/ 306 w 511"/>
                <a:gd name="T5" fmla="*/ 10 h 1006"/>
                <a:gd name="T6" fmla="*/ 358 w 511"/>
                <a:gd name="T7" fmla="*/ 12 h 1006"/>
                <a:gd name="T8" fmla="*/ 412 w 511"/>
                <a:gd name="T9" fmla="*/ 17 h 1006"/>
                <a:gd name="T10" fmla="*/ 459 w 511"/>
                <a:gd name="T11" fmla="*/ 23 h 1006"/>
                <a:gd name="T12" fmla="*/ 495 w 511"/>
                <a:gd name="T13" fmla="*/ 34 h 1006"/>
                <a:gd name="T14" fmla="*/ 511 w 511"/>
                <a:gd name="T15" fmla="*/ 47 h 1006"/>
                <a:gd name="T16" fmla="*/ 505 w 511"/>
                <a:gd name="T17" fmla="*/ 66 h 1006"/>
                <a:gd name="T18" fmla="*/ 499 w 511"/>
                <a:gd name="T19" fmla="*/ 89 h 1006"/>
                <a:gd name="T20" fmla="*/ 495 w 511"/>
                <a:gd name="T21" fmla="*/ 100 h 1006"/>
                <a:gd name="T22" fmla="*/ 486 w 511"/>
                <a:gd name="T23" fmla="*/ 126 h 1006"/>
                <a:gd name="T24" fmla="*/ 478 w 511"/>
                <a:gd name="T25" fmla="*/ 151 h 1006"/>
                <a:gd name="T26" fmla="*/ 471 w 511"/>
                <a:gd name="T27" fmla="*/ 178 h 1006"/>
                <a:gd name="T28" fmla="*/ 462 w 511"/>
                <a:gd name="T29" fmla="*/ 203 h 1006"/>
                <a:gd name="T30" fmla="*/ 420 w 511"/>
                <a:gd name="T31" fmla="*/ 326 h 1006"/>
                <a:gd name="T32" fmla="*/ 381 w 511"/>
                <a:gd name="T33" fmla="*/ 450 h 1006"/>
                <a:gd name="T34" fmla="*/ 348 w 511"/>
                <a:gd name="T35" fmla="*/ 576 h 1006"/>
                <a:gd name="T36" fmla="*/ 320 w 511"/>
                <a:gd name="T37" fmla="*/ 703 h 1006"/>
                <a:gd name="T38" fmla="*/ 309 w 511"/>
                <a:gd name="T39" fmla="*/ 769 h 1006"/>
                <a:gd name="T40" fmla="*/ 297 w 511"/>
                <a:gd name="T41" fmla="*/ 834 h 1006"/>
                <a:gd name="T42" fmla="*/ 286 w 511"/>
                <a:gd name="T43" fmla="*/ 899 h 1006"/>
                <a:gd name="T44" fmla="*/ 274 w 511"/>
                <a:gd name="T45" fmla="*/ 964 h 1006"/>
                <a:gd name="T46" fmla="*/ 270 w 511"/>
                <a:gd name="T47" fmla="*/ 986 h 1006"/>
                <a:gd name="T48" fmla="*/ 259 w 511"/>
                <a:gd name="T49" fmla="*/ 1006 h 1006"/>
                <a:gd name="T50" fmla="*/ 228 w 511"/>
                <a:gd name="T51" fmla="*/ 1006 h 1006"/>
                <a:gd name="T52" fmla="*/ 195 w 511"/>
                <a:gd name="T53" fmla="*/ 1005 h 1006"/>
                <a:gd name="T54" fmla="*/ 163 w 511"/>
                <a:gd name="T55" fmla="*/ 1003 h 1006"/>
                <a:gd name="T56" fmla="*/ 130 w 511"/>
                <a:gd name="T57" fmla="*/ 1002 h 1006"/>
                <a:gd name="T58" fmla="*/ 97 w 511"/>
                <a:gd name="T59" fmla="*/ 1001 h 1006"/>
                <a:gd name="T60" fmla="*/ 65 w 511"/>
                <a:gd name="T61" fmla="*/ 1000 h 1006"/>
                <a:gd name="T62" fmla="*/ 32 w 511"/>
                <a:gd name="T63" fmla="*/ 999 h 1006"/>
                <a:gd name="T64" fmla="*/ 0 w 511"/>
                <a:gd name="T65" fmla="*/ 1000 h 1006"/>
                <a:gd name="T66" fmla="*/ 37 w 511"/>
                <a:gd name="T67" fmla="*/ 989 h 1006"/>
                <a:gd name="T68" fmla="*/ 66 w 511"/>
                <a:gd name="T69" fmla="*/ 984 h 1006"/>
                <a:gd name="T70" fmla="*/ 87 w 511"/>
                <a:gd name="T71" fmla="*/ 968 h 1006"/>
                <a:gd name="T72" fmla="*/ 99 w 511"/>
                <a:gd name="T73" fmla="*/ 928 h 1006"/>
                <a:gd name="T74" fmla="*/ 94 w 511"/>
                <a:gd name="T75" fmla="*/ 865 h 1006"/>
                <a:gd name="T76" fmla="*/ 88 w 511"/>
                <a:gd name="T77" fmla="*/ 803 h 1006"/>
                <a:gd name="T78" fmla="*/ 81 w 511"/>
                <a:gd name="T79" fmla="*/ 727 h 1006"/>
                <a:gd name="T80" fmla="*/ 77 w 511"/>
                <a:gd name="T81" fmla="*/ 651 h 1006"/>
                <a:gd name="T82" fmla="*/ 69 w 511"/>
                <a:gd name="T83" fmla="*/ 603 h 1006"/>
                <a:gd name="T84" fmla="*/ 66 w 511"/>
                <a:gd name="T85" fmla="*/ 554 h 1006"/>
                <a:gd name="T86" fmla="*/ 57 w 511"/>
                <a:gd name="T87" fmla="*/ 449 h 1006"/>
                <a:gd name="T88" fmla="*/ 48 w 511"/>
                <a:gd name="T89" fmla="*/ 342 h 1006"/>
                <a:gd name="T90" fmla="*/ 42 w 511"/>
                <a:gd name="T91" fmla="*/ 256 h 1006"/>
                <a:gd name="T92" fmla="*/ 35 w 511"/>
                <a:gd name="T93" fmla="*/ 171 h 1006"/>
                <a:gd name="T94" fmla="*/ 28 w 511"/>
                <a:gd name="T95" fmla="*/ 85 h 1006"/>
                <a:gd name="T96" fmla="*/ 16 w 511"/>
                <a:gd name="T97" fmla="*/ 1 h 1006"/>
                <a:gd name="T98" fmla="*/ 43 w 511"/>
                <a:gd name="T99" fmla="*/ 1 h 1006"/>
                <a:gd name="T100" fmla="*/ 70 w 511"/>
                <a:gd name="T101" fmla="*/ 1 h 1006"/>
                <a:gd name="T102" fmla="*/ 96 w 511"/>
                <a:gd name="T103" fmla="*/ 1 h 1006"/>
                <a:gd name="T104" fmla="*/ 123 w 511"/>
                <a:gd name="T105" fmla="*/ 2 h 1006"/>
                <a:gd name="T106" fmla="*/ 150 w 511"/>
                <a:gd name="T107" fmla="*/ 3 h 1006"/>
                <a:gd name="T108" fmla="*/ 176 w 511"/>
                <a:gd name="T109" fmla="*/ 5 h 1006"/>
                <a:gd name="T110" fmla="*/ 203 w 511"/>
                <a:gd name="T111" fmla="*/ 6 h 1006"/>
                <a:gd name="T112" fmla="*/ 229 w 511"/>
                <a:gd name="T113" fmla="*/ 8 h 10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11" h="1006">
                  <a:moveTo>
                    <a:pt x="229" y="8"/>
                  </a:moveTo>
                  <a:lnTo>
                    <a:pt x="235" y="8"/>
                  </a:lnTo>
                  <a:lnTo>
                    <a:pt x="247" y="8"/>
                  </a:lnTo>
                  <a:lnTo>
                    <a:pt x="262" y="9"/>
                  </a:lnTo>
                  <a:lnTo>
                    <a:pt x="282" y="9"/>
                  </a:lnTo>
                  <a:lnTo>
                    <a:pt x="306" y="10"/>
                  </a:lnTo>
                  <a:lnTo>
                    <a:pt x="331" y="11"/>
                  </a:lnTo>
                  <a:lnTo>
                    <a:pt x="358" y="12"/>
                  </a:lnTo>
                  <a:lnTo>
                    <a:pt x="384" y="15"/>
                  </a:lnTo>
                  <a:lnTo>
                    <a:pt x="412" y="17"/>
                  </a:lnTo>
                  <a:lnTo>
                    <a:pt x="436" y="20"/>
                  </a:lnTo>
                  <a:lnTo>
                    <a:pt x="459" y="23"/>
                  </a:lnTo>
                  <a:lnTo>
                    <a:pt x="479" y="28"/>
                  </a:lnTo>
                  <a:lnTo>
                    <a:pt x="495" y="34"/>
                  </a:lnTo>
                  <a:lnTo>
                    <a:pt x="505" y="40"/>
                  </a:lnTo>
                  <a:lnTo>
                    <a:pt x="511" y="47"/>
                  </a:lnTo>
                  <a:lnTo>
                    <a:pt x="509" y="56"/>
                  </a:lnTo>
                  <a:lnTo>
                    <a:pt x="505" y="66"/>
                  </a:lnTo>
                  <a:lnTo>
                    <a:pt x="502" y="78"/>
                  </a:lnTo>
                  <a:lnTo>
                    <a:pt x="499" y="89"/>
                  </a:lnTo>
                  <a:lnTo>
                    <a:pt x="494" y="100"/>
                  </a:lnTo>
                  <a:lnTo>
                    <a:pt x="495" y="100"/>
                  </a:lnTo>
                  <a:lnTo>
                    <a:pt x="491" y="112"/>
                  </a:lnTo>
                  <a:lnTo>
                    <a:pt x="486" y="126"/>
                  </a:lnTo>
                  <a:lnTo>
                    <a:pt x="482" y="139"/>
                  </a:lnTo>
                  <a:lnTo>
                    <a:pt x="478" y="151"/>
                  </a:lnTo>
                  <a:lnTo>
                    <a:pt x="474" y="165"/>
                  </a:lnTo>
                  <a:lnTo>
                    <a:pt x="471" y="178"/>
                  </a:lnTo>
                  <a:lnTo>
                    <a:pt x="466" y="190"/>
                  </a:lnTo>
                  <a:lnTo>
                    <a:pt x="462" y="203"/>
                  </a:lnTo>
                  <a:lnTo>
                    <a:pt x="441" y="264"/>
                  </a:lnTo>
                  <a:lnTo>
                    <a:pt x="420" y="326"/>
                  </a:lnTo>
                  <a:lnTo>
                    <a:pt x="400" y="388"/>
                  </a:lnTo>
                  <a:lnTo>
                    <a:pt x="381" y="450"/>
                  </a:lnTo>
                  <a:lnTo>
                    <a:pt x="363" y="513"/>
                  </a:lnTo>
                  <a:lnTo>
                    <a:pt x="348" y="576"/>
                  </a:lnTo>
                  <a:lnTo>
                    <a:pt x="333" y="639"/>
                  </a:lnTo>
                  <a:lnTo>
                    <a:pt x="320" y="703"/>
                  </a:lnTo>
                  <a:lnTo>
                    <a:pt x="314" y="736"/>
                  </a:lnTo>
                  <a:lnTo>
                    <a:pt x="309" y="769"/>
                  </a:lnTo>
                  <a:lnTo>
                    <a:pt x="302" y="801"/>
                  </a:lnTo>
                  <a:lnTo>
                    <a:pt x="297" y="834"/>
                  </a:lnTo>
                  <a:lnTo>
                    <a:pt x="292" y="866"/>
                  </a:lnTo>
                  <a:lnTo>
                    <a:pt x="286" y="899"/>
                  </a:lnTo>
                  <a:lnTo>
                    <a:pt x="280" y="932"/>
                  </a:lnTo>
                  <a:lnTo>
                    <a:pt x="274" y="964"/>
                  </a:lnTo>
                  <a:lnTo>
                    <a:pt x="271" y="975"/>
                  </a:lnTo>
                  <a:lnTo>
                    <a:pt x="270" y="986"/>
                  </a:lnTo>
                  <a:lnTo>
                    <a:pt x="267" y="998"/>
                  </a:lnTo>
                  <a:lnTo>
                    <a:pt x="259" y="1006"/>
                  </a:lnTo>
                  <a:lnTo>
                    <a:pt x="244" y="1006"/>
                  </a:lnTo>
                  <a:lnTo>
                    <a:pt x="228" y="1006"/>
                  </a:lnTo>
                  <a:lnTo>
                    <a:pt x="211" y="1005"/>
                  </a:lnTo>
                  <a:lnTo>
                    <a:pt x="195" y="1005"/>
                  </a:lnTo>
                  <a:lnTo>
                    <a:pt x="179" y="1004"/>
                  </a:lnTo>
                  <a:lnTo>
                    <a:pt x="163" y="1003"/>
                  </a:lnTo>
                  <a:lnTo>
                    <a:pt x="147" y="1003"/>
                  </a:lnTo>
                  <a:lnTo>
                    <a:pt x="130" y="1002"/>
                  </a:lnTo>
                  <a:lnTo>
                    <a:pt x="114" y="1001"/>
                  </a:lnTo>
                  <a:lnTo>
                    <a:pt x="97" y="1001"/>
                  </a:lnTo>
                  <a:lnTo>
                    <a:pt x="82" y="1000"/>
                  </a:lnTo>
                  <a:lnTo>
                    <a:pt x="65" y="1000"/>
                  </a:lnTo>
                  <a:lnTo>
                    <a:pt x="49" y="999"/>
                  </a:lnTo>
                  <a:lnTo>
                    <a:pt x="32" y="999"/>
                  </a:lnTo>
                  <a:lnTo>
                    <a:pt x="16" y="1000"/>
                  </a:lnTo>
                  <a:lnTo>
                    <a:pt x="0" y="1000"/>
                  </a:lnTo>
                  <a:lnTo>
                    <a:pt x="20" y="993"/>
                  </a:lnTo>
                  <a:lnTo>
                    <a:pt x="37" y="989"/>
                  </a:lnTo>
                  <a:lnTo>
                    <a:pt x="53" y="987"/>
                  </a:lnTo>
                  <a:lnTo>
                    <a:pt x="66" y="984"/>
                  </a:lnTo>
                  <a:lnTo>
                    <a:pt x="77" y="979"/>
                  </a:lnTo>
                  <a:lnTo>
                    <a:pt x="87" y="968"/>
                  </a:lnTo>
                  <a:lnTo>
                    <a:pt x="94" y="953"/>
                  </a:lnTo>
                  <a:lnTo>
                    <a:pt x="99" y="928"/>
                  </a:lnTo>
                  <a:lnTo>
                    <a:pt x="97" y="897"/>
                  </a:lnTo>
                  <a:lnTo>
                    <a:pt x="94" y="865"/>
                  </a:lnTo>
                  <a:lnTo>
                    <a:pt x="90" y="835"/>
                  </a:lnTo>
                  <a:lnTo>
                    <a:pt x="88" y="803"/>
                  </a:lnTo>
                  <a:lnTo>
                    <a:pt x="84" y="765"/>
                  </a:lnTo>
                  <a:lnTo>
                    <a:pt x="81" y="727"/>
                  </a:lnTo>
                  <a:lnTo>
                    <a:pt x="78" y="689"/>
                  </a:lnTo>
                  <a:lnTo>
                    <a:pt x="77" y="651"/>
                  </a:lnTo>
                  <a:lnTo>
                    <a:pt x="73" y="631"/>
                  </a:lnTo>
                  <a:lnTo>
                    <a:pt x="69" y="603"/>
                  </a:lnTo>
                  <a:lnTo>
                    <a:pt x="67" y="575"/>
                  </a:lnTo>
                  <a:lnTo>
                    <a:pt x="66" y="554"/>
                  </a:lnTo>
                  <a:lnTo>
                    <a:pt x="62" y="501"/>
                  </a:lnTo>
                  <a:lnTo>
                    <a:pt x="57" y="449"/>
                  </a:lnTo>
                  <a:lnTo>
                    <a:pt x="52" y="395"/>
                  </a:lnTo>
                  <a:lnTo>
                    <a:pt x="48" y="342"/>
                  </a:lnTo>
                  <a:lnTo>
                    <a:pt x="45" y="300"/>
                  </a:lnTo>
                  <a:lnTo>
                    <a:pt x="42" y="256"/>
                  </a:lnTo>
                  <a:lnTo>
                    <a:pt x="38" y="213"/>
                  </a:lnTo>
                  <a:lnTo>
                    <a:pt x="35" y="171"/>
                  </a:lnTo>
                  <a:lnTo>
                    <a:pt x="32" y="128"/>
                  </a:lnTo>
                  <a:lnTo>
                    <a:pt x="28" y="85"/>
                  </a:lnTo>
                  <a:lnTo>
                    <a:pt x="23" y="43"/>
                  </a:lnTo>
                  <a:lnTo>
                    <a:pt x="16" y="1"/>
                  </a:lnTo>
                  <a:lnTo>
                    <a:pt x="30" y="1"/>
                  </a:lnTo>
                  <a:lnTo>
                    <a:pt x="43" y="1"/>
                  </a:lnTo>
                  <a:lnTo>
                    <a:pt x="56" y="0"/>
                  </a:lnTo>
                  <a:lnTo>
                    <a:pt x="70" y="1"/>
                  </a:lnTo>
                  <a:lnTo>
                    <a:pt x="83" y="1"/>
                  </a:lnTo>
                  <a:lnTo>
                    <a:pt x="96" y="1"/>
                  </a:lnTo>
                  <a:lnTo>
                    <a:pt x="110" y="1"/>
                  </a:lnTo>
                  <a:lnTo>
                    <a:pt x="123" y="2"/>
                  </a:lnTo>
                  <a:lnTo>
                    <a:pt x="136" y="2"/>
                  </a:lnTo>
                  <a:lnTo>
                    <a:pt x="150" y="3"/>
                  </a:lnTo>
                  <a:lnTo>
                    <a:pt x="163" y="4"/>
                  </a:lnTo>
                  <a:lnTo>
                    <a:pt x="176" y="5"/>
                  </a:lnTo>
                  <a:lnTo>
                    <a:pt x="189" y="5"/>
                  </a:lnTo>
                  <a:lnTo>
                    <a:pt x="203" y="6"/>
                  </a:lnTo>
                  <a:lnTo>
                    <a:pt x="215" y="7"/>
                  </a:lnTo>
                  <a:lnTo>
                    <a:pt x="229" y="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79" name="Freeform 44"/>
            <p:cNvSpPr>
              <a:spLocks/>
            </p:cNvSpPr>
            <p:nvPr/>
          </p:nvSpPr>
          <p:spPr bwMode="auto">
            <a:xfrm>
              <a:off x="2524" y="2602"/>
              <a:ext cx="1095" cy="1123"/>
            </a:xfrm>
            <a:custGeom>
              <a:avLst/>
              <a:gdLst>
                <a:gd name="T0" fmla="*/ 604 w 1095"/>
                <a:gd name="T1" fmla="*/ 54 h 1123"/>
                <a:gd name="T2" fmla="*/ 650 w 1095"/>
                <a:gd name="T3" fmla="*/ 127 h 1123"/>
                <a:gd name="T4" fmla="*/ 694 w 1095"/>
                <a:gd name="T5" fmla="*/ 200 h 1123"/>
                <a:gd name="T6" fmla="*/ 738 w 1095"/>
                <a:gd name="T7" fmla="*/ 275 h 1123"/>
                <a:gd name="T8" fmla="*/ 783 w 1095"/>
                <a:gd name="T9" fmla="*/ 349 h 1123"/>
                <a:gd name="T10" fmla="*/ 828 w 1095"/>
                <a:gd name="T11" fmla="*/ 417 h 1123"/>
                <a:gd name="T12" fmla="*/ 868 w 1095"/>
                <a:gd name="T13" fmla="*/ 482 h 1123"/>
                <a:gd name="T14" fmla="*/ 908 w 1095"/>
                <a:gd name="T15" fmla="*/ 548 h 1123"/>
                <a:gd name="T16" fmla="*/ 957 w 1095"/>
                <a:gd name="T17" fmla="*/ 626 h 1123"/>
                <a:gd name="T18" fmla="*/ 1010 w 1095"/>
                <a:gd name="T19" fmla="*/ 712 h 1123"/>
                <a:gd name="T20" fmla="*/ 1066 w 1095"/>
                <a:gd name="T21" fmla="*/ 795 h 1123"/>
                <a:gd name="T22" fmla="*/ 1089 w 1095"/>
                <a:gd name="T23" fmla="*/ 829 h 1123"/>
                <a:gd name="T24" fmla="*/ 1078 w 1095"/>
                <a:gd name="T25" fmla="*/ 862 h 1123"/>
                <a:gd name="T26" fmla="*/ 1032 w 1095"/>
                <a:gd name="T27" fmla="*/ 891 h 1123"/>
                <a:gd name="T28" fmla="*/ 990 w 1095"/>
                <a:gd name="T29" fmla="*/ 914 h 1123"/>
                <a:gd name="T30" fmla="*/ 958 w 1095"/>
                <a:gd name="T31" fmla="*/ 931 h 1123"/>
                <a:gd name="T32" fmla="*/ 910 w 1095"/>
                <a:gd name="T33" fmla="*/ 959 h 1123"/>
                <a:gd name="T34" fmla="*/ 882 w 1095"/>
                <a:gd name="T35" fmla="*/ 978 h 1123"/>
                <a:gd name="T36" fmla="*/ 840 w 1095"/>
                <a:gd name="T37" fmla="*/ 1003 h 1123"/>
                <a:gd name="T38" fmla="*/ 798 w 1095"/>
                <a:gd name="T39" fmla="*/ 1029 h 1123"/>
                <a:gd name="T40" fmla="*/ 757 w 1095"/>
                <a:gd name="T41" fmla="*/ 1056 h 1123"/>
                <a:gd name="T42" fmla="*/ 717 w 1095"/>
                <a:gd name="T43" fmla="*/ 1086 h 1123"/>
                <a:gd name="T44" fmla="*/ 679 w 1095"/>
                <a:gd name="T45" fmla="*/ 1117 h 1123"/>
                <a:gd name="T46" fmla="*/ 657 w 1095"/>
                <a:gd name="T47" fmla="*/ 1123 h 1123"/>
                <a:gd name="T48" fmla="*/ 629 w 1095"/>
                <a:gd name="T49" fmla="*/ 1101 h 1123"/>
                <a:gd name="T50" fmla="*/ 598 w 1095"/>
                <a:gd name="T51" fmla="*/ 1076 h 1123"/>
                <a:gd name="T52" fmla="*/ 567 w 1095"/>
                <a:gd name="T53" fmla="*/ 1049 h 1123"/>
                <a:gd name="T54" fmla="*/ 477 w 1095"/>
                <a:gd name="T55" fmla="*/ 953 h 1123"/>
                <a:gd name="T56" fmla="*/ 388 w 1095"/>
                <a:gd name="T57" fmla="*/ 858 h 1123"/>
                <a:gd name="T58" fmla="*/ 301 w 1095"/>
                <a:gd name="T59" fmla="*/ 762 h 1123"/>
                <a:gd name="T60" fmla="*/ 216 w 1095"/>
                <a:gd name="T61" fmla="*/ 664 h 1123"/>
                <a:gd name="T62" fmla="*/ 132 w 1095"/>
                <a:gd name="T63" fmla="*/ 563 h 1123"/>
                <a:gd name="T64" fmla="*/ 80 w 1095"/>
                <a:gd name="T65" fmla="*/ 502 h 1123"/>
                <a:gd name="T66" fmla="*/ 46 w 1095"/>
                <a:gd name="T67" fmla="*/ 459 h 1123"/>
                <a:gd name="T68" fmla="*/ 15 w 1095"/>
                <a:gd name="T69" fmla="*/ 414 h 1123"/>
                <a:gd name="T70" fmla="*/ 5 w 1095"/>
                <a:gd name="T71" fmla="*/ 368 h 1123"/>
                <a:gd name="T72" fmla="*/ 41 w 1095"/>
                <a:gd name="T73" fmla="*/ 328 h 1123"/>
                <a:gd name="T74" fmla="*/ 97 w 1095"/>
                <a:gd name="T75" fmla="*/ 285 h 1123"/>
                <a:gd name="T76" fmla="*/ 183 w 1095"/>
                <a:gd name="T77" fmla="*/ 225 h 1123"/>
                <a:gd name="T78" fmla="*/ 272 w 1095"/>
                <a:gd name="T79" fmla="*/ 167 h 1123"/>
                <a:gd name="T80" fmla="*/ 360 w 1095"/>
                <a:gd name="T81" fmla="*/ 111 h 1123"/>
                <a:gd name="T82" fmla="*/ 449 w 1095"/>
                <a:gd name="T83" fmla="*/ 56 h 1123"/>
                <a:gd name="T84" fmla="*/ 539 w 1095"/>
                <a:gd name="T85" fmla="*/ 2 h 1123"/>
                <a:gd name="T86" fmla="*/ 551 w 1095"/>
                <a:gd name="T87" fmla="*/ 0 h 1123"/>
                <a:gd name="T88" fmla="*/ 564 w 1095"/>
                <a:gd name="T89" fmla="*/ 2 h 1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95" h="1123">
                  <a:moveTo>
                    <a:pt x="570" y="8"/>
                  </a:moveTo>
                  <a:lnTo>
                    <a:pt x="587" y="31"/>
                  </a:lnTo>
                  <a:lnTo>
                    <a:pt x="604" y="54"/>
                  </a:lnTo>
                  <a:lnTo>
                    <a:pt x="620" y="78"/>
                  </a:lnTo>
                  <a:lnTo>
                    <a:pt x="635" y="103"/>
                  </a:lnTo>
                  <a:lnTo>
                    <a:pt x="650" y="127"/>
                  </a:lnTo>
                  <a:lnTo>
                    <a:pt x="665" y="151"/>
                  </a:lnTo>
                  <a:lnTo>
                    <a:pt x="680" y="176"/>
                  </a:lnTo>
                  <a:lnTo>
                    <a:pt x="694" y="200"/>
                  </a:lnTo>
                  <a:lnTo>
                    <a:pt x="709" y="226"/>
                  </a:lnTo>
                  <a:lnTo>
                    <a:pt x="723" y="251"/>
                  </a:lnTo>
                  <a:lnTo>
                    <a:pt x="738" y="275"/>
                  </a:lnTo>
                  <a:lnTo>
                    <a:pt x="752" y="300"/>
                  </a:lnTo>
                  <a:lnTo>
                    <a:pt x="768" y="324"/>
                  </a:lnTo>
                  <a:lnTo>
                    <a:pt x="783" y="349"/>
                  </a:lnTo>
                  <a:lnTo>
                    <a:pt x="799" y="373"/>
                  </a:lnTo>
                  <a:lnTo>
                    <a:pt x="814" y="396"/>
                  </a:lnTo>
                  <a:lnTo>
                    <a:pt x="828" y="417"/>
                  </a:lnTo>
                  <a:lnTo>
                    <a:pt x="842" y="438"/>
                  </a:lnTo>
                  <a:lnTo>
                    <a:pt x="855" y="460"/>
                  </a:lnTo>
                  <a:lnTo>
                    <a:pt x="868" y="482"/>
                  </a:lnTo>
                  <a:lnTo>
                    <a:pt x="881" y="504"/>
                  </a:lnTo>
                  <a:lnTo>
                    <a:pt x="894" y="526"/>
                  </a:lnTo>
                  <a:lnTo>
                    <a:pt x="908" y="548"/>
                  </a:lnTo>
                  <a:lnTo>
                    <a:pt x="922" y="570"/>
                  </a:lnTo>
                  <a:lnTo>
                    <a:pt x="940" y="598"/>
                  </a:lnTo>
                  <a:lnTo>
                    <a:pt x="957" y="626"/>
                  </a:lnTo>
                  <a:lnTo>
                    <a:pt x="974" y="655"/>
                  </a:lnTo>
                  <a:lnTo>
                    <a:pt x="992" y="683"/>
                  </a:lnTo>
                  <a:lnTo>
                    <a:pt x="1010" y="712"/>
                  </a:lnTo>
                  <a:lnTo>
                    <a:pt x="1029" y="740"/>
                  </a:lnTo>
                  <a:lnTo>
                    <a:pt x="1047" y="767"/>
                  </a:lnTo>
                  <a:lnTo>
                    <a:pt x="1066" y="795"/>
                  </a:lnTo>
                  <a:lnTo>
                    <a:pt x="1073" y="807"/>
                  </a:lnTo>
                  <a:lnTo>
                    <a:pt x="1080" y="818"/>
                  </a:lnTo>
                  <a:lnTo>
                    <a:pt x="1089" y="829"/>
                  </a:lnTo>
                  <a:lnTo>
                    <a:pt x="1095" y="842"/>
                  </a:lnTo>
                  <a:lnTo>
                    <a:pt x="1089" y="852"/>
                  </a:lnTo>
                  <a:lnTo>
                    <a:pt x="1078" y="862"/>
                  </a:lnTo>
                  <a:lnTo>
                    <a:pt x="1065" y="872"/>
                  </a:lnTo>
                  <a:lnTo>
                    <a:pt x="1049" y="882"/>
                  </a:lnTo>
                  <a:lnTo>
                    <a:pt x="1032" y="891"/>
                  </a:lnTo>
                  <a:lnTo>
                    <a:pt x="1016" y="900"/>
                  </a:lnTo>
                  <a:lnTo>
                    <a:pt x="1002" y="908"/>
                  </a:lnTo>
                  <a:lnTo>
                    <a:pt x="990" y="914"/>
                  </a:lnTo>
                  <a:lnTo>
                    <a:pt x="985" y="917"/>
                  </a:lnTo>
                  <a:lnTo>
                    <a:pt x="974" y="923"/>
                  </a:lnTo>
                  <a:lnTo>
                    <a:pt x="958" y="931"/>
                  </a:lnTo>
                  <a:lnTo>
                    <a:pt x="942" y="940"/>
                  </a:lnTo>
                  <a:lnTo>
                    <a:pt x="925" y="950"/>
                  </a:lnTo>
                  <a:lnTo>
                    <a:pt x="910" y="959"/>
                  </a:lnTo>
                  <a:lnTo>
                    <a:pt x="900" y="965"/>
                  </a:lnTo>
                  <a:lnTo>
                    <a:pt x="895" y="969"/>
                  </a:lnTo>
                  <a:lnTo>
                    <a:pt x="882" y="978"/>
                  </a:lnTo>
                  <a:lnTo>
                    <a:pt x="868" y="986"/>
                  </a:lnTo>
                  <a:lnTo>
                    <a:pt x="853" y="994"/>
                  </a:lnTo>
                  <a:lnTo>
                    <a:pt x="840" y="1003"/>
                  </a:lnTo>
                  <a:lnTo>
                    <a:pt x="826" y="1011"/>
                  </a:lnTo>
                  <a:lnTo>
                    <a:pt x="812" y="1021"/>
                  </a:lnTo>
                  <a:lnTo>
                    <a:pt x="798" y="1029"/>
                  </a:lnTo>
                  <a:lnTo>
                    <a:pt x="784" y="1039"/>
                  </a:lnTo>
                  <a:lnTo>
                    <a:pt x="770" y="1047"/>
                  </a:lnTo>
                  <a:lnTo>
                    <a:pt x="757" y="1056"/>
                  </a:lnTo>
                  <a:lnTo>
                    <a:pt x="744" y="1066"/>
                  </a:lnTo>
                  <a:lnTo>
                    <a:pt x="730" y="1076"/>
                  </a:lnTo>
                  <a:lnTo>
                    <a:pt x="717" y="1086"/>
                  </a:lnTo>
                  <a:lnTo>
                    <a:pt x="704" y="1096"/>
                  </a:lnTo>
                  <a:lnTo>
                    <a:pt x="691" y="1107"/>
                  </a:lnTo>
                  <a:lnTo>
                    <a:pt x="679" y="1117"/>
                  </a:lnTo>
                  <a:lnTo>
                    <a:pt x="672" y="1121"/>
                  </a:lnTo>
                  <a:lnTo>
                    <a:pt x="664" y="1122"/>
                  </a:lnTo>
                  <a:lnTo>
                    <a:pt x="657" y="1123"/>
                  </a:lnTo>
                  <a:lnTo>
                    <a:pt x="648" y="1121"/>
                  </a:lnTo>
                  <a:lnTo>
                    <a:pt x="640" y="1110"/>
                  </a:lnTo>
                  <a:lnTo>
                    <a:pt x="629" y="1101"/>
                  </a:lnTo>
                  <a:lnTo>
                    <a:pt x="620" y="1092"/>
                  </a:lnTo>
                  <a:lnTo>
                    <a:pt x="609" y="1085"/>
                  </a:lnTo>
                  <a:lnTo>
                    <a:pt x="598" y="1076"/>
                  </a:lnTo>
                  <a:lnTo>
                    <a:pt x="587" y="1068"/>
                  </a:lnTo>
                  <a:lnTo>
                    <a:pt x="577" y="1060"/>
                  </a:lnTo>
                  <a:lnTo>
                    <a:pt x="567" y="1049"/>
                  </a:lnTo>
                  <a:lnTo>
                    <a:pt x="537" y="1018"/>
                  </a:lnTo>
                  <a:lnTo>
                    <a:pt x="507" y="985"/>
                  </a:lnTo>
                  <a:lnTo>
                    <a:pt x="477" y="953"/>
                  </a:lnTo>
                  <a:lnTo>
                    <a:pt x="447" y="922"/>
                  </a:lnTo>
                  <a:lnTo>
                    <a:pt x="418" y="890"/>
                  </a:lnTo>
                  <a:lnTo>
                    <a:pt x="388" y="858"/>
                  </a:lnTo>
                  <a:lnTo>
                    <a:pt x="359" y="826"/>
                  </a:lnTo>
                  <a:lnTo>
                    <a:pt x="330" y="794"/>
                  </a:lnTo>
                  <a:lnTo>
                    <a:pt x="301" y="762"/>
                  </a:lnTo>
                  <a:lnTo>
                    <a:pt x="273" y="729"/>
                  </a:lnTo>
                  <a:lnTo>
                    <a:pt x="244" y="697"/>
                  </a:lnTo>
                  <a:lnTo>
                    <a:pt x="216" y="664"/>
                  </a:lnTo>
                  <a:lnTo>
                    <a:pt x="188" y="631"/>
                  </a:lnTo>
                  <a:lnTo>
                    <a:pt x="159" y="598"/>
                  </a:lnTo>
                  <a:lnTo>
                    <a:pt x="132" y="563"/>
                  </a:lnTo>
                  <a:lnTo>
                    <a:pt x="105" y="530"/>
                  </a:lnTo>
                  <a:lnTo>
                    <a:pt x="92" y="516"/>
                  </a:lnTo>
                  <a:lnTo>
                    <a:pt x="80" y="502"/>
                  </a:lnTo>
                  <a:lnTo>
                    <a:pt x="69" y="489"/>
                  </a:lnTo>
                  <a:lnTo>
                    <a:pt x="57" y="474"/>
                  </a:lnTo>
                  <a:lnTo>
                    <a:pt x="46" y="459"/>
                  </a:lnTo>
                  <a:lnTo>
                    <a:pt x="35" y="444"/>
                  </a:lnTo>
                  <a:lnTo>
                    <a:pt x="25" y="430"/>
                  </a:lnTo>
                  <a:lnTo>
                    <a:pt x="15" y="414"/>
                  </a:lnTo>
                  <a:lnTo>
                    <a:pt x="4" y="398"/>
                  </a:lnTo>
                  <a:lnTo>
                    <a:pt x="0" y="382"/>
                  </a:lnTo>
                  <a:lnTo>
                    <a:pt x="5" y="368"/>
                  </a:lnTo>
                  <a:lnTo>
                    <a:pt x="14" y="353"/>
                  </a:lnTo>
                  <a:lnTo>
                    <a:pt x="27" y="340"/>
                  </a:lnTo>
                  <a:lnTo>
                    <a:pt x="41" y="328"/>
                  </a:lnTo>
                  <a:lnTo>
                    <a:pt x="56" y="316"/>
                  </a:lnTo>
                  <a:lnTo>
                    <a:pt x="69" y="306"/>
                  </a:lnTo>
                  <a:lnTo>
                    <a:pt x="97" y="285"/>
                  </a:lnTo>
                  <a:lnTo>
                    <a:pt x="126" y="265"/>
                  </a:lnTo>
                  <a:lnTo>
                    <a:pt x="155" y="245"/>
                  </a:lnTo>
                  <a:lnTo>
                    <a:pt x="183" y="225"/>
                  </a:lnTo>
                  <a:lnTo>
                    <a:pt x="213" y="206"/>
                  </a:lnTo>
                  <a:lnTo>
                    <a:pt x="242" y="186"/>
                  </a:lnTo>
                  <a:lnTo>
                    <a:pt x="272" y="167"/>
                  </a:lnTo>
                  <a:lnTo>
                    <a:pt x="301" y="148"/>
                  </a:lnTo>
                  <a:lnTo>
                    <a:pt x="331" y="130"/>
                  </a:lnTo>
                  <a:lnTo>
                    <a:pt x="360" y="111"/>
                  </a:lnTo>
                  <a:lnTo>
                    <a:pt x="390" y="92"/>
                  </a:lnTo>
                  <a:lnTo>
                    <a:pt x="420" y="74"/>
                  </a:lnTo>
                  <a:lnTo>
                    <a:pt x="449" y="56"/>
                  </a:lnTo>
                  <a:lnTo>
                    <a:pt x="479" y="37"/>
                  </a:lnTo>
                  <a:lnTo>
                    <a:pt x="509" y="20"/>
                  </a:lnTo>
                  <a:lnTo>
                    <a:pt x="539" y="2"/>
                  </a:lnTo>
                  <a:lnTo>
                    <a:pt x="543" y="1"/>
                  </a:lnTo>
                  <a:lnTo>
                    <a:pt x="547" y="0"/>
                  </a:lnTo>
                  <a:lnTo>
                    <a:pt x="551" y="0"/>
                  </a:lnTo>
                  <a:lnTo>
                    <a:pt x="557" y="0"/>
                  </a:lnTo>
                  <a:lnTo>
                    <a:pt x="560" y="1"/>
                  </a:lnTo>
                  <a:lnTo>
                    <a:pt x="564" y="2"/>
                  </a:lnTo>
                  <a:lnTo>
                    <a:pt x="567" y="5"/>
                  </a:lnTo>
                  <a:lnTo>
                    <a:pt x="570" y="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0" name="Freeform 45"/>
            <p:cNvSpPr>
              <a:spLocks/>
            </p:cNvSpPr>
            <p:nvPr/>
          </p:nvSpPr>
          <p:spPr bwMode="auto">
            <a:xfrm>
              <a:off x="3209" y="2644"/>
              <a:ext cx="400" cy="680"/>
            </a:xfrm>
            <a:custGeom>
              <a:avLst/>
              <a:gdLst>
                <a:gd name="T0" fmla="*/ 326 w 400"/>
                <a:gd name="T1" fmla="*/ 51 h 680"/>
                <a:gd name="T2" fmla="*/ 334 w 400"/>
                <a:gd name="T3" fmla="*/ 139 h 680"/>
                <a:gd name="T4" fmla="*/ 352 w 400"/>
                <a:gd name="T5" fmla="*/ 272 h 680"/>
                <a:gd name="T6" fmla="*/ 352 w 400"/>
                <a:gd name="T7" fmla="*/ 276 h 680"/>
                <a:gd name="T8" fmla="*/ 354 w 400"/>
                <a:gd name="T9" fmla="*/ 286 h 680"/>
                <a:gd name="T10" fmla="*/ 357 w 400"/>
                <a:gd name="T11" fmla="*/ 305 h 680"/>
                <a:gd name="T12" fmla="*/ 360 w 400"/>
                <a:gd name="T13" fmla="*/ 331 h 680"/>
                <a:gd name="T14" fmla="*/ 361 w 400"/>
                <a:gd name="T15" fmla="*/ 340 h 680"/>
                <a:gd name="T16" fmla="*/ 375 w 400"/>
                <a:gd name="T17" fmla="*/ 440 h 680"/>
                <a:gd name="T18" fmla="*/ 389 w 400"/>
                <a:gd name="T19" fmla="*/ 544 h 680"/>
                <a:gd name="T20" fmla="*/ 392 w 400"/>
                <a:gd name="T21" fmla="*/ 570 h 680"/>
                <a:gd name="T22" fmla="*/ 394 w 400"/>
                <a:gd name="T23" fmla="*/ 600 h 680"/>
                <a:gd name="T24" fmla="*/ 398 w 400"/>
                <a:gd name="T25" fmla="*/ 630 h 680"/>
                <a:gd name="T26" fmla="*/ 400 w 400"/>
                <a:gd name="T27" fmla="*/ 654 h 680"/>
                <a:gd name="T28" fmla="*/ 396 w 400"/>
                <a:gd name="T29" fmla="*/ 668 h 680"/>
                <a:gd name="T30" fmla="*/ 386 w 400"/>
                <a:gd name="T31" fmla="*/ 671 h 680"/>
                <a:gd name="T32" fmla="*/ 369 w 400"/>
                <a:gd name="T33" fmla="*/ 678 h 680"/>
                <a:gd name="T34" fmla="*/ 354 w 400"/>
                <a:gd name="T35" fmla="*/ 671 h 680"/>
                <a:gd name="T36" fmla="*/ 362 w 400"/>
                <a:gd name="T37" fmla="*/ 663 h 680"/>
                <a:gd name="T38" fmla="*/ 379 w 400"/>
                <a:gd name="T39" fmla="*/ 657 h 680"/>
                <a:gd name="T40" fmla="*/ 383 w 400"/>
                <a:gd name="T41" fmla="*/ 624 h 680"/>
                <a:gd name="T42" fmla="*/ 373 w 400"/>
                <a:gd name="T43" fmla="*/ 554 h 680"/>
                <a:gd name="T44" fmla="*/ 365 w 400"/>
                <a:gd name="T45" fmla="*/ 472 h 680"/>
                <a:gd name="T46" fmla="*/ 355 w 400"/>
                <a:gd name="T47" fmla="*/ 407 h 680"/>
                <a:gd name="T48" fmla="*/ 348 w 400"/>
                <a:gd name="T49" fmla="*/ 346 h 680"/>
                <a:gd name="T50" fmla="*/ 338 w 400"/>
                <a:gd name="T51" fmla="*/ 275 h 680"/>
                <a:gd name="T52" fmla="*/ 322 w 400"/>
                <a:gd name="T53" fmla="*/ 171 h 680"/>
                <a:gd name="T54" fmla="*/ 311 w 400"/>
                <a:gd name="T55" fmla="*/ 100 h 680"/>
                <a:gd name="T56" fmla="*/ 306 w 400"/>
                <a:gd name="T57" fmla="*/ 19 h 680"/>
                <a:gd name="T58" fmla="*/ 290 w 400"/>
                <a:gd name="T59" fmla="*/ 21 h 680"/>
                <a:gd name="T60" fmla="*/ 244 w 400"/>
                <a:gd name="T61" fmla="*/ 32 h 680"/>
                <a:gd name="T62" fmla="*/ 181 w 400"/>
                <a:gd name="T63" fmla="*/ 47 h 680"/>
                <a:gd name="T64" fmla="*/ 120 w 400"/>
                <a:gd name="T65" fmla="*/ 64 h 680"/>
                <a:gd name="T66" fmla="*/ 82 w 400"/>
                <a:gd name="T67" fmla="*/ 75 h 680"/>
                <a:gd name="T68" fmla="*/ 44 w 400"/>
                <a:gd name="T69" fmla="*/ 86 h 680"/>
                <a:gd name="T70" fmla="*/ 15 w 400"/>
                <a:gd name="T71" fmla="*/ 91 h 680"/>
                <a:gd name="T72" fmla="*/ 0 w 400"/>
                <a:gd name="T73" fmla="*/ 90 h 680"/>
                <a:gd name="T74" fmla="*/ 16 w 400"/>
                <a:gd name="T75" fmla="*/ 83 h 680"/>
                <a:gd name="T76" fmla="*/ 45 w 400"/>
                <a:gd name="T77" fmla="*/ 73 h 680"/>
                <a:gd name="T78" fmla="*/ 80 w 400"/>
                <a:gd name="T79" fmla="*/ 63 h 680"/>
                <a:gd name="T80" fmla="*/ 116 w 400"/>
                <a:gd name="T81" fmla="*/ 53 h 680"/>
                <a:gd name="T82" fmla="*/ 151 w 400"/>
                <a:gd name="T83" fmla="*/ 43 h 680"/>
                <a:gd name="T84" fmla="*/ 187 w 400"/>
                <a:gd name="T85" fmla="*/ 33 h 680"/>
                <a:gd name="T86" fmla="*/ 224 w 400"/>
                <a:gd name="T87" fmla="*/ 24 h 680"/>
                <a:gd name="T88" fmla="*/ 263 w 400"/>
                <a:gd name="T89" fmla="*/ 15 h 680"/>
                <a:gd name="T90" fmla="*/ 301 w 400"/>
                <a:gd name="T91" fmla="*/ 6 h 680"/>
                <a:gd name="T92" fmla="*/ 319 w 400"/>
                <a:gd name="T93" fmla="*/ 1 h 6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00" h="680">
                  <a:moveTo>
                    <a:pt x="321" y="7"/>
                  </a:moveTo>
                  <a:lnTo>
                    <a:pt x="323" y="29"/>
                  </a:lnTo>
                  <a:lnTo>
                    <a:pt x="326" y="51"/>
                  </a:lnTo>
                  <a:lnTo>
                    <a:pt x="328" y="73"/>
                  </a:lnTo>
                  <a:lnTo>
                    <a:pt x="330" y="94"/>
                  </a:lnTo>
                  <a:lnTo>
                    <a:pt x="334" y="139"/>
                  </a:lnTo>
                  <a:lnTo>
                    <a:pt x="340" y="184"/>
                  </a:lnTo>
                  <a:lnTo>
                    <a:pt x="346" y="228"/>
                  </a:lnTo>
                  <a:lnTo>
                    <a:pt x="352" y="272"/>
                  </a:lnTo>
                  <a:lnTo>
                    <a:pt x="353" y="273"/>
                  </a:lnTo>
                  <a:lnTo>
                    <a:pt x="353" y="274"/>
                  </a:lnTo>
                  <a:lnTo>
                    <a:pt x="352" y="276"/>
                  </a:lnTo>
                  <a:lnTo>
                    <a:pt x="352" y="277"/>
                  </a:lnTo>
                  <a:lnTo>
                    <a:pt x="353" y="281"/>
                  </a:lnTo>
                  <a:lnTo>
                    <a:pt x="354" y="286"/>
                  </a:lnTo>
                  <a:lnTo>
                    <a:pt x="354" y="291"/>
                  </a:lnTo>
                  <a:lnTo>
                    <a:pt x="357" y="295"/>
                  </a:lnTo>
                  <a:lnTo>
                    <a:pt x="357" y="305"/>
                  </a:lnTo>
                  <a:lnTo>
                    <a:pt x="358" y="313"/>
                  </a:lnTo>
                  <a:lnTo>
                    <a:pt x="359" y="322"/>
                  </a:lnTo>
                  <a:lnTo>
                    <a:pt x="360" y="331"/>
                  </a:lnTo>
                  <a:lnTo>
                    <a:pt x="361" y="334"/>
                  </a:lnTo>
                  <a:lnTo>
                    <a:pt x="361" y="337"/>
                  </a:lnTo>
                  <a:lnTo>
                    <a:pt x="361" y="340"/>
                  </a:lnTo>
                  <a:lnTo>
                    <a:pt x="362" y="343"/>
                  </a:lnTo>
                  <a:lnTo>
                    <a:pt x="368" y="391"/>
                  </a:lnTo>
                  <a:lnTo>
                    <a:pt x="375" y="440"/>
                  </a:lnTo>
                  <a:lnTo>
                    <a:pt x="383" y="489"/>
                  </a:lnTo>
                  <a:lnTo>
                    <a:pt x="388" y="536"/>
                  </a:lnTo>
                  <a:lnTo>
                    <a:pt x="389" y="544"/>
                  </a:lnTo>
                  <a:lnTo>
                    <a:pt x="390" y="553"/>
                  </a:lnTo>
                  <a:lnTo>
                    <a:pt x="392" y="560"/>
                  </a:lnTo>
                  <a:lnTo>
                    <a:pt x="392" y="570"/>
                  </a:lnTo>
                  <a:lnTo>
                    <a:pt x="392" y="580"/>
                  </a:lnTo>
                  <a:lnTo>
                    <a:pt x="393" y="591"/>
                  </a:lnTo>
                  <a:lnTo>
                    <a:pt x="394" y="600"/>
                  </a:lnTo>
                  <a:lnTo>
                    <a:pt x="394" y="611"/>
                  </a:lnTo>
                  <a:lnTo>
                    <a:pt x="395" y="620"/>
                  </a:lnTo>
                  <a:lnTo>
                    <a:pt x="398" y="630"/>
                  </a:lnTo>
                  <a:lnTo>
                    <a:pt x="399" y="639"/>
                  </a:lnTo>
                  <a:lnTo>
                    <a:pt x="399" y="647"/>
                  </a:lnTo>
                  <a:lnTo>
                    <a:pt x="400" y="654"/>
                  </a:lnTo>
                  <a:lnTo>
                    <a:pt x="400" y="659"/>
                  </a:lnTo>
                  <a:lnTo>
                    <a:pt x="399" y="663"/>
                  </a:lnTo>
                  <a:lnTo>
                    <a:pt x="396" y="668"/>
                  </a:lnTo>
                  <a:lnTo>
                    <a:pt x="393" y="670"/>
                  </a:lnTo>
                  <a:lnTo>
                    <a:pt x="389" y="670"/>
                  </a:lnTo>
                  <a:lnTo>
                    <a:pt x="386" y="671"/>
                  </a:lnTo>
                  <a:lnTo>
                    <a:pt x="382" y="672"/>
                  </a:lnTo>
                  <a:lnTo>
                    <a:pt x="375" y="674"/>
                  </a:lnTo>
                  <a:lnTo>
                    <a:pt x="369" y="678"/>
                  </a:lnTo>
                  <a:lnTo>
                    <a:pt x="363" y="680"/>
                  </a:lnTo>
                  <a:lnTo>
                    <a:pt x="358" y="676"/>
                  </a:lnTo>
                  <a:lnTo>
                    <a:pt x="354" y="671"/>
                  </a:lnTo>
                  <a:lnTo>
                    <a:pt x="354" y="668"/>
                  </a:lnTo>
                  <a:lnTo>
                    <a:pt x="357" y="666"/>
                  </a:lnTo>
                  <a:lnTo>
                    <a:pt x="362" y="663"/>
                  </a:lnTo>
                  <a:lnTo>
                    <a:pt x="367" y="660"/>
                  </a:lnTo>
                  <a:lnTo>
                    <a:pt x="372" y="658"/>
                  </a:lnTo>
                  <a:lnTo>
                    <a:pt x="379" y="657"/>
                  </a:lnTo>
                  <a:lnTo>
                    <a:pt x="384" y="655"/>
                  </a:lnTo>
                  <a:lnTo>
                    <a:pt x="386" y="648"/>
                  </a:lnTo>
                  <a:lnTo>
                    <a:pt x="383" y="624"/>
                  </a:lnTo>
                  <a:lnTo>
                    <a:pt x="381" y="601"/>
                  </a:lnTo>
                  <a:lnTo>
                    <a:pt x="378" y="578"/>
                  </a:lnTo>
                  <a:lnTo>
                    <a:pt x="373" y="554"/>
                  </a:lnTo>
                  <a:lnTo>
                    <a:pt x="371" y="526"/>
                  </a:lnTo>
                  <a:lnTo>
                    <a:pt x="368" y="499"/>
                  </a:lnTo>
                  <a:lnTo>
                    <a:pt x="365" y="472"/>
                  </a:lnTo>
                  <a:lnTo>
                    <a:pt x="360" y="444"/>
                  </a:lnTo>
                  <a:lnTo>
                    <a:pt x="358" y="426"/>
                  </a:lnTo>
                  <a:lnTo>
                    <a:pt x="355" y="407"/>
                  </a:lnTo>
                  <a:lnTo>
                    <a:pt x="353" y="388"/>
                  </a:lnTo>
                  <a:lnTo>
                    <a:pt x="351" y="369"/>
                  </a:lnTo>
                  <a:lnTo>
                    <a:pt x="348" y="346"/>
                  </a:lnTo>
                  <a:lnTo>
                    <a:pt x="345" y="322"/>
                  </a:lnTo>
                  <a:lnTo>
                    <a:pt x="342" y="298"/>
                  </a:lnTo>
                  <a:lnTo>
                    <a:pt x="338" y="275"/>
                  </a:lnTo>
                  <a:lnTo>
                    <a:pt x="331" y="240"/>
                  </a:lnTo>
                  <a:lnTo>
                    <a:pt x="327" y="206"/>
                  </a:lnTo>
                  <a:lnTo>
                    <a:pt x="322" y="171"/>
                  </a:lnTo>
                  <a:lnTo>
                    <a:pt x="316" y="136"/>
                  </a:lnTo>
                  <a:lnTo>
                    <a:pt x="312" y="118"/>
                  </a:lnTo>
                  <a:lnTo>
                    <a:pt x="311" y="100"/>
                  </a:lnTo>
                  <a:lnTo>
                    <a:pt x="309" y="81"/>
                  </a:lnTo>
                  <a:lnTo>
                    <a:pt x="307" y="62"/>
                  </a:lnTo>
                  <a:lnTo>
                    <a:pt x="306" y="19"/>
                  </a:lnTo>
                  <a:lnTo>
                    <a:pt x="301" y="19"/>
                  </a:lnTo>
                  <a:lnTo>
                    <a:pt x="296" y="19"/>
                  </a:lnTo>
                  <a:lnTo>
                    <a:pt x="290" y="21"/>
                  </a:lnTo>
                  <a:lnTo>
                    <a:pt x="285" y="22"/>
                  </a:lnTo>
                  <a:lnTo>
                    <a:pt x="264" y="27"/>
                  </a:lnTo>
                  <a:lnTo>
                    <a:pt x="244" y="32"/>
                  </a:lnTo>
                  <a:lnTo>
                    <a:pt x="223" y="37"/>
                  </a:lnTo>
                  <a:lnTo>
                    <a:pt x="202" y="43"/>
                  </a:lnTo>
                  <a:lnTo>
                    <a:pt x="181" y="47"/>
                  </a:lnTo>
                  <a:lnTo>
                    <a:pt x="161" y="52"/>
                  </a:lnTo>
                  <a:lnTo>
                    <a:pt x="140" y="57"/>
                  </a:lnTo>
                  <a:lnTo>
                    <a:pt x="120" y="64"/>
                  </a:lnTo>
                  <a:lnTo>
                    <a:pt x="107" y="68"/>
                  </a:lnTo>
                  <a:lnTo>
                    <a:pt x="95" y="71"/>
                  </a:lnTo>
                  <a:lnTo>
                    <a:pt x="82" y="75"/>
                  </a:lnTo>
                  <a:lnTo>
                    <a:pt x="69" y="78"/>
                  </a:lnTo>
                  <a:lnTo>
                    <a:pt x="57" y="83"/>
                  </a:lnTo>
                  <a:lnTo>
                    <a:pt x="44" y="86"/>
                  </a:lnTo>
                  <a:lnTo>
                    <a:pt x="31" y="89"/>
                  </a:lnTo>
                  <a:lnTo>
                    <a:pt x="18" y="91"/>
                  </a:lnTo>
                  <a:lnTo>
                    <a:pt x="15" y="91"/>
                  </a:lnTo>
                  <a:lnTo>
                    <a:pt x="8" y="91"/>
                  </a:lnTo>
                  <a:lnTo>
                    <a:pt x="2" y="91"/>
                  </a:lnTo>
                  <a:lnTo>
                    <a:pt x="0" y="90"/>
                  </a:lnTo>
                  <a:lnTo>
                    <a:pt x="2" y="87"/>
                  </a:lnTo>
                  <a:lnTo>
                    <a:pt x="9" y="85"/>
                  </a:lnTo>
                  <a:lnTo>
                    <a:pt x="16" y="83"/>
                  </a:lnTo>
                  <a:lnTo>
                    <a:pt x="21" y="81"/>
                  </a:lnTo>
                  <a:lnTo>
                    <a:pt x="33" y="77"/>
                  </a:lnTo>
                  <a:lnTo>
                    <a:pt x="45" y="73"/>
                  </a:lnTo>
                  <a:lnTo>
                    <a:pt x="57" y="70"/>
                  </a:lnTo>
                  <a:lnTo>
                    <a:pt x="68" y="67"/>
                  </a:lnTo>
                  <a:lnTo>
                    <a:pt x="80" y="63"/>
                  </a:lnTo>
                  <a:lnTo>
                    <a:pt x="93" y="60"/>
                  </a:lnTo>
                  <a:lnTo>
                    <a:pt x="104" y="56"/>
                  </a:lnTo>
                  <a:lnTo>
                    <a:pt x="116" y="53"/>
                  </a:lnTo>
                  <a:lnTo>
                    <a:pt x="127" y="50"/>
                  </a:lnTo>
                  <a:lnTo>
                    <a:pt x="140" y="46"/>
                  </a:lnTo>
                  <a:lnTo>
                    <a:pt x="151" y="43"/>
                  </a:lnTo>
                  <a:lnTo>
                    <a:pt x="163" y="40"/>
                  </a:lnTo>
                  <a:lnTo>
                    <a:pt x="176" y="36"/>
                  </a:lnTo>
                  <a:lnTo>
                    <a:pt x="187" y="33"/>
                  </a:lnTo>
                  <a:lnTo>
                    <a:pt x="200" y="30"/>
                  </a:lnTo>
                  <a:lnTo>
                    <a:pt x="211" y="27"/>
                  </a:lnTo>
                  <a:lnTo>
                    <a:pt x="224" y="24"/>
                  </a:lnTo>
                  <a:lnTo>
                    <a:pt x="237" y="22"/>
                  </a:lnTo>
                  <a:lnTo>
                    <a:pt x="249" y="19"/>
                  </a:lnTo>
                  <a:lnTo>
                    <a:pt x="263" y="15"/>
                  </a:lnTo>
                  <a:lnTo>
                    <a:pt x="276" y="12"/>
                  </a:lnTo>
                  <a:lnTo>
                    <a:pt x="288" y="9"/>
                  </a:lnTo>
                  <a:lnTo>
                    <a:pt x="301" y="6"/>
                  </a:lnTo>
                  <a:lnTo>
                    <a:pt x="313" y="3"/>
                  </a:lnTo>
                  <a:lnTo>
                    <a:pt x="316" y="0"/>
                  </a:lnTo>
                  <a:lnTo>
                    <a:pt x="319" y="1"/>
                  </a:lnTo>
                  <a:lnTo>
                    <a:pt x="321" y="3"/>
                  </a:lnTo>
                  <a:lnTo>
                    <a:pt x="321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1" name="Freeform 46"/>
            <p:cNvSpPr>
              <a:spLocks/>
            </p:cNvSpPr>
            <p:nvPr/>
          </p:nvSpPr>
          <p:spPr bwMode="auto">
            <a:xfrm>
              <a:off x="3696" y="2651"/>
              <a:ext cx="241" cy="701"/>
            </a:xfrm>
            <a:custGeom>
              <a:avLst/>
              <a:gdLst>
                <a:gd name="T0" fmla="*/ 188 w 241"/>
                <a:gd name="T1" fmla="*/ 2 h 701"/>
                <a:gd name="T2" fmla="*/ 209 w 241"/>
                <a:gd name="T3" fmla="*/ 4 h 701"/>
                <a:gd name="T4" fmla="*/ 229 w 241"/>
                <a:gd name="T5" fmla="*/ 5 h 701"/>
                <a:gd name="T6" fmla="*/ 239 w 241"/>
                <a:gd name="T7" fmla="*/ 9 h 701"/>
                <a:gd name="T8" fmla="*/ 236 w 241"/>
                <a:gd name="T9" fmla="*/ 32 h 701"/>
                <a:gd name="T10" fmla="*/ 230 w 241"/>
                <a:gd name="T11" fmla="*/ 60 h 701"/>
                <a:gd name="T12" fmla="*/ 225 w 241"/>
                <a:gd name="T13" fmla="*/ 86 h 701"/>
                <a:gd name="T14" fmla="*/ 221 w 241"/>
                <a:gd name="T15" fmla="*/ 122 h 701"/>
                <a:gd name="T16" fmla="*/ 205 w 241"/>
                <a:gd name="T17" fmla="*/ 205 h 701"/>
                <a:gd name="T18" fmla="*/ 190 w 241"/>
                <a:gd name="T19" fmla="*/ 308 h 701"/>
                <a:gd name="T20" fmla="*/ 178 w 241"/>
                <a:gd name="T21" fmla="*/ 402 h 701"/>
                <a:gd name="T22" fmla="*/ 164 w 241"/>
                <a:gd name="T23" fmla="*/ 496 h 701"/>
                <a:gd name="T24" fmla="*/ 151 w 241"/>
                <a:gd name="T25" fmla="*/ 558 h 701"/>
                <a:gd name="T26" fmla="*/ 143 w 241"/>
                <a:gd name="T27" fmla="*/ 616 h 701"/>
                <a:gd name="T28" fmla="*/ 129 w 241"/>
                <a:gd name="T29" fmla="*/ 698 h 701"/>
                <a:gd name="T30" fmla="*/ 108 w 241"/>
                <a:gd name="T31" fmla="*/ 700 h 701"/>
                <a:gd name="T32" fmla="*/ 83 w 241"/>
                <a:gd name="T33" fmla="*/ 700 h 701"/>
                <a:gd name="T34" fmla="*/ 60 w 241"/>
                <a:gd name="T35" fmla="*/ 701 h 701"/>
                <a:gd name="T36" fmla="*/ 56 w 241"/>
                <a:gd name="T37" fmla="*/ 688 h 701"/>
                <a:gd name="T38" fmla="*/ 68 w 241"/>
                <a:gd name="T39" fmla="*/ 682 h 701"/>
                <a:gd name="T40" fmla="*/ 91 w 241"/>
                <a:gd name="T41" fmla="*/ 684 h 701"/>
                <a:gd name="T42" fmla="*/ 111 w 241"/>
                <a:gd name="T43" fmla="*/ 685 h 701"/>
                <a:gd name="T44" fmla="*/ 117 w 241"/>
                <a:gd name="T45" fmla="*/ 661 h 701"/>
                <a:gd name="T46" fmla="*/ 125 w 241"/>
                <a:gd name="T47" fmla="*/ 615 h 701"/>
                <a:gd name="T48" fmla="*/ 135 w 241"/>
                <a:gd name="T49" fmla="*/ 558 h 701"/>
                <a:gd name="T50" fmla="*/ 145 w 241"/>
                <a:gd name="T51" fmla="*/ 506 h 701"/>
                <a:gd name="T52" fmla="*/ 152 w 241"/>
                <a:gd name="T53" fmla="*/ 457 h 701"/>
                <a:gd name="T54" fmla="*/ 157 w 241"/>
                <a:gd name="T55" fmla="*/ 426 h 701"/>
                <a:gd name="T56" fmla="*/ 158 w 241"/>
                <a:gd name="T57" fmla="*/ 409 h 701"/>
                <a:gd name="T58" fmla="*/ 160 w 241"/>
                <a:gd name="T59" fmla="*/ 405 h 701"/>
                <a:gd name="T60" fmla="*/ 167 w 241"/>
                <a:gd name="T61" fmla="*/ 349 h 701"/>
                <a:gd name="T62" fmla="*/ 179 w 241"/>
                <a:gd name="T63" fmla="*/ 283 h 701"/>
                <a:gd name="T64" fmla="*/ 187 w 241"/>
                <a:gd name="T65" fmla="*/ 226 h 701"/>
                <a:gd name="T66" fmla="*/ 191 w 241"/>
                <a:gd name="T67" fmla="*/ 199 h 701"/>
                <a:gd name="T68" fmla="*/ 200 w 241"/>
                <a:gd name="T69" fmla="*/ 158 h 701"/>
                <a:gd name="T70" fmla="*/ 210 w 241"/>
                <a:gd name="T71" fmla="*/ 108 h 701"/>
                <a:gd name="T72" fmla="*/ 218 w 241"/>
                <a:gd name="T73" fmla="*/ 60 h 701"/>
                <a:gd name="T74" fmla="*/ 225 w 241"/>
                <a:gd name="T75" fmla="*/ 25 h 701"/>
                <a:gd name="T76" fmla="*/ 194 w 241"/>
                <a:gd name="T77" fmla="*/ 21 h 701"/>
                <a:gd name="T78" fmla="*/ 152 w 241"/>
                <a:gd name="T79" fmla="*/ 19 h 701"/>
                <a:gd name="T80" fmla="*/ 111 w 241"/>
                <a:gd name="T81" fmla="*/ 18 h 701"/>
                <a:gd name="T82" fmla="*/ 99 w 241"/>
                <a:gd name="T83" fmla="*/ 18 h 701"/>
                <a:gd name="T84" fmla="*/ 87 w 241"/>
                <a:gd name="T85" fmla="*/ 18 h 701"/>
                <a:gd name="T86" fmla="*/ 74 w 241"/>
                <a:gd name="T87" fmla="*/ 19 h 701"/>
                <a:gd name="T88" fmla="*/ 54 w 241"/>
                <a:gd name="T89" fmla="*/ 20 h 701"/>
                <a:gd name="T90" fmla="*/ 35 w 241"/>
                <a:gd name="T91" fmla="*/ 22 h 701"/>
                <a:gd name="T92" fmla="*/ 19 w 241"/>
                <a:gd name="T93" fmla="*/ 20 h 701"/>
                <a:gd name="T94" fmla="*/ 0 w 241"/>
                <a:gd name="T95" fmla="*/ 16 h 701"/>
                <a:gd name="T96" fmla="*/ 92 w 241"/>
                <a:gd name="T97" fmla="*/ 1 h 701"/>
                <a:gd name="T98" fmla="*/ 128 w 241"/>
                <a:gd name="T99" fmla="*/ 1 h 701"/>
                <a:gd name="T100" fmla="*/ 164 w 241"/>
                <a:gd name="T101" fmla="*/ 2 h 7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41" h="701">
                  <a:moveTo>
                    <a:pt x="176" y="2"/>
                  </a:moveTo>
                  <a:lnTo>
                    <a:pt x="182" y="2"/>
                  </a:lnTo>
                  <a:lnTo>
                    <a:pt x="188" y="2"/>
                  </a:lnTo>
                  <a:lnTo>
                    <a:pt x="196" y="3"/>
                  </a:lnTo>
                  <a:lnTo>
                    <a:pt x="202" y="3"/>
                  </a:lnTo>
                  <a:lnTo>
                    <a:pt x="209" y="4"/>
                  </a:lnTo>
                  <a:lnTo>
                    <a:pt x="216" y="5"/>
                  </a:lnTo>
                  <a:lnTo>
                    <a:pt x="223" y="5"/>
                  </a:lnTo>
                  <a:lnTo>
                    <a:pt x="229" y="5"/>
                  </a:lnTo>
                  <a:lnTo>
                    <a:pt x="232" y="7"/>
                  </a:lnTo>
                  <a:lnTo>
                    <a:pt x="237" y="7"/>
                  </a:lnTo>
                  <a:lnTo>
                    <a:pt x="239" y="9"/>
                  </a:lnTo>
                  <a:lnTo>
                    <a:pt x="241" y="13"/>
                  </a:lnTo>
                  <a:lnTo>
                    <a:pt x="239" y="22"/>
                  </a:lnTo>
                  <a:lnTo>
                    <a:pt x="236" y="32"/>
                  </a:lnTo>
                  <a:lnTo>
                    <a:pt x="233" y="41"/>
                  </a:lnTo>
                  <a:lnTo>
                    <a:pt x="231" y="51"/>
                  </a:lnTo>
                  <a:lnTo>
                    <a:pt x="230" y="60"/>
                  </a:lnTo>
                  <a:lnTo>
                    <a:pt x="228" y="68"/>
                  </a:lnTo>
                  <a:lnTo>
                    <a:pt x="226" y="78"/>
                  </a:lnTo>
                  <a:lnTo>
                    <a:pt x="225" y="86"/>
                  </a:lnTo>
                  <a:lnTo>
                    <a:pt x="224" y="99"/>
                  </a:lnTo>
                  <a:lnTo>
                    <a:pt x="222" y="110"/>
                  </a:lnTo>
                  <a:lnTo>
                    <a:pt x="221" y="122"/>
                  </a:lnTo>
                  <a:lnTo>
                    <a:pt x="218" y="134"/>
                  </a:lnTo>
                  <a:lnTo>
                    <a:pt x="211" y="169"/>
                  </a:lnTo>
                  <a:lnTo>
                    <a:pt x="205" y="205"/>
                  </a:lnTo>
                  <a:lnTo>
                    <a:pt x="200" y="241"/>
                  </a:lnTo>
                  <a:lnTo>
                    <a:pt x="196" y="278"/>
                  </a:lnTo>
                  <a:lnTo>
                    <a:pt x="190" y="308"/>
                  </a:lnTo>
                  <a:lnTo>
                    <a:pt x="186" y="340"/>
                  </a:lnTo>
                  <a:lnTo>
                    <a:pt x="182" y="371"/>
                  </a:lnTo>
                  <a:lnTo>
                    <a:pt x="178" y="402"/>
                  </a:lnTo>
                  <a:lnTo>
                    <a:pt x="173" y="433"/>
                  </a:lnTo>
                  <a:lnTo>
                    <a:pt x="169" y="465"/>
                  </a:lnTo>
                  <a:lnTo>
                    <a:pt x="164" y="496"/>
                  </a:lnTo>
                  <a:lnTo>
                    <a:pt x="159" y="527"/>
                  </a:lnTo>
                  <a:lnTo>
                    <a:pt x="155" y="543"/>
                  </a:lnTo>
                  <a:lnTo>
                    <a:pt x="151" y="558"/>
                  </a:lnTo>
                  <a:lnTo>
                    <a:pt x="149" y="574"/>
                  </a:lnTo>
                  <a:lnTo>
                    <a:pt x="147" y="590"/>
                  </a:lnTo>
                  <a:lnTo>
                    <a:pt x="143" y="616"/>
                  </a:lnTo>
                  <a:lnTo>
                    <a:pt x="139" y="644"/>
                  </a:lnTo>
                  <a:lnTo>
                    <a:pt x="135" y="672"/>
                  </a:lnTo>
                  <a:lnTo>
                    <a:pt x="129" y="698"/>
                  </a:lnTo>
                  <a:lnTo>
                    <a:pt x="124" y="701"/>
                  </a:lnTo>
                  <a:lnTo>
                    <a:pt x="117" y="700"/>
                  </a:lnTo>
                  <a:lnTo>
                    <a:pt x="108" y="700"/>
                  </a:lnTo>
                  <a:lnTo>
                    <a:pt x="100" y="700"/>
                  </a:lnTo>
                  <a:lnTo>
                    <a:pt x="91" y="699"/>
                  </a:lnTo>
                  <a:lnTo>
                    <a:pt x="83" y="700"/>
                  </a:lnTo>
                  <a:lnTo>
                    <a:pt x="75" y="700"/>
                  </a:lnTo>
                  <a:lnTo>
                    <a:pt x="67" y="700"/>
                  </a:lnTo>
                  <a:lnTo>
                    <a:pt x="60" y="701"/>
                  </a:lnTo>
                  <a:lnTo>
                    <a:pt x="57" y="698"/>
                  </a:lnTo>
                  <a:lnTo>
                    <a:pt x="56" y="693"/>
                  </a:lnTo>
                  <a:lnTo>
                    <a:pt x="56" y="688"/>
                  </a:lnTo>
                  <a:lnTo>
                    <a:pt x="57" y="684"/>
                  </a:lnTo>
                  <a:lnTo>
                    <a:pt x="62" y="682"/>
                  </a:lnTo>
                  <a:lnTo>
                    <a:pt x="68" y="682"/>
                  </a:lnTo>
                  <a:lnTo>
                    <a:pt x="76" y="682"/>
                  </a:lnTo>
                  <a:lnTo>
                    <a:pt x="84" y="682"/>
                  </a:lnTo>
                  <a:lnTo>
                    <a:pt x="91" y="684"/>
                  </a:lnTo>
                  <a:lnTo>
                    <a:pt x="99" y="685"/>
                  </a:lnTo>
                  <a:lnTo>
                    <a:pt x="106" y="685"/>
                  </a:lnTo>
                  <a:lnTo>
                    <a:pt x="111" y="685"/>
                  </a:lnTo>
                  <a:lnTo>
                    <a:pt x="115" y="677"/>
                  </a:lnTo>
                  <a:lnTo>
                    <a:pt x="116" y="670"/>
                  </a:lnTo>
                  <a:lnTo>
                    <a:pt x="117" y="661"/>
                  </a:lnTo>
                  <a:lnTo>
                    <a:pt x="118" y="653"/>
                  </a:lnTo>
                  <a:lnTo>
                    <a:pt x="121" y="634"/>
                  </a:lnTo>
                  <a:lnTo>
                    <a:pt x="125" y="615"/>
                  </a:lnTo>
                  <a:lnTo>
                    <a:pt x="129" y="596"/>
                  </a:lnTo>
                  <a:lnTo>
                    <a:pt x="131" y="576"/>
                  </a:lnTo>
                  <a:lnTo>
                    <a:pt x="135" y="558"/>
                  </a:lnTo>
                  <a:lnTo>
                    <a:pt x="138" y="541"/>
                  </a:lnTo>
                  <a:lnTo>
                    <a:pt x="141" y="524"/>
                  </a:lnTo>
                  <a:lnTo>
                    <a:pt x="145" y="506"/>
                  </a:lnTo>
                  <a:lnTo>
                    <a:pt x="148" y="489"/>
                  </a:lnTo>
                  <a:lnTo>
                    <a:pt x="150" y="473"/>
                  </a:lnTo>
                  <a:lnTo>
                    <a:pt x="152" y="457"/>
                  </a:lnTo>
                  <a:lnTo>
                    <a:pt x="155" y="441"/>
                  </a:lnTo>
                  <a:lnTo>
                    <a:pt x="156" y="434"/>
                  </a:lnTo>
                  <a:lnTo>
                    <a:pt x="157" y="426"/>
                  </a:lnTo>
                  <a:lnTo>
                    <a:pt x="157" y="419"/>
                  </a:lnTo>
                  <a:lnTo>
                    <a:pt x="159" y="411"/>
                  </a:lnTo>
                  <a:lnTo>
                    <a:pt x="158" y="409"/>
                  </a:lnTo>
                  <a:lnTo>
                    <a:pt x="158" y="408"/>
                  </a:lnTo>
                  <a:lnTo>
                    <a:pt x="159" y="406"/>
                  </a:lnTo>
                  <a:lnTo>
                    <a:pt x="160" y="405"/>
                  </a:lnTo>
                  <a:lnTo>
                    <a:pt x="162" y="387"/>
                  </a:lnTo>
                  <a:lnTo>
                    <a:pt x="165" y="368"/>
                  </a:lnTo>
                  <a:lnTo>
                    <a:pt x="167" y="349"/>
                  </a:lnTo>
                  <a:lnTo>
                    <a:pt x="169" y="331"/>
                  </a:lnTo>
                  <a:lnTo>
                    <a:pt x="175" y="307"/>
                  </a:lnTo>
                  <a:lnTo>
                    <a:pt x="179" y="283"/>
                  </a:lnTo>
                  <a:lnTo>
                    <a:pt x="183" y="259"/>
                  </a:lnTo>
                  <a:lnTo>
                    <a:pt x="186" y="234"/>
                  </a:lnTo>
                  <a:lnTo>
                    <a:pt x="187" y="226"/>
                  </a:lnTo>
                  <a:lnTo>
                    <a:pt x="189" y="217"/>
                  </a:lnTo>
                  <a:lnTo>
                    <a:pt x="190" y="207"/>
                  </a:lnTo>
                  <a:lnTo>
                    <a:pt x="191" y="199"/>
                  </a:lnTo>
                  <a:lnTo>
                    <a:pt x="194" y="185"/>
                  </a:lnTo>
                  <a:lnTo>
                    <a:pt x="198" y="171"/>
                  </a:lnTo>
                  <a:lnTo>
                    <a:pt x="200" y="158"/>
                  </a:lnTo>
                  <a:lnTo>
                    <a:pt x="203" y="144"/>
                  </a:lnTo>
                  <a:lnTo>
                    <a:pt x="207" y="126"/>
                  </a:lnTo>
                  <a:lnTo>
                    <a:pt x="210" y="108"/>
                  </a:lnTo>
                  <a:lnTo>
                    <a:pt x="213" y="90"/>
                  </a:lnTo>
                  <a:lnTo>
                    <a:pt x="216" y="71"/>
                  </a:lnTo>
                  <a:lnTo>
                    <a:pt x="218" y="60"/>
                  </a:lnTo>
                  <a:lnTo>
                    <a:pt x="221" y="49"/>
                  </a:lnTo>
                  <a:lnTo>
                    <a:pt x="223" y="38"/>
                  </a:lnTo>
                  <a:lnTo>
                    <a:pt x="225" y="25"/>
                  </a:lnTo>
                  <a:lnTo>
                    <a:pt x="222" y="23"/>
                  </a:lnTo>
                  <a:lnTo>
                    <a:pt x="208" y="22"/>
                  </a:lnTo>
                  <a:lnTo>
                    <a:pt x="194" y="21"/>
                  </a:lnTo>
                  <a:lnTo>
                    <a:pt x="181" y="20"/>
                  </a:lnTo>
                  <a:lnTo>
                    <a:pt x="166" y="19"/>
                  </a:lnTo>
                  <a:lnTo>
                    <a:pt x="152" y="19"/>
                  </a:lnTo>
                  <a:lnTo>
                    <a:pt x="139" y="18"/>
                  </a:lnTo>
                  <a:lnTo>
                    <a:pt x="125" y="18"/>
                  </a:lnTo>
                  <a:lnTo>
                    <a:pt x="111" y="18"/>
                  </a:lnTo>
                  <a:lnTo>
                    <a:pt x="107" y="18"/>
                  </a:lnTo>
                  <a:lnTo>
                    <a:pt x="103" y="18"/>
                  </a:lnTo>
                  <a:lnTo>
                    <a:pt x="99" y="18"/>
                  </a:lnTo>
                  <a:lnTo>
                    <a:pt x="96" y="17"/>
                  </a:lnTo>
                  <a:lnTo>
                    <a:pt x="91" y="17"/>
                  </a:lnTo>
                  <a:lnTo>
                    <a:pt x="87" y="18"/>
                  </a:lnTo>
                  <a:lnTo>
                    <a:pt x="83" y="18"/>
                  </a:lnTo>
                  <a:lnTo>
                    <a:pt x="80" y="19"/>
                  </a:lnTo>
                  <a:lnTo>
                    <a:pt x="74" y="19"/>
                  </a:lnTo>
                  <a:lnTo>
                    <a:pt x="66" y="19"/>
                  </a:lnTo>
                  <a:lnTo>
                    <a:pt x="60" y="20"/>
                  </a:lnTo>
                  <a:lnTo>
                    <a:pt x="54" y="20"/>
                  </a:lnTo>
                  <a:lnTo>
                    <a:pt x="47" y="21"/>
                  </a:lnTo>
                  <a:lnTo>
                    <a:pt x="41" y="22"/>
                  </a:lnTo>
                  <a:lnTo>
                    <a:pt x="35" y="22"/>
                  </a:lnTo>
                  <a:lnTo>
                    <a:pt x="28" y="23"/>
                  </a:lnTo>
                  <a:lnTo>
                    <a:pt x="23" y="22"/>
                  </a:lnTo>
                  <a:lnTo>
                    <a:pt x="19" y="20"/>
                  </a:lnTo>
                  <a:lnTo>
                    <a:pt x="10" y="19"/>
                  </a:lnTo>
                  <a:lnTo>
                    <a:pt x="2" y="19"/>
                  </a:lnTo>
                  <a:lnTo>
                    <a:pt x="0" y="16"/>
                  </a:lnTo>
                  <a:lnTo>
                    <a:pt x="3" y="2"/>
                  </a:lnTo>
                  <a:lnTo>
                    <a:pt x="80" y="0"/>
                  </a:lnTo>
                  <a:lnTo>
                    <a:pt x="92" y="1"/>
                  </a:lnTo>
                  <a:lnTo>
                    <a:pt x="104" y="1"/>
                  </a:lnTo>
                  <a:lnTo>
                    <a:pt x="117" y="1"/>
                  </a:lnTo>
                  <a:lnTo>
                    <a:pt x="128" y="1"/>
                  </a:lnTo>
                  <a:lnTo>
                    <a:pt x="140" y="1"/>
                  </a:lnTo>
                  <a:lnTo>
                    <a:pt x="151" y="2"/>
                  </a:lnTo>
                  <a:lnTo>
                    <a:pt x="164" y="2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3" name="Freeform 48"/>
            <p:cNvSpPr>
              <a:spLocks/>
            </p:cNvSpPr>
            <p:nvPr/>
          </p:nvSpPr>
          <p:spPr bwMode="auto">
            <a:xfrm>
              <a:off x="2705" y="2754"/>
              <a:ext cx="744" cy="826"/>
            </a:xfrm>
            <a:custGeom>
              <a:avLst/>
              <a:gdLst>
                <a:gd name="T0" fmla="*/ 414 w 744"/>
                <a:gd name="T1" fmla="*/ 63 h 826"/>
                <a:gd name="T2" fmla="*/ 454 w 744"/>
                <a:gd name="T3" fmla="*/ 137 h 826"/>
                <a:gd name="T4" fmla="*/ 489 w 744"/>
                <a:gd name="T5" fmla="*/ 198 h 826"/>
                <a:gd name="T6" fmla="*/ 522 w 744"/>
                <a:gd name="T7" fmla="*/ 256 h 826"/>
                <a:gd name="T8" fmla="*/ 547 w 744"/>
                <a:gd name="T9" fmla="*/ 303 h 826"/>
                <a:gd name="T10" fmla="*/ 564 w 744"/>
                <a:gd name="T11" fmla="*/ 337 h 826"/>
                <a:gd name="T12" fmla="*/ 572 w 744"/>
                <a:gd name="T13" fmla="*/ 352 h 826"/>
                <a:gd name="T14" fmla="*/ 597 w 744"/>
                <a:gd name="T15" fmla="*/ 398 h 826"/>
                <a:gd name="T16" fmla="*/ 627 w 744"/>
                <a:gd name="T17" fmla="*/ 459 h 826"/>
                <a:gd name="T18" fmla="*/ 660 w 744"/>
                <a:gd name="T19" fmla="*/ 520 h 826"/>
                <a:gd name="T20" fmla="*/ 681 w 744"/>
                <a:gd name="T21" fmla="*/ 555 h 826"/>
                <a:gd name="T22" fmla="*/ 700 w 744"/>
                <a:gd name="T23" fmla="*/ 582 h 826"/>
                <a:gd name="T24" fmla="*/ 716 w 744"/>
                <a:gd name="T25" fmla="*/ 610 h 826"/>
                <a:gd name="T26" fmla="*/ 737 w 744"/>
                <a:gd name="T27" fmla="*/ 632 h 826"/>
                <a:gd name="T28" fmla="*/ 744 w 744"/>
                <a:gd name="T29" fmla="*/ 645 h 826"/>
                <a:gd name="T30" fmla="*/ 733 w 744"/>
                <a:gd name="T31" fmla="*/ 655 h 826"/>
                <a:gd name="T32" fmla="*/ 711 w 744"/>
                <a:gd name="T33" fmla="*/ 671 h 826"/>
                <a:gd name="T34" fmla="*/ 686 w 744"/>
                <a:gd name="T35" fmla="*/ 688 h 826"/>
                <a:gd name="T36" fmla="*/ 655 w 744"/>
                <a:gd name="T37" fmla="*/ 708 h 826"/>
                <a:gd name="T38" fmla="*/ 623 w 744"/>
                <a:gd name="T39" fmla="*/ 730 h 826"/>
                <a:gd name="T40" fmla="*/ 586 w 744"/>
                <a:gd name="T41" fmla="*/ 758 h 826"/>
                <a:gd name="T42" fmla="*/ 547 w 744"/>
                <a:gd name="T43" fmla="*/ 790 h 826"/>
                <a:gd name="T44" fmla="*/ 526 w 744"/>
                <a:gd name="T45" fmla="*/ 809 h 826"/>
                <a:gd name="T46" fmla="*/ 508 w 744"/>
                <a:gd name="T47" fmla="*/ 820 h 826"/>
                <a:gd name="T48" fmla="*/ 499 w 744"/>
                <a:gd name="T49" fmla="*/ 825 h 826"/>
                <a:gd name="T50" fmla="*/ 477 w 744"/>
                <a:gd name="T51" fmla="*/ 810 h 826"/>
                <a:gd name="T52" fmla="*/ 434 w 744"/>
                <a:gd name="T53" fmla="*/ 772 h 826"/>
                <a:gd name="T54" fmla="*/ 386 w 744"/>
                <a:gd name="T55" fmla="*/ 729 h 826"/>
                <a:gd name="T56" fmla="*/ 339 w 744"/>
                <a:gd name="T57" fmla="*/ 685 h 826"/>
                <a:gd name="T58" fmla="*/ 293 w 744"/>
                <a:gd name="T59" fmla="*/ 639 h 826"/>
                <a:gd name="T60" fmla="*/ 234 w 744"/>
                <a:gd name="T61" fmla="*/ 570 h 826"/>
                <a:gd name="T62" fmla="*/ 173 w 744"/>
                <a:gd name="T63" fmla="*/ 492 h 826"/>
                <a:gd name="T64" fmla="*/ 142 w 744"/>
                <a:gd name="T65" fmla="*/ 459 h 826"/>
                <a:gd name="T66" fmla="*/ 125 w 744"/>
                <a:gd name="T67" fmla="*/ 436 h 826"/>
                <a:gd name="T68" fmla="*/ 101 w 744"/>
                <a:gd name="T69" fmla="*/ 402 h 826"/>
                <a:gd name="T70" fmla="*/ 75 w 744"/>
                <a:gd name="T71" fmla="*/ 363 h 826"/>
                <a:gd name="T72" fmla="*/ 60 w 744"/>
                <a:gd name="T73" fmla="*/ 332 h 826"/>
                <a:gd name="T74" fmla="*/ 44 w 744"/>
                <a:gd name="T75" fmla="*/ 306 h 826"/>
                <a:gd name="T76" fmla="*/ 29 w 744"/>
                <a:gd name="T77" fmla="*/ 279 h 826"/>
                <a:gd name="T78" fmla="*/ 9 w 744"/>
                <a:gd name="T79" fmla="*/ 256 h 826"/>
                <a:gd name="T80" fmla="*/ 0 w 744"/>
                <a:gd name="T81" fmla="*/ 247 h 826"/>
                <a:gd name="T82" fmla="*/ 8 w 744"/>
                <a:gd name="T83" fmla="*/ 237 h 826"/>
                <a:gd name="T84" fmla="*/ 56 w 744"/>
                <a:gd name="T85" fmla="*/ 195 h 826"/>
                <a:gd name="T86" fmla="*/ 119 w 744"/>
                <a:gd name="T87" fmla="*/ 145 h 826"/>
                <a:gd name="T88" fmla="*/ 166 w 744"/>
                <a:gd name="T89" fmla="*/ 110 h 826"/>
                <a:gd name="T90" fmla="*/ 209 w 744"/>
                <a:gd name="T91" fmla="*/ 82 h 826"/>
                <a:gd name="T92" fmla="*/ 238 w 744"/>
                <a:gd name="T93" fmla="*/ 63 h 826"/>
                <a:gd name="T94" fmla="*/ 261 w 744"/>
                <a:gd name="T95" fmla="*/ 47 h 826"/>
                <a:gd name="T96" fmla="*/ 296 w 744"/>
                <a:gd name="T97" fmla="*/ 31 h 826"/>
                <a:gd name="T98" fmla="*/ 334 w 744"/>
                <a:gd name="T99" fmla="*/ 13 h 826"/>
                <a:gd name="T100" fmla="*/ 357 w 744"/>
                <a:gd name="T101" fmla="*/ 3 h 826"/>
                <a:gd name="T102" fmla="*/ 375 w 744"/>
                <a:gd name="T103" fmla="*/ 0 h 8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44" h="826">
                  <a:moveTo>
                    <a:pt x="385" y="7"/>
                  </a:moveTo>
                  <a:lnTo>
                    <a:pt x="395" y="26"/>
                  </a:lnTo>
                  <a:lnTo>
                    <a:pt x="404" y="45"/>
                  </a:lnTo>
                  <a:lnTo>
                    <a:pt x="414" y="63"/>
                  </a:lnTo>
                  <a:lnTo>
                    <a:pt x="423" y="82"/>
                  </a:lnTo>
                  <a:lnTo>
                    <a:pt x="433" y="100"/>
                  </a:lnTo>
                  <a:lnTo>
                    <a:pt x="443" y="118"/>
                  </a:lnTo>
                  <a:lnTo>
                    <a:pt x="454" y="137"/>
                  </a:lnTo>
                  <a:lnTo>
                    <a:pt x="464" y="155"/>
                  </a:lnTo>
                  <a:lnTo>
                    <a:pt x="472" y="169"/>
                  </a:lnTo>
                  <a:lnTo>
                    <a:pt x="481" y="183"/>
                  </a:lnTo>
                  <a:lnTo>
                    <a:pt x="489" y="198"/>
                  </a:lnTo>
                  <a:lnTo>
                    <a:pt x="498" y="212"/>
                  </a:lnTo>
                  <a:lnTo>
                    <a:pt x="506" y="227"/>
                  </a:lnTo>
                  <a:lnTo>
                    <a:pt x="513" y="242"/>
                  </a:lnTo>
                  <a:lnTo>
                    <a:pt x="522" y="256"/>
                  </a:lnTo>
                  <a:lnTo>
                    <a:pt x="530" y="270"/>
                  </a:lnTo>
                  <a:lnTo>
                    <a:pt x="536" y="281"/>
                  </a:lnTo>
                  <a:lnTo>
                    <a:pt x="542" y="291"/>
                  </a:lnTo>
                  <a:lnTo>
                    <a:pt x="547" y="303"/>
                  </a:lnTo>
                  <a:lnTo>
                    <a:pt x="552" y="313"/>
                  </a:lnTo>
                  <a:lnTo>
                    <a:pt x="557" y="321"/>
                  </a:lnTo>
                  <a:lnTo>
                    <a:pt x="561" y="329"/>
                  </a:lnTo>
                  <a:lnTo>
                    <a:pt x="564" y="337"/>
                  </a:lnTo>
                  <a:lnTo>
                    <a:pt x="569" y="343"/>
                  </a:lnTo>
                  <a:lnTo>
                    <a:pt x="569" y="346"/>
                  </a:lnTo>
                  <a:lnTo>
                    <a:pt x="570" y="349"/>
                  </a:lnTo>
                  <a:lnTo>
                    <a:pt x="572" y="352"/>
                  </a:lnTo>
                  <a:lnTo>
                    <a:pt x="574" y="355"/>
                  </a:lnTo>
                  <a:lnTo>
                    <a:pt x="582" y="369"/>
                  </a:lnTo>
                  <a:lnTo>
                    <a:pt x="589" y="384"/>
                  </a:lnTo>
                  <a:lnTo>
                    <a:pt x="597" y="398"/>
                  </a:lnTo>
                  <a:lnTo>
                    <a:pt x="604" y="412"/>
                  </a:lnTo>
                  <a:lnTo>
                    <a:pt x="611" y="428"/>
                  </a:lnTo>
                  <a:lnTo>
                    <a:pt x="619" y="444"/>
                  </a:lnTo>
                  <a:lnTo>
                    <a:pt x="627" y="459"/>
                  </a:lnTo>
                  <a:lnTo>
                    <a:pt x="634" y="474"/>
                  </a:lnTo>
                  <a:lnTo>
                    <a:pt x="643" y="489"/>
                  </a:lnTo>
                  <a:lnTo>
                    <a:pt x="651" y="505"/>
                  </a:lnTo>
                  <a:lnTo>
                    <a:pt x="660" y="520"/>
                  </a:lnTo>
                  <a:lnTo>
                    <a:pt x="668" y="535"/>
                  </a:lnTo>
                  <a:lnTo>
                    <a:pt x="672" y="542"/>
                  </a:lnTo>
                  <a:lnTo>
                    <a:pt x="676" y="549"/>
                  </a:lnTo>
                  <a:lnTo>
                    <a:pt x="681" y="555"/>
                  </a:lnTo>
                  <a:lnTo>
                    <a:pt x="686" y="562"/>
                  </a:lnTo>
                  <a:lnTo>
                    <a:pt x="690" y="569"/>
                  </a:lnTo>
                  <a:lnTo>
                    <a:pt x="695" y="575"/>
                  </a:lnTo>
                  <a:lnTo>
                    <a:pt x="700" y="582"/>
                  </a:lnTo>
                  <a:lnTo>
                    <a:pt x="705" y="588"/>
                  </a:lnTo>
                  <a:lnTo>
                    <a:pt x="709" y="595"/>
                  </a:lnTo>
                  <a:lnTo>
                    <a:pt x="712" y="603"/>
                  </a:lnTo>
                  <a:lnTo>
                    <a:pt x="716" y="610"/>
                  </a:lnTo>
                  <a:lnTo>
                    <a:pt x="723" y="615"/>
                  </a:lnTo>
                  <a:lnTo>
                    <a:pt x="728" y="620"/>
                  </a:lnTo>
                  <a:lnTo>
                    <a:pt x="733" y="627"/>
                  </a:lnTo>
                  <a:lnTo>
                    <a:pt x="737" y="632"/>
                  </a:lnTo>
                  <a:lnTo>
                    <a:pt x="740" y="638"/>
                  </a:lnTo>
                  <a:lnTo>
                    <a:pt x="742" y="640"/>
                  </a:lnTo>
                  <a:lnTo>
                    <a:pt x="744" y="643"/>
                  </a:lnTo>
                  <a:lnTo>
                    <a:pt x="744" y="645"/>
                  </a:lnTo>
                  <a:lnTo>
                    <a:pt x="744" y="647"/>
                  </a:lnTo>
                  <a:lnTo>
                    <a:pt x="741" y="650"/>
                  </a:lnTo>
                  <a:lnTo>
                    <a:pt x="736" y="653"/>
                  </a:lnTo>
                  <a:lnTo>
                    <a:pt x="733" y="655"/>
                  </a:lnTo>
                  <a:lnTo>
                    <a:pt x="732" y="659"/>
                  </a:lnTo>
                  <a:lnTo>
                    <a:pt x="725" y="663"/>
                  </a:lnTo>
                  <a:lnTo>
                    <a:pt x="719" y="667"/>
                  </a:lnTo>
                  <a:lnTo>
                    <a:pt x="711" y="671"/>
                  </a:lnTo>
                  <a:lnTo>
                    <a:pt x="705" y="675"/>
                  </a:lnTo>
                  <a:lnTo>
                    <a:pt x="699" y="679"/>
                  </a:lnTo>
                  <a:lnTo>
                    <a:pt x="692" y="684"/>
                  </a:lnTo>
                  <a:lnTo>
                    <a:pt x="686" y="688"/>
                  </a:lnTo>
                  <a:lnTo>
                    <a:pt x="680" y="692"/>
                  </a:lnTo>
                  <a:lnTo>
                    <a:pt x="671" y="697"/>
                  </a:lnTo>
                  <a:lnTo>
                    <a:pt x="664" y="703"/>
                  </a:lnTo>
                  <a:lnTo>
                    <a:pt x="655" y="708"/>
                  </a:lnTo>
                  <a:lnTo>
                    <a:pt x="647" y="713"/>
                  </a:lnTo>
                  <a:lnTo>
                    <a:pt x="640" y="718"/>
                  </a:lnTo>
                  <a:lnTo>
                    <a:pt x="631" y="725"/>
                  </a:lnTo>
                  <a:lnTo>
                    <a:pt x="623" y="730"/>
                  </a:lnTo>
                  <a:lnTo>
                    <a:pt x="614" y="735"/>
                  </a:lnTo>
                  <a:lnTo>
                    <a:pt x="605" y="742"/>
                  </a:lnTo>
                  <a:lnTo>
                    <a:pt x="597" y="751"/>
                  </a:lnTo>
                  <a:lnTo>
                    <a:pt x="586" y="758"/>
                  </a:lnTo>
                  <a:lnTo>
                    <a:pt x="577" y="767"/>
                  </a:lnTo>
                  <a:lnTo>
                    <a:pt x="566" y="774"/>
                  </a:lnTo>
                  <a:lnTo>
                    <a:pt x="557" y="782"/>
                  </a:lnTo>
                  <a:lnTo>
                    <a:pt x="547" y="790"/>
                  </a:lnTo>
                  <a:lnTo>
                    <a:pt x="538" y="798"/>
                  </a:lnTo>
                  <a:lnTo>
                    <a:pt x="533" y="801"/>
                  </a:lnTo>
                  <a:lnTo>
                    <a:pt x="530" y="806"/>
                  </a:lnTo>
                  <a:lnTo>
                    <a:pt x="526" y="809"/>
                  </a:lnTo>
                  <a:lnTo>
                    <a:pt x="522" y="812"/>
                  </a:lnTo>
                  <a:lnTo>
                    <a:pt x="518" y="815"/>
                  </a:lnTo>
                  <a:lnTo>
                    <a:pt x="513" y="818"/>
                  </a:lnTo>
                  <a:lnTo>
                    <a:pt x="508" y="820"/>
                  </a:lnTo>
                  <a:lnTo>
                    <a:pt x="503" y="821"/>
                  </a:lnTo>
                  <a:lnTo>
                    <a:pt x="502" y="822"/>
                  </a:lnTo>
                  <a:lnTo>
                    <a:pt x="501" y="823"/>
                  </a:lnTo>
                  <a:lnTo>
                    <a:pt x="499" y="825"/>
                  </a:lnTo>
                  <a:lnTo>
                    <a:pt x="498" y="826"/>
                  </a:lnTo>
                  <a:lnTo>
                    <a:pt x="490" y="821"/>
                  </a:lnTo>
                  <a:lnTo>
                    <a:pt x="483" y="815"/>
                  </a:lnTo>
                  <a:lnTo>
                    <a:pt x="477" y="810"/>
                  </a:lnTo>
                  <a:lnTo>
                    <a:pt x="468" y="805"/>
                  </a:lnTo>
                  <a:lnTo>
                    <a:pt x="457" y="794"/>
                  </a:lnTo>
                  <a:lnTo>
                    <a:pt x="445" y="782"/>
                  </a:lnTo>
                  <a:lnTo>
                    <a:pt x="434" y="772"/>
                  </a:lnTo>
                  <a:lnTo>
                    <a:pt x="422" y="761"/>
                  </a:lnTo>
                  <a:lnTo>
                    <a:pt x="409" y="750"/>
                  </a:lnTo>
                  <a:lnTo>
                    <a:pt x="398" y="739"/>
                  </a:lnTo>
                  <a:lnTo>
                    <a:pt x="386" y="729"/>
                  </a:lnTo>
                  <a:lnTo>
                    <a:pt x="375" y="717"/>
                  </a:lnTo>
                  <a:lnTo>
                    <a:pt x="362" y="707"/>
                  </a:lnTo>
                  <a:lnTo>
                    <a:pt x="350" y="696"/>
                  </a:lnTo>
                  <a:lnTo>
                    <a:pt x="339" y="685"/>
                  </a:lnTo>
                  <a:lnTo>
                    <a:pt x="327" y="674"/>
                  </a:lnTo>
                  <a:lnTo>
                    <a:pt x="316" y="663"/>
                  </a:lnTo>
                  <a:lnTo>
                    <a:pt x="304" y="651"/>
                  </a:lnTo>
                  <a:lnTo>
                    <a:pt x="293" y="639"/>
                  </a:lnTo>
                  <a:lnTo>
                    <a:pt x="281" y="628"/>
                  </a:lnTo>
                  <a:lnTo>
                    <a:pt x="265" y="609"/>
                  </a:lnTo>
                  <a:lnTo>
                    <a:pt x="250" y="590"/>
                  </a:lnTo>
                  <a:lnTo>
                    <a:pt x="234" y="570"/>
                  </a:lnTo>
                  <a:lnTo>
                    <a:pt x="219" y="550"/>
                  </a:lnTo>
                  <a:lnTo>
                    <a:pt x="204" y="531"/>
                  </a:lnTo>
                  <a:lnTo>
                    <a:pt x="189" y="511"/>
                  </a:lnTo>
                  <a:lnTo>
                    <a:pt x="173" y="492"/>
                  </a:lnTo>
                  <a:lnTo>
                    <a:pt x="157" y="473"/>
                  </a:lnTo>
                  <a:lnTo>
                    <a:pt x="152" y="469"/>
                  </a:lnTo>
                  <a:lnTo>
                    <a:pt x="148" y="464"/>
                  </a:lnTo>
                  <a:lnTo>
                    <a:pt x="142" y="459"/>
                  </a:lnTo>
                  <a:lnTo>
                    <a:pt x="138" y="453"/>
                  </a:lnTo>
                  <a:lnTo>
                    <a:pt x="134" y="447"/>
                  </a:lnTo>
                  <a:lnTo>
                    <a:pt x="130" y="442"/>
                  </a:lnTo>
                  <a:lnTo>
                    <a:pt x="125" y="436"/>
                  </a:lnTo>
                  <a:lnTo>
                    <a:pt x="121" y="431"/>
                  </a:lnTo>
                  <a:lnTo>
                    <a:pt x="116" y="421"/>
                  </a:lnTo>
                  <a:lnTo>
                    <a:pt x="109" y="411"/>
                  </a:lnTo>
                  <a:lnTo>
                    <a:pt x="101" y="402"/>
                  </a:lnTo>
                  <a:lnTo>
                    <a:pt x="94" y="392"/>
                  </a:lnTo>
                  <a:lnTo>
                    <a:pt x="88" y="383"/>
                  </a:lnTo>
                  <a:lnTo>
                    <a:pt x="80" y="373"/>
                  </a:lnTo>
                  <a:lnTo>
                    <a:pt x="75" y="363"/>
                  </a:lnTo>
                  <a:lnTo>
                    <a:pt x="72" y="352"/>
                  </a:lnTo>
                  <a:lnTo>
                    <a:pt x="68" y="346"/>
                  </a:lnTo>
                  <a:lnTo>
                    <a:pt x="64" y="339"/>
                  </a:lnTo>
                  <a:lnTo>
                    <a:pt x="60" y="332"/>
                  </a:lnTo>
                  <a:lnTo>
                    <a:pt x="57" y="325"/>
                  </a:lnTo>
                  <a:lnTo>
                    <a:pt x="53" y="319"/>
                  </a:lnTo>
                  <a:lnTo>
                    <a:pt x="49" y="312"/>
                  </a:lnTo>
                  <a:lnTo>
                    <a:pt x="44" y="306"/>
                  </a:lnTo>
                  <a:lnTo>
                    <a:pt x="39" y="300"/>
                  </a:lnTo>
                  <a:lnTo>
                    <a:pt x="38" y="292"/>
                  </a:lnTo>
                  <a:lnTo>
                    <a:pt x="34" y="285"/>
                  </a:lnTo>
                  <a:lnTo>
                    <a:pt x="29" y="279"/>
                  </a:lnTo>
                  <a:lnTo>
                    <a:pt x="23" y="271"/>
                  </a:lnTo>
                  <a:lnTo>
                    <a:pt x="18" y="266"/>
                  </a:lnTo>
                  <a:lnTo>
                    <a:pt x="14" y="261"/>
                  </a:lnTo>
                  <a:lnTo>
                    <a:pt x="9" y="256"/>
                  </a:lnTo>
                  <a:lnTo>
                    <a:pt x="4" y="249"/>
                  </a:lnTo>
                  <a:lnTo>
                    <a:pt x="3" y="248"/>
                  </a:lnTo>
                  <a:lnTo>
                    <a:pt x="1" y="248"/>
                  </a:lnTo>
                  <a:lnTo>
                    <a:pt x="0" y="247"/>
                  </a:lnTo>
                  <a:lnTo>
                    <a:pt x="0" y="245"/>
                  </a:lnTo>
                  <a:lnTo>
                    <a:pt x="1" y="241"/>
                  </a:lnTo>
                  <a:lnTo>
                    <a:pt x="3" y="239"/>
                  </a:lnTo>
                  <a:lnTo>
                    <a:pt x="8" y="237"/>
                  </a:lnTo>
                  <a:lnTo>
                    <a:pt x="10" y="233"/>
                  </a:lnTo>
                  <a:lnTo>
                    <a:pt x="26" y="221"/>
                  </a:lnTo>
                  <a:lnTo>
                    <a:pt x="40" y="207"/>
                  </a:lnTo>
                  <a:lnTo>
                    <a:pt x="56" y="195"/>
                  </a:lnTo>
                  <a:lnTo>
                    <a:pt x="72" y="182"/>
                  </a:lnTo>
                  <a:lnTo>
                    <a:pt x="87" y="169"/>
                  </a:lnTo>
                  <a:lnTo>
                    <a:pt x="103" y="157"/>
                  </a:lnTo>
                  <a:lnTo>
                    <a:pt x="119" y="145"/>
                  </a:lnTo>
                  <a:lnTo>
                    <a:pt x="136" y="134"/>
                  </a:lnTo>
                  <a:lnTo>
                    <a:pt x="145" y="125"/>
                  </a:lnTo>
                  <a:lnTo>
                    <a:pt x="156" y="118"/>
                  </a:lnTo>
                  <a:lnTo>
                    <a:pt x="166" y="110"/>
                  </a:lnTo>
                  <a:lnTo>
                    <a:pt x="177" y="103"/>
                  </a:lnTo>
                  <a:lnTo>
                    <a:pt x="187" y="97"/>
                  </a:lnTo>
                  <a:lnTo>
                    <a:pt x="198" y="89"/>
                  </a:lnTo>
                  <a:lnTo>
                    <a:pt x="209" y="82"/>
                  </a:lnTo>
                  <a:lnTo>
                    <a:pt x="219" y="75"/>
                  </a:lnTo>
                  <a:lnTo>
                    <a:pt x="225" y="70"/>
                  </a:lnTo>
                  <a:lnTo>
                    <a:pt x="232" y="66"/>
                  </a:lnTo>
                  <a:lnTo>
                    <a:pt x="238" y="63"/>
                  </a:lnTo>
                  <a:lnTo>
                    <a:pt x="243" y="59"/>
                  </a:lnTo>
                  <a:lnTo>
                    <a:pt x="250" y="55"/>
                  </a:lnTo>
                  <a:lnTo>
                    <a:pt x="256" y="51"/>
                  </a:lnTo>
                  <a:lnTo>
                    <a:pt x="261" y="47"/>
                  </a:lnTo>
                  <a:lnTo>
                    <a:pt x="267" y="43"/>
                  </a:lnTo>
                  <a:lnTo>
                    <a:pt x="277" y="39"/>
                  </a:lnTo>
                  <a:lnTo>
                    <a:pt x="286" y="35"/>
                  </a:lnTo>
                  <a:lnTo>
                    <a:pt x="296" y="31"/>
                  </a:lnTo>
                  <a:lnTo>
                    <a:pt x="305" y="26"/>
                  </a:lnTo>
                  <a:lnTo>
                    <a:pt x="315" y="21"/>
                  </a:lnTo>
                  <a:lnTo>
                    <a:pt x="324" y="17"/>
                  </a:lnTo>
                  <a:lnTo>
                    <a:pt x="334" y="13"/>
                  </a:lnTo>
                  <a:lnTo>
                    <a:pt x="344" y="9"/>
                  </a:lnTo>
                  <a:lnTo>
                    <a:pt x="348" y="7"/>
                  </a:lnTo>
                  <a:lnTo>
                    <a:pt x="352" y="4"/>
                  </a:lnTo>
                  <a:lnTo>
                    <a:pt x="357" y="3"/>
                  </a:lnTo>
                  <a:lnTo>
                    <a:pt x="361" y="1"/>
                  </a:lnTo>
                  <a:lnTo>
                    <a:pt x="365" y="1"/>
                  </a:lnTo>
                  <a:lnTo>
                    <a:pt x="370" y="0"/>
                  </a:lnTo>
                  <a:lnTo>
                    <a:pt x="375" y="0"/>
                  </a:lnTo>
                  <a:lnTo>
                    <a:pt x="380" y="0"/>
                  </a:lnTo>
                  <a:lnTo>
                    <a:pt x="385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4" name="Freeform 49"/>
            <p:cNvSpPr>
              <a:spLocks/>
            </p:cNvSpPr>
            <p:nvPr/>
          </p:nvSpPr>
          <p:spPr bwMode="auto">
            <a:xfrm>
              <a:off x="2721" y="2766"/>
              <a:ext cx="702" cy="796"/>
            </a:xfrm>
            <a:custGeom>
              <a:avLst/>
              <a:gdLst>
                <a:gd name="T0" fmla="*/ 368 w 702"/>
                <a:gd name="T1" fmla="*/ 19 h 796"/>
                <a:gd name="T2" fmla="*/ 373 w 702"/>
                <a:gd name="T3" fmla="*/ 27 h 796"/>
                <a:gd name="T4" fmla="*/ 389 w 702"/>
                <a:gd name="T5" fmla="*/ 62 h 796"/>
                <a:gd name="T6" fmla="*/ 423 w 702"/>
                <a:gd name="T7" fmla="*/ 122 h 796"/>
                <a:gd name="T8" fmla="*/ 458 w 702"/>
                <a:gd name="T9" fmla="*/ 179 h 796"/>
                <a:gd name="T10" fmla="*/ 490 w 702"/>
                <a:gd name="T11" fmla="*/ 239 h 796"/>
                <a:gd name="T12" fmla="*/ 511 w 702"/>
                <a:gd name="T13" fmla="*/ 281 h 796"/>
                <a:gd name="T14" fmla="*/ 525 w 702"/>
                <a:gd name="T15" fmla="*/ 307 h 796"/>
                <a:gd name="T16" fmla="*/ 541 w 702"/>
                <a:gd name="T17" fmla="*/ 339 h 796"/>
                <a:gd name="T18" fmla="*/ 561 w 702"/>
                <a:gd name="T19" fmla="*/ 378 h 796"/>
                <a:gd name="T20" fmla="*/ 583 w 702"/>
                <a:gd name="T21" fmla="*/ 416 h 796"/>
                <a:gd name="T22" fmla="*/ 604 w 702"/>
                <a:gd name="T23" fmla="*/ 454 h 796"/>
                <a:gd name="T24" fmla="*/ 626 w 702"/>
                <a:gd name="T25" fmla="*/ 492 h 796"/>
                <a:gd name="T26" fmla="*/ 648 w 702"/>
                <a:gd name="T27" fmla="*/ 530 h 796"/>
                <a:gd name="T28" fmla="*/ 670 w 702"/>
                <a:gd name="T29" fmla="*/ 567 h 796"/>
                <a:gd name="T30" fmla="*/ 691 w 702"/>
                <a:gd name="T31" fmla="*/ 606 h 796"/>
                <a:gd name="T32" fmla="*/ 694 w 702"/>
                <a:gd name="T33" fmla="*/ 638 h 796"/>
                <a:gd name="T34" fmla="*/ 668 w 702"/>
                <a:gd name="T35" fmla="*/ 664 h 796"/>
                <a:gd name="T36" fmla="*/ 633 w 702"/>
                <a:gd name="T37" fmla="*/ 688 h 796"/>
                <a:gd name="T38" fmla="*/ 599 w 702"/>
                <a:gd name="T39" fmla="*/ 709 h 796"/>
                <a:gd name="T40" fmla="*/ 577 w 702"/>
                <a:gd name="T41" fmla="*/ 725 h 796"/>
                <a:gd name="T42" fmla="*/ 555 w 702"/>
                <a:gd name="T43" fmla="*/ 746 h 796"/>
                <a:gd name="T44" fmla="*/ 528 w 702"/>
                <a:gd name="T45" fmla="*/ 767 h 796"/>
                <a:gd name="T46" fmla="*/ 501 w 702"/>
                <a:gd name="T47" fmla="*/ 786 h 796"/>
                <a:gd name="T48" fmla="*/ 487 w 702"/>
                <a:gd name="T49" fmla="*/ 793 h 796"/>
                <a:gd name="T50" fmla="*/ 480 w 702"/>
                <a:gd name="T51" fmla="*/ 795 h 796"/>
                <a:gd name="T52" fmla="*/ 462 w 702"/>
                <a:gd name="T53" fmla="*/ 782 h 796"/>
                <a:gd name="T54" fmla="*/ 435 w 702"/>
                <a:gd name="T55" fmla="*/ 759 h 796"/>
                <a:gd name="T56" fmla="*/ 405 w 702"/>
                <a:gd name="T57" fmla="*/ 729 h 796"/>
                <a:gd name="T58" fmla="*/ 374 w 702"/>
                <a:gd name="T59" fmla="*/ 699 h 796"/>
                <a:gd name="T60" fmla="*/ 347 w 702"/>
                <a:gd name="T61" fmla="*/ 672 h 796"/>
                <a:gd name="T62" fmla="*/ 327 w 702"/>
                <a:gd name="T63" fmla="*/ 652 h 796"/>
                <a:gd name="T64" fmla="*/ 318 w 702"/>
                <a:gd name="T65" fmla="*/ 644 h 796"/>
                <a:gd name="T66" fmla="*/ 293 w 702"/>
                <a:gd name="T67" fmla="*/ 625 h 796"/>
                <a:gd name="T68" fmla="*/ 260 w 702"/>
                <a:gd name="T69" fmla="*/ 591 h 796"/>
                <a:gd name="T70" fmla="*/ 228 w 702"/>
                <a:gd name="T71" fmla="*/ 556 h 796"/>
                <a:gd name="T72" fmla="*/ 211 w 702"/>
                <a:gd name="T73" fmla="*/ 532 h 796"/>
                <a:gd name="T74" fmla="*/ 200 w 702"/>
                <a:gd name="T75" fmla="*/ 517 h 796"/>
                <a:gd name="T76" fmla="*/ 175 w 702"/>
                <a:gd name="T77" fmla="*/ 484 h 796"/>
                <a:gd name="T78" fmla="*/ 149 w 702"/>
                <a:gd name="T79" fmla="*/ 452 h 796"/>
                <a:gd name="T80" fmla="*/ 139 w 702"/>
                <a:gd name="T81" fmla="*/ 435 h 796"/>
                <a:gd name="T82" fmla="*/ 115 w 702"/>
                <a:gd name="T83" fmla="*/ 403 h 796"/>
                <a:gd name="T84" fmla="*/ 93 w 702"/>
                <a:gd name="T85" fmla="*/ 369 h 796"/>
                <a:gd name="T86" fmla="*/ 72 w 702"/>
                <a:gd name="T87" fmla="*/ 335 h 796"/>
                <a:gd name="T88" fmla="*/ 48 w 702"/>
                <a:gd name="T89" fmla="*/ 302 h 796"/>
                <a:gd name="T90" fmla="*/ 44 w 702"/>
                <a:gd name="T91" fmla="*/ 292 h 796"/>
                <a:gd name="T92" fmla="*/ 38 w 702"/>
                <a:gd name="T93" fmla="*/ 281 h 796"/>
                <a:gd name="T94" fmla="*/ 31 w 702"/>
                <a:gd name="T95" fmla="*/ 270 h 796"/>
                <a:gd name="T96" fmla="*/ 18 w 702"/>
                <a:gd name="T97" fmla="*/ 253 h 796"/>
                <a:gd name="T98" fmla="*/ 5 w 702"/>
                <a:gd name="T99" fmla="*/ 237 h 796"/>
                <a:gd name="T100" fmla="*/ 0 w 702"/>
                <a:gd name="T101" fmla="*/ 230 h 796"/>
                <a:gd name="T102" fmla="*/ 37 w 702"/>
                <a:gd name="T103" fmla="*/ 199 h 796"/>
                <a:gd name="T104" fmla="*/ 74 w 702"/>
                <a:gd name="T105" fmla="*/ 169 h 796"/>
                <a:gd name="T106" fmla="*/ 112 w 702"/>
                <a:gd name="T107" fmla="*/ 139 h 796"/>
                <a:gd name="T108" fmla="*/ 151 w 702"/>
                <a:gd name="T109" fmla="*/ 110 h 796"/>
                <a:gd name="T110" fmla="*/ 191 w 702"/>
                <a:gd name="T111" fmla="*/ 83 h 796"/>
                <a:gd name="T112" fmla="*/ 231 w 702"/>
                <a:gd name="T113" fmla="*/ 56 h 796"/>
                <a:gd name="T114" fmla="*/ 273 w 702"/>
                <a:gd name="T115" fmla="*/ 33 h 796"/>
                <a:gd name="T116" fmla="*/ 316 w 702"/>
                <a:gd name="T117" fmla="*/ 13 h 796"/>
                <a:gd name="T118" fmla="*/ 332 w 702"/>
                <a:gd name="T119" fmla="*/ 7 h 796"/>
                <a:gd name="T120" fmla="*/ 345 w 702"/>
                <a:gd name="T121" fmla="*/ 1 h 796"/>
                <a:gd name="T122" fmla="*/ 357 w 702"/>
                <a:gd name="T123" fmla="*/ 2 h 796"/>
                <a:gd name="T124" fmla="*/ 368 w 702"/>
                <a:gd name="T125" fmla="*/ 14 h 7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02" h="796">
                  <a:moveTo>
                    <a:pt x="368" y="14"/>
                  </a:moveTo>
                  <a:lnTo>
                    <a:pt x="368" y="19"/>
                  </a:lnTo>
                  <a:lnTo>
                    <a:pt x="370" y="23"/>
                  </a:lnTo>
                  <a:lnTo>
                    <a:pt x="373" y="27"/>
                  </a:lnTo>
                  <a:lnTo>
                    <a:pt x="374" y="31"/>
                  </a:lnTo>
                  <a:lnTo>
                    <a:pt x="389" y="62"/>
                  </a:lnTo>
                  <a:lnTo>
                    <a:pt x="406" y="91"/>
                  </a:lnTo>
                  <a:lnTo>
                    <a:pt x="423" y="122"/>
                  </a:lnTo>
                  <a:lnTo>
                    <a:pt x="441" y="150"/>
                  </a:lnTo>
                  <a:lnTo>
                    <a:pt x="458" y="179"/>
                  </a:lnTo>
                  <a:lnTo>
                    <a:pt x="474" y="210"/>
                  </a:lnTo>
                  <a:lnTo>
                    <a:pt x="490" y="239"/>
                  </a:lnTo>
                  <a:lnTo>
                    <a:pt x="504" y="270"/>
                  </a:lnTo>
                  <a:lnTo>
                    <a:pt x="511" y="281"/>
                  </a:lnTo>
                  <a:lnTo>
                    <a:pt x="519" y="294"/>
                  </a:lnTo>
                  <a:lnTo>
                    <a:pt x="525" y="307"/>
                  </a:lnTo>
                  <a:lnTo>
                    <a:pt x="531" y="319"/>
                  </a:lnTo>
                  <a:lnTo>
                    <a:pt x="541" y="339"/>
                  </a:lnTo>
                  <a:lnTo>
                    <a:pt x="551" y="358"/>
                  </a:lnTo>
                  <a:lnTo>
                    <a:pt x="561" y="378"/>
                  </a:lnTo>
                  <a:lnTo>
                    <a:pt x="571" y="397"/>
                  </a:lnTo>
                  <a:lnTo>
                    <a:pt x="583" y="416"/>
                  </a:lnTo>
                  <a:lnTo>
                    <a:pt x="593" y="435"/>
                  </a:lnTo>
                  <a:lnTo>
                    <a:pt x="604" y="454"/>
                  </a:lnTo>
                  <a:lnTo>
                    <a:pt x="615" y="473"/>
                  </a:lnTo>
                  <a:lnTo>
                    <a:pt x="626" y="492"/>
                  </a:lnTo>
                  <a:lnTo>
                    <a:pt x="637" y="511"/>
                  </a:lnTo>
                  <a:lnTo>
                    <a:pt x="648" y="530"/>
                  </a:lnTo>
                  <a:lnTo>
                    <a:pt x="659" y="549"/>
                  </a:lnTo>
                  <a:lnTo>
                    <a:pt x="670" y="567"/>
                  </a:lnTo>
                  <a:lnTo>
                    <a:pt x="680" y="586"/>
                  </a:lnTo>
                  <a:lnTo>
                    <a:pt x="691" y="606"/>
                  </a:lnTo>
                  <a:lnTo>
                    <a:pt x="702" y="625"/>
                  </a:lnTo>
                  <a:lnTo>
                    <a:pt x="694" y="638"/>
                  </a:lnTo>
                  <a:lnTo>
                    <a:pt x="683" y="651"/>
                  </a:lnTo>
                  <a:lnTo>
                    <a:pt x="668" y="664"/>
                  </a:lnTo>
                  <a:lnTo>
                    <a:pt x="651" y="677"/>
                  </a:lnTo>
                  <a:lnTo>
                    <a:pt x="633" y="688"/>
                  </a:lnTo>
                  <a:lnTo>
                    <a:pt x="616" y="700"/>
                  </a:lnTo>
                  <a:lnTo>
                    <a:pt x="599" y="709"/>
                  </a:lnTo>
                  <a:lnTo>
                    <a:pt x="586" y="717"/>
                  </a:lnTo>
                  <a:lnTo>
                    <a:pt x="577" y="725"/>
                  </a:lnTo>
                  <a:lnTo>
                    <a:pt x="567" y="736"/>
                  </a:lnTo>
                  <a:lnTo>
                    <a:pt x="555" y="746"/>
                  </a:lnTo>
                  <a:lnTo>
                    <a:pt x="542" y="757"/>
                  </a:lnTo>
                  <a:lnTo>
                    <a:pt x="528" y="767"/>
                  </a:lnTo>
                  <a:lnTo>
                    <a:pt x="513" y="778"/>
                  </a:lnTo>
                  <a:lnTo>
                    <a:pt x="501" y="786"/>
                  </a:lnTo>
                  <a:lnTo>
                    <a:pt x="488" y="794"/>
                  </a:lnTo>
                  <a:lnTo>
                    <a:pt x="487" y="793"/>
                  </a:lnTo>
                  <a:lnTo>
                    <a:pt x="485" y="796"/>
                  </a:lnTo>
                  <a:lnTo>
                    <a:pt x="480" y="795"/>
                  </a:lnTo>
                  <a:lnTo>
                    <a:pt x="472" y="789"/>
                  </a:lnTo>
                  <a:lnTo>
                    <a:pt x="462" y="782"/>
                  </a:lnTo>
                  <a:lnTo>
                    <a:pt x="449" y="772"/>
                  </a:lnTo>
                  <a:lnTo>
                    <a:pt x="435" y="759"/>
                  </a:lnTo>
                  <a:lnTo>
                    <a:pt x="421" y="744"/>
                  </a:lnTo>
                  <a:lnTo>
                    <a:pt x="405" y="729"/>
                  </a:lnTo>
                  <a:lnTo>
                    <a:pt x="389" y="714"/>
                  </a:lnTo>
                  <a:lnTo>
                    <a:pt x="374" y="699"/>
                  </a:lnTo>
                  <a:lnTo>
                    <a:pt x="360" y="684"/>
                  </a:lnTo>
                  <a:lnTo>
                    <a:pt x="347" y="672"/>
                  </a:lnTo>
                  <a:lnTo>
                    <a:pt x="336" y="660"/>
                  </a:lnTo>
                  <a:lnTo>
                    <a:pt x="327" y="652"/>
                  </a:lnTo>
                  <a:lnTo>
                    <a:pt x="321" y="646"/>
                  </a:lnTo>
                  <a:lnTo>
                    <a:pt x="318" y="644"/>
                  </a:lnTo>
                  <a:lnTo>
                    <a:pt x="307" y="637"/>
                  </a:lnTo>
                  <a:lnTo>
                    <a:pt x="293" y="625"/>
                  </a:lnTo>
                  <a:lnTo>
                    <a:pt x="278" y="608"/>
                  </a:lnTo>
                  <a:lnTo>
                    <a:pt x="260" y="591"/>
                  </a:lnTo>
                  <a:lnTo>
                    <a:pt x="243" y="573"/>
                  </a:lnTo>
                  <a:lnTo>
                    <a:pt x="228" y="556"/>
                  </a:lnTo>
                  <a:lnTo>
                    <a:pt x="218" y="541"/>
                  </a:lnTo>
                  <a:lnTo>
                    <a:pt x="211" y="532"/>
                  </a:lnTo>
                  <a:lnTo>
                    <a:pt x="208" y="528"/>
                  </a:lnTo>
                  <a:lnTo>
                    <a:pt x="200" y="517"/>
                  </a:lnTo>
                  <a:lnTo>
                    <a:pt x="188" y="502"/>
                  </a:lnTo>
                  <a:lnTo>
                    <a:pt x="175" y="484"/>
                  </a:lnTo>
                  <a:lnTo>
                    <a:pt x="161" y="468"/>
                  </a:lnTo>
                  <a:lnTo>
                    <a:pt x="149" y="452"/>
                  </a:lnTo>
                  <a:lnTo>
                    <a:pt x="141" y="440"/>
                  </a:lnTo>
                  <a:lnTo>
                    <a:pt x="139" y="435"/>
                  </a:lnTo>
                  <a:lnTo>
                    <a:pt x="126" y="420"/>
                  </a:lnTo>
                  <a:lnTo>
                    <a:pt x="115" y="403"/>
                  </a:lnTo>
                  <a:lnTo>
                    <a:pt x="103" y="387"/>
                  </a:lnTo>
                  <a:lnTo>
                    <a:pt x="93" y="369"/>
                  </a:lnTo>
                  <a:lnTo>
                    <a:pt x="82" y="352"/>
                  </a:lnTo>
                  <a:lnTo>
                    <a:pt x="72" y="335"/>
                  </a:lnTo>
                  <a:lnTo>
                    <a:pt x="60" y="318"/>
                  </a:lnTo>
                  <a:lnTo>
                    <a:pt x="48" y="302"/>
                  </a:lnTo>
                  <a:lnTo>
                    <a:pt x="45" y="297"/>
                  </a:lnTo>
                  <a:lnTo>
                    <a:pt x="44" y="292"/>
                  </a:lnTo>
                  <a:lnTo>
                    <a:pt x="42" y="286"/>
                  </a:lnTo>
                  <a:lnTo>
                    <a:pt x="38" y="281"/>
                  </a:lnTo>
                  <a:lnTo>
                    <a:pt x="35" y="277"/>
                  </a:lnTo>
                  <a:lnTo>
                    <a:pt x="31" y="270"/>
                  </a:lnTo>
                  <a:lnTo>
                    <a:pt x="24" y="263"/>
                  </a:lnTo>
                  <a:lnTo>
                    <a:pt x="18" y="253"/>
                  </a:lnTo>
                  <a:lnTo>
                    <a:pt x="11" y="245"/>
                  </a:lnTo>
                  <a:lnTo>
                    <a:pt x="5" y="237"/>
                  </a:lnTo>
                  <a:lnTo>
                    <a:pt x="1" y="232"/>
                  </a:lnTo>
                  <a:lnTo>
                    <a:pt x="0" y="230"/>
                  </a:lnTo>
                  <a:lnTo>
                    <a:pt x="18" y="215"/>
                  </a:lnTo>
                  <a:lnTo>
                    <a:pt x="37" y="199"/>
                  </a:lnTo>
                  <a:lnTo>
                    <a:pt x="55" y="185"/>
                  </a:lnTo>
                  <a:lnTo>
                    <a:pt x="74" y="169"/>
                  </a:lnTo>
                  <a:lnTo>
                    <a:pt x="93" y="154"/>
                  </a:lnTo>
                  <a:lnTo>
                    <a:pt x="112" y="139"/>
                  </a:lnTo>
                  <a:lnTo>
                    <a:pt x="132" y="125"/>
                  </a:lnTo>
                  <a:lnTo>
                    <a:pt x="151" y="110"/>
                  </a:lnTo>
                  <a:lnTo>
                    <a:pt x="171" y="96"/>
                  </a:lnTo>
                  <a:lnTo>
                    <a:pt x="191" y="83"/>
                  </a:lnTo>
                  <a:lnTo>
                    <a:pt x="211" y="69"/>
                  </a:lnTo>
                  <a:lnTo>
                    <a:pt x="231" y="56"/>
                  </a:lnTo>
                  <a:lnTo>
                    <a:pt x="252" y="45"/>
                  </a:lnTo>
                  <a:lnTo>
                    <a:pt x="273" y="33"/>
                  </a:lnTo>
                  <a:lnTo>
                    <a:pt x="295" y="23"/>
                  </a:lnTo>
                  <a:lnTo>
                    <a:pt x="316" y="13"/>
                  </a:lnTo>
                  <a:lnTo>
                    <a:pt x="324" y="10"/>
                  </a:lnTo>
                  <a:lnTo>
                    <a:pt x="332" y="7"/>
                  </a:lnTo>
                  <a:lnTo>
                    <a:pt x="339" y="3"/>
                  </a:lnTo>
                  <a:lnTo>
                    <a:pt x="345" y="1"/>
                  </a:lnTo>
                  <a:lnTo>
                    <a:pt x="351" y="0"/>
                  </a:lnTo>
                  <a:lnTo>
                    <a:pt x="357" y="2"/>
                  </a:lnTo>
                  <a:lnTo>
                    <a:pt x="363" y="6"/>
                  </a:lnTo>
                  <a:lnTo>
                    <a:pt x="368" y="14"/>
                  </a:lnTo>
                  <a:close/>
                </a:path>
              </a:pathLst>
            </a:custGeom>
            <a:solidFill>
              <a:srgbClr val="FF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6" name="Freeform 51"/>
            <p:cNvSpPr>
              <a:spLocks/>
            </p:cNvSpPr>
            <p:nvPr/>
          </p:nvSpPr>
          <p:spPr bwMode="auto">
            <a:xfrm>
              <a:off x="2921" y="2931"/>
              <a:ext cx="358" cy="448"/>
            </a:xfrm>
            <a:custGeom>
              <a:avLst/>
              <a:gdLst>
                <a:gd name="T0" fmla="*/ 29 w 358"/>
                <a:gd name="T1" fmla="*/ 10 h 448"/>
                <a:gd name="T2" fmla="*/ 46 w 358"/>
                <a:gd name="T3" fmla="*/ 20 h 448"/>
                <a:gd name="T4" fmla="*/ 63 w 358"/>
                <a:gd name="T5" fmla="*/ 29 h 448"/>
                <a:gd name="T6" fmla="*/ 79 w 358"/>
                <a:gd name="T7" fmla="*/ 41 h 448"/>
                <a:gd name="T8" fmla="*/ 95 w 358"/>
                <a:gd name="T9" fmla="*/ 51 h 448"/>
                <a:gd name="T10" fmla="*/ 110 w 358"/>
                <a:gd name="T11" fmla="*/ 63 h 448"/>
                <a:gd name="T12" fmla="*/ 126 w 358"/>
                <a:gd name="T13" fmla="*/ 73 h 448"/>
                <a:gd name="T14" fmla="*/ 144 w 358"/>
                <a:gd name="T15" fmla="*/ 82 h 448"/>
                <a:gd name="T16" fmla="*/ 164 w 358"/>
                <a:gd name="T17" fmla="*/ 87 h 448"/>
                <a:gd name="T18" fmla="*/ 189 w 358"/>
                <a:gd name="T19" fmla="*/ 95 h 448"/>
                <a:gd name="T20" fmla="*/ 217 w 358"/>
                <a:gd name="T21" fmla="*/ 105 h 448"/>
                <a:gd name="T22" fmla="*/ 244 w 358"/>
                <a:gd name="T23" fmla="*/ 117 h 448"/>
                <a:gd name="T24" fmla="*/ 270 w 358"/>
                <a:gd name="T25" fmla="*/ 132 h 448"/>
                <a:gd name="T26" fmla="*/ 294 w 358"/>
                <a:gd name="T27" fmla="*/ 150 h 448"/>
                <a:gd name="T28" fmla="*/ 312 w 358"/>
                <a:gd name="T29" fmla="*/ 170 h 448"/>
                <a:gd name="T30" fmla="*/ 324 w 358"/>
                <a:gd name="T31" fmla="*/ 193 h 448"/>
                <a:gd name="T32" fmla="*/ 327 w 358"/>
                <a:gd name="T33" fmla="*/ 223 h 448"/>
                <a:gd name="T34" fmla="*/ 321 w 358"/>
                <a:gd name="T35" fmla="*/ 255 h 448"/>
                <a:gd name="T36" fmla="*/ 303 w 358"/>
                <a:gd name="T37" fmla="*/ 276 h 448"/>
                <a:gd name="T38" fmla="*/ 289 w 358"/>
                <a:gd name="T39" fmla="*/ 287 h 448"/>
                <a:gd name="T40" fmla="*/ 272 w 358"/>
                <a:gd name="T41" fmla="*/ 294 h 448"/>
                <a:gd name="T42" fmla="*/ 254 w 358"/>
                <a:gd name="T43" fmla="*/ 298 h 448"/>
                <a:gd name="T44" fmla="*/ 245 w 358"/>
                <a:gd name="T45" fmla="*/ 304 h 448"/>
                <a:gd name="T46" fmla="*/ 270 w 358"/>
                <a:gd name="T47" fmla="*/ 320 h 448"/>
                <a:gd name="T48" fmla="*/ 297 w 358"/>
                <a:gd name="T49" fmla="*/ 332 h 448"/>
                <a:gd name="T50" fmla="*/ 326 w 358"/>
                <a:gd name="T51" fmla="*/ 340 h 448"/>
                <a:gd name="T52" fmla="*/ 355 w 358"/>
                <a:gd name="T53" fmla="*/ 347 h 448"/>
                <a:gd name="T54" fmla="*/ 357 w 358"/>
                <a:gd name="T55" fmla="*/ 349 h 448"/>
                <a:gd name="T56" fmla="*/ 358 w 358"/>
                <a:gd name="T57" fmla="*/ 352 h 448"/>
                <a:gd name="T58" fmla="*/ 352 w 358"/>
                <a:gd name="T59" fmla="*/ 359 h 448"/>
                <a:gd name="T60" fmla="*/ 341 w 358"/>
                <a:gd name="T61" fmla="*/ 369 h 448"/>
                <a:gd name="T62" fmla="*/ 327 w 358"/>
                <a:gd name="T63" fmla="*/ 378 h 448"/>
                <a:gd name="T64" fmla="*/ 319 w 358"/>
                <a:gd name="T65" fmla="*/ 384 h 448"/>
                <a:gd name="T66" fmla="*/ 297 w 358"/>
                <a:gd name="T67" fmla="*/ 399 h 448"/>
                <a:gd name="T68" fmla="*/ 276 w 358"/>
                <a:gd name="T69" fmla="*/ 415 h 448"/>
                <a:gd name="T70" fmla="*/ 256 w 358"/>
                <a:gd name="T71" fmla="*/ 432 h 448"/>
                <a:gd name="T72" fmla="*/ 234 w 358"/>
                <a:gd name="T73" fmla="*/ 448 h 448"/>
                <a:gd name="T74" fmla="*/ 228 w 358"/>
                <a:gd name="T75" fmla="*/ 415 h 448"/>
                <a:gd name="T76" fmla="*/ 231 w 358"/>
                <a:gd name="T77" fmla="*/ 375 h 448"/>
                <a:gd name="T78" fmla="*/ 221 w 358"/>
                <a:gd name="T79" fmla="*/ 312 h 448"/>
                <a:gd name="T80" fmla="*/ 209 w 358"/>
                <a:gd name="T81" fmla="*/ 314 h 448"/>
                <a:gd name="T82" fmla="*/ 190 w 358"/>
                <a:gd name="T83" fmla="*/ 345 h 448"/>
                <a:gd name="T84" fmla="*/ 160 w 358"/>
                <a:gd name="T85" fmla="*/ 369 h 448"/>
                <a:gd name="T86" fmla="*/ 136 w 358"/>
                <a:gd name="T87" fmla="*/ 385 h 448"/>
                <a:gd name="T88" fmla="*/ 109 w 358"/>
                <a:gd name="T89" fmla="*/ 383 h 448"/>
                <a:gd name="T90" fmla="*/ 84 w 358"/>
                <a:gd name="T91" fmla="*/ 371 h 448"/>
                <a:gd name="T92" fmla="*/ 60 w 358"/>
                <a:gd name="T93" fmla="*/ 358 h 448"/>
                <a:gd name="T94" fmla="*/ 52 w 358"/>
                <a:gd name="T95" fmla="*/ 350 h 448"/>
                <a:gd name="T96" fmla="*/ 37 w 358"/>
                <a:gd name="T97" fmla="*/ 328 h 448"/>
                <a:gd name="T98" fmla="*/ 20 w 358"/>
                <a:gd name="T99" fmla="*/ 297 h 448"/>
                <a:gd name="T100" fmla="*/ 12 w 358"/>
                <a:gd name="T101" fmla="*/ 266 h 448"/>
                <a:gd name="T102" fmla="*/ 12 w 358"/>
                <a:gd name="T103" fmla="*/ 233 h 448"/>
                <a:gd name="T104" fmla="*/ 14 w 358"/>
                <a:gd name="T105" fmla="*/ 202 h 448"/>
                <a:gd name="T106" fmla="*/ 16 w 358"/>
                <a:gd name="T107" fmla="*/ 154 h 448"/>
                <a:gd name="T108" fmla="*/ 19 w 358"/>
                <a:gd name="T109" fmla="*/ 96 h 448"/>
                <a:gd name="T110" fmla="*/ 16 w 358"/>
                <a:gd name="T111" fmla="*/ 43 h 448"/>
                <a:gd name="T112" fmla="*/ 0 w 358"/>
                <a:gd name="T113" fmla="*/ 6 h 448"/>
                <a:gd name="T114" fmla="*/ 9 w 358"/>
                <a:gd name="T115" fmla="*/ 1 h 448"/>
                <a:gd name="T116" fmla="*/ 21 w 358"/>
                <a:gd name="T117" fmla="*/ 5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58" h="448">
                  <a:moveTo>
                    <a:pt x="21" y="5"/>
                  </a:moveTo>
                  <a:lnTo>
                    <a:pt x="29" y="10"/>
                  </a:lnTo>
                  <a:lnTo>
                    <a:pt x="38" y="15"/>
                  </a:lnTo>
                  <a:lnTo>
                    <a:pt x="46" y="20"/>
                  </a:lnTo>
                  <a:lnTo>
                    <a:pt x="55" y="24"/>
                  </a:lnTo>
                  <a:lnTo>
                    <a:pt x="63" y="29"/>
                  </a:lnTo>
                  <a:lnTo>
                    <a:pt x="71" y="34"/>
                  </a:lnTo>
                  <a:lnTo>
                    <a:pt x="79" y="41"/>
                  </a:lnTo>
                  <a:lnTo>
                    <a:pt x="86" y="47"/>
                  </a:lnTo>
                  <a:lnTo>
                    <a:pt x="95" y="51"/>
                  </a:lnTo>
                  <a:lnTo>
                    <a:pt x="102" y="56"/>
                  </a:lnTo>
                  <a:lnTo>
                    <a:pt x="110" y="63"/>
                  </a:lnTo>
                  <a:lnTo>
                    <a:pt x="119" y="68"/>
                  </a:lnTo>
                  <a:lnTo>
                    <a:pt x="126" y="73"/>
                  </a:lnTo>
                  <a:lnTo>
                    <a:pt x="134" y="78"/>
                  </a:lnTo>
                  <a:lnTo>
                    <a:pt x="144" y="82"/>
                  </a:lnTo>
                  <a:lnTo>
                    <a:pt x="152" y="84"/>
                  </a:lnTo>
                  <a:lnTo>
                    <a:pt x="164" y="87"/>
                  </a:lnTo>
                  <a:lnTo>
                    <a:pt x="175" y="91"/>
                  </a:lnTo>
                  <a:lnTo>
                    <a:pt x="189" y="95"/>
                  </a:lnTo>
                  <a:lnTo>
                    <a:pt x="203" y="100"/>
                  </a:lnTo>
                  <a:lnTo>
                    <a:pt x="217" y="105"/>
                  </a:lnTo>
                  <a:lnTo>
                    <a:pt x="230" y="111"/>
                  </a:lnTo>
                  <a:lnTo>
                    <a:pt x="244" y="117"/>
                  </a:lnTo>
                  <a:lnTo>
                    <a:pt x="258" y="125"/>
                  </a:lnTo>
                  <a:lnTo>
                    <a:pt x="270" y="132"/>
                  </a:lnTo>
                  <a:lnTo>
                    <a:pt x="283" y="141"/>
                  </a:lnTo>
                  <a:lnTo>
                    <a:pt x="294" y="150"/>
                  </a:lnTo>
                  <a:lnTo>
                    <a:pt x="304" y="160"/>
                  </a:lnTo>
                  <a:lnTo>
                    <a:pt x="312" y="170"/>
                  </a:lnTo>
                  <a:lnTo>
                    <a:pt x="319" y="182"/>
                  </a:lnTo>
                  <a:lnTo>
                    <a:pt x="324" y="193"/>
                  </a:lnTo>
                  <a:lnTo>
                    <a:pt x="326" y="206"/>
                  </a:lnTo>
                  <a:lnTo>
                    <a:pt x="327" y="223"/>
                  </a:lnTo>
                  <a:lnTo>
                    <a:pt x="326" y="239"/>
                  </a:lnTo>
                  <a:lnTo>
                    <a:pt x="321" y="255"/>
                  </a:lnTo>
                  <a:lnTo>
                    <a:pt x="309" y="269"/>
                  </a:lnTo>
                  <a:lnTo>
                    <a:pt x="303" y="276"/>
                  </a:lnTo>
                  <a:lnTo>
                    <a:pt x="296" y="283"/>
                  </a:lnTo>
                  <a:lnTo>
                    <a:pt x="289" y="287"/>
                  </a:lnTo>
                  <a:lnTo>
                    <a:pt x="281" y="291"/>
                  </a:lnTo>
                  <a:lnTo>
                    <a:pt x="272" y="294"/>
                  </a:lnTo>
                  <a:lnTo>
                    <a:pt x="264" y="296"/>
                  </a:lnTo>
                  <a:lnTo>
                    <a:pt x="254" y="298"/>
                  </a:lnTo>
                  <a:lnTo>
                    <a:pt x="245" y="300"/>
                  </a:lnTo>
                  <a:lnTo>
                    <a:pt x="245" y="304"/>
                  </a:lnTo>
                  <a:lnTo>
                    <a:pt x="258" y="312"/>
                  </a:lnTo>
                  <a:lnTo>
                    <a:pt x="270" y="320"/>
                  </a:lnTo>
                  <a:lnTo>
                    <a:pt x="284" y="327"/>
                  </a:lnTo>
                  <a:lnTo>
                    <a:pt x="297" y="332"/>
                  </a:lnTo>
                  <a:lnTo>
                    <a:pt x="312" y="337"/>
                  </a:lnTo>
                  <a:lnTo>
                    <a:pt x="326" y="340"/>
                  </a:lnTo>
                  <a:lnTo>
                    <a:pt x="341" y="344"/>
                  </a:lnTo>
                  <a:lnTo>
                    <a:pt x="355" y="347"/>
                  </a:lnTo>
                  <a:lnTo>
                    <a:pt x="356" y="348"/>
                  </a:lnTo>
                  <a:lnTo>
                    <a:pt x="357" y="349"/>
                  </a:lnTo>
                  <a:lnTo>
                    <a:pt x="357" y="351"/>
                  </a:lnTo>
                  <a:lnTo>
                    <a:pt x="358" y="352"/>
                  </a:lnTo>
                  <a:lnTo>
                    <a:pt x="356" y="355"/>
                  </a:lnTo>
                  <a:lnTo>
                    <a:pt x="352" y="359"/>
                  </a:lnTo>
                  <a:lnTo>
                    <a:pt x="347" y="364"/>
                  </a:lnTo>
                  <a:lnTo>
                    <a:pt x="341" y="369"/>
                  </a:lnTo>
                  <a:lnTo>
                    <a:pt x="333" y="374"/>
                  </a:lnTo>
                  <a:lnTo>
                    <a:pt x="327" y="378"/>
                  </a:lnTo>
                  <a:lnTo>
                    <a:pt x="323" y="381"/>
                  </a:lnTo>
                  <a:lnTo>
                    <a:pt x="319" y="384"/>
                  </a:lnTo>
                  <a:lnTo>
                    <a:pt x="308" y="391"/>
                  </a:lnTo>
                  <a:lnTo>
                    <a:pt x="297" y="399"/>
                  </a:lnTo>
                  <a:lnTo>
                    <a:pt x="287" y="408"/>
                  </a:lnTo>
                  <a:lnTo>
                    <a:pt x="276" y="415"/>
                  </a:lnTo>
                  <a:lnTo>
                    <a:pt x="267" y="424"/>
                  </a:lnTo>
                  <a:lnTo>
                    <a:pt x="256" y="432"/>
                  </a:lnTo>
                  <a:lnTo>
                    <a:pt x="246" y="440"/>
                  </a:lnTo>
                  <a:lnTo>
                    <a:pt x="234" y="448"/>
                  </a:lnTo>
                  <a:lnTo>
                    <a:pt x="229" y="436"/>
                  </a:lnTo>
                  <a:lnTo>
                    <a:pt x="228" y="415"/>
                  </a:lnTo>
                  <a:lnTo>
                    <a:pt x="230" y="392"/>
                  </a:lnTo>
                  <a:lnTo>
                    <a:pt x="231" y="375"/>
                  </a:lnTo>
                  <a:lnTo>
                    <a:pt x="226" y="333"/>
                  </a:lnTo>
                  <a:lnTo>
                    <a:pt x="221" y="312"/>
                  </a:lnTo>
                  <a:lnTo>
                    <a:pt x="215" y="308"/>
                  </a:lnTo>
                  <a:lnTo>
                    <a:pt x="209" y="314"/>
                  </a:lnTo>
                  <a:lnTo>
                    <a:pt x="201" y="328"/>
                  </a:lnTo>
                  <a:lnTo>
                    <a:pt x="190" y="345"/>
                  </a:lnTo>
                  <a:lnTo>
                    <a:pt x="177" y="359"/>
                  </a:lnTo>
                  <a:lnTo>
                    <a:pt x="160" y="369"/>
                  </a:lnTo>
                  <a:lnTo>
                    <a:pt x="147" y="379"/>
                  </a:lnTo>
                  <a:lnTo>
                    <a:pt x="136" y="385"/>
                  </a:lnTo>
                  <a:lnTo>
                    <a:pt x="122" y="386"/>
                  </a:lnTo>
                  <a:lnTo>
                    <a:pt x="109" y="383"/>
                  </a:lnTo>
                  <a:lnTo>
                    <a:pt x="97" y="378"/>
                  </a:lnTo>
                  <a:lnTo>
                    <a:pt x="84" y="371"/>
                  </a:lnTo>
                  <a:lnTo>
                    <a:pt x="71" y="365"/>
                  </a:lnTo>
                  <a:lnTo>
                    <a:pt x="60" y="358"/>
                  </a:lnTo>
                  <a:lnTo>
                    <a:pt x="58" y="356"/>
                  </a:lnTo>
                  <a:lnTo>
                    <a:pt x="52" y="350"/>
                  </a:lnTo>
                  <a:lnTo>
                    <a:pt x="45" y="340"/>
                  </a:lnTo>
                  <a:lnTo>
                    <a:pt x="37" y="328"/>
                  </a:lnTo>
                  <a:lnTo>
                    <a:pt x="28" y="313"/>
                  </a:lnTo>
                  <a:lnTo>
                    <a:pt x="20" y="297"/>
                  </a:lnTo>
                  <a:lnTo>
                    <a:pt x="15" y="282"/>
                  </a:lnTo>
                  <a:lnTo>
                    <a:pt x="12" y="266"/>
                  </a:lnTo>
                  <a:lnTo>
                    <a:pt x="12" y="249"/>
                  </a:lnTo>
                  <a:lnTo>
                    <a:pt x="12" y="233"/>
                  </a:lnTo>
                  <a:lnTo>
                    <a:pt x="11" y="217"/>
                  </a:lnTo>
                  <a:lnTo>
                    <a:pt x="14" y="202"/>
                  </a:lnTo>
                  <a:lnTo>
                    <a:pt x="15" y="181"/>
                  </a:lnTo>
                  <a:lnTo>
                    <a:pt x="16" y="154"/>
                  </a:lnTo>
                  <a:lnTo>
                    <a:pt x="18" y="126"/>
                  </a:lnTo>
                  <a:lnTo>
                    <a:pt x="19" y="96"/>
                  </a:lnTo>
                  <a:lnTo>
                    <a:pt x="18" y="68"/>
                  </a:lnTo>
                  <a:lnTo>
                    <a:pt x="16" y="43"/>
                  </a:lnTo>
                  <a:lnTo>
                    <a:pt x="9" y="21"/>
                  </a:lnTo>
                  <a:lnTo>
                    <a:pt x="0" y="6"/>
                  </a:lnTo>
                  <a:lnTo>
                    <a:pt x="3" y="0"/>
                  </a:lnTo>
                  <a:lnTo>
                    <a:pt x="9" y="1"/>
                  </a:lnTo>
                  <a:lnTo>
                    <a:pt x="15" y="3"/>
                  </a:lnTo>
                  <a:lnTo>
                    <a:pt x="2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7" name="Freeform 52"/>
            <p:cNvSpPr>
              <a:spLocks/>
            </p:cNvSpPr>
            <p:nvPr/>
          </p:nvSpPr>
          <p:spPr bwMode="auto">
            <a:xfrm>
              <a:off x="2589" y="2958"/>
              <a:ext cx="88" cy="99"/>
            </a:xfrm>
            <a:custGeom>
              <a:avLst/>
              <a:gdLst>
                <a:gd name="T0" fmla="*/ 40 w 88"/>
                <a:gd name="T1" fmla="*/ 85 h 99"/>
                <a:gd name="T2" fmla="*/ 40 w 88"/>
                <a:gd name="T3" fmla="*/ 88 h 99"/>
                <a:gd name="T4" fmla="*/ 40 w 88"/>
                <a:gd name="T5" fmla="*/ 93 h 99"/>
                <a:gd name="T6" fmla="*/ 40 w 88"/>
                <a:gd name="T7" fmla="*/ 97 h 99"/>
                <a:gd name="T8" fmla="*/ 36 w 88"/>
                <a:gd name="T9" fmla="*/ 99 h 99"/>
                <a:gd name="T10" fmla="*/ 34 w 88"/>
                <a:gd name="T11" fmla="*/ 99 h 99"/>
                <a:gd name="T12" fmla="*/ 33 w 88"/>
                <a:gd name="T13" fmla="*/ 98 h 99"/>
                <a:gd name="T14" fmla="*/ 31 w 88"/>
                <a:gd name="T15" fmla="*/ 98 h 99"/>
                <a:gd name="T16" fmla="*/ 30 w 88"/>
                <a:gd name="T17" fmla="*/ 96 h 99"/>
                <a:gd name="T18" fmla="*/ 21 w 88"/>
                <a:gd name="T19" fmla="*/ 74 h 99"/>
                <a:gd name="T20" fmla="*/ 13 w 88"/>
                <a:gd name="T21" fmla="*/ 52 h 99"/>
                <a:gd name="T22" fmla="*/ 7 w 88"/>
                <a:gd name="T23" fmla="*/ 28 h 99"/>
                <a:gd name="T24" fmla="*/ 0 w 88"/>
                <a:gd name="T25" fmla="*/ 5 h 99"/>
                <a:gd name="T26" fmla="*/ 4 w 88"/>
                <a:gd name="T27" fmla="*/ 0 h 99"/>
                <a:gd name="T28" fmla="*/ 14 w 88"/>
                <a:gd name="T29" fmla="*/ 2 h 99"/>
                <a:gd name="T30" fmla="*/ 28 w 88"/>
                <a:gd name="T31" fmla="*/ 8 h 99"/>
                <a:gd name="T32" fmla="*/ 45 w 88"/>
                <a:gd name="T33" fmla="*/ 19 h 99"/>
                <a:gd name="T34" fmla="*/ 62 w 88"/>
                <a:gd name="T35" fmla="*/ 31 h 99"/>
                <a:gd name="T36" fmla="*/ 75 w 88"/>
                <a:gd name="T37" fmla="*/ 42 h 99"/>
                <a:gd name="T38" fmla="*/ 85 w 88"/>
                <a:gd name="T39" fmla="*/ 53 h 99"/>
                <a:gd name="T40" fmla="*/ 88 w 88"/>
                <a:gd name="T41" fmla="*/ 58 h 99"/>
                <a:gd name="T42" fmla="*/ 83 w 88"/>
                <a:gd name="T43" fmla="*/ 60 h 99"/>
                <a:gd name="T44" fmla="*/ 77 w 88"/>
                <a:gd name="T45" fmla="*/ 59 h 99"/>
                <a:gd name="T46" fmla="*/ 71 w 88"/>
                <a:gd name="T47" fmla="*/ 57 h 99"/>
                <a:gd name="T48" fmla="*/ 66 w 88"/>
                <a:gd name="T49" fmla="*/ 56 h 99"/>
                <a:gd name="T50" fmla="*/ 59 w 88"/>
                <a:gd name="T51" fmla="*/ 60 h 99"/>
                <a:gd name="T52" fmla="*/ 52 w 88"/>
                <a:gd name="T53" fmla="*/ 64 h 99"/>
                <a:gd name="T54" fmla="*/ 45 w 88"/>
                <a:gd name="T55" fmla="*/ 69 h 99"/>
                <a:gd name="T56" fmla="*/ 38 w 88"/>
                <a:gd name="T57" fmla="*/ 74 h 99"/>
                <a:gd name="T58" fmla="*/ 38 w 88"/>
                <a:gd name="T59" fmla="*/ 76 h 99"/>
                <a:gd name="T60" fmla="*/ 40 w 88"/>
                <a:gd name="T61" fmla="*/ 79 h 99"/>
                <a:gd name="T62" fmla="*/ 40 w 88"/>
                <a:gd name="T63" fmla="*/ 82 h 99"/>
                <a:gd name="T64" fmla="*/ 40 w 88"/>
                <a:gd name="T65" fmla="*/ 85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8" h="99">
                  <a:moveTo>
                    <a:pt x="40" y="85"/>
                  </a:moveTo>
                  <a:lnTo>
                    <a:pt x="40" y="88"/>
                  </a:lnTo>
                  <a:lnTo>
                    <a:pt x="40" y="93"/>
                  </a:lnTo>
                  <a:lnTo>
                    <a:pt x="40" y="97"/>
                  </a:lnTo>
                  <a:lnTo>
                    <a:pt x="36" y="99"/>
                  </a:lnTo>
                  <a:lnTo>
                    <a:pt x="34" y="99"/>
                  </a:lnTo>
                  <a:lnTo>
                    <a:pt x="33" y="98"/>
                  </a:lnTo>
                  <a:lnTo>
                    <a:pt x="31" y="98"/>
                  </a:lnTo>
                  <a:lnTo>
                    <a:pt x="30" y="96"/>
                  </a:lnTo>
                  <a:lnTo>
                    <a:pt x="21" y="74"/>
                  </a:lnTo>
                  <a:lnTo>
                    <a:pt x="13" y="52"/>
                  </a:lnTo>
                  <a:lnTo>
                    <a:pt x="7" y="28"/>
                  </a:lnTo>
                  <a:lnTo>
                    <a:pt x="0" y="5"/>
                  </a:lnTo>
                  <a:lnTo>
                    <a:pt x="4" y="0"/>
                  </a:lnTo>
                  <a:lnTo>
                    <a:pt x="14" y="2"/>
                  </a:lnTo>
                  <a:lnTo>
                    <a:pt x="28" y="8"/>
                  </a:lnTo>
                  <a:lnTo>
                    <a:pt x="45" y="19"/>
                  </a:lnTo>
                  <a:lnTo>
                    <a:pt x="62" y="31"/>
                  </a:lnTo>
                  <a:lnTo>
                    <a:pt x="75" y="42"/>
                  </a:lnTo>
                  <a:lnTo>
                    <a:pt x="85" y="53"/>
                  </a:lnTo>
                  <a:lnTo>
                    <a:pt x="88" y="58"/>
                  </a:lnTo>
                  <a:lnTo>
                    <a:pt x="83" y="60"/>
                  </a:lnTo>
                  <a:lnTo>
                    <a:pt x="77" y="59"/>
                  </a:lnTo>
                  <a:lnTo>
                    <a:pt x="71" y="57"/>
                  </a:lnTo>
                  <a:lnTo>
                    <a:pt x="66" y="56"/>
                  </a:lnTo>
                  <a:lnTo>
                    <a:pt x="59" y="60"/>
                  </a:lnTo>
                  <a:lnTo>
                    <a:pt x="52" y="64"/>
                  </a:lnTo>
                  <a:lnTo>
                    <a:pt x="45" y="69"/>
                  </a:lnTo>
                  <a:lnTo>
                    <a:pt x="38" y="74"/>
                  </a:lnTo>
                  <a:lnTo>
                    <a:pt x="38" y="76"/>
                  </a:lnTo>
                  <a:lnTo>
                    <a:pt x="40" y="79"/>
                  </a:lnTo>
                  <a:lnTo>
                    <a:pt x="40" y="82"/>
                  </a:lnTo>
                  <a:lnTo>
                    <a:pt x="40" y="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8" name="Freeform 53"/>
            <p:cNvSpPr>
              <a:spLocks/>
            </p:cNvSpPr>
            <p:nvPr/>
          </p:nvSpPr>
          <p:spPr bwMode="auto">
            <a:xfrm>
              <a:off x="2613" y="2986"/>
              <a:ext cx="28" cy="32"/>
            </a:xfrm>
            <a:custGeom>
              <a:avLst/>
              <a:gdLst>
                <a:gd name="T0" fmla="*/ 28 w 28"/>
                <a:gd name="T1" fmla="*/ 17 h 32"/>
                <a:gd name="T2" fmla="*/ 24 w 28"/>
                <a:gd name="T3" fmla="*/ 21 h 32"/>
                <a:gd name="T4" fmla="*/ 20 w 28"/>
                <a:gd name="T5" fmla="*/ 26 h 32"/>
                <a:gd name="T6" fmla="*/ 14 w 28"/>
                <a:gd name="T7" fmla="*/ 29 h 32"/>
                <a:gd name="T8" fmla="*/ 10 w 28"/>
                <a:gd name="T9" fmla="*/ 32 h 32"/>
                <a:gd name="T10" fmla="*/ 7 w 28"/>
                <a:gd name="T11" fmla="*/ 26 h 32"/>
                <a:gd name="T12" fmla="*/ 5 w 28"/>
                <a:gd name="T13" fmla="*/ 18 h 32"/>
                <a:gd name="T14" fmla="*/ 3 w 28"/>
                <a:gd name="T15" fmla="*/ 12 h 32"/>
                <a:gd name="T16" fmla="*/ 1 w 28"/>
                <a:gd name="T17" fmla="*/ 6 h 32"/>
                <a:gd name="T18" fmla="*/ 0 w 28"/>
                <a:gd name="T19" fmla="*/ 0 h 32"/>
                <a:gd name="T20" fmla="*/ 7 w 28"/>
                <a:gd name="T21" fmla="*/ 5 h 32"/>
                <a:gd name="T22" fmla="*/ 14 w 28"/>
                <a:gd name="T23" fmla="*/ 8 h 32"/>
                <a:gd name="T24" fmla="*/ 22 w 28"/>
                <a:gd name="T25" fmla="*/ 12 h 32"/>
                <a:gd name="T26" fmla="*/ 28 w 28"/>
                <a:gd name="T27" fmla="*/ 17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" h="32">
                  <a:moveTo>
                    <a:pt x="28" y="17"/>
                  </a:moveTo>
                  <a:lnTo>
                    <a:pt x="24" y="21"/>
                  </a:lnTo>
                  <a:lnTo>
                    <a:pt x="20" y="26"/>
                  </a:lnTo>
                  <a:lnTo>
                    <a:pt x="14" y="29"/>
                  </a:lnTo>
                  <a:lnTo>
                    <a:pt x="10" y="32"/>
                  </a:lnTo>
                  <a:lnTo>
                    <a:pt x="7" y="26"/>
                  </a:lnTo>
                  <a:lnTo>
                    <a:pt x="5" y="18"/>
                  </a:lnTo>
                  <a:lnTo>
                    <a:pt x="3" y="12"/>
                  </a:lnTo>
                  <a:lnTo>
                    <a:pt x="1" y="6"/>
                  </a:lnTo>
                  <a:lnTo>
                    <a:pt x="0" y="0"/>
                  </a:lnTo>
                  <a:lnTo>
                    <a:pt x="7" y="5"/>
                  </a:lnTo>
                  <a:lnTo>
                    <a:pt x="14" y="8"/>
                  </a:lnTo>
                  <a:lnTo>
                    <a:pt x="22" y="12"/>
                  </a:lnTo>
                  <a:lnTo>
                    <a:pt x="28" y="1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9" name="Freeform 54"/>
            <p:cNvSpPr>
              <a:spLocks/>
            </p:cNvSpPr>
            <p:nvPr/>
          </p:nvSpPr>
          <p:spPr bwMode="auto">
            <a:xfrm>
              <a:off x="2660" y="3039"/>
              <a:ext cx="112" cy="129"/>
            </a:xfrm>
            <a:custGeom>
              <a:avLst/>
              <a:gdLst>
                <a:gd name="T0" fmla="*/ 55 w 112"/>
                <a:gd name="T1" fmla="*/ 20 h 129"/>
                <a:gd name="T2" fmla="*/ 67 w 112"/>
                <a:gd name="T3" fmla="*/ 23 h 129"/>
                <a:gd name="T4" fmla="*/ 78 w 112"/>
                <a:gd name="T5" fmla="*/ 28 h 129"/>
                <a:gd name="T6" fmla="*/ 85 w 112"/>
                <a:gd name="T7" fmla="*/ 35 h 129"/>
                <a:gd name="T8" fmla="*/ 91 w 112"/>
                <a:gd name="T9" fmla="*/ 43 h 129"/>
                <a:gd name="T10" fmla="*/ 93 w 112"/>
                <a:gd name="T11" fmla="*/ 52 h 129"/>
                <a:gd name="T12" fmla="*/ 89 w 112"/>
                <a:gd name="T13" fmla="*/ 61 h 129"/>
                <a:gd name="T14" fmla="*/ 83 w 112"/>
                <a:gd name="T15" fmla="*/ 69 h 129"/>
                <a:gd name="T16" fmla="*/ 73 w 112"/>
                <a:gd name="T17" fmla="*/ 77 h 129"/>
                <a:gd name="T18" fmla="*/ 76 w 112"/>
                <a:gd name="T19" fmla="*/ 82 h 129"/>
                <a:gd name="T20" fmla="*/ 79 w 112"/>
                <a:gd name="T21" fmla="*/ 87 h 129"/>
                <a:gd name="T22" fmla="*/ 82 w 112"/>
                <a:gd name="T23" fmla="*/ 92 h 129"/>
                <a:gd name="T24" fmla="*/ 86 w 112"/>
                <a:gd name="T25" fmla="*/ 96 h 129"/>
                <a:gd name="T26" fmla="*/ 92 w 112"/>
                <a:gd name="T27" fmla="*/ 100 h 129"/>
                <a:gd name="T28" fmla="*/ 96 w 112"/>
                <a:gd name="T29" fmla="*/ 102 h 129"/>
                <a:gd name="T30" fmla="*/ 102 w 112"/>
                <a:gd name="T31" fmla="*/ 104 h 129"/>
                <a:gd name="T32" fmla="*/ 107 w 112"/>
                <a:gd name="T33" fmla="*/ 104 h 129"/>
                <a:gd name="T34" fmla="*/ 112 w 112"/>
                <a:gd name="T35" fmla="*/ 106 h 129"/>
                <a:gd name="T36" fmla="*/ 112 w 112"/>
                <a:gd name="T37" fmla="*/ 110 h 129"/>
                <a:gd name="T38" fmla="*/ 107 w 112"/>
                <a:gd name="T39" fmla="*/ 115 h 129"/>
                <a:gd name="T40" fmla="*/ 102 w 112"/>
                <a:gd name="T41" fmla="*/ 119 h 129"/>
                <a:gd name="T42" fmla="*/ 95 w 112"/>
                <a:gd name="T43" fmla="*/ 123 h 129"/>
                <a:gd name="T44" fmla="*/ 87 w 112"/>
                <a:gd name="T45" fmla="*/ 126 h 129"/>
                <a:gd name="T46" fmla="*/ 82 w 112"/>
                <a:gd name="T47" fmla="*/ 128 h 129"/>
                <a:gd name="T48" fmla="*/ 79 w 112"/>
                <a:gd name="T49" fmla="*/ 129 h 129"/>
                <a:gd name="T50" fmla="*/ 74 w 112"/>
                <a:gd name="T51" fmla="*/ 119 h 129"/>
                <a:gd name="T52" fmla="*/ 71 w 112"/>
                <a:gd name="T53" fmla="*/ 106 h 129"/>
                <a:gd name="T54" fmla="*/ 67 w 112"/>
                <a:gd name="T55" fmla="*/ 94 h 129"/>
                <a:gd name="T56" fmla="*/ 59 w 112"/>
                <a:gd name="T57" fmla="*/ 83 h 129"/>
                <a:gd name="T58" fmla="*/ 47 w 112"/>
                <a:gd name="T59" fmla="*/ 99 h 129"/>
                <a:gd name="T60" fmla="*/ 36 w 112"/>
                <a:gd name="T61" fmla="*/ 106 h 129"/>
                <a:gd name="T62" fmla="*/ 24 w 112"/>
                <a:gd name="T63" fmla="*/ 106 h 129"/>
                <a:gd name="T64" fmla="*/ 15 w 112"/>
                <a:gd name="T65" fmla="*/ 100 h 129"/>
                <a:gd name="T66" fmla="*/ 6 w 112"/>
                <a:gd name="T67" fmla="*/ 89 h 129"/>
                <a:gd name="T68" fmla="*/ 1 w 112"/>
                <a:gd name="T69" fmla="*/ 75 h 129"/>
                <a:gd name="T70" fmla="*/ 0 w 112"/>
                <a:gd name="T71" fmla="*/ 58 h 129"/>
                <a:gd name="T72" fmla="*/ 3 w 112"/>
                <a:gd name="T73" fmla="*/ 40 h 129"/>
                <a:gd name="T74" fmla="*/ 3 w 112"/>
                <a:gd name="T75" fmla="*/ 33 h 129"/>
                <a:gd name="T76" fmla="*/ 3 w 112"/>
                <a:gd name="T77" fmla="*/ 25 h 129"/>
                <a:gd name="T78" fmla="*/ 3 w 112"/>
                <a:gd name="T79" fmla="*/ 18 h 129"/>
                <a:gd name="T80" fmla="*/ 3 w 112"/>
                <a:gd name="T81" fmla="*/ 11 h 129"/>
                <a:gd name="T82" fmla="*/ 2 w 112"/>
                <a:gd name="T83" fmla="*/ 3 h 129"/>
                <a:gd name="T84" fmla="*/ 6 w 112"/>
                <a:gd name="T85" fmla="*/ 0 h 129"/>
                <a:gd name="T86" fmla="*/ 13 w 112"/>
                <a:gd name="T87" fmla="*/ 0 h 129"/>
                <a:gd name="T88" fmla="*/ 22 w 112"/>
                <a:gd name="T89" fmla="*/ 3 h 129"/>
                <a:gd name="T90" fmla="*/ 32 w 112"/>
                <a:gd name="T91" fmla="*/ 7 h 129"/>
                <a:gd name="T92" fmla="*/ 41 w 112"/>
                <a:gd name="T93" fmla="*/ 13 h 129"/>
                <a:gd name="T94" fmla="*/ 49 w 112"/>
                <a:gd name="T95" fmla="*/ 17 h 129"/>
                <a:gd name="T96" fmla="*/ 55 w 112"/>
                <a:gd name="T97" fmla="*/ 2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12" h="129">
                  <a:moveTo>
                    <a:pt x="55" y="20"/>
                  </a:moveTo>
                  <a:lnTo>
                    <a:pt x="67" y="23"/>
                  </a:lnTo>
                  <a:lnTo>
                    <a:pt x="78" y="28"/>
                  </a:lnTo>
                  <a:lnTo>
                    <a:pt x="85" y="35"/>
                  </a:lnTo>
                  <a:lnTo>
                    <a:pt x="91" y="43"/>
                  </a:lnTo>
                  <a:lnTo>
                    <a:pt x="93" y="52"/>
                  </a:lnTo>
                  <a:lnTo>
                    <a:pt x="89" y="61"/>
                  </a:lnTo>
                  <a:lnTo>
                    <a:pt x="83" y="69"/>
                  </a:lnTo>
                  <a:lnTo>
                    <a:pt x="73" y="77"/>
                  </a:lnTo>
                  <a:lnTo>
                    <a:pt x="76" y="82"/>
                  </a:lnTo>
                  <a:lnTo>
                    <a:pt x="79" y="87"/>
                  </a:lnTo>
                  <a:lnTo>
                    <a:pt x="82" y="92"/>
                  </a:lnTo>
                  <a:lnTo>
                    <a:pt x="86" y="96"/>
                  </a:lnTo>
                  <a:lnTo>
                    <a:pt x="92" y="100"/>
                  </a:lnTo>
                  <a:lnTo>
                    <a:pt x="96" y="102"/>
                  </a:lnTo>
                  <a:lnTo>
                    <a:pt x="102" y="104"/>
                  </a:lnTo>
                  <a:lnTo>
                    <a:pt x="107" y="104"/>
                  </a:lnTo>
                  <a:lnTo>
                    <a:pt x="112" y="106"/>
                  </a:lnTo>
                  <a:lnTo>
                    <a:pt x="112" y="110"/>
                  </a:lnTo>
                  <a:lnTo>
                    <a:pt x="107" y="115"/>
                  </a:lnTo>
                  <a:lnTo>
                    <a:pt x="102" y="119"/>
                  </a:lnTo>
                  <a:lnTo>
                    <a:pt x="95" y="123"/>
                  </a:lnTo>
                  <a:lnTo>
                    <a:pt x="87" y="126"/>
                  </a:lnTo>
                  <a:lnTo>
                    <a:pt x="82" y="128"/>
                  </a:lnTo>
                  <a:lnTo>
                    <a:pt x="79" y="129"/>
                  </a:lnTo>
                  <a:lnTo>
                    <a:pt x="74" y="119"/>
                  </a:lnTo>
                  <a:lnTo>
                    <a:pt x="71" y="106"/>
                  </a:lnTo>
                  <a:lnTo>
                    <a:pt x="67" y="94"/>
                  </a:lnTo>
                  <a:lnTo>
                    <a:pt x="59" y="83"/>
                  </a:lnTo>
                  <a:lnTo>
                    <a:pt x="47" y="99"/>
                  </a:lnTo>
                  <a:lnTo>
                    <a:pt x="36" y="106"/>
                  </a:lnTo>
                  <a:lnTo>
                    <a:pt x="24" y="106"/>
                  </a:lnTo>
                  <a:lnTo>
                    <a:pt x="15" y="100"/>
                  </a:lnTo>
                  <a:lnTo>
                    <a:pt x="6" y="89"/>
                  </a:lnTo>
                  <a:lnTo>
                    <a:pt x="1" y="75"/>
                  </a:lnTo>
                  <a:lnTo>
                    <a:pt x="0" y="58"/>
                  </a:lnTo>
                  <a:lnTo>
                    <a:pt x="3" y="40"/>
                  </a:lnTo>
                  <a:lnTo>
                    <a:pt x="3" y="33"/>
                  </a:lnTo>
                  <a:lnTo>
                    <a:pt x="3" y="25"/>
                  </a:lnTo>
                  <a:lnTo>
                    <a:pt x="3" y="18"/>
                  </a:lnTo>
                  <a:lnTo>
                    <a:pt x="3" y="11"/>
                  </a:lnTo>
                  <a:lnTo>
                    <a:pt x="2" y="3"/>
                  </a:lnTo>
                  <a:lnTo>
                    <a:pt x="6" y="0"/>
                  </a:lnTo>
                  <a:lnTo>
                    <a:pt x="13" y="0"/>
                  </a:lnTo>
                  <a:lnTo>
                    <a:pt x="22" y="3"/>
                  </a:lnTo>
                  <a:lnTo>
                    <a:pt x="32" y="7"/>
                  </a:lnTo>
                  <a:lnTo>
                    <a:pt x="41" y="13"/>
                  </a:lnTo>
                  <a:lnTo>
                    <a:pt x="49" y="17"/>
                  </a:lnTo>
                  <a:lnTo>
                    <a:pt x="55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0" name="Freeform 55"/>
            <p:cNvSpPr>
              <a:spLocks/>
            </p:cNvSpPr>
            <p:nvPr/>
          </p:nvSpPr>
          <p:spPr bwMode="auto">
            <a:xfrm>
              <a:off x="2880" y="3233"/>
              <a:ext cx="0" cy="1"/>
            </a:xfrm>
            <a:custGeom>
              <a:avLst/>
              <a:gdLst>
                <a:gd name="T0" fmla="*/ 1 h 1"/>
                <a:gd name="T1" fmla="*/ 0 h 1"/>
                <a:gd name="T2" fmla="*/ 1 h 1"/>
                <a:gd name="T3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1" name="Freeform 56"/>
            <p:cNvSpPr>
              <a:spLocks/>
            </p:cNvSpPr>
            <p:nvPr/>
          </p:nvSpPr>
          <p:spPr bwMode="auto">
            <a:xfrm>
              <a:off x="3399" y="3247"/>
              <a:ext cx="106" cy="136"/>
            </a:xfrm>
            <a:custGeom>
              <a:avLst/>
              <a:gdLst>
                <a:gd name="T0" fmla="*/ 38 w 106"/>
                <a:gd name="T1" fmla="*/ 3 h 136"/>
                <a:gd name="T2" fmla="*/ 39 w 106"/>
                <a:gd name="T3" fmla="*/ 14 h 136"/>
                <a:gd name="T4" fmla="*/ 41 w 106"/>
                <a:gd name="T5" fmla="*/ 27 h 136"/>
                <a:gd name="T6" fmla="*/ 45 w 106"/>
                <a:gd name="T7" fmla="*/ 40 h 136"/>
                <a:gd name="T8" fmla="*/ 49 w 106"/>
                <a:gd name="T9" fmla="*/ 51 h 136"/>
                <a:gd name="T10" fmla="*/ 57 w 106"/>
                <a:gd name="T11" fmla="*/ 44 h 136"/>
                <a:gd name="T12" fmla="*/ 66 w 106"/>
                <a:gd name="T13" fmla="*/ 39 h 136"/>
                <a:gd name="T14" fmla="*/ 74 w 106"/>
                <a:gd name="T15" fmla="*/ 35 h 136"/>
                <a:gd name="T16" fmla="*/ 82 w 106"/>
                <a:gd name="T17" fmla="*/ 33 h 136"/>
                <a:gd name="T18" fmla="*/ 89 w 106"/>
                <a:gd name="T19" fmla="*/ 35 h 136"/>
                <a:gd name="T20" fmla="*/ 96 w 106"/>
                <a:gd name="T21" fmla="*/ 40 h 136"/>
                <a:gd name="T22" fmla="*/ 101 w 106"/>
                <a:gd name="T23" fmla="*/ 50 h 136"/>
                <a:gd name="T24" fmla="*/ 106 w 106"/>
                <a:gd name="T25" fmla="*/ 65 h 136"/>
                <a:gd name="T26" fmla="*/ 106 w 106"/>
                <a:gd name="T27" fmla="*/ 81 h 136"/>
                <a:gd name="T28" fmla="*/ 101 w 106"/>
                <a:gd name="T29" fmla="*/ 96 h 136"/>
                <a:gd name="T30" fmla="*/ 97 w 106"/>
                <a:gd name="T31" fmla="*/ 110 h 136"/>
                <a:gd name="T32" fmla="*/ 97 w 106"/>
                <a:gd name="T33" fmla="*/ 124 h 136"/>
                <a:gd name="T34" fmla="*/ 97 w 106"/>
                <a:gd name="T35" fmla="*/ 133 h 136"/>
                <a:gd name="T36" fmla="*/ 97 w 106"/>
                <a:gd name="T37" fmla="*/ 136 h 136"/>
                <a:gd name="T38" fmla="*/ 93 w 106"/>
                <a:gd name="T39" fmla="*/ 135 h 136"/>
                <a:gd name="T40" fmla="*/ 83 w 106"/>
                <a:gd name="T41" fmla="*/ 129 h 136"/>
                <a:gd name="T42" fmla="*/ 73 w 106"/>
                <a:gd name="T43" fmla="*/ 124 h 136"/>
                <a:gd name="T44" fmla="*/ 60 w 106"/>
                <a:gd name="T45" fmla="*/ 121 h 136"/>
                <a:gd name="T46" fmla="*/ 48 w 106"/>
                <a:gd name="T47" fmla="*/ 118 h 136"/>
                <a:gd name="T48" fmla="*/ 35 w 106"/>
                <a:gd name="T49" fmla="*/ 113 h 136"/>
                <a:gd name="T50" fmla="*/ 25 w 106"/>
                <a:gd name="T51" fmla="*/ 108 h 136"/>
                <a:gd name="T52" fmla="*/ 17 w 106"/>
                <a:gd name="T53" fmla="*/ 99 h 136"/>
                <a:gd name="T54" fmla="*/ 14 w 106"/>
                <a:gd name="T55" fmla="*/ 88 h 136"/>
                <a:gd name="T56" fmla="*/ 16 w 106"/>
                <a:gd name="T57" fmla="*/ 73 h 136"/>
                <a:gd name="T58" fmla="*/ 19 w 106"/>
                <a:gd name="T59" fmla="*/ 69 h 136"/>
                <a:gd name="T60" fmla="*/ 25 w 106"/>
                <a:gd name="T61" fmla="*/ 65 h 136"/>
                <a:gd name="T62" fmla="*/ 29 w 106"/>
                <a:gd name="T63" fmla="*/ 62 h 136"/>
                <a:gd name="T64" fmla="*/ 35 w 106"/>
                <a:gd name="T65" fmla="*/ 60 h 136"/>
                <a:gd name="T66" fmla="*/ 36 w 106"/>
                <a:gd name="T67" fmla="*/ 56 h 136"/>
                <a:gd name="T68" fmla="*/ 34 w 106"/>
                <a:gd name="T69" fmla="*/ 51 h 136"/>
                <a:gd name="T70" fmla="*/ 29 w 106"/>
                <a:gd name="T71" fmla="*/ 45 h 136"/>
                <a:gd name="T72" fmla="*/ 22 w 106"/>
                <a:gd name="T73" fmla="*/ 40 h 136"/>
                <a:gd name="T74" fmla="*/ 16 w 106"/>
                <a:gd name="T75" fmla="*/ 36 h 136"/>
                <a:gd name="T76" fmla="*/ 10 w 106"/>
                <a:gd name="T77" fmla="*/ 33 h 136"/>
                <a:gd name="T78" fmla="*/ 4 w 106"/>
                <a:gd name="T79" fmla="*/ 30 h 136"/>
                <a:gd name="T80" fmla="*/ 0 w 106"/>
                <a:gd name="T81" fmla="*/ 28 h 136"/>
                <a:gd name="T82" fmla="*/ 2 w 106"/>
                <a:gd name="T83" fmla="*/ 22 h 136"/>
                <a:gd name="T84" fmla="*/ 7 w 106"/>
                <a:gd name="T85" fmla="*/ 17 h 136"/>
                <a:gd name="T86" fmla="*/ 12 w 106"/>
                <a:gd name="T87" fmla="*/ 12 h 136"/>
                <a:gd name="T88" fmla="*/ 18 w 106"/>
                <a:gd name="T89" fmla="*/ 7 h 136"/>
                <a:gd name="T90" fmla="*/ 24 w 106"/>
                <a:gd name="T91" fmla="*/ 2 h 136"/>
                <a:gd name="T92" fmla="*/ 30 w 106"/>
                <a:gd name="T93" fmla="*/ 0 h 136"/>
                <a:gd name="T94" fmla="*/ 35 w 106"/>
                <a:gd name="T95" fmla="*/ 0 h 136"/>
                <a:gd name="T96" fmla="*/ 38 w 106"/>
                <a:gd name="T97" fmla="*/ 3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06" h="136">
                  <a:moveTo>
                    <a:pt x="38" y="3"/>
                  </a:moveTo>
                  <a:lnTo>
                    <a:pt x="39" y="14"/>
                  </a:lnTo>
                  <a:lnTo>
                    <a:pt x="41" y="27"/>
                  </a:lnTo>
                  <a:lnTo>
                    <a:pt x="45" y="40"/>
                  </a:lnTo>
                  <a:lnTo>
                    <a:pt x="49" y="51"/>
                  </a:lnTo>
                  <a:lnTo>
                    <a:pt x="57" y="44"/>
                  </a:lnTo>
                  <a:lnTo>
                    <a:pt x="66" y="39"/>
                  </a:lnTo>
                  <a:lnTo>
                    <a:pt x="74" y="35"/>
                  </a:lnTo>
                  <a:lnTo>
                    <a:pt x="82" y="33"/>
                  </a:lnTo>
                  <a:lnTo>
                    <a:pt x="89" y="35"/>
                  </a:lnTo>
                  <a:lnTo>
                    <a:pt x="96" y="40"/>
                  </a:lnTo>
                  <a:lnTo>
                    <a:pt x="101" y="50"/>
                  </a:lnTo>
                  <a:lnTo>
                    <a:pt x="106" y="65"/>
                  </a:lnTo>
                  <a:lnTo>
                    <a:pt x="106" y="81"/>
                  </a:lnTo>
                  <a:lnTo>
                    <a:pt x="101" y="96"/>
                  </a:lnTo>
                  <a:lnTo>
                    <a:pt x="97" y="110"/>
                  </a:lnTo>
                  <a:lnTo>
                    <a:pt x="97" y="124"/>
                  </a:lnTo>
                  <a:lnTo>
                    <a:pt x="97" y="133"/>
                  </a:lnTo>
                  <a:lnTo>
                    <a:pt x="97" y="136"/>
                  </a:lnTo>
                  <a:lnTo>
                    <a:pt x="93" y="135"/>
                  </a:lnTo>
                  <a:lnTo>
                    <a:pt x="83" y="129"/>
                  </a:lnTo>
                  <a:lnTo>
                    <a:pt x="73" y="124"/>
                  </a:lnTo>
                  <a:lnTo>
                    <a:pt x="60" y="121"/>
                  </a:lnTo>
                  <a:lnTo>
                    <a:pt x="48" y="118"/>
                  </a:lnTo>
                  <a:lnTo>
                    <a:pt x="35" y="113"/>
                  </a:lnTo>
                  <a:lnTo>
                    <a:pt x="25" y="108"/>
                  </a:lnTo>
                  <a:lnTo>
                    <a:pt x="17" y="99"/>
                  </a:lnTo>
                  <a:lnTo>
                    <a:pt x="14" y="88"/>
                  </a:lnTo>
                  <a:lnTo>
                    <a:pt x="16" y="73"/>
                  </a:lnTo>
                  <a:lnTo>
                    <a:pt x="19" y="69"/>
                  </a:lnTo>
                  <a:lnTo>
                    <a:pt x="25" y="65"/>
                  </a:lnTo>
                  <a:lnTo>
                    <a:pt x="29" y="62"/>
                  </a:lnTo>
                  <a:lnTo>
                    <a:pt x="35" y="60"/>
                  </a:lnTo>
                  <a:lnTo>
                    <a:pt x="36" y="56"/>
                  </a:lnTo>
                  <a:lnTo>
                    <a:pt x="34" y="51"/>
                  </a:lnTo>
                  <a:lnTo>
                    <a:pt x="29" y="45"/>
                  </a:lnTo>
                  <a:lnTo>
                    <a:pt x="22" y="40"/>
                  </a:lnTo>
                  <a:lnTo>
                    <a:pt x="16" y="36"/>
                  </a:lnTo>
                  <a:lnTo>
                    <a:pt x="10" y="33"/>
                  </a:lnTo>
                  <a:lnTo>
                    <a:pt x="4" y="30"/>
                  </a:lnTo>
                  <a:lnTo>
                    <a:pt x="0" y="28"/>
                  </a:lnTo>
                  <a:lnTo>
                    <a:pt x="2" y="22"/>
                  </a:lnTo>
                  <a:lnTo>
                    <a:pt x="7" y="17"/>
                  </a:lnTo>
                  <a:lnTo>
                    <a:pt x="12" y="12"/>
                  </a:lnTo>
                  <a:lnTo>
                    <a:pt x="18" y="7"/>
                  </a:lnTo>
                  <a:lnTo>
                    <a:pt x="24" y="2"/>
                  </a:lnTo>
                  <a:lnTo>
                    <a:pt x="30" y="0"/>
                  </a:lnTo>
                  <a:lnTo>
                    <a:pt x="35" y="0"/>
                  </a:lnTo>
                  <a:lnTo>
                    <a:pt x="38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2" name="Freeform 57"/>
            <p:cNvSpPr>
              <a:spLocks/>
            </p:cNvSpPr>
            <p:nvPr/>
          </p:nvSpPr>
          <p:spPr bwMode="auto">
            <a:xfrm>
              <a:off x="3857" y="3266"/>
              <a:ext cx="87" cy="134"/>
            </a:xfrm>
            <a:custGeom>
              <a:avLst/>
              <a:gdLst>
                <a:gd name="T0" fmla="*/ 53 w 87"/>
                <a:gd name="T1" fmla="*/ 4 h 134"/>
                <a:gd name="T2" fmla="*/ 58 w 87"/>
                <a:gd name="T3" fmla="*/ 12 h 134"/>
                <a:gd name="T4" fmla="*/ 62 w 87"/>
                <a:gd name="T5" fmla="*/ 19 h 134"/>
                <a:gd name="T6" fmla="*/ 66 w 87"/>
                <a:gd name="T7" fmla="*/ 28 h 134"/>
                <a:gd name="T8" fmla="*/ 70 w 87"/>
                <a:gd name="T9" fmla="*/ 35 h 134"/>
                <a:gd name="T10" fmla="*/ 76 w 87"/>
                <a:gd name="T11" fmla="*/ 42 h 134"/>
                <a:gd name="T12" fmla="*/ 80 w 87"/>
                <a:gd name="T13" fmla="*/ 51 h 134"/>
                <a:gd name="T14" fmla="*/ 84 w 87"/>
                <a:gd name="T15" fmla="*/ 60 h 134"/>
                <a:gd name="T16" fmla="*/ 87 w 87"/>
                <a:gd name="T17" fmla="*/ 70 h 134"/>
                <a:gd name="T18" fmla="*/ 85 w 87"/>
                <a:gd name="T19" fmla="*/ 75 h 134"/>
                <a:gd name="T20" fmla="*/ 79 w 87"/>
                <a:gd name="T21" fmla="*/ 83 h 134"/>
                <a:gd name="T22" fmla="*/ 69 w 87"/>
                <a:gd name="T23" fmla="*/ 95 h 134"/>
                <a:gd name="T24" fmla="*/ 59 w 87"/>
                <a:gd name="T25" fmla="*/ 106 h 134"/>
                <a:gd name="T26" fmla="*/ 48 w 87"/>
                <a:gd name="T27" fmla="*/ 117 h 134"/>
                <a:gd name="T28" fmla="*/ 39 w 87"/>
                <a:gd name="T29" fmla="*/ 126 h 134"/>
                <a:gd name="T30" fmla="*/ 30 w 87"/>
                <a:gd name="T31" fmla="*/ 133 h 134"/>
                <a:gd name="T32" fmla="*/ 26 w 87"/>
                <a:gd name="T33" fmla="*/ 134 h 134"/>
                <a:gd name="T34" fmla="*/ 18 w 87"/>
                <a:gd name="T35" fmla="*/ 120 h 134"/>
                <a:gd name="T36" fmla="*/ 11 w 87"/>
                <a:gd name="T37" fmla="*/ 101 h 134"/>
                <a:gd name="T38" fmla="*/ 5 w 87"/>
                <a:gd name="T39" fmla="*/ 82 h 134"/>
                <a:gd name="T40" fmla="*/ 0 w 87"/>
                <a:gd name="T41" fmla="*/ 66 h 134"/>
                <a:gd name="T42" fmla="*/ 3 w 87"/>
                <a:gd name="T43" fmla="*/ 58 h 134"/>
                <a:gd name="T44" fmla="*/ 8 w 87"/>
                <a:gd name="T45" fmla="*/ 50 h 134"/>
                <a:gd name="T46" fmla="*/ 14 w 87"/>
                <a:gd name="T47" fmla="*/ 40 h 134"/>
                <a:gd name="T48" fmla="*/ 19 w 87"/>
                <a:gd name="T49" fmla="*/ 31 h 134"/>
                <a:gd name="T50" fmla="*/ 25 w 87"/>
                <a:gd name="T51" fmla="*/ 21 h 134"/>
                <a:gd name="T52" fmla="*/ 31 w 87"/>
                <a:gd name="T53" fmla="*/ 14 h 134"/>
                <a:gd name="T54" fmla="*/ 38 w 87"/>
                <a:gd name="T55" fmla="*/ 6 h 134"/>
                <a:gd name="T56" fmla="*/ 44 w 87"/>
                <a:gd name="T57" fmla="*/ 0 h 134"/>
                <a:gd name="T58" fmla="*/ 47 w 87"/>
                <a:gd name="T59" fmla="*/ 0 h 134"/>
                <a:gd name="T60" fmla="*/ 49 w 87"/>
                <a:gd name="T61" fmla="*/ 2 h 134"/>
                <a:gd name="T62" fmla="*/ 51 w 87"/>
                <a:gd name="T63" fmla="*/ 4 h 134"/>
                <a:gd name="T64" fmla="*/ 53 w 87"/>
                <a:gd name="T65" fmla="*/ 4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7" h="134">
                  <a:moveTo>
                    <a:pt x="53" y="4"/>
                  </a:moveTo>
                  <a:lnTo>
                    <a:pt x="58" y="12"/>
                  </a:lnTo>
                  <a:lnTo>
                    <a:pt x="62" y="19"/>
                  </a:lnTo>
                  <a:lnTo>
                    <a:pt x="66" y="28"/>
                  </a:lnTo>
                  <a:lnTo>
                    <a:pt x="70" y="35"/>
                  </a:lnTo>
                  <a:lnTo>
                    <a:pt x="76" y="42"/>
                  </a:lnTo>
                  <a:lnTo>
                    <a:pt x="80" y="51"/>
                  </a:lnTo>
                  <a:lnTo>
                    <a:pt x="84" y="60"/>
                  </a:lnTo>
                  <a:lnTo>
                    <a:pt x="87" y="70"/>
                  </a:lnTo>
                  <a:lnTo>
                    <a:pt x="85" y="75"/>
                  </a:lnTo>
                  <a:lnTo>
                    <a:pt x="79" y="83"/>
                  </a:lnTo>
                  <a:lnTo>
                    <a:pt x="69" y="95"/>
                  </a:lnTo>
                  <a:lnTo>
                    <a:pt x="59" y="106"/>
                  </a:lnTo>
                  <a:lnTo>
                    <a:pt x="48" y="117"/>
                  </a:lnTo>
                  <a:lnTo>
                    <a:pt x="39" y="126"/>
                  </a:lnTo>
                  <a:lnTo>
                    <a:pt x="30" y="133"/>
                  </a:lnTo>
                  <a:lnTo>
                    <a:pt x="26" y="134"/>
                  </a:lnTo>
                  <a:lnTo>
                    <a:pt x="18" y="120"/>
                  </a:lnTo>
                  <a:lnTo>
                    <a:pt x="11" y="101"/>
                  </a:lnTo>
                  <a:lnTo>
                    <a:pt x="5" y="82"/>
                  </a:lnTo>
                  <a:lnTo>
                    <a:pt x="0" y="66"/>
                  </a:lnTo>
                  <a:lnTo>
                    <a:pt x="3" y="58"/>
                  </a:lnTo>
                  <a:lnTo>
                    <a:pt x="8" y="50"/>
                  </a:lnTo>
                  <a:lnTo>
                    <a:pt x="14" y="40"/>
                  </a:lnTo>
                  <a:lnTo>
                    <a:pt x="19" y="31"/>
                  </a:lnTo>
                  <a:lnTo>
                    <a:pt x="25" y="21"/>
                  </a:lnTo>
                  <a:lnTo>
                    <a:pt x="31" y="14"/>
                  </a:lnTo>
                  <a:lnTo>
                    <a:pt x="38" y="6"/>
                  </a:lnTo>
                  <a:lnTo>
                    <a:pt x="44" y="0"/>
                  </a:lnTo>
                  <a:lnTo>
                    <a:pt x="47" y="0"/>
                  </a:lnTo>
                  <a:lnTo>
                    <a:pt x="49" y="2"/>
                  </a:lnTo>
                  <a:lnTo>
                    <a:pt x="51" y="4"/>
                  </a:lnTo>
                  <a:lnTo>
                    <a:pt x="53" y="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3" name="Freeform 58"/>
            <p:cNvSpPr>
              <a:spLocks/>
            </p:cNvSpPr>
            <p:nvPr/>
          </p:nvSpPr>
          <p:spPr bwMode="auto">
            <a:xfrm>
              <a:off x="3621" y="3270"/>
              <a:ext cx="90" cy="89"/>
            </a:xfrm>
            <a:custGeom>
              <a:avLst/>
              <a:gdLst>
                <a:gd name="T0" fmla="*/ 41 w 90"/>
                <a:gd name="T1" fmla="*/ 2 h 89"/>
                <a:gd name="T2" fmla="*/ 69 w 90"/>
                <a:gd name="T3" fmla="*/ 17 h 89"/>
                <a:gd name="T4" fmla="*/ 84 w 90"/>
                <a:gd name="T5" fmla="*/ 33 h 89"/>
                <a:gd name="T6" fmla="*/ 90 w 90"/>
                <a:gd name="T7" fmla="*/ 49 h 89"/>
                <a:gd name="T8" fmla="*/ 87 w 90"/>
                <a:gd name="T9" fmla="*/ 62 h 89"/>
                <a:gd name="T10" fmla="*/ 78 w 90"/>
                <a:gd name="T11" fmla="*/ 72 h 89"/>
                <a:gd name="T12" fmla="*/ 65 w 90"/>
                <a:gd name="T13" fmla="*/ 75 h 89"/>
                <a:gd name="T14" fmla="*/ 53 w 90"/>
                <a:gd name="T15" fmla="*/ 72 h 89"/>
                <a:gd name="T16" fmla="*/ 41 w 90"/>
                <a:gd name="T17" fmla="*/ 60 h 89"/>
                <a:gd name="T18" fmla="*/ 40 w 90"/>
                <a:gd name="T19" fmla="*/ 62 h 89"/>
                <a:gd name="T20" fmla="*/ 39 w 90"/>
                <a:gd name="T21" fmla="*/ 66 h 89"/>
                <a:gd name="T22" fmla="*/ 39 w 90"/>
                <a:gd name="T23" fmla="*/ 69 h 89"/>
                <a:gd name="T24" fmla="*/ 38 w 90"/>
                <a:gd name="T25" fmla="*/ 72 h 89"/>
                <a:gd name="T26" fmla="*/ 23 w 90"/>
                <a:gd name="T27" fmla="*/ 87 h 89"/>
                <a:gd name="T28" fmla="*/ 12 w 90"/>
                <a:gd name="T29" fmla="*/ 89 h 89"/>
                <a:gd name="T30" fmla="*/ 4 w 90"/>
                <a:gd name="T31" fmla="*/ 82 h 89"/>
                <a:gd name="T32" fmla="*/ 0 w 90"/>
                <a:gd name="T33" fmla="*/ 69 h 89"/>
                <a:gd name="T34" fmla="*/ 0 w 90"/>
                <a:gd name="T35" fmla="*/ 52 h 89"/>
                <a:gd name="T36" fmla="*/ 4 w 90"/>
                <a:gd name="T37" fmla="*/ 33 h 89"/>
                <a:gd name="T38" fmla="*/ 15 w 90"/>
                <a:gd name="T39" fmla="*/ 15 h 89"/>
                <a:gd name="T40" fmla="*/ 31 w 90"/>
                <a:gd name="T41" fmla="*/ 0 h 89"/>
                <a:gd name="T42" fmla="*/ 34 w 90"/>
                <a:gd name="T43" fmla="*/ 0 h 89"/>
                <a:gd name="T44" fmla="*/ 36 w 90"/>
                <a:gd name="T45" fmla="*/ 2 h 89"/>
                <a:gd name="T46" fmla="*/ 38 w 90"/>
                <a:gd name="T47" fmla="*/ 4 h 89"/>
                <a:gd name="T48" fmla="*/ 41 w 90"/>
                <a:gd name="T4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0" h="89">
                  <a:moveTo>
                    <a:pt x="41" y="2"/>
                  </a:moveTo>
                  <a:lnTo>
                    <a:pt x="69" y="17"/>
                  </a:lnTo>
                  <a:lnTo>
                    <a:pt x="84" y="33"/>
                  </a:lnTo>
                  <a:lnTo>
                    <a:pt x="90" y="49"/>
                  </a:lnTo>
                  <a:lnTo>
                    <a:pt x="87" y="62"/>
                  </a:lnTo>
                  <a:lnTo>
                    <a:pt x="78" y="72"/>
                  </a:lnTo>
                  <a:lnTo>
                    <a:pt x="65" y="75"/>
                  </a:lnTo>
                  <a:lnTo>
                    <a:pt x="53" y="72"/>
                  </a:lnTo>
                  <a:lnTo>
                    <a:pt x="41" y="60"/>
                  </a:lnTo>
                  <a:lnTo>
                    <a:pt x="40" y="62"/>
                  </a:lnTo>
                  <a:lnTo>
                    <a:pt x="39" y="66"/>
                  </a:lnTo>
                  <a:lnTo>
                    <a:pt x="39" y="69"/>
                  </a:lnTo>
                  <a:lnTo>
                    <a:pt x="38" y="72"/>
                  </a:lnTo>
                  <a:lnTo>
                    <a:pt x="23" y="87"/>
                  </a:lnTo>
                  <a:lnTo>
                    <a:pt x="12" y="89"/>
                  </a:lnTo>
                  <a:lnTo>
                    <a:pt x="4" y="82"/>
                  </a:lnTo>
                  <a:lnTo>
                    <a:pt x="0" y="69"/>
                  </a:lnTo>
                  <a:lnTo>
                    <a:pt x="0" y="52"/>
                  </a:lnTo>
                  <a:lnTo>
                    <a:pt x="4" y="33"/>
                  </a:lnTo>
                  <a:lnTo>
                    <a:pt x="15" y="15"/>
                  </a:lnTo>
                  <a:lnTo>
                    <a:pt x="31" y="0"/>
                  </a:lnTo>
                  <a:lnTo>
                    <a:pt x="34" y="0"/>
                  </a:lnTo>
                  <a:lnTo>
                    <a:pt x="36" y="2"/>
                  </a:lnTo>
                  <a:lnTo>
                    <a:pt x="38" y="4"/>
                  </a:lnTo>
                  <a:lnTo>
                    <a:pt x="41" y="2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4" name="Freeform 59"/>
            <p:cNvSpPr>
              <a:spLocks/>
            </p:cNvSpPr>
            <p:nvPr/>
          </p:nvSpPr>
          <p:spPr bwMode="auto">
            <a:xfrm>
              <a:off x="3465" y="3363"/>
              <a:ext cx="94" cy="101"/>
            </a:xfrm>
            <a:custGeom>
              <a:avLst/>
              <a:gdLst>
                <a:gd name="T0" fmla="*/ 74 w 94"/>
                <a:gd name="T1" fmla="*/ 8 h 101"/>
                <a:gd name="T2" fmla="*/ 82 w 94"/>
                <a:gd name="T3" fmla="*/ 29 h 101"/>
                <a:gd name="T4" fmla="*/ 89 w 94"/>
                <a:gd name="T5" fmla="*/ 59 h 101"/>
                <a:gd name="T6" fmla="*/ 94 w 94"/>
                <a:gd name="T7" fmla="*/ 86 h 101"/>
                <a:gd name="T8" fmla="*/ 91 w 94"/>
                <a:gd name="T9" fmla="*/ 101 h 101"/>
                <a:gd name="T10" fmla="*/ 80 w 94"/>
                <a:gd name="T11" fmla="*/ 98 h 101"/>
                <a:gd name="T12" fmla="*/ 68 w 94"/>
                <a:gd name="T13" fmla="*/ 92 h 101"/>
                <a:gd name="T14" fmla="*/ 56 w 94"/>
                <a:gd name="T15" fmla="*/ 85 h 101"/>
                <a:gd name="T16" fmla="*/ 45 w 94"/>
                <a:gd name="T17" fmla="*/ 78 h 101"/>
                <a:gd name="T18" fmla="*/ 33 w 94"/>
                <a:gd name="T19" fmla="*/ 69 h 101"/>
                <a:gd name="T20" fmla="*/ 23 w 94"/>
                <a:gd name="T21" fmla="*/ 62 h 101"/>
                <a:gd name="T22" fmla="*/ 11 w 94"/>
                <a:gd name="T23" fmla="*/ 55 h 101"/>
                <a:gd name="T24" fmla="*/ 1 w 94"/>
                <a:gd name="T25" fmla="*/ 48 h 101"/>
                <a:gd name="T26" fmla="*/ 0 w 94"/>
                <a:gd name="T27" fmla="*/ 43 h 101"/>
                <a:gd name="T28" fmla="*/ 4 w 94"/>
                <a:gd name="T29" fmla="*/ 38 h 101"/>
                <a:gd name="T30" fmla="*/ 10 w 94"/>
                <a:gd name="T31" fmla="*/ 34 h 101"/>
                <a:gd name="T32" fmla="*/ 14 w 94"/>
                <a:gd name="T33" fmla="*/ 34 h 101"/>
                <a:gd name="T34" fmla="*/ 21 w 94"/>
                <a:gd name="T35" fmla="*/ 37 h 101"/>
                <a:gd name="T36" fmla="*/ 27 w 94"/>
                <a:gd name="T37" fmla="*/ 39 h 101"/>
                <a:gd name="T38" fmla="*/ 33 w 94"/>
                <a:gd name="T39" fmla="*/ 41 h 101"/>
                <a:gd name="T40" fmla="*/ 41 w 94"/>
                <a:gd name="T41" fmla="*/ 40 h 101"/>
                <a:gd name="T42" fmla="*/ 47 w 94"/>
                <a:gd name="T43" fmla="*/ 39 h 101"/>
                <a:gd name="T44" fmla="*/ 52 w 94"/>
                <a:gd name="T45" fmla="*/ 36 h 101"/>
                <a:gd name="T46" fmla="*/ 57 w 94"/>
                <a:gd name="T47" fmla="*/ 31 h 101"/>
                <a:gd name="T48" fmla="*/ 62 w 94"/>
                <a:gd name="T49" fmla="*/ 25 h 101"/>
                <a:gd name="T50" fmla="*/ 58 w 94"/>
                <a:gd name="T51" fmla="*/ 15 h 101"/>
                <a:gd name="T52" fmla="*/ 58 w 94"/>
                <a:gd name="T53" fmla="*/ 7 h 101"/>
                <a:gd name="T54" fmla="*/ 61 w 94"/>
                <a:gd name="T55" fmla="*/ 3 h 101"/>
                <a:gd name="T56" fmla="*/ 65 w 94"/>
                <a:gd name="T57" fmla="*/ 0 h 101"/>
                <a:gd name="T58" fmla="*/ 69 w 94"/>
                <a:gd name="T59" fmla="*/ 0 h 101"/>
                <a:gd name="T60" fmla="*/ 73 w 94"/>
                <a:gd name="T61" fmla="*/ 1 h 101"/>
                <a:gd name="T62" fmla="*/ 75 w 94"/>
                <a:gd name="T63" fmla="*/ 4 h 101"/>
                <a:gd name="T64" fmla="*/ 74 w 94"/>
                <a:gd name="T65" fmla="*/ 8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4" h="101">
                  <a:moveTo>
                    <a:pt x="74" y="8"/>
                  </a:moveTo>
                  <a:lnTo>
                    <a:pt x="82" y="29"/>
                  </a:lnTo>
                  <a:lnTo>
                    <a:pt x="89" y="59"/>
                  </a:lnTo>
                  <a:lnTo>
                    <a:pt x="94" y="86"/>
                  </a:lnTo>
                  <a:lnTo>
                    <a:pt x="91" y="101"/>
                  </a:lnTo>
                  <a:lnTo>
                    <a:pt x="80" y="98"/>
                  </a:lnTo>
                  <a:lnTo>
                    <a:pt x="68" y="92"/>
                  </a:lnTo>
                  <a:lnTo>
                    <a:pt x="56" y="85"/>
                  </a:lnTo>
                  <a:lnTo>
                    <a:pt x="45" y="78"/>
                  </a:lnTo>
                  <a:lnTo>
                    <a:pt x="33" y="69"/>
                  </a:lnTo>
                  <a:lnTo>
                    <a:pt x="23" y="62"/>
                  </a:lnTo>
                  <a:lnTo>
                    <a:pt x="11" y="55"/>
                  </a:lnTo>
                  <a:lnTo>
                    <a:pt x="1" y="48"/>
                  </a:lnTo>
                  <a:lnTo>
                    <a:pt x="0" y="43"/>
                  </a:lnTo>
                  <a:lnTo>
                    <a:pt x="4" y="38"/>
                  </a:lnTo>
                  <a:lnTo>
                    <a:pt x="10" y="34"/>
                  </a:lnTo>
                  <a:lnTo>
                    <a:pt x="14" y="34"/>
                  </a:lnTo>
                  <a:lnTo>
                    <a:pt x="21" y="37"/>
                  </a:lnTo>
                  <a:lnTo>
                    <a:pt x="27" y="39"/>
                  </a:lnTo>
                  <a:lnTo>
                    <a:pt x="33" y="41"/>
                  </a:lnTo>
                  <a:lnTo>
                    <a:pt x="41" y="40"/>
                  </a:lnTo>
                  <a:lnTo>
                    <a:pt x="47" y="39"/>
                  </a:lnTo>
                  <a:lnTo>
                    <a:pt x="52" y="36"/>
                  </a:lnTo>
                  <a:lnTo>
                    <a:pt x="57" y="31"/>
                  </a:lnTo>
                  <a:lnTo>
                    <a:pt x="62" y="25"/>
                  </a:lnTo>
                  <a:lnTo>
                    <a:pt x="58" y="15"/>
                  </a:lnTo>
                  <a:lnTo>
                    <a:pt x="58" y="7"/>
                  </a:lnTo>
                  <a:lnTo>
                    <a:pt x="61" y="3"/>
                  </a:lnTo>
                  <a:lnTo>
                    <a:pt x="65" y="0"/>
                  </a:lnTo>
                  <a:lnTo>
                    <a:pt x="69" y="0"/>
                  </a:lnTo>
                  <a:lnTo>
                    <a:pt x="73" y="1"/>
                  </a:lnTo>
                  <a:lnTo>
                    <a:pt x="75" y="4"/>
                  </a:lnTo>
                  <a:lnTo>
                    <a:pt x="7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5" name="Freeform 60"/>
            <p:cNvSpPr>
              <a:spLocks/>
            </p:cNvSpPr>
            <p:nvPr/>
          </p:nvSpPr>
          <p:spPr bwMode="auto">
            <a:xfrm>
              <a:off x="3640" y="3364"/>
              <a:ext cx="75" cy="106"/>
            </a:xfrm>
            <a:custGeom>
              <a:avLst/>
              <a:gdLst>
                <a:gd name="T0" fmla="*/ 72 w 75"/>
                <a:gd name="T1" fmla="*/ 27 h 106"/>
                <a:gd name="T2" fmla="*/ 71 w 75"/>
                <a:gd name="T3" fmla="*/ 42 h 106"/>
                <a:gd name="T4" fmla="*/ 68 w 75"/>
                <a:gd name="T5" fmla="*/ 74 h 106"/>
                <a:gd name="T6" fmla="*/ 60 w 75"/>
                <a:gd name="T7" fmla="*/ 101 h 106"/>
                <a:gd name="T8" fmla="*/ 50 w 75"/>
                <a:gd name="T9" fmla="*/ 106 h 106"/>
                <a:gd name="T10" fmla="*/ 45 w 75"/>
                <a:gd name="T11" fmla="*/ 99 h 106"/>
                <a:gd name="T12" fmla="*/ 41 w 75"/>
                <a:gd name="T13" fmla="*/ 91 h 106"/>
                <a:gd name="T14" fmla="*/ 38 w 75"/>
                <a:gd name="T15" fmla="*/ 83 h 106"/>
                <a:gd name="T16" fmla="*/ 34 w 75"/>
                <a:gd name="T17" fmla="*/ 76 h 106"/>
                <a:gd name="T18" fmla="*/ 31 w 75"/>
                <a:gd name="T19" fmla="*/ 67 h 106"/>
                <a:gd name="T20" fmla="*/ 26 w 75"/>
                <a:gd name="T21" fmla="*/ 60 h 106"/>
                <a:gd name="T22" fmla="*/ 22 w 75"/>
                <a:gd name="T23" fmla="*/ 52 h 106"/>
                <a:gd name="T24" fmla="*/ 17 w 75"/>
                <a:gd name="T25" fmla="*/ 44 h 106"/>
                <a:gd name="T26" fmla="*/ 11 w 75"/>
                <a:gd name="T27" fmla="*/ 36 h 106"/>
                <a:gd name="T28" fmla="*/ 2 w 75"/>
                <a:gd name="T29" fmla="*/ 26 h 106"/>
                <a:gd name="T30" fmla="*/ 0 w 75"/>
                <a:gd name="T31" fmla="*/ 17 h 106"/>
                <a:gd name="T32" fmla="*/ 9 w 75"/>
                <a:gd name="T33" fmla="*/ 12 h 106"/>
                <a:gd name="T34" fmla="*/ 14 w 75"/>
                <a:gd name="T35" fmla="*/ 14 h 106"/>
                <a:gd name="T36" fmla="*/ 19 w 75"/>
                <a:gd name="T37" fmla="*/ 20 h 106"/>
                <a:gd name="T38" fmla="*/ 23 w 75"/>
                <a:gd name="T39" fmla="*/ 27 h 106"/>
                <a:gd name="T40" fmla="*/ 26 w 75"/>
                <a:gd name="T41" fmla="*/ 34 h 106"/>
                <a:gd name="T42" fmla="*/ 30 w 75"/>
                <a:gd name="T43" fmla="*/ 30 h 106"/>
                <a:gd name="T44" fmla="*/ 34 w 75"/>
                <a:gd name="T45" fmla="*/ 29 h 106"/>
                <a:gd name="T46" fmla="*/ 38 w 75"/>
                <a:gd name="T47" fmla="*/ 27 h 106"/>
                <a:gd name="T48" fmla="*/ 42 w 75"/>
                <a:gd name="T49" fmla="*/ 27 h 106"/>
                <a:gd name="T50" fmla="*/ 46 w 75"/>
                <a:gd name="T51" fmla="*/ 26 h 106"/>
                <a:gd name="T52" fmla="*/ 51 w 75"/>
                <a:gd name="T53" fmla="*/ 26 h 106"/>
                <a:gd name="T54" fmla="*/ 55 w 75"/>
                <a:gd name="T55" fmla="*/ 25 h 106"/>
                <a:gd name="T56" fmla="*/ 59 w 75"/>
                <a:gd name="T57" fmla="*/ 24 h 106"/>
                <a:gd name="T58" fmla="*/ 60 w 75"/>
                <a:gd name="T59" fmla="*/ 18 h 106"/>
                <a:gd name="T60" fmla="*/ 62 w 75"/>
                <a:gd name="T61" fmla="*/ 12 h 106"/>
                <a:gd name="T62" fmla="*/ 63 w 75"/>
                <a:gd name="T63" fmla="*/ 6 h 106"/>
                <a:gd name="T64" fmla="*/ 64 w 75"/>
                <a:gd name="T65" fmla="*/ 0 h 106"/>
                <a:gd name="T66" fmla="*/ 73 w 75"/>
                <a:gd name="T67" fmla="*/ 3 h 106"/>
                <a:gd name="T68" fmla="*/ 75 w 75"/>
                <a:gd name="T69" fmla="*/ 10 h 106"/>
                <a:gd name="T70" fmla="*/ 73 w 75"/>
                <a:gd name="T71" fmla="*/ 19 h 106"/>
                <a:gd name="T72" fmla="*/ 72 w 75"/>
                <a:gd name="T73" fmla="*/ 27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5" h="106">
                  <a:moveTo>
                    <a:pt x="72" y="27"/>
                  </a:moveTo>
                  <a:lnTo>
                    <a:pt x="71" y="42"/>
                  </a:lnTo>
                  <a:lnTo>
                    <a:pt x="68" y="74"/>
                  </a:lnTo>
                  <a:lnTo>
                    <a:pt x="60" y="101"/>
                  </a:lnTo>
                  <a:lnTo>
                    <a:pt x="50" y="106"/>
                  </a:lnTo>
                  <a:lnTo>
                    <a:pt x="45" y="99"/>
                  </a:lnTo>
                  <a:lnTo>
                    <a:pt x="41" y="91"/>
                  </a:lnTo>
                  <a:lnTo>
                    <a:pt x="38" y="83"/>
                  </a:lnTo>
                  <a:lnTo>
                    <a:pt x="34" y="76"/>
                  </a:lnTo>
                  <a:lnTo>
                    <a:pt x="31" y="67"/>
                  </a:lnTo>
                  <a:lnTo>
                    <a:pt x="26" y="60"/>
                  </a:lnTo>
                  <a:lnTo>
                    <a:pt x="22" y="52"/>
                  </a:lnTo>
                  <a:lnTo>
                    <a:pt x="17" y="44"/>
                  </a:lnTo>
                  <a:lnTo>
                    <a:pt x="11" y="36"/>
                  </a:lnTo>
                  <a:lnTo>
                    <a:pt x="2" y="26"/>
                  </a:lnTo>
                  <a:lnTo>
                    <a:pt x="0" y="17"/>
                  </a:lnTo>
                  <a:lnTo>
                    <a:pt x="9" y="12"/>
                  </a:lnTo>
                  <a:lnTo>
                    <a:pt x="14" y="14"/>
                  </a:lnTo>
                  <a:lnTo>
                    <a:pt x="19" y="20"/>
                  </a:lnTo>
                  <a:lnTo>
                    <a:pt x="23" y="27"/>
                  </a:lnTo>
                  <a:lnTo>
                    <a:pt x="26" y="34"/>
                  </a:lnTo>
                  <a:lnTo>
                    <a:pt x="30" y="30"/>
                  </a:lnTo>
                  <a:lnTo>
                    <a:pt x="34" y="29"/>
                  </a:lnTo>
                  <a:lnTo>
                    <a:pt x="38" y="27"/>
                  </a:lnTo>
                  <a:lnTo>
                    <a:pt x="42" y="27"/>
                  </a:lnTo>
                  <a:lnTo>
                    <a:pt x="46" y="26"/>
                  </a:lnTo>
                  <a:lnTo>
                    <a:pt x="51" y="26"/>
                  </a:lnTo>
                  <a:lnTo>
                    <a:pt x="55" y="25"/>
                  </a:lnTo>
                  <a:lnTo>
                    <a:pt x="59" y="24"/>
                  </a:lnTo>
                  <a:lnTo>
                    <a:pt x="60" y="18"/>
                  </a:lnTo>
                  <a:lnTo>
                    <a:pt x="62" y="12"/>
                  </a:lnTo>
                  <a:lnTo>
                    <a:pt x="63" y="6"/>
                  </a:lnTo>
                  <a:lnTo>
                    <a:pt x="64" y="0"/>
                  </a:lnTo>
                  <a:lnTo>
                    <a:pt x="73" y="3"/>
                  </a:lnTo>
                  <a:lnTo>
                    <a:pt x="75" y="10"/>
                  </a:lnTo>
                  <a:lnTo>
                    <a:pt x="73" y="19"/>
                  </a:lnTo>
                  <a:lnTo>
                    <a:pt x="72" y="27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6" name="Freeform 61"/>
            <p:cNvSpPr>
              <a:spLocks/>
            </p:cNvSpPr>
            <p:nvPr/>
          </p:nvSpPr>
          <p:spPr bwMode="auto">
            <a:xfrm>
              <a:off x="3514" y="3406"/>
              <a:ext cx="21" cy="28"/>
            </a:xfrm>
            <a:custGeom>
              <a:avLst/>
              <a:gdLst>
                <a:gd name="T0" fmla="*/ 15 w 21"/>
                <a:gd name="T1" fmla="*/ 0 h 28"/>
                <a:gd name="T2" fmla="*/ 15 w 21"/>
                <a:gd name="T3" fmla="*/ 2 h 28"/>
                <a:gd name="T4" fmla="*/ 15 w 21"/>
                <a:gd name="T5" fmla="*/ 3 h 28"/>
                <a:gd name="T6" fmla="*/ 15 w 21"/>
                <a:gd name="T7" fmla="*/ 4 h 28"/>
                <a:gd name="T8" fmla="*/ 16 w 21"/>
                <a:gd name="T9" fmla="*/ 5 h 28"/>
                <a:gd name="T10" fmla="*/ 16 w 21"/>
                <a:gd name="T11" fmla="*/ 7 h 28"/>
                <a:gd name="T12" fmla="*/ 17 w 21"/>
                <a:gd name="T13" fmla="*/ 10 h 28"/>
                <a:gd name="T14" fmla="*/ 17 w 21"/>
                <a:gd name="T15" fmla="*/ 12 h 28"/>
                <a:gd name="T16" fmla="*/ 18 w 21"/>
                <a:gd name="T17" fmla="*/ 15 h 28"/>
                <a:gd name="T18" fmla="*/ 19 w 21"/>
                <a:gd name="T19" fmla="*/ 18 h 28"/>
                <a:gd name="T20" fmla="*/ 20 w 21"/>
                <a:gd name="T21" fmla="*/ 21 h 28"/>
                <a:gd name="T22" fmla="*/ 20 w 21"/>
                <a:gd name="T23" fmla="*/ 25 h 28"/>
                <a:gd name="T24" fmla="*/ 21 w 21"/>
                <a:gd name="T25" fmla="*/ 28 h 28"/>
                <a:gd name="T26" fmla="*/ 16 w 21"/>
                <a:gd name="T27" fmla="*/ 25 h 28"/>
                <a:gd name="T28" fmla="*/ 11 w 21"/>
                <a:gd name="T29" fmla="*/ 20 h 28"/>
                <a:gd name="T30" fmla="*/ 5 w 21"/>
                <a:gd name="T31" fmla="*/ 16 h 28"/>
                <a:gd name="T32" fmla="*/ 0 w 21"/>
                <a:gd name="T33" fmla="*/ 13 h 28"/>
                <a:gd name="T34" fmla="*/ 3 w 21"/>
                <a:gd name="T35" fmla="*/ 8 h 28"/>
                <a:gd name="T36" fmla="*/ 6 w 21"/>
                <a:gd name="T37" fmla="*/ 5 h 28"/>
                <a:gd name="T38" fmla="*/ 11 w 21"/>
                <a:gd name="T39" fmla="*/ 2 h 28"/>
                <a:gd name="T40" fmla="*/ 15 w 21"/>
                <a:gd name="T41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1" h="28">
                  <a:moveTo>
                    <a:pt x="15" y="0"/>
                  </a:moveTo>
                  <a:lnTo>
                    <a:pt x="15" y="2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6" y="5"/>
                  </a:lnTo>
                  <a:lnTo>
                    <a:pt x="16" y="7"/>
                  </a:lnTo>
                  <a:lnTo>
                    <a:pt x="17" y="10"/>
                  </a:lnTo>
                  <a:lnTo>
                    <a:pt x="17" y="12"/>
                  </a:lnTo>
                  <a:lnTo>
                    <a:pt x="18" y="15"/>
                  </a:lnTo>
                  <a:lnTo>
                    <a:pt x="19" y="18"/>
                  </a:lnTo>
                  <a:lnTo>
                    <a:pt x="20" y="21"/>
                  </a:lnTo>
                  <a:lnTo>
                    <a:pt x="20" y="25"/>
                  </a:lnTo>
                  <a:lnTo>
                    <a:pt x="21" y="28"/>
                  </a:lnTo>
                  <a:lnTo>
                    <a:pt x="16" y="25"/>
                  </a:lnTo>
                  <a:lnTo>
                    <a:pt x="11" y="20"/>
                  </a:lnTo>
                  <a:lnTo>
                    <a:pt x="5" y="16"/>
                  </a:lnTo>
                  <a:lnTo>
                    <a:pt x="0" y="13"/>
                  </a:lnTo>
                  <a:lnTo>
                    <a:pt x="3" y="8"/>
                  </a:lnTo>
                  <a:lnTo>
                    <a:pt x="6" y="5"/>
                  </a:lnTo>
                  <a:lnTo>
                    <a:pt x="11" y="2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7" name="Freeform 62"/>
            <p:cNvSpPr>
              <a:spLocks/>
            </p:cNvSpPr>
            <p:nvPr/>
          </p:nvSpPr>
          <p:spPr bwMode="auto">
            <a:xfrm>
              <a:off x="3677" y="3406"/>
              <a:ext cx="17" cy="22"/>
            </a:xfrm>
            <a:custGeom>
              <a:avLst/>
              <a:gdLst>
                <a:gd name="T0" fmla="*/ 17 w 17"/>
                <a:gd name="T1" fmla="*/ 0 h 22"/>
                <a:gd name="T2" fmla="*/ 17 w 17"/>
                <a:gd name="T3" fmla="*/ 1 h 22"/>
                <a:gd name="T4" fmla="*/ 17 w 17"/>
                <a:gd name="T5" fmla="*/ 1 h 22"/>
                <a:gd name="T6" fmla="*/ 17 w 17"/>
                <a:gd name="T7" fmla="*/ 2 h 22"/>
                <a:gd name="T8" fmla="*/ 17 w 17"/>
                <a:gd name="T9" fmla="*/ 2 h 22"/>
                <a:gd name="T10" fmla="*/ 17 w 17"/>
                <a:gd name="T11" fmla="*/ 2 h 22"/>
                <a:gd name="T12" fmla="*/ 16 w 17"/>
                <a:gd name="T13" fmla="*/ 3 h 22"/>
                <a:gd name="T14" fmla="*/ 16 w 17"/>
                <a:gd name="T15" fmla="*/ 6 h 22"/>
                <a:gd name="T16" fmla="*/ 16 w 17"/>
                <a:gd name="T17" fmla="*/ 8 h 22"/>
                <a:gd name="T18" fmla="*/ 15 w 17"/>
                <a:gd name="T19" fmla="*/ 11 h 22"/>
                <a:gd name="T20" fmla="*/ 15 w 17"/>
                <a:gd name="T21" fmla="*/ 14 h 22"/>
                <a:gd name="T22" fmla="*/ 14 w 17"/>
                <a:gd name="T23" fmla="*/ 16 h 22"/>
                <a:gd name="T24" fmla="*/ 13 w 17"/>
                <a:gd name="T25" fmla="*/ 19 h 22"/>
                <a:gd name="T26" fmla="*/ 12 w 17"/>
                <a:gd name="T27" fmla="*/ 22 h 22"/>
                <a:gd name="T28" fmla="*/ 7 w 17"/>
                <a:gd name="T29" fmla="*/ 19 h 22"/>
                <a:gd name="T30" fmla="*/ 4 w 17"/>
                <a:gd name="T31" fmla="*/ 15 h 22"/>
                <a:gd name="T32" fmla="*/ 2 w 17"/>
                <a:gd name="T33" fmla="*/ 11 h 22"/>
                <a:gd name="T34" fmla="*/ 0 w 17"/>
                <a:gd name="T35" fmla="*/ 6 h 22"/>
                <a:gd name="T36" fmla="*/ 3 w 17"/>
                <a:gd name="T37" fmla="*/ 4 h 22"/>
                <a:gd name="T38" fmla="*/ 8 w 17"/>
                <a:gd name="T39" fmla="*/ 2 h 22"/>
                <a:gd name="T40" fmla="*/ 13 w 17"/>
                <a:gd name="T41" fmla="*/ 1 h 22"/>
                <a:gd name="T42" fmla="*/ 17 w 17"/>
                <a:gd name="T43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7" h="22">
                  <a:moveTo>
                    <a:pt x="17" y="0"/>
                  </a:moveTo>
                  <a:lnTo>
                    <a:pt x="17" y="1"/>
                  </a:lnTo>
                  <a:lnTo>
                    <a:pt x="17" y="1"/>
                  </a:lnTo>
                  <a:lnTo>
                    <a:pt x="17" y="2"/>
                  </a:lnTo>
                  <a:lnTo>
                    <a:pt x="17" y="2"/>
                  </a:lnTo>
                  <a:lnTo>
                    <a:pt x="17" y="2"/>
                  </a:lnTo>
                  <a:lnTo>
                    <a:pt x="16" y="3"/>
                  </a:lnTo>
                  <a:lnTo>
                    <a:pt x="16" y="6"/>
                  </a:lnTo>
                  <a:lnTo>
                    <a:pt x="16" y="8"/>
                  </a:lnTo>
                  <a:lnTo>
                    <a:pt x="15" y="11"/>
                  </a:lnTo>
                  <a:lnTo>
                    <a:pt x="15" y="14"/>
                  </a:lnTo>
                  <a:lnTo>
                    <a:pt x="14" y="16"/>
                  </a:lnTo>
                  <a:lnTo>
                    <a:pt x="13" y="19"/>
                  </a:lnTo>
                  <a:lnTo>
                    <a:pt x="12" y="22"/>
                  </a:lnTo>
                  <a:lnTo>
                    <a:pt x="7" y="19"/>
                  </a:lnTo>
                  <a:lnTo>
                    <a:pt x="4" y="15"/>
                  </a:lnTo>
                  <a:lnTo>
                    <a:pt x="2" y="11"/>
                  </a:lnTo>
                  <a:lnTo>
                    <a:pt x="0" y="6"/>
                  </a:lnTo>
                  <a:lnTo>
                    <a:pt x="3" y="4"/>
                  </a:lnTo>
                  <a:lnTo>
                    <a:pt x="8" y="2"/>
                  </a:lnTo>
                  <a:lnTo>
                    <a:pt x="13" y="1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8" name="Freeform 63"/>
            <p:cNvSpPr>
              <a:spLocks/>
            </p:cNvSpPr>
            <p:nvPr/>
          </p:nvSpPr>
          <p:spPr bwMode="auto">
            <a:xfrm>
              <a:off x="3845" y="3408"/>
              <a:ext cx="87" cy="111"/>
            </a:xfrm>
            <a:custGeom>
              <a:avLst/>
              <a:gdLst>
                <a:gd name="T0" fmla="*/ 18 w 87"/>
                <a:gd name="T1" fmla="*/ 5 h 111"/>
                <a:gd name="T2" fmla="*/ 18 w 87"/>
                <a:gd name="T3" fmla="*/ 11 h 111"/>
                <a:gd name="T4" fmla="*/ 20 w 87"/>
                <a:gd name="T5" fmla="*/ 15 h 111"/>
                <a:gd name="T6" fmla="*/ 22 w 87"/>
                <a:gd name="T7" fmla="*/ 20 h 111"/>
                <a:gd name="T8" fmla="*/ 24 w 87"/>
                <a:gd name="T9" fmla="*/ 24 h 111"/>
                <a:gd name="T10" fmla="*/ 29 w 87"/>
                <a:gd name="T11" fmla="*/ 24 h 111"/>
                <a:gd name="T12" fmla="*/ 33 w 87"/>
                <a:gd name="T13" fmla="*/ 25 h 111"/>
                <a:gd name="T14" fmla="*/ 38 w 87"/>
                <a:gd name="T15" fmla="*/ 26 h 111"/>
                <a:gd name="T16" fmla="*/ 42 w 87"/>
                <a:gd name="T17" fmla="*/ 26 h 111"/>
                <a:gd name="T18" fmla="*/ 48 w 87"/>
                <a:gd name="T19" fmla="*/ 27 h 111"/>
                <a:gd name="T20" fmla="*/ 52 w 87"/>
                <a:gd name="T21" fmla="*/ 27 h 111"/>
                <a:gd name="T22" fmla="*/ 57 w 87"/>
                <a:gd name="T23" fmla="*/ 27 h 111"/>
                <a:gd name="T24" fmla="*/ 61 w 87"/>
                <a:gd name="T25" fmla="*/ 26 h 111"/>
                <a:gd name="T26" fmla="*/ 69 w 87"/>
                <a:gd name="T27" fmla="*/ 12 h 111"/>
                <a:gd name="T28" fmla="*/ 74 w 87"/>
                <a:gd name="T29" fmla="*/ 2 h 111"/>
                <a:gd name="T30" fmla="*/ 78 w 87"/>
                <a:gd name="T31" fmla="*/ 2 h 111"/>
                <a:gd name="T32" fmla="*/ 87 w 87"/>
                <a:gd name="T33" fmla="*/ 14 h 111"/>
                <a:gd name="T34" fmla="*/ 83 w 87"/>
                <a:gd name="T35" fmla="*/ 21 h 111"/>
                <a:gd name="T36" fmla="*/ 78 w 87"/>
                <a:gd name="T37" fmla="*/ 34 h 111"/>
                <a:gd name="T38" fmla="*/ 71 w 87"/>
                <a:gd name="T39" fmla="*/ 51 h 111"/>
                <a:gd name="T40" fmla="*/ 62 w 87"/>
                <a:gd name="T41" fmla="*/ 67 h 111"/>
                <a:gd name="T42" fmla="*/ 53 w 87"/>
                <a:gd name="T43" fmla="*/ 84 h 111"/>
                <a:gd name="T44" fmla="*/ 44 w 87"/>
                <a:gd name="T45" fmla="*/ 99 h 111"/>
                <a:gd name="T46" fmla="*/ 36 w 87"/>
                <a:gd name="T47" fmla="*/ 108 h 111"/>
                <a:gd name="T48" fmla="*/ 30 w 87"/>
                <a:gd name="T49" fmla="*/ 111 h 111"/>
                <a:gd name="T50" fmla="*/ 27 w 87"/>
                <a:gd name="T51" fmla="*/ 102 h 111"/>
                <a:gd name="T52" fmla="*/ 26 w 87"/>
                <a:gd name="T53" fmla="*/ 94 h 111"/>
                <a:gd name="T54" fmla="*/ 24 w 87"/>
                <a:gd name="T55" fmla="*/ 84 h 111"/>
                <a:gd name="T56" fmla="*/ 22 w 87"/>
                <a:gd name="T57" fmla="*/ 76 h 111"/>
                <a:gd name="T58" fmla="*/ 18 w 87"/>
                <a:gd name="T59" fmla="*/ 63 h 111"/>
                <a:gd name="T60" fmla="*/ 11 w 87"/>
                <a:gd name="T61" fmla="*/ 43 h 111"/>
                <a:gd name="T62" fmla="*/ 3 w 87"/>
                <a:gd name="T63" fmla="*/ 23 h 111"/>
                <a:gd name="T64" fmla="*/ 0 w 87"/>
                <a:gd name="T65" fmla="*/ 15 h 111"/>
                <a:gd name="T66" fmla="*/ 2 w 87"/>
                <a:gd name="T67" fmla="*/ 9 h 111"/>
                <a:gd name="T68" fmla="*/ 8 w 87"/>
                <a:gd name="T69" fmla="*/ 2 h 111"/>
                <a:gd name="T70" fmla="*/ 14 w 87"/>
                <a:gd name="T71" fmla="*/ 0 h 111"/>
                <a:gd name="T72" fmla="*/ 18 w 87"/>
                <a:gd name="T73" fmla="*/ 5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7" h="111">
                  <a:moveTo>
                    <a:pt x="18" y="5"/>
                  </a:moveTo>
                  <a:lnTo>
                    <a:pt x="18" y="11"/>
                  </a:lnTo>
                  <a:lnTo>
                    <a:pt x="20" y="15"/>
                  </a:lnTo>
                  <a:lnTo>
                    <a:pt x="22" y="20"/>
                  </a:lnTo>
                  <a:lnTo>
                    <a:pt x="24" y="24"/>
                  </a:lnTo>
                  <a:lnTo>
                    <a:pt x="29" y="24"/>
                  </a:lnTo>
                  <a:lnTo>
                    <a:pt x="33" y="25"/>
                  </a:lnTo>
                  <a:lnTo>
                    <a:pt x="38" y="26"/>
                  </a:lnTo>
                  <a:lnTo>
                    <a:pt x="42" y="26"/>
                  </a:lnTo>
                  <a:lnTo>
                    <a:pt x="48" y="27"/>
                  </a:lnTo>
                  <a:lnTo>
                    <a:pt x="52" y="27"/>
                  </a:lnTo>
                  <a:lnTo>
                    <a:pt x="57" y="27"/>
                  </a:lnTo>
                  <a:lnTo>
                    <a:pt x="61" y="26"/>
                  </a:lnTo>
                  <a:lnTo>
                    <a:pt x="69" y="12"/>
                  </a:lnTo>
                  <a:lnTo>
                    <a:pt x="74" y="2"/>
                  </a:lnTo>
                  <a:lnTo>
                    <a:pt x="78" y="2"/>
                  </a:lnTo>
                  <a:lnTo>
                    <a:pt x="87" y="14"/>
                  </a:lnTo>
                  <a:lnTo>
                    <a:pt x="83" y="21"/>
                  </a:lnTo>
                  <a:lnTo>
                    <a:pt x="78" y="34"/>
                  </a:lnTo>
                  <a:lnTo>
                    <a:pt x="71" y="51"/>
                  </a:lnTo>
                  <a:lnTo>
                    <a:pt x="62" y="67"/>
                  </a:lnTo>
                  <a:lnTo>
                    <a:pt x="53" y="84"/>
                  </a:lnTo>
                  <a:lnTo>
                    <a:pt x="44" y="99"/>
                  </a:lnTo>
                  <a:lnTo>
                    <a:pt x="36" y="108"/>
                  </a:lnTo>
                  <a:lnTo>
                    <a:pt x="30" y="111"/>
                  </a:lnTo>
                  <a:lnTo>
                    <a:pt x="27" y="102"/>
                  </a:lnTo>
                  <a:lnTo>
                    <a:pt x="26" y="94"/>
                  </a:lnTo>
                  <a:lnTo>
                    <a:pt x="24" y="84"/>
                  </a:lnTo>
                  <a:lnTo>
                    <a:pt x="22" y="76"/>
                  </a:lnTo>
                  <a:lnTo>
                    <a:pt x="18" y="63"/>
                  </a:lnTo>
                  <a:lnTo>
                    <a:pt x="11" y="43"/>
                  </a:lnTo>
                  <a:lnTo>
                    <a:pt x="3" y="23"/>
                  </a:lnTo>
                  <a:lnTo>
                    <a:pt x="0" y="15"/>
                  </a:lnTo>
                  <a:lnTo>
                    <a:pt x="2" y="9"/>
                  </a:lnTo>
                  <a:lnTo>
                    <a:pt x="8" y="2"/>
                  </a:lnTo>
                  <a:lnTo>
                    <a:pt x="14" y="0"/>
                  </a:lnTo>
                  <a:lnTo>
                    <a:pt x="18" y="5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9" name="Freeform 64"/>
            <p:cNvSpPr>
              <a:spLocks/>
            </p:cNvSpPr>
            <p:nvPr/>
          </p:nvSpPr>
          <p:spPr bwMode="auto">
            <a:xfrm>
              <a:off x="3874" y="3446"/>
              <a:ext cx="24" cy="31"/>
            </a:xfrm>
            <a:custGeom>
              <a:avLst/>
              <a:gdLst>
                <a:gd name="T0" fmla="*/ 24 w 24"/>
                <a:gd name="T1" fmla="*/ 2 h 31"/>
                <a:gd name="T2" fmla="*/ 22 w 24"/>
                <a:gd name="T3" fmla="*/ 9 h 31"/>
                <a:gd name="T4" fmla="*/ 18 w 24"/>
                <a:gd name="T5" fmla="*/ 17 h 31"/>
                <a:gd name="T6" fmla="*/ 14 w 24"/>
                <a:gd name="T7" fmla="*/ 23 h 31"/>
                <a:gd name="T8" fmla="*/ 11 w 24"/>
                <a:gd name="T9" fmla="*/ 31 h 31"/>
                <a:gd name="T10" fmla="*/ 9 w 24"/>
                <a:gd name="T11" fmla="*/ 28 h 31"/>
                <a:gd name="T12" fmla="*/ 8 w 24"/>
                <a:gd name="T13" fmla="*/ 24 h 31"/>
                <a:gd name="T14" fmla="*/ 7 w 24"/>
                <a:gd name="T15" fmla="*/ 21 h 31"/>
                <a:gd name="T16" fmla="*/ 6 w 24"/>
                <a:gd name="T17" fmla="*/ 18 h 31"/>
                <a:gd name="T18" fmla="*/ 0 w 24"/>
                <a:gd name="T19" fmla="*/ 2 h 31"/>
                <a:gd name="T20" fmla="*/ 1 w 24"/>
                <a:gd name="T21" fmla="*/ 0 h 31"/>
                <a:gd name="T22" fmla="*/ 7 w 24"/>
                <a:gd name="T23" fmla="*/ 1 h 31"/>
                <a:gd name="T24" fmla="*/ 12 w 24"/>
                <a:gd name="T25" fmla="*/ 1 h 31"/>
                <a:gd name="T26" fmla="*/ 19 w 24"/>
                <a:gd name="T27" fmla="*/ 2 h 31"/>
                <a:gd name="T28" fmla="*/ 24 w 24"/>
                <a:gd name="T29" fmla="*/ 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4" h="31">
                  <a:moveTo>
                    <a:pt x="24" y="2"/>
                  </a:moveTo>
                  <a:lnTo>
                    <a:pt x="22" y="9"/>
                  </a:lnTo>
                  <a:lnTo>
                    <a:pt x="18" y="17"/>
                  </a:lnTo>
                  <a:lnTo>
                    <a:pt x="14" y="23"/>
                  </a:lnTo>
                  <a:lnTo>
                    <a:pt x="11" y="31"/>
                  </a:lnTo>
                  <a:lnTo>
                    <a:pt x="9" y="28"/>
                  </a:lnTo>
                  <a:lnTo>
                    <a:pt x="8" y="24"/>
                  </a:lnTo>
                  <a:lnTo>
                    <a:pt x="7" y="21"/>
                  </a:lnTo>
                  <a:lnTo>
                    <a:pt x="6" y="18"/>
                  </a:lnTo>
                  <a:lnTo>
                    <a:pt x="0" y="2"/>
                  </a:lnTo>
                  <a:lnTo>
                    <a:pt x="1" y="0"/>
                  </a:lnTo>
                  <a:lnTo>
                    <a:pt x="7" y="1"/>
                  </a:lnTo>
                  <a:lnTo>
                    <a:pt x="12" y="1"/>
                  </a:lnTo>
                  <a:lnTo>
                    <a:pt x="19" y="2"/>
                  </a:lnTo>
                  <a:lnTo>
                    <a:pt x="24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00" name="Freeform 65"/>
            <p:cNvSpPr>
              <a:spLocks/>
            </p:cNvSpPr>
            <p:nvPr/>
          </p:nvSpPr>
          <p:spPr bwMode="auto">
            <a:xfrm>
              <a:off x="4035" y="3492"/>
              <a:ext cx="84" cy="112"/>
            </a:xfrm>
            <a:custGeom>
              <a:avLst/>
              <a:gdLst>
                <a:gd name="T0" fmla="*/ 82 w 84"/>
                <a:gd name="T1" fmla="*/ 9 h 112"/>
                <a:gd name="T2" fmla="*/ 84 w 84"/>
                <a:gd name="T3" fmla="*/ 16 h 112"/>
                <a:gd name="T4" fmla="*/ 84 w 84"/>
                <a:gd name="T5" fmla="*/ 21 h 112"/>
                <a:gd name="T6" fmla="*/ 81 w 84"/>
                <a:gd name="T7" fmla="*/ 27 h 112"/>
                <a:gd name="T8" fmla="*/ 76 w 84"/>
                <a:gd name="T9" fmla="*/ 32 h 112"/>
                <a:gd name="T10" fmla="*/ 71 w 84"/>
                <a:gd name="T11" fmla="*/ 37 h 112"/>
                <a:gd name="T12" fmla="*/ 65 w 84"/>
                <a:gd name="T13" fmla="*/ 42 h 112"/>
                <a:gd name="T14" fmla="*/ 58 w 84"/>
                <a:gd name="T15" fmla="*/ 49 h 112"/>
                <a:gd name="T16" fmla="*/ 53 w 84"/>
                <a:gd name="T17" fmla="*/ 57 h 112"/>
                <a:gd name="T18" fmla="*/ 61 w 84"/>
                <a:gd name="T19" fmla="*/ 58 h 112"/>
                <a:gd name="T20" fmla="*/ 68 w 84"/>
                <a:gd name="T21" fmla="*/ 58 h 112"/>
                <a:gd name="T22" fmla="*/ 74 w 84"/>
                <a:gd name="T23" fmla="*/ 59 h 112"/>
                <a:gd name="T24" fmla="*/ 79 w 84"/>
                <a:gd name="T25" fmla="*/ 63 h 112"/>
                <a:gd name="T26" fmla="*/ 84 w 84"/>
                <a:gd name="T27" fmla="*/ 74 h 112"/>
                <a:gd name="T28" fmla="*/ 83 w 84"/>
                <a:gd name="T29" fmla="*/ 81 h 112"/>
                <a:gd name="T30" fmla="*/ 78 w 84"/>
                <a:gd name="T31" fmla="*/ 88 h 112"/>
                <a:gd name="T32" fmla="*/ 70 w 84"/>
                <a:gd name="T33" fmla="*/ 92 h 112"/>
                <a:gd name="T34" fmla="*/ 61 w 84"/>
                <a:gd name="T35" fmla="*/ 95 h 112"/>
                <a:gd name="T36" fmla="*/ 51 w 84"/>
                <a:gd name="T37" fmla="*/ 97 h 112"/>
                <a:gd name="T38" fmla="*/ 43 w 84"/>
                <a:gd name="T39" fmla="*/ 99 h 112"/>
                <a:gd name="T40" fmla="*/ 37 w 84"/>
                <a:gd name="T41" fmla="*/ 101 h 112"/>
                <a:gd name="T42" fmla="*/ 30 w 84"/>
                <a:gd name="T43" fmla="*/ 109 h 112"/>
                <a:gd name="T44" fmla="*/ 22 w 84"/>
                <a:gd name="T45" fmla="*/ 112 h 112"/>
                <a:gd name="T46" fmla="*/ 12 w 84"/>
                <a:gd name="T47" fmla="*/ 111 h 112"/>
                <a:gd name="T48" fmla="*/ 5 w 84"/>
                <a:gd name="T49" fmla="*/ 105 h 112"/>
                <a:gd name="T50" fmla="*/ 1 w 84"/>
                <a:gd name="T51" fmla="*/ 99 h 112"/>
                <a:gd name="T52" fmla="*/ 0 w 84"/>
                <a:gd name="T53" fmla="*/ 91 h 112"/>
                <a:gd name="T54" fmla="*/ 4 w 84"/>
                <a:gd name="T55" fmla="*/ 81 h 112"/>
                <a:gd name="T56" fmla="*/ 15 w 84"/>
                <a:gd name="T57" fmla="*/ 72 h 112"/>
                <a:gd name="T58" fmla="*/ 5 w 84"/>
                <a:gd name="T59" fmla="*/ 60 h 112"/>
                <a:gd name="T60" fmla="*/ 2 w 84"/>
                <a:gd name="T61" fmla="*/ 50 h 112"/>
                <a:gd name="T62" fmla="*/ 5 w 84"/>
                <a:gd name="T63" fmla="*/ 41 h 112"/>
                <a:gd name="T64" fmla="*/ 12 w 84"/>
                <a:gd name="T65" fmla="*/ 35 h 112"/>
                <a:gd name="T66" fmla="*/ 22 w 84"/>
                <a:gd name="T67" fmla="*/ 33 h 112"/>
                <a:gd name="T68" fmla="*/ 31 w 84"/>
                <a:gd name="T69" fmla="*/ 35 h 112"/>
                <a:gd name="T70" fmla="*/ 40 w 84"/>
                <a:gd name="T71" fmla="*/ 41 h 112"/>
                <a:gd name="T72" fmla="*/ 44 w 84"/>
                <a:gd name="T73" fmla="*/ 54 h 112"/>
                <a:gd name="T74" fmla="*/ 48 w 84"/>
                <a:gd name="T75" fmla="*/ 44 h 112"/>
                <a:gd name="T76" fmla="*/ 54 w 84"/>
                <a:gd name="T77" fmla="*/ 29 h 112"/>
                <a:gd name="T78" fmla="*/ 60 w 84"/>
                <a:gd name="T79" fmla="*/ 14 h 112"/>
                <a:gd name="T80" fmla="*/ 61 w 84"/>
                <a:gd name="T81" fmla="*/ 4 h 112"/>
                <a:gd name="T82" fmla="*/ 66 w 84"/>
                <a:gd name="T83" fmla="*/ 0 h 112"/>
                <a:gd name="T84" fmla="*/ 71 w 84"/>
                <a:gd name="T85" fmla="*/ 1 h 112"/>
                <a:gd name="T86" fmla="*/ 77 w 84"/>
                <a:gd name="T87" fmla="*/ 6 h 112"/>
                <a:gd name="T88" fmla="*/ 82 w 84"/>
                <a:gd name="T89" fmla="*/ 9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84" h="112">
                  <a:moveTo>
                    <a:pt x="82" y="9"/>
                  </a:moveTo>
                  <a:lnTo>
                    <a:pt x="84" y="16"/>
                  </a:lnTo>
                  <a:lnTo>
                    <a:pt x="84" y="21"/>
                  </a:lnTo>
                  <a:lnTo>
                    <a:pt x="81" y="27"/>
                  </a:lnTo>
                  <a:lnTo>
                    <a:pt x="76" y="32"/>
                  </a:lnTo>
                  <a:lnTo>
                    <a:pt x="71" y="37"/>
                  </a:lnTo>
                  <a:lnTo>
                    <a:pt x="65" y="42"/>
                  </a:lnTo>
                  <a:lnTo>
                    <a:pt x="58" y="49"/>
                  </a:lnTo>
                  <a:lnTo>
                    <a:pt x="53" y="57"/>
                  </a:lnTo>
                  <a:lnTo>
                    <a:pt x="61" y="58"/>
                  </a:lnTo>
                  <a:lnTo>
                    <a:pt x="68" y="58"/>
                  </a:lnTo>
                  <a:lnTo>
                    <a:pt x="74" y="59"/>
                  </a:lnTo>
                  <a:lnTo>
                    <a:pt x="79" y="63"/>
                  </a:lnTo>
                  <a:lnTo>
                    <a:pt x="84" y="74"/>
                  </a:lnTo>
                  <a:lnTo>
                    <a:pt x="83" y="81"/>
                  </a:lnTo>
                  <a:lnTo>
                    <a:pt x="78" y="88"/>
                  </a:lnTo>
                  <a:lnTo>
                    <a:pt x="70" y="92"/>
                  </a:lnTo>
                  <a:lnTo>
                    <a:pt x="61" y="95"/>
                  </a:lnTo>
                  <a:lnTo>
                    <a:pt x="51" y="97"/>
                  </a:lnTo>
                  <a:lnTo>
                    <a:pt x="43" y="99"/>
                  </a:lnTo>
                  <a:lnTo>
                    <a:pt x="37" y="101"/>
                  </a:lnTo>
                  <a:lnTo>
                    <a:pt x="30" y="109"/>
                  </a:lnTo>
                  <a:lnTo>
                    <a:pt x="22" y="112"/>
                  </a:lnTo>
                  <a:lnTo>
                    <a:pt x="12" y="111"/>
                  </a:lnTo>
                  <a:lnTo>
                    <a:pt x="5" y="105"/>
                  </a:lnTo>
                  <a:lnTo>
                    <a:pt x="1" y="99"/>
                  </a:lnTo>
                  <a:lnTo>
                    <a:pt x="0" y="91"/>
                  </a:lnTo>
                  <a:lnTo>
                    <a:pt x="4" y="81"/>
                  </a:lnTo>
                  <a:lnTo>
                    <a:pt x="15" y="72"/>
                  </a:lnTo>
                  <a:lnTo>
                    <a:pt x="5" y="60"/>
                  </a:lnTo>
                  <a:lnTo>
                    <a:pt x="2" y="50"/>
                  </a:lnTo>
                  <a:lnTo>
                    <a:pt x="5" y="41"/>
                  </a:lnTo>
                  <a:lnTo>
                    <a:pt x="12" y="35"/>
                  </a:lnTo>
                  <a:lnTo>
                    <a:pt x="22" y="33"/>
                  </a:lnTo>
                  <a:lnTo>
                    <a:pt x="31" y="35"/>
                  </a:lnTo>
                  <a:lnTo>
                    <a:pt x="40" y="41"/>
                  </a:lnTo>
                  <a:lnTo>
                    <a:pt x="44" y="54"/>
                  </a:lnTo>
                  <a:lnTo>
                    <a:pt x="48" y="44"/>
                  </a:lnTo>
                  <a:lnTo>
                    <a:pt x="54" y="29"/>
                  </a:lnTo>
                  <a:lnTo>
                    <a:pt x="60" y="14"/>
                  </a:lnTo>
                  <a:lnTo>
                    <a:pt x="61" y="4"/>
                  </a:lnTo>
                  <a:lnTo>
                    <a:pt x="66" y="0"/>
                  </a:lnTo>
                  <a:lnTo>
                    <a:pt x="71" y="1"/>
                  </a:lnTo>
                  <a:lnTo>
                    <a:pt x="77" y="6"/>
                  </a:lnTo>
                  <a:lnTo>
                    <a:pt x="82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03" name="Freeform 68"/>
            <p:cNvSpPr>
              <a:spLocks/>
            </p:cNvSpPr>
            <p:nvPr/>
          </p:nvSpPr>
          <p:spPr bwMode="auto">
            <a:xfrm>
              <a:off x="3210" y="2660"/>
              <a:ext cx="392" cy="658"/>
            </a:xfrm>
            <a:custGeom>
              <a:avLst/>
              <a:gdLst>
                <a:gd name="T0" fmla="*/ 0 w 392"/>
                <a:gd name="T1" fmla="*/ 79 h 658"/>
                <a:gd name="T2" fmla="*/ 309 w 392"/>
                <a:gd name="T3" fmla="*/ 0 h 658"/>
                <a:gd name="T4" fmla="*/ 392 w 392"/>
                <a:gd name="T5" fmla="*/ 640 h 658"/>
                <a:gd name="T6" fmla="*/ 351 w 392"/>
                <a:gd name="T7" fmla="*/ 658 h 658"/>
                <a:gd name="T8" fmla="*/ 0 w 392"/>
                <a:gd name="T9" fmla="*/ 79 h 6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2" h="658">
                  <a:moveTo>
                    <a:pt x="0" y="79"/>
                  </a:moveTo>
                  <a:lnTo>
                    <a:pt x="309" y="0"/>
                  </a:lnTo>
                  <a:lnTo>
                    <a:pt x="392" y="640"/>
                  </a:lnTo>
                  <a:lnTo>
                    <a:pt x="351" y="658"/>
                  </a:lnTo>
                  <a:lnTo>
                    <a:pt x="0" y="79"/>
                  </a:lnTo>
                  <a:close/>
                </a:path>
              </a:pathLst>
            </a:custGeom>
            <a:solidFill>
              <a:srgbClr val="FF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04" name="Freeform 69"/>
            <p:cNvSpPr>
              <a:spLocks/>
            </p:cNvSpPr>
            <p:nvPr/>
          </p:nvSpPr>
          <p:spPr bwMode="auto">
            <a:xfrm>
              <a:off x="3696" y="2667"/>
              <a:ext cx="229" cy="673"/>
            </a:xfrm>
            <a:custGeom>
              <a:avLst/>
              <a:gdLst>
                <a:gd name="T0" fmla="*/ 0 w 229"/>
                <a:gd name="T1" fmla="*/ 0 h 673"/>
                <a:gd name="T2" fmla="*/ 229 w 229"/>
                <a:gd name="T3" fmla="*/ 6 h 673"/>
                <a:gd name="T4" fmla="*/ 111 w 229"/>
                <a:gd name="T5" fmla="*/ 669 h 673"/>
                <a:gd name="T6" fmla="*/ 56 w 229"/>
                <a:gd name="T7" fmla="*/ 673 h 673"/>
                <a:gd name="T8" fmla="*/ 0 w 229"/>
                <a:gd name="T9" fmla="*/ 0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9" h="673">
                  <a:moveTo>
                    <a:pt x="0" y="0"/>
                  </a:moveTo>
                  <a:lnTo>
                    <a:pt x="229" y="6"/>
                  </a:lnTo>
                  <a:lnTo>
                    <a:pt x="111" y="669"/>
                  </a:lnTo>
                  <a:lnTo>
                    <a:pt x="56" y="6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05" name="Freeform 70"/>
            <p:cNvSpPr>
              <a:spLocks/>
            </p:cNvSpPr>
            <p:nvPr/>
          </p:nvSpPr>
          <p:spPr bwMode="auto">
            <a:xfrm>
              <a:off x="3291" y="2796"/>
              <a:ext cx="194" cy="323"/>
            </a:xfrm>
            <a:custGeom>
              <a:avLst/>
              <a:gdLst>
                <a:gd name="T0" fmla="*/ 160 w 194"/>
                <a:gd name="T1" fmla="*/ 17 h 323"/>
                <a:gd name="T2" fmla="*/ 170 w 194"/>
                <a:gd name="T3" fmla="*/ 26 h 323"/>
                <a:gd name="T4" fmla="*/ 179 w 194"/>
                <a:gd name="T5" fmla="*/ 39 h 323"/>
                <a:gd name="T6" fmla="*/ 185 w 194"/>
                <a:gd name="T7" fmla="*/ 54 h 323"/>
                <a:gd name="T8" fmla="*/ 189 w 194"/>
                <a:gd name="T9" fmla="*/ 70 h 323"/>
                <a:gd name="T10" fmla="*/ 191 w 194"/>
                <a:gd name="T11" fmla="*/ 86 h 323"/>
                <a:gd name="T12" fmla="*/ 193 w 194"/>
                <a:gd name="T13" fmla="*/ 102 h 323"/>
                <a:gd name="T14" fmla="*/ 194 w 194"/>
                <a:gd name="T15" fmla="*/ 118 h 323"/>
                <a:gd name="T16" fmla="*/ 194 w 194"/>
                <a:gd name="T17" fmla="*/ 132 h 323"/>
                <a:gd name="T18" fmla="*/ 189 w 194"/>
                <a:gd name="T19" fmla="*/ 152 h 323"/>
                <a:gd name="T20" fmla="*/ 184 w 194"/>
                <a:gd name="T21" fmla="*/ 172 h 323"/>
                <a:gd name="T22" fmla="*/ 179 w 194"/>
                <a:gd name="T23" fmla="*/ 191 h 323"/>
                <a:gd name="T24" fmla="*/ 174 w 194"/>
                <a:gd name="T25" fmla="*/ 211 h 323"/>
                <a:gd name="T26" fmla="*/ 167 w 194"/>
                <a:gd name="T27" fmla="*/ 231 h 323"/>
                <a:gd name="T28" fmla="*/ 163 w 194"/>
                <a:gd name="T29" fmla="*/ 251 h 323"/>
                <a:gd name="T30" fmla="*/ 160 w 194"/>
                <a:gd name="T31" fmla="*/ 271 h 323"/>
                <a:gd name="T32" fmla="*/ 159 w 194"/>
                <a:gd name="T33" fmla="*/ 292 h 323"/>
                <a:gd name="T34" fmla="*/ 160 w 194"/>
                <a:gd name="T35" fmla="*/ 297 h 323"/>
                <a:gd name="T36" fmla="*/ 161 w 194"/>
                <a:gd name="T37" fmla="*/ 307 h 323"/>
                <a:gd name="T38" fmla="*/ 161 w 194"/>
                <a:gd name="T39" fmla="*/ 318 h 323"/>
                <a:gd name="T40" fmla="*/ 159 w 194"/>
                <a:gd name="T41" fmla="*/ 323 h 323"/>
                <a:gd name="T42" fmla="*/ 155 w 194"/>
                <a:gd name="T43" fmla="*/ 323 h 323"/>
                <a:gd name="T44" fmla="*/ 149 w 194"/>
                <a:gd name="T45" fmla="*/ 320 h 323"/>
                <a:gd name="T46" fmla="*/ 145 w 194"/>
                <a:gd name="T47" fmla="*/ 316 h 323"/>
                <a:gd name="T48" fmla="*/ 141 w 194"/>
                <a:gd name="T49" fmla="*/ 309 h 323"/>
                <a:gd name="T50" fmla="*/ 137 w 194"/>
                <a:gd name="T51" fmla="*/ 303 h 323"/>
                <a:gd name="T52" fmla="*/ 134 w 194"/>
                <a:gd name="T53" fmla="*/ 298 h 323"/>
                <a:gd name="T54" fmla="*/ 130 w 194"/>
                <a:gd name="T55" fmla="*/ 292 h 323"/>
                <a:gd name="T56" fmla="*/ 127 w 194"/>
                <a:gd name="T57" fmla="*/ 288 h 323"/>
                <a:gd name="T58" fmla="*/ 112 w 194"/>
                <a:gd name="T59" fmla="*/ 261 h 323"/>
                <a:gd name="T60" fmla="*/ 96 w 194"/>
                <a:gd name="T61" fmla="*/ 234 h 323"/>
                <a:gd name="T62" fmla="*/ 80 w 194"/>
                <a:gd name="T63" fmla="*/ 207 h 323"/>
                <a:gd name="T64" fmla="*/ 64 w 194"/>
                <a:gd name="T65" fmla="*/ 180 h 323"/>
                <a:gd name="T66" fmla="*/ 47 w 194"/>
                <a:gd name="T67" fmla="*/ 153 h 323"/>
                <a:gd name="T68" fmla="*/ 32 w 194"/>
                <a:gd name="T69" fmla="*/ 126 h 323"/>
                <a:gd name="T70" fmla="*/ 16 w 194"/>
                <a:gd name="T71" fmla="*/ 99 h 323"/>
                <a:gd name="T72" fmla="*/ 0 w 194"/>
                <a:gd name="T73" fmla="*/ 72 h 323"/>
                <a:gd name="T74" fmla="*/ 1 w 194"/>
                <a:gd name="T75" fmla="*/ 70 h 323"/>
                <a:gd name="T76" fmla="*/ 4 w 194"/>
                <a:gd name="T77" fmla="*/ 65 h 323"/>
                <a:gd name="T78" fmla="*/ 10 w 194"/>
                <a:gd name="T79" fmla="*/ 59 h 323"/>
                <a:gd name="T80" fmla="*/ 16 w 194"/>
                <a:gd name="T81" fmla="*/ 53 h 323"/>
                <a:gd name="T82" fmla="*/ 22 w 194"/>
                <a:gd name="T83" fmla="*/ 45 h 323"/>
                <a:gd name="T84" fmla="*/ 27 w 194"/>
                <a:gd name="T85" fmla="*/ 39 h 323"/>
                <a:gd name="T86" fmla="*/ 32 w 194"/>
                <a:gd name="T87" fmla="*/ 34 h 323"/>
                <a:gd name="T88" fmla="*/ 33 w 194"/>
                <a:gd name="T89" fmla="*/ 30 h 323"/>
                <a:gd name="T90" fmla="*/ 47 w 194"/>
                <a:gd name="T91" fmla="*/ 17 h 323"/>
                <a:gd name="T92" fmla="*/ 63 w 194"/>
                <a:gd name="T93" fmla="*/ 7 h 323"/>
                <a:gd name="T94" fmla="*/ 79 w 194"/>
                <a:gd name="T95" fmla="*/ 2 h 323"/>
                <a:gd name="T96" fmla="*/ 95 w 194"/>
                <a:gd name="T97" fmla="*/ 0 h 323"/>
                <a:gd name="T98" fmla="*/ 110 w 194"/>
                <a:gd name="T99" fmla="*/ 1 h 323"/>
                <a:gd name="T100" fmla="*/ 126 w 194"/>
                <a:gd name="T101" fmla="*/ 4 h 323"/>
                <a:gd name="T102" fmla="*/ 143 w 194"/>
                <a:gd name="T103" fmla="*/ 10 h 323"/>
                <a:gd name="T104" fmla="*/ 160 w 194"/>
                <a:gd name="T105" fmla="*/ 17 h 3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94" h="323">
                  <a:moveTo>
                    <a:pt x="160" y="17"/>
                  </a:moveTo>
                  <a:lnTo>
                    <a:pt x="170" y="26"/>
                  </a:lnTo>
                  <a:lnTo>
                    <a:pt x="179" y="39"/>
                  </a:lnTo>
                  <a:lnTo>
                    <a:pt x="185" y="54"/>
                  </a:lnTo>
                  <a:lnTo>
                    <a:pt x="189" y="70"/>
                  </a:lnTo>
                  <a:lnTo>
                    <a:pt x="191" y="86"/>
                  </a:lnTo>
                  <a:lnTo>
                    <a:pt x="193" y="102"/>
                  </a:lnTo>
                  <a:lnTo>
                    <a:pt x="194" y="118"/>
                  </a:lnTo>
                  <a:lnTo>
                    <a:pt x="194" y="132"/>
                  </a:lnTo>
                  <a:lnTo>
                    <a:pt x="189" y="152"/>
                  </a:lnTo>
                  <a:lnTo>
                    <a:pt x="184" y="172"/>
                  </a:lnTo>
                  <a:lnTo>
                    <a:pt x="179" y="191"/>
                  </a:lnTo>
                  <a:lnTo>
                    <a:pt x="174" y="211"/>
                  </a:lnTo>
                  <a:lnTo>
                    <a:pt x="167" y="231"/>
                  </a:lnTo>
                  <a:lnTo>
                    <a:pt x="163" y="251"/>
                  </a:lnTo>
                  <a:lnTo>
                    <a:pt x="160" y="271"/>
                  </a:lnTo>
                  <a:lnTo>
                    <a:pt x="159" y="292"/>
                  </a:lnTo>
                  <a:lnTo>
                    <a:pt x="160" y="297"/>
                  </a:lnTo>
                  <a:lnTo>
                    <a:pt x="161" y="307"/>
                  </a:lnTo>
                  <a:lnTo>
                    <a:pt x="161" y="318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49" y="320"/>
                  </a:lnTo>
                  <a:lnTo>
                    <a:pt x="145" y="316"/>
                  </a:lnTo>
                  <a:lnTo>
                    <a:pt x="141" y="309"/>
                  </a:lnTo>
                  <a:lnTo>
                    <a:pt x="137" y="303"/>
                  </a:lnTo>
                  <a:lnTo>
                    <a:pt x="134" y="298"/>
                  </a:lnTo>
                  <a:lnTo>
                    <a:pt x="130" y="292"/>
                  </a:lnTo>
                  <a:lnTo>
                    <a:pt x="127" y="288"/>
                  </a:lnTo>
                  <a:lnTo>
                    <a:pt x="112" y="261"/>
                  </a:lnTo>
                  <a:lnTo>
                    <a:pt x="96" y="234"/>
                  </a:lnTo>
                  <a:lnTo>
                    <a:pt x="80" y="207"/>
                  </a:lnTo>
                  <a:lnTo>
                    <a:pt x="64" y="180"/>
                  </a:lnTo>
                  <a:lnTo>
                    <a:pt x="47" y="153"/>
                  </a:lnTo>
                  <a:lnTo>
                    <a:pt x="32" y="126"/>
                  </a:lnTo>
                  <a:lnTo>
                    <a:pt x="16" y="99"/>
                  </a:lnTo>
                  <a:lnTo>
                    <a:pt x="0" y="72"/>
                  </a:lnTo>
                  <a:lnTo>
                    <a:pt x="1" y="70"/>
                  </a:lnTo>
                  <a:lnTo>
                    <a:pt x="4" y="65"/>
                  </a:lnTo>
                  <a:lnTo>
                    <a:pt x="10" y="59"/>
                  </a:lnTo>
                  <a:lnTo>
                    <a:pt x="16" y="53"/>
                  </a:lnTo>
                  <a:lnTo>
                    <a:pt x="22" y="45"/>
                  </a:lnTo>
                  <a:lnTo>
                    <a:pt x="27" y="39"/>
                  </a:lnTo>
                  <a:lnTo>
                    <a:pt x="32" y="34"/>
                  </a:lnTo>
                  <a:lnTo>
                    <a:pt x="33" y="30"/>
                  </a:lnTo>
                  <a:lnTo>
                    <a:pt x="47" y="17"/>
                  </a:lnTo>
                  <a:lnTo>
                    <a:pt x="63" y="7"/>
                  </a:lnTo>
                  <a:lnTo>
                    <a:pt x="79" y="2"/>
                  </a:lnTo>
                  <a:lnTo>
                    <a:pt x="95" y="0"/>
                  </a:lnTo>
                  <a:lnTo>
                    <a:pt x="110" y="1"/>
                  </a:lnTo>
                  <a:lnTo>
                    <a:pt x="126" y="4"/>
                  </a:lnTo>
                  <a:lnTo>
                    <a:pt x="143" y="10"/>
                  </a:lnTo>
                  <a:lnTo>
                    <a:pt x="160" y="17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06" name="Freeform 71"/>
            <p:cNvSpPr>
              <a:spLocks/>
            </p:cNvSpPr>
            <p:nvPr/>
          </p:nvSpPr>
          <p:spPr bwMode="auto">
            <a:xfrm>
              <a:off x="3701" y="2709"/>
              <a:ext cx="135" cy="410"/>
            </a:xfrm>
            <a:custGeom>
              <a:avLst/>
              <a:gdLst>
                <a:gd name="T0" fmla="*/ 24 w 135"/>
                <a:gd name="T1" fmla="*/ 28 h 410"/>
                <a:gd name="T2" fmla="*/ 34 w 135"/>
                <a:gd name="T3" fmla="*/ 43 h 410"/>
                <a:gd name="T4" fmla="*/ 42 w 135"/>
                <a:gd name="T5" fmla="*/ 60 h 410"/>
                <a:gd name="T6" fmla="*/ 51 w 135"/>
                <a:gd name="T7" fmla="*/ 79 h 410"/>
                <a:gd name="T8" fmla="*/ 58 w 135"/>
                <a:gd name="T9" fmla="*/ 97 h 410"/>
                <a:gd name="T10" fmla="*/ 65 w 135"/>
                <a:gd name="T11" fmla="*/ 117 h 410"/>
                <a:gd name="T12" fmla="*/ 73 w 135"/>
                <a:gd name="T13" fmla="*/ 134 h 410"/>
                <a:gd name="T14" fmla="*/ 82 w 135"/>
                <a:gd name="T15" fmla="*/ 152 h 410"/>
                <a:gd name="T16" fmla="*/ 93 w 135"/>
                <a:gd name="T17" fmla="*/ 169 h 410"/>
                <a:gd name="T18" fmla="*/ 96 w 135"/>
                <a:gd name="T19" fmla="*/ 178 h 410"/>
                <a:gd name="T20" fmla="*/ 101 w 135"/>
                <a:gd name="T21" fmla="*/ 187 h 410"/>
                <a:gd name="T22" fmla="*/ 106 w 135"/>
                <a:gd name="T23" fmla="*/ 198 h 410"/>
                <a:gd name="T24" fmla="*/ 113 w 135"/>
                <a:gd name="T25" fmla="*/ 208 h 410"/>
                <a:gd name="T26" fmla="*/ 118 w 135"/>
                <a:gd name="T27" fmla="*/ 219 h 410"/>
                <a:gd name="T28" fmla="*/ 124 w 135"/>
                <a:gd name="T29" fmla="*/ 228 h 410"/>
                <a:gd name="T30" fmla="*/ 130 w 135"/>
                <a:gd name="T31" fmla="*/ 237 h 410"/>
                <a:gd name="T32" fmla="*/ 135 w 135"/>
                <a:gd name="T33" fmla="*/ 246 h 410"/>
                <a:gd name="T34" fmla="*/ 134 w 135"/>
                <a:gd name="T35" fmla="*/ 251 h 410"/>
                <a:gd name="T36" fmla="*/ 130 w 135"/>
                <a:gd name="T37" fmla="*/ 255 h 410"/>
                <a:gd name="T38" fmla="*/ 124 w 135"/>
                <a:gd name="T39" fmla="*/ 259 h 410"/>
                <a:gd name="T40" fmla="*/ 121 w 135"/>
                <a:gd name="T41" fmla="*/ 262 h 410"/>
                <a:gd name="T42" fmla="*/ 112 w 135"/>
                <a:gd name="T43" fmla="*/ 272 h 410"/>
                <a:gd name="T44" fmla="*/ 103 w 135"/>
                <a:gd name="T45" fmla="*/ 284 h 410"/>
                <a:gd name="T46" fmla="*/ 95 w 135"/>
                <a:gd name="T47" fmla="*/ 296 h 410"/>
                <a:gd name="T48" fmla="*/ 87 w 135"/>
                <a:gd name="T49" fmla="*/ 309 h 410"/>
                <a:gd name="T50" fmla="*/ 81 w 135"/>
                <a:gd name="T51" fmla="*/ 323 h 410"/>
                <a:gd name="T52" fmla="*/ 75 w 135"/>
                <a:gd name="T53" fmla="*/ 336 h 410"/>
                <a:gd name="T54" fmla="*/ 69 w 135"/>
                <a:gd name="T55" fmla="*/ 350 h 410"/>
                <a:gd name="T56" fmla="*/ 63 w 135"/>
                <a:gd name="T57" fmla="*/ 364 h 410"/>
                <a:gd name="T58" fmla="*/ 58 w 135"/>
                <a:gd name="T59" fmla="*/ 377 h 410"/>
                <a:gd name="T60" fmla="*/ 51 w 135"/>
                <a:gd name="T61" fmla="*/ 397 h 410"/>
                <a:gd name="T62" fmla="*/ 43 w 135"/>
                <a:gd name="T63" fmla="*/ 410 h 410"/>
                <a:gd name="T64" fmla="*/ 35 w 135"/>
                <a:gd name="T65" fmla="*/ 402 h 410"/>
                <a:gd name="T66" fmla="*/ 31 w 135"/>
                <a:gd name="T67" fmla="*/ 371 h 410"/>
                <a:gd name="T68" fmla="*/ 25 w 135"/>
                <a:gd name="T69" fmla="*/ 321 h 410"/>
                <a:gd name="T70" fmla="*/ 18 w 135"/>
                <a:gd name="T71" fmla="*/ 256 h 410"/>
                <a:gd name="T72" fmla="*/ 12 w 135"/>
                <a:gd name="T73" fmla="*/ 186 h 410"/>
                <a:gd name="T74" fmla="*/ 7 w 135"/>
                <a:gd name="T75" fmla="*/ 118 h 410"/>
                <a:gd name="T76" fmla="*/ 2 w 135"/>
                <a:gd name="T77" fmla="*/ 59 h 410"/>
                <a:gd name="T78" fmla="*/ 0 w 135"/>
                <a:gd name="T79" fmla="*/ 17 h 410"/>
                <a:gd name="T80" fmla="*/ 2 w 135"/>
                <a:gd name="T81" fmla="*/ 0 h 410"/>
                <a:gd name="T82" fmla="*/ 10 w 135"/>
                <a:gd name="T83" fmla="*/ 3 h 410"/>
                <a:gd name="T84" fmla="*/ 15 w 135"/>
                <a:gd name="T85" fmla="*/ 12 h 410"/>
                <a:gd name="T86" fmla="*/ 20 w 135"/>
                <a:gd name="T87" fmla="*/ 22 h 410"/>
                <a:gd name="T88" fmla="*/ 24 w 135"/>
                <a:gd name="T89" fmla="*/ 28 h 4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410">
                  <a:moveTo>
                    <a:pt x="24" y="28"/>
                  </a:moveTo>
                  <a:lnTo>
                    <a:pt x="34" y="43"/>
                  </a:lnTo>
                  <a:lnTo>
                    <a:pt x="42" y="60"/>
                  </a:lnTo>
                  <a:lnTo>
                    <a:pt x="51" y="79"/>
                  </a:lnTo>
                  <a:lnTo>
                    <a:pt x="58" y="97"/>
                  </a:lnTo>
                  <a:lnTo>
                    <a:pt x="65" y="117"/>
                  </a:lnTo>
                  <a:lnTo>
                    <a:pt x="73" y="134"/>
                  </a:lnTo>
                  <a:lnTo>
                    <a:pt x="82" y="152"/>
                  </a:lnTo>
                  <a:lnTo>
                    <a:pt x="93" y="169"/>
                  </a:lnTo>
                  <a:lnTo>
                    <a:pt x="96" y="178"/>
                  </a:lnTo>
                  <a:lnTo>
                    <a:pt x="101" y="187"/>
                  </a:lnTo>
                  <a:lnTo>
                    <a:pt x="106" y="198"/>
                  </a:lnTo>
                  <a:lnTo>
                    <a:pt x="113" y="208"/>
                  </a:lnTo>
                  <a:lnTo>
                    <a:pt x="118" y="219"/>
                  </a:lnTo>
                  <a:lnTo>
                    <a:pt x="124" y="228"/>
                  </a:lnTo>
                  <a:lnTo>
                    <a:pt x="130" y="237"/>
                  </a:lnTo>
                  <a:lnTo>
                    <a:pt x="135" y="246"/>
                  </a:lnTo>
                  <a:lnTo>
                    <a:pt x="134" y="251"/>
                  </a:lnTo>
                  <a:lnTo>
                    <a:pt x="130" y="255"/>
                  </a:lnTo>
                  <a:lnTo>
                    <a:pt x="124" y="259"/>
                  </a:lnTo>
                  <a:lnTo>
                    <a:pt x="121" y="262"/>
                  </a:lnTo>
                  <a:lnTo>
                    <a:pt x="112" y="272"/>
                  </a:lnTo>
                  <a:lnTo>
                    <a:pt x="103" y="284"/>
                  </a:lnTo>
                  <a:lnTo>
                    <a:pt x="95" y="296"/>
                  </a:lnTo>
                  <a:lnTo>
                    <a:pt x="87" y="309"/>
                  </a:lnTo>
                  <a:lnTo>
                    <a:pt x="81" y="323"/>
                  </a:lnTo>
                  <a:lnTo>
                    <a:pt x="75" y="336"/>
                  </a:lnTo>
                  <a:lnTo>
                    <a:pt x="69" y="350"/>
                  </a:lnTo>
                  <a:lnTo>
                    <a:pt x="63" y="364"/>
                  </a:lnTo>
                  <a:lnTo>
                    <a:pt x="58" y="377"/>
                  </a:lnTo>
                  <a:lnTo>
                    <a:pt x="51" y="397"/>
                  </a:lnTo>
                  <a:lnTo>
                    <a:pt x="43" y="410"/>
                  </a:lnTo>
                  <a:lnTo>
                    <a:pt x="35" y="402"/>
                  </a:lnTo>
                  <a:lnTo>
                    <a:pt x="31" y="371"/>
                  </a:lnTo>
                  <a:lnTo>
                    <a:pt x="25" y="321"/>
                  </a:lnTo>
                  <a:lnTo>
                    <a:pt x="18" y="256"/>
                  </a:lnTo>
                  <a:lnTo>
                    <a:pt x="12" y="186"/>
                  </a:lnTo>
                  <a:lnTo>
                    <a:pt x="7" y="118"/>
                  </a:lnTo>
                  <a:lnTo>
                    <a:pt x="2" y="59"/>
                  </a:lnTo>
                  <a:lnTo>
                    <a:pt x="0" y="17"/>
                  </a:lnTo>
                  <a:lnTo>
                    <a:pt x="2" y="0"/>
                  </a:lnTo>
                  <a:lnTo>
                    <a:pt x="10" y="3"/>
                  </a:lnTo>
                  <a:lnTo>
                    <a:pt x="15" y="12"/>
                  </a:lnTo>
                  <a:lnTo>
                    <a:pt x="20" y="22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557956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Number of cards of each suit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125</a:t>
            </a:fld>
            <a:endParaRPr lang="en-US"/>
          </a:p>
        </p:txBody>
      </p:sp>
      <p:pic>
        <p:nvPicPr>
          <p:cNvPr id="4" name="Picture 163" descr="http://www.bridgeguys.com/images/logo_52_cards/suit_symbols_76p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57201" y="2286001"/>
            <a:ext cx="6621762" cy="158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525763" y="2895600"/>
            <a:ext cx="548463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     ?     ?      ?</a:t>
            </a:r>
            <a:endParaRPr lang="en-US" sz="7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2400" y="6321879"/>
            <a:ext cx="2737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err="1" smtClean="0"/>
              <a:t>GroupBy</a:t>
            </a:r>
            <a:r>
              <a:rPr lang="en-US" sz="2400" i="1" dirty="0" smtClean="0"/>
              <a:t>-Aggregate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33037674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Sort the cards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126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403108" y="3557856"/>
            <a:ext cx="54205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2,3,4,5,6,7,8,9,10,J,Q,K,A</a:t>
            </a:r>
            <a:endParaRPr lang="en-US" sz="4000" dirty="0"/>
          </a:p>
        </p:txBody>
      </p:sp>
      <p:sp>
        <p:nvSpPr>
          <p:cNvPr id="5" name="TextBox 4"/>
          <p:cNvSpPr txBox="1"/>
          <p:nvPr/>
        </p:nvSpPr>
        <p:spPr>
          <a:xfrm>
            <a:off x="5867400" y="2886604"/>
            <a:ext cx="30155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lexicographic </a:t>
            </a:r>
            <a:br>
              <a:rPr lang="en-US" sz="4000" dirty="0" smtClean="0"/>
            </a:br>
            <a:r>
              <a:rPr lang="en-US" sz="4000" dirty="0" smtClean="0"/>
              <a:t>order</a:t>
            </a:r>
            <a:endParaRPr lang="en-US" sz="4000" dirty="0"/>
          </a:p>
        </p:txBody>
      </p:sp>
      <p:pic>
        <p:nvPicPr>
          <p:cNvPr id="6" name="Picture 163" descr="http://www.bridgeguys.com/images/logo_52_cards/suit_symbols_76p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47800" y="2868393"/>
            <a:ext cx="2827338" cy="676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52400" y="6321879"/>
            <a:ext cx="6912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Sort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4070721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Cards with same color &amp; number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127</a:t>
            </a:fld>
            <a:endParaRPr lang="en-US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905000"/>
            <a:ext cx="3309247" cy="212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505199"/>
            <a:ext cx="3352800" cy="2148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152400" y="6321879"/>
            <a:ext cx="670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Join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36354488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DryadLINQ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128</a:t>
            </a:fld>
            <a:endParaRPr lang="en-US"/>
          </a:p>
        </p:txBody>
      </p:sp>
      <p:grpSp>
        <p:nvGrpSpPr>
          <p:cNvPr id="29" name="Group 28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30" name="Rectangle 29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1" name="Rectangle 30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Rectangle 31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4" name="Rectangle 33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5" name="Rectangle 34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6" name="Rectangle 35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8" name="Rectangle 37"/>
            <p:cNvSpPr/>
            <p:nvPr/>
          </p:nvSpPr>
          <p:spPr>
            <a:xfrm>
              <a:off x="863600" y="4724400"/>
              <a:ext cx="7366000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9" name="Rectangle 38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40" name="Rectangle 39"/>
          <p:cNvSpPr/>
          <p:nvPr/>
        </p:nvSpPr>
        <p:spPr>
          <a:xfrm>
            <a:off x="1774371" y="1371601"/>
            <a:ext cx="5388429" cy="494521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/>
          <p:cNvSpPr/>
          <p:nvPr/>
        </p:nvSpPr>
        <p:spPr>
          <a:xfrm>
            <a:off x="1946146" y="2248678"/>
            <a:ext cx="5388429" cy="2094722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6098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DryadLINQ = Dryad + LINQ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129</a:t>
            </a:fld>
            <a:endParaRPr lang="en-US"/>
          </a:p>
        </p:txBody>
      </p:sp>
      <p:grpSp>
        <p:nvGrpSpPr>
          <p:cNvPr id="41" name="Group 40"/>
          <p:cNvGrpSpPr/>
          <p:nvPr/>
        </p:nvGrpSpPr>
        <p:grpSpPr>
          <a:xfrm>
            <a:off x="1752600" y="1667864"/>
            <a:ext cx="5673915" cy="1553472"/>
            <a:chOff x="228600" y="3200400"/>
            <a:chExt cx="8766739" cy="2400261"/>
          </a:xfrm>
        </p:grpSpPr>
        <p:sp>
          <p:nvSpPr>
            <p:cNvPr id="6" name="Rounded Rectangle 5"/>
            <p:cNvSpPr/>
            <p:nvPr/>
          </p:nvSpPr>
          <p:spPr>
            <a:xfrm>
              <a:off x="1264024" y="3244215"/>
              <a:ext cx="762000" cy="53340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800" dirty="0">
                <a:solidFill>
                  <a:schemeClr val="tx1"/>
                </a:solidFill>
              </a:endParaRPr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2940424" y="3777615"/>
              <a:ext cx="762000" cy="53340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800" dirty="0">
                <a:solidFill>
                  <a:schemeClr val="tx1"/>
                </a:solidFill>
              </a:endParaRPr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4464424" y="3320415"/>
              <a:ext cx="762000" cy="53340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800" dirty="0">
                <a:solidFill>
                  <a:schemeClr val="tx1"/>
                </a:solidFill>
              </a:endParaRPr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5988424" y="3320415"/>
              <a:ext cx="762000" cy="53340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800" dirty="0">
                <a:solidFill>
                  <a:schemeClr val="tx1"/>
                </a:solidFill>
              </a:endParaRP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7283824" y="3777615"/>
              <a:ext cx="762000" cy="53340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800" dirty="0">
                <a:solidFill>
                  <a:schemeClr val="tx1"/>
                </a:solidFill>
              </a:endParaRPr>
            </a:p>
          </p:txBody>
        </p:sp>
        <p:cxnSp>
          <p:nvCxnSpPr>
            <p:cNvPr id="11" name="Straight Arrow Connector 10"/>
            <p:cNvCxnSpPr>
              <a:stCxn id="6" idx="3"/>
              <a:endCxn id="7" idx="1"/>
            </p:cNvCxnSpPr>
            <p:nvPr/>
          </p:nvCxnSpPr>
          <p:spPr>
            <a:xfrm>
              <a:off x="2026024" y="3510915"/>
              <a:ext cx="914400" cy="53340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7" idx="3"/>
              <a:endCxn id="8" idx="1"/>
            </p:cNvCxnSpPr>
            <p:nvPr/>
          </p:nvCxnSpPr>
          <p:spPr>
            <a:xfrm flipV="1">
              <a:off x="3702424" y="3587115"/>
              <a:ext cx="762000" cy="45720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stCxn id="8" idx="3"/>
              <a:endCxn id="20" idx="1"/>
            </p:cNvCxnSpPr>
            <p:nvPr/>
          </p:nvCxnSpPr>
          <p:spPr>
            <a:xfrm>
              <a:off x="5226424" y="3587115"/>
              <a:ext cx="762000" cy="106680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stCxn id="9" idx="3"/>
              <a:endCxn id="10" idx="1"/>
            </p:cNvCxnSpPr>
            <p:nvPr/>
          </p:nvCxnSpPr>
          <p:spPr>
            <a:xfrm>
              <a:off x="6750424" y="3587115"/>
              <a:ext cx="533400" cy="45720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ounded Rectangle 14"/>
            <p:cNvSpPr/>
            <p:nvPr/>
          </p:nvSpPr>
          <p:spPr>
            <a:xfrm>
              <a:off x="1264024" y="4082415"/>
              <a:ext cx="762000" cy="53340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800" dirty="0">
                <a:solidFill>
                  <a:schemeClr val="tx1"/>
                </a:solidFill>
              </a:endParaRPr>
            </a:p>
          </p:txBody>
        </p:sp>
        <p:sp>
          <p:nvSpPr>
            <p:cNvPr id="16" name="Rounded Rectangle 15"/>
            <p:cNvSpPr/>
            <p:nvPr/>
          </p:nvSpPr>
          <p:spPr>
            <a:xfrm>
              <a:off x="1264024" y="4735830"/>
              <a:ext cx="762000" cy="53340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800" dirty="0">
                <a:solidFill>
                  <a:schemeClr val="tx1"/>
                </a:solidFill>
              </a:endParaRPr>
            </a:p>
          </p:txBody>
        </p:sp>
        <p:sp>
          <p:nvSpPr>
            <p:cNvPr id="17" name="Rounded Rectangle 16"/>
            <p:cNvSpPr/>
            <p:nvPr/>
          </p:nvSpPr>
          <p:spPr>
            <a:xfrm>
              <a:off x="2940424" y="4463415"/>
              <a:ext cx="762000" cy="53340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800" dirty="0">
                <a:solidFill>
                  <a:schemeClr val="tx1"/>
                </a:solidFill>
              </a:endParaRPr>
            </a:p>
          </p:txBody>
        </p:sp>
        <p:sp>
          <p:nvSpPr>
            <p:cNvPr id="18" name="Rounded Rectangle 17"/>
            <p:cNvSpPr/>
            <p:nvPr/>
          </p:nvSpPr>
          <p:spPr>
            <a:xfrm>
              <a:off x="4464424" y="4158615"/>
              <a:ext cx="762000" cy="53340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800" dirty="0">
                <a:solidFill>
                  <a:schemeClr val="tx1"/>
                </a:solidFill>
              </a:endParaRPr>
            </a:p>
          </p:txBody>
        </p:sp>
        <p:sp>
          <p:nvSpPr>
            <p:cNvPr id="19" name="Rounded Rectangle 18"/>
            <p:cNvSpPr/>
            <p:nvPr/>
          </p:nvSpPr>
          <p:spPr>
            <a:xfrm>
              <a:off x="4464424" y="4768215"/>
              <a:ext cx="762000" cy="53340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800" dirty="0">
                <a:solidFill>
                  <a:schemeClr val="tx1"/>
                </a:solidFill>
              </a:endParaRPr>
            </a:p>
          </p:txBody>
        </p:sp>
        <p:sp>
          <p:nvSpPr>
            <p:cNvPr id="20" name="Rounded Rectangle 19"/>
            <p:cNvSpPr/>
            <p:nvPr/>
          </p:nvSpPr>
          <p:spPr>
            <a:xfrm>
              <a:off x="5988424" y="4387215"/>
              <a:ext cx="762000" cy="53340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800" dirty="0">
                <a:solidFill>
                  <a:schemeClr val="tx1"/>
                </a:solidFill>
              </a:endParaRPr>
            </a:p>
          </p:txBody>
        </p:sp>
        <p:cxnSp>
          <p:nvCxnSpPr>
            <p:cNvPr id="21" name="Straight Arrow Connector 20"/>
            <p:cNvCxnSpPr>
              <a:stCxn id="15" idx="3"/>
              <a:endCxn id="17" idx="1"/>
            </p:cNvCxnSpPr>
            <p:nvPr/>
          </p:nvCxnSpPr>
          <p:spPr>
            <a:xfrm>
              <a:off x="2026024" y="4349115"/>
              <a:ext cx="914400" cy="38100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>
              <a:stCxn id="16" idx="3"/>
              <a:endCxn id="17" idx="1"/>
            </p:cNvCxnSpPr>
            <p:nvPr/>
          </p:nvCxnSpPr>
          <p:spPr>
            <a:xfrm flipV="1">
              <a:off x="2026024" y="4730115"/>
              <a:ext cx="914400" cy="272415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>
              <a:stCxn id="17" idx="3"/>
              <a:endCxn id="18" idx="1"/>
            </p:cNvCxnSpPr>
            <p:nvPr/>
          </p:nvCxnSpPr>
          <p:spPr>
            <a:xfrm flipV="1">
              <a:off x="3702424" y="4425315"/>
              <a:ext cx="762000" cy="30480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>
              <a:stCxn id="17" idx="3"/>
              <a:endCxn id="19" idx="1"/>
            </p:cNvCxnSpPr>
            <p:nvPr/>
          </p:nvCxnSpPr>
          <p:spPr>
            <a:xfrm>
              <a:off x="3702424" y="4730115"/>
              <a:ext cx="762000" cy="30480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/>
            <p:cNvCxnSpPr>
              <a:stCxn id="19" idx="3"/>
              <a:endCxn id="20" idx="1"/>
            </p:cNvCxnSpPr>
            <p:nvPr/>
          </p:nvCxnSpPr>
          <p:spPr>
            <a:xfrm flipV="1">
              <a:off x="5226424" y="4653915"/>
              <a:ext cx="762000" cy="38100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>
              <a:stCxn id="18" idx="3"/>
              <a:endCxn id="20" idx="1"/>
            </p:cNvCxnSpPr>
            <p:nvPr/>
          </p:nvCxnSpPr>
          <p:spPr>
            <a:xfrm>
              <a:off x="5226424" y="4425315"/>
              <a:ext cx="762000" cy="22860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/>
            <p:cNvCxnSpPr>
              <a:stCxn id="35" idx="3"/>
              <a:endCxn id="6" idx="1"/>
            </p:cNvCxnSpPr>
            <p:nvPr/>
          </p:nvCxnSpPr>
          <p:spPr>
            <a:xfrm>
              <a:off x="868834" y="3510915"/>
              <a:ext cx="395190" cy="1588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36" idx="3"/>
              <a:endCxn id="15" idx="1"/>
            </p:cNvCxnSpPr>
            <p:nvPr/>
          </p:nvCxnSpPr>
          <p:spPr>
            <a:xfrm flipV="1">
              <a:off x="841939" y="4349115"/>
              <a:ext cx="422085" cy="8965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>
              <a:stCxn id="37" idx="3"/>
            </p:cNvCxnSpPr>
            <p:nvPr/>
          </p:nvCxnSpPr>
          <p:spPr>
            <a:xfrm flipV="1">
              <a:off x="841940" y="5003324"/>
              <a:ext cx="422084" cy="17135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8" idx="3"/>
              <a:endCxn id="9" idx="1"/>
            </p:cNvCxnSpPr>
            <p:nvPr/>
          </p:nvCxnSpPr>
          <p:spPr>
            <a:xfrm>
              <a:off x="5226424" y="3587115"/>
              <a:ext cx="762000" cy="1588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/>
            <p:cNvCxnSpPr>
              <a:stCxn id="18" idx="3"/>
              <a:endCxn id="9" idx="1"/>
            </p:cNvCxnSpPr>
            <p:nvPr/>
          </p:nvCxnSpPr>
          <p:spPr>
            <a:xfrm flipV="1">
              <a:off x="5226424" y="3587115"/>
              <a:ext cx="762000" cy="83820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/>
            <p:cNvCxnSpPr>
              <a:stCxn id="19" idx="3"/>
              <a:endCxn id="9" idx="1"/>
            </p:cNvCxnSpPr>
            <p:nvPr/>
          </p:nvCxnSpPr>
          <p:spPr>
            <a:xfrm flipV="1">
              <a:off x="5226424" y="3587115"/>
              <a:ext cx="762000" cy="144780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Arrow Connector 32"/>
            <p:cNvCxnSpPr>
              <a:stCxn id="20" idx="3"/>
              <a:endCxn id="10" idx="1"/>
            </p:cNvCxnSpPr>
            <p:nvPr/>
          </p:nvCxnSpPr>
          <p:spPr>
            <a:xfrm flipV="1">
              <a:off x="6750424" y="4044315"/>
              <a:ext cx="533400" cy="60960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/>
            <p:cNvCxnSpPr>
              <a:stCxn id="10" idx="3"/>
              <a:endCxn id="38" idx="1"/>
            </p:cNvCxnSpPr>
            <p:nvPr/>
          </p:nvCxnSpPr>
          <p:spPr>
            <a:xfrm>
              <a:off x="8045824" y="4044315"/>
              <a:ext cx="313765" cy="3473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5" name="Picture 2" descr="C:\Program Files\Microsoft Resource DVD Artwork\DVD_ART\Artwork_Imagery\Shapes and Graphics\circular shapes\3d Disc shapes\gray medium column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5495" y="3200400"/>
              <a:ext cx="613339" cy="621030"/>
            </a:xfrm>
            <a:prstGeom prst="rect">
              <a:avLst/>
            </a:prstGeom>
            <a:noFill/>
          </p:spPr>
        </p:pic>
        <p:pic>
          <p:nvPicPr>
            <p:cNvPr id="36" name="Picture 2" descr="C:\Program Files\Microsoft Resource DVD Artwork\DVD_ART\Artwork_Imagery\Shapes and Graphics\circular shapes\3d Disc shapes\gray medium column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8600" y="4047565"/>
              <a:ext cx="613339" cy="621030"/>
            </a:xfrm>
            <a:prstGeom prst="rect">
              <a:avLst/>
            </a:prstGeom>
            <a:noFill/>
          </p:spPr>
        </p:pic>
        <p:pic>
          <p:nvPicPr>
            <p:cNvPr id="37" name="Picture 2" descr="C:\Program Files\Microsoft Resource DVD Artwork\DVD_ART\Artwork_Imagery\Shapes and Graphics\circular shapes\3d Disc shapes\gray medium column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8601" y="4709944"/>
              <a:ext cx="613339" cy="621030"/>
            </a:xfrm>
            <a:prstGeom prst="rect">
              <a:avLst/>
            </a:prstGeom>
            <a:noFill/>
          </p:spPr>
        </p:pic>
        <p:pic>
          <p:nvPicPr>
            <p:cNvPr id="38" name="Picture 2" descr="C:\Program Files\Microsoft Resource DVD Artwork\DVD_ART\Artwork_Imagery\Shapes and Graphics\circular shapes\3d Disc shapes\gray medium column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359589" y="3737273"/>
              <a:ext cx="613339" cy="621030"/>
            </a:xfrm>
            <a:prstGeom prst="rect">
              <a:avLst/>
            </a:prstGeom>
            <a:noFill/>
          </p:spPr>
        </p:pic>
        <p:pic>
          <p:nvPicPr>
            <p:cNvPr id="39" name="Picture 2" descr="C:\Program Files\Microsoft Resource DVD Artwork\DVD_ART\Artwork_Imagery\Shapes and Graphics\circular shapes\3d Disc shapes\gray medium column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382000" y="4979632"/>
              <a:ext cx="613339" cy="621029"/>
            </a:xfrm>
            <a:prstGeom prst="rect">
              <a:avLst/>
            </a:prstGeom>
            <a:noFill/>
          </p:spPr>
        </p:pic>
        <p:cxnSp>
          <p:nvCxnSpPr>
            <p:cNvPr id="40" name="Straight Arrow Connector 39"/>
            <p:cNvCxnSpPr>
              <a:stCxn id="20" idx="3"/>
              <a:endCxn id="39" idx="1"/>
            </p:cNvCxnSpPr>
            <p:nvPr/>
          </p:nvCxnSpPr>
          <p:spPr>
            <a:xfrm>
              <a:off x="6750424" y="4653915"/>
              <a:ext cx="1631576" cy="636231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TextBox 42"/>
          <p:cNvSpPr txBox="1"/>
          <p:nvPr/>
        </p:nvSpPr>
        <p:spPr>
          <a:xfrm>
            <a:off x="2286000" y="3352800"/>
            <a:ext cx="44418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Distributed computations</a:t>
            </a:r>
            <a:endParaRPr lang="en-US" sz="3200" dirty="0"/>
          </a:p>
        </p:txBody>
      </p:sp>
      <p:sp>
        <p:nvSpPr>
          <p:cNvPr id="44" name="Rounded Rectangle 43"/>
          <p:cNvSpPr/>
          <p:nvPr/>
        </p:nvSpPr>
        <p:spPr>
          <a:xfrm>
            <a:off x="3266201" y="5233265"/>
            <a:ext cx="2700342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45" name="Rounded Rectangle 44"/>
          <p:cNvSpPr/>
          <p:nvPr/>
        </p:nvSpPr>
        <p:spPr>
          <a:xfrm>
            <a:off x="4809706" y="5283309"/>
            <a:ext cx="1076864" cy="372353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6" name="Rounded Rectangle 45"/>
          <p:cNvSpPr/>
          <p:nvPr/>
        </p:nvSpPr>
        <p:spPr>
          <a:xfrm>
            <a:off x="3377102" y="5283309"/>
            <a:ext cx="832520" cy="372353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47" name="Rounded Rectangle 46"/>
          <p:cNvSpPr/>
          <p:nvPr/>
        </p:nvSpPr>
        <p:spPr>
          <a:xfrm>
            <a:off x="4247603" y="5277992"/>
            <a:ext cx="465634" cy="372353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48" name="Rectangle 47"/>
          <p:cNvSpPr/>
          <p:nvPr/>
        </p:nvSpPr>
        <p:spPr>
          <a:xfrm>
            <a:off x="3475311" y="5361549"/>
            <a:ext cx="145653" cy="225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3729454" y="5361549"/>
            <a:ext cx="145653" cy="225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0" name="Rectangle 49"/>
          <p:cNvSpPr/>
          <p:nvPr/>
        </p:nvSpPr>
        <p:spPr>
          <a:xfrm>
            <a:off x="3983598" y="5361549"/>
            <a:ext cx="145653" cy="225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1" name="Rectangle 50"/>
          <p:cNvSpPr/>
          <p:nvPr/>
        </p:nvSpPr>
        <p:spPr>
          <a:xfrm>
            <a:off x="4294888" y="5361549"/>
            <a:ext cx="145653" cy="22516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2" name="Rectangle 51"/>
          <p:cNvSpPr/>
          <p:nvPr/>
        </p:nvSpPr>
        <p:spPr>
          <a:xfrm>
            <a:off x="4512418" y="5361549"/>
            <a:ext cx="145653" cy="22516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3" name="Rectangle 52"/>
          <p:cNvSpPr/>
          <p:nvPr/>
        </p:nvSpPr>
        <p:spPr>
          <a:xfrm>
            <a:off x="5156701" y="5361549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4" name="Rectangle 53"/>
          <p:cNvSpPr/>
          <p:nvPr/>
        </p:nvSpPr>
        <p:spPr>
          <a:xfrm>
            <a:off x="5410845" y="5361549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5" name="Rectangle 54"/>
          <p:cNvSpPr/>
          <p:nvPr/>
        </p:nvSpPr>
        <p:spPr>
          <a:xfrm>
            <a:off x="5664990" y="5361549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6" name="Rectangle 55"/>
          <p:cNvSpPr/>
          <p:nvPr/>
        </p:nvSpPr>
        <p:spPr>
          <a:xfrm>
            <a:off x="4929715" y="5361549"/>
            <a:ext cx="145653" cy="2251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7" name="Rounded Rectangle 56"/>
          <p:cNvSpPr/>
          <p:nvPr/>
        </p:nvSpPr>
        <p:spPr>
          <a:xfrm>
            <a:off x="3399708" y="4105991"/>
            <a:ext cx="2410935" cy="48173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58" name="Rectangle 57"/>
          <p:cNvSpPr/>
          <p:nvPr/>
        </p:nvSpPr>
        <p:spPr>
          <a:xfrm>
            <a:off x="3484744" y="415951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59" name="Rectangle 58"/>
          <p:cNvSpPr/>
          <p:nvPr/>
        </p:nvSpPr>
        <p:spPr>
          <a:xfrm>
            <a:off x="3738887" y="415951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0" name="Rectangle 59"/>
          <p:cNvSpPr/>
          <p:nvPr/>
        </p:nvSpPr>
        <p:spPr>
          <a:xfrm>
            <a:off x="3993031" y="415951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1" name="Rectangle 60"/>
          <p:cNvSpPr/>
          <p:nvPr/>
        </p:nvSpPr>
        <p:spPr>
          <a:xfrm>
            <a:off x="4247175" y="415951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2" name="Rectangle 61"/>
          <p:cNvSpPr/>
          <p:nvPr/>
        </p:nvSpPr>
        <p:spPr>
          <a:xfrm>
            <a:off x="4501319" y="415951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3" name="Rectangle 62"/>
          <p:cNvSpPr/>
          <p:nvPr/>
        </p:nvSpPr>
        <p:spPr>
          <a:xfrm>
            <a:off x="4743240" y="415951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4" name="Rectangle 63"/>
          <p:cNvSpPr/>
          <p:nvPr/>
        </p:nvSpPr>
        <p:spPr>
          <a:xfrm>
            <a:off x="4997384" y="415951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5" name="Rectangle 64"/>
          <p:cNvSpPr/>
          <p:nvPr/>
        </p:nvSpPr>
        <p:spPr>
          <a:xfrm>
            <a:off x="5251528" y="415951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6" name="Rectangle 65"/>
          <p:cNvSpPr/>
          <p:nvPr/>
        </p:nvSpPr>
        <p:spPr>
          <a:xfrm>
            <a:off x="5505673" y="4159516"/>
            <a:ext cx="152487" cy="374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7" name="Down Arrow 66"/>
          <p:cNvSpPr/>
          <p:nvPr/>
        </p:nvSpPr>
        <p:spPr>
          <a:xfrm>
            <a:off x="4364398" y="4729532"/>
            <a:ext cx="578814" cy="385876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TextBox 67"/>
          <p:cNvSpPr txBox="1"/>
          <p:nvPr/>
        </p:nvSpPr>
        <p:spPr>
          <a:xfrm>
            <a:off x="2286000" y="5791201"/>
            <a:ext cx="4930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Computations on collections</a:t>
            </a:r>
            <a:endParaRPr lang="en-US" sz="3200" dirty="0"/>
          </a:p>
        </p:txBody>
      </p:sp>
      <p:sp>
        <p:nvSpPr>
          <p:cNvPr id="69" name="Rounded Rectangle 68"/>
          <p:cNvSpPr/>
          <p:nvPr/>
        </p:nvSpPr>
        <p:spPr>
          <a:xfrm>
            <a:off x="1219200" y="1295400"/>
            <a:ext cx="6477000" cy="256597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ounded Rectangle 69"/>
          <p:cNvSpPr/>
          <p:nvPr/>
        </p:nvSpPr>
        <p:spPr>
          <a:xfrm>
            <a:off x="1219200" y="3917540"/>
            <a:ext cx="6477000" cy="245843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4819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Collections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130</a:t>
            </a:fld>
            <a:endParaRPr lang="en-US"/>
          </a:p>
        </p:txBody>
      </p:sp>
      <p:pic>
        <p:nvPicPr>
          <p:cNvPr id="4" name="Picture 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0155" y="2998065"/>
            <a:ext cx="884439" cy="1304621"/>
          </a:xfrm>
          <a:prstGeom prst="rect">
            <a:avLst/>
          </a:prstGeom>
          <a:noFill/>
        </p:spPr>
      </p:pic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6065" y="2998065"/>
            <a:ext cx="884439" cy="1304621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025" y="2998065"/>
            <a:ext cx="884439" cy="1304621"/>
          </a:xfrm>
          <a:prstGeom prst="rect">
            <a:avLst/>
          </a:prstGeom>
          <a:noFill/>
        </p:spPr>
      </p:pic>
      <p:sp>
        <p:nvSpPr>
          <p:cNvPr id="7" name="Rounded Rectangle 6"/>
          <p:cNvSpPr/>
          <p:nvPr/>
        </p:nvSpPr>
        <p:spPr>
          <a:xfrm>
            <a:off x="1078913" y="2700754"/>
            <a:ext cx="2202164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8" name="Rectangle 7"/>
          <p:cNvSpPr/>
          <p:nvPr/>
        </p:nvSpPr>
        <p:spPr>
          <a:xfrm>
            <a:off x="130672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686406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" name="Rectangle 9"/>
          <p:cNvSpPr/>
          <p:nvPr/>
        </p:nvSpPr>
        <p:spPr>
          <a:xfrm>
            <a:off x="2066090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244577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2825458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ounded Rectangle 12"/>
          <p:cNvSpPr/>
          <p:nvPr/>
        </p:nvSpPr>
        <p:spPr>
          <a:xfrm>
            <a:off x="3812634" y="2700754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" name="Rectangle 13"/>
          <p:cNvSpPr/>
          <p:nvPr/>
        </p:nvSpPr>
        <p:spPr>
          <a:xfrm>
            <a:off x="4040443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4420127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4799811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5179495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ounded Rectangle 17"/>
          <p:cNvSpPr/>
          <p:nvPr/>
        </p:nvSpPr>
        <p:spPr>
          <a:xfrm>
            <a:off x="6470418" y="2700754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" name="Rectangle 18"/>
          <p:cNvSpPr/>
          <p:nvPr/>
        </p:nvSpPr>
        <p:spPr>
          <a:xfrm>
            <a:off x="6698226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" name="Rectangle 19"/>
          <p:cNvSpPr/>
          <p:nvPr/>
        </p:nvSpPr>
        <p:spPr>
          <a:xfrm>
            <a:off x="7077910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45759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837278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TextBox 18"/>
          <p:cNvSpPr txBox="1"/>
          <p:nvPr/>
        </p:nvSpPr>
        <p:spPr>
          <a:xfrm>
            <a:off x="1371600" y="1676400"/>
            <a:ext cx="16279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Partition</a:t>
            </a:r>
            <a:endParaRPr lang="en-US" sz="3200" i="1" dirty="0"/>
          </a:p>
        </p:txBody>
      </p:sp>
      <p:sp>
        <p:nvSpPr>
          <p:cNvPr id="24" name="Left Brace 23"/>
          <p:cNvSpPr/>
          <p:nvPr/>
        </p:nvSpPr>
        <p:spPr>
          <a:xfrm rot="16200000" flipH="1">
            <a:off x="2066090" y="1376594"/>
            <a:ext cx="294813" cy="206369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TextBox 20"/>
          <p:cNvSpPr txBox="1"/>
          <p:nvPr/>
        </p:nvSpPr>
        <p:spPr>
          <a:xfrm>
            <a:off x="3810000" y="4724400"/>
            <a:ext cx="18197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Collection</a:t>
            </a:r>
            <a:endParaRPr lang="en-US" sz="3200" i="1" dirty="0"/>
          </a:p>
        </p:txBody>
      </p:sp>
      <p:sp>
        <p:nvSpPr>
          <p:cNvPr id="26" name="Left Brace 25"/>
          <p:cNvSpPr/>
          <p:nvPr/>
        </p:nvSpPr>
        <p:spPr>
          <a:xfrm rot="16200000">
            <a:off x="4645703" y="860673"/>
            <a:ext cx="294813" cy="751773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TextBox 25"/>
          <p:cNvSpPr txBox="1"/>
          <p:nvPr/>
        </p:nvSpPr>
        <p:spPr>
          <a:xfrm>
            <a:off x="5603845" y="1524000"/>
            <a:ext cx="2202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err="1" smtClean="0"/>
              <a:t>.Net</a:t>
            </a:r>
            <a:r>
              <a:rPr lang="en-US" sz="3200" i="1" dirty="0" smtClean="0"/>
              <a:t> objects</a:t>
            </a:r>
            <a:endParaRPr lang="en-US" sz="3200" i="1" dirty="0"/>
          </a:p>
        </p:txBody>
      </p:sp>
      <p:cxnSp>
        <p:nvCxnSpPr>
          <p:cNvPr id="28" name="Straight Arrow Connector 27"/>
          <p:cNvCxnSpPr>
            <a:stCxn id="27" idx="2"/>
            <a:endCxn id="12" idx="0"/>
          </p:cNvCxnSpPr>
          <p:nvPr/>
        </p:nvCxnSpPr>
        <p:spPr>
          <a:xfrm rot="5400000">
            <a:off x="4451239" y="596900"/>
            <a:ext cx="741883" cy="376563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ounded Rectangle 28"/>
          <p:cNvSpPr/>
          <p:nvPr/>
        </p:nvSpPr>
        <p:spPr>
          <a:xfrm>
            <a:off x="886838" y="2555845"/>
            <a:ext cx="7665137" cy="162147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cxnSp>
        <p:nvCxnSpPr>
          <p:cNvPr id="30" name="Straight Arrow Connector 29"/>
          <p:cNvCxnSpPr>
            <a:stCxn id="27" idx="2"/>
            <a:endCxn id="22" idx="0"/>
          </p:cNvCxnSpPr>
          <p:nvPr/>
        </p:nvCxnSpPr>
        <p:spPr>
          <a:xfrm rot="16200000" flipH="1">
            <a:off x="6957149" y="1856622"/>
            <a:ext cx="741883" cy="12461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74638"/>
            <a:ext cx="88392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Collection = Collection of Collections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131</a:t>
            </a:fld>
            <a:endParaRPr lang="en-US"/>
          </a:p>
        </p:txBody>
      </p:sp>
      <p:pic>
        <p:nvPicPr>
          <p:cNvPr id="4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1224" y="1212358"/>
            <a:ext cx="1676400" cy="1676400"/>
          </a:xfrm>
          <a:prstGeom prst="rect">
            <a:avLst/>
          </a:prstGeom>
          <a:noFill/>
        </p:spPr>
      </p:pic>
      <p:sp>
        <p:nvSpPr>
          <p:cNvPr id="8" name="Rounded Rectangle 7"/>
          <p:cNvSpPr/>
          <p:nvPr/>
        </p:nvSpPr>
        <p:spPr>
          <a:xfrm>
            <a:off x="1078913" y="3171638"/>
            <a:ext cx="2202164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" name="Rectangle 8"/>
          <p:cNvSpPr/>
          <p:nvPr/>
        </p:nvSpPr>
        <p:spPr>
          <a:xfrm>
            <a:off x="1306724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686406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2066090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2445774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2825458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" name="Rounded Rectangle 13"/>
          <p:cNvSpPr/>
          <p:nvPr/>
        </p:nvSpPr>
        <p:spPr>
          <a:xfrm>
            <a:off x="3812634" y="3171638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" name="Rectangle 14"/>
          <p:cNvSpPr/>
          <p:nvPr/>
        </p:nvSpPr>
        <p:spPr>
          <a:xfrm>
            <a:off x="4040443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4420127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4799811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ectangle 17"/>
          <p:cNvSpPr/>
          <p:nvPr/>
        </p:nvSpPr>
        <p:spPr>
          <a:xfrm>
            <a:off x="5179495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" name="Rounded Rectangle 18"/>
          <p:cNvSpPr/>
          <p:nvPr/>
        </p:nvSpPr>
        <p:spPr>
          <a:xfrm>
            <a:off x="6470418" y="3171638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0" name="Rectangle 19"/>
          <p:cNvSpPr/>
          <p:nvPr/>
        </p:nvSpPr>
        <p:spPr>
          <a:xfrm>
            <a:off x="6698226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077910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457594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Rectangle 22"/>
          <p:cNvSpPr/>
          <p:nvPr/>
        </p:nvSpPr>
        <p:spPr>
          <a:xfrm>
            <a:off x="7837278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4" name="Rounded Rectangle 23"/>
          <p:cNvSpPr/>
          <p:nvPr/>
        </p:nvSpPr>
        <p:spPr>
          <a:xfrm>
            <a:off x="886838" y="3026729"/>
            <a:ext cx="7665137" cy="162147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Rectangle 24"/>
          <p:cNvSpPr/>
          <p:nvPr/>
        </p:nvSpPr>
        <p:spPr>
          <a:xfrm>
            <a:off x="2133600" y="2120813"/>
            <a:ext cx="342689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2800" dirty="0" smtClean="0">
                <a:latin typeface="Calibri" pitchFamily="34" charset="0"/>
              </a:rPr>
              <a:t>Collection&lt;T&gt;</a:t>
            </a:r>
          </a:p>
        </p:txBody>
      </p:sp>
      <p:cxnSp>
        <p:nvCxnSpPr>
          <p:cNvPr id="26" name="Straight Arrow Connector 25"/>
          <p:cNvCxnSpPr/>
          <p:nvPr/>
        </p:nvCxnSpPr>
        <p:spPr>
          <a:xfrm>
            <a:off x="3806577" y="2520697"/>
            <a:ext cx="613550" cy="50603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2285999" y="5105400"/>
            <a:ext cx="342689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2800" dirty="0" smtClean="0">
                <a:latin typeface="Calibri" pitchFamily="34" charset="0"/>
              </a:rPr>
              <a:t>Collection&lt;T&gt;</a:t>
            </a:r>
          </a:p>
        </p:txBody>
      </p:sp>
      <p:cxnSp>
        <p:nvCxnSpPr>
          <p:cNvPr id="29" name="Straight Arrow Connector 28"/>
          <p:cNvCxnSpPr>
            <a:stCxn id="28" idx="0"/>
            <a:endCxn id="14" idx="2"/>
          </p:cNvCxnSpPr>
          <p:nvPr/>
        </p:nvCxnSpPr>
        <p:spPr>
          <a:xfrm flipV="1">
            <a:off x="3999447" y="4520783"/>
            <a:ext cx="724427" cy="58461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28" idx="0"/>
            <a:endCxn id="8" idx="2"/>
          </p:cNvCxnSpPr>
          <p:nvPr/>
        </p:nvCxnSpPr>
        <p:spPr>
          <a:xfrm flipH="1" flipV="1">
            <a:off x="2179995" y="4520783"/>
            <a:ext cx="1819452" cy="58461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04160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86200" y="4495800"/>
            <a:ext cx="1363467" cy="2011226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47800" y="274638"/>
            <a:ext cx="3886200" cy="1143000"/>
          </a:xfrm>
        </p:spPr>
        <p:txBody>
          <a:bodyPr/>
          <a:lstStyle/>
          <a:p>
            <a:r>
              <a:rPr lang="en-US" dirty="0" smtClean="0"/>
              <a:t>LINQ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132</a:t>
            </a:fld>
            <a:endParaRPr lang="en-US"/>
          </a:p>
        </p:txBody>
      </p:sp>
      <p:pic>
        <p:nvPicPr>
          <p:cNvPr id="8" name="Picture 5" descr="C:\Program Files\Microsoft Resource DVD Artwork\DVD_ART\BoxShots_Logos\Visual Studio 2008 Professional Edition MSDN Premium\Visual Studio 2008 Professional Edition with MSDN Premium Subscription Angl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33800" y="1219200"/>
            <a:ext cx="1736852" cy="2357718"/>
          </a:xfrm>
          <a:prstGeom prst="rect">
            <a:avLst/>
          </a:prstGeom>
          <a:noFill/>
        </p:spPr>
      </p:pic>
      <p:pic>
        <p:nvPicPr>
          <p:cNvPr id="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19200" y="4343401"/>
            <a:ext cx="799643" cy="2514600"/>
          </a:xfrm>
          <a:prstGeom prst="rect">
            <a:avLst/>
          </a:prstGeom>
          <a:noFill/>
        </p:spPr>
      </p:pic>
      <p:pic>
        <p:nvPicPr>
          <p:cNvPr id="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7400" y="4343400"/>
            <a:ext cx="799643" cy="2514600"/>
          </a:xfrm>
          <a:prstGeom prst="rect">
            <a:avLst/>
          </a:prstGeom>
          <a:noFill/>
        </p:spPr>
      </p:pic>
      <p:pic>
        <p:nvPicPr>
          <p:cNvPr id="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95600" y="4343400"/>
            <a:ext cx="799643" cy="2514600"/>
          </a:xfrm>
          <a:prstGeom prst="rect">
            <a:avLst/>
          </a:prstGeom>
          <a:noFill/>
        </p:spPr>
      </p:pic>
      <p:pic>
        <p:nvPicPr>
          <p:cNvPr id="1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33800" y="4343400"/>
            <a:ext cx="799643" cy="2514600"/>
          </a:xfrm>
          <a:prstGeom prst="rect">
            <a:avLst/>
          </a:prstGeom>
          <a:noFill/>
        </p:spPr>
      </p:pic>
      <p:pic>
        <p:nvPicPr>
          <p:cNvPr id="1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343400"/>
            <a:ext cx="799643" cy="2514600"/>
          </a:xfrm>
          <a:prstGeom prst="rect">
            <a:avLst/>
          </a:prstGeom>
          <a:noFill/>
        </p:spPr>
      </p:pic>
      <p:pic>
        <p:nvPicPr>
          <p:cNvPr id="1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10200" y="4343400"/>
            <a:ext cx="799643" cy="2514600"/>
          </a:xfrm>
          <a:prstGeom prst="rect">
            <a:avLst/>
          </a:prstGeom>
          <a:noFill/>
        </p:spPr>
      </p:pic>
      <p:pic>
        <p:nvPicPr>
          <p:cNvPr id="1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48400" y="4343400"/>
            <a:ext cx="799643" cy="2514600"/>
          </a:xfrm>
          <a:prstGeom prst="rect">
            <a:avLst/>
          </a:prstGeom>
          <a:noFill/>
        </p:spPr>
      </p:pic>
      <p:pic>
        <p:nvPicPr>
          <p:cNvPr id="1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86600" y="4343400"/>
            <a:ext cx="799643" cy="2514600"/>
          </a:xfrm>
          <a:prstGeom prst="rect">
            <a:avLst/>
          </a:prstGeom>
          <a:noFill/>
        </p:spPr>
      </p:pic>
      <p:sp>
        <p:nvSpPr>
          <p:cNvPr id="17" name="Rectangle 16"/>
          <p:cNvSpPr/>
          <p:nvPr/>
        </p:nvSpPr>
        <p:spPr>
          <a:xfrm>
            <a:off x="1219200" y="3733800"/>
            <a:ext cx="6629400" cy="3810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chemeClr val="tx1"/>
                </a:solidFill>
              </a:rPr>
              <a:t>Dryad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3962400" y="430640"/>
            <a:ext cx="4572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 smtClean="0"/>
              <a:t>=&gt; DryadLINQ</a:t>
            </a:r>
            <a:endParaRPr lang="en-US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6" grpId="0"/>
    </p:bld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2286000" y="1371600"/>
            <a:ext cx="4191000" cy="19081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357438" y="2341563"/>
            <a:ext cx="4048125" cy="847725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6" name="Rounded Rectangle 65"/>
          <p:cNvSpPr/>
          <p:nvPr/>
        </p:nvSpPr>
        <p:spPr>
          <a:xfrm>
            <a:off x="2393950" y="2514600"/>
            <a:ext cx="858838" cy="22542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4" name="Rounded Rectangle 63"/>
          <p:cNvSpPr/>
          <p:nvPr/>
        </p:nvSpPr>
        <p:spPr>
          <a:xfrm>
            <a:off x="2366963" y="1600200"/>
            <a:ext cx="4049712" cy="20955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2357438" y="1828800"/>
            <a:ext cx="4048125" cy="4826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2357438" y="1584325"/>
            <a:ext cx="4260850" cy="1798638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Collection&lt;T&gt; collection;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 err="1">
                <a:latin typeface="+mn-lt"/>
              </a:rPr>
              <a:t>bool</a:t>
            </a:r>
            <a:r>
              <a:rPr lang="en-US" sz="3200" dirty="0">
                <a:latin typeface="+mn-lt"/>
              </a:rPr>
              <a:t> </a:t>
            </a:r>
            <a:r>
              <a:rPr lang="en-US" sz="3200" dirty="0" err="1">
                <a:latin typeface="+mn-lt"/>
              </a:rPr>
              <a:t>IsLegal</a:t>
            </a:r>
            <a:r>
              <a:rPr lang="en-US" sz="3200" dirty="0">
                <a:latin typeface="+mn-lt"/>
              </a:rPr>
              <a:t>(Key k);	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string Hash(Key);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en-US" sz="3200" dirty="0">
              <a:latin typeface="+mn-lt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 err="1">
                <a:latin typeface="+mn-lt"/>
              </a:rPr>
              <a:t>var</a:t>
            </a:r>
            <a:r>
              <a:rPr lang="en-US" sz="3200" dirty="0">
                <a:latin typeface="+mn-lt"/>
              </a:rPr>
              <a:t> results = </a:t>
            </a:r>
            <a:r>
              <a:rPr lang="en-US" sz="3200" dirty="0" smtClean="0">
                <a:latin typeface="+mn-lt"/>
              </a:rPr>
              <a:t>collection. </a:t>
            </a:r>
            <a:r>
              <a:rPr lang="en-US" sz="3200" dirty="0">
                <a:latin typeface="+mn-lt"/>
              </a:rPr>
              <a:t/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	</a:t>
            </a:r>
            <a:r>
              <a:rPr lang="en-US" sz="3200" dirty="0" smtClean="0">
                <a:latin typeface="+mn-lt"/>
              </a:rPr>
              <a:t>Where(c =&gt; </a:t>
            </a:r>
            <a:r>
              <a:rPr lang="en-US" sz="3200" dirty="0" err="1" smtClean="0">
                <a:latin typeface="+mn-lt"/>
              </a:rPr>
              <a:t>IsLegal</a:t>
            </a:r>
            <a:r>
              <a:rPr lang="en-US" sz="3200" dirty="0" smtClean="0">
                <a:latin typeface="+mn-lt"/>
              </a:rPr>
              <a:t>(</a:t>
            </a:r>
            <a:r>
              <a:rPr lang="en-US" sz="3200" dirty="0" err="1" smtClean="0">
                <a:latin typeface="+mn-lt"/>
              </a:rPr>
              <a:t>c.key</a:t>
            </a:r>
            <a:r>
              <a:rPr lang="en-US" sz="3200" dirty="0" smtClean="0">
                <a:latin typeface="+mn-lt"/>
              </a:rPr>
              <a:t>)). </a:t>
            </a:r>
            <a:r>
              <a:rPr lang="en-US" sz="3200" dirty="0">
                <a:latin typeface="+mn-lt"/>
              </a:rPr>
              <a:t/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	</a:t>
            </a:r>
            <a:r>
              <a:rPr lang="en-US" sz="3200" dirty="0" smtClean="0">
                <a:latin typeface="+mn-lt"/>
              </a:rPr>
              <a:t>Select(c =&gt; new </a:t>
            </a:r>
            <a:r>
              <a:rPr lang="en-US" sz="3200" dirty="0">
                <a:latin typeface="+mn-lt"/>
              </a:rPr>
              <a:t>{ Hash(</a:t>
            </a:r>
            <a:r>
              <a:rPr lang="en-US" sz="3200" dirty="0" err="1">
                <a:latin typeface="+mn-lt"/>
              </a:rPr>
              <a:t>c.key</a:t>
            </a:r>
            <a:r>
              <a:rPr lang="en-US" sz="3200" dirty="0">
                <a:latin typeface="+mn-lt"/>
              </a:rPr>
              <a:t>), </a:t>
            </a:r>
            <a:r>
              <a:rPr lang="en-US" sz="3200" dirty="0" err="1">
                <a:latin typeface="+mn-lt"/>
              </a:rPr>
              <a:t>c.value</a:t>
            </a:r>
            <a:r>
              <a:rPr lang="en-US" sz="3200" dirty="0" smtClean="0">
                <a:latin typeface="+mn-lt"/>
              </a:rPr>
              <a:t>});</a:t>
            </a:r>
            <a:endParaRPr lang="en-US" sz="3200" dirty="0">
              <a:latin typeface="+mn-lt"/>
            </a:endParaRPr>
          </a:p>
        </p:txBody>
      </p:sp>
      <p:sp>
        <p:nvSpPr>
          <p:cNvPr id="55" name="Rounded Rectangle 54"/>
          <p:cNvSpPr/>
          <p:nvPr/>
        </p:nvSpPr>
        <p:spPr>
          <a:xfrm>
            <a:off x="1676400" y="4953000"/>
            <a:ext cx="5334000" cy="838200"/>
          </a:xfrm>
          <a:prstGeom prst="roundRect">
            <a:avLst/>
          </a:prstGeom>
          <a:solidFill>
            <a:srgbClr val="CC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1504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66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" name="Slide Number Placeholder 4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133</a:t>
            </a:fld>
            <a:endParaRPr lang="en-US"/>
          </a:p>
        </p:txBody>
      </p:sp>
      <p:sp>
        <p:nvSpPr>
          <p:cNvPr id="215050" name="Title 1"/>
          <p:cNvSpPr>
            <a:spLocks noGrp="1"/>
          </p:cNvSpPr>
          <p:nvPr>
            <p:ph type="title" idx="4294967295"/>
          </p:nvPr>
        </p:nvSpPr>
        <p:spPr>
          <a:xfrm>
            <a:off x="914400" y="255588"/>
            <a:ext cx="8229600" cy="1143000"/>
          </a:xfrm>
        </p:spPr>
        <p:txBody>
          <a:bodyPr/>
          <a:lstStyle/>
          <a:p>
            <a:r>
              <a:rPr lang="en-US" dirty="0" smtClean="0"/>
              <a:t>DryadLINQ = </a:t>
            </a:r>
            <a:r>
              <a:rPr lang="en-US" dirty="0"/>
              <a:t>LINQ + Dryad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8176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cxnSp>
        <p:nvCxnSpPr>
          <p:cNvPr id="17" name="Straight Arrow Connector 16"/>
          <p:cNvCxnSpPr>
            <a:stCxn id="21" idx="4"/>
            <a:endCxn id="13" idx="0"/>
          </p:cNvCxnSpPr>
          <p:nvPr/>
        </p:nvCxnSpPr>
        <p:spPr>
          <a:xfrm rot="5400000">
            <a:off x="21216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16" idx="0"/>
          </p:cNvCxnSpPr>
          <p:nvPr/>
        </p:nvCxnSpPr>
        <p:spPr>
          <a:xfrm rot="16200000" flipH="1">
            <a:off x="6065838" y="4905375"/>
            <a:ext cx="381000" cy="381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/>
          <p:cNvSpPr/>
          <p:nvPr/>
        </p:nvSpPr>
        <p:spPr>
          <a:xfrm>
            <a:off x="21224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34178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47132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4" name="Oval 23"/>
          <p:cNvSpPr/>
          <p:nvPr/>
        </p:nvSpPr>
        <p:spPr>
          <a:xfrm>
            <a:off x="60086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6542088" y="4352925"/>
            <a:ext cx="16113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collection</a:t>
            </a:r>
          </a:p>
        </p:txBody>
      </p:sp>
      <p:sp>
        <p:nvSpPr>
          <p:cNvPr id="33" name="Oval 32"/>
          <p:cNvSpPr/>
          <p:nvPr/>
        </p:nvSpPr>
        <p:spPr>
          <a:xfrm>
            <a:off x="21986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34940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47894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6" name="Oval 35"/>
          <p:cNvSpPr/>
          <p:nvPr/>
        </p:nvSpPr>
        <p:spPr>
          <a:xfrm>
            <a:off x="60848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37" name="Straight Arrow Connector 36"/>
          <p:cNvCxnSpPr>
            <a:stCxn id="13" idx="2"/>
            <a:endCxn id="33" idx="0"/>
          </p:cNvCxnSpPr>
          <p:nvPr/>
        </p:nvCxnSpPr>
        <p:spPr>
          <a:xfrm rot="16200000" flipH="1">
            <a:off x="21605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2"/>
            <a:endCxn id="34" idx="0"/>
          </p:cNvCxnSpPr>
          <p:nvPr/>
        </p:nvCxnSpPr>
        <p:spPr>
          <a:xfrm rot="16200000" flipH="1">
            <a:off x="34559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2"/>
            <a:endCxn id="35" idx="0"/>
          </p:cNvCxnSpPr>
          <p:nvPr/>
        </p:nvCxnSpPr>
        <p:spPr>
          <a:xfrm rot="16200000" flipH="1">
            <a:off x="47513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16" idx="2"/>
            <a:endCxn id="36" idx="0"/>
          </p:cNvCxnSpPr>
          <p:nvPr/>
        </p:nvCxnSpPr>
        <p:spPr>
          <a:xfrm rot="5400000">
            <a:off x="6084094" y="58396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>
            <a:spLocks noChangeArrowheads="1"/>
          </p:cNvSpPr>
          <p:nvPr/>
        </p:nvSpPr>
        <p:spPr bwMode="auto">
          <a:xfrm>
            <a:off x="6618288" y="5953125"/>
            <a:ext cx="1144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results</a:t>
            </a:r>
          </a:p>
        </p:txBody>
      </p:sp>
      <p:pic>
        <p:nvPicPr>
          <p:cNvPr id="21506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44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798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52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ounded Rectangle 13"/>
          <p:cNvSpPr/>
          <p:nvPr/>
        </p:nvSpPr>
        <p:spPr>
          <a:xfrm>
            <a:off x="3113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4084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780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54" name="Down Arrow 53"/>
          <p:cNvSpPr/>
          <p:nvPr/>
        </p:nvSpPr>
        <p:spPr>
          <a:xfrm>
            <a:off x="3886200" y="3429000"/>
            <a:ext cx="914400" cy="762000"/>
          </a:xfrm>
          <a:prstGeom prst="downArrow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Freeform 59"/>
          <p:cNvSpPr/>
          <p:nvPr/>
        </p:nvSpPr>
        <p:spPr>
          <a:xfrm>
            <a:off x="1333500" y="1897063"/>
            <a:ext cx="1038225" cy="32004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8764" h="3200400">
                <a:moveTo>
                  <a:pt x="1038764" y="0"/>
                </a:moveTo>
                <a:cubicBezTo>
                  <a:pt x="907211" y="6470"/>
                  <a:pt x="547058" y="12940"/>
                  <a:pt x="378843" y="155276"/>
                </a:cubicBezTo>
                <a:cubicBezTo>
                  <a:pt x="210628" y="297612"/>
                  <a:pt x="0" y="346494"/>
                  <a:pt x="29474" y="854015"/>
                </a:cubicBezTo>
                <a:cubicBezTo>
                  <a:pt x="58948" y="1361536"/>
                  <a:pt x="288266" y="2280968"/>
                  <a:pt x="555685" y="32004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Freeform 60"/>
          <p:cNvSpPr/>
          <p:nvPr/>
        </p:nvSpPr>
        <p:spPr>
          <a:xfrm flipH="1">
            <a:off x="6400800" y="2743200"/>
            <a:ext cx="889000" cy="22860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09909 w 1009909"/>
              <a:gd name="connsiteY0" fmla="*/ 0 h 2743200"/>
              <a:gd name="connsiteX1" fmla="*/ 349988 w 1009909"/>
              <a:gd name="connsiteY1" fmla="*/ 155276 h 2743200"/>
              <a:gd name="connsiteX2" fmla="*/ 619 w 1009909"/>
              <a:gd name="connsiteY2" fmla="*/ 854015 h 2743200"/>
              <a:gd name="connsiteX3" fmla="*/ 353703 w 1009909"/>
              <a:gd name="connsiteY3" fmla="*/ 274320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9909" h="2743200">
                <a:moveTo>
                  <a:pt x="1009909" y="0"/>
                </a:moveTo>
                <a:cubicBezTo>
                  <a:pt x="878356" y="6470"/>
                  <a:pt x="518203" y="12940"/>
                  <a:pt x="349988" y="155276"/>
                </a:cubicBezTo>
                <a:cubicBezTo>
                  <a:pt x="181773" y="297612"/>
                  <a:pt x="0" y="422694"/>
                  <a:pt x="619" y="854015"/>
                </a:cubicBezTo>
                <a:cubicBezTo>
                  <a:pt x="1238" y="1285336"/>
                  <a:pt x="86284" y="1823768"/>
                  <a:pt x="353703" y="27432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TextBox 61"/>
          <p:cNvSpPr txBox="1">
            <a:spLocks noChangeArrowheads="1"/>
          </p:cNvSpPr>
          <p:nvPr/>
        </p:nvSpPr>
        <p:spPr bwMode="auto">
          <a:xfrm>
            <a:off x="685800" y="2133600"/>
            <a:ext cx="7731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>
                <a:latin typeface="Calibri" pitchFamily="34" charset="0"/>
              </a:rPr>
              <a:t>Vertex</a:t>
            </a:r>
            <a:br>
              <a:rPr lang="en-US" i="1">
                <a:latin typeface="Calibri" pitchFamily="34" charset="0"/>
              </a:rPr>
            </a:br>
            <a:r>
              <a:rPr lang="en-US" i="1">
                <a:latin typeface="Calibri" pitchFamily="34" charset="0"/>
              </a:rPr>
              <a:t>code</a:t>
            </a:r>
          </a:p>
        </p:txBody>
      </p:sp>
      <p:sp>
        <p:nvSpPr>
          <p:cNvPr id="63" name="TextBox 62"/>
          <p:cNvSpPr txBox="1">
            <a:spLocks noChangeArrowheads="1"/>
          </p:cNvSpPr>
          <p:nvPr/>
        </p:nvSpPr>
        <p:spPr bwMode="auto">
          <a:xfrm>
            <a:off x="7315200" y="2819400"/>
            <a:ext cx="12319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 dirty="0">
                <a:latin typeface="Calibri" pitchFamily="34" charset="0"/>
              </a:rPr>
              <a:t>Query</a:t>
            </a:r>
            <a:br>
              <a:rPr lang="en-US" i="1" dirty="0">
                <a:latin typeface="Calibri" pitchFamily="34" charset="0"/>
              </a:rPr>
            </a:br>
            <a:r>
              <a:rPr lang="en-US" i="1" dirty="0">
                <a:latin typeface="Calibri" pitchFamily="34" charset="0"/>
              </a:rPr>
              <a:t>plan</a:t>
            </a:r>
          </a:p>
          <a:p>
            <a:pPr>
              <a:spcBef>
                <a:spcPct val="0"/>
              </a:spcBef>
            </a:pPr>
            <a:r>
              <a:rPr lang="en-US" i="1" dirty="0">
                <a:latin typeface="Calibri" pitchFamily="34" charset="0"/>
              </a:rPr>
              <a:t>(Dryad job)</a:t>
            </a:r>
          </a:p>
        </p:txBody>
      </p:sp>
      <p:sp>
        <p:nvSpPr>
          <p:cNvPr id="68" name="Freeform 67"/>
          <p:cNvSpPr/>
          <p:nvPr/>
        </p:nvSpPr>
        <p:spPr>
          <a:xfrm>
            <a:off x="1854200" y="1703388"/>
            <a:ext cx="547688" cy="2792412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38764 w 1038764"/>
              <a:gd name="connsiteY0" fmla="*/ 22561 h 3222961"/>
              <a:gd name="connsiteX1" fmla="*/ 792088 w 1038764"/>
              <a:gd name="connsiteY1" fmla="*/ 25879 h 3222961"/>
              <a:gd name="connsiteX2" fmla="*/ 378843 w 1038764"/>
              <a:gd name="connsiteY2" fmla="*/ 177837 h 3222961"/>
              <a:gd name="connsiteX3" fmla="*/ 29474 w 1038764"/>
              <a:gd name="connsiteY3" fmla="*/ 876576 h 3222961"/>
              <a:gd name="connsiteX4" fmla="*/ 555685 w 1038764"/>
              <a:gd name="connsiteY4" fmla="*/ 3222961 h 3222961"/>
              <a:gd name="connsiteX0" fmla="*/ 798875 w 862093"/>
              <a:gd name="connsiteY0" fmla="*/ 22561 h 3222961"/>
              <a:gd name="connsiteX1" fmla="*/ 792088 w 862093"/>
              <a:gd name="connsiteY1" fmla="*/ 25879 h 3222961"/>
              <a:gd name="connsiteX2" fmla="*/ 378843 w 862093"/>
              <a:gd name="connsiteY2" fmla="*/ 177837 h 3222961"/>
              <a:gd name="connsiteX3" fmla="*/ 29474 w 862093"/>
              <a:gd name="connsiteY3" fmla="*/ 876576 h 3222961"/>
              <a:gd name="connsiteX4" fmla="*/ 555685 w 862093"/>
              <a:gd name="connsiteY4" fmla="*/ 3222961 h 3222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093" h="3222961">
                <a:moveTo>
                  <a:pt x="798875" y="22561"/>
                </a:moveTo>
                <a:cubicBezTo>
                  <a:pt x="797744" y="23114"/>
                  <a:pt x="862093" y="0"/>
                  <a:pt x="792088" y="25879"/>
                </a:cubicBezTo>
                <a:cubicBezTo>
                  <a:pt x="722083" y="51758"/>
                  <a:pt x="505945" y="36054"/>
                  <a:pt x="378843" y="177837"/>
                </a:cubicBezTo>
                <a:cubicBezTo>
                  <a:pt x="251741" y="319620"/>
                  <a:pt x="0" y="369055"/>
                  <a:pt x="29474" y="876576"/>
                </a:cubicBezTo>
                <a:cubicBezTo>
                  <a:pt x="58948" y="1384097"/>
                  <a:pt x="288266" y="2303529"/>
                  <a:pt x="555685" y="3222961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9" name="TextBox 68"/>
          <p:cNvSpPr txBox="1">
            <a:spLocks noChangeArrowheads="1"/>
          </p:cNvSpPr>
          <p:nvPr/>
        </p:nvSpPr>
        <p:spPr bwMode="auto">
          <a:xfrm>
            <a:off x="2057400" y="3505200"/>
            <a:ext cx="6381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>
                <a:latin typeface="Calibri" pitchFamily="34" charset="0"/>
              </a:rPr>
              <a:t>Data</a:t>
            </a:r>
          </a:p>
        </p:txBody>
      </p:sp>
      <p:cxnSp>
        <p:nvCxnSpPr>
          <p:cNvPr id="18" name="Straight Arrow Connector 17"/>
          <p:cNvCxnSpPr>
            <a:stCxn id="22" idx="4"/>
            <a:endCxn id="14" idx="0"/>
          </p:cNvCxnSpPr>
          <p:nvPr/>
        </p:nvCxnSpPr>
        <p:spPr>
          <a:xfrm rot="5400000">
            <a:off x="34170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23" idx="4"/>
            <a:endCxn id="15" idx="0"/>
          </p:cNvCxnSpPr>
          <p:nvPr/>
        </p:nvCxnSpPr>
        <p:spPr>
          <a:xfrm rot="5400000">
            <a:off x="47124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13" grpId="0" animBg="1"/>
      <p:bldP spid="21" grpId="0" animBg="1"/>
      <p:bldP spid="22" grpId="0" animBg="1"/>
      <p:bldP spid="23" grpId="0" animBg="1"/>
      <p:bldP spid="24" grpId="0" animBg="1"/>
      <p:bldP spid="25" grpId="0"/>
      <p:bldP spid="33" grpId="0" animBg="1"/>
      <p:bldP spid="34" grpId="0" animBg="1"/>
      <p:bldP spid="35" grpId="0" animBg="1"/>
      <p:bldP spid="36" grpId="0" animBg="1"/>
      <p:bldP spid="49" grpId="0"/>
      <p:bldP spid="14" grpId="0" animBg="1"/>
      <p:bldP spid="15" grpId="0" animBg="1"/>
      <p:bldP spid="16" grpId="0" animBg="1"/>
      <p:bldP spid="60" grpId="0" animBg="1"/>
      <p:bldP spid="61" grpId="0" animBg="1"/>
      <p:bldP spid="62" grpId="0"/>
      <p:bldP spid="63" grpId="0"/>
      <p:bldP spid="68" grpId="0" animBg="1"/>
      <p:bldP spid="69" grpId="0"/>
    </p:bld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DryadLINQ source code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525963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github.com/MicrosoftResearchSVC/Dryad</a:t>
            </a:r>
            <a:endParaRPr lang="en-US" dirty="0" smtClean="0"/>
          </a:p>
          <a:p>
            <a:r>
              <a:rPr lang="en-US" dirty="0" smtClean="0"/>
              <a:t>Apache license</a:t>
            </a:r>
          </a:p>
          <a:p>
            <a:r>
              <a:rPr lang="en-US" dirty="0" smtClean="0"/>
              <a:t>Runs on Hadoop YARN</a:t>
            </a:r>
          </a:p>
          <a:p>
            <a:r>
              <a:rPr lang="en-US" dirty="0" smtClean="0"/>
              <a:t>Research prototype code quality</a:t>
            </a:r>
          </a:p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134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114800"/>
            <a:ext cx="8426095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5938865"/>
      </p:ext>
    </p:extLst>
  </p:cSld>
  <p:clrMapOvr>
    <a:masterClrMapping/>
  </p:clrMapOvr>
  <p:transition/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DryadLINQ Abstraction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135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838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63600" y="4191000"/>
            <a:ext cx="7366000" cy="37349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services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38200" y="3657600"/>
            <a:ext cx="7391400" cy="381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38200" y="3124200"/>
            <a:ext cx="7391400" cy="3810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Distributed Execution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38200" y="2590800"/>
            <a:ext cx="7391400" cy="381000"/>
          </a:xfrm>
          <a:prstGeom prst="rect">
            <a:avLst/>
          </a:prstGeom>
          <a:solidFill>
            <a:srgbClr val="FFCCFF"/>
          </a:solidFill>
          <a:ln>
            <a:solidFill>
              <a:srgbClr val="FF99F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Language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743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724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629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63600" y="4724400"/>
            <a:ext cx="7366000" cy="3734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Deployment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85157" y="1636693"/>
            <a:ext cx="52867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err="1" smtClean="0"/>
              <a:t>.Net</a:t>
            </a:r>
            <a:r>
              <a:rPr lang="en-US" sz="2800" dirty="0" smtClean="0"/>
              <a:t>/LINQ with “infinite” resources</a:t>
            </a:r>
            <a:endParaRPr lang="en-US" sz="2800" dirty="0"/>
          </a:p>
        </p:txBody>
      </p:sp>
      <p:cxnSp>
        <p:nvCxnSpPr>
          <p:cNvPr id="14" name="Elbow Connector 13"/>
          <p:cNvCxnSpPr>
            <a:endCxn id="7" idx="0"/>
          </p:cNvCxnSpPr>
          <p:nvPr/>
        </p:nvCxnSpPr>
        <p:spPr>
          <a:xfrm>
            <a:off x="609600" y="2133600"/>
            <a:ext cx="3924300" cy="457200"/>
          </a:xfrm>
          <a:prstGeom prst="bentConnector2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319527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Demo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136</a:t>
            </a:fld>
            <a:endParaRPr lang="en-US"/>
          </a:p>
        </p:txBody>
      </p:sp>
      <p:sp>
        <p:nvSpPr>
          <p:cNvPr id="5" name="Right Arrow 4">
            <a:hlinkClick r:id="rId2" action="ppaction://hlinksldjump"/>
          </p:cNvPr>
          <p:cNvSpPr/>
          <p:nvPr/>
        </p:nvSpPr>
        <p:spPr>
          <a:xfrm>
            <a:off x="8077200" y="5562600"/>
            <a:ext cx="533400" cy="533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47800"/>
            <a:ext cx="8382000" cy="5039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counting lines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075944" y="2057400"/>
            <a:ext cx="6858000" cy="830997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 smtClean="0"/>
              <a:t>int</a:t>
            </a:r>
            <a:r>
              <a:rPr lang="en-US" sz="2400" dirty="0" smtClean="0"/>
              <a:t> count = </a:t>
            </a:r>
            <a:r>
              <a:rPr lang="en-US" sz="2400" dirty="0" err="1" smtClean="0"/>
              <a:t>table.Count</a:t>
            </a:r>
            <a:r>
              <a:rPr lang="en-US" sz="2400" dirty="0" smtClean="0"/>
              <a:t>();</a:t>
            </a:r>
            <a:endParaRPr lang="en-US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783542"/>
            <a:ext cx="8581644" cy="1278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7534" y="4572000"/>
            <a:ext cx="800925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Parse, </a:t>
            </a:r>
            <a:br>
              <a:rPr lang="en-US" dirty="0" smtClean="0"/>
            </a:br>
            <a:r>
              <a:rPr lang="en-US" dirty="0" smtClean="0"/>
              <a:t>Count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63320" y="5218331"/>
            <a:ext cx="596638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Sum</a:t>
            </a:r>
            <a:endParaRPr lang="en-US" dirty="0"/>
          </a:p>
        </p:txBody>
      </p:sp>
      <p:cxnSp>
        <p:nvCxnSpPr>
          <p:cNvPr id="7" name="Straight Arrow Connector 6"/>
          <p:cNvCxnSpPr>
            <a:stCxn id="4" idx="3"/>
          </p:cNvCxnSpPr>
          <p:nvPr/>
        </p:nvCxnSpPr>
        <p:spPr>
          <a:xfrm flipV="1">
            <a:off x="1128459" y="4343400"/>
            <a:ext cx="1157541" cy="5517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6" idx="3"/>
          </p:cNvCxnSpPr>
          <p:nvPr/>
        </p:nvCxnSpPr>
        <p:spPr>
          <a:xfrm flipV="1">
            <a:off x="959958" y="4912459"/>
            <a:ext cx="3114742" cy="4905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7877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counting words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075944" y="1752600"/>
            <a:ext cx="6858000" cy="1569660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 smtClean="0"/>
              <a:t>int</a:t>
            </a:r>
            <a:r>
              <a:rPr lang="en-US" sz="2400" dirty="0" smtClean="0"/>
              <a:t> count = table</a:t>
            </a:r>
            <a:br>
              <a:rPr lang="en-US" sz="2400" dirty="0" smtClean="0"/>
            </a:br>
            <a:r>
              <a:rPr lang="en-US" sz="2400" dirty="0" smtClean="0"/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.</a:t>
            </a:r>
            <a:r>
              <a:rPr lang="en-US" sz="2400" dirty="0" err="1" smtClean="0">
                <a:solidFill>
                  <a:srgbClr val="FF0000"/>
                </a:solidFill>
              </a:rPr>
              <a:t>SelectMany</a:t>
            </a:r>
            <a:r>
              <a:rPr lang="en-US" sz="2400" dirty="0" smtClean="0">
                <a:solidFill>
                  <a:srgbClr val="FF0000"/>
                </a:solidFill>
              </a:rPr>
              <a:t>(l =&gt; </a:t>
            </a:r>
            <a:r>
              <a:rPr lang="en-US" sz="2400" dirty="0" err="1" smtClean="0">
                <a:solidFill>
                  <a:srgbClr val="FF0000"/>
                </a:solidFill>
              </a:rPr>
              <a:t>l.line.Split</a:t>
            </a:r>
            <a:r>
              <a:rPr lang="en-US" sz="2400" dirty="0" smtClean="0">
                <a:solidFill>
                  <a:srgbClr val="FF0000"/>
                </a:solidFill>
              </a:rPr>
              <a:t>(‘ ‘))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.Count();</a:t>
            </a:r>
            <a:endParaRPr lang="en-US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365" y="3810000"/>
            <a:ext cx="766915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89666" y="4295001"/>
            <a:ext cx="1372555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Parse, </a:t>
            </a:r>
            <a:br>
              <a:rPr lang="en-US" dirty="0" smtClean="0"/>
            </a:br>
            <a:r>
              <a:rPr lang="en-US" dirty="0" err="1" smtClean="0"/>
              <a:t>SelectMany</a:t>
            </a:r>
            <a:r>
              <a:rPr lang="en-US" dirty="0" smtClean="0"/>
              <a:t>, </a:t>
            </a:r>
            <a:br>
              <a:rPr lang="en-US" dirty="0" smtClean="0"/>
            </a:br>
            <a:r>
              <a:rPr lang="en-US" dirty="0" smtClean="0"/>
              <a:t>Count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33400" y="5265123"/>
            <a:ext cx="596638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Sum</a:t>
            </a:r>
            <a:endParaRPr lang="en-US" dirty="0"/>
          </a:p>
        </p:txBody>
      </p:sp>
      <p:cxnSp>
        <p:nvCxnSpPr>
          <p:cNvPr id="8" name="Straight Arrow Connector 7"/>
          <p:cNvCxnSpPr>
            <a:stCxn id="6" idx="3"/>
          </p:cNvCxnSpPr>
          <p:nvPr/>
        </p:nvCxnSpPr>
        <p:spPr>
          <a:xfrm flipV="1">
            <a:off x="1762221" y="4295001"/>
            <a:ext cx="980979" cy="4616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7" idx="3"/>
          </p:cNvCxnSpPr>
          <p:nvPr/>
        </p:nvCxnSpPr>
        <p:spPr>
          <a:xfrm flipV="1">
            <a:off x="1130038" y="4572000"/>
            <a:ext cx="2908562" cy="8777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6420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567301"/>
            <a:ext cx="7924739" cy="1510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counting unique words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075944" y="1447800"/>
            <a:ext cx="6858000" cy="1938992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 smtClean="0"/>
              <a:t>int</a:t>
            </a:r>
            <a:r>
              <a:rPr lang="en-US" sz="2400" dirty="0" smtClean="0"/>
              <a:t> count = table</a:t>
            </a:r>
            <a:br>
              <a:rPr lang="en-US" sz="2400" dirty="0" smtClean="0"/>
            </a:br>
            <a:r>
              <a:rPr lang="en-US" sz="2400" dirty="0" smtClean="0"/>
              <a:t>	.</a:t>
            </a:r>
            <a:r>
              <a:rPr lang="en-US" sz="2400" dirty="0" err="1" smtClean="0"/>
              <a:t>SelectMany</a:t>
            </a:r>
            <a:r>
              <a:rPr lang="en-US" sz="2400" dirty="0" smtClean="0"/>
              <a:t>(l =&gt; </a:t>
            </a:r>
            <a:r>
              <a:rPr lang="en-US" sz="2400" dirty="0" err="1" smtClean="0"/>
              <a:t>l.line.Split</a:t>
            </a:r>
            <a:r>
              <a:rPr lang="en-US" sz="2400" dirty="0" smtClean="0"/>
              <a:t>(‘ ‘))</a:t>
            </a:r>
          </a:p>
          <a:p>
            <a:r>
              <a:rPr lang="en-US" sz="2400" dirty="0"/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.</a:t>
            </a:r>
            <a:r>
              <a:rPr lang="en-US" sz="2400" dirty="0" err="1" smtClean="0">
                <a:solidFill>
                  <a:srgbClr val="FF0000"/>
                </a:solidFill>
              </a:rPr>
              <a:t>GroupBy</a:t>
            </a:r>
            <a:r>
              <a:rPr lang="en-US" sz="2400" dirty="0" smtClean="0">
                <a:solidFill>
                  <a:srgbClr val="FF0000"/>
                </a:solidFill>
              </a:rPr>
              <a:t>(w =&gt; w)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.Count();</a:t>
            </a:r>
            <a:endParaRPr lang="en-US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427412" y="4756666"/>
            <a:ext cx="1061957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GroupBy</a:t>
            </a:r>
            <a:r>
              <a:rPr lang="en-US" dirty="0" smtClean="0"/>
              <a:t>;</a:t>
            </a:r>
          </a:p>
          <a:p>
            <a:r>
              <a:rPr lang="en-US" dirty="0" smtClean="0"/>
              <a:t>Count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75988" y="4205253"/>
            <a:ext cx="1458926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HashPartition</a:t>
            </a:r>
            <a:endParaRPr lang="en-US" dirty="0"/>
          </a:p>
        </p:txBody>
      </p:sp>
      <p:cxnSp>
        <p:nvCxnSpPr>
          <p:cNvPr id="8" name="Straight Arrow Connector 7"/>
          <p:cNvCxnSpPr>
            <a:stCxn id="6" idx="3"/>
          </p:cNvCxnSpPr>
          <p:nvPr/>
        </p:nvCxnSpPr>
        <p:spPr>
          <a:xfrm flipV="1">
            <a:off x="1489369" y="4389920"/>
            <a:ext cx="1253831" cy="6899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7" idx="3"/>
          </p:cNvCxnSpPr>
          <p:nvPr/>
        </p:nvCxnSpPr>
        <p:spPr>
          <a:xfrm flipV="1">
            <a:off x="1834914" y="4038600"/>
            <a:ext cx="908286" cy="3513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24752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602115"/>
            <a:ext cx="7724775" cy="1154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word histogram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04800" y="1447800"/>
            <a:ext cx="8458200" cy="1569660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/>
              <a:t>var</a:t>
            </a:r>
            <a:r>
              <a:rPr lang="en-US" sz="2400" dirty="0"/>
              <a:t> result = </a:t>
            </a:r>
            <a:r>
              <a:rPr lang="en-US" sz="2400" dirty="0" err="1"/>
              <a:t>table.SelectMany</a:t>
            </a:r>
            <a:r>
              <a:rPr lang="en-US" sz="2400" dirty="0"/>
              <a:t>(l =&gt; </a:t>
            </a:r>
            <a:r>
              <a:rPr lang="en-US" sz="2400" dirty="0" err="1"/>
              <a:t>l.line.Split</a:t>
            </a:r>
            <a:r>
              <a:rPr lang="en-US" sz="2400" dirty="0"/>
              <a:t>(' '))</a:t>
            </a:r>
          </a:p>
          <a:p>
            <a:r>
              <a:rPr lang="en-US" sz="2400" dirty="0"/>
              <a:t>                .</a:t>
            </a:r>
            <a:r>
              <a:rPr lang="en-US" sz="2400" dirty="0" err="1"/>
              <a:t>GroupBy</a:t>
            </a:r>
            <a:r>
              <a:rPr lang="en-US" sz="2400" dirty="0"/>
              <a:t>(w =&gt; w)</a:t>
            </a:r>
          </a:p>
          <a:p>
            <a:r>
              <a:rPr lang="en-US" sz="2400" dirty="0"/>
              <a:t>                </a:t>
            </a:r>
            <a:r>
              <a:rPr lang="en-US" sz="2400" dirty="0">
                <a:solidFill>
                  <a:srgbClr val="FF0000"/>
                </a:solidFill>
              </a:rPr>
              <a:t>.Select(g =&gt; new { word = </a:t>
            </a:r>
            <a:r>
              <a:rPr lang="en-US" sz="2400" dirty="0" err="1">
                <a:solidFill>
                  <a:srgbClr val="FF0000"/>
                </a:solidFill>
              </a:rPr>
              <a:t>g.Key</a:t>
            </a:r>
            <a:r>
              <a:rPr lang="en-US" sz="2400" dirty="0">
                <a:solidFill>
                  <a:srgbClr val="FF0000"/>
                </a:solidFill>
              </a:rPr>
              <a:t>, count = </a:t>
            </a:r>
            <a:r>
              <a:rPr lang="en-US" sz="2400" dirty="0" err="1">
                <a:solidFill>
                  <a:srgbClr val="FF0000"/>
                </a:solidFill>
              </a:rPr>
              <a:t>g.Count</a:t>
            </a:r>
            <a:r>
              <a:rPr lang="en-US" sz="2400" dirty="0">
                <a:solidFill>
                  <a:srgbClr val="FF0000"/>
                </a:solidFill>
              </a:rPr>
              <a:t>() </a:t>
            </a:r>
            <a:r>
              <a:rPr lang="en-US" sz="2400" dirty="0" smtClean="0">
                <a:solidFill>
                  <a:srgbClr val="FF0000"/>
                </a:solidFill>
              </a:rPr>
              <a:t>});</a:t>
            </a:r>
            <a:endParaRPr lang="en-US" sz="24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27412" y="4756666"/>
            <a:ext cx="1061957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GroupBy</a:t>
            </a:r>
            <a:r>
              <a:rPr lang="en-US" dirty="0" smtClean="0"/>
              <a:t>;</a:t>
            </a:r>
          </a:p>
          <a:p>
            <a:r>
              <a:rPr lang="en-US" dirty="0" smtClean="0"/>
              <a:t>Count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75988" y="3833336"/>
            <a:ext cx="1458926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GroupBy</a:t>
            </a:r>
            <a:endParaRPr lang="en-US" dirty="0" smtClean="0"/>
          </a:p>
          <a:p>
            <a:r>
              <a:rPr lang="en-US" dirty="0" smtClean="0"/>
              <a:t>Count</a:t>
            </a:r>
          </a:p>
          <a:p>
            <a:r>
              <a:rPr lang="en-US" dirty="0" err="1" smtClean="0"/>
              <a:t>HashPartition</a:t>
            </a:r>
            <a:endParaRPr lang="en-US" dirty="0"/>
          </a:p>
        </p:txBody>
      </p:sp>
      <p:cxnSp>
        <p:nvCxnSpPr>
          <p:cNvPr id="8" name="Straight Arrow Connector 7"/>
          <p:cNvCxnSpPr>
            <a:stCxn id="6" idx="3"/>
          </p:cNvCxnSpPr>
          <p:nvPr/>
        </p:nvCxnSpPr>
        <p:spPr>
          <a:xfrm flipV="1">
            <a:off x="1489369" y="4389920"/>
            <a:ext cx="1253831" cy="6899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7" idx="3"/>
          </p:cNvCxnSpPr>
          <p:nvPr/>
        </p:nvCxnSpPr>
        <p:spPr>
          <a:xfrm flipV="1">
            <a:off x="1834914" y="3980842"/>
            <a:ext cx="832086" cy="3141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33637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88" y="3962400"/>
            <a:ext cx="8153400" cy="1888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high-frequency words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04800" y="1447800"/>
            <a:ext cx="8458200" cy="2308324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/>
              <a:t>var</a:t>
            </a:r>
            <a:r>
              <a:rPr lang="en-US" sz="2400" dirty="0"/>
              <a:t> result = </a:t>
            </a:r>
            <a:r>
              <a:rPr lang="en-US" sz="2400" dirty="0" err="1"/>
              <a:t>table.SelectMany</a:t>
            </a:r>
            <a:r>
              <a:rPr lang="en-US" sz="2400" dirty="0"/>
              <a:t>(l =&gt; </a:t>
            </a:r>
            <a:r>
              <a:rPr lang="en-US" sz="2400" dirty="0" err="1"/>
              <a:t>l.line.Split</a:t>
            </a:r>
            <a:r>
              <a:rPr lang="en-US" sz="2400" dirty="0"/>
              <a:t>(' </a:t>
            </a:r>
            <a:r>
              <a:rPr lang="en-US" sz="2400" dirty="0" smtClean="0"/>
              <a:t>'))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.</a:t>
            </a:r>
            <a:r>
              <a:rPr lang="en-US" sz="2400" dirty="0" err="1"/>
              <a:t>GroupBy</a:t>
            </a:r>
            <a:r>
              <a:rPr lang="en-US" sz="2400" dirty="0"/>
              <a:t>(w =&gt; w</a:t>
            </a:r>
            <a:r>
              <a:rPr lang="en-US" sz="2400" dirty="0" smtClean="0"/>
              <a:t>)</a:t>
            </a:r>
          </a:p>
          <a:p>
            <a:r>
              <a:rPr lang="en-US" sz="2400" dirty="0">
                <a:solidFill>
                  <a:srgbClr val="FF0000"/>
                </a:solidFill>
              </a:rPr>
              <a:t>	</a:t>
            </a:r>
            <a:r>
              <a:rPr lang="en-US" sz="2400" dirty="0" smtClean="0"/>
              <a:t>.</a:t>
            </a:r>
            <a:r>
              <a:rPr lang="en-US" sz="2400" dirty="0"/>
              <a:t>Select(g =&gt; new { word = </a:t>
            </a:r>
            <a:r>
              <a:rPr lang="en-US" sz="2400" dirty="0" err="1"/>
              <a:t>g.Key</a:t>
            </a:r>
            <a:r>
              <a:rPr lang="en-US" sz="2400" dirty="0"/>
              <a:t>, count = </a:t>
            </a:r>
            <a:r>
              <a:rPr lang="en-US" sz="2400" dirty="0" err="1"/>
              <a:t>g.Count</a:t>
            </a:r>
            <a:r>
              <a:rPr lang="en-US" sz="2400" dirty="0"/>
              <a:t>() </a:t>
            </a:r>
            <a:r>
              <a:rPr lang="en-US" sz="2400" dirty="0" smtClean="0"/>
              <a:t>})</a:t>
            </a:r>
          </a:p>
          <a:p>
            <a:r>
              <a:rPr lang="en-US" sz="2400" dirty="0" smtClean="0"/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.</a:t>
            </a:r>
            <a:r>
              <a:rPr lang="en-US" sz="2400" dirty="0" err="1" smtClean="0">
                <a:solidFill>
                  <a:srgbClr val="FF0000"/>
                </a:solidFill>
              </a:rPr>
              <a:t>OrderByDescending</a:t>
            </a:r>
            <a:r>
              <a:rPr lang="en-US" sz="2400" dirty="0" smtClean="0">
                <a:solidFill>
                  <a:srgbClr val="FF0000"/>
                </a:solidFill>
              </a:rPr>
              <a:t>(t =&gt; </a:t>
            </a:r>
            <a:r>
              <a:rPr lang="en-US" sz="2400" dirty="0" err="1" smtClean="0">
                <a:solidFill>
                  <a:srgbClr val="FF0000"/>
                </a:solidFill>
              </a:rPr>
              <a:t>t.count</a:t>
            </a:r>
            <a:r>
              <a:rPr lang="en-US" sz="2400" dirty="0" smtClean="0">
                <a:solidFill>
                  <a:srgbClr val="FF0000"/>
                </a:solidFill>
              </a:rPr>
              <a:t>)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	.Take(100);</a:t>
            </a:r>
            <a:endParaRPr lang="en-US" sz="2400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57200" y="5791200"/>
            <a:ext cx="684803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Sort; </a:t>
            </a:r>
            <a:br>
              <a:rPr lang="en-US" dirty="0" smtClean="0"/>
            </a:br>
            <a:r>
              <a:rPr lang="en-US" dirty="0" smtClean="0"/>
              <a:t>Take</a:t>
            </a:r>
            <a:endParaRPr lang="en-US" dirty="0"/>
          </a:p>
        </p:txBody>
      </p:sp>
      <p:cxnSp>
        <p:nvCxnSpPr>
          <p:cNvPr id="11" name="Straight Arrow Connector 10"/>
          <p:cNvCxnSpPr>
            <a:stCxn id="10" idx="3"/>
          </p:cNvCxnSpPr>
          <p:nvPr/>
        </p:nvCxnSpPr>
        <p:spPr>
          <a:xfrm flipV="1">
            <a:off x="1142003" y="5144870"/>
            <a:ext cx="1372597" cy="969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2133600" y="6088702"/>
            <a:ext cx="1280863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Mergesort</a:t>
            </a:r>
            <a:r>
              <a:rPr lang="en-US" dirty="0" smtClean="0"/>
              <a:t>; </a:t>
            </a:r>
            <a:br>
              <a:rPr lang="en-US" dirty="0" smtClean="0"/>
            </a:br>
            <a:r>
              <a:rPr lang="en-US" dirty="0" smtClean="0"/>
              <a:t>Take</a:t>
            </a:r>
            <a:endParaRPr lang="en-US" dirty="0"/>
          </a:p>
        </p:txBody>
      </p:sp>
      <p:cxnSp>
        <p:nvCxnSpPr>
          <p:cNvPr id="19" name="Straight Arrow Connector 18"/>
          <p:cNvCxnSpPr>
            <a:stCxn id="18" idx="3"/>
          </p:cNvCxnSpPr>
          <p:nvPr/>
        </p:nvCxnSpPr>
        <p:spPr>
          <a:xfrm flipV="1">
            <a:off x="3414463" y="5442372"/>
            <a:ext cx="776537" cy="969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85578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012" y="2841012"/>
            <a:ext cx="7897209" cy="378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762000"/>
          </a:xfrm>
        </p:spPr>
        <p:txBody>
          <a:bodyPr>
            <a:normAutofit/>
          </a:bodyPr>
          <a:lstStyle/>
          <a:p>
            <a:r>
              <a:rPr lang="en-US" dirty="0" smtClean="0"/>
              <a:t>Example: words by frequency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04800" y="838200"/>
            <a:ext cx="8458200" cy="1938992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/>
              <a:t>var</a:t>
            </a:r>
            <a:r>
              <a:rPr lang="en-US" sz="2400" dirty="0"/>
              <a:t> result = </a:t>
            </a:r>
            <a:r>
              <a:rPr lang="en-US" sz="2400" dirty="0" err="1"/>
              <a:t>table.SelectMany</a:t>
            </a:r>
            <a:r>
              <a:rPr lang="en-US" sz="2400" dirty="0"/>
              <a:t>(l =&gt; </a:t>
            </a:r>
            <a:r>
              <a:rPr lang="en-US" sz="2400" dirty="0" err="1"/>
              <a:t>l.line.Split</a:t>
            </a:r>
            <a:r>
              <a:rPr lang="en-US" sz="2400" dirty="0"/>
              <a:t>(' </a:t>
            </a:r>
            <a:r>
              <a:rPr lang="en-US" sz="2400" dirty="0" smtClean="0"/>
              <a:t>'))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.</a:t>
            </a:r>
            <a:r>
              <a:rPr lang="en-US" sz="2400" dirty="0" err="1"/>
              <a:t>GroupBy</a:t>
            </a:r>
            <a:r>
              <a:rPr lang="en-US" sz="2400" dirty="0"/>
              <a:t>(w =&gt; w</a:t>
            </a:r>
            <a:r>
              <a:rPr lang="en-US" sz="2400" dirty="0" smtClean="0"/>
              <a:t>)</a:t>
            </a:r>
          </a:p>
          <a:p>
            <a:r>
              <a:rPr lang="en-US" sz="2400" dirty="0">
                <a:solidFill>
                  <a:srgbClr val="FF0000"/>
                </a:solidFill>
              </a:rPr>
              <a:t>	</a:t>
            </a:r>
            <a:r>
              <a:rPr lang="en-US" sz="2400" dirty="0" smtClean="0"/>
              <a:t>.</a:t>
            </a:r>
            <a:r>
              <a:rPr lang="en-US" sz="2400" dirty="0"/>
              <a:t>Select(g =&gt; new { word = </a:t>
            </a:r>
            <a:r>
              <a:rPr lang="en-US" sz="2400" dirty="0" err="1"/>
              <a:t>g.Key</a:t>
            </a:r>
            <a:r>
              <a:rPr lang="en-US" sz="2400" dirty="0"/>
              <a:t>, count = </a:t>
            </a:r>
            <a:r>
              <a:rPr lang="en-US" sz="2400" dirty="0" err="1"/>
              <a:t>g.Count</a:t>
            </a:r>
            <a:r>
              <a:rPr lang="en-US" sz="2400" dirty="0"/>
              <a:t>() </a:t>
            </a:r>
            <a:r>
              <a:rPr lang="en-US" sz="2400" dirty="0" smtClean="0"/>
              <a:t>})</a:t>
            </a:r>
          </a:p>
          <a:p>
            <a:r>
              <a:rPr lang="en-US" sz="2400" dirty="0" smtClean="0"/>
              <a:t>	.</a:t>
            </a:r>
            <a:r>
              <a:rPr lang="en-US" sz="2400" dirty="0" err="1" smtClean="0"/>
              <a:t>OrderByDescending</a:t>
            </a:r>
            <a:r>
              <a:rPr lang="en-US" sz="2400" dirty="0" smtClean="0"/>
              <a:t>(t =&gt; </a:t>
            </a:r>
            <a:r>
              <a:rPr lang="en-US" sz="2400" dirty="0" err="1" smtClean="0"/>
              <a:t>t.count</a:t>
            </a:r>
            <a:r>
              <a:rPr lang="en-US" sz="2400" dirty="0" smtClean="0"/>
              <a:t>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4800" y="3962400"/>
            <a:ext cx="875561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Sample</a:t>
            </a:r>
            <a:endParaRPr lang="en-US" dirty="0"/>
          </a:p>
        </p:txBody>
      </p:sp>
      <p:cxnSp>
        <p:nvCxnSpPr>
          <p:cNvPr id="8" name="Straight Arrow Connector 7"/>
          <p:cNvCxnSpPr>
            <a:stCxn id="6" idx="3"/>
          </p:cNvCxnSpPr>
          <p:nvPr/>
        </p:nvCxnSpPr>
        <p:spPr>
          <a:xfrm>
            <a:off x="1180361" y="4147066"/>
            <a:ext cx="1334239" cy="138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02871" y="4412040"/>
            <a:ext cx="1144929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Histogram</a:t>
            </a:r>
            <a:endParaRPr lang="en-US" dirty="0"/>
          </a:p>
        </p:txBody>
      </p:sp>
      <p:cxnSp>
        <p:nvCxnSpPr>
          <p:cNvPr id="11" name="Straight Arrow Connector 10"/>
          <p:cNvCxnSpPr>
            <a:stCxn id="10" idx="3"/>
          </p:cNvCxnSpPr>
          <p:nvPr/>
        </p:nvCxnSpPr>
        <p:spPr>
          <a:xfrm flipV="1">
            <a:off x="1447800" y="4584353"/>
            <a:ext cx="3086100" cy="123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336790" y="4888468"/>
            <a:ext cx="1111010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Broadcast</a:t>
            </a:r>
            <a:endParaRPr lang="en-US" dirty="0"/>
          </a:p>
        </p:txBody>
      </p:sp>
      <p:cxnSp>
        <p:nvCxnSpPr>
          <p:cNvPr id="19" name="Straight Arrow Connector 18"/>
          <p:cNvCxnSpPr>
            <a:stCxn id="18" idx="3"/>
          </p:cNvCxnSpPr>
          <p:nvPr/>
        </p:nvCxnSpPr>
        <p:spPr>
          <a:xfrm>
            <a:off x="1447800" y="5073134"/>
            <a:ext cx="2895600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336790" y="5334000"/>
            <a:ext cx="1651093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Range-partition</a:t>
            </a:r>
            <a:endParaRPr lang="en-US" dirty="0"/>
          </a:p>
        </p:txBody>
      </p:sp>
      <p:cxnSp>
        <p:nvCxnSpPr>
          <p:cNvPr id="21" name="Straight Arrow Connector 20"/>
          <p:cNvCxnSpPr>
            <a:stCxn id="20" idx="3"/>
          </p:cNvCxnSpPr>
          <p:nvPr/>
        </p:nvCxnSpPr>
        <p:spPr>
          <a:xfrm>
            <a:off x="1987883" y="5518666"/>
            <a:ext cx="221917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336790" y="6096000"/>
            <a:ext cx="569387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Sort</a:t>
            </a:r>
            <a:endParaRPr lang="en-US" dirty="0"/>
          </a:p>
        </p:txBody>
      </p:sp>
      <p:cxnSp>
        <p:nvCxnSpPr>
          <p:cNvPr id="24" name="Straight Arrow Connector 23"/>
          <p:cNvCxnSpPr>
            <a:stCxn id="23" idx="3"/>
          </p:cNvCxnSpPr>
          <p:nvPr/>
        </p:nvCxnSpPr>
        <p:spPr>
          <a:xfrm flipV="1">
            <a:off x="906177" y="6172200"/>
            <a:ext cx="1837023" cy="1084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6648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00" y="381000"/>
            <a:ext cx="8229600" cy="762000"/>
          </a:xfrm>
        </p:spPr>
        <p:txBody>
          <a:bodyPr>
            <a:normAutofit/>
          </a:bodyPr>
          <a:lstStyle/>
          <a:p>
            <a:r>
              <a:rPr lang="en-US" dirty="0" smtClean="0"/>
              <a:t>Example: Map-Reduce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04800" y="1447800"/>
            <a:ext cx="8458200" cy="4524315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>
                <a:latin typeface="Arial" pitchFamily="34" charset="0"/>
                <a:cs typeface="Arial" pitchFamily="34" charset="0"/>
              </a:rPr>
              <a:t>public static IQueryable&lt;S&gt;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sz="2400" dirty="0" smtClean="0">
                <a:latin typeface="Arial" pitchFamily="34" charset="0"/>
                <a:cs typeface="Arial" pitchFamily="34" charset="0"/>
              </a:rPr>
            </a:br>
            <a:r>
              <a:rPr lang="en-US" sz="2400" dirty="0" smtClean="0">
                <a:latin typeface="Arial" pitchFamily="34" charset="0"/>
                <a:cs typeface="Arial" pitchFamily="34" charset="0"/>
              </a:rPr>
              <a:t>MapReduce&lt;T,M,K,S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&gt;(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    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     IQueryable&lt;T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&gt; input,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	Func&lt;T, IEnumerable&lt;M&gt;&gt; mapper,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	Func&lt;M,K&gt;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keySelector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	Func&lt;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IGrouping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&lt;K,M&gt;,S&gt; reducer) 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{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    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var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map =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input.SelectMany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(mapper);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    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var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group =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map.GroupBy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keySelector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);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    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var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result =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group.Select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(reducer);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     return result;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0127651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Probabilistic Index Maps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144</a:t>
            </a:fld>
            <a:endParaRPr lang="en-US"/>
          </a:p>
        </p:txBody>
      </p:sp>
      <p:pic>
        <p:nvPicPr>
          <p:cNvPr id="147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24200" y="1447800"/>
            <a:ext cx="5429250" cy="48761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685800" y="1295400"/>
            <a:ext cx="1893275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Images</a:t>
            </a:r>
          </a:p>
          <a:p>
            <a:endParaRPr lang="en-US" sz="4000" dirty="0" smtClean="0"/>
          </a:p>
          <a:p>
            <a:endParaRPr lang="en-US" sz="4000" dirty="0" smtClean="0"/>
          </a:p>
          <a:p>
            <a:endParaRPr lang="en-US" sz="4000" dirty="0" smtClean="0"/>
          </a:p>
          <a:p>
            <a:endParaRPr lang="en-US" sz="4000" dirty="0" smtClean="0"/>
          </a:p>
          <a:p>
            <a:endParaRPr lang="en-US" sz="4000" dirty="0" smtClean="0"/>
          </a:p>
          <a:p>
            <a:endParaRPr lang="en-US" sz="4000" dirty="0" smtClean="0"/>
          </a:p>
          <a:p>
            <a:r>
              <a:rPr lang="en-US" sz="4000" dirty="0" smtClean="0"/>
              <a:t>features</a:t>
            </a:r>
            <a:endParaRPr lang="en-US" sz="4000" dirty="0"/>
          </a:p>
        </p:txBody>
      </p:sp>
      <p:sp>
        <p:nvSpPr>
          <p:cNvPr id="10" name="Down Arrow 9"/>
          <p:cNvSpPr/>
          <p:nvPr/>
        </p:nvSpPr>
        <p:spPr>
          <a:xfrm>
            <a:off x="1219200" y="2438400"/>
            <a:ext cx="685800" cy="2743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0"/>
            <a:ext cx="8534400" cy="990600"/>
          </a:xfrm>
        </p:spPr>
        <p:txBody>
          <a:bodyPr>
            <a:normAutofit/>
          </a:bodyPr>
          <a:lstStyle/>
          <a:p>
            <a:r>
              <a:rPr lang="en-US" dirty="0" smtClean="0"/>
              <a:t>Parallelizing on Cores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145</a:t>
            </a:fld>
            <a:endParaRPr lang="en-US" dirty="0"/>
          </a:p>
        </p:txBody>
      </p:sp>
      <p:pic>
        <p:nvPicPr>
          <p:cNvPr id="80901" name="Picture 5" descr="C:\Users\mbudiu\Pictures\TaskManag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9200" y="2743200"/>
            <a:ext cx="3962400" cy="1018327"/>
          </a:xfrm>
          <a:prstGeom prst="rect">
            <a:avLst/>
          </a:prstGeom>
          <a:noFill/>
        </p:spPr>
      </p:pic>
      <p:sp>
        <p:nvSpPr>
          <p:cNvPr id="11" name="Down Arrow 10"/>
          <p:cNvSpPr/>
          <p:nvPr/>
        </p:nvSpPr>
        <p:spPr>
          <a:xfrm>
            <a:off x="6781800" y="3810000"/>
            <a:ext cx="609600" cy="381000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22" name="Picture 2" descr="C:\Users\mbudiu\Pictures\TaskManag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29200" y="4267200"/>
            <a:ext cx="3914775" cy="942975"/>
          </a:xfrm>
          <a:prstGeom prst="rect">
            <a:avLst/>
          </a:prstGeom>
          <a:noFill/>
        </p:spPr>
      </p:pic>
      <p:pic>
        <p:nvPicPr>
          <p:cNvPr id="149506" name="Picture 2" descr="C:\Users\mbudiu\AppData\Local\Microsoft\Windows\Temporary Internet Files\Content.IE5\CEUDYJIA\MCj0433905000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" y="6019800"/>
            <a:ext cx="838200" cy="838200"/>
          </a:xfrm>
          <a:prstGeom prst="rect">
            <a:avLst/>
          </a:prstGeom>
          <a:noFill/>
        </p:spPr>
      </p:pic>
      <p:pic>
        <p:nvPicPr>
          <p:cNvPr id="12" name="Picture 2" descr="C:\Users\mbudiu\AppData\Local\Microsoft\Windows\Temporary Internet Files\Content.IE5\CEUDYJIA\MCj0433905000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8200" y="6019800"/>
            <a:ext cx="838200" cy="838200"/>
          </a:xfrm>
          <a:prstGeom prst="rect">
            <a:avLst/>
          </a:prstGeom>
          <a:noFill/>
        </p:spPr>
      </p:pic>
      <p:pic>
        <p:nvPicPr>
          <p:cNvPr id="13" name="Picture 2" descr="C:\Users\mbudiu\AppData\Local\Microsoft\Windows\Temporary Internet Files\Content.IE5\CEUDYJIA\MCj0433905000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6019800"/>
            <a:ext cx="838200" cy="838200"/>
          </a:xfrm>
          <a:prstGeom prst="rect">
            <a:avLst/>
          </a:prstGeom>
          <a:noFill/>
        </p:spPr>
      </p:pic>
      <p:pic>
        <p:nvPicPr>
          <p:cNvPr id="14" name="Picture 2" descr="C:\Users\mbudiu\AppData\Local\Microsoft\Windows\Temporary Internet Files\Content.IE5\CEUDYJIA\MCj0433905000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5000" y="6019800"/>
            <a:ext cx="838200" cy="838200"/>
          </a:xfrm>
          <a:prstGeom prst="rect">
            <a:avLst/>
          </a:prstGeom>
          <a:noFill/>
        </p:spPr>
      </p:pic>
      <p:pic>
        <p:nvPicPr>
          <p:cNvPr id="15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47078" y="3062868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38400" y="3048000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33800" y="3048000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Rounded Rectangle 17"/>
          <p:cNvSpPr/>
          <p:nvPr/>
        </p:nvSpPr>
        <p:spPr>
          <a:xfrm>
            <a:off x="2057400" y="914400"/>
            <a:ext cx="1447800" cy="6096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Query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143000" y="1905000"/>
            <a:ext cx="32766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DryadLINQ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457200" y="5334000"/>
            <a:ext cx="22860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PLINQ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23" name="Straight Arrow Connector 22"/>
          <p:cNvCxnSpPr>
            <a:stCxn id="18" idx="2"/>
            <a:endCxn id="19" idx="0"/>
          </p:cNvCxnSpPr>
          <p:nvPr/>
        </p:nvCxnSpPr>
        <p:spPr>
          <a:xfrm rot="5400000">
            <a:off x="2590800" y="1714500"/>
            <a:ext cx="381000" cy="1588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9" idx="2"/>
            <a:endCxn id="15" idx="0"/>
          </p:cNvCxnSpPr>
          <p:nvPr/>
        </p:nvCxnSpPr>
        <p:spPr>
          <a:xfrm rot="5400000">
            <a:off x="1844433" y="2126001"/>
            <a:ext cx="700668" cy="1173066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19" idx="2"/>
            <a:endCxn id="16" idx="0"/>
          </p:cNvCxnSpPr>
          <p:nvPr/>
        </p:nvCxnSpPr>
        <p:spPr>
          <a:xfrm rot="16200000" flipH="1">
            <a:off x="2447528" y="2695972"/>
            <a:ext cx="685800" cy="18256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9" idx="2"/>
            <a:endCxn id="17" idx="0"/>
          </p:cNvCxnSpPr>
          <p:nvPr/>
        </p:nvCxnSpPr>
        <p:spPr>
          <a:xfrm rot="16200000" flipH="1">
            <a:off x="3095228" y="2048272"/>
            <a:ext cx="685800" cy="1313656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>
            <a:stCxn id="20" idx="2"/>
          </p:cNvCxnSpPr>
          <p:nvPr/>
        </p:nvCxnSpPr>
        <p:spPr>
          <a:xfrm rot="5400000">
            <a:off x="831696" y="5706636"/>
            <a:ext cx="683941" cy="853068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>
            <a:stCxn id="20" idx="2"/>
          </p:cNvCxnSpPr>
          <p:nvPr/>
        </p:nvCxnSpPr>
        <p:spPr>
          <a:xfrm rot="5400000">
            <a:off x="1104900" y="5981700"/>
            <a:ext cx="685800" cy="304800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20" idx="2"/>
          </p:cNvCxnSpPr>
          <p:nvPr/>
        </p:nvCxnSpPr>
        <p:spPr>
          <a:xfrm rot="16200000" flipH="1">
            <a:off x="1371600" y="6019800"/>
            <a:ext cx="685800" cy="228600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20" idx="2"/>
          </p:cNvCxnSpPr>
          <p:nvPr/>
        </p:nvCxnSpPr>
        <p:spPr>
          <a:xfrm rot="16200000" flipH="1">
            <a:off x="1638300" y="5753100"/>
            <a:ext cx="685800" cy="762000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>
            <a:stCxn id="15" idx="2"/>
            <a:endCxn id="53" idx="0"/>
          </p:cNvCxnSpPr>
          <p:nvPr/>
        </p:nvCxnSpPr>
        <p:spPr>
          <a:xfrm rot="5400000">
            <a:off x="1392576" y="4337292"/>
            <a:ext cx="423282" cy="8034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ounded Rectangle 52"/>
          <p:cNvSpPr/>
          <p:nvPr/>
        </p:nvSpPr>
        <p:spPr>
          <a:xfrm>
            <a:off x="838200" y="4552950"/>
            <a:ext cx="1524000" cy="4572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Local query</a:t>
            </a:r>
            <a:endParaRPr lang="en-US" sz="2400" dirty="0">
              <a:solidFill>
                <a:schemeClr val="tx1"/>
              </a:solidFill>
            </a:endParaRPr>
          </a:p>
        </p:txBody>
      </p:sp>
      <p:cxnSp>
        <p:nvCxnSpPr>
          <p:cNvPr id="55" name="Straight Arrow Connector 54"/>
          <p:cNvCxnSpPr>
            <a:stCxn id="53" idx="2"/>
            <a:endCxn id="20" idx="0"/>
          </p:cNvCxnSpPr>
          <p:nvPr/>
        </p:nvCxnSpPr>
        <p:spPr>
          <a:xfrm rot="5400000">
            <a:off x="1438275" y="5172075"/>
            <a:ext cx="323850" cy="1588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More Tricks of the trade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2133600"/>
            <a:ext cx="8534400" cy="4495799"/>
          </a:xfrm>
        </p:spPr>
        <p:txBody>
          <a:bodyPr>
            <a:normAutofit/>
          </a:bodyPr>
          <a:lstStyle/>
          <a:p>
            <a:r>
              <a:rPr lang="en-US" dirty="0" smtClean="0"/>
              <a:t>Asynchronous operations hide latency</a:t>
            </a:r>
          </a:p>
          <a:p>
            <a:r>
              <a:rPr lang="en-US" dirty="0" smtClean="0"/>
              <a:t>Management using distributed state machines</a:t>
            </a:r>
          </a:p>
          <a:p>
            <a:r>
              <a:rPr lang="en-US" dirty="0" smtClean="0"/>
              <a:t>Logging state transitions for debugging</a:t>
            </a:r>
          </a:p>
          <a:p>
            <a:r>
              <a:rPr lang="en-US" dirty="0" smtClean="0"/>
              <a:t>Compression trades-off bandwidth for CPU</a:t>
            </a:r>
          </a:p>
          <a:p>
            <a:pPr lv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146</a:t>
            </a:fld>
            <a:endParaRPr lang="en-US" dirty="0"/>
          </a:p>
        </p:txBody>
      </p:sp>
      <p:pic>
        <p:nvPicPr>
          <p:cNvPr id="40964" name="Picture 4" descr="C:\Users\mbudiu.000\AppData\Local\Microsoft\Windows\Temporary Internet Files\Content.IE5\5RE77ZN5\MCj031271200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9000" y="381000"/>
            <a:ext cx="1820570" cy="1645006"/>
          </a:xfrm>
          <a:prstGeom prst="rect">
            <a:avLst/>
          </a:prstGeom>
          <a:noFill/>
        </p:spPr>
      </p:pic>
      <p:pic>
        <p:nvPicPr>
          <p:cNvPr id="6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" y="5029200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28963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BUILDING ON DryadLINQ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147</a:t>
            </a:fld>
            <a:endParaRPr lang="en-US"/>
          </a:p>
        </p:txBody>
      </p:sp>
      <p:grpSp>
        <p:nvGrpSpPr>
          <p:cNvPr id="17" name="Group 16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18" name="Rectangle 17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863600" y="4724400"/>
              <a:ext cx="7366000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9" name="Rectangle 28"/>
          <p:cNvSpPr/>
          <p:nvPr/>
        </p:nvSpPr>
        <p:spPr>
          <a:xfrm>
            <a:off x="1946146" y="1884784"/>
            <a:ext cx="5388429" cy="2458616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6098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Job Visualization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148</a:t>
            </a:fld>
            <a:endParaRPr lang="en-US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934" y="1828800"/>
            <a:ext cx="9182934" cy="4519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Job Schedule</a:t>
            </a:r>
            <a:endParaRPr lang="en-US" dirty="0"/>
          </a:p>
        </p:txBody>
      </p:sp>
      <p:pic>
        <p:nvPicPr>
          <p:cNvPr id="131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722227" y="1600200"/>
            <a:ext cx="769954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149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CPU Utilization</a:t>
            </a:r>
            <a:endParaRPr lang="en-US" dirty="0"/>
          </a:p>
        </p:txBody>
      </p:sp>
      <p:pic>
        <p:nvPicPr>
          <p:cNvPr id="134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722227" y="1600200"/>
            <a:ext cx="769954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150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So, What Good is it For?</a:t>
            </a:r>
            <a:endParaRPr lang="en-US" dirty="0"/>
          </a:p>
        </p:txBody>
      </p:sp>
      <p:pic>
        <p:nvPicPr>
          <p:cNvPr id="26626" name="Picture 2" descr="C:\Users\mbudiu\AppData\Local\Microsoft\Windows\Temporary Internet Files\Content.IE5\ALO6T82F\MP900444275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52077" y="1600200"/>
            <a:ext cx="3839846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9442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inectAllUpMontage_PEGI-16_720p30_51_6500kbps.wmv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60099.2192" end="3738.236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325" y="1143000"/>
            <a:ext cx="9023350" cy="5075238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152</a:t>
            </a:fld>
            <a:endParaRPr lang="en-US"/>
          </a:p>
        </p:txBody>
      </p:sp>
      <p:pic>
        <p:nvPicPr>
          <p:cNvPr id="5" name="Picture 2" descr="http://www.latinogamers.net/wp-content/uploads/2010/06/kinect_logo_print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547" y="227850"/>
            <a:ext cx="3632128" cy="76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6003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Input Device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153</a:t>
            </a:fld>
            <a:endParaRPr lang="en-US"/>
          </a:p>
        </p:txBody>
      </p:sp>
      <p:pic>
        <p:nvPicPr>
          <p:cNvPr id="20482" name="Picture 2" descr="http://www.tecnetico.com/wp-content/gallery/kinect-antes-conocido-como-project-natal-para-el-xbox-360-de-microsoft/kinect-xbox-360-description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85" t="5912"/>
          <a:stretch/>
        </p:blipFill>
        <p:spPr bwMode="auto">
          <a:xfrm>
            <a:off x="0" y="1061020"/>
            <a:ext cx="9143999" cy="533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0087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482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48148E-6 L -0.375 -0.0995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50" y="-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3200400" y="814743"/>
            <a:ext cx="533400" cy="503639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37" y="0"/>
            <a:ext cx="3276600" cy="14017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Data </a:t>
            </a:r>
            <a:br>
              <a:rPr lang="en-US" dirty="0" smtClean="0"/>
            </a:br>
            <a:r>
              <a:rPr lang="en-US" dirty="0" smtClean="0"/>
              <a:t>Streams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154</a:t>
            </a:fld>
            <a:endParaRPr lang="en-US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407677481"/>
              </p:ext>
            </p:extLst>
          </p:nvPr>
        </p:nvGraphicFramePr>
        <p:xfrm>
          <a:off x="1905000" y="-76200"/>
          <a:ext cx="4724400" cy="693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8" name="Picture 2" descr="C:\Users\mbudiu\AppData\Local\Microsoft\Windows\Temporary Internet Files\Content.IE5\MDJV0A9T\MC900440403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8466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98862" y="4231178"/>
            <a:ext cx="3311203" cy="2468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30" descr="ballet-color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colorTemperature colorTemp="4325"/>
                    </a14:imgEffect>
                    <a14:imgEffect>
                      <a14:saturation sat="102000"/>
                    </a14:imgEffect>
                    <a14:imgEffect>
                      <a14:brightnessContrast bright="22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5705764" y="1750511"/>
            <a:ext cx="3304302" cy="2463734"/>
          </a:xfrm>
          <a:prstGeom prst="rect">
            <a:avLst/>
          </a:prstGeom>
          <a:noFill/>
          <a:effectLst/>
        </p:spPr>
      </p:pic>
      <p:pic>
        <p:nvPicPr>
          <p:cNvPr id="12" name="Picture 2" descr="http://www.tecnetico.com/wp-content/gallery/kinect-antes-conocido-como-project-natal-para-el-xbox-360-de-microsoft/kinect-xbox-360-description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85" t="5912"/>
          <a:stretch/>
        </p:blipFill>
        <p:spPr bwMode="auto">
          <a:xfrm>
            <a:off x="0" y="2390932"/>
            <a:ext cx="2286000" cy="131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6955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Graphic spid="7" grpId="0">
        <p:bldAsOne/>
      </p:bldGraphic>
    </p:bld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74638"/>
            <a:ext cx="88392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“You are the Controller”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155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71600"/>
            <a:ext cx="9146753" cy="5027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Connector 5"/>
          <p:cNvCxnSpPr/>
          <p:nvPr/>
        </p:nvCxnSpPr>
        <p:spPr>
          <a:xfrm flipH="1">
            <a:off x="2133600" y="2667000"/>
            <a:ext cx="304800" cy="9144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133600" y="3581400"/>
            <a:ext cx="1295400" cy="11430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3276600" y="3429000"/>
            <a:ext cx="152400" cy="12954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H="1">
            <a:off x="1143000" y="3590365"/>
            <a:ext cx="990600" cy="562535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1143000" y="4152900"/>
            <a:ext cx="228600" cy="905435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133600" y="3581400"/>
            <a:ext cx="1295400" cy="18288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3429000" y="4953000"/>
            <a:ext cx="1066800" cy="4572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flipH="1" flipV="1">
            <a:off x="4495800" y="4953000"/>
            <a:ext cx="762000" cy="8382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flipH="1" flipV="1">
            <a:off x="3429000" y="5410200"/>
            <a:ext cx="533400" cy="12192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-26251" y="1371600"/>
            <a:ext cx="5284051" cy="5410200"/>
            <a:chOff x="-26251" y="1371600"/>
            <a:chExt cx="5284051" cy="5410200"/>
          </a:xfrm>
        </p:grpSpPr>
        <p:sp>
          <p:nvSpPr>
            <p:cNvPr id="5" name="Rectangle 4"/>
            <p:cNvSpPr/>
            <p:nvPr/>
          </p:nvSpPr>
          <p:spPr>
            <a:xfrm>
              <a:off x="0" y="1371600"/>
              <a:ext cx="5257800" cy="54102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" name="Picture 2" descr="Xbox360WirelessControllerImageX3.jpg X360 Controller/Joy2Key Equivalencies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6251" y="2073748"/>
              <a:ext cx="5284051" cy="2803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" name="TextBox 8"/>
          <p:cNvSpPr txBox="1"/>
          <p:nvPr/>
        </p:nvSpPr>
        <p:spPr>
          <a:xfrm>
            <a:off x="1135505" y="6549187"/>
            <a:ext cx="28859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source: forums.steampowered.com</a:t>
            </a:r>
            <a:endParaRPr lang="en-US" sz="1400" dirty="0"/>
          </a:p>
        </p:txBody>
      </p:sp>
      <p:sp>
        <p:nvSpPr>
          <p:cNvPr id="11" name="Rectangle 10"/>
          <p:cNvSpPr/>
          <p:nvPr/>
        </p:nvSpPr>
        <p:spPr>
          <a:xfrm>
            <a:off x="1447800" y="76200"/>
            <a:ext cx="2438400" cy="1447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648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</p:bld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Projected IR pattern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156</a:t>
            </a:fld>
            <a:endParaRPr lang="en-US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573" y="1178389"/>
            <a:ext cx="6858001" cy="5146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6858000" y="6460555"/>
            <a:ext cx="21331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Source: www.ros.org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84061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Depth computation</a:t>
            </a:r>
            <a:endParaRPr lang="en-US" dirty="0"/>
          </a:p>
        </p:txBody>
      </p:sp>
      <p:pic>
        <p:nvPicPr>
          <p:cNvPr id="8194" name="Picture 2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4500" y="2029619"/>
            <a:ext cx="5715000" cy="366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157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656948" y="6324600"/>
            <a:ext cx="84582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/>
              <a:t>Source: http</a:t>
            </a:r>
            <a:r>
              <a:rPr lang="en-US" sz="1600" dirty="0"/>
              <a:t>://nuit-blanche.blogspot.com/2010/11/unsing-kinect-for-compressive-sensing.html</a:t>
            </a:r>
          </a:p>
        </p:txBody>
      </p:sp>
    </p:spTree>
    <p:extLst>
      <p:ext uri="{BB962C8B-B14F-4D97-AF65-F5344CB8AC3E}">
        <p14:creationId xmlns:p14="http://schemas.microsoft.com/office/powerpoint/2010/main" val="106218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Body Tracking Problem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158</a:t>
            </a:fld>
            <a:endParaRPr lang="en-US"/>
          </a:p>
        </p:txBody>
      </p:sp>
      <p:pic>
        <p:nvPicPr>
          <p:cNvPr id="32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320286"/>
            <a:ext cx="3409950" cy="25425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53" name="Group 52"/>
          <p:cNvGrpSpPr/>
          <p:nvPr/>
        </p:nvGrpSpPr>
        <p:grpSpPr>
          <a:xfrm>
            <a:off x="5638499" y="2433918"/>
            <a:ext cx="3409950" cy="2428875"/>
            <a:chOff x="4984783" y="2433919"/>
            <a:chExt cx="3257550" cy="2428875"/>
          </a:xfrm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33" name="Picture 8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984783" y="2433919"/>
              <a:ext cx="3257550" cy="2428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34" name="Straight Connector 33"/>
            <p:cNvCxnSpPr/>
            <p:nvPr/>
          </p:nvCxnSpPr>
          <p:spPr>
            <a:xfrm flipV="1">
              <a:off x="5518183" y="3805519"/>
              <a:ext cx="304800" cy="2286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flipV="1">
              <a:off x="5822983" y="3653119"/>
              <a:ext cx="381000" cy="1524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 flipH="1" flipV="1">
              <a:off x="6013483" y="3386419"/>
              <a:ext cx="457200" cy="762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5899183" y="3195919"/>
              <a:ext cx="381000" cy="762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flipV="1">
              <a:off x="5594383" y="3272119"/>
              <a:ext cx="304800" cy="762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V="1">
              <a:off x="6843007" y="4486037"/>
              <a:ext cx="470780" cy="18107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V="1">
              <a:off x="6051583" y="3805519"/>
              <a:ext cx="381000" cy="762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>
              <a:off x="6280183" y="3195919"/>
              <a:ext cx="359121" cy="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16200000" flipV="1">
              <a:off x="6151926" y="3067662"/>
              <a:ext cx="226337" cy="30178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6023669" y="4200853"/>
              <a:ext cx="430039" cy="95062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10800000">
              <a:off x="6643834" y="3191396"/>
              <a:ext cx="307815" cy="45264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 flipH="1" flipV="1">
              <a:off x="6830936" y="3967727"/>
              <a:ext cx="525855" cy="49040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5400000" flipH="1" flipV="1">
              <a:off x="6851684" y="3387174"/>
              <a:ext cx="610354" cy="75444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V="1">
              <a:off x="6901855" y="3354354"/>
              <a:ext cx="90534" cy="45267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V="1">
              <a:off x="6969756" y="2892627"/>
              <a:ext cx="384772" cy="67901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5400000" flipH="1" flipV="1">
              <a:off x="6927884" y="3157822"/>
              <a:ext cx="304799" cy="228597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5400000">
              <a:off x="6813583" y="3881719"/>
              <a:ext cx="457200" cy="152400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6750208" y="4402293"/>
              <a:ext cx="467008" cy="35459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8" name="Picture 57" descr="C:\Users\mbudiu\Pictures\US_Prd_Gbl_Xbox360_Elite_System.png"/>
          <p:cNvPicPr>
            <a:picLocks noChangeAspect="1" noChangeArrowheads="1"/>
          </p:cNvPicPr>
          <p:nvPr/>
        </p:nvPicPr>
        <p:blipFill rotWithShape="1">
          <a:blip r:embed="rId3" cstate="print"/>
          <a:srcRect l="11508" t="6661" r="16132" b="4180"/>
          <a:stretch/>
        </p:blipFill>
        <p:spPr bwMode="auto">
          <a:xfrm>
            <a:off x="3810000" y="2734190"/>
            <a:ext cx="1557728" cy="1919336"/>
          </a:xfrm>
          <a:prstGeom prst="rect">
            <a:avLst/>
          </a:prstGeom>
          <a:noFill/>
        </p:spPr>
      </p:pic>
      <p:sp>
        <p:nvSpPr>
          <p:cNvPr id="52" name="Right Arrow 51"/>
          <p:cNvSpPr/>
          <p:nvPr/>
        </p:nvSpPr>
        <p:spPr>
          <a:xfrm>
            <a:off x="3505200" y="3383685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ight Arrow 53"/>
          <p:cNvSpPr/>
          <p:nvPr/>
        </p:nvSpPr>
        <p:spPr>
          <a:xfrm>
            <a:off x="5181600" y="3383685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955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</p:bld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XBox 360 Hardware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159</a:t>
            </a:fld>
            <a:endParaRPr lang="en-US"/>
          </a:p>
        </p:txBody>
      </p:sp>
      <p:pic>
        <p:nvPicPr>
          <p:cNvPr id="1026" name="Picture 2" descr="http://www.pcper.com/images/reviews/940/2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3657600"/>
            <a:ext cx="29718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572000" y="5715000"/>
            <a:ext cx="441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Source: http://</a:t>
            </a:r>
            <a:r>
              <a:rPr lang="en-US" sz="1200" dirty="0" smtClean="0"/>
              <a:t>www.pcper.com/article.php?aid=940&amp;type=expert</a:t>
            </a:r>
            <a:endParaRPr lang="en-US" sz="1200" dirty="0"/>
          </a:p>
        </p:txBody>
      </p:sp>
      <p:sp>
        <p:nvSpPr>
          <p:cNvPr id="7" name="TextBox 6"/>
          <p:cNvSpPr txBox="1"/>
          <p:nvPr/>
        </p:nvSpPr>
        <p:spPr>
          <a:xfrm>
            <a:off x="457200" y="1524000"/>
            <a:ext cx="4580549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Triple Core PowerPC 970, 3.2GHz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Hyperthreaded, 2 threads/core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500 MHz ATI graphics card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/>
              <a:t>DirectX </a:t>
            </a:r>
            <a:r>
              <a:rPr lang="en-US" sz="2400" dirty="0" smtClean="0"/>
              <a:t>9.5</a:t>
            </a:r>
          </a:p>
          <a:p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512 MB RAM</a:t>
            </a:r>
            <a:endParaRPr lang="en-US" sz="2400" dirty="0"/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2005 performance envelope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>
                <a:solidFill>
                  <a:srgbClr val="FF0000"/>
                </a:solidFill>
              </a:rPr>
              <a:t>Must handle 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en-US" sz="2400" dirty="0" smtClean="0">
                <a:solidFill>
                  <a:srgbClr val="FF0000"/>
                </a:solidFill>
              </a:rPr>
              <a:t>real-time </a:t>
            </a:r>
            <a:r>
              <a:rPr lang="en-US" sz="2400" dirty="0">
                <a:solidFill>
                  <a:srgbClr val="FF0000"/>
                </a:solidFill>
              </a:rPr>
              <a:t>vision AND </a:t>
            </a:r>
            <a:endParaRPr lang="en-US" sz="2400" dirty="0" smtClean="0">
              <a:solidFill>
                <a:srgbClr val="FF0000"/>
              </a:solidFill>
            </a:endParaRPr>
          </a:p>
          <a:p>
            <a:pPr marL="800100" lvl="1" indent="-342900">
              <a:buFont typeface="Wingdings" pitchFamily="2" charset="2"/>
              <a:buChar char="§"/>
            </a:pPr>
            <a:r>
              <a:rPr lang="en-US" sz="2400" dirty="0" smtClean="0">
                <a:solidFill>
                  <a:srgbClr val="FF0000"/>
                </a:solidFill>
              </a:rPr>
              <a:t>a </a:t>
            </a:r>
            <a:r>
              <a:rPr lang="en-US" sz="2400" dirty="0">
                <a:solidFill>
                  <a:srgbClr val="FF0000"/>
                </a:solidFill>
              </a:rPr>
              <a:t>modern </a:t>
            </a:r>
            <a:r>
              <a:rPr lang="en-US" sz="2400" dirty="0" smtClean="0">
                <a:solidFill>
                  <a:srgbClr val="FF0000"/>
                </a:solidFill>
              </a:rPr>
              <a:t>game</a:t>
            </a:r>
            <a:endParaRPr lang="en-US" sz="2400" dirty="0">
              <a:solidFill>
                <a:srgbClr val="FF0000"/>
              </a:solidFill>
            </a:endParaRPr>
          </a:p>
        </p:txBody>
      </p:sp>
      <p:pic>
        <p:nvPicPr>
          <p:cNvPr id="1028" name="Picture 4" descr="http://www.pcper.com/images/reviews/940/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1371600"/>
            <a:ext cx="29718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66855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3952183"/>
            <a:ext cx="2141772" cy="2237494"/>
          </a:xfrm>
          <a:prstGeom prst="rect">
            <a:avLst/>
          </a:prstGeom>
          <a:noFill/>
          <a:ln>
            <a:noFill/>
          </a:ln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 descr="http://nxeassets.xbox.com/shaxam/0201/07/b8/07b8b5ed-4d19-4cb3-957f-d6e367f4c8a7.PNG?v=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950" y="3943193"/>
            <a:ext cx="2066050" cy="2255474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09188" y="1295400"/>
            <a:ext cx="2167848" cy="1823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11" name="Right Arrow 10"/>
          <p:cNvSpPr/>
          <p:nvPr/>
        </p:nvSpPr>
        <p:spPr>
          <a:xfrm>
            <a:off x="5825457" y="2096864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6338528" y="1351549"/>
            <a:ext cx="2251752" cy="1791228"/>
            <a:chOff x="4756152" y="2646354"/>
            <a:chExt cx="3973506" cy="3185764"/>
          </a:xfrm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756152" y="2646354"/>
              <a:ext cx="3973506" cy="31857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7" name="Oval 6"/>
            <p:cNvSpPr/>
            <p:nvPr/>
          </p:nvSpPr>
          <p:spPr>
            <a:xfrm>
              <a:off x="6617369" y="4559969"/>
              <a:ext cx="144379" cy="14437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/>
            <p:nvPr/>
          </p:nvSpPr>
          <p:spPr>
            <a:xfrm>
              <a:off x="7828548" y="4507832"/>
              <a:ext cx="144379" cy="14437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0000"/>
                </a:solidFill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5883684" y="3022465"/>
            <a:ext cx="32603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Background elimination</a:t>
            </a:r>
          </a:p>
          <a:p>
            <a:pPr algn="ctr"/>
            <a:r>
              <a:rPr lang="en-US" sz="2400" dirty="0" smtClean="0"/>
              <a:t>Player segmentation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92189" y="6115513"/>
            <a:ext cx="2711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Body Part Classifier</a:t>
            </a:r>
            <a:endParaRPr lang="en-US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2289" y="36095"/>
            <a:ext cx="8229600" cy="1143000"/>
          </a:xfrm>
        </p:spPr>
        <p:txBody>
          <a:bodyPr/>
          <a:lstStyle/>
          <a:p>
            <a:r>
              <a:rPr lang="en-US" dirty="0" smtClean="0"/>
              <a:t>Tracking Pipeline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802852" y="6346345"/>
            <a:ext cx="2133600" cy="365125"/>
          </a:xfrm>
        </p:spPr>
        <p:txBody>
          <a:bodyPr/>
          <a:lstStyle/>
          <a:p>
            <a:fld id="{4926CAD5-FC1A-4314-98C1-C0B7035AD44B}" type="slidenum">
              <a:rPr lang="en-US" smtClean="0">
                <a:solidFill>
                  <a:schemeClr val="tx1"/>
                </a:solidFill>
              </a:rPr>
              <a:t>160</a:t>
            </a:fld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880229" y="3099978"/>
            <a:ext cx="16257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Depth map</a:t>
            </a:r>
            <a:endParaRPr lang="en-US" sz="2400" dirty="0"/>
          </a:p>
        </p:txBody>
      </p:sp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6" cstate="print"/>
          <a:srcRect l="43148" t="49089" r="43277" b="23567"/>
          <a:stretch>
            <a:fillRect/>
          </a:stretch>
        </p:blipFill>
        <p:spPr bwMode="auto">
          <a:xfrm>
            <a:off x="669237" y="3962400"/>
            <a:ext cx="2217076" cy="2217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20" name="Right Arrow 19"/>
          <p:cNvSpPr/>
          <p:nvPr/>
        </p:nvSpPr>
        <p:spPr>
          <a:xfrm>
            <a:off x="183703" y="4894803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2" name="Right Arrow 21"/>
          <p:cNvSpPr/>
          <p:nvPr/>
        </p:nvSpPr>
        <p:spPr>
          <a:xfrm>
            <a:off x="3048000" y="4877883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5" name="Right Arrow 24"/>
          <p:cNvSpPr/>
          <p:nvPr/>
        </p:nvSpPr>
        <p:spPr>
          <a:xfrm>
            <a:off x="5791200" y="4877883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6" name="Right Arrow 25"/>
          <p:cNvSpPr/>
          <p:nvPr/>
        </p:nvSpPr>
        <p:spPr>
          <a:xfrm>
            <a:off x="3012028" y="2110832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pic>
        <p:nvPicPr>
          <p:cNvPr id="4098" name="Picture 2" descr="http://game-engine.co.uk/wp-content/uploads/2010/06/kinect_xbox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97" y="1598024"/>
            <a:ext cx="2384003" cy="1490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/>
          <p:cNvSpPr txBox="1"/>
          <p:nvPr/>
        </p:nvSpPr>
        <p:spPr>
          <a:xfrm>
            <a:off x="951621" y="3099978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Sensor</a:t>
            </a:r>
            <a:endParaRPr lang="en-US" sz="2400" dirty="0"/>
          </a:p>
        </p:txBody>
      </p:sp>
      <p:sp>
        <p:nvSpPr>
          <p:cNvPr id="28" name="TextBox 27"/>
          <p:cNvSpPr txBox="1"/>
          <p:nvPr/>
        </p:nvSpPr>
        <p:spPr>
          <a:xfrm>
            <a:off x="3764800" y="6115513"/>
            <a:ext cx="18824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Body Part </a:t>
            </a:r>
            <a:br>
              <a:rPr lang="en-US" sz="2400" dirty="0" smtClean="0"/>
            </a:br>
            <a:r>
              <a:rPr lang="en-US" sz="2400" dirty="0" smtClean="0"/>
              <a:t>Identification</a:t>
            </a:r>
            <a:endParaRPr lang="en-US" sz="2400" dirty="0"/>
          </a:p>
        </p:txBody>
      </p:sp>
      <p:sp>
        <p:nvSpPr>
          <p:cNvPr id="29" name="TextBox 28"/>
          <p:cNvSpPr txBox="1"/>
          <p:nvPr/>
        </p:nvSpPr>
        <p:spPr>
          <a:xfrm>
            <a:off x="6781800" y="6300178"/>
            <a:ext cx="1313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Skeleton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1950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9" grpId="0"/>
      <p:bldP spid="14" grpId="0"/>
      <p:bldP spid="13" grpId="0"/>
      <p:bldP spid="20" grpId="0" animBg="1"/>
      <p:bldP spid="22" grpId="0" animBg="1"/>
      <p:bldP spid="25" grpId="0" animBg="1"/>
      <p:bldP spid="26" grpId="0" animBg="1"/>
      <p:bldP spid="28" grpId="0"/>
      <p:bldP spid="29" grpId="0"/>
    </p:bldLst>
  </p:timing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161</a:t>
            </a:fld>
            <a:endParaRPr lang="en-US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93" y="49618"/>
            <a:ext cx="9008014" cy="6808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0443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From Depth Map to Body Parts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162</a:t>
            </a:fld>
            <a:endParaRPr lang="en-US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/>
          <a:srcRect l="43148" t="49089" r="43277" b="23567"/>
          <a:stretch>
            <a:fillRect/>
          </a:stretch>
        </p:blipFill>
        <p:spPr bwMode="auto">
          <a:xfrm>
            <a:off x="6074384" y="2199823"/>
            <a:ext cx="3009127" cy="3009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 l="42879" t="15755" r="43546" b="56901"/>
          <a:stretch>
            <a:fillRect/>
          </a:stretch>
        </p:blipFill>
        <p:spPr bwMode="auto">
          <a:xfrm>
            <a:off x="0" y="2132426"/>
            <a:ext cx="3009125" cy="300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58549" y="5181600"/>
            <a:ext cx="1864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/>
              <a:t>Depth map</a:t>
            </a:r>
            <a:endParaRPr lang="en-US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6648986" y="5181601"/>
            <a:ext cx="1809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/>
              <a:t>Body parts</a:t>
            </a:r>
            <a:endParaRPr lang="en-US" sz="2800" dirty="0"/>
          </a:p>
        </p:txBody>
      </p:sp>
      <p:sp>
        <p:nvSpPr>
          <p:cNvPr id="10" name="Rounded Rectangle 9"/>
          <p:cNvSpPr/>
          <p:nvPr/>
        </p:nvSpPr>
        <p:spPr>
          <a:xfrm>
            <a:off x="3581400" y="3048000"/>
            <a:ext cx="1828800" cy="12192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Classifier</a:t>
            </a:r>
            <a:endParaRPr lang="en-US" sz="2800" dirty="0">
              <a:solidFill>
                <a:schemeClr val="tx1"/>
              </a:solidFill>
              <a:latin typeface="Britannic Bold" pitchFamily="34" charset="0"/>
            </a:endParaRPr>
          </a:p>
        </p:txBody>
      </p:sp>
      <p:sp>
        <p:nvSpPr>
          <p:cNvPr id="12" name="Right Arrow 11"/>
          <p:cNvSpPr/>
          <p:nvPr/>
        </p:nvSpPr>
        <p:spPr>
          <a:xfrm>
            <a:off x="3105346" y="3418695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Arrow 12"/>
          <p:cNvSpPr/>
          <p:nvPr/>
        </p:nvSpPr>
        <p:spPr>
          <a:xfrm>
            <a:off x="5486400" y="3418695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3717134" y="5181600"/>
            <a:ext cx="1673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/>
              <a:t>Xbox GPU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58859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</p:bldLst>
  </p:timing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Shape of a Human?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1181100" y="1408532"/>
            <a:ext cx="1193800" cy="2781436"/>
            <a:chOff x="1181100" y="1408532"/>
            <a:chExt cx="1193800" cy="2781436"/>
          </a:xfrm>
        </p:grpSpPr>
        <p:cxnSp>
          <p:nvCxnSpPr>
            <p:cNvPr id="9" name="Straight Arrow Connector 8"/>
            <p:cNvCxnSpPr/>
            <p:nvPr/>
          </p:nvCxnSpPr>
          <p:spPr>
            <a:xfrm flipH="1" flipV="1">
              <a:off x="1752600" y="1764268"/>
              <a:ext cx="393700" cy="24257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/>
            <p:cNvSpPr txBox="1"/>
            <p:nvPr/>
          </p:nvSpPr>
          <p:spPr>
            <a:xfrm>
              <a:off x="1181100" y="1408532"/>
              <a:ext cx="11938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b</a:t>
              </a:r>
              <a:r>
                <a:rPr lang="en-US" dirty="0" smtClean="0"/>
                <a:t>ody size</a:t>
              </a:r>
              <a:endParaRPr lang="en-US" dirty="0"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1892300" y="2290970"/>
            <a:ext cx="965200" cy="1898998"/>
            <a:chOff x="1892300" y="2290970"/>
            <a:chExt cx="965200" cy="1898998"/>
          </a:xfrm>
        </p:grpSpPr>
        <p:cxnSp>
          <p:nvCxnSpPr>
            <p:cNvPr id="12" name="Straight Arrow Connector 11"/>
            <p:cNvCxnSpPr/>
            <p:nvPr/>
          </p:nvCxnSpPr>
          <p:spPr>
            <a:xfrm flipV="1">
              <a:off x="2146300" y="2589768"/>
              <a:ext cx="228600" cy="16002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/>
            <p:cNvSpPr txBox="1"/>
            <p:nvPr/>
          </p:nvSpPr>
          <p:spPr>
            <a:xfrm>
              <a:off x="1892300" y="2290970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hair</a:t>
              </a:r>
              <a:endParaRPr lang="en-US" dirty="0"/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457200" y="2909669"/>
            <a:ext cx="1689100" cy="1280299"/>
            <a:chOff x="457200" y="2909669"/>
            <a:chExt cx="1689100" cy="1280299"/>
          </a:xfrm>
        </p:grpSpPr>
        <p:cxnSp>
          <p:nvCxnSpPr>
            <p:cNvPr id="15" name="Straight Arrow Connector 14"/>
            <p:cNvCxnSpPr/>
            <p:nvPr/>
          </p:nvCxnSpPr>
          <p:spPr>
            <a:xfrm flipH="1" flipV="1">
              <a:off x="1206500" y="3186668"/>
              <a:ext cx="939800" cy="10033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/>
            <p:cNvSpPr txBox="1"/>
            <p:nvPr/>
          </p:nvSpPr>
          <p:spPr>
            <a:xfrm>
              <a:off x="457200" y="2909669"/>
              <a:ext cx="1473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b</a:t>
              </a:r>
              <a:r>
                <a:rPr lang="en-US" dirty="0" smtClean="0"/>
                <a:t>ody type</a:t>
              </a: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457200" y="4189968"/>
            <a:ext cx="1689100" cy="465782"/>
            <a:chOff x="457200" y="4189968"/>
            <a:chExt cx="1689100" cy="465782"/>
          </a:xfrm>
        </p:grpSpPr>
        <p:cxnSp>
          <p:nvCxnSpPr>
            <p:cNvPr id="18" name="Straight Arrow Connector 17"/>
            <p:cNvCxnSpPr/>
            <p:nvPr/>
          </p:nvCxnSpPr>
          <p:spPr>
            <a:xfrm flipH="1">
              <a:off x="1333500" y="4189968"/>
              <a:ext cx="812800" cy="23495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/>
            <p:cNvSpPr txBox="1"/>
            <p:nvPr/>
          </p:nvSpPr>
          <p:spPr>
            <a:xfrm>
              <a:off x="457200" y="4286418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clothes</a:t>
              </a: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1003300" y="4189968"/>
            <a:ext cx="1143000" cy="2058432"/>
            <a:chOff x="1003300" y="4189968"/>
            <a:chExt cx="1143000" cy="2058432"/>
          </a:xfrm>
        </p:grpSpPr>
        <p:cxnSp>
          <p:nvCxnSpPr>
            <p:cNvPr id="21" name="Straight Arrow Connector 20"/>
            <p:cNvCxnSpPr/>
            <p:nvPr/>
          </p:nvCxnSpPr>
          <p:spPr>
            <a:xfrm flipH="1">
              <a:off x="1663700" y="4189968"/>
              <a:ext cx="482600" cy="16891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1003300" y="5879068"/>
              <a:ext cx="11430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furniture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2146300" y="4189968"/>
            <a:ext cx="1162050" cy="1625431"/>
            <a:chOff x="2146300" y="4189968"/>
            <a:chExt cx="1162050" cy="1625431"/>
          </a:xfrm>
        </p:grpSpPr>
        <p:cxnSp>
          <p:nvCxnSpPr>
            <p:cNvPr id="24" name="Straight Arrow Connector 23"/>
            <p:cNvCxnSpPr/>
            <p:nvPr/>
          </p:nvCxnSpPr>
          <p:spPr>
            <a:xfrm>
              <a:off x="2146300" y="4189968"/>
              <a:ext cx="571500" cy="12192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2343150" y="5446067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pets</a:t>
              </a:r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2146300" y="2541369"/>
            <a:ext cx="1943100" cy="1648599"/>
            <a:chOff x="2146300" y="2541369"/>
            <a:chExt cx="1943100" cy="1648599"/>
          </a:xfrm>
        </p:grpSpPr>
        <p:cxnSp>
          <p:nvCxnSpPr>
            <p:cNvPr id="27" name="Straight Arrow Connector 26"/>
            <p:cNvCxnSpPr/>
            <p:nvPr/>
          </p:nvCxnSpPr>
          <p:spPr>
            <a:xfrm flipV="1">
              <a:off x="2146300" y="2818368"/>
              <a:ext cx="1460500" cy="13716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Box 27"/>
            <p:cNvSpPr txBox="1"/>
            <p:nvPr/>
          </p:nvSpPr>
          <p:spPr>
            <a:xfrm>
              <a:off x="3124200" y="2541369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FOV</a:t>
              </a: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2146300" y="4189968"/>
            <a:ext cx="2349500" cy="864632"/>
            <a:chOff x="2146300" y="4189968"/>
            <a:chExt cx="2349500" cy="864632"/>
          </a:xfrm>
        </p:grpSpPr>
        <p:cxnSp>
          <p:nvCxnSpPr>
            <p:cNvPr id="30" name="Straight Arrow Connector 29"/>
            <p:cNvCxnSpPr/>
            <p:nvPr/>
          </p:nvCxnSpPr>
          <p:spPr>
            <a:xfrm>
              <a:off x="2146300" y="4189968"/>
              <a:ext cx="1930400" cy="4699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3530600" y="4685268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angle</a:t>
              </a:r>
            </a:p>
          </p:txBody>
        </p:sp>
      </p:grpSp>
      <p:pic>
        <p:nvPicPr>
          <p:cNvPr id="32" name="Picture 2" descr="http://centerstage2.com/images/girl_dres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994003"/>
            <a:ext cx="1248340" cy="138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1395785"/>
            <a:ext cx="1576360" cy="139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4" descr="http://www.freewebs.com/nbagiants/s_bradley_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1371565"/>
            <a:ext cx="1439757" cy="2339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6" descr="http://t2.gstatic.com/images?q=tbn:ANd9GcQWe-2VdTPLlnpaCl08CsHI24F3WC7gZAvMxGV41q1aY-zPh0s_8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194" y="4112930"/>
            <a:ext cx="1170968" cy="1302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2" descr="http://t0.gstatic.com/images?q=tbn:ANd9GcT-0LLypskJwqegylIM1prxzZNSpJqafW0V8udinCo4jfCWytu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224" y="4495726"/>
            <a:ext cx="1492251" cy="111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4" descr="http://t3.gstatic.com/images?q=tbn:ANd9GcRaTBoJMRtofC5xBuXn0qlrCemqPwY01jypo8Sj4lu0z8AaKw-OJ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014" y="1569756"/>
            <a:ext cx="955971" cy="128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http://t0.gstatic.com/images?q=tbn:ANd9GcSQKNMuiuytot2Fy45F70xL6NK3E_Qhc1Pm4GrEr5N1bJTBgBCz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108" y="3931956"/>
            <a:ext cx="1006043" cy="151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http://t3.gstatic.com/images?q=tbn:ANd9GcTdvEmAGK6dXgGd3Z3nEbCTENWxAHXPBrnXY7iyqreqq3Ay4mZ_m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591" y="3057009"/>
            <a:ext cx="1810418" cy="135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http://t2.gstatic.com/images?q=tbn:ANd9GcTbJKLxjr_qiJWDZgvHEcGKdq8dvlVrAeRJG5g_8Te1kG9JTYWVQQ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3622" y="2121550"/>
            <a:ext cx="1020976" cy="135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6" descr="http://t3.gstatic.com/images?q=tbn:ANd9GcTcWR5GFn_n1jAjfbxvzRIKsx7dKV-rJ408bBPMnjcxrFJU0umK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59" r="23464"/>
          <a:stretch/>
        </p:blipFill>
        <p:spPr bwMode="auto">
          <a:xfrm>
            <a:off x="5715000" y="5091043"/>
            <a:ext cx="768246" cy="124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8" descr="http://t3.gstatic.com/images?q=tbn:ANd9GcQbiNSeJHlS8MnD-L-8qhfwIGeol2qVsEWXOIlLC8o5-OH-RoIvK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7958" y="4849267"/>
            <a:ext cx="756292" cy="1411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8" descr="http://www.womansday.com/var/ezflow_site/storage/images/wd2/content/family-lifestyle/relationships/10-habits-of-happy-couples/218573-3-eng-US/10-Habits-of-Happy-Couples_full_article_vertical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5367" y="1301231"/>
            <a:ext cx="968224" cy="114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http://us.123rf.com/400wm/400/400/andresr/andresr0909/andresr090900476/5519648-happy-group-of-people-sitting-on-a-couch-isolated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766" y="5547680"/>
            <a:ext cx="1299860" cy="1026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6" descr="http://t1.gstatic.com/images?q=tbn:ANd9GcRwm_4wdNEi9Y3g-3K7F8LbRKM-fdg_94PIlPossOvTH7tu9p2o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0521" y="3344003"/>
            <a:ext cx="892121" cy="119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" descr="http://t2.gstatic.com/images?q=tbn:ANd9GcT4JM52WXqQSS-NXB7JCcUwGk7XfMRIy_iaftwR-N0tteKUK5bK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700" y="5258446"/>
            <a:ext cx="1673901" cy="1113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10" descr="http://t1.gstatic.com/images?q=tbn:ANd9GcTOWb1OJ4K3BJVl0bjFvciTrVn53ZBf95qF94f60Bvap2PkQOSJDA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690" y="2647050"/>
            <a:ext cx="639419" cy="116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12" descr="http://t0.gstatic.com/images?q=tbn:ANd9GcTZ0eJNEGJQRNddFb_wbmLA1xvqZOvA9JHEJxQDJbCXDxLRGASRoQ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643" y="1292768"/>
            <a:ext cx="1414926" cy="921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6" descr="http://t1.gstatic.com/images?q=tbn:ANd9GcQRhtLLjTzugoxYVgK5Q-UB6N3-AGcs3LgA6s6afnNBhq51iqtS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390" y="1613369"/>
            <a:ext cx="1297332" cy="1297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18" descr="http://t0.gstatic.com/images?q=tbn:ANd9GcSiQioa1uJ0OSembUNPaB7E9FnGJZP6oCg6JIh97g3qVoymvNXC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026" y="3735042"/>
            <a:ext cx="1204139" cy="6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0" descr="http://t3.gstatic.com/images?q=tbn:ANd9GcRf6EJHBFdNKijUDjfQ__8pyM0aw-_sHV3mVcfKMvYOror-oE8Puw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014" y="4745616"/>
            <a:ext cx="1510671" cy="1107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2" descr="http://t2.gstatic.com/images?q=tbn:ANd9GcSHollQkbnn__yq9ap8OLW6Ya6ZY12x9BcO4xpdDeAgnmoWAGYHGA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489" y="4726565"/>
            <a:ext cx="1493373" cy="1118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http://t1.gstatic.com/images?q=tbn:ANd9GcT3sU4bB67DJzP1e4Lb4jou6kOwQQy02nuJ66k4eQQf0S_XcK1t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745" y="3828492"/>
            <a:ext cx="1524631" cy="125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4" descr="http://lovesgumbo.com/wordpress/wp-content/uploads/2010/06/cluttered-bedroom.jpg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728" y="2017445"/>
            <a:ext cx="1678947" cy="125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6" descr="http://t0.gstatic.com/images?q=tbn:ANd9GcS23qf3Dkd1qy5630RQQHSmuAO2RPkLSHiR215El92SmcG-p5MwZQ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766" y="2846430"/>
            <a:ext cx="1524631" cy="1014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8" descr="http://t0.gstatic.com/images?q=tbn:ANd9GcSPx-bJOO7LJCTX_IpKrAMOlpaL3ZbbCKLcW6NmJI4l3qepBPhMjA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895" y="4986183"/>
            <a:ext cx="1028355" cy="104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1065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300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0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6000"/>
                            </p:stCondLst>
                            <p:childTnLst>
                              <p:par>
                                <p:cTn id="6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000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9000"/>
                            </p:stCondLst>
                            <p:childTnLst>
                              <p:par>
                                <p:cTn id="8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0"/>
                            </p:stCondLst>
                            <p:childTnLst>
                              <p:par>
                                <p:cTn id="8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2000"/>
                            </p:stCondLst>
                            <p:childTnLst>
                              <p:par>
                                <p:cTn id="9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000"/>
                            </p:stCondLst>
                            <p:childTnLst>
                              <p:par>
                                <p:cTn id="9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3500"/>
                            </p:stCondLst>
                            <p:childTnLst>
                              <p:par>
                                <p:cTn id="10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500"/>
                            </p:stCondLst>
                            <p:childTnLst>
                              <p:par>
                                <p:cTn id="10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6500"/>
                            </p:stCondLst>
                            <p:childTnLst>
                              <p:par>
                                <p:cTn id="1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9500"/>
                            </p:stCondLst>
                            <p:childTnLst>
                              <p:par>
                                <p:cTn id="1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mbudiu\AppData\Local\Microsoft\Windows\Temporary Internet Files\Content.IE5\D5HS8DXT\MP9004444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758" y="938122"/>
            <a:ext cx="8895536" cy="5919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How do </a:t>
            </a:r>
            <a:r>
              <a:rPr lang="en-US" i="1" dirty="0" smtClean="0"/>
              <a:t>You</a:t>
            </a:r>
            <a:r>
              <a:rPr lang="en-US" dirty="0" smtClean="0"/>
              <a:t> Recognize a Human?</a:t>
            </a:r>
            <a:endParaRPr lang="en-US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164</a:t>
            </a:fld>
            <a:endParaRPr lang="en-US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6096002" y="4553304"/>
            <a:ext cx="1676398" cy="1149283"/>
          </a:xfrm>
          <a:prstGeom prst="straightConnector1">
            <a:avLst/>
          </a:prstGeom>
          <a:ln w="57150">
            <a:solidFill>
              <a:srgbClr val="11FF1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7604391" y="5410200"/>
            <a:ext cx="1354858" cy="584775"/>
          </a:xfrm>
          <a:prstGeom prst="rect">
            <a:avLst/>
          </a:prstGeom>
          <a:solidFill>
            <a:srgbClr val="FFFFFF">
              <a:alpha val="83137"/>
            </a:srgbClr>
          </a:solidFill>
        </p:spPr>
        <p:txBody>
          <a:bodyPr wrap="none" rtlCol="0">
            <a:spAutoFit/>
          </a:bodyPr>
          <a:lstStyle/>
          <a:p>
            <a:r>
              <a:rPr lang="en-US" sz="3200" dirty="0" smtClean="0"/>
              <a:t>“nose”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5531773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621" y="70721"/>
            <a:ext cx="8229600" cy="1143000"/>
          </a:xfrm>
        </p:spPr>
        <p:txBody>
          <a:bodyPr/>
          <a:lstStyle/>
          <a:p>
            <a:r>
              <a:rPr lang="en-US" dirty="0" smtClean="0"/>
              <a:t>Learn from Examples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165</a:t>
            </a:fld>
            <a:endParaRPr lang="en-US"/>
          </a:p>
        </p:txBody>
      </p:sp>
      <p:pic>
        <p:nvPicPr>
          <p:cNvPr id="174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304801" y="10748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75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304801" y="36580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451154" y="12137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451154" y="3796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6917" y="1289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6917" y="38731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74593" y="14363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574593" y="40195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9414" y="15108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9414" y="40940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986575" y="15342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986575" y="41174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64524" y="139333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72044" y="13933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2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72044" y="39765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61" name="Picture 17" descr="C:\Users\mbudiu\AppData\Local\Microsoft\Windows\Temporary Internet Files\Content.IE5\9Y4XRVEM\MP9004486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2604463"/>
            <a:ext cx="1466737" cy="219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ounded Rectangle 27"/>
          <p:cNvSpPr/>
          <p:nvPr/>
        </p:nvSpPr>
        <p:spPr>
          <a:xfrm>
            <a:off x="7162800" y="4446924"/>
            <a:ext cx="1828800" cy="12192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Classifier</a:t>
            </a:r>
            <a:endParaRPr lang="en-US" sz="2800" dirty="0">
              <a:solidFill>
                <a:schemeClr val="tx1"/>
              </a:solidFill>
              <a:latin typeface="Britannic Bold" pitchFamily="34" charset="0"/>
            </a:endParaRPr>
          </a:p>
        </p:txBody>
      </p:sp>
      <p:pic>
        <p:nvPicPr>
          <p:cNvPr id="6162" name="Picture 18" descr="C:\Users\mbudiu\AppData\Local\Microsoft\Windows\Temporary Internet Files\Content.IE5\CDSFTT08\MP90040187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8267" y="1730073"/>
            <a:ext cx="2895600" cy="4341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Right Arrow 54"/>
          <p:cNvSpPr/>
          <p:nvPr/>
        </p:nvSpPr>
        <p:spPr>
          <a:xfrm>
            <a:off x="2876746" y="2811858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ight Arrow 55"/>
          <p:cNvSpPr/>
          <p:nvPr/>
        </p:nvSpPr>
        <p:spPr>
          <a:xfrm>
            <a:off x="2876746" y="4765180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810000" y="6071355"/>
            <a:ext cx="2464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Machine learning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823856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55" grpId="0" animBg="1"/>
      <p:bldP spid="56" grpId="0" animBg="1"/>
      <p:bldP spid="3" grpId="0"/>
    </p:bldLst>
  </p:timing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13934"/>
          </a:xfrm>
        </p:spPr>
        <p:txBody>
          <a:bodyPr/>
          <a:lstStyle/>
          <a:p>
            <a:r>
              <a:rPr lang="en-US" dirty="0" smtClean="0"/>
              <a:t>Examples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166</a:t>
            </a:fld>
            <a:endParaRPr lang="en-US"/>
          </a:p>
        </p:txBody>
      </p:sp>
      <p:pic>
        <p:nvPicPr>
          <p:cNvPr id="5122" name="Picture 2" descr="http://images2.fanpop.com/image/photos/11000000/-Jake-Neytiri-avatar-11075731-1600-12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866775"/>
            <a:ext cx="7480300" cy="561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5652898" y="6488668"/>
            <a:ext cx="26656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source: www.fanpop.com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2804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http://t1.gstatic.com/images?q=tbn:ANd9GcQtd4ntJDyYF1J6UdBtUOoK-sJaUOQ9SRGhYQG3yi5-ALZZnvZ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723" y="922811"/>
            <a:ext cx="2553677" cy="54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46477"/>
          </a:xfrm>
        </p:spPr>
        <p:txBody>
          <a:bodyPr/>
          <a:lstStyle/>
          <a:p>
            <a:r>
              <a:rPr lang="en-US" dirty="0" smtClean="0"/>
              <a:t>Motion Capture (</a:t>
            </a:r>
            <a:r>
              <a:rPr lang="en-US" dirty="0" err="1" smtClean="0"/>
              <a:t>Mocap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167</a:t>
            </a:fld>
            <a:endParaRPr lang="en-US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3" cstate="print"/>
          <a:srcRect l="3312" r="3133"/>
          <a:stretch/>
        </p:blipFill>
        <p:spPr bwMode="auto">
          <a:xfrm>
            <a:off x="34975" y="1544603"/>
            <a:ext cx="6061026" cy="4049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9415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Rendered Avatar Models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168</a:t>
            </a:fld>
            <a:endParaRPr 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81758"/>
            <a:ext cx="9144000" cy="3158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54015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963" y="2357"/>
            <a:ext cx="8229600" cy="1143000"/>
          </a:xfrm>
        </p:spPr>
        <p:txBody>
          <a:bodyPr/>
          <a:lstStyle/>
          <a:p>
            <a:r>
              <a:rPr lang="en-US" dirty="0" smtClean="0"/>
              <a:t>Ground Truth Data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169</a:t>
            </a:fld>
            <a:endParaRPr lang="en-US"/>
          </a:p>
        </p:txBody>
      </p:sp>
      <p:grpSp>
        <p:nvGrpSpPr>
          <p:cNvPr id="4" name="Group 17"/>
          <p:cNvGrpSpPr/>
          <p:nvPr/>
        </p:nvGrpSpPr>
        <p:grpSpPr>
          <a:xfrm>
            <a:off x="-10284" y="1168924"/>
            <a:ext cx="9090189" cy="2564876"/>
            <a:chOff x="470648" y="1285860"/>
            <a:chExt cx="8101880" cy="2286016"/>
          </a:xfrm>
        </p:grpSpPr>
        <p:grpSp>
          <p:nvGrpSpPr>
            <p:cNvPr id="5" name="Group 9"/>
            <p:cNvGrpSpPr/>
            <p:nvPr/>
          </p:nvGrpSpPr>
          <p:grpSpPr>
            <a:xfrm>
              <a:off x="470648" y="1285860"/>
              <a:ext cx="2958344" cy="2286016"/>
              <a:chOff x="-11001484" y="-4143428"/>
              <a:chExt cx="3143272" cy="2428916"/>
            </a:xfrm>
          </p:grpSpPr>
          <p:pic>
            <p:nvPicPr>
              <p:cNvPr id="12" name="Picture 3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9141" t="23491" r="82265" b="54527"/>
              <a:stretch>
                <a:fillRect/>
              </a:stretch>
            </p:blipFill>
            <p:spPr bwMode="auto">
              <a:xfrm>
                <a:off x="-11001484" y="-4143428"/>
                <a:ext cx="1571636" cy="24289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3" name="Picture 3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42761" t="23491" r="48645" b="54527"/>
              <a:stretch>
                <a:fillRect/>
              </a:stretch>
            </p:blipFill>
            <p:spPr bwMode="auto">
              <a:xfrm>
                <a:off x="-9429848" y="-4143428"/>
                <a:ext cx="1571636" cy="24289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grpSp>
          <p:nvGrpSpPr>
            <p:cNvPr id="6" name="Group 16"/>
            <p:cNvGrpSpPr/>
            <p:nvPr/>
          </p:nvGrpSpPr>
          <p:grpSpPr>
            <a:xfrm>
              <a:off x="3571868" y="1285860"/>
              <a:ext cx="2571768" cy="2286016"/>
              <a:chOff x="-8286840" y="15644898"/>
              <a:chExt cx="2571768" cy="2286016"/>
            </a:xfrm>
          </p:grpSpPr>
          <p:pic>
            <p:nvPicPr>
              <p:cNvPr id="10" name="Picture 4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16601" t="33073" r="74695" b="35676"/>
              <a:stretch>
                <a:fillRect/>
              </a:stretch>
            </p:blipFill>
            <p:spPr bwMode="auto">
              <a:xfrm>
                <a:off x="-8286840" y="15644898"/>
                <a:ext cx="1285884" cy="22860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1" name="Picture 4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58382" t="33073" r="32914" b="35676"/>
              <a:stretch>
                <a:fillRect/>
              </a:stretch>
            </p:blipFill>
            <p:spPr bwMode="auto">
              <a:xfrm>
                <a:off x="-7000956" y="15644898"/>
                <a:ext cx="1285884" cy="22860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grpSp>
          <p:nvGrpSpPr>
            <p:cNvPr id="7" name="Group 11"/>
            <p:cNvGrpSpPr/>
            <p:nvPr/>
          </p:nvGrpSpPr>
          <p:grpSpPr>
            <a:xfrm>
              <a:off x="6286512" y="1285860"/>
              <a:ext cx="2286016" cy="2286016"/>
              <a:chOff x="-9501286" y="1428736"/>
              <a:chExt cx="2714644" cy="2714644"/>
            </a:xfrm>
          </p:grpSpPr>
          <p:pic>
            <p:nvPicPr>
              <p:cNvPr id="8" name="Picture 2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l="9661" t="59051" r="82917" b="16379"/>
              <a:stretch>
                <a:fillRect/>
              </a:stretch>
            </p:blipFill>
            <p:spPr bwMode="auto">
              <a:xfrm>
                <a:off x="-9501286" y="1428736"/>
                <a:ext cx="1357322" cy="271464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9" name="Picture 2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l="43255" t="59051" r="49323" b="16379"/>
              <a:stretch>
                <a:fillRect/>
              </a:stretch>
            </p:blipFill>
            <p:spPr bwMode="auto">
              <a:xfrm>
                <a:off x="-8143964" y="1428736"/>
                <a:ext cx="1357322" cy="271464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5" cstate="print"/>
          <a:srcRect l="37549" t="37875" r="52197" b="41211"/>
          <a:stretch>
            <a:fillRect/>
          </a:stretch>
        </p:blipFill>
        <p:spPr bwMode="auto">
          <a:xfrm>
            <a:off x="4779417" y="3810001"/>
            <a:ext cx="1964295" cy="3004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4896" b="73047" l="22852" r="39648"/>
                    </a14:imgEffect>
                  </a14:imgLayer>
                </a14:imgProps>
              </a:ext>
            </a:extLst>
          </a:blip>
          <a:srcRect l="22168" t="32584" r="57324" b="25586"/>
          <a:stretch>
            <a:fillRect/>
          </a:stretch>
        </p:blipFill>
        <p:spPr bwMode="auto">
          <a:xfrm>
            <a:off x="2362200" y="3810000"/>
            <a:ext cx="1964295" cy="300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Right Arrow 18"/>
          <p:cNvSpPr/>
          <p:nvPr/>
        </p:nvSpPr>
        <p:spPr>
          <a:xfrm>
            <a:off x="4219069" y="4953000"/>
            <a:ext cx="713656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4191000" y="5035034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noise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931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/>
    </p:bldLst>
  </p:timing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Decision Trees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170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58349" y="1981200"/>
            <a:ext cx="1964295" cy="3004885"/>
            <a:chOff x="838200" y="1600200"/>
            <a:chExt cx="1964295" cy="3004885"/>
          </a:xfrm>
        </p:grpSpPr>
        <p:pic>
          <p:nvPicPr>
            <p:cNvPr id="4" name="Picture 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34896" b="73047" l="22852" r="39648"/>
                      </a14:imgEffect>
                    </a14:imgLayer>
                  </a14:imgProps>
                </a:ext>
              </a:extLst>
            </a:blip>
            <a:srcRect l="22168" t="32584" r="57324" b="25586"/>
            <a:stretch>
              <a:fillRect/>
            </a:stretch>
          </p:blipFill>
          <p:spPr bwMode="auto">
            <a:xfrm>
              <a:off x="838200" y="1600200"/>
              <a:ext cx="1964295" cy="30048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Rectangle 4"/>
            <p:cNvSpPr/>
            <p:nvPr/>
          </p:nvSpPr>
          <p:spPr>
            <a:xfrm>
              <a:off x="1820347" y="2645442"/>
              <a:ext cx="762000" cy="45720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2125147" y="2797842"/>
              <a:ext cx="152400" cy="15240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2125147" y="2797842"/>
              <a:ext cx="152400" cy="15240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896" b="73047" l="22852" r="39648"/>
                    </a14:imgEffect>
                  </a14:imgLayer>
                </a14:imgProps>
              </a:ext>
            </a:extLst>
          </a:blip>
          <a:srcRect l="32422" t="47135" r="59622" b="46501"/>
          <a:stretch/>
        </p:blipFill>
        <p:spPr bwMode="auto">
          <a:xfrm>
            <a:off x="2863446" y="2522354"/>
            <a:ext cx="2394353" cy="1436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13"/>
          <p:cNvSpPr/>
          <p:nvPr/>
        </p:nvSpPr>
        <p:spPr>
          <a:xfrm>
            <a:off x="2863447" y="2522355"/>
            <a:ext cx="2394353" cy="14366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3821189" y="3001226"/>
            <a:ext cx="478871" cy="47887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3821189" y="3001226"/>
            <a:ext cx="478871" cy="47887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1902496" y="2522355"/>
            <a:ext cx="960951" cy="5040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1902496" y="3480097"/>
            <a:ext cx="960950" cy="4788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al 26"/>
          <p:cNvSpPr/>
          <p:nvPr/>
        </p:nvSpPr>
        <p:spPr>
          <a:xfrm>
            <a:off x="6934200" y="1295400"/>
            <a:ext cx="457200" cy="457200"/>
          </a:xfrm>
          <a:prstGeom prst="ellipse">
            <a:avLst/>
          </a:prstGeom>
          <a:solidFill>
            <a:srgbClr val="11FF17"/>
          </a:solidFill>
          <a:ln>
            <a:solidFill>
              <a:srgbClr val="11FF17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Arrow Connector 28"/>
          <p:cNvCxnSpPr>
            <a:stCxn id="36" idx="3"/>
            <a:endCxn id="30" idx="7"/>
          </p:cNvCxnSpPr>
          <p:nvPr/>
        </p:nvCxnSpPr>
        <p:spPr>
          <a:xfrm flipH="1">
            <a:off x="7324445" y="2555043"/>
            <a:ext cx="420745" cy="292004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0" name="Oval 29"/>
          <p:cNvSpPr/>
          <p:nvPr/>
        </p:nvSpPr>
        <p:spPr>
          <a:xfrm>
            <a:off x="6934200" y="2780092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/>
          <p:cNvSpPr/>
          <p:nvPr/>
        </p:nvSpPr>
        <p:spPr>
          <a:xfrm>
            <a:off x="7678235" y="2164798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" name="Straight Arrow Connector 40"/>
          <p:cNvCxnSpPr>
            <a:stCxn id="27" idx="5"/>
            <a:endCxn id="36" idx="1"/>
          </p:cNvCxnSpPr>
          <p:nvPr/>
        </p:nvCxnSpPr>
        <p:spPr>
          <a:xfrm>
            <a:off x="7324445" y="1685645"/>
            <a:ext cx="420745" cy="546108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8" name="Oval 47"/>
          <p:cNvSpPr/>
          <p:nvPr/>
        </p:nvSpPr>
        <p:spPr>
          <a:xfrm>
            <a:off x="7678235" y="3657600"/>
            <a:ext cx="457200" cy="457200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Arrow Connector 51"/>
          <p:cNvCxnSpPr>
            <a:stCxn id="30" idx="5"/>
            <a:endCxn id="48" idx="1"/>
          </p:cNvCxnSpPr>
          <p:nvPr/>
        </p:nvCxnSpPr>
        <p:spPr>
          <a:xfrm>
            <a:off x="7324445" y="3170337"/>
            <a:ext cx="420745" cy="554218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prstDash val="sysDash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aphicFrame>
        <p:nvGraphicFramePr>
          <p:cNvPr id="56" name="Chart 55"/>
          <p:cNvGraphicFramePr/>
          <p:nvPr>
            <p:extLst>
              <p:ext uri="{D42A27DB-BD31-4B8C-83A1-F6EECF244321}">
                <p14:modId xmlns:p14="http://schemas.microsoft.com/office/powerpoint/2010/main" val="1907582561"/>
              </p:ext>
            </p:extLst>
          </p:nvPr>
        </p:nvGraphicFramePr>
        <p:xfrm>
          <a:off x="6098914" y="3962400"/>
          <a:ext cx="2971800" cy="22825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cxnSp>
        <p:nvCxnSpPr>
          <p:cNvPr id="60" name="Straight Arrow Connector 59"/>
          <p:cNvCxnSpPr/>
          <p:nvPr/>
        </p:nvCxnSpPr>
        <p:spPr>
          <a:xfrm flipV="1">
            <a:off x="4068862" y="3076988"/>
            <a:ext cx="795352" cy="174898"/>
          </a:xfrm>
          <a:prstGeom prst="straightConnector1">
            <a:avLst/>
          </a:prstGeom>
          <a:ln w="38100">
            <a:solidFill>
              <a:srgbClr val="11FF17"/>
            </a:solidFill>
            <a:headEnd type="triangle" w="lg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/>
          <p:nvPr/>
        </p:nvCxnSpPr>
        <p:spPr>
          <a:xfrm>
            <a:off x="3271448" y="2844247"/>
            <a:ext cx="365328" cy="806996"/>
          </a:xfrm>
          <a:prstGeom prst="straightConnector1">
            <a:avLst/>
          </a:prstGeom>
          <a:ln w="38100">
            <a:solidFill>
              <a:srgbClr val="FFFF00"/>
            </a:solidFill>
            <a:headEnd type="triangle" w="lg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Oval 80"/>
          <p:cNvSpPr/>
          <p:nvPr/>
        </p:nvSpPr>
        <p:spPr>
          <a:xfrm>
            <a:off x="6172200" y="2073002"/>
            <a:ext cx="457200" cy="457200"/>
          </a:xfrm>
          <a:prstGeom prst="ellipse">
            <a:avLst/>
          </a:prstGeom>
          <a:solidFill>
            <a:srgbClr val="7F7F7F">
              <a:alpha val="43137"/>
            </a:srgb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3" name="Straight Arrow Connector 82"/>
          <p:cNvCxnSpPr>
            <a:stCxn id="27" idx="3"/>
            <a:endCxn id="81" idx="7"/>
          </p:cNvCxnSpPr>
          <p:nvPr/>
        </p:nvCxnSpPr>
        <p:spPr>
          <a:xfrm flipH="1">
            <a:off x="6562445" y="1685645"/>
            <a:ext cx="438710" cy="454312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V="1">
            <a:off x="3821189" y="3480097"/>
            <a:ext cx="478871" cy="171146"/>
          </a:xfrm>
          <a:prstGeom prst="straightConnector1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  <a:headEnd type="triangle" w="lg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TextBox 90"/>
          <p:cNvSpPr txBox="1"/>
          <p:nvPr/>
        </p:nvSpPr>
        <p:spPr>
          <a:xfrm>
            <a:off x="6518189" y="1600200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&lt;</a:t>
            </a:r>
            <a:endParaRPr lang="en-US" dirty="0"/>
          </a:p>
        </p:txBody>
      </p:sp>
      <p:sp>
        <p:nvSpPr>
          <p:cNvPr id="92" name="TextBox 91"/>
          <p:cNvSpPr txBox="1"/>
          <p:nvPr/>
        </p:nvSpPr>
        <p:spPr>
          <a:xfrm>
            <a:off x="7467600" y="1634774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&gt;</a:t>
            </a:r>
            <a:endParaRPr lang="en-US" dirty="0"/>
          </a:p>
        </p:txBody>
      </p:sp>
      <p:sp>
        <p:nvSpPr>
          <p:cNvPr id="93" name="TextBox 92"/>
          <p:cNvSpPr txBox="1"/>
          <p:nvPr/>
        </p:nvSpPr>
        <p:spPr>
          <a:xfrm>
            <a:off x="7265496" y="2370377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&lt;</a:t>
            </a:r>
            <a:endParaRPr lang="en-US" dirty="0"/>
          </a:p>
        </p:txBody>
      </p:sp>
      <p:sp>
        <p:nvSpPr>
          <p:cNvPr id="94" name="TextBox 93"/>
          <p:cNvSpPr txBox="1"/>
          <p:nvPr/>
        </p:nvSpPr>
        <p:spPr>
          <a:xfrm>
            <a:off x="3112093" y="4909885"/>
            <a:ext cx="2418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Features to learn</a:t>
            </a:r>
            <a:endParaRPr lang="en-US" sz="2400" i="1" dirty="0"/>
          </a:p>
        </p:txBody>
      </p:sp>
      <p:cxnSp>
        <p:nvCxnSpPr>
          <p:cNvPr id="96" name="Straight Arrow Connector 95"/>
          <p:cNvCxnSpPr>
            <a:stCxn id="94" idx="0"/>
          </p:cNvCxnSpPr>
          <p:nvPr/>
        </p:nvCxnSpPr>
        <p:spPr>
          <a:xfrm flipV="1">
            <a:off x="4321463" y="3178843"/>
            <a:ext cx="250537" cy="17310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94" idx="0"/>
          </p:cNvCxnSpPr>
          <p:nvPr/>
        </p:nvCxnSpPr>
        <p:spPr>
          <a:xfrm flipH="1" flipV="1">
            <a:off x="4068863" y="3565671"/>
            <a:ext cx="252600" cy="13442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ight Arrow 33"/>
          <p:cNvSpPr/>
          <p:nvPr/>
        </p:nvSpPr>
        <p:spPr>
          <a:xfrm>
            <a:off x="5486400" y="3086752"/>
            <a:ext cx="533400" cy="585107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2683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7" grpId="0" animBg="1"/>
      <p:bldP spid="30" grpId="0" animBg="1"/>
      <p:bldP spid="36" grpId="0" animBg="1"/>
      <p:bldP spid="48" grpId="0" animBg="1"/>
      <p:bldGraphic spid="56" grpId="0">
        <p:bldAsOne/>
      </p:bldGraphic>
      <p:bldP spid="81" grpId="0" animBg="1"/>
      <p:bldP spid="91" grpId="0"/>
      <p:bldP spid="92" grpId="0"/>
      <p:bldP spid="93" grpId="0"/>
      <p:bldP spid="94" grpId="0"/>
      <p:bldP spid="34" grpId="0" animBg="1"/>
    </p:bldLst>
  </p:timing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mbudiu\Desktop\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990601"/>
            <a:ext cx="4053137" cy="532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budiu\Desktop\Captur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71651"/>
            <a:ext cx="4454131" cy="484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7489"/>
            <a:ext cx="9067800" cy="1143000"/>
          </a:xfrm>
        </p:spPr>
        <p:txBody>
          <a:bodyPr>
            <a:normAutofit/>
          </a:bodyPr>
          <a:lstStyle/>
          <a:p>
            <a:r>
              <a:rPr lang="en-US" sz="5400" dirty="0" smtClean="0"/>
              <a:t>Accuracy</a:t>
            </a:r>
            <a:endParaRPr lang="en-US" sz="54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171</a:t>
            </a:fld>
            <a:endParaRPr lang="en-US"/>
          </a:p>
        </p:txBody>
      </p:sp>
      <p:sp>
        <p:nvSpPr>
          <p:cNvPr id="4" name="Oval 3"/>
          <p:cNvSpPr/>
          <p:nvPr/>
        </p:nvSpPr>
        <p:spPr>
          <a:xfrm>
            <a:off x="2747572" y="1981200"/>
            <a:ext cx="533400" cy="7620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2819400" y="6332210"/>
            <a:ext cx="4109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24 hours/8 core machine</a:t>
            </a:r>
            <a:endParaRPr lang="en-US" sz="2800" dirty="0">
              <a:solidFill>
                <a:srgbClr val="FF0000"/>
              </a:solidFill>
            </a:endParaRPr>
          </a:p>
        </p:txBody>
      </p:sp>
      <p:cxnSp>
        <p:nvCxnSpPr>
          <p:cNvPr id="7" name="Straight Connector 6"/>
          <p:cNvCxnSpPr>
            <a:stCxn id="4" idx="5"/>
            <a:endCxn id="5" idx="0"/>
          </p:cNvCxnSpPr>
          <p:nvPr/>
        </p:nvCxnSpPr>
        <p:spPr>
          <a:xfrm>
            <a:off x="3202857" y="2631608"/>
            <a:ext cx="1671401" cy="370060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/>
          <p:cNvSpPr/>
          <p:nvPr/>
        </p:nvSpPr>
        <p:spPr>
          <a:xfrm>
            <a:off x="7848600" y="1778833"/>
            <a:ext cx="533400" cy="7620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/>
          <p:cNvCxnSpPr>
            <a:stCxn id="19" idx="3"/>
            <a:endCxn id="5" idx="0"/>
          </p:cNvCxnSpPr>
          <p:nvPr/>
        </p:nvCxnSpPr>
        <p:spPr>
          <a:xfrm flipH="1">
            <a:off x="4874258" y="2429241"/>
            <a:ext cx="3052457" cy="390296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48676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19" grpId="0" animBg="1"/>
    </p:bldLst>
  </p:timing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621" y="70721"/>
            <a:ext cx="8229600" cy="1143000"/>
          </a:xfrm>
        </p:spPr>
        <p:txBody>
          <a:bodyPr/>
          <a:lstStyle/>
          <a:p>
            <a:r>
              <a:rPr lang="en-US" dirty="0" smtClean="0"/>
              <a:t>Learn from Many Examples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172</a:t>
            </a:fld>
            <a:endParaRPr lang="en-US"/>
          </a:p>
        </p:txBody>
      </p:sp>
      <p:pic>
        <p:nvPicPr>
          <p:cNvPr id="174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304801" y="10748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75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304801" y="36580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451154" y="12137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451154" y="3796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6917" y="1289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6917" y="38731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74593" y="14363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574593" y="40195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9414" y="15108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9414" y="40940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986575" y="15342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986575" y="41174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64524" y="139333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72044" y="13933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2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72044" y="39765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61" name="Picture 17" descr="C:\Users\mbudiu\AppData\Local\Microsoft\Windows\Temporary Internet Files\Content.IE5\9Y4XRVEM\MP9004486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2604463"/>
            <a:ext cx="1466737" cy="219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ounded Rectangle 27"/>
          <p:cNvSpPr/>
          <p:nvPr/>
        </p:nvSpPr>
        <p:spPr>
          <a:xfrm>
            <a:off x="7162800" y="4446924"/>
            <a:ext cx="1828800" cy="12192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Decision</a:t>
            </a:r>
            <a:b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</a:br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Tree</a:t>
            </a:r>
            <a:b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</a:br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Classifier</a:t>
            </a:r>
            <a:endParaRPr lang="en-US" sz="2800" dirty="0">
              <a:solidFill>
                <a:schemeClr val="tx1"/>
              </a:solidFill>
              <a:latin typeface="Britannic Bold" pitchFamily="34" charset="0"/>
            </a:endParaRPr>
          </a:p>
        </p:txBody>
      </p:sp>
      <p:sp>
        <p:nvSpPr>
          <p:cNvPr id="55" name="Right Arrow 54"/>
          <p:cNvSpPr/>
          <p:nvPr/>
        </p:nvSpPr>
        <p:spPr>
          <a:xfrm>
            <a:off x="2876746" y="2811858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ight Arrow 55"/>
          <p:cNvSpPr/>
          <p:nvPr/>
        </p:nvSpPr>
        <p:spPr>
          <a:xfrm>
            <a:off x="2876746" y="4765180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543220" y="6087331"/>
            <a:ext cx="2837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Machine learning</a:t>
            </a:r>
            <a:endParaRPr lang="en-US" sz="2800" dirty="0"/>
          </a:p>
        </p:txBody>
      </p:sp>
      <p:grpSp>
        <p:nvGrpSpPr>
          <p:cNvPr id="5" name="Group 4"/>
          <p:cNvGrpSpPr/>
          <p:nvPr/>
        </p:nvGrpSpPr>
        <p:grpSpPr>
          <a:xfrm>
            <a:off x="3830077" y="1847128"/>
            <a:ext cx="2238015" cy="1929459"/>
            <a:chOff x="7296094" y="1162352"/>
            <a:chExt cx="1325788" cy="1143001"/>
          </a:xfrm>
        </p:grpSpPr>
        <p:pic>
          <p:nvPicPr>
            <p:cNvPr id="31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296094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2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631397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3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966700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302003" y="1162352"/>
              <a:ext cx="319879" cy="1143001"/>
            </a:xfrm>
            <a:prstGeom prst="rect">
              <a:avLst/>
            </a:prstGeom>
            <a:noFill/>
          </p:spPr>
        </p:pic>
      </p:grpSp>
      <p:grpSp>
        <p:nvGrpSpPr>
          <p:cNvPr id="35" name="Group 34"/>
          <p:cNvGrpSpPr/>
          <p:nvPr/>
        </p:nvGrpSpPr>
        <p:grpSpPr>
          <a:xfrm>
            <a:off x="3830077" y="3947594"/>
            <a:ext cx="2238015" cy="1929459"/>
            <a:chOff x="7296094" y="1162352"/>
            <a:chExt cx="1325788" cy="1143001"/>
          </a:xfrm>
        </p:grpSpPr>
        <p:pic>
          <p:nvPicPr>
            <p:cNvPr id="3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296094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631397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4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966700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45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302003" y="1162352"/>
              <a:ext cx="319879" cy="1143001"/>
            </a:xfrm>
            <a:prstGeom prst="rect">
              <a:avLst/>
            </a:prstGeom>
            <a:noFill/>
          </p:spPr>
        </p:pic>
      </p:grpSp>
      <p:sp>
        <p:nvSpPr>
          <p:cNvPr id="53" name="Rectangle 52"/>
          <p:cNvSpPr/>
          <p:nvPr/>
        </p:nvSpPr>
        <p:spPr>
          <a:xfrm>
            <a:off x="2661397" y="4279638"/>
            <a:ext cx="4291144" cy="564337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</a:pPr>
            <a:r>
              <a:rPr lang="en-US" sz="2800" b="1" spc="-100" dirty="0" smtClean="0">
                <a:gradFill>
                  <a:gsLst>
                    <a:gs pos="24000">
                      <a:schemeClr val="tx1"/>
                    </a:gs>
                    <a:gs pos="72000">
                      <a:schemeClr val="tx1"/>
                    </a:gs>
                  </a:gsLst>
                  <a:lin ang="2700000" scaled="1"/>
                </a:gradFill>
                <a:latin typeface="+mj-lt"/>
              </a:rPr>
              <a:t>Dryad</a:t>
            </a:r>
            <a:endParaRPr lang="en-US" sz="2800" b="1" spc="-100" dirty="0">
              <a:gradFill>
                <a:gsLst>
                  <a:gs pos="24000">
                    <a:schemeClr val="tx1"/>
                  </a:gs>
                  <a:gs pos="72000">
                    <a:schemeClr val="tx1"/>
                  </a:gs>
                </a:gsLst>
                <a:lin ang="2700000" scaled="1"/>
              </a:gradFill>
              <a:latin typeface="+mj-lt"/>
            </a:endParaRPr>
          </a:p>
        </p:txBody>
      </p:sp>
      <p:sp>
        <p:nvSpPr>
          <p:cNvPr id="54" name="Rectangle 53"/>
          <p:cNvSpPr/>
          <p:nvPr/>
        </p:nvSpPr>
        <p:spPr>
          <a:xfrm>
            <a:off x="2661397" y="3746239"/>
            <a:ext cx="4291144" cy="518386"/>
          </a:xfrm>
          <a:prstGeom prst="rect">
            <a:avLst/>
          </a:prstGeom>
          <a:solidFill>
            <a:srgbClr val="FFCCFF"/>
          </a:solidFill>
          <a:ln>
            <a:solidFill>
              <a:srgbClr val="FF99F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</a:pPr>
            <a:r>
              <a:rPr lang="en-US" sz="2800" b="1" spc="-100" dirty="0" smtClean="0">
                <a:gradFill>
                  <a:gsLst>
                    <a:gs pos="24000">
                      <a:schemeClr val="tx1"/>
                    </a:gs>
                    <a:gs pos="72000">
                      <a:schemeClr val="tx1"/>
                    </a:gs>
                  </a:gsLst>
                  <a:lin ang="2700000" scaled="1"/>
                </a:gradFill>
                <a:latin typeface="+mj-lt"/>
              </a:rPr>
              <a:t>DryadLINQ</a:t>
            </a:r>
            <a:endParaRPr lang="en-US" sz="2800" b="1" spc="-100" dirty="0">
              <a:gradFill>
                <a:gsLst>
                  <a:gs pos="24000">
                    <a:schemeClr val="tx1"/>
                  </a:gs>
                  <a:gs pos="72000">
                    <a:schemeClr val="tx1"/>
                  </a:gs>
                </a:gsLst>
                <a:lin ang="2700000" scaled="1"/>
              </a:gradFill>
              <a:latin typeface="+mj-lt"/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2661397" y="3203786"/>
            <a:ext cx="4291144" cy="518386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</a:pPr>
            <a:r>
              <a:rPr lang="en-US" sz="2800" b="1" spc="-100" dirty="0" smtClean="0">
                <a:gradFill>
                  <a:gsLst>
                    <a:gs pos="24000">
                      <a:schemeClr val="tx1"/>
                    </a:gs>
                    <a:gs pos="72000">
                      <a:schemeClr val="tx1"/>
                    </a:gs>
                  </a:gsLst>
                  <a:lin ang="2700000" scaled="1"/>
                </a:gradFill>
                <a:latin typeface="+mj-lt"/>
              </a:rPr>
              <a:t>Machine learning l</a:t>
            </a:r>
            <a:r>
              <a:rPr lang="en-US" sz="2800" b="1" spc="-100" dirty="0" smtClean="0">
                <a:gradFill>
                  <a:gsLst>
                    <a:gs pos="24000">
                      <a:schemeClr val="tx1"/>
                    </a:gs>
                    <a:gs pos="72000">
                      <a:schemeClr val="tx1"/>
                    </a:gs>
                  </a:gsLst>
                  <a:lin ang="2700000" scaled="1"/>
                </a:gradFill>
              </a:rPr>
              <a:t>ibrary</a:t>
            </a:r>
            <a:endParaRPr lang="en-US" sz="2800" b="1" spc="-100" dirty="0">
              <a:gradFill>
                <a:gsLst>
                  <a:gs pos="24000">
                    <a:schemeClr val="tx1"/>
                  </a:gs>
                  <a:gs pos="72000">
                    <a:schemeClr val="tx1"/>
                  </a:gs>
                </a:gsLst>
                <a:lin ang="2700000" scaled="1"/>
              </a:gradFill>
              <a:latin typeface="+mj-lt"/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2661397" y="2661333"/>
            <a:ext cx="4291144" cy="5183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</a:pPr>
            <a:r>
              <a:rPr lang="en-US" sz="2800" b="1" spc="-100" dirty="0" smtClean="0">
                <a:gradFill>
                  <a:gsLst>
                    <a:gs pos="24000">
                      <a:schemeClr val="tx1"/>
                    </a:gs>
                    <a:gs pos="72000">
                      <a:schemeClr val="tx1"/>
                    </a:gs>
                  </a:gsLst>
                  <a:lin ang="2700000" scaled="1"/>
                </a:gradFill>
                <a:latin typeface="+mj-lt"/>
              </a:rPr>
              <a:t>Decision </a:t>
            </a:r>
            <a:r>
              <a:rPr lang="en-US" sz="2800" b="1" spc="-100" dirty="0">
                <a:gradFill>
                  <a:gsLst>
                    <a:gs pos="24000">
                      <a:schemeClr val="tx1"/>
                    </a:gs>
                    <a:gs pos="72000">
                      <a:schemeClr val="tx1"/>
                    </a:gs>
                  </a:gsLst>
                  <a:lin ang="2700000" scaled="1"/>
                </a:gradFill>
                <a:latin typeface="+mj-lt"/>
              </a:rPr>
              <a:t>forests</a:t>
            </a:r>
          </a:p>
        </p:txBody>
      </p:sp>
      <p:sp>
        <p:nvSpPr>
          <p:cNvPr id="59" name="Rectangle 58"/>
          <p:cNvSpPr/>
          <p:nvPr/>
        </p:nvSpPr>
        <p:spPr>
          <a:xfrm>
            <a:off x="2661397" y="4843975"/>
            <a:ext cx="4291144" cy="5643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</a:pPr>
            <a:r>
              <a:rPr lang="en-US" sz="2800" b="1" spc="-100" dirty="0" smtClean="0">
                <a:gradFill>
                  <a:gsLst>
                    <a:gs pos="24000">
                      <a:schemeClr val="tx1"/>
                    </a:gs>
                    <a:gs pos="72000">
                      <a:schemeClr val="tx1"/>
                    </a:gs>
                  </a:gsLst>
                  <a:lin ang="2700000" scaled="1"/>
                </a:gradFill>
                <a:latin typeface="+mj-lt"/>
              </a:rPr>
              <a:t>Distributed Storage</a:t>
            </a:r>
            <a:endParaRPr lang="en-US" sz="2800" b="1" spc="-100" dirty="0">
              <a:gradFill>
                <a:gsLst>
                  <a:gs pos="24000">
                    <a:schemeClr val="tx1"/>
                  </a:gs>
                  <a:gs pos="72000">
                    <a:schemeClr val="tx1"/>
                  </a:gs>
                </a:gsLst>
                <a:lin ang="2700000" scaled="1"/>
              </a:gra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4127700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253000" y="253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1483E-6 L -0.01823 -0.1272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0" y="-636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8" grpId="0" animBg="1"/>
      <p:bldP spid="55" grpId="0" animBg="1"/>
      <p:bldP spid="56" grpId="0" animBg="1"/>
      <p:bldP spid="3" grpId="0"/>
      <p:bldP spid="53" grpId="0" animBg="1"/>
      <p:bldP spid="54" grpId="0" animBg="1"/>
      <p:bldP spid="57" grpId="0" animBg="1"/>
      <p:bldP spid="58" grpId="0" animBg="1"/>
      <p:bldP spid="59" grpId="0" animBg="1"/>
    </p:bldLst>
  </p:timing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Highly efficient </a:t>
            </a:r>
            <a:r>
              <a:rPr lang="en-US" dirty="0" err="1" smtClean="0"/>
              <a:t>parallellization</a:t>
            </a:r>
            <a:endParaRPr lang="en-US" dirty="0"/>
          </a:p>
        </p:txBody>
      </p:sp>
      <p:pic>
        <p:nvPicPr>
          <p:cNvPr id="5" name="Picture 1" descr="image00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308303" y="1600200"/>
            <a:ext cx="652739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173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4191000" y="5638800"/>
            <a:ext cx="851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time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 rot="16200000">
            <a:off x="382364" y="3509678"/>
            <a:ext cx="14334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machine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68588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End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6266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444" name="Picture 36" descr="RS-232C延長ケーブル（3m）　KR-9EN3 - サンワサプライ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1200" y="2209800"/>
            <a:ext cx="1143000" cy="1143000"/>
          </a:xfrm>
          <a:prstGeom prst="rect">
            <a:avLst/>
          </a:prstGeom>
          <a:noFill/>
        </p:spPr>
      </p:pic>
      <p:pic>
        <p:nvPicPr>
          <p:cNvPr id="145442" name="Picture 34" descr="http://www.computerhistory.org/timeline/images/1964_basic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52600" y="0"/>
            <a:ext cx="1905000" cy="2905125"/>
          </a:xfrm>
          <a:prstGeom prst="rect">
            <a:avLst/>
          </a:prstGeom>
          <a:noFill/>
        </p:spPr>
      </p:pic>
      <p:pic>
        <p:nvPicPr>
          <p:cNvPr id="145438" name="Picture 30" descr="http://www.computerhistory.org/timeline/images/1960_lisp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4019550"/>
            <a:ext cx="1905000" cy="2838450"/>
          </a:xfrm>
          <a:prstGeom prst="rect">
            <a:avLst/>
          </a:prstGeom>
          <a:noFill/>
        </p:spPr>
      </p:pic>
      <p:pic>
        <p:nvPicPr>
          <p:cNvPr id="145436" name="Picture 28" descr="http://www.computerhistory.org/timeline/images/1961_rtl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05600" y="1676400"/>
            <a:ext cx="1905000" cy="1924051"/>
          </a:xfrm>
          <a:prstGeom prst="rect">
            <a:avLst/>
          </a:prstGeom>
          <a:noFill/>
        </p:spPr>
      </p:pic>
      <p:pic>
        <p:nvPicPr>
          <p:cNvPr id="145422" name="Picture 14" descr="http://archive.computerhistory.org/resources/still-image/UNIX/unix.license_plate.102623933.lg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34125" y="4706112"/>
            <a:ext cx="2438400" cy="199948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0"/>
            <a:ext cx="5486400" cy="1066800"/>
          </a:xfrm>
        </p:spPr>
        <p:txBody>
          <a:bodyPr/>
          <a:lstStyle/>
          <a:p>
            <a:r>
              <a:rPr lang="en-US" dirty="0" smtClean="0"/>
              <a:t>The ‘60s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175</a:t>
            </a:fld>
            <a:endParaRPr lang="en-US"/>
          </a:p>
        </p:txBody>
      </p:sp>
      <p:pic>
        <p:nvPicPr>
          <p:cNvPr id="145410" name="Picture 2" descr="http://upload.wikimedia.org/wikipedia/commons/thumb/2/23/Spacewar%21-PDP-1-20070512.jpg/256px-Spacewar%21-PDP-1-20070512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24600" y="685800"/>
            <a:ext cx="2438400" cy="1638300"/>
          </a:xfrm>
          <a:prstGeom prst="rect">
            <a:avLst/>
          </a:prstGeom>
          <a:noFill/>
        </p:spPr>
      </p:pic>
      <p:pic>
        <p:nvPicPr>
          <p:cNvPr id="145412" name="Picture 4" descr="PDP 8/L from September 1969 Braunschweig Staatsbank more in german Wikipedi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0" y="0"/>
            <a:ext cx="1905000" cy="2543175"/>
          </a:xfrm>
          <a:prstGeom prst="rect">
            <a:avLst/>
          </a:prstGeom>
          <a:noFill/>
        </p:spPr>
      </p:pic>
      <p:pic>
        <p:nvPicPr>
          <p:cNvPr id="145416" name="Picture 8" descr="Image:Firstmouseunderside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048000" y="1295400"/>
            <a:ext cx="2857500" cy="1905000"/>
          </a:xfrm>
          <a:prstGeom prst="rect">
            <a:avLst/>
          </a:prstGeom>
          <a:noFill/>
        </p:spPr>
      </p:pic>
      <p:pic>
        <p:nvPicPr>
          <p:cNvPr id="145418" name="Picture 10" descr="ARPANET logical map, March 1977.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33400" y="2971800"/>
            <a:ext cx="2554188" cy="1828800"/>
          </a:xfrm>
          <a:prstGeom prst="rect">
            <a:avLst/>
          </a:prstGeom>
          <a:noFill/>
        </p:spPr>
      </p:pic>
      <p:pic>
        <p:nvPicPr>
          <p:cNvPr id="145420" name="Picture 12" descr="Image:Ken n dennis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953125" y="3258312"/>
            <a:ext cx="2962275" cy="1924051"/>
          </a:xfrm>
          <a:prstGeom prst="rect">
            <a:avLst/>
          </a:prstGeom>
          <a:noFill/>
        </p:spPr>
      </p:pic>
      <p:pic>
        <p:nvPicPr>
          <p:cNvPr id="145424" name="Picture 16" descr="http://www.cs.utexas.edu/users/chris/think/ARPANET/FTP/pdp10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200400" y="3505200"/>
            <a:ext cx="1551214" cy="1809750"/>
          </a:xfrm>
          <a:prstGeom prst="rect">
            <a:avLst/>
          </a:prstGeom>
          <a:noFill/>
        </p:spPr>
      </p:pic>
      <p:pic>
        <p:nvPicPr>
          <p:cNvPr id="145426" name="Picture 18" descr="http://images.ctv.ca/gallery/photo/OS_history_20070126/image0.jp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2209800" y="5314950"/>
            <a:ext cx="2057400" cy="1543050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3124200" y="6400800"/>
            <a:ext cx="883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OS/360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4038600" y="4648200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Multics</a:t>
            </a: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609600" y="2895600"/>
            <a:ext cx="1050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ARPANET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0" y="2438400"/>
            <a:ext cx="759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PDP/8</a:t>
            </a:r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7010400" y="381000"/>
            <a:ext cx="117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Spacewars</a:t>
            </a:r>
            <a:endParaRPr lang="en-US" dirty="0"/>
          </a:p>
        </p:txBody>
      </p:sp>
      <p:pic>
        <p:nvPicPr>
          <p:cNvPr id="145428" name="Picture 20" descr="The program thinks it has a large range of contiguous addresses; but in reality the parts it is currently using are scattered around RAM, and the inactive parts are saved in a disk file.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4572000" y="5334000"/>
            <a:ext cx="1524000" cy="1524000"/>
          </a:xfrm>
          <a:prstGeom prst="rect">
            <a:avLst/>
          </a:prstGeom>
          <a:noFill/>
        </p:spPr>
      </p:pic>
      <p:sp>
        <p:nvSpPr>
          <p:cNvPr id="22" name="TextBox 21"/>
          <p:cNvSpPr txBox="1"/>
          <p:nvPr/>
        </p:nvSpPr>
        <p:spPr>
          <a:xfrm>
            <a:off x="4572000" y="5943600"/>
            <a:ext cx="1655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Virtual memory</a:t>
            </a:r>
            <a:endParaRPr 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3733800" y="4953000"/>
            <a:ext cx="1406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Time-sharing</a:t>
            </a:r>
            <a:endParaRPr lang="en-US" dirty="0"/>
          </a:p>
        </p:txBody>
      </p:sp>
      <p:sp>
        <p:nvSpPr>
          <p:cNvPr id="25" name="Rectangle 24"/>
          <p:cNvSpPr/>
          <p:nvPr/>
        </p:nvSpPr>
        <p:spPr>
          <a:xfrm>
            <a:off x="0" y="5638800"/>
            <a:ext cx="28194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(defun factorial (n) </a:t>
            </a:r>
          </a:p>
          <a:p>
            <a:r>
              <a:rPr lang="pt-BR" dirty="0" smtClean="0"/>
              <a:t>  (if (&lt;= n 1) 1 </a:t>
            </a:r>
          </a:p>
          <a:p>
            <a:r>
              <a:rPr lang="pt-BR" dirty="0" smtClean="0"/>
              <a:t>       (* n (factorial (- n 1))))) </a:t>
            </a:r>
            <a:endParaRPr lang="en-US" dirty="0"/>
          </a:p>
        </p:txBody>
      </p:sp>
      <p:pic>
        <p:nvPicPr>
          <p:cNvPr id="145440" name="Picture 32" descr="http://www.computerhistory.org/timeline/images/1963_ascii.jpg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4876800" y="3276600"/>
            <a:ext cx="981364" cy="17811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005827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45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145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45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45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/>
                                        <p:tgtEl>
                                          <p:spTgt spid="145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145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145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500"/>
                                        <p:tgtEl>
                                          <p:spTgt spid="145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500"/>
                            </p:stCondLst>
                            <p:childTnLst>
                              <p:par>
                                <p:cTn id="4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500"/>
                                        <p:tgtEl>
                                          <p:spTgt spid="145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6" dur="500"/>
                                        <p:tgtEl>
                                          <p:spTgt spid="145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500"/>
                            </p:stCondLst>
                            <p:childTnLst>
                              <p:par>
                                <p:cTn id="5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500"/>
                                        <p:tgtEl>
                                          <p:spTgt spid="145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500"/>
                            </p:stCondLst>
                            <p:childTnLst>
                              <p:par>
                                <p:cTn id="6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1" dur="500"/>
                                        <p:tgtEl>
                                          <p:spTgt spid="145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7000"/>
                            </p:stCondLst>
                            <p:childTnLst>
                              <p:par>
                                <p:cTn id="76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8" dur="500"/>
                                        <p:tgtEl>
                                          <p:spTgt spid="145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500"/>
                            </p:stCondLst>
                            <p:childTnLst>
                              <p:par>
                                <p:cTn id="8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5" dur="500"/>
                                        <p:tgtEl>
                                          <p:spTgt spid="145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8" grpId="0"/>
      <p:bldP spid="19" grpId="0"/>
      <p:bldP spid="20" grpId="0"/>
      <p:bldP spid="22" grpId="0"/>
      <p:bldP spid="23" grpId="0"/>
      <p:bldP spid="25" grpId="0"/>
    </p:bldLst>
  </p:timing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en-US" dirty="0" smtClean="0"/>
              <a:t>What about the 2010’s?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176</a:t>
            </a:fld>
            <a:endParaRPr lang="en-US"/>
          </a:p>
        </p:txBody>
      </p:sp>
      <p:pic>
        <p:nvPicPr>
          <p:cNvPr id="146435" name="Picture 3" descr="C:\Users\mbudiu\AppData\Local\Microsoft\Windows\Temporary Internet Files\Content.IE5\CEUDYJIA\MCj0438059000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95600" y="2209800"/>
            <a:ext cx="3505200" cy="3505200"/>
          </a:xfrm>
          <a:prstGeom prst="rect">
            <a:avLst/>
          </a:prstGeom>
          <a:noFill/>
        </p:spPr>
      </p:pic>
      <p:pic>
        <p:nvPicPr>
          <p:cNvPr id="146437" name="Picture 5" descr="C:\Users\mbudiu\AppData\Local\Microsoft\Windows\Temporary Internet Files\Content.IE5\CEUDYJIA\MCj023400900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76800" y="1219200"/>
            <a:ext cx="1717141" cy="2113984"/>
          </a:xfrm>
          <a:prstGeom prst="rect">
            <a:avLst/>
          </a:prstGeom>
          <a:noFill/>
        </p:spPr>
      </p:pic>
      <p:pic>
        <p:nvPicPr>
          <p:cNvPr id="1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133600"/>
            <a:ext cx="218085" cy="685801"/>
          </a:xfrm>
          <a:prstGeom prst="rect">
            <a:avLst/>
          </a:prstGeom>
          <a:noFill/>
        </p:spPr>
      </p:pic>
      <p:pic>
        <p:nvPicPr>
          <p:cNvPr id="1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33800" y="3200400"/>
            <a:ext cx="218085" cy="685801"/>
          </a:xfrm>
          <a:prstGeom prst="rect">
            <a:avLst/>
          </a:prstGeom>
          <a:noFill/>
        </p:spPr>
      </p:pic>
      <p:pic>
        <p:nvPicPr>
          <p:cNvPr id="1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62400" y="2590800"/>
            <a:ext cx="218085" cy="685801"/>
          </a:xfrm>
          <a:prstGeom prst="rect">
            <a:avLst/>
          </a:prstGeom>
          <a:noFill/>
        </p:spPr>
      </p:pic>
      <p:pic>
        <p:nvPicPr>
          <p:cNvPr id="1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43400" y="2895600"/>
            <a:ext cx="218085" cy="685801"/>
          </a:xfrm>
          <a:prstGeom prst="rect">
            <a:avLst/>
          </a:prstGeom>
          <a:noFill/>
        </p:spPr>
      </p:pic>
      <p:pic>
        <p:nvPicPr>
          <p:cNvPr id="1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14800" y="3810000"/>
            <a:ext cx="218085" cy="685801"/>
          </a:xfrm>
          <a:prstGeom prst="rect">
            <a:avLst/>
          </a:prstGeom>
          <a:noFill/>
        </p:spPr>
      </p:pic>
      <p:pic>
        <p:nvPicPr>
          <p:cNvPr id="15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76800" y="2514600"/>
            <a:ext cx="218085" cy="685801"/>
          </a:xfrm>
          <a:prstGeom prst="rect">
            <a:avLst/>
          </a:prstGeom>
          <a:noFill/>
        </p:spPr>
      </p:pic>
      <p:pic>
        <p:nvPicPr>
          <p:cNvPr id="1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8200" y="3810000"/>
            <a:ext cx="218085" cy="685801"/>
          </a:xfrm>
          <a:prstGeom prst="rect">
            <a:avLst/>
          </a:prstGeom>
          <a:noFill/>
        </p:spPr>
      </p:pic>
      <p:pic>
        <p:nvPicPr>
          <p:cNvPr id="1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7800" y="4876800"/>
            <a:ext cx="218085" cy="685801"/>
          </a:xfrm>
          <a:prstGeom prst="rect">
            <a:avLst/>
          </a:prstGeom>
          <a:noFill/>
        </p:spPr>
      </p:pic>
      <p:pic>
        <p:nvPicPr>
          <p:cNvPr id="1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05400" y="1981200"/>
            <a:ext cx="218085" cy="685801"/>
          </a:xfrm>
          <a:prstGeom prst="rect">
            <a:avLst/>
          </a:prstGeom>
          <a:noFill/>
        </p:spPr>
      </p:pic>
      <p:pic>
        <p:nvPicPr>
          <p:cNvPr id="1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1200" y="2819400"/>
            <a:ext cx="218085" cy="685801"/>
          </a:xfrm>
          <a:prstGeom prst="rect">
            <a:avLst/>
          </a:prstGeom>
          <a:noFill/>
        </p:spPr>
      </p:pic>
      <p:pic>
        <p:nvPicPr>
          <p:cNvPr id="2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62600" y="4114800"/>
            <a:ext cx="218085" cy="685801"/>
          </a:xfrm>
          <a:prstGeom prst="rect">
            <a:avLst/>
          </a:prstGeom>
          <a:noFill/>
        </p:spPr>
      </p:pic>
      <p:pic>
        <p:nvPicPr>
          <p:cNvPr id="2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29200" y="4191000"/>
            <a:ext cx="218085" cy="685801"/>
          </a:xfrm>
          <a:prstGeom prst="rect">
            <a:avLst/>
          </a:prstGeom>
          <a:noFill/>
        </p:spPr>
      </p:pic>
      <p:pic>
        <p:nvPicPr>
          <p:cNvPr id="2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67200" y="2209800"/>
            <a:ext cx="218085" cy="685801"/>
          </a:xfrm>
          <a:prstGeom prst="rect">
            <a:avLst/>
          </a:prstGeom>
          <a:noFill/>
        </p:spPr>
      </p:pic>
      <p:pic>
        <p:nvPicPr>
          <p:cNvPr id="2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9000" y="3276600"/>
            <a:ext cx="218085" cy="685801"/>
          </a:xfrm>
          <a:prstGeom prst="rect">
            <a:avLst/>
          </a:prstGeom>
          <a:noFill/>
        </p:spPr>
      </p:pic>
      <p:pic>
        <p:nvPicPr>
          <p:cNvPr id="2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57600" y="2667000"/>
            <a:ext cx="218085" cy="685801"/>
          </a:xfrm>
          <a:prstGeom prst="rect">
            <a:avLst/>
          </a:prstGeom>
          <a:noFill/>
        </p:spPr>
      </p:pic>
      <p:pic>
        <p:nvPicPr>
          <p:cNvPr id="25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38600" y="2971800"/>
            <a:ext cx="218085" cy="685801"/>
          </a:xfrm>
          <a:prstGeom prst="rect">
            <a:avLst/>
          </a:prstGeom>
          <a:noFill/>
        </p:spPr>
      </p:pic>
      <p:pic>
        <p:nvPicPr>
          <p:cNvPr id="2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0000" y="3886200"/>
            <a:ext cx="218085" cy="685801"/>
          </a:xfrm>
          <a:prstGeom prst="rect">
            <a:avLst/>
          </a:prstGeom>
          <a:noFill/>
        </p:spPr>
      </p:pic>
      <p:pic>
        <p:nvPicPr>
          <p:cNvPr id="2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590800"/>
            <a:ext cx="218085" cy="685801"/>
          </a:xfrm>
          <a:prstGeom prst="rect">
            <a:avLst/>
          </a:prstGeom>
          <a:noFill/>
        </p:spPr>
      </p:pic>
      <p:pic>
        <p:nvPicPr>
          <p:cNvPr id="2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43400" y="3886200"/>
            <a:ext cx="218085" cy="685801"/>
          </a:xfrm>
          <a:prstGeom prst="rect">
            <a:avLst/>
          </a:prstGeom>
          <a:noFill/>
        </p:spPr>
      </p:pic>
      <p:pic>
        <p:nvPicPr>
          <p:cNvPr id="2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4495800"/>
            <a:ext cx="218085" cy="685801"/>
          </a:xfrm>
          <a:prstGeom prst="rect">
            <a:avLst/>
          </a:prstGeom>
          <a:noFill/>
        </p:spPr>
      </p:pic>
      <p:pic>
        <p:nvPicPr>
          <p:cNvPr id="3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0600" y="2057400"/>
            <a:ext cx="218085" cy="685801"/>
          </a:xfrm>
          <a:prstGeom prst="rect">
            <a:avLst/>
          </a:prstGeom>
          <a:noFill/>
        </p:spPr>
      </p:pic>
      <p:pic>
        <p:nvPicPr>
          <p:cNvPr id="3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400" y="2895600"/>
            <a:ext cx="218085" cy="685801"/>
          </a:xfrm>
          <a:prstGeom prst="rect">
            <a:avLst/>
          </a:prstGeom>
          <a:noFill/>
        </p:spPr>
      </p:pic>
      <p:pic>
        <p:nvPicPr>
          <p:cNvPr id="3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7800" y="4191000"/>
            <a:ext cx="218085" cy="685801"/>
          </a:xfrm>
          <a:prstGeom prst="rect">
            <a:avLst/>
          </a:prstGeom>
          <a:noFill/>
        </p:spPr>
      </p:pic>
      <p:pic>
        <p:nvPicPr>
          <p:cNvPr id="3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24400" y="4267200"/>
            <a:ext cx="218085" cy="685801"/>
          </a:xfrm>
          <a:prstGeom prst="rect">
            <a:avLst/>
          </a:prstGeom>
          <a:noFill/>
        </p:spPr>
      </p:pic>
      <p:pic>
        <p:nvPicPr>
          <p:cNvPr id="35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0" y="2209800"/>
            <a:ext cx="218085" cy="685801"/>
          </a:xfrm>
          <a:prstGeom prst="rect">
            <a:avLst/>
          </a:prstGeom>
          <a:noFill/>
        </p:spPr>
      </p:pic>
      <p:pic>
        <p:nvPicPr>
          <p:cNvPr id="3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76800" y="3352800"/>
            <a:ext cx="218085" cy="685801"/>
          </a:xfrm>
          <a:prstGeom prst="rect">
            <a:avLst/>
          </a:prstGeom>
          <a:noFill/>
        </p:spPr>
      </p:pic>
      <p:pic>
        <p:nvPicPr>
          <p:cNvPr id="3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05400" y="2743200"/>
            <a:ext cx="218085" cy="685801"/>
          </a:xfrm>
          <a:prstGeom prst="rect">
            <a:avLst/>
          </a:prstGeom>
          <a:noFill/>
        </p:spPr>
      </p:pic>
      <p:pic>
        <p:nvPicPr>
          <p:cNvPr id="3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400" y="3048000"/>
            <a:ext cx="218085" cy="685801"/>
          </a:xfrm>
          <a:prstGeom prst="rect">
            <a:avLst/>
          </a:prstGeom>
          <a:noFill/>
        </p:spPr>
      </p:pic>
      <p:pic>
        <p:nvPicPr>
          <p:cNvPr id="3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7800" y="3962400"/>
            <a:ext cx="218085" cy="685801"/>
          </a:xfrm>
          <a:prstGeom prst="rect">
            <a:avLst/>
          </a:prstGeom>
          <a:noFill/>
        </p:spPr>
      </p:pic>
      <p:pic>
        <p:nvPicPr>
          <p:cNvPr id="4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9800" y="2667000"/>
            <a:ext cx="218085" cy="685801"/>
          </a:xfrm>
          <a:prstGeom prst="rect">
            <a:avLst/>
          </a:prstGeom>
          <a:noFill/>
        </p:spPr>
      </p:pic>
      <p:pic>
        <p:nvPicPr>
          <p:cNvPr id="4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1200" y="3962400"/>
            <a:ext cx="218085" cy="685801"/>
          </a:xfrm>
          <a:prstGeom prst="rect">
            <a:avLst/>
          </a:prstGeom>
          <a:noFill/>
        </p:spPr>
      </p:pic>
      <p:pic>
        <p:nvPicPr>
          <p:cNvPr id="4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62600" y="4876800"/>
            <a:ext cx="218085" cy="685801"/>
          </a:xfrm>
          <a:prstGeom prst="rect">
            <a:avLst/>
          </a:prstGeom>
          <a:noFill/>
        </p:spPr>
      </p:pic>
      <p:sp>
        <p:nvSpPr>
          <p:cNvPr id="44" name="32-Point Star 43"/>
          <p:cNvSpPr/>
          <p:nvPr/>
        </p:nvSpPr>
        <p:spPr>
          <a:xfrm>
            <a:off x="3768437" y="2677412"/>
            <a:ext cx="2209800" cy="2057400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32-Point Star 44"/>
          <p:cNvSpPr/>
          <p:nvPr/>
        </p:nvSpPr>
        <p:spPr>
          <a:xfrm rot="21249845">
            <a:off x="4067436" y="2972667"/>
            <a:ext cx="1611801" cy="1466890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32-Point Star 45"/>
          <p:cNvSpPr/>
          <p:nvPr/>
        </p:nvSpPr>
        <p:spPr>
          <a:xfrm>
            <a:off x="4298693" y="3175460"/>
            <a:ext cx="1149285" cy="1040091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32-Point Star 46"/>
          <p:cNvSpPr/>
          <p:nvPr/>
        </p:nvSpPr>
        <p:spPr>
          <a:xfrm rot="21249845">
            <a:off x="4455130" y="3317296"/>
            <a:ext cx="838276" cy="741566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7047" name="Picture 7" descr="C:\Users\mbudiu.NORTHAMERICA\AppData\Local\Microsoft\Windows\Temporary Internet Files\Content.IE5\925GOJ4Q\MCj04339410000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77000" y="3505200"/>
            <a:ext cx="876300" cy="876300"/>
          </a:xfrm>
          <a:prstGeom prst="rect">
            <a:avLst/>
          </a:prstGeom>
          <a:noFill/>
        </p:spPr>
      </p:pic>
      <p:cxnSp>
        <p:nvCxnSpPr>
          <p:cNvPr id="50" name="Straight Connector 49"/>
          <p:cNvCxnSpPr>
            <a:stCxn id="44" idx="3"/>
            <a:endCxn id="87047" idx="1"/>
          </p:cNvCxnSpPr>
          <p:nvPr/>
        </p:nvCxnSpPr>
        <p:spPr>
          <a:xfrm>
            <a:off x="5978237" y="3706112"/>
            <a:ext cx="498763" cy="2372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48308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0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90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"/>
                            </p:stCondLst>
                            <p:childTnLst>
                              <p:par>
                                <p:cTn id="49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200"/>
                            </p:stCondLst>
                            <p:childTnLst>
                              <p:par>
                                <p:cTn id="52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300"/>
                            </p:stCondLst>
                            <p:childTnLst>
                              <p:par>
                                <p:cTn id="55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400"/>
                            </p:stCondLst>
                            <p:childTnLst>
                              <p:par>
                                <p:cTn id="5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600"/>
                            </p:stCondLst>
                            <p:childTnLst>
                              <p:par>
                                <p:cTn id="64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700"/>
                            </p:stCondLst>
                            <p:childTnLst>
                              <p:par>
                                <p:cTn id="67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800"/>
                            </p:stCondLst>
                            <p:childTnLst>
                              <p:par>
                                <p:cTn id="70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900"/>
                            </p:stCondLst>
                            <p:childTnLst>
                              <p:par>
                                <p:cTn id="7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100"/>
                            </p:stCondLst>
                            <p:childTnLst>
                              <p:par>
                                <p:cTn id="79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200"/>
                            </p:stCondLst>
                            <p:childTnLst>
                              <p:par>
                                <p:cTn id="82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300"/>
                            </p:stCondLst>
                            <p:childTnLst>
                              <p:par>
                                <p:cTn id="85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400"/>
                            </p:stCondLst>
                            <p:childTnLst>
                              <p:par>
                                <p:cTn id="8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500"/>
                            </p:stCondLst>
                            <p:childTnLst>
                              <p:par>
                                <p:cTn id="91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600"/>
                            </p:stCondLst>
                            <p:childTnLst>
                              <p:par>
                                <p:cTn id="94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700"/>
                            </p:stCondLst>
                            <p:childTnLst>
                              <p:par>
                                <p:cTn id="97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800"/>
                            </p:stCondLst>
                            <p:childTnLst>
                              <p:par>
                                <p:cTn id="100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900"/>
                            </p:stCondLst>
                            <p:childTnLst>
                              <p:par>
                                <p:cTn id="10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3000"/>
                            </p:stCondLst>
                            <p:childTnLst>
                              <p:par>
                                <p:cTn id="106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100"/>
                            </p:stCondLst>
                            <p:childTnLst>
                              <p:par>
                                <p:cTn id="10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100"/>
                            </p:stCondLst>
                            <p:childTnLst>
                              <p:par>
                                <p:cTn id="1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100"/>
                            </p:stCondLst>
                            <p:childTnLst>
                              <p:par>
                                <p:cTn id="1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3100"/>
                            </p:stCondLst>
                            <p:childTnLst>
                              <p:par>
                                <p:cTn id="1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5" grpId="0" animBg="1"/>
      <p:bldP spid="46" grpId="0" animBg="1"/>
      <p:bldP spid="47" grpId="0" animBg="1"/>
    </p:bldLst>
  </p:timing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>
            <a:off x="914400" y="1676400"/>
            <a:ext cx="7543800" cy="5029200"/>
          </a:xfrm>
          <a:prstGeom prst="roundRect">
            <a:avLst>
              <a:gd name="adj" fmla="val 94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Layers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177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1847850" y="6019800"/>
            <a:ext cx="5791200" cy="533400"/>
          </a:xfrm>
          <a:prstGeom prst="rect">
            <a:avLst/>
          </a:prstGeom>
          <a:solidFill>
            <a:srgbClr val="E5FF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Networking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847850" y="4800600"/>
            <a:ext cx="5791200" cy="457200"/>
          </a:xfrm>
          <a:prstGeom prst="rect">
            <a:avLst/>
          </a:prstGeom>
          <a:solidFill>
            <a:srgbClr val="7FFF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Storage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847850" y="3581400"/>
            <a:ext cx="5791200" cy="457200"/>
          </a:xfrm>
          <a:prstGeom prst="rect">
            <a:avLst/>
          </a:prstGeom>
          <a:solidFill>
            <a:srgbClr val="11FF1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Distributed Execution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847850" y="2971800"/>
            <a:ext cx="5791200" cy="457200"/>
          </a:xfrm>
          <a:prstGeom prst="rect">
            <a:avLst/>
          </a:prstGeom>
          <a:solidFill>
            <a:srgbClr val="00CC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Scheduling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847850" y="2362200"/>
            <a:ext cx="5791200" cy="457200"/>
          </a:xfrm>
          <a:prstGeom prst="rect">
            <a:avLst/>
          </a:prstGeom>
          <a:solidFill>
            <a:srgbClr val="00A2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Resource Management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828800" y="1143000"/>
            <a:ext cx="5791200" cy="457200"/>
          </a:xfrm>
          <a:prstGeom prst="rect">
            <a:avLst/>
          </a:prstGeom>
          <a:solidFill>
            <a:srgbClr val="003E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bg1"/>
                </a:solidFill>
              </a:rPr>
              <a:t>Applications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847850" y="5410200"/>
            <a:ext cx="5791200" cy="457200"/>
          </a:xfrm>
          <a:prstGeom prst="rect">
            <a:avLst/>
          </a:prstGeom>
          <a:solidFill>
            <a:srgbClr val="B7FF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Identity &amp; Security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847850" y="4191000"/>
            <a:ext cx="5791200" cy="457200"/>
          </a:xfrm>
          <a:prstGeom prst="rect">
            <a:avLst/>
          </a:prstGeom>
          <a:solidFill>
            <a:srgbClr val="56FF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Caching and Synchronization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1828800" y="1752600"/>
            <a:ext cx="5791200" cy="457200"/>
          </a:xfrm>
          <a:prstGeom prst="rect">
            <a:avLst/>
          </a:prstGeom>
          <a:solidFill>
            <a:srgbClr val="006C0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Programming Languages and APIs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 rot="16200000">
            <a:off x="-48410" y="3782210"/>
            <a:ext cx="27536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</a:rPr>
              <a:t>Operating System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0872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</p:bldLst>
  </p:timing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Pieces of the Global Computer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178</a:t>
            </a:fld>
            <a:endParaRPr lang="en-US"/>
          </a:p>
        </p:txBody>
      </p:sp>
      <p:pic>
        <p:nvPicPr>
          <p:cNvPr id="141316" name="Picture 4" descr="http://blogs.voices.com/thebiz/Amazon-Web-Services-3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" y="1760220"/>
            <a:ext cx="2857500" cy="1162050"/>
          </a:xfrm>
          <a:prstGeom prst="rect">
            <a:avLst/>
          </a:prstGeom>
          <a:noFill/>
        </p:spPr>
      </p:pic>
      <p:pic>
        <p:nvPicPr>
          <p:cNvPr id="141318" name="Picture 6" descr="http://www.arrowasia.com.hk/file_system/intranet/SA/MIME/Image/google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4800" y="3055620"/>
            <a:ext cx="2990850" cy="1133475"/>
          </a:xfrm>
          <a:prstGeom prst="rect">
            <a:avLst/>
          </a:prstGeom>
          <a:noFill/>
        </p:spPr>
      </p:pic>
      <p:pic>
        <p:nvPicPr>
          <p:cNvPr id="141322" name="Picture 10" descr="http://fishtrain.com/wp-content/uploads/akamai_logo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5200" y="1836420"/>
            <a:ext cx="2286000" cy="1076325"/>
          </a:xfrm>
          <a:prstGeom prst="rect">
            <a:avLst/>
          </a:prstGeom>
          <a:noFill/>
        </p:spPr>
      </p:pic>
      <p:pic>
        <p:nvPicPr>
          <p:cNvPr id="141324" name="Picture 12" descr="http://ivory.vnunet.com/images/company-logos/vmware-logo/medium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05200" y="3131820"/>
            <a:ext cx="2306782" cy="1371600"/>
          </a:xfrm>
          <a:prstGeom prst="rect">
            <a:avLst/>
          </a:prstGeom>
          <a:noFill/>
        </p:spPr>
      </p:pic>
      <p:pic>
        <p:nvPicPr>
          <p:cNvPr id="141326" name="Picture 14" descr="http://blogoehlert.typepad.com/photos/uncategorized/yahoo_logo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81400" y="4472940"/>
            <a:ext cx="2209800" cy="1546860"/>
          </a:xfrm>
          <a:prstGeom prst="rect">
            <a:avLst/>
          </a:prstGeom>
          <a:noFill/>
        </p:spPr>
      </p:pic>
      <p:pic>
        <p:nvPicPr>
          <p:cNvPr id="141328" name="Picture 16" descr="http://www.fathomseo.com/blog/wp-content/uploads/2007/09/facebook_logo_large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48400" y="1975413"/>
            <a:ext cx="2590800" cy="971550"/>
          </a:xfrm>
          <a:prstGeom prst="rect">
            <a:avLst/>
          </a:prstGeom>
          <a:noFill/>
        </p:spPr>
      </p:pic>
      <p:pic>
        <p:nvPicPr>
          <p:cNvPr id="141332" name="Picture 20" descr="http://rackable.com/images/common/masthead-1.gif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705600" y="3436620"/>
            <a:ext cx="1619250" cy="647700"/>
          </a:xfrm>
          <a:prstGeom prst="rect">
            <a:avLst/>
          </a:prstGeom>
          <a:noFill/>
        </p:spPr>
      </p:pic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4189095"/>
            <a:ext cx="2065876" cy="2065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667000" y="6197025"/>
            <a:ext cx="4217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And many, many more…</a:t>
            </a:r>
            <a:endParaRPr lang="en-US" sz="3200" dirty="0"/>
          </a:p>
        </p:txBody>
      </p:sp>
      <p:pic>
        <p:nvPicPr>
          <p:cNvPr id="10242" name="Picture 2" descr="http://webintr.com/blog/wp-content/uploads/2012/04/yandex.gi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937" y="4623244"/>
            <a:ext cx="2314575" cy="122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37647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This lecture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179</a:t>
            </a:fld>
            <a:endParaRPr lang="en-US"/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5715000" y="1066800"/>
            <a:ext cx="76200" cy="106680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Picture 3" descr="C:\Users\mbudiu\AppData\Local\Microsoft\Windows\Temporary Internet Files\Content.IE5\CEUDYJIA\MCj0438059000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95600" y="2209800"/>
            <a:ext cx="3505200" cy="3505200"/>
          </a:xfrm>
          <a:prstGeom prst="rect">
            <a:avLst/>
          </a:prstGeom>
          <a:noFill/>
        </p:spPr>
      </p:pic>
      <p:pic>
        <p:nvPicPr>
          <p:cNvPr id="4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133600"/>
            <a:ext cx="218085" cy="685801"/>
          </a:xfrm>
          <a:prstGeom prst="rect">
            <a:avLst/>
          </a:prstGeom>
          <a:noFill/>
        </p:spPr>
      </p:pic>
      <p:pic>
        <p:nvPicPr>
          <p:cNvPr id="4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3800" y="3200400"/>
            <a:ext cx="218085" cy="685801"/>
          </a:xfrm>
          <a:prstGeom prst="rect">
            <a:avLst/>
          </a:prstGeom>
          <a:noFill/>
        </p:spPr>
      </p:pic>
      <p:pic>
        <p:nvPicPr>
          <p:cNvPr id="4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62400" y="2590800"/>
            <a:ext cx="218085" cy="685801"/>
          </a:xfrm>
          <a:prstGeom prst="rect">
            <a:avLst/>
          </a:prstGeom>
          <a:noFill/>
        </p:spPr>
      </p:pic>
      <p:pic>
        <p:nvPicPr>
          <p:cNvPr id="7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43400" y="2895600"/>
            <a:ext cx="218085" cy="685801"/>
          </a:xfrm>
          <a:prstGeom prst="rect">
            <a:avLst/>
          </a:prstGeom>
          <a:noFill/>
        </p:spPr>
      </p:pic>
      <p:pic>
        <p:nvPicPr>
          <p:cNvPr id="7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14800" y="3810000"/>
            <a:ext cx="218085" cy="685801"/>
          </a:xfrm>
          <a:prstGeom prst="rect">
            <a:avLst/>
          </a:prstGeom>
          <a:noFill/>
        </p:spPr>
      </p:pic>
      <p:pic>
        <p:nvPicPr>
          <p:cNvPr id="7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76800" y="2514600"/>
            <a:ext cx="218085" cy="685801"/>
          </a:xfrm>
          <a:prstGeom prst="rect">
            <a:avLst/>
          </a:prstGeom>
          <a:noFill/>
        </p:spPr>
      </p:pic>
      <p:pic>
        <p:nvPicPr>
          <p:cNvPr id="7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3810000"/>
            <a:ext cx="218085" cy="685801"/>
          </a:xfrm>
          <a:prstGeom prst="rect">
            <a:avLst/>
          </a:prstGeom>
          <a:noFill/>
        </p:spPr>
      </p:pic>
      <p:pic>
        <p:nvPicPr>
          <p:cNvPr id="8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7800" y="4876800"/>
            <a:ext cx="218085" cy="685801"/>
          </a:xfrm>
          <a:prstGeom prst="rect">
            <a:avLst/>
          </a:prstGeom>
          <a:noFill/>
        </p:spPr>
      </p:pic>
      <p:pic>
        <p:nvPicPr>
          <p:cNvPr id="8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5400" y="1981200"/>
            <a:ext cx="218085" cy="685801"/>
          </a:xfrm>
          <a:prstGeom prst="rect">
            <a:avLst/>
          </a:prstGeom>
          <a:noFill/>
        </p:spPr>
      </p:pic>
      <p:pic>
        <p:nvPicPr>
          <p:cNvPr id="8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1200" y="2819400"/>
            <a:ext cx="218085" cy="685801"/>
          </a:xfrm>
          <a:prstGeom prst="rect">
            <a:avLst/>
          </a:prstGeom>
          <a:noFill/>
        </p:spPr>
      </p:pic>
      <p:pic>
        <p:nvPicPr>
          <p:cNvPr id="8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62600" y="4114800"/>
            <a:ext cx="218085" cy="685801"/>
          </a:xfrm>
          <a:prstGeom prst="rect">
            <a:avLst/>
          </a:prstGeom>
          <a:noFill/>
        </p:spPr>
      </p:pic>
      <p:pic>
        <p:nvPicPr>
          <p:cNvPr id="8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9200" y="4191000"/>
            <a:ext cx="218085" cy="685801"/>
          </a:xfrm>
          <a:prstGeom prst="rect">
            <a:avLst/>
          </a:prstGeom>
          <a:noFill/>
        </p:spPr>
      </p:pic>
      <p:pic>
        <p:nvPicPr>
          <p:cNvPr id="85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7200" y="2209800"/>
            <a:ext cx="218085" cy="685801"/>
          </a:xfrm>
          <a:prstGeom prst="rect">
            <a:avLst/>
          </a:prstGeom>
          <a:noFill/>
        </p:spPr>
      </p:pic>
      <p:pic>
        <p:nvPicPr>
          <p:cNvPr id="8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3276600"/>
            <a:ext cx="218085" cy="685801"/>
          </a:xfrm>
          <a:prstGeom prst="rect">
            <a:avLst/>
          </a:prstGeom>
          <a:noFill/>
        </p:spPr>
      </p:pic>
      <p:pic>
        <p:nvPicPr>
          <p:cNvPr id="8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7600" y="2667000"/>
            <a:ext cx="218085" cy="685801"/>
          </a:xfrm>
          <a:prstGeom prst="rect">
            <a:avLst/>
          </a:prstGeom>
          <a:noFill/>
        </p:spPr>
      </p:pic>
      <p:pic>
        <p:nvPicPr>
          <p:cNvPr id="8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38600" y="2971800"/>
            <a:ext cx="218085" cy="685801"/>
          </a:xfrm>
          <a:prstGeom prst="rect">
            <a:avLst/>
          </a:prstGeom>
          <a:noFill/>
        </p:spPr>
      </p:pic>
      <p:pic>
        <p:nvPicPr>
          <p:cNvPr id="8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0" y="3886200"/>
            <a:ext cx="218085" cy="685801"/>
          </a:xfrm>
          <a:prstGeom prst="rect">
            <a:avLst/>
          </a:prstGeom>
          <a:noFill/>
        </p:spPr>
      </p:pic>
      <p:pic>
        <p:nvPicPr>
          <p:cNvPr id="9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590800"/>
            <a:ext cx="218085" cy="685801"/>
          </a:xfrm>
          <a:prstGeom prst="rect">
            <a:avLst/>
          </a:prstGeom>
          <a:noFill/>
        </p:spPr>
      </p:pic>
      <p:pic>
        <p:nvPicPr>
          <p:cNvPr id="9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43400" y="3886200"/>
            <a:ext cx="218085" cy="685801"/>
          </a:xfrm>
          <a:prstGeom prst="rect">
            <a:avLst/>
          </a:prstGeom>
          <a:noFill/>
        </p:spPr>
      </p:pic>
      <p:pic>
        <p:nvPicPr>
          <p:cNvPr id="9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4495800"/>
            <a:ext cx="218085" cy="685801"/>
          </a:xfrm>
          <a:prstGeom prst="rect">
            <a:avLst/>
          </a:prstGeom>
          <a:noFill/>
        </p:spPr>
      </p:pic>
      <p:pic>
        <p:nvPicPr>
          <p:cNvPr id="9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0600" y="2057400"/>
            <a:ext cx="218085" cy="685801"/>
          </a:xfrm>
          <a:prstGeom prst="rect">
            <a:avLst/>
          </a:prstGeom>
          <a:noFill/>
        </p:spPr>
      </p:pic>
      <p:pic>
        <p:nvPicPr>
          <p:cNvPr id="9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895600"/>
            <a:ext cx="218085" cy="685801"/>
          </a:xfrm>
          <a:prstGeom prst="rect">
            <a:avLst/>
          </a:prstGeom>
          <a:noFill/>
        </p:spPr>
      </p:pic>
      <p:pic>
        <p:nvPicPr>
          <p:cNvPr id="95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7800" y="4191000"/>
            <a:ext cx="218085" cy="685801"/>
          </a:xfrm>
          <a:prstGeom prst="rect">
            <a:avLst/>
          </a:prstGeom>
          <a:noFill/>
        </p:spPr>
      </p:pic>
      <p:pic>
        <p:nvPicPr>
          <p:cNvPr id="9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24400" y="4267200"/>
            <a:ext cx="218085" cy="685801"/>
          </a:xfrm>
          <a:prstGeom prst="rect">
            <a:avLst/>
          </a:prstGeom>
          <a:noFill/>
        </p:spPr>
      </p:pic>
      <p:pic>
        <p:nvPicPr>
          <p:cNvPr id="9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0" y="2209800"/>
            <a:ext cx="218085" cy="685801"/>
          </a:xfrm>
          <a:prstGeom prst="rect">
            <a:avLst/>
          </a:prstGeom>
          <a:noFill/>
        </p:spPr>
      </p:pic>
      <p:pic>
        <p:nvPicPr>
          <p:cNvPr id="9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76800" y="3352800"/>
            <a:ext cx="218085" cy="685801"/>
          </a:xfrm>
          <a:prstGeom prst="rect">
            <a:avLst/>
          </a:prstGeom>
          <a:noFill/>
        </p:spPr>
      </p:pic>
      <p:pic>
        <p:nvPicPr>
          <p:cNvPr id="9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5400" y="2743200"/>
            <a:ext cx="218085" cy="685801"/>
          </a:xfrm>
          <a:prstGeom prst="rect">
            <a:avLst/>
          </a:prstGeom>
          <a:noFill/>
        </p:spPr>
      </p:pic>
      <p:pic>
        <p:nvPicPr>
          <p:cNvPr id="10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3048000"/>
            <a:ext cx="218085" cy="685801"/>
          </a:xfrm>
          <a:prstGeom prst="rect">
            <a:avLst/>
          </a:prstGeom>
          <a:noFill/>
        </p:spPr>
      </p:pic>
      <p:pic>
        <p:nvPicPr>
          <p:cNvPr id="10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7800" y="3962400"/>
            <a:ext cx="218085" cy="685801"/>
          </a:xfrm>
          <a:prstGeom prst="rect">
            <a:avLst/>
          </a:prstGeom>
          <a:noFill/>
        </p:spPr>
      </p:pic>
      <p:pic>
        <p:nvPicPr>
          <p:cNvPr id="10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9800" y="2667000"/>
            <a:ext cx="218085" cy="685801"/>
          </a:xfrm>
          <a:prstGeom prst="rect">
            <a:avLst/>
          </a:prstGeom>
          <a:noFill/>
        </p:spPr>
      </p:pic>
      <p:pic>
        <p:nvPicPr>
          <p:cNvPr id="10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1200" y="3962400"/>
            <a:ext cx="218085" cy="685801"/>
          </a:xfrm>
          <a:prstGeom prst="rect">
            <a:avLst/>
          </a:prstGeom>
          <a:noFill/>
        </p:spPr>
      </p:pic>
      <p:pic>
        <p:nvPicPr>
          <p:cNvPr id="10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62600" y="4876800"/>
            <a:ext cx="218085" cy="685801"/>
          </a:xfrm>
          <a:prstGeom prst="rect">
            <a:avLst/>
          </a:prstGeom>
          <a:noFill/>
        </p:spPr>
      </p:pic>
      <p:sp>
        <p:nvSpPr>
          <p:cNvPr id="105" name="32-Point Star 104"/>
          <p:cNvSpPr/>
          <p:nvPr/>
        </p:nvSpPr>
        <p:spPr>
          <a:xfrm>
            <a:off x="3768437" y="2677412"/>
            <a:ext cx="2209800" cy="2057400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32-Point Star 105"/>
          <p:cNvSpPr/>
          <p:nvPr/>
        </p:nvSpPr>
        <p:spPr>
          <a:xfrm rot="21249845">
            <a:off x="4067436" y="2972667"/>
            <a:ext cx="1611801" cy="1466890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32-Point Star 106"/>
          <p:cNvSpPr/>
          <p:nvPr/>
        </p:nvSpPr>
        <p:spPr>
          <a:xfrm>
            <a:off x="4298693" y="3175460"/>
            <a:ext cx="1149285" cy="1040091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32-Point Star 107"/>
          <p:cNvSpPr/>
          <p:nvPr/>
        </p:nvSpPr>
        <p:spPr>
          <a:xfrm rot="21249845">
            <a:off x="4455130" y="3317296"/>
            <a:ext cx="838276" cy="741566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9" name="Picture 7" descr="C:\Users\mbudiu.NORTHAMERICA\AppData\Local\Microsoft\Windows\Temporary Internet Files\Content.IE5\925GOJ4Q\MCj04339410000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77000" y="3505200"/>
            <a:ext cx="876300" cy="876300"/>
          </a:xfrm>
          <a:prstGeom prst="rect">
            <a:avLst/>
          </a:prstGeom>
          <a:noFill/>
        </p:spPr>
      </p:pic>
      <p:cxnSp>
        <p:nvCxnSpPr>
          <p:cNvPr id="110" name="Straight Connector 109"/>
          <p:cNvCxnSpPr>
            <a:endCxn id="109" idx="1"/>
          </p:cNvCxnSpPr>
          <p:nvPr/>
        </p:nvCxnSpPr>
        <p:spPr>
          <a:xfrm>
            <a:off x="5978237" y="3706112"/>
            <a:ext cx="498763" cy="2372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jigsawoutlin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3200" y="1828800"/>
            <a:ext cx="4582285" cy="3810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4981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C:\Users\mbudiu\AppData\Local\Microsoft\Windows\Temporary Internet Files\Content.IE5\7Q8VXV76\MP9002276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The cloud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2772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“The cloud” is evolving rapidly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New frontiers are being conquered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The face of computing will change forever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There is still a lot to be done</a:t>
            </a:r>
          </a:p>
          <a:p>
            <a:endParaRPr lang="en-US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You might do it</a:t>
            </a:r>
            <a:r>
              <a:rPr lang="en-US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en-US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180</a:t>
            </a:fld>
            <a:endParaRPr lang="en-US"/>
          </a:p>
        </p:txBody>
      </p:sp>
      <p:pic>
        <p:nvPicPr>
          <p:cNvPr id="27656" name="Picture 8" descr="C:\Users\mbudiu\AppData\Local\Microsoft\Windows\Temporary Internet Files\Content.IE5\ALO6T82F\MC9004362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946" y="457200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26710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5867400" y="6248400"/>
            <a:ext cx="2133600" cy="365125"/>
          </a:xfrm>
        </p:spPr>
        <p:txBody>
          <a:bodyPr/>
          <a:lstStyle/>
          <a:p>
            <a:fld id="{FC7F914F-062F-453F-B34B-BB004E9935E0}" type="slidenum">
              <a:rPr lang="en-US" smtClean="0"/>
              <a:pPr/>
              <a:t>181</a:t>
            </a:fld>
            <a:endParaRPr lang="en-US" dirty="0"/>
          </a:p>
        </p:txBody>
      </p:sp>
      <p:grpSp>
        <p:nvGrpSpPr>
          <p:cNvPr id="44" name="Group 43"/>
          <p:cNvGrpSpPr/>
          <p:nvPr/>
        </p:nvGrpSpPr>
        <p:grpSpPr>
          <a:xfrm>
            <a:off x="4495800" y="2209800"/>
            <a:ext cx="4495800" cy="2835275"/>
            <a:chOff x="304800" y="1600200"/>
            <a:chExt cx="8724443" cy="5121275"/>
          </a:xfrm>
        </p:grpSpPr>
        <p:sp>
          <p:nvSpPr>
            <p:cNvPr id="10" name="Slide Number Placeholder 621"/>
            <p:cNvSpPr txBox="1">
              <a:spLocks/>
            </p:cNvSpPr>
            <p:nvPr/>
          </p:nvSpPr>
          <p:spPr>
            <a:xfrm>
              <a:off x="6553200" y="6356350"/>
              <a:ext cx="2133600" cy="365125"/>
            </a:xfrm>
            <a:prstGeom prst="rect">
              <a:avLst/>
            </a:prstGeom>
          </p:spPr>
          <p:txBody>
            <a:bodyPr vert="horz" lIns="91440" tIns="45720" rIns="91440" bIns="45720"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fld id="{FC7F914F-062F-453F-B34B-BB004E9935E0}" type="slidenum">
                <a:rPr kumimoji="0" lang="en-US" sz="1200" b="0" i="0" u="none" strike="noStrike" kern="1200" cap="none" spc="0" normalizeH="0" baseline="0" noProof="0" smtClean="0">
                  <a:ln>
                    <a:noFill/>
                  </a:ln>
                  <a:solidFill>
                    <a:schemeClr val="tx1">
                      <a:tint val="75000"/>
                    </a:schemeClr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t>181</a:t>
              </a:fld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1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362200" y="4191001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2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004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3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0386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768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5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7150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6" name="Picture 15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32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3914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8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296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9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362200" y="1600201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0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004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1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0386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2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768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3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7150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4" name="Picture 23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32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5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3914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296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7" name="Picture 16" descr="C:\Users\mbudiu\AppData\Local\Microsoft\Windows\Temporary Internet Files\Content.IE5\0W1FB6JX\MMj01781240000[1]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04800" y="3429000"/>
              <a:ext cx="1219200" cy="1239187"/>
            </a:xfrm>
            <a:prstGeom prst="rect">
              <a:avLst/>
            </a:prstGeom>
            <a:noFill/>
          </p:spPr>
        </p:pic>
        <p:cxnSp>
          <p:nvCxnSpPr>
            <p:cNvPr id="28" name="Straight Arrow Connector 27"/>
            <p:cNvCxnSpPr/>
            <p:nvPr/>
          </p:nvCxnSpPr>
          <p:spPr>
            <a:xfrm flipV="1">
              <a:off x="1447800" y="2743200"/>
              <a:ext cx="1371600" cy="1309921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/>
            <p:nvPr/>
          </p:nvCxnSpPr>
          <p:spPr>
            <a:xfrm flipV="1">
              <a:off x="1447800" y="2743200"/>
              <a:ext cx="2209800" cy="1309921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/>
            <p:nvPr/>
          </p:nvCxnSpPr>
          <p:spPr>
            <a:xfrm flipV="1">
              <a:off x="1447800" y="2743200"/>
              <a:ext cx="3048000" cy="130992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/>
            <p:cNvCxnSpPr/>
            <p:nvPr/>
          </p:nvCxnSpPr>
          <p:spPr>
            <a:xfrm flipV="1">
              <a:off x="1447800" y="2743200"/>
              <a:ext cx="3886200" cy="1309921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/>
            <p:cNvCxnSpPr/>
            <p:nvPr/>
          </p:nvCxnSpPr>
          <p:spPr>
            <a:xfrm rot="16200000" flipH="1">
              <a:off x="1188360" y="4312560"/>
              <a:ext cx="1890480" cy="137160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Arrow Connector 32"/>
            <p:cNvCxnSpPr/>
            <p:nvPr/>
          </p:nvCxnSpPr>
          <p:spPr>
            <a:xfrm>
              <a:off x="1447800" y="4053120"/>
              <a:ext cx="2209800" cy="189048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/>
            <p:cNvCxnSpPr/>
            <p:nvPr/>
          </p:nvCxnSpPr>
          <p:spPr>
            <a:xfrm>
              <a:off x="1447800" y="4053120"/>
              <a:ext cx="3810000" cy="196668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/>
            <p:cNvCxnSpPr/>
            <p:nvPr/>
          </p:nvCxnSpPr>
          <p:spPr>
            <a:xfrm>
              <a:off x="1447800" y="4053120"/>
              <a:ext cx="4648200" cy="1904999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>
              <a:off x="1447800" y="4053120"/>
              <a:ext cx="5562600" cy="196668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/>
            <p:cNvCxnSpPr/>
            <p:nvPr/>
          </p:nvCxnSpPr>
          <p:spPr>
            <a:xfrm>
              <a:off x="1447800" y="4053120"/>
              <a:ext cx="3048000" cy="196668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/>
            <p:nvPr/>
          </p:nvCxnSpPr>
          <p:spPr>
            <a:xfrm>
              <a:off x="1447800" y="4053120"/>
              <a:ext cx="6324600" cy="196668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/>
            <p:cNvCxnSpPr/>
            <p:nvPr/>
          </p:nvCxnSpPr>
          <p:spPr>
            <a:xfrm>
              <a:off x="1447800" y="4053120"/>
              <a:ext cx="7239000" cy="196668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Arrow Connector 39"/>
            <p:cNvCxnSpPr/>
            <p:nvPr/>
          </p:nvCxnSpPr>
          <p:spPr>
            <a:xfrm flipV="1">
              <a:off x="1447800" y="2743200"/>
              <a:ext cx="4724400" cy="1309921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Arrow Connector 40"/>
            <p:cNvCxnSpPr/>
            <p:nvPr/>
          </p:nvCxnSpPr>
          <p:spPr>
            <a:xfrm flipV="1">
              <a:off x="1447800" y="2743200"/>
              <a:ext cx="6400800" cy="1309921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/>
            <p:cNvCxnSpPr/>
            <p:nvPr/>
          </p:nvCxnSpPr>
          <p:spPr>
            <a:xfrm flipV="1">
              <a:off x="1447800" y="2743200"/>
              <a:ext cx="5562600" cy="1309921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Arrow Connector 42"/>
            <p:cNvCxnSpPr/>
            <p:nvPr/>
          </p:nvCxnSpPr>
          <p:spPr>
            <a:xfrm flipV="1">
              <a:off x="1447800" y="2743200"/>
              <a:ext cx="7315200" cy="1309922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TextBox 44"/>
          <p:cNvSpPr txBox="1"/>
          <p:nvPr/>
        </p:nvSpPr>
        <p:spPr>
          <a:xfrm>
            <a:off x="3733800" y="2743200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b="1" dirty="0" smtClean="0"/>
              <a:t>=</a:t>
            </a:r>
            <a:endParaRPr lang="en-US" sz="9600" b="1" dirty="0"/>
          </a:p>
        </p:txBody>
      </p:sp>
      <p:grpSp>
        <p:nvGrpSpPr>
          <p:cNvPr id="46" name="Group 45"/>
          <p:cNvGrpSpPr/>
          <p:nvPr/>
        </p:nvGrpSpPr>
        <p:grpSpPr>
          <a:xfrm>
            <a:off x="0" y="2718471"/>
            <a:ext cx="3694533" cy="2005929"/>
            <a:chOff x="814873" y="2028986"/>
            <a:chExt cx="7414727" cy="3914614"/>
          </a:xfrm>
        </p:grpSpPr>
        <p:sp>
          <p:nvSpPr>
            <p:cNvPr id="47" name="Rectangle 46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 smtClean="0">
                  <a:solidFill>
                    <a:schemeClr val="tx1"/>
                  </a:solidFill>
                </a:rPr>
                <a:t>Machine</a:t>
              </a:r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48" name="Rectangle 47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 smtClean="0">
                  <a:solidFill>
                    <a:schemeClr val="tx1"/>
                  </a:solidFill>
                </a:rPr>
                <a:t>Cluster services</a:t>
              </a:r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49" name="Rectangle 48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 smtClean="0">
                  <a:solidFill>
                    <a:schemeClr val="tx1"/>
                  </a:solidFill>
                </a:rPr>
                <a:t>Cluster storage</a:t>
              </a:r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 smtClean="0">
                  <a:solidFill>
                    <a:schemeClr val="tx1"/>
                  </a:solidFill>
                </a:rPr>
                <a:t>Distributed Execution</a:t>
              </a:r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51" name="Rectangle 50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 smtClean="0">
                  <a:solidFill>
                    <a:schemeClr val="tx1"/>
                  </a:solidFill>
                </a:rPr>
                <a:t>Language</a:t>
              </a:r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52" name="Rectangle 51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 smtClean="0">
                  <a:solidFill>
                    <a:schemeClr val="tx1"/>
                  </a:solidFill>
                </a:rPr>
                <a:t>Machine</a:t>
              </a:r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53" name="Rectangle 52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 smtClean="0">
                  <a:solidFill>
                    <a:schemeClr val="tx1"/>
                  </a:solidFill>
                </a:rPr>
                <a:t>Machine</a:t>
              </a:r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54" name="Rectangle 53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 smtClean="0">
                  <a:solidFill>
                    <a:schemeClr val="tx1"/>
                  </a:solidFill>
                </a:rPr>
                <a:t>Machine</a:t>
              </a:r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55" name="Rectangle 54"/>
            <p:cNvSpPr/>
            <p:nvPr/>
          </p:nvSpPr>
          <p:spPr>
            <a:xfrm>
              <a:off x="863600" y="4724400"/>
              <a:ext cx="7366000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 smtClean="0">
                  <a:solidFill>
                    <a:schemeClr val="tx1"/>
                  </a:solidFill>
                </a:rPr>
                <a:t>Deployment</a:t>
              </a:r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56" name="Rectangle 55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 smtClean="0">
                  <a:solidFill>
                    <a:schemeClr val="tx1"/>
                  </a:solidFill>
                </a:rPr>
                <a:t>Applications</a:t>
              </a:r>
              <a:endParaRPr lang="en-US" sz="1200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Bibliography (1)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182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152400" y="990601"/>
            <a:ext cx="8839200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 smtClean="0">
                <a:hlinkClick r:id="rId2"/>
              </a:rPr>
              <a:t>Dryad: Distributed Data-Parallel Programs from Sequential Building Blocks</a:t>
            </a:r>
            <a:endParaRPr lang="en-US" sz="1400" b="1" dirty="0" smtClean="0"/>
          </a:p>
          <a:p>
            <a:r>
              <a:rPr lang="en-US" sz="1400" i="1" dirty="0" smtClean="0"/>
              <a:t>Michael Isard, Mihai Budiu, Yuan Yu, Andrew Birrell, and Dennis Fetterly</a:t>
            </a:r>
          </a:p>
          <a:p>
            <a:r>
              <a:rPr lang="en-US" sz="1400" dirty="0" smtClean="0"/>
              <a:t>European Conference on Computer Systems (</a:t>
            </a:r>
            <a:r>
              <a:rPr lang="en-US" sz="1400" dirty="0" err="1" smtClean="0"/>
              <a:t>EuroSys</a:t>
            </a:r>
            <a:r>
              <a:rPr lang="en-US" sz="1400" dirty="0" smtClean="0"/>
              <a:t>), Lisbon, Portugal, March 21-23, 2007</a:t>
            </a:r>
          </a:p>
          <a:p>
            <a:endParaRPr lang="en-US" sz="1400" b="1" dirty="0" smtClean="0">
              <a:hlinkClick r:id="rId3"/>
            </a:endParaRPr>
          </a:p>
          <a:p>
            <a:r>
              <a:rPr lang="en-US" sz="1400" b="1" dirty="0" smtClean="0">
                <a:hlinkClick r:id="rId3"/>
              </a:rPr>
              <a:t>DryadLINQ: A System for General-Purpose Distributed Data-Parallel Computing Using a High-Level Language</a:t>
            </a:r>
            <a:endParaRPr lang="en-US" sz="1400" b="1" dirty="0" smtClean="0"/>
          </a:p>
          <a:p>
            <a:r>
              <a:rPr lang="en-US" sz="1400" i="1" dirty="0" smtClean="0"/>
              <a:t>Yuan Yu, Michael Isard, Dennis Fetterly, Mihai Budiu, Úlfar Erlingsson, Pradeep Kumar Gunda, and Jon Currey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Symposium on Operating System Design and Implementation (OSDI), San Diego, CA, December 8-10, 2008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US" sz="1400" b="1" dirty="0" smtClean="0">
              <a:hlinkClick r:id="rId4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400" b="1" dirty="0" smtClean="0">
                <a:hlinkClick r:id="rId4"/>
              </a:rPr>
              <a:t>Hunting for problems with Artemis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i="1" dirty="0" smtClean="0"/>
              <a:t>Gabriela F. </a:t>
            </a:r>
            <a:r>
              <a:rPr lang="en-US" sz="1400" i="1" dirty="0" err="1" smtClean="0"/>
              <a:t>Creţu-Ciocârlie</a:t>
            </a:r>
            <a:r>
              <a:rPr lang="en-US" sz="1400" i="1" dirty="0" smtClean="0"/>
              <a:t>, Mihai Budiu, and Moises Goldszmidt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USENIX Workshop on the Analysis of System Logs (WASL), San Diego, CA, December 7, 2008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US" sz="1400" dirty="0" smtClean="0"/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400" b="1" dirty="0" err="1" smtClean="0">
                <a:hlinkClick r:id="rId5"/>
              </a:rPr>
              <a:t>DryadInc</a:t>
            </a:r>
            <a:r>
              <a:rPr lang="en-US" sz="1400" b="1" dirty="0" smtClean="0">
                <a:hlinkClick r:id="rId5"/>
              </a:rPr>
              <a:t>: Reusing work in large-scale computations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i="1" dirty="0" smtClean="0"/>
              <a:t>Lucian Popa, Mihai Budiu, Yuan Yu, and Michael Isard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Workshop on Hot Topics in Cloud Computing (</a:t>
            </a:r>
            <a:r>
              <a:rPr lang="en-US" sz="1400" dirty="0" err="1" smtClean="0"/>
              <a:t>HotCloud</a:t>
            </a:r>
            <a:r>
              <a:rPr lang="en-US" sz="1400" dirty="0" smtClean="0"/>
              <a:t>), San Diego, CA, June 15, 2009 </a:t>
            </a:r>
            <a:br>
              <a:rPr lang="en-US" sz="1400" dirty="0" smtClean="0"/>
            </a:br>
            <a:endParaRPr lang="en-US" sz="1400" dirty="0" smtClean="0"/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400" b="1" dirty="0" smtClean="0">
                <a:hlinkClick r:id="rId6" action="ppaction://hlinkfile"/>
              </a:rPr>
              <a:t>Distributed Aggregation for Data-Parallel Computing: Interfaces and Implementations</a:t>
            </a:r>
            <a:r>
              <a:rPr lang="en-US" sz="1400" dirty="0" smtClean="0"/>
              <a:t>,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400" i="1" dirty="0" smtClean="0"/>
              <a:t>Yuan Yu, Pradeep Kumar Gunda, and Michael Isard,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400" dirty="0" smtClean="0"/>
              <a:t>ACM Symposium on Operating Systems Principles (SOSP), October 2009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US" sz="1400" dirty="0" smtClean="0"/>
          </a:p>
          <a:p>
            <a:r>
              <a:rPr lang="en-US" sz="1400" b="1" dirty="0" smtClean="0">
                <a:hlinkClick r:id="rId7"/>
              </a:rPr>
              <a:t>Quincy: Fair Scheduling for Distributed Computing Clusters</a:t>
            </a:r>
            <a:endParaRPr lang="en-US" sz="1400" b="1" dirty="0" smtClean="0"/>
          </a:p>
          <a:p>
            <a:pPr lvl="0"/>
            <a:r>
              <a:rPr lang="en-US" sz="1400" i="1" dirty="0" smtClean="0"/>
              <a:t>Michael Isard, Vijayan Prabhakaran, Jon Currey, Udi Wieder, Kunal Talwar, and Andrew Goldberg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ACM Symposium on Operating Systems Principles (SOSP), October 2009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086326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 (2)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305800" cy="5181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600" b="1" u="sng" dirty="0">
                <a:hlinkClick r:id="rId2"/>
              </a:rPr>
              <a:t>Autopilot: Automatic Data Center </a:t>
            </a:r>
            <a:r>
              <a:rPr lang="en-US" sz="1600" b="1" u="sng" dirty="0" smtClean="0">
                <a:hlinkClick r:id="rId2"/>
              </a:rPr>
              <a:t>Management</a:t>
            </a:r>
            <a:r>
              <a:rPr lang="en-US" sz="1600" dirty="0" smtClean="0"/>
              <a:t>, </a:t>
            </a:r>
            <a:r>
              <a:rPr lang="en-US" sz="1600" i="1" dirty="0" smtClean="0"/>
              <a:t>Michael Isard</a:t>
            </a:r>
            <a:r>
              <a:rPr lang="en-US" sz="1600" dirty="0" smtClean="0"/>
              <a:t>, </a:t>
            </a:r>
            <a:r>
              <a:rPr lang="en-US" sz="1600" dirty="0"/>
              <a:t>in </a:t>
            </a:r>
            <a:r>
              <a:rPr lang="en-US" sz="1600" i="1" dirty="0"/>
              <a:t>Operating Systems Review</a:t>
            </a:r>
            <a:r>
              <a:rPr lang="en-US" sz="1600" dirty="0"/>
              <a:t>, vol. 41, no. 2, pp. 60-67, April 2007</a:t>
            </a:r>
          </a:p>
          <a:p>
            <a:pPr marL="0" indent="0">
              <a:buNone/>
            </a:pPr>
            <a:endParaRPr lang="en-US" sz="1600" dirty="0" smtClean="0"/>
          </a:p>
          <a:p>
            <a:pPr marL="0" indent="0">
              <a:buNone/>
            </a:pPr>
            <a:r>
              <a:rPr lang="en-US" sz="1600" b="1" u="sng" dirty="0">
                <a:hlinkClick r:id="rId3"/>
              </a:rPr>
              <a:t>Distributed Data-Parallel Computing Using a High-Level Programming </a:t>
            </a:r>
            <a:r>
              <a:rPr lang="en-US" sz="1600" b="1" u="sng" dirty="0" smtClean="0">
                <a:hlinkClick r:id="rId3"/>
              </a:rPr>
              <a:t>Language</a:t>
            </a:r>
            <a:r>
              <a:rPr lang="en-US" sz="1600" u="sng" dirty="0" smtClean="0">
                <a:hlinkClick r:id="rId4"/>
              </a:rPr>
              <a:t>, </a:t>
            </a:r>
            <a:r>
              <a:rPr lang="en-US" sz="1600" i="1" dirty="0"/>
              <a:t>Michael Isard and Yuan </a:t>
            </a:r>
            <a:r>
              <a:rPr lang="en-US" sz="1600" i="1" dirty="0" smtClean="0"/>
              <a:t>Yu</a:t>
            </a:r>
            <a:r>
              <a:rPr lang="en-US" sz="1600" dirty="0" smtClean="0"/>
              <a:t>, </a:t>
            </a:r>
            <a:r>
              <a:rPr lang="en-US" sz="1600" dirty="0"/>
              <a:t>in </a:t>
            </a:r>
            <a:r>
              <a:rPr lang="en-US" sz="1600" i="1" dirty="0"/>
              <a:t>International Conference on Management of Data (SIGMOD)</a:t>
            </a:r>
            <a:r>
              <a:rPr lang="en-US" sz="1600" dirty="0"/>
              <a:t>, July 2009</a:t>
            </a:r>
          </a:p>
          <a:p>
            <a:pPr marL="0" indent="0">
              <a:buNone/>
            </a:pPr>
            <a:endParaRPr lang="en-US" sz="1600" dirty="0" smtClean="0">
              <a:hlinkClick r:id="rId4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sz="1600" b="1" dirty="0" smtClean="0">
                <a:hlinkClick r:id="rId5"/>
              </a:rPr>
              <a:t>SCOPE</a:t>
            </a:r>
            <a:r>
              <a:rPr lang="en-US" sz="1600" b="1" dirty="0">
                <a:hlinkClick r:id="rId5"/>
              </a:rPr>
              <a:t>: Easy and Efficient Parallel Processing of Massive Data Sets</a:t>
            </a:r>
            <a:r>
              <a:rPr lang="en-US" sz="1600" dirty="0"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en-US" sz="1600" dirty="0"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en-US" sz="1600" i="1" dirty="0"/>
              <a:t>Ronnie Chaiken, Bob Jenkins, Per-</a:t>
            </a:r>
            <a:r>
              <a:rPr lang="en-US" sz="1600" i="1" dirty="0" err="1"/>
              <a:t>Åke</a:t>
            </a:r>
            <a:r>
              <a:rPr lang="en-US" sz="1600" i="1" dirty="0"/>
              <a:t> Larson, Bill Ramsey, Darren </a:t>
            </a:r>
            <a:r>
              <a:rPr lang="en-US" sz="1600" i="1" dirty="0" err="1"/>
              <a:t>Shakib</a:t>
            </a:r>
            <a:r>
              <a:rPr lang="en-US" sz="1600" i="1" dirty="0"/>
              <a:t>, Simon Weaver, and  </a:t>
            </a:r>
            <a:r>
              <a:rPr lang="en-US" sz="1600" i="1" dirty="0" err="1"/>
              <a:t>Jingren</a:t>
            </a:r>
            <a:r>
              <a:rPr lang="en-US" sz="1600" i="1" dirty="0"/>
              <a:t> </a:t>
            </a:r>
            <a:r>
              <a:rPr lang="en-US" sz="1600" i="1" dirty="0" smtClean="0"/>
              <a:t>Zhou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sz="1600" dirty="0" smtClean="0"/>
              <a:t>Very </a:t>
            </a:r>
            <a:r>
              <a:rPr lang="en-US" sz="1600" dirty="0"/>
              <a:t>Large Databases Conference (VLDB), Auckland, New Zealand, August 23-28 2008</a:t>
            </a:r>
          </a:p>
          <a:p>
            <a:pPr marL="0" indent="0">
              <a:buNone/>
            </a:pPr>
            <a:endParaRPr lang="en-US" sz="1600" dirty="0" smtClean="0">
              <a:hlinkClick r:id="rId6"/>
            </a:endParaRPr>
          </a:p>
          <a:p>
            <a:pPr marL="0" indent="0">
              <a:buNone/>
            </a:pPr>
            <a:r>
              <a:rPr lang="en-US" sz="1600" b="1" dirty="0" smtClean="0">
                <a:hlinkClick r:id="rId6"/>
              </a:rPr>
              <a:t>Incorporating </a:t>
            </a:r>
            <a:r>
              <a:rPr lang="en-US" sz="1600" b="1" dirty="0">
                <a:hlinkClick r:id="rId6"/>
              </a:rPr>
              <a:t>Partitioning and Parallel Plans into the SCOPE </a:t>
            </a:r>
            <a:r>
              <a:rPr lang="en-US" sz="1600" b="1" dirty="0" smtClean="0">
                <a:hlinkClick r:id="rId6"/>
              </a:rPr>
              <a:t>Optimizer</a:t>
            </a:r>
            <a:r>
              <a:rPr lang="en-US" sz="1600" dirty="0" smtClean="0"/>
              <a:t>, </a:t>
            </a:r>
            <a:r>
              <a:rPr lang="en-US" sz="1600" i="1" dirty="0" err="1"/>
              <a:t>Jingren</a:t>
            </a:r>
            <a:r>
              <a:rPr lang="en-US" sz="1600" i="1" dirty="0"/>
              <a:t> Zhou, Per-</a:t>
            </a:r>
            <a:r>
              <a:rPr lang="en-US" sz="1600" i="1" dirty="0" err="1"/>
              <a:t>Åke</a:t>
            </a:r>
            <a:r>
              <a:rPr lang="en-US" sz="1600" i="1" dirty="0"/>
              <a:t> Larson, and Ronnie Chaiken</a:t>
            </a:r>
            <a:r>
              <a:rPr lang="en-US" sz="1600" dirty="0"/>
              <a:t>, in Proc. of the 2010 ICDE Conference (ICDE’10).</a:t>
            </a:r>
            <a:r>
              <a:rPr lang="en-US" sz="1600" i="1" u="sng" dirty="0"/>
              <a:t> </a:t>
            </a:r>
            <a:endParaRPr lang="en-US" sz="1600" dirty="0">
              <a:hlinkClick r:id="rId4"/>
            </a:endParaRPr>
          </a:p>
          <a:p>
            <a:pPr marL="0" indent="0">
              <a:buNone/>
            </a:pPr>
            <a:endParaRPr lang="en-US" sz="1600" dirty="0" smtClean="0"/>
          </a:p>
          <a:p>
            <a:pPr marL="0" indent="0">
              <a:buNone/>
            </a:pPr>
            <a:r>
              <a:rPr lang="en-US" sz="1600" b="1" dirty="0">
                <a:hlinkClick r:id="rId7" action="ppaction://hlinkfile"/>
              </a:rPr>
              <a:t>Nectar: Automatic Management of Data and Computation in Datacenters</a:t>
            </a:r>
            <a:r>
              <a:rPr lang="en-US" sz="1600" dirty="0"/>
              <a:t>, </a:t>
            </a:r>
            <a:r>
              <a:rPr lang="en-US" sz="1600" i="1" dirty="0" smtClean="0"/>
              <a:t>Pradeep </a:t>
            </a:r>
            <a:r>
              <a:rPr lang="en-US" sz="1600" i="1" dirty="0"/>
              <a:t>Kumar Gunda, Lenin Ravindranath, </a:t>
            </a:r>
            <a:r>
              <a:rPr lang="en-US" sz="1600" i="1" dirty="0" err="1"/>
              <a:t>Chandramohan</a:t>
            </a:r>
            <a:r>
              <a:rPr lang="en-US" sz="1600" i="1" dirty="0"/>
              <a:t> A. Thekkath, Yuan Yu, and Li Zhuang</a:t>
            </a:r>
            <a:r>
              <a:rPr lang="en-US" sz="1600" dirty="0"/>
              <a:t>, </a:t>
            </a:r>
            <a:r>
              <a:rPr lang="en-US" sz="1600" dirty="0" smtClean="0"/>
              <a:t>in </a:t>
            </a:r>
            <a:r>
              <a:rPr lang="en-US" sz="1600" i="1" dirty="0"/>
              <a:t>Proceedings of the 9th Symposium on Operating Systems Design and Implementation (OSDI)</a:t>
            </a:r>
            <a:r>
              <a:rPr lang="en-US" sz="1600" dirty="0"/>
              <a:t>, October </a:t>
            </a:r>
            <a:r>
              <a:rPr lang="en-US" sz="1600" dirty="0" smtClean="0"/>
              <a:t>2010</a:t>
            </a:r>
          </a:p>
          <a:p>
            <a:pPr marL="0" indent="0">
              <a:buNone/>
            </a:pPr>
            <a:endParaRPr lang="en-US" sz="1600" dirty="0" smtClean="0"/>
          </a:p>
          <a:p>
            <a:pPr marL="0" indent="0">
              <a:buNone/>
            </a:pPr>
            <a:r>
              <a:rPr lang="en-US" sz="1600" b="1" dirty="0" err="1" smtClean="0">
                <a:hlinkClick r:id="rId8"/>
              </a:rPr>
              <a:t>Optimus</a:t>
            </a:r>
            <a:r>
              <a:rPr lang="en-US" sz="1600" b="1" dirty="0" smtClean="0">
                <a:hlinkClick r:id="rId8"/>
              </a:rPr>
              <a:t>: A Dynamic Rewriting Framework for Execution Plans of Data-Parallel Computations</a:t>
            </a:r>
            <a:r>
              <a:rPr lang="en-US" sz="1600" dirty="0" smtClean="0"/>
              <a:t>, </a:t>
            </a:r>
            <a:br>
              <a:rPr lang="en-US" sz="1600" dirty="0" smtClean="0"/>
            </a:br>
            <a:r>
              <a:rPr lang="en-US" sz="1600" i="1" dirty="0" smtClean="0"/>
              <a:t>Qifa Ke, Michael Isard, Yuan Yu</a:t>
            </a:r>
            <a:r>
              <a:rPr lang="en-US" sz="1600" dirty="0" smtClean="0"/>
              <a:t>, Proceedings of </a:t>
            </a:r>
            <a:r>
              <a:rPr lang="en-US" sz="1600" dirty="0" err="1" smtClean="0"/>
              <a:t>EuroSys</a:t>
            </a:r>
            <a:r>
              <a:rPr lang="en-US" sz="1600" dirty="0" smtClean="0"/>
              <a:t> 2013, April 2013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6585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p:properties xmlns:p="http://schemas.microsoft.com/office/2006/metadata/properties" xmlns:xsi="http://www.w3.org/2001/XMLSchema-instance">
  <documentManagement>
    <ContentTypeId xmlns="http://schemas.microsoft.com/sharepoint/v3">0x00C251B3E704BEF844A3664A2BBF8FF4D1</ContentTypeId>
    <_SourceUrl xmlns="http://schemas.microsoft.com/sharepoint/v3" xsi:nil="true"/>
    <AutoVersionDisabled xmlns="http://schemas.microsoft.com/sharepoint/v3">false</AutoVersionDisabled>
    <ItemType xmlns="http://schemas.microsoft.com/sharepoint/v3">1</ItemType>
    <Order xmlns="http://schemas.microsoft.com/sharepoint/v3" xsi:nil="true"/>
    <_SharedFileIndex xmlns="http://schemas.microsoft.com/sharepoint/v3" xsi:nil="true"/>
    <MetaInfo xmlns="http://schemas.microsoft.com/sharepoint/v3" xsi:nil="true"/>
    <Description xmlns="http://schemas.microsoft.com/sharepoint/v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_Docs_" ma:contentTypeID="0x00C251B3E704BEF844A3664A2BBF8FF4D1" ma:contentTypeVersion="" ma:contentTypeDescription="" ma:contentTypeScope="" ma:versionID="3a2edab3f8627e899226e7941b561430">
  <xsd:schema xmlns:xsd="http://www.w3.org/2001/XMLSchema" xmlns:p="http://schemas.microsoft.com/office/2006/metadata/properties" xmlns:ns1="http://schemas.microsoft.com/sharepoint/v3" targetNamespace="http://schemas.microsoft.com/office/2006/metadata/properties" ma:root="true" ma:fieldsID="3e5d9eca856144ce6ca1da655f95619c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ID" minOccurs="0"/>
                <xsd:element ref="ns1:ContentTypeId" minOccurs="0"/>
                <xsd:element ref="ns1:Author" minOccurs="0"/>
                <xsd:element ref="ns1:Editor" minOccurs="0"/>
                <xsd:element ref="ns1:_HasCopyDestinations" minOccurs="0"/>
                <xsd:element ref="ns1:_CopySource" minOccurs="0"/>
                <xsd:element ref="ns1:_ModerationStatus" minOccurs="0"/>
                <xsd:element ref="ns1:_ModerationComments" minOccurs="0"/>
                <xsd:element ref="ns1:FileRef" minOccurs="0"/>
                <xsd:element ref="ns1:FileDirRef" minOccurs="0"/>
                <xsd:element ref="ns1:Last_x0020_Modified" minOccurs="0"/>
                <xsd:element ref="ns1:Created_x0020_Date" minOccurs="0"/>
                <xsd:element ref="ns1:File_x0020_Size" minOccurs="0"/>
                <xsd:element ref="ns1:FSObjType" minOccurs="0"/>
                <xsd:element ref="ns1:CheckedOutUserId" minOccurs="0"/>
                <xsd:element ref="ns1:IsCheckedoutToLocal" minOccurs="0"/>
                <xsd:element ref="ns1:CheckoutUser" minOccurs="0"/>
                <xsd:element ref="ns1:UniqueId" minOccurs="0"/>
                <xsd:element ref="ns1:ProgId" minOccurs="0"/>
                <xsd:element ref="ns1:ScopeId" minOccurs="0"/>
                <xsd:element ref="ns1:VirusStatus" minOccurs="0"/>
                <xsd:element ref="ns1:CheckedOutTitle" minOccurs="0"/>
                <xsd:element ref="ns1:_CheckinComment" minOccurs="0"/>
                <xsd:element ref="ns1:File_x0020_Type" minOccurs="0"/>
                <xsd:element ref="ns1:HTML_x0020_File_x0020_Type" minOccurs="0"/>
                <xsd:element ref="ns1:_SourceUrl" minOccurs="0"/>
                <xsd:element ref="ns1:_SharedFileIndex" minOccurs="0"/>
                <xsd:element ref="ns1:MetaInfo" minOccurs="0"/>
                <xsd:element ref="ns1:_Level" minOccurs="0"/>
                <xsd:element ref="ns1:_IsCurrentVersion" minOccurs="0"/>
                <xsd:element ref="ns1:owshiddenversion" minOccurs="0"/>
                <xsd:element ref="ns1:_UIVersion" minOccurs="0"/>
                <xsd:element ref="ns1:_UIVersionString" minOccurs="0"/>
                <xsd:element ref="ns1:InstanceID" minOccurs="0"/>
                <xsd:element ref="ns1:Order" minOccurs="0"/>
                <xsd:element ref="ns1:GUID" minOccurs="0"/>
                <xsd:element ref="ns1:WorkflowVersion" minOccurs="0"/>
                <xsd:element ref="ns1:WorkflowInstanceID" minOccurs="0"/>
                <xsd:element ref="ns1:ParentVersionString" minOccurs="0"/>
                <xsd:element ref="ns1:ParentLeafName" minOccurs="0"/>
                <xsd:element ref="ns1:AutoVersionDisabled" minOccurs="0"/>
                <xsd:element ref="ns1:ItemType" minOccurs="0"/>
                <xsd:element ref="ns1:Description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http://schemas.microsoft.com/sharepoint/v3" elementFormDefault="qualified">
    <xsd:import namespace="http://schemas.microsoft.com/office/2006/documentManagement/types"/>
    <xsd:element name="ID" ma:index="0" nillable="true" ma:displayName="ID" ma:internalName="ID" ma:readOnly="true">
      <xsd:simpleType>
        <xsd:restriction base="dms:Unknown"/>
      </xsd:simpleType>
    </xsd:element>
    <xsd:element name="ContentTypeId" ma:index="1" nillable="true" ma:displayName="Content Type ID" ma:hidden="true" ma:internalName="ContentTypeId" ma:readOnly="true">
      <xsd:simpleType>
        <xsd:restriction base="dms:Unknown"/>
      </xsd:simpleType>
    </xsd:element>
    <xsd:element name="Author" ma:index="4" nillable="true" ma:displayName="Created By" ma:list="UserInfo" ma:internalName="Author" ma:readOnly="tru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" ma:index="6" nillable="true" ma:displayName="Modified By" ma:list="UserInfo" ma:internalName="Editor" ma:readOnly="tru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HasCopyDestinations" ma:index="7" nillable="true" ma:displayName="Has Copy Destinations" ma:hidden="true" ma:internalName="_HasCopyDestinations" ma:readOnly="true">
      <xsd:simpleType>
        <xsd:restriction base="dms:Boolean"/>
      </xsd:simpleType>
    </xsd:element>
    <xsd:element name="_CopySource" ma:index="8" nillable="true" ma:displayName="Copy Source" ma:internalName="_CopySource" ma:readOnly="true">
      <xsd:simpleType>
        <xsd:restriction base="dms:Text"/>
      </xsd:simpleType>
    </xsd:element>
    <xsd:element name="_ModerationStatus" ma:index="9" nillable="true" ma:displayName="Approval Status" ma:default="0" ma:hidden="true" ma:internalName="_ModerationStatus" ma:readOnly="true">
      <xsd:simpleType>
        <xsd:restriction base="dms:Unknown"/>
      </xsd:simpleType>
    </xsd:element>
    <xsd:element name="_ModerationComments" ma:index="10" nillable="true" ma:displayName="Approver Comments" ma:hidden="true" ma:internalName="_ModerationComments" ma:readOnly="true">
      <xsd:simpleType>
        <xsd:restriction base="dms:Note"/>
      </xsd:simpleType>
    </xsd:element>
    <xsd:element name="FileRef" ma:index="11" nillable="true" ma:displayName="URL Path" ma:hidden="true" ma:list="Docs" ma:internalName="FileRef" ma:readOnly="true" ma:showField="FullUrl">
      <xsd:simpleType>
        <xsd:restriction base="dms:Lookup"/>
      </xsd:simpleType>
    </xsd:element>
    <xsd:element name="FileDirRef" ma:index="12" nillable="true" ma:displayName="Path" ma:hidden="true" ma:list="Docs" ma:internalName="FileDirRef" ma:readOnly="true" ma:showField="DirName">
      <xsd:simpleType>
        <xsd:restriction base="dms:Lookup"/>
      </xsd:simpleType>
    </xsd:element>
    <xsd:element name="Last_x0020_Modified" ma:index="13" nillable="true" ma:displayName="Modified" ma:format="TRUE" ma:hidden="true" ma:list="Docs" ma:internalName="Last_x0020_Modified" ma:readOnly="true" ma:showField="TimeLastModified">
      <xsd:simpleType>
        <xsd:restriction base="dms:Lookup"/>
      </xsd:simpleType>
    </xsd:element>
    <xsd:element name="Created_x0020_Date" ma:index="14" nillable="true" ma:displayName="Created" ma:format="TRUE" ma:hidden="true" ma:list="Docs" ma:internalName="Created_x0020_Date" ma:readOnly="true" ma:showField="TimeCreated">
      <xsd:simpleType>
        <xsd:restriction base="dms:Lookup"/>
      </xsd:simpleType>
    </xsd:element>
    <xsd:element name="File_x0020_Size" ma:index="15" nillable="true" ma:displayName="File Size" ma:format="TRUE" ma:hidden="true" ma:list="Docs" ma:internalName="File_x0020_Size" ma:readOnly="true" ma:showField="SizeInKB">
      <xsd:simpleType>
        <xsd:restriction base="dms:Lookup"/>
      </xsd:simpleType>
    </xsd:element>
    <xsd:element name="FSObjType" ma:index="16" nillable="true" ma:displayName="Item Type" ma:hidden="true" ma:list="Docs" ma:internalName="FSObjType" ma:readOnly="true" ma:showField="FSType">
      <xsd:simpleType>
        <xsd:restriction base="dms:Lookup"/>
      </xsd:simpleType>
    </xsd:element>
    <xsd:element name="CheckedOutUserId" ma:index="18" nillable="true" ma:displayName="ID of the User who has the item Checked Out" ma:hidden="true" ma:list="Docs" ma:internalName="CheckedOutUserId" ma:readOnly="true" ma:showField="CheckoutUserId">
      <xsd:simpleType>
        <xsd:restriction base="dms:Lookup"/>
      </xsd:simpleType>
    </xsd:element>
    <xsd:element name="IsCheckedoutToLocal" ma:index="19" nillable="true" ma:displayName="Is Checked out to local" ma:hidden="true" ma:list="Docs" ma:internalName="IsCheckedoutToLocal" ma:readOnly="true" ma:showField="IsCheckoutToLocal">
      <xsd:simpleType>
        <xsd:restriction base="dms:Lookup"/>
      </xsd:simpleType>
    </xsd:element>
    <xsd:element name="CheckoutUser" ma:index="20" nillable="true" ma:displayName="Checked Out To" ma:list="UserInfo" ma:internalName="CheckoutUser" ma:readOnly="tru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UniqueId" ma:index="22" nillable="true" ma:displayName="Unique Id" ma:hidden="true" ma:list="Docs" ma:internalName="UniqueId" ma:readOnly="true" ma:showField="UniqueId">
      <xsd:simpleType>
        <xsd:restriction base="dms:Lookup"/>
      </xsd:simpleType>
    </xsd:element>
    <xsd:element name="ProgId" ma:index="23" nillable="true" ma:displayName="ProgId" ma:hidden="true" ma:list="Docs" ma:internalName="ProgId" ma:readOnly="true" ma:showField="ProgId">
      <xsd:simpleType>
        <xsd:restriction base="dms:Lookup"/>
      </xsd:simpleType>
    </xsd:element>
    <xsd:element name="ScopeId" ma:index="24" nillable="true" ma:displayName="ScopeId" ma:hidden="true" ma:list="Docs" ma:internalName="ScopeId" ma:readOnly="true" ma:showField="ScopeId">
      <xsd:simpleType>
        <xsd:restriction base="dms:Lookup"/>
      </xsd:simpleType>
    </xsd:element>
    <xsd:element name="VirusStatus" ma:index="25" nillable="true" ma:displayName="Virus Status" ma:format="TRUE" ma:hidden="true" ma:list="Docs" ma:internalName="VirusStatus" ma:readOnly="true" ma:showField="Size">
      <xsd:simpleType>
        <xsd:restriction base="dms:Lookup"/>
      </xsd:simpleType>
    </xsd:element>
    <xsd:element name="CheckedOutTitle" ma:index="26" nillable="true" ma:displayName="Checked Out To" ma:format="TRUE" ma:hidden="true" ma:list="Docs" ma:internalName="CheckedOutTitle" ma:readOnly="true" ma:showField="CheckedOutTitle">
      <xsd:simpleType>
        <xsd:restriction base="dms:Lookup"/>
      </xsd:simpleType>
    </xsd:element>
    <xsd:element name="_CheckinComment" ma:index="27" nillable="true" ma:displayName="Check In Comment" ma:format="TRUE" ma:list="Docs" ma:internalName="_CheckinComment" ma:readOnly="true" ma:showField="CheckinComment">
      <xsd:simpleType>
        <xsd:restriction base="dms:Lookup"/>
      </xsd:simpleType>
    </xsd:element>
    <xsd:element name="File_x0020_Type" ma:index="31" nillable="true" ma:displayName="File Type" ma:hidden="true" ma:internalName="File_x0020_Type" ma:readOnly="true">
      <xsd:simpleType>
        <xsd:restriction base="dms:Text"/>
      </xsd:simpleType>
    </xsd:element>
    <xsd:element name="HTML_x0020_File_x0020_Type" ma:index="32" nillable="true" ma:displayName="HTML File Type" ma:hidden="true" ma:internalName="HTML_x0020_File_x0020_Type" ma:readOnly="true">
      <xsd:simpleType>
        <xsd:restriction base="dms:Text"/>
      </xsd:simpleType>
    </xsd:element>
    <xsd:element name="_SourceUrl" ma:index="33" nillable="true" ma:displayName="Source Url" ma:hidden="true" ma:internalName="_SourceUrl">
      <xsd:simpleType>
        <xsd:restriction base="dms:Text"/>
      </xsd:simpleType>
    </xsd:element>
    <xsd:element name="_SharedFileIndex" ma:index="34" nillable="true" ma:displayName="Shared File Index" ma:hidden="true" ma:internalName="_SharedFileIndex">
      <xsd:simpleType>
        <xsd:restriction base="dms:Text"/>
      </xsd:simpleType>
    </xsd:element>
    <xsd:element name="MetaInfo" ma:index="44" nillable="true" ma:displayName="Property Bag" ma:hidden="true" ma:list="Docs" ma:internalName="MetaInfo" ma:showField="MetaInfo">
      <xsd:simpleType>
        <xsd:restriction base="dms:Lookup"/>
      </xsd:simpleType>
    </xsd:element>
    <xsd:element name="_Level" ma:index="45" nillable="true" ma:displayName="Level" ma:hidden="true" ma:internalName="_Level" ma:readOnly="true">
      <xsd:simpleType>
        <xsd:restriction base="dms:Unknown"/>
      </xsd:simpleType>
    </xsd:element>
    <xsd:element name="_IsCurrentVersion" ma:index="46" nillable="true" ma:displayName="Is Current Version" ma:hidden="true" ma:internalName="_IsCurrentVersion" ma:readOnly="true">
      <xsd:simpleType>
        <xsd:restriction base="dms:Boolean"/>
      </xsd:simpleType>
    </xsd:element>
    <xsd:element name="owshiddenversion" ma:index="50" nillable="true" ma:displayName="owshiddenversion" ma:hidden="true" ma:internalName="owshiddenversion" ma:readOnly="true">
      <xsd:simpleType>
        <xsd:restriction base="dms:Unknown"/>
      </xsd:simpleType>
    </xsd:element>
    <xsd:element name="_UIVersion" ma:index="51" nillable="true" ma:displayName="UI Version" ma:hidden="true" ma:internalName="_UIVersion" ma:readOnly="true">
      <xsd:simpleType>
        <xsd:restriction base="dms:Unknown"/>
      </xsd:simpleType>
    </xsd:element>
    <xsd:element name="_UIVersionString" ma:index="52" nillable="true" ma:displayName="Version" ma:internalName="_UIVersionString" ma:readOnly="true">
      <xsd:simpleType>
        <xsd:restriction base="dms:Text"/>
      </xsd:simpleType>
    </xsd:element>
    <xsd:element name="InstanceID" ma:index="53" nillable="true" ma:displayName="Instance ID" ma:hidden="true" ma:internalName="InstanceID" ma:readOnly="true">
      <xsd:simpleType>
        <xsd:restriction base="dms:Unknown"/>
      </xsd:simpleType>
    </xsd:element>
    <xsd:element name="Order" ma:index="54" nillable="true" ma:displayName="Order" ma:hidden="true" ma:internalName="Order">
      <xsd:simpleType>
        <xsd:restriction base="dms:Number"/>
      </xsd:simpleType>
    </xsd:element>
    <xsd:element name="GUID" ma:index="55" nillable="true" ma:displayName="GUID" ma:hidden="true" ma:internalName="GUID" ma:readOnly="true">
      <xsd:simpleType>
        <xsd:restriction base="dms:Unknown"/>
      </xsd:simpleType>
    </xsd:element>
    <xsd:element name="WorkflowVersion" ma:index="56" nillable="true" ma:displayName="Workflow Version" ma:hidden="true" ma:internalName="WorkflowVersion" ma:readOnly="true">
      <xsd:simpleType>
        <xsd:restriction base="dms:Unknown"/>
      </xsd:simpleType>
    </xsd:element>
    <xsd:element name="WorkflowInstanceID" ma:index="57" nillable="true" ma:displayName="Workflow Instance ID" ma:hidden="true" ma:internalName="WorkflowInstanceID" ma:readOnly="true">
      <xsd:simpleType>
        <xsd:restriction base="dms:Unknown"/>
      </xsd:simpleType>
    </xsd:element>
    <xsd:element name="ParentVersionString" ma:index="58" nillable="true" ma:displayName="Source Version (Converted Document)" ma:hidden="true" ma:list="Docs" ma:internalName="ParentVersionString" ma:readOnly="true" ma:showField="ParentVersionString">
      <xsd:simpleType>
        <xsd:restriction base="dms:Lookup"/>
      </xsd:simpleType>
    </xsd:element>
    <xsd:element name="ParentLeafName" ma:index="59" nillable="true" ma:displayName="Source Name (Converted Document)" ma:hidden="true" ma:list="Docs" ma:internalName="ParentLeafName" ma:readOnly="true" ma:showField="ParentLeafName">
      <xsd:simpleType>
        <xsd:restriction base="dms:Lookup"/>
      </xsd:simpleType>
    </xsd:element>
    <xsd:element name="AutoVersionDisabled" ma:index="60" nillable="true" ma:displayName="AutoVersionDisabled" ma:default="FALSE" ma:hidden="true" ma:internalName="AutoVersionDisabled">
      <xsd:simpleType>
        <xsd:restriction base="dms:Boolean"/>
      </xsd:simpleType>
    </xsd:element>
    <xsd:element name="ItemType" ma:index="61" nillable="true" ma:displayName="ItemType" ma:default="1" ma:hidden="true" ma:internalName="ItemType">
      <xsd:simpleType>
        <xsd:restriction base="dms:Unknown"/>
      </xsd:simpleType>
    </xsd:element>
    <xsd:element name="Description" ma:index="62" nillable="true" ma:displayName="Description" ma:hidden="true" ma:internalName="Description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" ma:displayName="Content Type" ma:readOnly="true"/>
        <xsd:element ref="dc:title" minOccurs="0" maxOccurs="1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Props1.xml><?xml version="1.0" encoding="utf-8"?>
<ds:datastoreItem xmlns:ds="http://schemas.openxmlformats.org/officeDocument/2006/customXml" ds:itemID="{6587CAA6-56CE-4528-8B3E-FAD82F967BCC}">
  <ds:schemaRefs>
    <ds:schemaRef ds:uri="http://purl.org/dc/elements/1.1/"/>
    <ds:schemaRef ds:uri="http://schemas.microsoft.com/office/2006/metadata/properties"/>
    <ds:schemaRef ds:uri="http://purl.org/dc/terms/"/>
    <ds:schemaRef ds:uri="http://schemas.microsoft.com/sharepoint/v3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C69386E3-875D-42CC-841F-9DECCC141D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101548</TotalTime>
  <Words>3928</Words>
  <Application>Microsoft Office PowerPoint</Application>
  <PresentationFormat>On-screen Show (4:3)</PresentationFormat>
  <Paragraphs>1407</Paragraphs>
  <Slides>183</Slides>
  <Notes>30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183</vt:i4>
      </vt:variant>
    </vt:vector>
  </HeadingPairs>
  <TitlesOfParts>
    <vt:vector size="192" baseType="lpstr">
      <vt:lpstr>Arial</vt:lpstr>
      <vt:lpstr>Bauhaus 93</vt:lpstr>
      <vt:lpstr>Britannic Bold</vt:lpstr>
      <vt:lpstr>Calibri</vt:lpstr>
      <vt:lpstr>Cambria Math</vt:lpstr>
      <vt:lpstr>Consolas</vt:lpstr>
      <vt:lpstr>Times New Roman</vt:lpstr>
      <vt:lpstr>Wingdings</vt:lpstr>
      <vt:lpstr>Office Theme</vt:lpstr>
      <vt:lpstr>Systems for Data-Intensive  Cluster Computing</vt:lpstr>
      <vt:lpstr>About Myself</vt:lpstr>
      <vt:lpstr>Lessons to remember</vt:lpstr>
      <vt:lpstr>PowerPoint Presentation</vt:lpstr>
      <vt:lpstr>500 Years Ago</vt:lpstr>
      <vt:lpstr>The Laws of Planetary Motion</vt:lpstr>
      <vt:lpstr>The Large Hadron Collider</vt:lpstr>
      <vt:lpstr>Genetic Code</vt:lpstr>
      <vt:lpstr>Astronomy</vt:lpstr>
      <vt:lpstr>Weather</vt:lpstr>
      <vt:lpstr>The Webs</vt:lpstr>
      <vt:lpstr>Big Data</vt:lpstr>
      <vt:lpstr>Big Computers</vt:lpstr>
      <vt:lpstr>Presentation Structure</vt:lpstr>
      <vt:lpstr>LINQ: Language-Integrated Query</vt:lpstr>
      <vt:lpstr>LINQ</vt:lpstr>
      <vt:lpstr>LINQ Availability</vt:lpstr>
      <vt:lpstr>Collections</vt:lpstr>
      <vt:lpstr>LINQ = .Net+ Queries</vt:lpstr>
      <vt:lpstr>Essential LINQ Summary</vt:lpstr>
      <vt:lpstr>Tutorial Scope</vt:lpstr>
      <vt:lpstr>Running the Code</vt:lpstr>
      <vt:lpstr>Useful .Net Constructs</vt:lpstr>
      <vt:lpstr>Tuples</vt:lpstr>
      <vt:lpstr>Anonymous Functions</vt:lpstr>
      <vt:lpstr>Using Anonymous Functions</vt:lpstr>
      <vt:lpstr>Functions as First-Order Values</vt:lpstr>
      <vt:lpstr>Multiple Arguments</vt:lpstr>
      <vt:lpstr>Collections</vt:lpstr>
      <vt:lpstr>IEnumerable&lt;T&gt;</vt:lpstr>
      <vt:lpstr>IEnumerables everywhere</vt:lpstr>
      <vt:lpstr>Printing a Collection</vt:lpstr>
      <vt:lpstr>LINQ Collection Operations</vt:lpstr>
      <vt:lpstr>Select</vt:lpstr>
      <vt:lpstr>Select can transform types</vt:lpstr>
      <vt:lpstr>Separation of Concerns</vt:lpstr>
      <vt:lpstr>Chaining operators</vt:lpstr>
      <vt:lpstr>Generic Operators</vt:lpstr>
      <vt:lpstr>Filtering with Where</vt:lpstr>
      <vt:lpstr>Aggregations</vt:lpstr>
      <vt:lpstr>General Aggregations</vt:lpstr>
      <vt:lpstr>Aggregations with Seeds</vt:lpstr>
      <vt:lpstr>Values can be Collections</vt:lpstr>
      <vt:lpstr>Flattening Collections with SelectMany</vt:lpstr>
      <vt:lpstr>SelectMany</vt:lpstr>
      <vt:lpstr>GroupBy</vt:lpstr>
      <vt:lpstr>IGrouping</vt:lpstr>
      <vt:lpstr>Groups are Nested Collections</vt:lpstr>
      <vt:lpstr>Sorting</vt:lpstr>
      <vt:lpstr>Joins</vt:lpstr>
      <vt:lpstr>Join Example</vt:lpstr>
      <vt:lpstr>Other Handy Operators</vt:lpstr>
      <vt:lpstr>Take</vt:lpstr>
      <vt:lpstr>Homework</vt:lpstr>
      <vt:lpstr>PowerPoint Presentation</vt:lpstr>
      <vt:lpstr>Exercises (1)</vt:lpstr>
      <vt:lpstr>Exercises (2)</vt:lpstr>
      <vt:lpstr>Exercises (3)</vt:lpstr>
      <vt:lpstr>Exercises (4)</vt:lpstr>
      <vt:lpstr>Exercises (5)</vt:lpstr>
      <vt:lpstr>PowerPoint Presentation</vt:lpstr>
      <vt:lpstr>Design Space</vt:lpstr>
      <vt:lpstr>Software Stack</vt:lpstr>
      <vt:lpstr>Data-Parallel Computation</vt:lpstr>
      <vt:lpstr>Cluster Architecture</vt:lpstr>
      <vt:lpstr>Cluster Machines</vt:lpstr>
      <vt:lpstr>Cluster network topology</vt:lpstr>
      <vt:lpstr>The secret of scalability</vt:lpstr>
      <vt:lpstr>Deployment: Autopilot</vt:lpstr>
      <vt:lpstr>Autopilot goal</vt:lpstr>
      <vt:lpstr>Autopiloted System</vt:lpstr>
      <vt:lpstr>Recovery-Oriented Computing</vt:lpstr>
      <vt:lpstr>Autopilot Architecture</vt:lpstr>
      <vt:lpstr>Distributed State</vt:lpstr>
      <vt:lpstr>Problems of Distributed State</vt:lpstr>
      <vt:lpstr>Centralized Replicated Control</vt:lpstr>
      <vt:lpstr>Consistency Models</vt:lpstr>
      <vt:lpstr>Autopilot abstraction</vt:lpstr>
      <vt:lpstr>Cluster Services</vt:lpstr>
      <vt:lpstr>Cluster Machines</vt:lpstr>
      <vt:lpstr>Cluster Services</vt:lpstr>
      <vt:lpstr>Cluster services abstraction</vt:lpstr>
      <vt:lpstr>Layered Software Architecture</vt:lpstr>
      <vt:lpstr>DISTRIBUTED Storage</vt:lpstr>
      <vt:lpstr>Bandwidth hierarchy</vt:lpstr>
      <vt:lpstr>Today’s disks</vt:lpstr>
      <vt:lpstr>Storage bandwidth</vt:lpstr>
      <vt:lpstr>Time to read 1TB (sequential)</vt:lpstr>
      <vt:lpstr>Send the application to the data!</vt:lpstr>
      <vt:lpstr>Large-scale Distributed Storage</vt:lpstr>
      <vt:lpstr>Parallel Application I/O</vt:lpstr>
      <vt:lpstr>Cluster Storage Abstraction</vt:lpstr>
      <vt:lpstr>Distributed Execution: Dryad</vt:lpstr>
      <vt:lpstr>Dryad = Execution Layer</vt:lpstr>
      <vt:lpstr>2-D Piping</vt:lpstr>
      <vt:lpstr>Virtualized 2-D Pipelines</vt:lpstr>
      <vt:lpstr>Virtualized 2-D Pipelines</vt:lpstr>
      <vt:lpstr>Virtualized 2-D Pipelines</vt:lpstr>
      <vt:lpstr>Virtualized 2-D Pipelines</vt:lpstr>
      <vt:lpstr>Virtualized 2-D Pipelines</vt:lpstr>
      <vt:lpstr>Dryad Job Structure</vt:lpstr>
      <vt:lpstr>Channels</vt:lpstr>
      <vt:lpstr>Dryad System Architecture</vt:lpstr>
      <vt:lpstr>Separate Data and Control Plane</vt:lpstr>
      <vt:lpstr>Centralized control</vt:lpstr>
      <vt:lpstr>Staging</vt:lpstr>
      <vt:lpstr>Scaling Factors</vt:lpstr>
      <vt:lpstr>Fault Tolerance</vt:lpstr>
      <vt:lpstr>Danger of Fault Tolerance</vt:lpstr>
      <vt:lpstr>Failures</vt:lpstr>
      <vt:lpstr>Dynamic Graph Rewriting</vt:lpstr>
      <vt:lpstr>Dynamic Aggregation</vt:lpstr>
      <vt:lpstr>Separate policy and mechanism</vt:lpstr>
      <vt:lpstr>Policy vs. Mechanism</vt:lpstr>
      <vt:lpstr>Dryad Abstraction</vt:lpstr>
      <vt:lpstr>Thinking in Parallel</vt:lpstr>
      <vt:lpstr>Computing</vt:lpstr>
      <vt:lpstr>Logistics</vt:lpstr>
      <vt:lpstr>Playing Cards</vt:lpstr>
      <vt:lpstr>Count the number of cards</vt:lpstr>
      <vt:lpstr>Keep only the even cards</vt:lpstr>
      <vt:lpstr>Count the Number of Figures</vt:lpstr>
      <vt:lpstr>Group cards by suit</vt:lpstr>
      <vt:lpstr>Which cards are missing?</vt:lpstr>
      <vt:lpstr>Number of cards of each suit</vt:lpstr>
      <vt:lpstr>Sort the cards</vt:lpstr>
      <vt:lpstr>Cards with same color &amp; number</vt:lpstr>
      <vt:lpstr>DryadLINQ</vt:lpstr>
      <vt:lpstr>DryadLINQ = Dryad + LINQ</vt:lpstr>
      <vt:lpstr>Distributed Collections</vt:lpstr>
      <vt:lpstr>Collection = Collection of Collections</vt:lpstr>
      <vt:lpstr>LINQ</vt:lpstr>
      <vt:lpstr>DryadLINQ = LINQ + Dryad</vt:lpstr>
      <vt:lpstr>DryadLINQ source code</vt:lpstr>
      <vt:lpstr>DryadLINQ Abstraction</vt:lpstr>
      <vt:lpstr>Demo</vt:lpstr>
      <vt:lpstr>Example: counting lines</vt:lpstr>
      <vt:lpstr>Example: counting words</vt:lpstr>
      <vt:lpstr>Example: counting unique words</vt:lpstr>
      <vt:lpstr>Example: word histogram</vt:lpstr>
      <vt:lpstr>Example: high-frequency words</vt:lpstr>
      <vt:lpstr>Example: words by frequency</vt:lpstr>
      <vt:lpstr>Example: Map-Reduce</vt:lpstr>
      <vt:lpstr>Probabilistic Index Maps</vt:lpstr>
      <vt:lpstr>Parallelizing on Cores</vt:lpstr>
      <vt:lpstr>More Tricks of the trade</vt:lpstr>
      <vt:lpstr>BUILDING ON DryadLINQ</vt:lpstr>
      <vt:lpstr>Job Visualization</vt:lpstr>
      <vt:lpstr>Job Schedule</vt:lpstr>
      <vt:lpstr>CPU Utilization</vt:lpstr>
      <vt:lpstr>So, What Good is it For?</vt:lpstr>
      <vt:lpstr>PowerPoint Presentation</vt:lpstr>
      <vt:lpstr>Input Device</vt:lpstr>
      <vt:lpstr>Data  Streams</vt:lpstr>
      <vt:lpstr>“You are the Controller”</vt:lpstr>
      <vt:lpstr>Projected IR pattern</vt:lpstr>
      <vt:lpstr>Depth computation</vt:lpstr>
      <vt:lpstr>The Body Tracking Problem</vt:lpstr>
      <vt:lpstr>XBox 360 Hardware</vt:lpstr>
      <vt:lpstr>Tracking Pipeline</vt:lpstr>
      <vt:lpstr>PowerPoint Presentation</vt:lpstr>
      <vt:lpstr>From Depth Map to Body Parts</vt:lpstr>
      <vt:lpstr>What is the Shape of a Human?</vt:lpstr>
      <vt:lpstr>How do You Recognize a Human?</vt:lpstr>
      <vt:lpstr>Learn from Examples</vt:lpstr>
      <vt:lpstr>Examples</vt:lpstr>
      <vt:lpstr>Motion Capture (Mocap)</vt:lpstr>
      <vt:lpstr>Rendered Avatar Models</vt:lpstr>
      <vt:lpstr>Ground Truth Data</vt:lpstr>
      <vt:lpstr>Decision Trees</vt:lpstr>
      <vt:lpstr>Accuracy</vt:lpstr>
      <vt:lpstr>Learn from Many Examples</vt:lpstr>
      <vt:lpstr>Highly efficient parallellization</vt:lpstr>
      <vt:lpstr>The End</vt:lpstr>
      <vt:lpstr>The ‘60s</vt:lpstr>
      <vt:lpstr>What about the 2010’s?</vt:lpstr>
      <vt:lpstr>Layers</vt:lpstr>
      <vt:lpstr>Pieces of the Global Computer</vt:lpstr>
      <vt:lpstr>This lecture</vt:lpstr>
      <vt:lpstr>The cloud</vt:lpstr>
      <vt:lpstr>Conclusion</vt:lpstr>
      <vt:lpstr>Bibliography (1)</vt:lpstr>
      <vt:lpstr>Bibliography (2)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Cluster Computing with Dryad</dc:title>
  <dc:creator>Mihai Budiu</dc:creator>
  <cp:lastModifiedBy>Mihai Budiu</cp:lastModifiedBy>
  <cp:revision>900</cp:revision>
  <dcterms:created xsi:type="dcterms:W3CDTF">2008-02-12T01:28:42Z</dcterms:created>
  <dcterms:modified xsi:type="dcterms:W3CDTF">2013-07-28T20:13:55Z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ddDocumentEventProcessedFirstTime">
    <vt:lpwstr>True</vt:lpwstr>
  </property>
  <property fmtid="{D5CDD505-2E9C-101B-9397-08002B2CF9AE}" pid="3" name="AddDocumentEventProcessedFileUniqueId">
    <vt:lpwstr>c4bd8f56-f9c6-4668-b386-e50e818da9d4</vt:lpwstr>
  </property>
  <property fmtid="{D5CDD505-2E9C-101B-9397-08002B2CF9AE}" pid="4" name="LastObjectUpdateEventProcessedVersion">
    <vt:lpwstr>2.0</vt:lpwstr>
  </property>
</Properties>
</file>