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50"/>
  </p:notesMasterIdLst>
  <p:sldIdLst>
    <p:sldId id="256" r:id="rId4"/>
    <p:sldId id="554" r:id="rId5"/>
    <p:sldId id="555" r:id="rId6"/>
    <p:sldId id="556" r:id="rId7"/>
    <p:sldId id="411" r:id="rId8"/>
    <p:sldId id="415" r:id="rId9"/>
    <p:sldId id="261" r:id="rId10"/>
    <p:sldId id="262" r:id="rId11"/>
    <p:sldId id="319" r:id="rId12"/>
    <p:sldId id="320" r:id="rId13"/>
    <p:sldId id="321" r:id="rId14"/>
    <p:sldId id="322" r:id="rId15"/>
    <p:sldId id="323" r:id="rId16"/>
    <p:sldId id="287" r:id="rId17"/>
    <p:sldId id="293" r:id="rId18"/>
    <p:sldId id="375" r:id="rId19"/>
    <p:sldId id="273" r:id="rId20"/>
    <p:sldId id="423" r:id="rId21"/>
    <p:sldId id="373" r:id="rId22"/>
    <p:sldId id="274" r:id="rId23"/>
    <p:sldId id="372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278" r:id="rId32"/>
    <p:sldId id="402" r:id="rId33"/>
    <p:sldId id="400" r:id="rId34"/>
    <p:sldId id="407" r:id="rId35"/>
    <p:sldId id="516" r:id="rId36"/>
    <p:sldId id="433" r:id="rId37"/>
    <p:sldId id="513" r:id="rId38"/>
    <p:sldId id="566" r:id="rId39"/>
    <p:sldId id="514" r:id="rId40"/>
    <p:sldId id="534" r:id="rId41"/>
    <p:sldId id="535" r:id="rId42"/>
    <p:sldId id="536" r:id="rId43"/>
    <p:sldId id="570" r:id="rId44"/>
    <p:sldId id="537" r:id="rId45"/>
    <p:sldId id="538" r:id="rId46"/>
    <p:sldId id="539" r:id="rId47"/>
    <p:sldId id="571" r:id="rId48"/>
    <p:sldId id="28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E5FFE5"/>
    <a:srgbClr val="11FF17"/>
    <a:srgbClr val="00CC00"/>
    <a:srgbClr val="CCFFCC"/>
    <a:srgbClr val="006C05"/>
    <a:srgbClr val="66CCFF"/>
    <a:srgbClr val="FF99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55" autoAdjust="0"/>
    <p:restoredTop sz="94286" autoAdjust="0"/>
  </p:normalViewPr>
  <p:slideViewPr>
    <p:cSldViewPr>
      <p:cViewPr varScale="1">
        <p:scale>
          <a:sx n="100" d="100"/>
          <a:sy n="100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Cluster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D05E8D6F-8668-44A6-9FAE-D6701EAE7A80}" type="presOf" srcId="{AF5EA4A3-34C7-4C25-B633-ED0E5FE67003}" destId="{A51B61C9-179F-4A52-AB43-AF6A2F323D98}" srcOrd="0" destOrd="0" presId="urn:microsoft.com/office/officeart/2005/8/layout/cycle8"/>
    <dgm:cxn modelId="{6C811891-6604-426B-88EF-60BC35283CF7}" type="presOf" srcId="{B66AC7A4-B61D-403D-99DC-F1FCAE81641A}" destId="{580E3AF1-83FF-467A-A3E8-3072DAF9B787}" srcOrd="0" destOrd="0" presId="urn:microsoft.com/office/officeart/2005/8/layout/cycle8"/>
    <dgm:cxn modelId="{187B41B5-2946-4BE3-BF69-AB66F8702A81}" type="presOf" srcId="{AF5EA4A3-34C7-4C25-B633-ED0E5FE67003}" destId="{099B2E04-23B5-4011-9C86-4C68C445B062}" srcOrd="1" destOrd="0" presId="urn:microsoft.com/office/officeart/2005/8/layout/cycle8"/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40FC0CC8-C046-414F-A2E8-88C294986626}" type="presOf" srcId="{13EA37F1-A1ED-4144-8727-FC89BC262742}" destId="{F72D59DB-6EBB-49F9-ADCC-BF12969E241B}" srcOrd="1" destOrd="0" presId="urn:microsoft.com/office/officeart/2005/8/layout/cycle8"/>
    <dgm:cxn modelId="{E70E9A95-6815-43EA-AFD0-85DAF2FF3A86}" type="presOf" srcId="{AA62A4DD-4D6B-4B01-BDA6-BA2C632AB943}" destId="{D3FFE5D5-1F0B-4311-B6BB-B7C026E10F59}" srcOrd="0" destOrd="0" presId="urn:microsoft.com/office/officeart/2005/8/layout/cycle8"/>
    <dgm:cxn modelId="{0DC772AF-9CCD-4EA1-A085-42975347B87E}" type="presOf" srcId="{B66AC7A4-B61D-403D-99DC-F1FCAE81641A}" destId="{4BB1AEDC-37FF-4FC0-8B21-2B577647CDEE}" srcOrd="1" destOrd="0" presId="urn:microsoft.com/office/officeart/2005/8/layout/cycle8"/>
    <dgm:cxn modelId="{5DF23ABC-F54F-45DB-A1DA-4977CBCE60E8}" type="presOf" srcId="{13EA37F1-A1ED-4144-8727-FC89BC262742}" destId="{C9D92489-9E40-44BB-987D-97A966AA3172}" srcOrd="0" destOrd="0" presId="urn:microsoft.com/office/officeart/2005/8/layout/cycle8"/>
    <dgm:cxn modelId="{64DFE01A-5F6C-4A0F-998D-0A1D3AFE8FAE}" type="presParOf" srcId="{D3FFE5D5-1F0B-4311-B6BB-B7C026E10F59}" destId="{A51B61C9-179F-4A52-AB43-AF6A2F323D98}" srcOrd="0" destOrd="0" presId="urn:microsoft.com/office/officeart/2005/8/layout/cycle8"/>
    <dgm:cxn modelId="{0FC32325-1F55-4D44-BDC9-11C2097B43BD}" type="presParOf" srcId="{D3FFE5D5-1F0B-4311-B6BB-B7C026E10F59}" destId="{D587AF4B-73C3-4633-9BCD-8227CB593D3E}" srcOrd="1" destOrd="0" presId="urn:microsoft.com/office/officeart/2005/8/layout/cycle8"/>
    <dgm:cxn modelId="{5D3F743D-0471-40CC-9B7A-E7055C656393}" type="presParOf" srcId="{D3FFE5D5-1F0B-4311-B6BB-B7C026E10F59}" destId="{AC3E7A76-1B15-4D84-870C-7AEBAEF3C581}" srcOrd="2" destOrd="0" presId="urn:microsoft.com/office/officeart/2005/8/layout/cycle8"/>
    <dgm:cxn modelId="{C9C33597-5E94-47B0-96B7-55342F4A0CD8}" type="presParOf" srcId="{D3FFE5D5-1F0B-4311-B6BB-B7C026E10F59}" destId="{099B2E04-23B5-4011-9C86-4C68C445B062}" srcOrd="3" destOrd="0" presId="urn:microsoft.com/office/officeart/2005/8/layout/cycle8"/>
    <dgm:cxn modelId="{62E960B7-1AA5-494B-95A8-3C68F0BFD98E}" type="presParOf" srcId="{D3FFE5D5-1F0B-4311-B6BB-B7C026E10F59}" destId="{C9D92489-9E40-44BB-987D-97A966AA3172}" srcOrd="4" destOrd="0" presId="urn:microsoft.com/office/officeart/2005/8/layout/cycle8"/>
    <dgm:cxn modelId="{A7B9B8E5-13AF-43BD-89EC-E699BEEF1E9F}" type="presParOf" srcId="{D3FFE5D5-1F0B-4311-B6BB-B7C026E10F59}" destId="{3CF7F74C-5237-4A78-8201-074AAE1EE35D}" srcOrd="5" destOrd="0" presId="urn:microsoft.com/office/officeart/2005/8/layout/cycle8"/>
    <dgm:cxn modelId="{2A2E16ED-DC55-4786-BEE1-6EFAF7BDFE4A}" type="presParOf" srcId="{D3FFE5D5-1F0B-4311-B6BB-B7C026E10F59}" destId="{193B219A-69AA-4E8D-A41E-24BDFEF1894B}" srcOrd="6" destOrd="0" presId="urn:microsoft.com/office/officeart/2005/8/layout/cycle8"/>
    <dgm:cxn modelId="{01A36725-8243-4C2A-B5EF-61D4135B549E}" type="presParOf" srcId="{D3FFE5D5-1F0B-4311-B6BB-B7C026E10F59}" destId="{F72D59DB-6EBB-49F9-ADCC-BF12969E241B}" srcOrd="7" destOrd="0" presId="urn:microsoft.com/office/officeart/2005/8/layout/cycle8"/>
    <dgm:cxn modelId="{A750B0BD-B42C-4FDE-B79F-5375CECF022A}" type="presParOf" srcId="{D3FFE5D5-1F0B-4311-B6BB-B7C026E10F59}" destId="{580E3AF1-83FF-467A-A3E8-3072DAF9B787}" srcOrd="8" destOrd="0" presId="urn:microsoft.com/office/officeart/2005/8/layout/cycle8"/>
    <dgm:cxn modelId="{84FCD45B-ADE2-462D-8DE0-6426826908C8}" type="presParOf" srcId="{D3FFE5D5-1F0B-4311-B6BB-B7C026E10F59}" destId="{EE17DCFA-E0A4-4060-A1F9-7E48DC9EC244}" srcOrd="9" destOrd="0" presId="urn:microsoft.com/office/officeart/2005/8/layout/cycle8"/>
    <dgm:cxn modelId="{5D0F1226-4E66-4D8E-85F2-4FB781AEBE20}" type="presParOf" srcId="{D3FFE5D5-1F0B-4311-B6BB-B7C026E10F59}" destId="{14DBF8E3-5286-4E5D-A6A9-6E84F7685D7A}" srcOrd="10" destOrd="0" presId="urn:microsoft.com/office/officeart/2005/8/layout/cycle8"/>
    <dgm:cxn modelId="{B84DAF94-8AF2-48FC-BBB5-8BC9D1E557D7}" type="presParOf" srcId="{D3FFE5D5-1F0B-4311-B6BB-B7C026E10F59}" destId="{4BB1AEDC-37FF-4FC0-8B21-2B577647CDEE}" srcOrd="11" destOrd="0" presId="urn:microsoft.com/office/officeart/2005/8/layout/cycle8"/>
    <dgm:cxn modelId="{6EFBFE7F-D2EA-4A56-BA6C-5B9AF7F9D8C9}" type="presParOf" srcId="{D3FFE5D5-1F0B-4311-B6BB-B7C026E10F59}" destId="{265C5663-2BC0-4BC8-BC2D-04BDBD461EE0}" srcOrd="12" destOrd="0" presId="urn:microsoft.com/office/officeart/2005/8/layout/cycle8"/>
    <dgm:cxn modelId="{2B88F286-AAFC-4E6D-B2E8-225839C6FAA0}" type="presParOf" srcId="{D3FFE5D5-1F0B-4311-B6BB-B7C026E10F59}" destId="{B797DBA5-3A46-48EB-9E1A-89CF03BA3ED3}" srcOrd="13" destOrd="0" presId="urn:microsoft.com/office/officeart/2005/8/layout/cycle8"/>
    <dgm:cxn modelId="{18126563-C74D-4063-9F51-74089AE3CDDE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Cluster</a:t>
          </a:r>
          <a:endParaRPr lang="en-US" sz="29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LINQ</a:t>
          </a:r>
          <a:endParaRPr lang="en-US" sz="29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Dryad</a:t>
          </a:r>
          <a:endParaRPr lang="en-US" sz="29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LINQ to HPC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LINQ to HPC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graph manager, which maintains a complete state of the job.</a:t>
            </a:r>
          </a:p>
          <a:p>
            <a:r>
              <a:rPr lang="en-US" dirty="0" smtClean="0"/>
              <a:t>The GM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velyn_De_Morga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Programming clusters with DryadLINQ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Microsoft  Research, Silicon Valley</a:t>
            </a:r>
          </a:p>
          <a:p>
            <a:endParaRPr lang="en-US" dirty="0" smtClean="0"/>
          </a:p>
          <a:p>
            <a:r>
              <a:rPr lang="en-US" b="1" dirty="0"/>
              <a:t>HPC &amp; GPU Supercomputing Group of Silicon Valley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Dec 5</a:t>
            </a:r>
            <a:r>
              <a:rPr lang="en-US" b="1" dirty="0" smtClean="0"/>
              <a:t>, </a:t>
            </a:r>
            <a:r>
              <a:rPr lang="en-US" b="1" dirty="0" smtClean="0"/>
              <a:t>2011</a:t>
            </a:r>
            <a:endParaRPr lang="en-US" dirty="0" smtClean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546121"/>
            <a:ext cx="990806" cy="705376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NS,</a:t>
            </a:r>
            <a:br>
              <a:rPr lang="en-US" sz="2800" dirty="0" smtClean="0"/>
            </a:br>
            <a:r>
              <a:rPr lang="en-US" sz="2800" dirty="0" err="1" smtClean="0"/>
              <a:t>Sched</a:t>
            </a:r>
            <a:endParaRPr lang="en-US" sz="28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546121"/>
            <a:ext cx="949727" cy="705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RE</a:t>
            </a:r>
            <a:endParaRPr lang="en-US" sz="32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8" y="3950941"/>
            <a:ext cx="1047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1" y="3950941"/>
            <a:ext cx="6983" cy="595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pic>
        <p:nvPicPr>
          <p:cNvPr id="8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258" y="4620465"/>
            <a:ext cx="691911" cy="1020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</a:t>
            </a:r>
            <a:r>
              <a:rPr lang="en-US" sz="4800" dirty="0" smtClean="0"/>
              <a:t>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892213"/>
            <a:ext cx="56388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class Collection&lt;T&gt; : IEnumerable&lt;T&gt;;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31348" y="2977898"/>
            <a:ext cx="3352800" cy="761999"/>
            <a:chOff x="1143000" y="1524000"/>
            <a:chExt cx="3352800" cy="1349145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524000"/>
              <a:ext cx="3352800" cy="1349145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081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493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177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986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9545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6284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5968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</p:grpSp>
      <p:sp>
        <p:nvSpPr>
          <p:cNvPr id="16" name="Down Arrow 15"/>
          <p:cNvSpPr/>
          <p:nvPr/>
        </p:nvSpPr>
        <p:spPr>
          <a:xfrm flipV="1">
            <a:off x="3144540" y="3671553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8853" y="4281153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Elements of type T</a:t>
            </a:r>
            <a:endParaRPr lang="en-US" sz="2400" i="1" dirty="0"/>
          </a:p>
        </p:txBody>
      </p:sp>
      <p:cxnSp>
        <p:nvCxnSpPr>
          <p:cNvPr id="20" name="Straight Arrow Connector 19"/>
          <p:cNvCxnSpPr>
            <a:stCxn id="18" idx="0"/>
            <a:endCxn id="11" idx="2"/>
          </p:cNvCxnSpPr>
          <p:nvPr/>
        </p:nvCxnSpPr>
        <p:spPr>
          <a:xfrm flipH="1" flipV="1">
            <a:off x="4878854" y="3656640"/>
            <a:ext cx="1256273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0532" y="4274403"/>
            <a:ext cx="239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Iterator</a:t>
            </a:r>
          </a:p>
          <a:p>
            <a:pPr algn="ctr"/>
            <a:r>
              <a:rPr lang="en-US" sz="2400" i="1" dirty="0" smtClean="0"/>
              <a:t>(current element)</a:t>
            </a:r>
            <a:endParaRPr lang="en-US" sz="2400" i="1" dirty="0"/>
          </a:p>
        </p:txBody>
      </p:sp>
      <p:cxnSp>
        <p:nvCxnSpPr>
          <p:cNvPr id="24" name="Straight Arrow Connector 23"/>
          <p:cNvCxnSpPr>
            <a:endCxn id="5" idx="0"/>
          </p:cNvCxnSpPr>
          <p:nvPr/>
        </p:nvCxnSpPr>
        <p:spPr>
          <a:xfrm>
            <a:off x="3618525" y="2292097"/>
            <a:ext cx="689223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13" idx="2"/>
          </p:cNvCxnSpPr>
          <p:nvPr/>
        </p:nvCxnSpPr>
        <p:spPr>
          <a:xfrm flipH="1" flipV="1">
            <a:off x="5638222" y="3656640"/>
            <a:ext cx="496905" cy="624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</a:p>
          <a:p>
            <a:r>
              <a:rPr lang="en-US" dirty="0" smtClean="0"/>
              <a:t>(batch)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131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</a:p>
          <a:p>
            <a:r>
              <a:rPr lang="en-US" dirty="0" smtClean="0"/>
              <a:t>(interactive)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139" y="5221069"/>
            <a:ext cx="78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08261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DryadLINQ = </a:t>
            </a:r>
            <a:r>
              <a:rPr lang="en-US" dirty="0"/>
              <a:t>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>
                <a:latin typeface="Calibri" pitchFamily="34" charset="0"/>
              </a:rPr>
              <a:t>Query</a:t>
            </a:r>
            <a:br>
              <a:rPr lang="en-US" i="1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 dirty="0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503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685800"/>
            <a:ext cx="5715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lines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2057400"/>
            <a:ext cx="6858000" cy="83099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</a:t>
            </a:r>
            <a:r>
              <a:rPr lang="en-US" sz="2400" dirty="0" err="1" smtClean="0"/>
              <a:t>table.Count</a:t>
            </a:r>
            <a:r>
              <a:rPr lang="en-US" sz="2400" dirty="0" smtClean="0"/>
              <a:t>();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3542"/>
            <a:ext cx="8581644" cy="12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34" y="4572000"/>
            <a:ext cx="800925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Parse, </a:t>
            </a:r>
            <a:br>
              <a:rPr lang="en-US" dirty="0" smtClean="0"/>
            </a:b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320" y="5218331"/>
            <a:ext cx="59663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1128459" y="4343400"/>
            <a:ext cx="1157541" cy="551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959958" y="4912459"/>
            <a:ext cx="3114742" cy="490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1752600"/>
            <a:ext cx="6858000" cy="156966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table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SelectMany</a:t>
            </a:r>
            <a:r>
              <a:rPr lang="en-US" sz="2400" dirty="0" smtClean="0">
                <a:solidFill>
                  <a:srgbClr val="FF0000"/>
                </a:solidFill>
              </a:rPr>
              <a:t>(l =&gt; </a:t>
            </a:r>
            <a:r>
              <a:rPr lang="en-US" sz="2400" dirty="0" err="1" smtClean="0">
                <a:solidFill>
                  <a:srgbClr val="FF0000"/>
                </a:solidFill>
              </a:rPr>
              <a:t>l.line.Split</a:t>
            </a:r>
            <a:r>
              <a:rPr lang="en-US" sz="2400" dirty="0" smtClean="0">
                <a:solidFill>
                  <a:srgbClr val="FF0000"/>
                </a:solidFill>
              </a:rPr>
              <a:t>(‘ ‘))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.Count();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5" y="3810000"/>
            <a:ext cx="7669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666" y="4295001"/>
            <a:ext cx="1372555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Parse, </a:t>
            </a:r>
            <a:br>
              <a:rPr lang="en-US" dirty="0" smtClean="0"/>
            </a:br>
            <a:r>
              <a:rPr lang="en-US" dirty="0" err="1" smtClean="0"/>
              <a:t>SelectMany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265123"/>
            <a:ext cx="59663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762221" y="4295001"/>
            <a:ext cx="980979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130038" y="4572000"/>
            <a:ext cx="2908562" cy="877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2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7301"/>
            <a:ext cx="7924739" cy="15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unique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5944" y="1447800"/>
            <a:ext cx="6858000" cy="193899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count = table</a:t>
            </a:r>
            <a:br>
              <a:rPr lang="en-US" sz="2400" dirty="0" smtClean="0"/>
            </a:br>
            <a:r>
              <a:rPr lang="en-US" sz="2400" dirty="0" smtClean="0"/>
              <a:t>	.</a:t>
            </a:r>
            <a:r>
              <a:rPr lang="en-US" sz="2400" dirty="0" err="1" smtClean="0"/>
              <a:t>SelectMany</a:t>
            </a:r>
            <a:r>
              <a:rPr lang="en-US" sz="2400" dirty="0" smtClean="0"/>
              <a:t>(l =&gt; </a:t>
            </a:r>
            <a:r>
              <a:rPr lang="en-US" sz="2400" dirty="0" err="1" smtClean="0"/>
              <a:t>l.line.Split</a:t>
            </a:r>
            <a:r>
              <a:rPr lang="en-US" sz="2400" dirty="0" smtClean="0"/>
              <a:t>(‘ ‘))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GroupBy</a:t>
            </a:r>
            <a:r>
              <a:rPr lang="en-US" sz="2400" dirty="0" smtClean="0">
                <a:solidFill>
                  <a:srgbClr val="FF0000"/>
                </a:solidFill>
              </a:rPr>
              <a:t>(w =&gt; w)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.Count();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7412" y="4756666"/>
            <a:ext cx="106195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88" y="4205253"/>
            <a:ext cx="145892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HashPartition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489369" y="4389920"/>
            <a:ext cx="1253831" cy="68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834914" y="4038600"/>
            <a:ext cx="908286" cy="351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7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02115"/>
            <a:ext cx="7724775" cy="115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word histogram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156966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'))</a:t>
            </a:r>
          </a:p>
          <a:p>
            <a:r>
              <a:rPr lang="en-US" sz="2400" dirty="0"/>
              <a:t>                .</a:t>
            </a:r>
            <a:r>
              <a:rPr lang="en-US" sz="2400" dirty="0" err="1"/>
              <a:t>GroupBy</a:t>
            </a:r>
            <a:r>
              <a:rPr lang="en-US" sz="2400" dirty="0"/>
              <a:t>(w =&gt; w)</a:t>
            </a:r>
          </a:p>
          <a:p>
            <a:r>
              <a:rPr lang="en-US" sz="2400" dirty="0"/>
              <a:t>                </a:t>
            </a:r>
            <a:r>
              <a:rPr lang="en-US" sz="2400" dirty="0">
                <a:solidFill>
                  <a:srgbClr val="FF0000"/>
                </a:solidFill>
              </a:rPr>
              <a:t>.Select(g =&gt; new { word = </a:t>
            </a:r>
            <a:r>
              <a:rPr lang="en-US" sz="2400" dirty="0" err="1">
                <a:solidFill>
                  <a:srgbClr val="FF0000"/>
                </a:solidFill>
              </a:rPr>
              <a:t>g.Key</a:t>
            </a:r>
            <a:r>
              <a:rPr lang="en-US" sz="2400" dirty="0">
                <a:solidFill>
                  <a:srgbClr val="FF0000"/>
                </a:solidFill>
              </a:rPr>
              <a:t>, count = </a:t>
            </a:r>
            <a:r>
              <a:rPr lang="en-US" sz="2400" dirty="0" err="1">
                <a:solidFill>
                  <a:srgbClr val="FF0000"/>
                </a:solidFill>
              </a:rPr>
              <a:t>g.Count</a:t>
            </a:r>
            <a:r>
              <a:rPr lang="en-US" sz="2400" dirty="0">
                <a:solidFill>
                  <a:srgbClr val="FF0000"/>
                </a:solidFill>
              </a:rPr>
              <a:t>() </a:t>
            </a:r>
            <a:r>
              <a:rPr lang="en-US" sz="2400" dirty="0" smtClean="0">
                <a:solidFill>
                  <a:srgbClr val="FF0000"/>
                </a:solidFill>
              </a:rPr>
              <a:t>});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2" y="4756666"/>
            <a:ext cx="106195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r>
              <a:rPr lang="en-US" dirty="0" smtClean="0"/>
              <a:t>;</a:t>
            </a:r>
          </a:p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88" y="3833336"/>
            <a:ext cx="1458926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GroupBy</a:t>
            </a:r>
            <a:endParaRPr lang="en-US" dirty="0" smtClean="0"/>
          </a:p>
          <a:p>
            <a:r>
              <a:rPr lang="en-US" dirty="0" smtClean="0"/>
              <a:t>Count</a:t>
            </a:r>
          </a:p>
          <a:p>
            <a:r>
              <a:rPr lang="en-US" dirty="0" err="1" smtClean="0"/>
              <a:t>HashPartition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489369" y="4389920"/>
            <a:ext cx="1253831" cy="689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834914" y="3980842"/>
            <a:ext cx="832086" cy="314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6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8" y="3962400"/>
            <a:ext cx="8153400" cy="18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high-frequency words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2308324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</a:t>
            </a:r>
            <a:r>
              <a:rPr lang="en-US" sz="2400" dirty="0" smtClean="0"/>
              <a:t>'))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</a:t>
            </a:r>
            <a:r>
              <a:rPr lang="en-US" sz="2400" dirty="0" err="1"/>
              <a:t>GroupBy</a:t>
            </a:r>
            <a:r>
              <a:rPr lang="en-US" sz="2400" dirty="0"/>
              <a:t>(w =&gt; w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.</a:t>
            </a:r>
            <a:r>
              <a:rPr lang="en-US" sz="2400" dirty="0"/>
              <a:t>Select(g =&gt; new { word = </a:t>
            </a:r>
            <a:r>
              <a:rPr lang="en-US" sz="2400" dirty="0" err="1"/>
              <a:t>g.Key</a:t>
            </a:r>
            <a:r>
              <a:rPr lang="en-US" sz="2400" dirty="0"/>
              <a:t>, count = </a:t>
            </a:r>
            <a:r>
              <a:rPr lang="en-US" sz="2400" dirty="0" err="1"/>
              <a:t>g.Count</a:t>
            </a:r>
            <a:r>
              <a:rPr lang="en-US" sz="2400" dirty="0"/>
              <a:t>() </a:t>
            </a:r>
            <a:r>
              <a:rPr lang="en-US" sz="2400" dirty="0" smtClean="0"/>
              <a:t>})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OrderByDescending</a:t>
            </a:r>
            <a:r>
              <a:rPr lang="en-US" sz="2400" dirty="0" smtClean="0">
                <a:solidFill>
                  <a:srgbClr val="FF0000"/>
                </a:solidFill>
              </a:rPr>
              <a:t>(t =&gt; </a:t>
            </a:r>
            <a:r>
              <a:rPr lang="en-US" sz="2400" dirty="0" err="1" smtClean="0">
                <a:solidFill>
                  <a:srgbClr val="FF0000"/>
                </a:solidFill>
              </a:rPr>
              <a:t>t.count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.Take(100);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68480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Sort; </a:t>
            </a:r>
            <a:br>
              <a:rPr lang="en-US" dirty="0" smtClean="0"/>
            </a:br>
            <a:r>
              <a:rPr lang="en-US" dirty="0" smtClean="0"/>
              <a:t>Take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142003" y="5144870"/>
            <a:ext cx="1372597" cy="96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3600" y="6088702"/>
            <a:ext cx="1280863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Mergesort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Take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3414463" y="5442372"/>
            <a:ext cx="776537" cy="969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5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841012"/>
            <a:ext cx="7897209" cy="378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words by frequency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458200" cy="193899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var</a:t>
            </a:r>
            <a:r>
              <a:rPr lang="en-US" sz="2400" dirty="0"/>
              <a:t> table = </a:t>
            </a:r>
            <a:r>
              <a:rPr lang="en-US" sz="2400" dirty="0" err="1"/>
              <a:t>PartitionedTable.Get</a:t>
            </a:r>
            <a:r>
              <a:rPr lang="en-US" sz="2400" dirty="0"/>
              <a:t>&lt;</a:t>
            </a:r>
            <a:r>
              <a:rPr lang="en-US" sz="2400" dirty="0" err="1"/>
              <a:t>LineRecord</a:t>
            </a:r>
            <a:r>
              <a:rPr lang="en-US" sz="2400" dirty="0"/>
              <a:t>&gt;(</a:t>
            </a:r>
            <a:r>
              <a:rPr lang="en-US" sz="2400" dirty="0" smtClean="0"/>
              <a:t>file);</a:t>
            </a:r>
          </a:p>
          <a:p>
            <a:r>
              <a:rPr lang="en-US" sz="2400" dirty="0" err="1"/>
              <a:t>var</a:t>
            </a:r>
            <a:r>
              <a:rPr lang="en-US" sz="2400" dirty="0"/>
              <a:t> result = </a:t>
            </a:r>
            <a:r>
              <a:rPr lang="en-US" sz="2400" dirty="0" err="1"/>
              <a:t>table.SelectMany</a:t>
            </a:r>
            <a:r>
              <a:rPr lang="en-US" sz="2400" dirty="0"/>
              <a:t>(l =&gt; </a:t>
            </a:r>
            <a:r>
              <a:rPr lang="en-US" sz="2400" dirty="0" err="1"/>
              <a:t>l.line.Split</a:t>
            </a:r>
            <a:r>
              <a:rPr lang="en-US" sz="2400" dirty="0"/>
              <a:t>(' </a:t>
            </a:r>
            <a:r>
              <a:rPr lang="en-US" sz="2400" dirty="0" smtClean="0"/>
              <a:t>'))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</a:t>
            </a:r>
            <a:r>
              <a:rPr lang="en-US" sz="2400" dirty="0" err="1"/>
              <a:t>GroupBy</a:t>
            </a:r>
            <a:r>
              <a:rPr lang="en-US" sz="2400" dirty="0"/>
              <a:t>(w =&gt; w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.</a:t>
            </a:r>
            <a:r>
              <a:rPr lang="en-US" sz="2400" dirty="0"/>
              <a:t>Select(g =&gt; new { word = </a:t>
            </a:r>
            <a:r>
              <a:rPr lang="en-US" sz="2400" dirty="0" err="1"/>
              <a:t>g.Key</a:t>
            </a:r>
            <a:r>
              <a:rPr lang="en-US" sz="2400" dirty="0"/>
              <a:t>, count = </a:t>
            </a:r>
            <a:r>
              <a:rPr lang="en-US" sz="2400" dirty="0" err="1"/>
              <a:t>g.Count</a:t>
            </a:r>
            <a:r>
              <a:rPr lang="en-US" sz="2400" dirty="0"/>
              <a:t>() </a:t>
            </a:r>
            <a:r>
              <a:rPr lang="en-US" sz="2400" dirty="0" smtClean="0"/>
              <a:t>})</a:t>
            </a:r>
          </a:p>
          <a:p>
            <a:r>
              <a:rPr lang="en-US" sz="2400" dirty="0" smtClean="0"/>
              <a:t>	.</a:t>
            </a:r>
            <a:r>
              <a:rPr lang="en-US" sz="2400" dirty="0" err="1" smtClean="0"/>
              <a:t>OrderByDescending</a:t>
            </a:r>
            <a:r>
              <a:rPr lang="en-US" sz="2400" dirty="0" smtClean="0"/>
              <a:t>(t =&gt; </a:t>
            </a:r>
            <a:r>
              <a:rPr lang="en-US" sz="2400" dirty="0" err="1" smtClean="0"/>
              <a:t>t.count</a:t>
            </a:r>
            <a:r>
              <a:rPr lang="en-US" sz="2400" dirty="0" smtClean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7556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80361" y="4147066"/>
            <a:ext cx="1334239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871" y="4412040"/>
            <a:ext cx="114492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447800" y="4584353"/>
            <a:ext cx="3086100" cy="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6790" y="4888468"/>
            <a:ext cx="111101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Broadcast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1447800" y="5073134"/>
            <a:ext cx="28956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790" y="5334000"/>
            <a:ext cx="1651093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Range-partition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987883" y="5518666"/>
            <a:ext cx="22191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6790" y="6096000"/>
            <a:ext cx="569387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Sort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906177" y="6172200"/>
            <a:ext cx="1837023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6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Map-Reduce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458200" cy="452431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public static IQueryable&lt;S&gt;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MapReduce&lt;T,M,K,S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&gt;(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IQueryable&lt;T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 input,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Func&lt;T, IEnumerable&lt;M&gt;&gt; mapper,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Func&lt;M,K&gt;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Func&lt;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&lt;K,M&gt;,S&gt; reducer)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(mapper);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276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8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3600" y="4731907"/>
            <a:ext cx="7366000" cy="373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Windows HPC Cluster)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4198507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(Distributed Storage Catalog)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3665107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Execution (Dryad)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3131707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Language </a:t>
            </a:r>
            <a:r>
              <a:rPr lang="en-US" dirty="0" smtClean="0">
                <a:solidFill>
                  <a:schemeClr val="tx1"/>
                </a:solidFill>
              </a:rPr>
              <a:t>(DryadLINQ)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24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29400" y="5257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4873" y="2598307"/>
            <a:ext cx="73914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8001000" cy="20574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9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17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0806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30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198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1980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601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078" y="30628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914400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050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HPC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2286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17145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1260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26959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0482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6" y="5706636"/>
            <a:ext cx="683941" cy="85306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98170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60198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7531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53" idx="0"/>
          </p:cNvCxnSpPr>
          <p:nvPr/>
        </p:nvCxnSpPr>
        <p:spPr>
          <a:xfrm rot="5400000">
            <a:off x="1392576" y="4337292"/>
            <a:ext cx="423282" cy="80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552950"/>
            <a:ext cx="1524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Local query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517207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Good is it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6626" name="Picture 2" descr="C:\Users\mbudiu\AppData\Local\Microsoft\Windows\Temporary Internet Files\Content.IE5\ALO6T82F\MP90044427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77" y="1600200"/>
            <a:ext cx="38398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4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Kinect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7220" name="Picture 4" descr="http://www.mobilewhack.com/wp-content/pics/2009/06/natal-x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5459105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482" name="Picture 2" descr="http://www.tecnetico.com/wp-content/gallery/kinect-antes-conocido-como-project-natal-para-el-xbox-360-de-microsoft/kinect-xbox-360-de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6" y="1676400"/>
            <a:ext cx="7467600" cy="41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computation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35" y="1828801"/>
            <a:ext cx="634093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948" y="6324600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://nuit-blanche.blogspot.com/2010/11/unsing-kinect-for-compressive-sensing.html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Input: Depth Map + RGB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1"/>
            <a:ext cx="38835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ballet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133601"/>
            <a:ext cx="388351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65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hard?</a:t>
            </a:r>
            <a:endParaRPr lang="en-GB" dirty="0"/>
          </a:p>
        </p:txBody>
      </p:sp>
      <p:pic>
        <p:nvPicPr>
          <p:cNvPr id="4" name="Picture 9" descr="J:\images\aerial-silks-white-lm-350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85348"/>
            <a:ext cx="2909977" cy="1987098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3" cstate="print"/>
          <a:srcRect t="50446" r="50614"/>
          <a:stretch>
            <a:fillRect/>
          </a:stretch>
        </p:blipFill>
        <p:spPr bwMode="auto">
          <a:xfrm>
            <a:off x="3279419" y="4168359"/>
            <a:ext cx="2714644" cy="19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34" y="4144440"/>
            <a:ext cx="2575836" cy="19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143380"/>
            <a:ext cx="25911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39" y="1602759"/>
            <a:ext cx="4972926" cy="195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2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684572" cy="17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nxeassets.xbox.com/shaxam/0201/07/b8/07b8b5ed-4d19-4cb3-957f-d6e367f4c8a7.PN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5" y="4191000"/>
            <a:ext cx="1612060" cy="17598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800" y="1718358"/>
            <a:ext cx="1801048" cy="1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710028" y="232546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55600" y="1743165"/>
            <a:ext cx="1801048" cy="1465195"/>
            <a:chOff x="4756152" y="2646354"/>
            <a:chExt cx="3973506" cy="31857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6152" y="2646354"/>
              <a:ext cx="3973506" cy="318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6617369" y="4559969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828548" y="4507832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53218" y="3358747"/>
            <a:ext cx="291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Background segmentation</a:t>
            </a:r>
          </a:p>
          <a:p>
            <a:pPr algn="ctr"/>
            <a:r>
              <a:rPr lang="en-US" sz="2000" dirty="0" smtClean="0"/>
              <a:t>Player separation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394" y="5918896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Classifier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Tracking Pipeline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878911"/>
            <a:ext cx="2133600" cy="365125"/>
          </a:xfrm>
        </p:spPr>
        <p:txBody>
          <a:bodyPr/>
          <a:lstStyle/>
          <a:p>
            <a:fld id="{4926CAD5-FC1A-4314-98C1-C0B7035AD44B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22" y="3316626"/>
            <a:ext cx="134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Depth map</a:t>
            </a:r>
            <a:endParaRPr lang="en-US" sz="20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43148" t="49089" r="43277" b="23567"/>
          <a:stretch>
            <a:fillRect/>
          </a:stretch>
        </p:blipFill>
        <p:spPr bwMode="auto">
          <a:xfrm>
            <a:off x="906706" y="4199868"/>
            <a:ext cx="1742137" cy="1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8498428" y="2316957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7912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048000" y="2339432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" y="1826624"/>
            <a:ext cx="2384003" cy="14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71600" y="3316626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37061" y="5918896"/>
            <a:ext cx="143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</a:t>
            </a:r>
            <a:br>
              <a:rPr lang="en-US" dirty="0" smtClean="0"/>
            </a:b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4930" y="5950860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74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4</a:t>
            </a:fld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DSC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8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3148" t="49089" r="43277" b="23567"/>
          <a:stretch>
            <a:fillRect/>
          </a:stretch>
        </p:blipFill>
        <p:spPr bwMode="auto">
          <a:xfrm>
            <a:off x="6305534" y="2659443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42879" t="15755" r="43546" b="56901"/>
          <a:stretch>
            <a:fillRect/>
          </a:stretch>
        </p:blipFill>
        <p:spPr bwMode="auto">
          <a:xfrm>
            <a:off x="742936" y="2685263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9718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012" y="4876799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Input</a:t>
            </a:r>
          </a:p>
          <a:p>
            <a:pPr algn="ctr"/>
            <a:r>
              <a:rPr lang="en-US" sz="2800" dirty="0" smtClean="0"/>
              <a:t>Depth map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31068" y="4876800"/>
            <a:ext cx="1749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Output</a:t>
            </a:r>
          </a:p>
          <a:p>
            <a:pPr algn="ctr"/>
            <a:r>
              <a:rPr lang="en-US" sz="2800" dirty="0" smtClean="0"/>
              <a:t>Body parts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5626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1400" y="3048000"/>
            <a:ext cx="18288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Classifier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960203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Runs on GPU </a:t>
            </a:r>
            <a:br>
              <a:rPr lang="en-US" sz="2400" dirty="0" smtClean="0"/>
            </a:br>
            <a:r>
              <a:rPr lang="en-US" sz="2400" dirty="0" smtClean="0"/>
              <a:t>@ </a:t>
            </a:r>
            <a:r>
              <a:rPr lang="en-US" sz="2400" dirty="0"/>
              <a:t>320x240</a:t>
            </a:r>
          </a:p>
        </p:txBody>
      </p:sp>
    </p:spTree>
    <p:extLst>
      <p:ext uri="{BB962C8B-B14F-4D97-AF65-F5344CB8AC3E}">
        <p14:creationId xmlns:p14="http://schemas.microsoft.com/office/powerpoint/2010/main" val="2761520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1.gstatic.com/images?q=tbn:ANd9GcQtd4ntJDyYF1J6UdBtUOoK-sJaUOQ9SRGhYQG3yi5-ALZZnv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23" y="1644539"/>
            <a:ext cx="1989384" cy="42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477"/>
          </a:xfrm>
        </p:spPr>
        <p:txBody>
          <a:bodyPr/>
          <a:lstStyle/>
          <a:p>
            <a:r>
              <a:rPr lang="en-US" dirty="0" smtClean="0"/>
              <a:t>Motion Capture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41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646" y="2607186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8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Ground Truth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42</a:t>
            </a:fld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>
            <a:off x="708021" y="1371600"/>
            <a:ext cx="7673252" cy="2165075"/>
            <a:chOff x="470648" y="1285860"/>
            <a:chExt cx="8101880" cy="2286016"/>
          </a:xfrm>
        </p:grpSpPr>
        <p:grpSp>
          <p:nvGrpSpPr>
            <p:cNvPr id="5" name="Group 9"/>
            <p:cNvGrpSpPr/>
            <p:nvPr/>
          </p:nvGrpSpPr>
          <p:grpSpPr>
            <a:xfrm>
              <a:off x="470648" y="1285860"/>
              <a:ext cx="2958344" cy="2286016"/>
              <a:chOff x="-11001484" y="-4143428"/>
              <a:chExt cx="3143272" cy="242891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41" t="23491" r="82265" b="54527"/>
              <a:stretch>
                <a:fillRect/>
              </a:stretch>
            </p:blipFill>
            <p:spPr bwMode="auto">
              <a:xfrm>
                <a:off x="-11001484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61" t="23491" r="48645" b="54527"/>
              <a:stretch>
                <a:fillRect/>
              </a:stretch>
            </p:blipFill>
            <p:spPr bwMode="auto">
              <a:xfrm>
                <a:off x="-9429848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6"/>
            <p:cNvGrpSpPr/>
            <p:nvPr/>
          </p:nvGrpSpPr>
          <p:grpSpPr>
            <a:xfrm>
              <a:off x="3571868" y="1285860"/>
              <a:ext cx="2571768" cy="2286016"/>
              <a:chOff x="-8286840" y="15644898"/>
              <a:chExt cx="2571768" cy="228601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601" t="33073" r="74695" b="35676"/>
              <a:stretch>
                <a:fillRect/>
              </a:stretch>
            </p:blipFill>
            <p:spPr bwMode="auto">
              <a:xfrm>
                <a:off x="-8286840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382" t="33073" r="32914" b="35676"/>
              <a:stretch>
                <a:fillRect/>
              </a:stretch>
            </p:blipFill>
            <p:spPr bwMode="auto">
              <a:xfrm>
                <a:off x="-7000956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/>
            <p:nvPr/>
          </p:nvGrpSpPr>
          <p:grpSpPr>
            <a:xfrm>
              <a:off x="6286512" y="1285860"/>
              <a:ext cx="2286016" cy="2286016"/>
              <a:chOff x="-9501286" y="1428736"/>
              <a:chExt cx="2714644" cy="271464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661" t="59051" r="82917" b="16379"/>
              <a:stretch>
                <a:fillRect/>
              </a:stretch>
            </p:blipFill>
            <p:spPr bwMode="auto">
              <a:xfrm>
                <a:off x="-9501286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3255" t="59051" r="49323" b="16379"/>
              <a:stretch>
                <a:fillRect/>
              </a:stretch>
            </p:blipFill>
            <p:spPr bwMode="auto">
              <a:xfrm>
                <a:off x="-8143964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838200" y="4436368"/>
            <a:ext cx="292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3D </a:t>
            </a:r>
            <a:r>
              <a:rPr lang="en-US" sz="3200" dirty="0" smtClean="0"/>
              <a:t>avatar </a:t>
            </a:r>
            <a:r>
              <a:rPr lang="en-US" sz="3200" dirty="0" smtClean="0"/>
              <a:t>model</a:t>
            </a:r>
            <a:endParaRPr lang="en-US" sz="32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37549" t="37875" r="52197" b="41211"/>
          <a:stretch>
            <a:fillRect/>
          </a:stretch>
        </p:blipFill>
        <p:spPr bwMode="auto">
          <a:xfrm>
            <a:off x="7000892" y="3853190"/>
            <a:ext cx="1714512" cy="26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2168" t="32584" r="57324" b="25586"/>
          <a:stretch>
            <a:fillRect/>
          </a:stretch>
        </p:blipFill>
        <p:spPr bwMode="auto">
          <a:xfrm>
            <a:off x="4879244" y="3853190"/>
            <a:ext cx="1714512" cy="26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6651047" y="4978277"/>
            <a:ext cx="271061" cy="301179"/>
          </a:xfrm>
          <a:prstGeom prst="rightArrow">
            <a:avLst>
              <a:gd name="adj1" fmla="val 56667"/>
              <a:gd name="adj2" fmla="val 42449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800" b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2" name="Right Arrow 121"/>
          <p:cNvSpPr/>
          <p:nvPr/>
        </p:nvSpPr>
        <p:spPr>
          <a:xfrm rot="5400000">
            <a:off x="4780675" y="4117367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40767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542425" y="3581400"/>
            <a:ext cx="278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Training examples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691403" y="4165839"/>
            <a:ext cx="224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Machine learning</a:t>
            </a:r>
            <a:endParaRPr lang="en-US" sz="2000" dirty="0"/>
          </a:p>
        </p:txBody>
      </p:sp>
      <p:sp>
        <p:nvSpPr>
          <p:cNvPr id="133" name="Right Arrow 132"/>
          <p:cNvSpPr/>
          <p:nvPr/>
        </p:nvSpPr>
        <p:spPr>
          <a:xfrm>
            <a:off x="34290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6117859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9"/>
          <p:cNvGrpSpPr/>
          <p:nvPr/>
        </p:nvGrpSpPr>
        <p:grpSpPr>
          <a:xfrm>
            <a:off x="1826353" y="4565948"/>
            <a:ext cx="6356363" cy="1994029"/>
            <a:chOff x="-10495533" y="-4143428"/>
            <a:chExt cx="7315637" cy="2461460"/>
          </a:xfrm>
        </p:grpSpPr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141" t="23491" r="82265" b="54527"/>
            <a:stretch>
              <a:fillRect/>
            </a:stretch>
          </p:blipFill>
          <p:spPr bwMode="auto">
            <a:xfrm>
              <a:off x="-10495533" y="-4143428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761" t="23491" r="48645" b="54527"/>
            <a:stretch>
              <a:fillRect/>
            </a:stretch>
          </p:blipFill>
          <p:spPr bwMode="auto">
            <a:xfrm>
              <a:off x="-4751532" y="-4110884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5"/>
          <p:cNvSpPr/>
          <p:nvPr/>
        </p:nvSpPr>
        <p:spPr>
          <a:xfrm>
            <a:off x="1678712" y="1272784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48430" y="1362072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82043" y="1510911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51761" y="1600199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96071" y="1689488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19600" y="1219200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9854" y="1362071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06968" y="1495407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1600200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14012" y="1663312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52676" y="1796309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81569" y="1899744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5105400" y="19812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190736" y="1789455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2342972" y="19812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646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" grpId="0" animBg="1"/>
      <p:bldP spid="124" grpId="0" animBg="1"/>
      <p:bldP spid="126" grpId="0"/>
      <p:bldP spid="127" grpId="0"/>
      <p:bldP spid="133" grpId="0" animBg="1"/>
      <p:bldP spid="1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4" y="18787"/>
            <a:ext cx="8229600" cy="952142"/>
          </a:xfrm>
        </p:spPr>
        <p:txBody>
          <a:bodyPr/>
          <a:lstStyle/>
          <a:p>
            <a:r>
              <a:rPr lang="en-US" dirty="0" smtClean="0"/>
              <a:t>Kinect Training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13464" y="4855552"/>
            <a:ext cx="2643948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3464" y="4322152"/>
            <a:ext cx="2643948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3464" y="3805687"/>
            <a:ext cx="2643948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497926" y="2127556"/>
            <a:ext cx="533400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172200" y="1897274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</a:p>
          <a:p>
            <a:pPr algn="ctr"/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95400" y="3257490"/>
            <a:ext cx="3115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Millions </a:t>
            </a:r>
            <a:r>
              <a:rPr lang="en-US" sz="2000" i="1" dirty="0" smtClean="0"/>
              <a:t>of examples needed</a:t>
            </a:r>
            <a:endParaRPr lang="en-US" sz="2000" i="1" dirty="0"/>
          </a:p>
        </p:txBody>
      </p:sp>
      <p:sp>
        <p:nvSpPr>
          <p:cNvPr id="78" name="Rectangle 77"/>
          <p:cNvSpPr/>
          <p:nvPr/>
        </p:nvSpPr>
        <p:spPr>
          <a:xfrm>
            <a:off x="288048" y="1186442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7766" y="1275730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1379" y="1424569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1097" y="1513857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05407" y="1603146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028936" y="1132858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09190" y="1275729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316304" y="1409065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409936" y="1513858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523348" y="1576970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562012" y="1709967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590905" y="1813402"/>
            <a:ext cx="1693995" cy="1406159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2" cstate="print"/>
          <a:srcRect l="43148" t="49089" r="43277" b="23567"/>
          <a:stretch>
            <a:fillRect/>
          </a:stretch>
        </p:blipFill>
        <p:spPr bwMode="auto">
          <a:xfrm>
            <a:off x="3714737" y="1607034"/>
            <a:ext cx="1693996" cy="16939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800072" y="1703113"/>
            <a:ext cx="1693995" cy="1406159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2" cstate="print"/>
          <a:srcRect l="42879" t="15755" r="43546" b="56901"/>
          <a:stretch>
            <a:fillRect/>
          </a:stretch>
        </p:blipFill>
        <p:spPr bwMode="auto">
          <a:xfrm>
            <a:off x="952308" y="1607031"/>
            <a:ext cx="1693995" cy="16939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613464" y="5410200"/>
            <a:ext cx="26439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2364" y="350967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85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51017736"/>
              </p:ext>
            </p:extLst>
          </p:nvPr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46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Execution layer of Bing analytics</a:t>
            </a:r>
          </a:p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38706" y="5178725"/>
            <a:ext cx="1942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The Dryad</a:t>
            </a:r>
            <a:r>
              <a:rPr lang="en-US" dirty="0"/>
              <a:t>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 action="ppaction://hlinkfile" tooltip="Evelyn De Morgan"/>
              </a:rPr>
              <a:t>Evelyn </a:t>
            </a:r>
            <a:r>
              <a:rPr lang="en-US" dirty="0">
                <a:hlinkClick r:id="rId4" action="ppaction://hlinkfile" tooltip="Evelyn De Morgan"/>
              </a:rPr>
              <a:t>De Morgan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0x00C251B3E704BEF844A3664A2BBF8FF4D1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C251B3E704BEF844A3664A2BBF8FF4D1" ma:contentTypeVersion="" ma:contentTypeDescription="" ma:contentTypeScope="" ma:versionID="3a2edab3f8627e899226e7941b56143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87CAA6-56CE-4528-8B3E-FAD82F967BCC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9386E3-875D-42CC-841F-9DECCC14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44905</TotalTime>
  <Words>968</Words>
  <Application>Microsoft Office PowerPoint</Application>
  <PresentationFormat>On-screen Show (4:3)</PresentationFormat>
  <Paragraphs>355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Programming clusters with DryadLINQ </vt:lpstr>
      <vt:lpstr>Design Space</vt:lpstr>
      <vt:lpstr>Software Stack</vt:lpstr>
      <vt:lpstr>Data-Parallel Computation</vt:lpstr>
      <vt:lpstr>Dryad</vt:lpstr>
      <vt:lpstr>Dryad = Execution Layer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Dryad System Architecture</vt:lpstr>
      <vt:lpstr>Fault Tolerance</vt:lpstr>
      <vt:lpstr>LINQ</vt:lpstr>
      <vt:lpstr>LINQ = .Net+ Queries</vt:lpstr>
      <vt:lpstr>Collections</vt:lpstr>
      <vt:lpstr>DryadLINQ Data Model</vt:lpstr>
      <vt:lpstr>DryadLINQ = LINQ + Dryad</vt:lpstr>
      <vt:lpstr>Demo</vt:lpstr>
      <vt:lpstr>Example: counting lines</vt:lpstr>
      <vt:lpstr>Example: counting words</vt:lpstr>
      <vt:lpstr>Example: counting unique words</vt:lpstr>
      <vt:lpstr>Example: word histogram</vt:lpstr>
      <vt:lpstr>Example: high-frequency words</vt:lpstr>
      <vt:lpstr>Example: words by frequency</vt:lpstr>
      <vt:lpstr>Example: Map-Reduce</vt:lpstr>
      <vt:lpstr>Expectation Maximization</vt:lpstr>
      <vt:lpstr>Probabilistic Index Maps</vt:lpstr>
      <vt:lpstr>Language Summary</vt:lpstr>
      <vt:lpstr>Using PLINQ</vt:lpstr>
      <vt:lpstr>So, What Good is it For?</vt:lpstr>
      <vt:lpstr>Application: Kinect Training</vt:lpstr>
      <vt:lpstr>Input device</vt:lpstr>
      <vt:lpstr>Depth computation</vt:lpstr>
      <vt:lpstr>Vision Input: Depth Map + RGB</vt:lpstr>
      <vt:lpstr>Why is it hard?</vt:lpstr>
      <vt:lpstr>Skeletal Tracking Pipeline</vt:lpstr>
      <vt:lpstr>The Classifier</vt:lpstr>
      <vt:lpstr>Motion Capture</vt:lpstr>
      <vt:lpstr>Ground Truth Data</vt:lpstr>
      <vt:lpstr>Learn from Data</vt:lpstr>
      <vt:lpstr>Kinect Training</vt:lpstr>
      <vt:lpstr>Highly efficient parallellization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729</cp:revision>
  <dcterms:created xsi:type="dcterms:W3CDTF">2008-02-12T01:28:42Z</dcterms:created>
  <dcterms:modified xsi:type="dcterms:W3CDTF">2011-12-03T02:05:54Z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c4bd8f56-f9c6-4668-b386-e50e818da9d4</vt:lpwstr>
  </property>
  <property fmtid="{D5CDD505-2E9C-101B-9397-08002B2CF9AE}" pid="4" name="LastObjectUpdateEventProcessedVersion">
    <vt:lpwstr>2.0</vt:lpwstr>
  </property>
</Properties>
</file>