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5"/>
  </p:notesMasterIdLst>
  <p:sldIdLst>
    <p:sldId id="256" r:id="rId2"/>
    <p:sldId id="304" r:id="rId3"/>
    <p:sldId id="259" r:id="rId4"/>
    <p:sldId id="306" r:id="rId5"/>
    <p:sldId id="312" r:id="rId6"/>
    <p:sldId id="266" r:id="rId7"/>
    <p:sldId id="350" r:id="rId8"/>
    <p:sldId id="313" r:id="rId9"/>
    <p:sldId id="263" r:id="rId10"/>
    <p:sldId id="310" r:id="rId11"/>
    <p:sldId id="332" r:id="rId12"/>
    <p:sldId id="320" r:id="rId13"/>
    <p:sldId id="308" r:id="rId14"/>
    <p:sldId id="270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292" r:id="rId23"/>
    <p:sldId id="335" r:id="rId24"/>
    <p:sldId id="363" r:id="rId25"/>
    <p:sldId id="288" r:id="rId26"/>
    <p:sldId id="290" r:id="rId27"/>
    <p:sldId id="291" r:id="rId28"/>
    <p:sldId id="333" r:id="rId29"/>
    <p:sldId id="366" r:id="rId30"/>
    <p:sldId id="293" r:id="rId31"/>
    <p:sldId id="294" r:id="rId32"/>
    <p:sldId id="324" r:id="rId33"/>
    <p:sldId id="334" r:id="rId34"/>
    <p:sldId id="315" r:id="rId35"/>
    <p:sldId id="337" r:id="rId36"/>
    <p:sldId id="317" r:id="rId37"/>
    <p:sldId id="316" r:id="rId38"/>
    <p:sldId id="338" r:id="rId39"/>
    <p:sldId id="351" r:id="rId40"/>
    <p:sldId id="303" r:id="rId41"/>
    <p:sldId id="352" r:id="rId42"/>
    <p:sldId id="339" r:id="rId43"/>
    <p:sldId id="305" r:id="rId44"/>
    <p:sldId id="343" r:id="rId45"/>
    <p:sldId id="367" r:id="rId46"/>
    <p:sldId id="353" r:id="rId47"/>
    <p:sldId id="348" r:id="rId48"/>
    <p:sldId id="354" r:id="rId49"/>
    <p:sldId id="344" r:id="rId50"/>
    <p:sldId id="345" r:id="rId51"/>
    <p:sldId id="346" r:id="rId52"/>
    <p:sldId id="347" r:id="rId53"/>
    <p:sldId id="349" r:id="rId54"/>
    <p:sldId id="318" r:id="rId55"/>
    <p:sldId id="279" r:id="rId56"/>
    <p:sldId id="281" r:id="rId57"/>
    <p:sldId id="287" r:id="rId58"/>
    <p:sldId id="309" r:id="rId59"/>
    <p:sldId id="328" r:id="rId60"/>
    <p:sldId id="355" r:id="rId61"/>
    <p:sldId id="364" r:id="rId62"/>
    <p:sldId id="365" r:id="rId63"/>
    <p:sldId id="314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423305-1346-44A5-A0E9-85AC4AD4FAF3}">
          <p14:sldIdLst>
            <p14:sldId id="256"/>
            <p14:sldId id="304"/>
            <p14:sldId id="259"/>
            <p14:sldId id="306"/>
            <p14:sldId id="312"/>
            <p14:sldId id="266"/>
          </p14:sldIdLst>
        </p14:section>
        <p14:section name="Building blocks" id="{643C852C-F1C2-4F37-ACE8-20955809AAC5}">
          <p14:sldIdLst>
            <p14:sldId id="350"/>
            <p14:sldId id="313"/>
            <p14:sldId id="263"/>
            <p14:sldId id="310"/>
            <p14:sldId id="332"/>
          </p14:sldIdLst>
        </p14:section>
        <p14:section name="Systsem architecture" id="{8E6B32C2-A1C0-4514-8203-6F0FD92F4916}">
          <p14:sldIdLst>
            <p14:sldId id="320"/>
            <p14:sldId id="308"/>
            <p14:sldId id="270"/>
            <p14:sldId id="356"/>
            <p14:sldId id="357"/>
            <p14:sldId id="358"/>
            <p14:sldId id="359"/>
            <p14:sldId id="360"/>
            <p14:sldId id="361"/>
            <p14:sldId id="362"/>
            <p14:sldId id="292"/>
            <p14:sldId id="335"/>
          </p14:sldIdLst>
        </p14:section>
        <p14:section name="Algorithms for visualization" id="{0591A150-2BB7-442C-BD7F-64BD1D183040}">
          <p14:sldIdLst>
            <p14:sldId id="363"/>
            <p14:sldId id="288"/>
            <p14:sldId id="290"/>
            <p14:sldId id="291"/>
            <p14:sldId id="333"/>
            <p14:sldId id="366"/>
            <p14:sldId id="293"/>
            <p14:sldId id="294"/>
          </p14:sldIdLst>
        </p14:section>
        <p14:section name="Evaluation" id="{AFC2B410-BEC4-4DF9-81D7-F70C92D96E3B}">
          <p14:sldIdLst>
            <p14:sldId id="324"/>
            <p14:sldId id="334"/>
            <p14:sldId id="315"/>
            <p14:sldId id="337"/>
            <p14:sldId id="317"/>
            <p14:sldId id="316"/>
            <p14:sldId id="338"/>
          </p14:sldIdLst>
        </p14:section>
        <p14:section name="Conclusions" id="{8AB0E15B-B5BE-4171-86AB-FF64917BA00B}">
          <p14:sldIdLst>
            <p14:sldId id="351"/>
            <p14:sldId id="303"/>
            <p14:sldId id="352"/>
            <p14:sldId id="339"/>
            <p14:sldId id="305"/>
          </p14:sldIdLst>
        </p14:section>
        <p14:section name="Backup slides" id="{880B2BD0-8A4E-41CE-BB38-5ED16FC1E761}">
          <p14:sldIdLst>
            <p14:sldId id="343"/>
            <p14:sldId id="367"/>
            <p14:sldId id="353"/>
            <p14:sldId id="348"/>
            <p14:sldId id="354"/>
            <p14:sldId id="344"/>
            <p14:sldId id="345"/>
            <p14:sldId id="346"/>
            <p14:sldId id="347"/>
            <p14:sldId id="349"/>
            <p14:sldId id="318"/>
            <p14:sldId id="279"/>
            <p14:sldId id="281"/>
            <p14:sldId id="287"/>
            <p14:sldId id="309"/>
            <p14:sldId id="328"/>
            <p14:sldId id="355"/>
            <p14:sldId id="364"/>
            <p14:sldId id="365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99FF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135" d="100"/>
          <a:sy n="135" d="100"/>
        </p:scale>
        <p:origin x="318" y="1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-66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budiu\Documents\research\papers\hillview-paper\figures\servic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60707117492663"/>
          <c:y val="5.3386243386243398E-2"/>
          <c:w val="0.81617065513869591"/>
          <c:h val="0.79126411524140883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Min time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val>
            <c:numRef>
              <c:f>Sheet1!$B$2:$B$23</c:f>
              <c:numCache>
                <c:formatCode>General</c:formatCode>
                <c:ptCount val="22"/>
                <c:pt idx="0">
                  <c:v>267</c:v>
                </c:pt>
                <c:pt idx="1">
                  <c:v>330</c:v>
                </c:pt>
                <c:pt idx="2">
                  <c:v>426</c:v>
                </c:pt>
                <c:pt idx="3">
                  <c:v>458</c:v>
                </c:pt>
                <c:pt idx="4">
                  <c:v>435</c:v>
                </c:pt>
                <c:pt idx="5">
                  <c:v>505</c:v>
                </c:pt>
                <c:pt idx="6">
                  <c:v>682</c:v>
                </c:pt>
                <c:pt idx="7">
                  <c:v>454</c:v>
                </c:pt>
                <c:pt idx="8">
                  <c:v>793</c:v>
                </c:pt>
                <c:pt idx="9">
                  <c:v>537</c:v>
                </c:pt>
                <c:pt idx="10">
                  <c:v>746</c:v>
                </c:pt>
                <c:pt idx="11">
                  <c:v>1980</c:v>
                </c:pt>
                <c:pt idx="12">
                  <c:v>433</c:v>
                </c:pt>
                <c:pt idx="13">
                  <c:v>526</c:v>
                </c:pt>
                <c:pt idx="14">
                  <c:v>1163</c:v>
                </c:pt>
                <c:pt idx="15">
                  <c:v>1915</c:v>
                </c:pt>
                <c:pt idx="16">
                  <c:v>1371</c:v>
                </c:pt>
                <c:pt idx="17">
                  <c:v>1131</c:v>
                </c:pt>
                <c:pt idx="18">
                  <c:v>795</c:v>
                </c:pt>
                <c:pt idx="19">
                  <c:v>3626</c:v>
                </c:pt>
                <c:pt idx="20">
                  <c:v>2307</c:v>
                </c:pt>
                <c:pt idx="21">
                  <c:v>5850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95-4769-86DD-0B41FD47BF70}"/>
            </c:ext>
          </c:extLst>
        </c:ser>
        <c:ser>
          <c:idx val="3"/>
          <c:order val="3"/>
          <c:tx>
            <c:v>Max time</c:v>
          </c:tx>
          <c:spPr>
            <a:solidFill>
              <a:schemeClr val="accent1">
                <a:lumMod val="75000"/>
              </a:schemeClr>
            </a:solidFill>
            <a:ln w="25400">
              <a:noFill/>
            </a:ln>
            <a:effectLst/>
          </c:spPr>
          <c:invertIfNegative val="0"/>
          <c:val>
            <c:numRef>
              <c:f>Sheet1!$D$2:$D$23</c:f>
              <c:numCache>
                <c:formatCode>General</c:formatCode>
                <c:ptCount val="22"/>
                <c:pt idx="0">
                  <c:v>15</c:v>
                </c:pt>
                <c:pt idx="1">
                  <c:v>84</c:v>
                </c:pt>
                <c:pt idx="2">
                  <c:v>498</c:v>
                </c:pt>
                <c:pt idx="3">
                  <c:v>451</c:v>
                </c:pt>
                <c:pt idx="4">
                  <c:v>629</c:v>
                </c:pt>
                <c:pt idx="5">
                  <c:v>661</c:v>
                </c:pt>
                <c:pt idx="6">
                  <c:v>391</c:v>
                </c:pt>
                <c:pt idx="7">
                  <c:v>1245</c:v>
                </c:pt>
                <c:pt idx="8">
                  <c:v>642</c:v>
                </c:pt>
                <c:pt idx="9">
                  <c:v>1487</c:v>
                </c:pt>
                <c:pt idx="10">
                  <c:v>2278</c:v>
                </c:pt>
                <c:pt idx="11">
                  <c:v>363</c:v>
                </c:pt>
                <c:pt idx="12">
                  <c:v>1700</c:v>
                </c:pt>
                <c:pt idx="13">
                  <c:v>1513</c:v>
                </c:pt>
                <c:pt idx="14">
                  <c:v>1491</c:v>
                </c:pt>
                <c:pt idx="15">
                  <c:v>1158</c:v>
                </c:pt>
                <c:pt idx="16">
                  <c:v>3085</c:v>
                </c:pt>
                <c:pt idx="17">
                  <c:v>3756</c:v>
                </c:pt>
                <c:pt idx="18">
                  <c:v>4177</c:v>
                </c:pt>
                <c:pt idx="19">
                  <c:v>1754</c:v>
                </c:pt>
                <c:pt idx="20">
                  <c:v>3113</c:v>
                </c:pt>
                <c:pt idx="21">
                  <c:v>2010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95-4769-86DD-0B41FD47B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440675600"/>
        <c:axId val="440676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Sheet1!$A$1</c15:sqref>
                        </c15:formulaRef>
                      </c:ext>
                    </c:extLst>
                    <c:strCache>
                      <c:ptCount val="1"/>
                      <c:pt idx="0">
                        <c:v>Client count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>
                      <c:ext uri="{02D57815-91ED-43cb-92C2-25804820EDAC}">
                        <c15:formulaRef>
                          <c15:sqref>Sheet1!$A$2:$A$23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  <c:pt idx="8">
                        <c:v>9</c:v>
                      </c:pt>
                      <c:pt idx="9">
                        <c:v>10</c:v>
                      </c:pt>
                      <c:pt idx="10">
                        <c:v>11</c:v>
                      </c:pt>
                      <c:pt idx="11">
                        <c:v>12</c:v>
                      </c:pt>
                      <c:pt idx="12">
                        <c:v>13</c:v>
                      </c:pt>
                      <c:pt idx="13">
                        <c:v>14</c:v>
                      </c:pt>
                      <c:pt idx="14">
                        <c:v>15</c:v>
                      </c:pt>
                      <c:pt idx="15">
                        <c:v>16</c:v>
                      </c:pt>
                      <c:pt idx="16">
                        <c:v>17</c:v>
                      </c:pt>
                      <c:pt idx="17">
                        <c:v>18</c:v>
                      </c:pt>
                      <c:pt idx="18">
                        <c:v>19</c:v>
                      </c:pt>
                      <c:pt idx="19">
                        <c:v>20</c:v>
                      </c:pt>
                      <c:pt idx="20">
                        <c:v>21</c:v>
                      </c:pt>
                      <c:pt idx="21">
                        <c:v>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B095-4769-86DD-0B41FD47BF7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Max time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Sheet1!$C$2:$C$23</c15:sqref>
                        </c15:formulaRef>
                      </c:ext>
                    </c:extLst>
                    <c:numCache>
                      <c:formatCode>General</c:formatCode>
                      <c:ptCount val="22"/>
                      <c:pt idx="0">
                        <c:v>282</c:v>
                      </c:pt>
                      <c:pt idx="1">
                        <c:v>414</c:v>
                      </c:pt>
                      <c:pt idx="2">
                        <c:v>924</c:v>
                      </c:pt>
                      <c:pt idx="3">
                        <c:v>909</c:v>
                      </c:pt>
                      <c:pt idx="4">
                        <c:v>1064</c:v>
                      </c:pt>
                      <c:pt idx="5">
                        <c:v>1166</c:v>
                      </c:pt>
                      <c:pt idx="6">
                        <c:v>1073</c:v>
                      </c:pt>
                      <c:pt idx="7">
                        <c:v>1699</c:v>
                      </c:pt>
                      <c:pt idx="8">
                        <c:v>1435</c:v>
                      </c:pt>
                      <c:pt idx="9">
                        <c:v>2024</c:v>
                      </c:pt>
                      <c:pt idx="10">
                        <c:v>3024</c:v>
                      </c:pt>
                      <c:pt idx="11">
                        <c:v>2343</c:v>
                      </c:pt>
                      <c:pt idx="12">
                        <c:v>2133</c:v>
                      </c:pt>
                      <c:pt idx="13">
                        <c:v>2039</c:v>
                      </c:pt>
                      <c:pt idx="14">
                        <c:v>2654</c:v>
                      </c:pt>
                      <c:pt idx="15">
                        <c:v>3073</c:v>
                      </c:pt>
                      <c:pt idx="16">
                        <c:v>4456</c:v>
                      </c:pt>
                      <c:pt idx="17">
                        <c:v>4887</c:v>
                      </c:pt>
                      <c:pt idx="18">
                        <c:v>4972</c:v>
                      </c:pt>
                      <c:pt idx="19">
                        <c:v>5380</c:v>
                      </c:pt>
                      <c:pt idx="20">
                        <c:v>5420</c:v>
                      </c:pt>
                      <c:pt idx="21">
                        <c:v>7860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B095-4769-86DD-0B41FD47BF70}"/>
                  </c:ext>
                </c:extLst>
              </c15:ser>
            </c15:filteredBarSeries>
          </c:ext>
        </c:extLst>
      </c:barChart>
      <c:catAx>
        <c:axId val="440675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simultaneous clients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76912"/>
        <c:crosses val="autoZero"/>
        <c:auto val="1"/>
        <c:lblAlgn val="ctr"/>
        <c:lblOffset val="100"/>
        <c:noMultiLvlLbl val="0"/>
      </c:catAx>
      <c:valAx>
        <c:axId val="440676912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Service time range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067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0.13529</cdr:x>
      <cdr:y>0.34643</cdr:y>
    </cdr:from>
    <cdr:to>
      <cdr:x>0.97059</cdr:x>
      <cdr:y>0.35216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1265949-0B43-4723-BEC3-150D6C265E5F}"/>
            </a:ext>
          </a:extLst>
        </cdr:cNvPr>
        <cdr:cNvCxnSpPr/>
      </cdr:nvCxnSpPr>
      <cdr:spPr>
        <a:xfrm xmlns:a="http://schemas.openxmlformats.org/drawingml/2006/main" flipV="1">
          <a:off x="657225" y="993223"/>
          <a:ext cx="4057650" cy="1642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0.12745</cdr:x>
      <cdr:y>0.24917</cdr:y>
    </cdr:from>
    <cdr:to>
      <cdr:x>0.4451</cdr:x>
      <cdr:y>0.3588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19123" y="714375"/>
          <a:ext cx="1543051" cy="314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>
              <a:solidFill>
                <a:srgbClr val="FF0000"/>
              </a:solidFill>
            </a:rPr>
            <a:t>Average think time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D71F-5BD5-4569-95D3-2451764F5456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7CCBF-1E14-4115-A3DA-CF867227B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5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D114C7-3239-4DC6-B7D3-37922C9E600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52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87A03-F500-4340-9EDB-2CB5E9AD81B6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2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0F11-94B5-403C-BC30-8DCA326C1DDF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9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1B08-8FE3-45DD-B04A-DF5A10429ECF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66616-278A-417E-8A5A-8C1FA83A84CF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05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576A-A153-4738-B383-04EB58B3C6AC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72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F0C5E-862B-4231-A60C-C1D26774327F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39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94BE-6031-41B5-9FF6-AFC32CCE3EC0}" type="datetime1">
              <a:rPr lang="en-US" smtClean="0"/>
              <a:t>2/12/2018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8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EE77B-017C-43E7-9603-802067CBD7D3}" type="datetime1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0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0220-000C-487E-83F1-AA6EC1EA29D5}" type="datetime1">
              <a:rPr lang="en-US" smtClean="0"/>
              <a:t>2/12/2018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8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CBE94-8123-41DB-AC5C-FA4BBE362EA5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3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ABA2-2A1B-441C-ABE3-E192DC8ED8CE}" type="datetime1">
              <a:rPr lang="en-US" smtClean="0"/>
              <a:t>2/12/2018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81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BDB05-BE5D-4399-A345-30E48D7F5F59}" type="datetime1">
              <a:rPr lang="en-US" smtClean="0"/>
              <a:t>2/12/2018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68114-F52B-4424-B4CD-5549AE393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5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hyperlink" Target="http://github.com/vmware/hillview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5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7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8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8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hyperlink" Target="http://upload.wikimedia.org/wikipedia/commons/0/0f/Dryad11.jpg" TargetMode="External"/><Relationship Id="rId16" Type="http://schemas.openxmlformats.org/officeDocument/2006/relationships/image" Target="../media/image24.png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0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" y="1222308"/>
            <a:ext cx="9073662" cy="1790700"/>
          </a:xfrm>
        </p:spPr>
        <p:txBody>
          <a:bodyPr/>
          <a:lstStyle/>
          <a:p>
            <a:r>
              <a:rPr lang="en-US" dirty="0"/>
              <a:t>A Big Data Spreadsheet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656" y="3662590"/>
            <a:ext cx="8152688" cy="2575840"/>
          </a:xfrm>
        </p:spPr>
        <p:txBody>
          <a:bodyPr>
            <a:noAutofit/>
          </a:bodyPr>
          <a:lstStyle/>
          <a:p>
            <a:r>
              <a:rPr lang="en-US" sz="2000" dirty="0"/>
              <a:t>Mihai Budiu – VMWare Research Group (VRG)</a:t>
            </a:r>
          </a:p>
          <a:p>
            <a:r>
              <a:rPr lang="en-US" sz="2000" dirty="0"/>
              <a:t>Berkeley RISE seminar – February 15, 2018</a:t>
            </a:r>
          </a:p>
          <a:p>
            <a:endParaRPr lang="en-US" sz="2000" dirty="0"/>
          </a:p>
          <a:p>
            <a:r>
              <a:rPr lang="en-US" sz="2000" dirty="0"/>
              <a:t>Joint work with </a:t>
            </a:r>
          </a:p>
          <a:p>
            <a:r>
              <a:rPr lang="en-US" sz="2000" dirty="0"/>
              <a:t>Parikshit Gopalan, Lalith Suresh, Udi Wieder – VMWare Research</a:t>
            </a:r>
          </a:p>
          <a:p>
            <a:r>
              <a:rPr lang="en-US" sz="2000" dirty="0"/>
              <a:t>Han Kruiger – University of Groningen, intern at VRG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893" y="837886"/>
            <a:ext cx="4458716" cy="138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890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260" y="289155"/>
            <a:ext cx="7886700" cy="810410"/>
          </a:xfrm>
        </p:spPr>
        <p:txBody>
          <a:bodyPr/>
          <a:lstStyle/>
          <a:p>
            <a:r>
              <a:rPr lang="en-US" sz="4800" dirty="0"/>
              <a:t>Abstract Computational Model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53016" y="2067101"/>
            <a:ext cx="1120396" cy="642570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Post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processing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45139" y="3916014"/>
            <a:ext cx="1120396" cy="327701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751176" y="3042806"/>
            <a:ext cx="1120396" cy="281814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024743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sketch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24531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sketch</a:t>
            </a:r>
          </a:p>
        </p:txBody>
      </p:sp>
      <p:cxnSp>
        <p:nvCxnSpPr>
          <p:cNvPr id="10" name="Straight Arrow Connector 9"/>
          <p:cNvCxnSpPr>
            <a:stCxn id="3" idx="2"/>
            <a:endCxn id="6" idx="0"/>
          </p:cNvCxnSpPr>
          <p:nvPr/>
        </p:nvCxnSpPr>
        <p:spPr>
          <a:xfrm flipH="1">
            <a:off x="5311375" y="2709671"/>
            <a:ext cx="1840" cy="33313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2"/>
            <a:endCxn id="4" idx="0"/>
          </p:cNvCxnSpPr>
          <p:nvPr/>
        </p:nvCxnSpPr>
        <p:spPr>
          <a:xfrm flipH="1">
            <a:off x="3705336" y="3324621"/>
            <a:ext cx="1606037" cy="59139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7" idx="0"/>
          </p:cNvCxnSpPr>
          <p:nvPr/>
        </p:nvCxnSpPr>
        <p:spPr>
          <a:xfrm flipH="1">
            <a:off x="2584942" y="4243714"/>
            <a:ext cx="1120396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2"/>
            <a:endCxn id="8" idx="0"/>
          </p:cNvCxnSpPr>
          <p:nvPr/>
        </p:nvCxnSpPr>
        <p:spPr>
          <a:xfrm>
            <a:off x="3705338" y="4243714"/>
            <a:ext cx="879392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05074" y="3916014"/>
            <a:ext cx="1120396" cy="327700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add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615780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sketch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712641" y="4796443"/>
            <a:ext cx="1120396" cy="379896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sketch</a:t>
            </a:r>
          </a:p>
        </p:txBody>
      </p:sp>
      <p:cxnSp>
        <p:nvCxnSpPr>
          <p:cNvPr id="29" name="Straight Arrow Connector 28"/>
          <p:cNvCxnSpPr>
            <a:stCxn id="26" idx="2"/>
            <a:endCxn id="27" idx="0"/>
          </p:cNvCxnSpPr>
          <p:nvPr/>
        </p:nvCxnSpPr>
        <p:spPr>
          <a:xfrm flipH="1">
            <a:off x="6175978" y="4243714"/>
            <a:ext cx="989295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  <a:endCxn id="28" idx="0"/>
          </p:cNvCxnSpPr>
          <p:nvPr/>
        </p:nvCxnSpPr>
        <p:spPr>
          <a:xfrm>
            <a:off x="7165271" y="4243714"/>
            <a:ext cx="1107567" cy="552729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2"/>
            <a:endCxn id="26" idx="0"/>
          </p:cNvCxnSpPr>
          <p:nvPr/>
        </p:nvCxnSpPr>
        <p:spPr>
          <a:xfrm>
            <a:off x="5311375" y="3324622"/>
            <a:ext cx="1853898" cy="59139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2"/>
            <a:endCxn id="3" idx="0"/>
          </p:cNvCxnSpPr>
          <p:nvPr/>
        </p:nvCxnSpPr>
        <p:spPr>
          <a:xfrm>
            <a:off x="5308613" y="1886086"/>
            <a:ext cx="4601" cy="18101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28966" y="1485975"/>
            <a:ext cx="1159293" cy="400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Output O</a:t>
            </a:r>
            <a:endParaRPr lang="en-US" sz="2000" i="1" dirty="0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1760" y="5515606"/>
            <a:ext cx="846360" cy="899109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3994" y="5515606"/>
            <a:ext cx="846360" cy="899109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52797" y="5515606"/>
            <a:ext cx="846360" cy="899109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49658" y="5515606"/>
            <a:ext cx="846360" cy="899109"/>
          </a:xfrm>
          <a:prstGeom prst="rect">
            <a:avLst/>
          </a:prstGeom>
        </p:spPr>
      </p:pic>
      <p:cxnSp>
        <p:nvCxnSpPr>
          <p:cNvPr id="88" name="Straight Arrow Connector 87"/>
          <p:cNvCxnSpPr>
            <a:stCxn id="7" idx="2"/>
            <a:endCxn id="83" idx="1"/>
          </p:cNvCxnSpPr>
          <p:nvPr/>
        </p:nvCxnSpPr>
        <p:spPr>
          <a:xfrm flipH="1">
            <a:off x="2584940" y="5176339"/>
            <a:ext cx="1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" idx="2"/>
          </p:cNvCxnSpPr>
          <p:nvPr/>
        </p:nvCxnSpPr>
        <p:spPr>
          <a:xfrm>
            <a:off x="4584729" y="5176339"/>
            <a:ext cx="282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27" idx="2"/>
            <a:endCxn id="86" idx="1"/>
          </p:cNvCxnSpPr>
          <p:nvPr/>
        </p:nvCxnSpPr>
        <p:spPr>
          <a:xfrm flipH="1">
            <a:off x="6175978" y="5176339"/>
            <a:ext cx="1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28" idx="2"/>
            <a:endCxn id="87" idx="1"/>
          </p:cNvCxnSpPr>
          <p:nvPr/>
        </p:nvCxnSpPr>
        <p:spPr>
          <a:xfrm flipH="1">
            <a:off x="8272838" y="5176339"/>
            <a:ext cx="1" cy="365642"/>
          </a:xfrm>
          <a:prstGeom prst="straightConnector1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>
          <a:xfrm>
            <a:off x="-81796" y="5648465"/>
            <a:ext cx="23040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/>
              <a:t>Input data, </a:t>
            </a:r>
            <a:r>
              <a:rPr lang="en-US" sz="2000" i="1" dirty="0" err="1"/>
              <a:t>sharded</a:t>
            </a:r>
            <a:endParaRPr lang="en-US" sz="2000" i="1" dirty="0"/>
          </a:p>
          <a:p>
            <a:pPr algn="r"/>
            <a:r>
              <a:rPr lang="en-US" sz="2000" i="1" dirty="0"/>
              <a:t>Multi-set of N tuples</a:t>
            </a:r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z="1400" smtClean="0"/>
              <a:t>10</a:t>
            </a:fld>
            <a:endParaRPr lang="en-US" sz="1400"/>
          </a:p>
        </p:txBody>
      </p:sp>
      <p:sp>
        <p:nvSpPr>
          <p:cNvPr id="105" name="TextBox 104"/>
          <p:cNvSpPr txBox="1"/>
          <p:nvPr/>
        </p:nvSpPr>
        <p:spPr>
          <a:xfrm>
            <a:off x="2550608" y="43354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4298859" y="43354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172241" y="4335412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872196" y="431687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303100" y="332416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4098659" y="3324163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324876" y="2729046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360593" y="2733346"/>
            <a:ext cx="28539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 must be “small”</a:t>
            </a:r>
          </a:p>
          <a:p>
            <a:r>
              <a:rPr lang="en-US" sz="2000" i="1" dirty="0"/>
              <a:t>(independent on N,</a:t>
            </a:r>
          </a:p>
          <a:p>
            <a:r>
              <a:rPr lang="en-US" sz="2000" i="1" dirty="0"/>
              <a:t>dependent on screen size)</a:t>
            </a:r>
          </a:p>
        </p:txBody>
      </p:sp>
      <p:cxnSp>
        <p:nvCxnSpPr>
          <p:cNvPr id="116" name="Straight Arrow Connector 115"/>
          <p:cNvCxnSpPr>
            <a:stCxn id="114" idx="3"/>
            <a:endCxn id="110" idx="1"/>
          </p:cNvCxnSpPr>
          <p:nvPr/>
        </p:nvCxnSpPr>
        <p:spPr>
          <a:xfrm>
            <a:off x="3214516" y="3241178"/>
            <a:ext cx="884143" cy="283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770872" y="4632448"/>
            <a:ext cx="12538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i="1" dirty="0"/>
              <a:t>Streaming</a:t>
            </a:r>
            <a:br>
              <a:rPr lang="en-US" sz="2000" i="1" dirty="0"/>
            </a:br>
            <a:r>
              <a:rPr lang="en-US" sz="2000" i="1" dirty="0"/>
              <a:t>algorithm</a:t>
            </a: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94C97966-C762-4F4E-9773-E9B1AEBF6E7F}"/>
              </a:ext>
            </a:extLst>
          </p:cNvPr>
          <p:cNvSpPr/>
          <p:nvPr/>
        </p:nvSpPr>
        <p:spPr>
          <a:xfrm rot="19150705">
            <a:off x="7674330" y="1495816"/>
            <a:ext cx="231804" cy="3831724"/>
          </a:xfrm>
          <a:prstGeom prst="rightBrace">
            <a:avLst>
              <a:gd name="adj1" fmla="val 66349"/>
              <a:gd name="adj2" fmla="val 3305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22712E-8640-40DF-B687-1CD1B3265A73}"/>
              </a:ext>
            </a:extLst>
          </p:cNvPr>
          <p:cNvSpPr txBox="1"/>
          <p:nvPr/>
        </p:nvSpPr>
        <p:spPr>
          <a:xfrm>
            <a:off x="7451972" y="2485249"/>
            <a:ext cx="96295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“sketch”</a:t>
            </a:r>
          </a:p>
        </p:txBody>
      </p:sp>
    </p:spTree>
    <p:extLst>
      <p:ext uri="{BB962C8B-B14F-4D97-AF65-F5344CB8AC3E}">
        <p14:creationId xmlns:p14="http://schemas.microsoft.com/office/powerpoint/2010/main" val="39668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26" grpId="0" animBg="1"/>
      <p:bldP spid="27" grpId="0" animBg="1"/>
      <p:bldP spid="28" grpId="0" animBg="1"/>
      <p:bldP spid="12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4" grpId="0"/>
      <p:bldP spid="118" grpId="0"/>
      <p:bldP spid="2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87" y="365126"/>
            <a:ext cx="8887626" cy="854923"/>
          </a:xfrm>
        </p:spPr>
        <p:txBody>
          <a:bodyPr/>
          <a:lstStyle/>
          <a:p>
            <a:r>
              <a:rPr lang="en-US" dirty="0"/>
              <a:t>All Renderings in Hillview are sketches!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08" y="3666416"/>
            <a:ext cx="4666192" cy="25112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" y="1398751"/>
            <a:ext cx="4564270" cy="22648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82" y="1398827"/>
            <a:ext cx="4564118" cy="226480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3" y="3663632"/>
            <a:ext cx="4564270" cy="25140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936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ómo es un proyecto de obra en Españ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076" y="1"/>
            <a:ext cx="10298703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12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5314950"/>
            <a:ext cx="7886700" cy="904876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dirty="0"/>
              <a:t>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179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ounded Rectangle 98"/>
          <p:cNvSpPr/>
          <p:nvPr/>
        </p:nvSpPr>
        <p:spPr>
          <a:xfrm>
            <a:off x="8122770" y="3152511"/>
            <a:ext cx="856300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6156971" y="2287080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1" name="Rounded Rectangle 100"/>
          <p:cNvSpPr/>
          <p:nvPr/>
        </p:nvSpPr>
        <p:spPr>
          <a:xfrm>
            <a:off x="6859171" y="2366341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02" name="Right Arrow 101"/>
          <p:cNvSpPr/>
          <p:nvPr/>
        </p:nvSpPr>
        <p:spPr>
          <a:xfrm rot="10800000">
            <a:off x="7823429" y="3189031"/>
            <a:ext cx="299339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Rounded Rectangle 102"/>
          <p:cNvSpPr/>
          <p:nvPr/>
        </p:nvSpPr>
        <p:spPr>
          <a:xfrm>
            <a:off x="6859171" y="3084296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98" name="Rectangle 97"/>
          <p:cNvSpPr/>
          <p:nvPr/>
        </p:nvSpPr>
        <p:spPr>
          <a:xfrm>
            <a:off x="6248707" y="2372780"/>
            <a:ext cx="523674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7990066" y="3638423"/>
            <a:ext cx="836585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6024268" y="2772992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6726468" y="2852253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10" name="Right Arrow 109"/>
          <p:cNvSpPr/>
          <p:nvPr/>
        </p:nvSpPr>
        <p:spPr>
          <a:xfrm rot="10800000">
            <a:off x="7690726" y="3674943"/>
            <a:ext cx="299339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1" name="Rounded Rectangle 110"/>
          <p:cNvSpPr/>
          <p:nvPr/>
        </p:nvSpPr>
        <p:spPr>
          <a:xfrm>
            <a:off x="6726468" y="3570208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06" name="Rectangle 105"/>
          <p:cNvSpPr/>
          <p:nvPr/>
        </p:nvSpPr>
        <p:spPr>
          <a:xfrm>
            <a:off x="6116004" y="2858692"/>
            <a:ext cx="523674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grpSp>
        <p:nvGrpSpPr>
          <p:cNvPr id="180" name="Group 179"/>
          <p:cNvGrpSpPr/>
          <p:nvPr/>
        </p:nvGrpSpPr>
        <p:grpSpPr>
          <a:xfrm rot="20343392">
            <a:off x="5064800" y="3781202"/>
            <a:ext cx="911957" cy="303948"/>
            <a:chOff x="558724" y="5102324"/>
            <a:chExt cx="1114670" cy="371510"/>
          </a:xfrm>
        </p:grpSpPr>
        <p:sp>
          <p:nvSpPr>
            <p:cNvPr id="181" name="Right Arrow 180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2" name="Right Arrow 181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3" name="Right Arrow 182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4" name="Right Arrow 183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971361" y="2238452"/>
            <a:ext cx="7113567" cy="3044151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>
            <a:off x="2121311" y="2976848"/>
            <a:ext cx="1444958" cy="17317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49206" y="3548368"/>
            <a:ext cx="787868" cy="327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request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1363" y="4009748"/>
            <a:ext cx="967978" cy="553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streaming</a:t>
            </a:r>
          </a:p>
          <a:p>
            <a:r>
              <a:rPr lang="en-US" sz="1350" dirty="0"/>
              <a:t>response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329005" y="5016697"/>
            <a:ext cx="888983" cy="327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i="1" dirty="0"/>
              <a:t>workers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930020" y="5013335"/>
            <a:ext cx="1203975" cy="327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Cloud service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09204" y="3068123"/>
            <a:ext cx="612773" cy="78241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Web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front-end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79238" y="3066627"/>
            <a:ext cx="612773" cy="7839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Root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202804" y="4085165"/>
            <a:ext cx="999363" cy="602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Aggregation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144442" y="2898357"/>
            <a:ext cx="999363" cy="6022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Aggregation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grpSp>
        <p:nvGrpSpPr>
          <p:cNvPr id="141" name="Group 140"/>
          <p:cNvGrpSpPr/>
          <p:nvPr/>
        </p:nvGrpSpPr>
        <p:grpSpPr>
          <a:xfrm>
            <a:off x="1283636" y="3763516"/>
            <a:ext cx="911957" cy="303948"/>
            <a:chOff x="558724" y="5102324"/>
            <a:chExt cx="1114670" cy="371510"/>
          </a:xfrm>
        </p:grpSpPr>
        <p:sp>
          <p:nvSpPr>
            <p:cNvPr id="142" name="Right Arrow 141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3" name="Right Arrow 142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4" name="Right Arrow 143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5" name="Right Arrow 144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3514698" y="3166466"/>
            <a:ext cx="640225" cy="285222"/>
            <a:chOff x="558724" y="5125212"/>
            <a:chExt cx="782537" cy="348622"/>
          </a:xfrm>
        </p:grpSpPr>
        <p:sp>
          <p:nvSpPr>
            <p:cNvPr id="147" name="Right Arrow 146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8" name="Right Arrow 147"/>
            <p:cNvSpPr/>
            <p:nvPr/>
          </p:nvSpPr>
          <p:spPr>
            <a:xfrm>
              <a:off x="558724" y="5125212"/>
              <a:ext cx="782537" cy="221189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9" name="Right Arrow 148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51" name="Group 150"/>
          <p:cNvGrpSpPr/>
          <p:nvPr/>
        </p:nvGrpSpPr>
        <p:grpSpPr>
          <a:xfrm rot="1506043">
            <a:off x="3441015" y="3791116"/>
            <a:ext cx="911957" cy="303948"/>
            <a:chOff x="558724" y="5102324"/>
            <a:chExt cx="1114670" cy="371510"/>
          </a:xfrm>
        </p:grpSpPr>
        <p:sp>
          <p:nvSpPr>
            <p:cNvPr id="152" name="Right Arrow 151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3" name="Right Arrow 152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4" name="Right Arrow 153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55" name="Right Arrow 154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0" name="Group 169"/>
          <p:cNvGrpSpPr/>
          <p:nvPr/>
        </p:nvGrpSpPr>
        <p:grpSpPr>
          <a:xfrm>
            <a:off x="5133866" y="3043245"/>
            <a:ext cx="911957" cy="303948"/>
            <a:chOff x="558724" y="5102324"/>
            <a:chExt cx="1114670" cy="371510"/>
          </a:xfrm>
        </p:grpSpPr>
        <p:sp>
          <p:nvSpPr>
            <p:cNvPr id="171" name="Right Arrow 170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2" name="Right Arrow 171"/>
            <p:cNvSpPr/>
            <p:nvPr/>
          </p:nvSpPr>
          <p:spPr>
            <a:xfrm>
              <a:off x="558724" y="5102324"/>
              <a:ext cx="1114670" cy="244078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3" name="Right Arrow 172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4" name="Right Arrow 173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75" name="Group 174"/>
          <p:cNvGrpSpPr/>
          <p:nvPr/>
        </p:nvGrpSpPr>
        <p:grpSpPr>
          <a:xfrm rot="20343392">
            <a:off x="5095913" y="2687012"/>
            <a:ext cx="1183360" cy="304412"/>
            <a:chOff x="558724" y="5105560"/>
            <a:chExt cx="1446403" cy="372079"/>
          </a:xfrm>
        </p:grpSpPr>
        <p:sp>
          <p:nvSpPr>
            <p:cNvPr id="176" name="Right Arrow 175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7" name="Right Arrow 176"/>
            <p:cNvSpPr/>
            <p:nvPr/>
          </p:nvSpPr>
          <p:spPr>
            <a:xfrm>
              <a:off x="558724" y="5105560"/>
              <a:ext cx="1446403" cy="240841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8" name="Right Arrow 177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79" name="Right Arrow 178"/>
            <p:cNvSpPr/>
            <p:nvPr/>
          </p:nvSpPr>
          <p:spPr>
            <a:xfrm rot="10800000">
              <a:off x="1213022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9" name="Right Arrow 188"/>
            <p:cNvSpPr/>
            <p:nvPr/>
          </p:nvSpPr>
          <p:spPr>
            <a:xfrm rot="10800000">
              <a:off x="1540443" y="5258859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2194000" y="4404940"/>
            <a:ext cx="1305276" cy="232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Redo log</a:t>
            </a:r>
          </a:p>
        </p:txBody>
      </p:sp>
      <p:sp>
        <p:nvSpPr>
          <p:cNvPr id="191" name="Rectangle 190"/>
          <p:cNvSpPr/>
          <p:nvPr/>
        </p:nvSpPr>
        <p:spPr>
          <a:xfrm>
            <a:off x="2208153" y="3901835"/>
            <a:ext cx="1305276" cy="4491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Remote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tables refs.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6" y="3092586"/>
            <a:ext cx="1271427" cy="1522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011" y="4585508"/>
            <a:ext cx="1154036" cy="780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i="1" dirty="0"/>
              <a:t>Client</a:t>
            </a:r>
          </a:p>
          <a:p>
            <a:pPr algn="ctr"/>
            <a:r>
              <a:rPr lang="en-US" sz="1350" i="1" dirty="0"/>
              <a:t>web browser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7780922" y="4111102"/>
            <a:ext cx="885384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5815123" y="3245671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6517323" y="3324932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18" name="Right Arrow 117"/>
          <p:cNvSpPr/>
          <p:nvPr/>
        </p:nvSpPr>
        <p:spPr>
          <a:xfrm rot="10800000">
            <a:off x="7481581" y="4147622"/>
            <a:ext cx="299339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9" name="Rounded Rectangle 118"/>
          <p:cNvSpPr/>
          <p:nvPr/>
        </p:nvSpPr>
        <p:spPr>
          <a:xfrm>
            <a:off x="6517323" y="4042887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5906857" y="3331371"/>
            <a:ext cx="523673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608107" y="4604366"/>
            <a:ext cx="849052" cy="5996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Storage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642308" y="3738935"/>
            <a:ext cx="1749994" cy="148771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344508" y="3818196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38" name="Right Arrow 37"/>
          <p:cNvSpPr/>
          <p:nvPr/>
        </p:nvSpPr>
        <p:spPr>
          <a:xfrm rot="10800000">
            <a:off x="7308766" y="4640886"/>
            <a:ext cx="299339" cy="548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0" name="Rounded Rectangle 49"/>
          <p:cNvSpPr/>
          <p:nvPr/>
        </p:nvSpPr>
        <p:spPr>
          <a:xfrm>
            <a:off x="6344508" y="4536151"/>
            <a:ext cx="962666" cy="6079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In-memory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table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734042" y="3824635"/>
            <a:ext cx="523673" cy="13194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0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Leaf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node</a:t>
            </a:r>
          </a:p>
        </p:txBody>
      </p:sp>
      <p:grpSp>
        <p:nvGrpSpPr>
          <p:cNvPr id="185" name="Group 184"/>
          <p:cNvGrpSpPr/>
          <p:nvPr/>
        </p:nvGrpSpPr>
        <p:grpSpPr>
          <a:xfrm rot="2010526">
            <a:off x="5103069" y="4368500"/>
            <a:ext cx="640225" cy="285222"/>
            <a:chOff x="558724" y="5125212"/>
            <a:chExt cx="782537" cy="348622"/>
          </a:xfrm>
        </p:grpSpPr>
        <p:sp>
          <p:nvSpPr>
            <p:cNvPr id="186" name="Right Arrow 185"/>
            <p:cNvSpPr/>
            <p:nvPr/>
          </p:nvSpPr>
          <p:spPr>
            <a:xfrm rot="10800000">
              <a:off x="558724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7" name="Right Arrow 186"/>
            <p:cNvSpPr/>
            <p:nvPr/>
          </p:nvSpPr>
          <p:spPr>
            <a:xfrm>
              <a:off x="558724" y="5125212"/>
              <a:ext cx="782537" cy="221189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8" name="Right Arrow 187"/>
            <p:cNvSpPr/>
            <p:nvPr/>
          </p:nvSpPr>
          <p:spPr>
            <a:xfrm rot="10800000">
              <a:off x="908283" y="5255054"/>
              <a:ext cx="369945" cy="218780"/>
            </a:xfrm>
            <a:prstGeom prst="rightArrow">
              <a:avLst>
                <a:gd name="adj1" fmla="val 50000"/>
                <a:gd name="adj2" fmla="val 72059"/>
              </a:avLst>
            </a:prstGeom>
            <a:solidFill>
              <a:srgbClr val="FFC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39" name="Rectangle 138"/>
          <p:cNvSpPr/>
          <p:nvPr/>
        </p:nvSpPr>
        <p:spPr>
          <a:xfrm>
            <a:off x="4136789" y="4766843"/>
            <a:ext cx="1157951" cy="5539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1350" i="1" dirty="0"/>
              <a:t>Aggregation</a:t>
            </a:r>
            <a:br>
              <a:rPr lang="en-US" sz="1350" i="1" dirty="0"/>
            </a:br>
            <a:r>
              <a:rPr lang="en-US" sz="1350" i="1" dirty="0"/>
              <a:t>network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Hillview System architecture</a:t>
            </a:r>
          </a:p>
        </p:txBody>
      </p:sp>
      <p:pic>
        <p:nvPicPr>
          <p:cNvPr id="8" name="Picture 7" descr="Install Oracle &lt;strong&gt;Java&lt;/strong&gt; 7 in Ubuntu 12.10/12.04/11.10/Any Ubuntu or Linux Mint Version - NoobsLab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86" y="5340165"/>
            <a:ext cx="1053321" cy="671711"/>
          </a:xfrm>
          <a:prstGeom prst="rect">
            <a:avLst/>
          </a:prstGeom>
        </p:spPr>
      </p:pic>
      <p:pic>
        <p:nvPicPr>
          <p:cNvPr id="9" name="Picture 8" descr="File:&lt;strong&gt;TypeScript&lt;/strong&gt; Logo.pn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1" y="5636671"/>
            <a:ext cx="934824" cy="225034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13</a:t>
            </a:fld>
            <a:endParaRPr lang="en-US"/>
          </a:p>
        </p:txBody>
      </p:sp>
      <p:pic>
        <p:nvPicPr>
          <p:cNvPr id="11" name="Picture 10" descr="JS+OCX实现网页与IC卡读卡器通讯（二） – 梧桐树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93" y="5446712"/>
            <a:ext cx="864219" cy="60495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96EA28-E861-4D42-9643-2EFABFE69FC2}"/>
              </a:ext>
            </a:extLst>
          </p:cNvPr>
          <p:cNvCxnSpPr>
            <a:cxnSpLocks/>
          </p:cNvCxnSpPr>
          <p:nvPr/>
        </p:nvCxnSpPr>
        <p:spPr>
          <a:xfrm flipV="1">
            <a:off x="7392302" y="2974296"/>
            <a:ext cx="756314" cy="239180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87684AD-FB96-4FAE-BBD0-CA387EE1C0BB}"/>
              </a:ext>
            </a:extLst>
          </p:cNvPr>
          <p:cNvSpPr txBox="1"/>
          <p:nvPr/>
        </p:nvSpPr>
        <p:spPr>
          <a:xfrm>
            <a:off x="8101209" y="2569141"/>
            <a:ext cx="734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parallel</a:t>
            </a:r>
          </a:p>
          <a:p>
            <a:r>
              <a:rPr lang="en-US" sz="1400" i="1" dirty="0"/>
              <a:t>read</a:t>
            </a:r>
          </a:p>
        </p:txBody>
      </p:sp>
    </p:spTree>
    <p:extLst>
      <p:ext uri="{BB962C8B-B14F-4D97-AF65-F5344CB8AC3E}">
        <p14:creationId xmlns:p14="http://schemas.microsoft.com/office/powerpoint/2010/main" val="187635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02" grpId="0" animBg="1"/>
      <p:bldP spid="103" grpId="0" animBg="1"/>
      <p:bldP spid="98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06" grpId="0" animBg="1"/>
      <p:bldP spid="16" grpId="0" animBg="1"/>
      <p:bldP spid="19" grpId="0"/>
      <p:bldP spid="24" grpId="0"/>
      <p:bldP spid="39" grpId="0"/>
      <p:bldP spid="42" grpId="0" animBg="1"/>
      <p:bldP spid="43" grpId="0" animBg="1"/>
      <p:bldP spid="45" grpId="0" animBg="1"/>
      <p:bldP spid="77" grpId="0" animBg="1"/>
      <p:bldP spid="190" grpId="0" animBg="1"/>
      <p:bldP spid="191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1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75" grpId="0" animBg="1"/>
      <p:bldP spid="139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7633"/>
            <a:ext cx="7886700" cy="941160"/>
          </a:xfrm>
        </p:spPr>
        <p:txBody>
          <a:bodyPr/>
          <a:lstStyle/>
          <a:p>
            <a:r>
              <a:rPr lang="en-US" dirty="0" err="1"/>
              <a:t>DataSet</a:t>
            </a:r>
            <a:r>
              <a:rPr lang="en-US" dirty="0"/>
              <a:t> Core API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9065" y="1737360"/>
            <a:ext cx="7498080" cy="48845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ISketch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&lt;T,R&gt; </a:t>
            </a: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IMonoid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&lt;R&gt; {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R sketch(T data);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PR&lt;T&gt; { // Partial result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T      data;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double done;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IDataSet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&lt;T&gt; {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Observable&lt;PR&lt;R&gt;&gt;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sketch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ISketch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&lt;T,R&gt;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sk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… map(…);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   … zip(…);</a:t>
            </a:r>
            <a:b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6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55265"/>
          </a:xfrm>
        </p:spPr>
        <p:txBody>
          <a:bodyPr/>
          <a:lstStyle/>
          <a:p>
            <a:r>
              <a:rPr lang="en-US" dirty="0"/>
              <a:t>Immutable Partitioned Objects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15</a:t>
            </a:fld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388316" y="3406782"/>
            <a:ext cx="4741521" cy="2604186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Cloud 4"/>
          <p:cNvSpPr/>
          <p:nvPr/>
        </p:nvSpPr>
        <p:spPr>
          <a:xfrm>
            <a:off x="2801476" y="4196738"/>
            <a:ext cx="3774333" cy="749396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3823052" y="3029578"/>
            <a:ext cx="1844246" cy="999811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/>
          <p:cNvSpPr/>
          <p:nvPr/>
        </p:nvSpPr>
        <p:spPr>
          <a:xfrm>
            <a:off x="2388316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/>
        </p:nvSpPr>
        <p:spPr>
          <a:xfrm>
            <a:off x="3614531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/>
          <p:cNvSpPr/>
          <p:nvPr/>
        </p:nvSpPr>
        <p:spPr>
          <a:xfrm>
            <a:off x="4797883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Rectangle 11"/>
          <p:cNvSpPr/>
          <p:nvPr/>
        </p:nvSpPr>
        <p:spPr>
          <a:xfrm>
            <a:off x="5999194" y="5102747"/>
            <a:ext cx="1130643" cy="1463826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12" y="4127999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Address spaces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7942" y="5993969"/>
            <a:ext cx="10391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Workers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01733" y="4302681"/>
            <a:ext cx="2057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onsolas" panose="020B0609020204030204" pitchFamily="49" charset="0"/>
              </a:rPr>
              <a:t>IDataSet</a:t>
            </a:r>
            <a:r>
              <a:rPr lang="en-US" sz="2400" dirty="0">
                <a:latin typeface="Consolas" panose="020B0609020204030204" pitchFamily="49" charset="0"/>
              </a:rPr>
              <a:t>&lt;T&gt;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6221174" y="4530615"/>
            <a:ext cx="561090" cy="46746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51681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801478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51274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65556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15353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65149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838539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88335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538132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054279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404075" y="6062911"/>
            <a:ext cx="314990" cy="44656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8" name="Straight Arrow Connector 37"/>
          <p:cNvCxnSpPr>
            <a:stCxn id="13" idx="3"/>
            <a:endCxn id="7" idx="1"/>
          </p:cNvCxnSpPr>
          <p:nvPr/>
        </p:nvCxnSpPr>
        <p:spPr>
          <a:xfrm flipV="1">
            <a:off x="2110515" y="3529484"/>
            <a:ext cx="1712537" cy="79857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3" idx="3"/>
            <a:endCxn id="8" idx="1"/>
          </p:cNvCxnSpPr>
          <p:nvPr/>
        </p:nvCxnSpPr>
        <p:spPr>
          <a:xfrm>
            <a:off x="2110515" y="4328054"/>
            <a:ext cx="277801" cy="150660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823052" y="1783798"/>
            <a:ext cx="1844246" cy="764023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3980546" y="2270363"/>
            <a:ext cx="1549672" cy="22907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handle</a:t>
            </a:r>
          </a:p>
        </p:txBody>
      </p:sp>
      <p:cxnSp>
        <p:nvCxnSpPr>
          <p:cNvPr id="48" name="Straight Arrow Connector 47"/>
          <p:cNvCxnSpPr>
            <a:stCxn id="45" idx="2"/>
            <a:endCxn id="4" idx="0"/>
          </p:cNvCxnSpPr>
          <p:nvPr/>
        </p:nvCxnSpPr>
        <p:spPr>
          <a:xfrm>
            <a:off x="4755382" y="2499437"/>
            <a:ext cx="3695" cy="90734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42506" y="3001427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root node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606951" y="1760553"/>
            <a:ext cx="102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/>
              <a:t>browser</a:t>
            </a:r>
          </a:p>
        </p:txBody>
      </p:sp>
      <p:cxnSp>
        <p:nvCxnSpPr>
          <p:cNvPr id="53" name="Straight Arrow Connector 52"/>
          <p:cNvCxnSpPr>
            <a:stCxn id="13" idx="3"/>
            <a:endCxn id="44" idx="1"/>
          </p:cNvCxnSpPr>
          <p:nvPr/>
        </p:nvCxnSpPr>
        <p:spPr>
          <a:xfrm flipV="1">
            <a:off x="2110515" y="2165810"/>
            <a:ext cx="1712537" cy="2162244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73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53" y="249518"/>
            <a:ext cx="2622122" cy="1986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objects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992" y="2235758"/>
            <a:ext cx="7323522" cy="3492551"/>
          </a:xfrm>
        </p:spPr>
        <p:txBody>
          <a:bodyPr>
            <a:normAutofit/>
          </a:bodyPr>
          <a:lstStyle/>
          <a:p>
            <a:r>
              <a:rPr lang="en-US" dirty="0"/>
              <a:t>Implement </a:t>
            </a:r>
            <a:r>
              <a:rPr lang="en-US" dirty="0" err="1">
                <a:latin typeface="Consolas" panose="020B0609020204030204" pitchFamily="49" charset="0"/>
              </a:rPr>
              <a:t>IDataSet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  <a:p>
            <a:r>
              <a:rPr lang="en-US" dirty="0"/>
              <a:t>Identical interfaces on top and bottom</a:t>
            </a:r>
          </a:p>
          <a:p>
            <a:r>
              <a:rPr lang="en-US" dirty="0"/>
              <a:t>Can be stacked arbitrarily</a:t>
            </a:r>
          </a:p>
          <a:p>
            <a:r>
              <a:rPr lang="en-US" dirty="0"/>
              <a:t>Modular construction of distributed systems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51126" y="5496877"/>
            <a:ext cx="1358285" cy="859474"/>
            <a:chOff x="4213698" y="990600"/>
            <a:chExt cx="1044102" cy="457200"/>
          </a:xfrm>
        </p:grpSpPr>
        <p:sp>
          <p:nvSpPr>
            <p:cNvPr id="7" name="Trapezoid 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893183" y="5012129"/>
            <a:ext cx="108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err="1">
                <a:latin typeface="Consolas" panose="020B0609020204030204" pitchFamily="49" charset="0"/>
              </a:rPr>
              <a:t>IDataSet</a:t>
            </a:r>
            <a:endParaRPr lang="en-US" sz="1600" i="1" dirty="0">
              <a:latin typeface="Consolas" panose="020B0609020204030204" pitchFamily="49" charset="0"/>
            </a:endParaRPr>
          </a:p>
          <a:p>
            <a:r>
              <a:rPr lang="en-US" sz="1600" i="1" dirty="0"/>
              <a:t>interface</a:t>
            </a:r>
          </a:p>
        </p:txBody>
      </p:sp>
      <p:cxnSp>
        <p:nvCxnSpPr>
          <p:cNvPr id="10" name="Straight Arrow Connector 9"/>
          <p:cNvCxnSpPr>
            <a:stCxn id="9" idx="1"/>
            <a:endCxn id="7" idx="3"/>
          </p:cNvCxnSpPr>
          <p:nvPr/>
        </p:nvCxnSpPr>
        <p:spPr>
          <a:xfrm flipH="1">
            <a:off x="4470591" y="5304517"/>
            <a:ext cx="422592" cy="33560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19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LocalDataset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1690689"/>
            <a:ext cx="8896997" cy="2172901"/>
          </a:xfrm>
        </p:spPr>
        <p:txBody>
          <a:bodyPr>
            <a:normAutofit/>
          </a:bodyPr>
          <a:lstStyle/>
          <a:p>
            <a:r>
              <a:rPr lang="en-US" dirty="0"/>
              <a:t>Contains a reference to an object of type </a:t>
            </a:r>
            <a:r>
              <a:rPr lang="en-US" dirty="0">
                <a:latin typeface="Consolas" panose="020B0609020204030204" pitchFamily="49" charset="0"/>
              </a:rPr>
              <a:t>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the same address space</a:t>
            </a:r>
          </a:p>
          <a:p>
            <a:r>
              <a:rPr lang="en-US" dirty="0"/>
              <a:t>Directly executes operations (</a:t>
            </a:r>
            <a:r>
              <a:rPr lang="en-US" dirty="0">
                <a:latin typeface="Consolas" panose="020B0609020204030204" pitchFamily="49" charset="0"/>
              </a:rPr>
              <a:t>map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sketch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zip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on object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593629" y="4311620"/>
            <a:ext cx="1596345" cy="1848020"/>
            <a:chOff x="2623963" y="3914710"/>
            <a:chExt cx="627069" cy="1116216"/>
          </a:xfrm>
        </p:grpSpPr>
        <p:grpSp>
          <p:nvGrpSpPr>
            <p:cNvPr id="5" name="Group 4"/>
            <p:cNvGrpSpPr/>
            <p:nvPr/>
          </p:nvGrpSpPr>
          <p:grpSpPr>
            <a:xfrm>
              <a:off x="2623963" y="3914710"/>
              <a:ext cx="627069" cy="466850"/>
              <a:chOff x="4213698" y="990600"/>
              <a:chExt cx="1044102" cy="457200"/>
            </a:xfrm>
          </p:grpSpPr>
          <p:sp>
            <p:nvSpPr>
              <p:cNvPr id="6" name="Trapezoid 5"/>
              <p:cNvSpPr/>
              <p:nvPr/>
            </p:nvSpPr>
            <p:spPr>
              <a:xfrm>
                <a:off x="4213698" y="990600"/>
                <a:ext cx="1044102" cy="152400"/>
              </a:xfrm>
              <a:prstGeom prst="trapezoid">
                <a:avLst>
                  <a:gd name="adj" fmla="val 16672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4213698" y="1143000"/>
                <a:ext cx="1044102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Local</a:t>
                </a:r>
              </a:p>
            </p:txBody>
          </p:sp>
        </p:grpSp>
        <p:sp>
          <p:nvSpPr>
            <p:cNvPr id="8" name="Rounded Rectangle 7"/>
            <p:cNvSpPr/>
            <p:nvPr/>
          </p:nvSpPr>
          <p:spPr>
            <a:xfrm>
              <a:off x="2707248" y="4759800"/>
              <a:ext cx="460499" cy="27112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T</a:t>
              </a:r>
            </a:p>
          </p:txBody>
        </p:sp>
        <p:cxnSp>
          <p:nvCxnSpPr>
            <p:cNvPr id="9" name="Straight Arrow Connector 8"/>
            <p:cNvCxnSpPr>
              <a:stCxn id="7" idx="2"/>
              <a:endCxn id="8" idx="0"/>
            </p:cNvCxnSpPr>
            <p:nvPr/>
          </p:nvCxnSpPr>
          <p:spPr>
            <a:xfrm>
              <a:off x="2937497" y="4381560"/>
              <a:ext cx="0" cy="378239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54047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ParallelDataset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58150" cy="1897289"/>
          </a:xfrm>
        </p:spPr>
        <p:txBody>
          <a:bodyPr/>
          <a:lstStyle/>
          <a:p>
            <a:r>
              <a:rPr lang="en-US" dirty="0"/>
              <a:t>Has a number of children of type </a:t>
            </a:r>
            <a:r>
              <a:rPr lang="en-US" dirty="0" err="1">
                <a:latin typeface="Consolas" panose="020B0609020204030204" pitchFamily="49" charset="0"/>
              </a:rPr>
              <a:t>IDataSet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  <a:p>
            <a:r>
              <a:rPr lang="en-US" dirty="0"/>
              <a:t>Dispatches operations to all children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sketch</a:t>
            </a:r>
            <a:r>
              <a:rPr lang="en-US" dirty="0"/>
              <a:t> adds the results of children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70024" y="4045528"/>
            <a:ext cx="3294640" cy="1641840"/>
            <a:chOff x="3667632" y="4380144"/>
            <a:chExt cx="1699424" cy="972607"/>
          </a:xfrm>
        </p:grpSpPr>
        <p:sp>
          <p:nvSpPr>
            <p:cNvPr id="6" name="Trapezoid 5"/>
            <p:cNvSpPr/>
            <p:nvPr/>
          </p:nvSpPr>
          <p:spPr>
            <a:xfrm>
              <a:off x="3667632" y="5197134"/>
              <a:ext cx="627069" cy="155617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Trapezoid 8"/>
            <p:cNvSpPr/>
            <p:nvPr/>
          </p:nvSpPr>
          <p:spPr>
            <a:xfrm>
              <a:off x="4739987" y="5197134"/>
              <a:ext cx="627069" cy="155617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11" name="Straight Arrow Connector 10"/>
            <p:cNvCxnSpPr>
              <a:stCxn id="15" idx="2"/>
              <a:endCxn id="6" idx="0"/>
            </p:cNvCxnSpPr>
            <p:nvPr/>
          </p:nvCxnSpPr>
          <p:spPr>
            <a:xfrm flipH="1">
              <a:off x="3981168" y="4846993"/>
              <a:ext cx="598717" cy="3501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5" idx="2"/>
              <a:endCxn id="9" idx="0"/>
            </p:cNvCxnSpPr>
            <p:nvPr/>
          </p:nvCxnSpPr>
          <p:spPr>
            <a:xfrm>
              <a:off x="4579884" y="4846993"/>
              <a:ext cx="473638" cy="35013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Group 12"/>
            <p:cNvGrpSpPr/>
            <p:nvPr/>
          </p:nvGrpSpPr>
          <p:grpSpPr>
            <a:xfrm>
              <a:off x="4042872" y="4380144"/>
              <a:ext cx="1074023" cy="466850"/>
              <a:chOff x="4213698" y="990600"/>
              <a:chExt cx="1044102" cy="457200"/>
            </a:xfrm>
          </p:grpSpPr>
          <p:sp>
            <p:nvSpPr>
              <p:cNvPr id="14" name="Trapezoid 13"/>
              <p:cNvSpPr/>
              <p:nvPr/>
            </p:nvSpPr>
            <p:spPr>
              <a:xfrm>
                <a:off x="4213698" y="990600"/>
                <a:ext cx="1044102" cy="152400"/>
              </a:xfrm>
              <a:prstGeom prst="trapezoid">
                <a:avLst>
                  <a:gd name="adj" fmla="val 166721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213698" y="1143000"/>
                <a:ext cx="1044102" cy="304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Parallel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267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45" y="257859"/>
            <a:ext cx="5915025" cy="768720"/>
          </a:xfrm>
        </p:spPr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RemoteDataset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330" y="1321358"/>
            <a:ext cx="8772211" cy="4168615"/>
          </a:xfrm>
        </p:spPr>
        <p:txBody>
          <a:bodyPr>
            <a:normAutofit/>
          </a:bodyPr>
          <a:lstStyle/>
          <a:p>
            <a:r>
              <a:rPr lang="en-US" dirty="0"/>
              <a:t>Has a reference to an </a:t>
            </a:r>
            <a:r>
              <a:rPr lang="en-US" dirty="0" err="1">
                <a:latin typeface="Consolas" panose="020B0609020204030204" pitchFamily="49" charset="0"/>
              </a:rPr>
              <a:t>IDataSet</a:t>
            </a:r>
            <a:r>
              <a:rPr lang="en-US" dirty="0">
                <a:latin typeface="Consolas" panose="020B0609020204030204" pitchFamily="49" charset="0"/>
              </a:rPr>
              <a:t>&lt;T&gt;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in another address space</a:t>
            </a:r>
          </a:p>
          <a:p>
            <a:r>
              <a:rPr lang="en-US" dirty="0"/>
              <a:t>The only component that deals with the network</a:t>
            </a:r>
          </a:p>
          <a:p>
            <a:r>
              <a:rPr lang="en-US" dirty="0"/>
              <a:t>Built on top of GRPC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19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262167" y="4706024"/>
            <a:ext cx="4197196" cy="9434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5" name="Group 4"/>
          <p:cNvGrpSpPr/>
          <p:nvPr/>
        </p:nvGrpSpPr>
        <p:grpSpPr>
          <a:xfrm>
            <a:off x="3570148" y="3801546"/>
            <a:ext cx="1354206" cy="732624"/>
            <a:chOff x="4213698" y="990600"/>
            <a:chExt cx="1044102" cy="457198"/>
          </a:xfrm>
        </p:grpSpPr>
        <p:sp>
          <p:nvSpPr>
            <p:cNvPr id="6" name="Trapezoid 5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13699" y="1142998"/>
              <a:ext cx="1044101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11751" y="5302931"/>
            <a:ext cx="871001" cy="2683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ref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2286" y="6049509"/>
            <a:ext cx="1117423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Server</a:t>
            </a:r>
          </a:p>
        </p:txBody>
      </p:sp>
      <p:cxnSp>
        <p:nvCxnSpPr>
          <p:cNvPr id="11" name="Straight Arrow Connector 10"/>
          <p:cNvCxnSpPr>
            <a:stCxn id="7" idx="2"/>
            <a:endCxn id="9" idx="0"/>
          </p:cNvCxnSpPr>
          <p:nvPr/>
        </p:nvCxnSpPr>
        <p:spPr>
          <a:xfrm>
            <a:off x="4247252" y="4534170"/>
            <a:ext cx="0" cy="76876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rapezoid 20"/>
          <p:cNvSpPr/>
          <p:nvPr/>
        </p:nvSpPr>
        <p:spPr>
          <a:xfrm>
            <a:off x="3518003" y="5880455"/>
            <a:ext cx="1458501" cy="249406"/>
          </a:xfrm>
          <a:prstGeom prst="trapezoid">
            <a:avLst>
              <a:gd name="adj" fmla="val 16672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23" name="Straight Arrow Connector 22"/>
          <p:cNvCxnSpPr>
            <a:stCxn id="9" idx="2"/>
            <a:endCxn id="21" idx="0"/>
          </p:cNvCxnSpPr>
          <p:nvPr/>
        </p:nvCxnSpPr>
        <p:spPr>
          <a:xfrm>
            <a:off x="4247252" y="5571325"/>
            <a:ext cx="0" cy="3091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085033" y="3562142"/>
            <a:ext cx="4554834" cy="14316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2085033" y="5133094"/>
            <a:ext cx="4554834" cy="143166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1" name="TextBox 30"/>
          <p:cNvSpPr txBox="1"/>
          <p:nvPr/>
        </p:nvSpPr>
        <p:spPr>
          <a:xfrm>
            <a:off x="5233071" y="3569015"/>
            <a:ext cx="1022909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Client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0598" y="5177735"/>
            <a:ext cx="982961" cy="523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GRPC</a:t>
            </a:r>
          </a:p>
        </p:txBody>
      </p:sp>
    </p:spTree>
    <p:extLst>
      <p:ext uri="{BB962C8B-B14F-4D97-AF65-F5344CB8AC3E}">
        <p14:creationId xmlns:p14="http://schemas.microsoft.com/office/powerpoint/2010/main" val="52590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Browsing big data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Interactive visualization of billion row datasets</a:t>
            </a:r>
          </a:p>
          <a:p>
            <a:r>
              <a:rPr lang="en-US" dirty="0"/>
              <a:t>Slice and dice data with the click of a mouse</a:t>
            </a:r>
          </a:p>
          <a:p>
            <a:r>
              <a:rPr lang="en-US" dirty="0"/>
              <a:t>No coding required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http://github.com/vmware/hillview</a:t>
            </a:r>
            <a:endParaRPr lang="en-US" dirty="0"/>
          </a:p>
          <a:p>
            <a:r>
              <a:rPr lang="en-US" dirty="0"/>
              <a:t>Apache 2 license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43" b="88106" l="10811" r="887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641" t="4775" r="14165" b="19100"/>
          <a:stretch/>
        </p:blipFill>
        <p:spPr>
          <a:xfrm rot="19210841">
            <a:off x="3804546" y="4649484"/>
            <a:ext cx="1534908" cy="17020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85" b="97458" l="1475" r="97935">
                        <a14:foregroundMark x1="82006" y1="29661" x2="82006" y2="29661"/>
                        <a14:foregroundMark x1="76991" y1="31921" x2="76991" y2="31921"/>
                        <a14:foregroundMark x1="72271" y1="33051" x2="72271" y2="33051"/>
                        <a14:foregroundMark x1="80531" y1="30226" x2="80531" y2="3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5319338" y="4963836"/>
            <a:ext cx="1269135" cy="1325292"/>
          </a:xfrm>
          <a:prstGeom prst="rect">
            <a:avLst/>
          </a:prstGeom>
        </p:spPr>
      </p:pic>
      <p:pic>
        <p:nvPicPr>
          <p:cNvPr id="12" name="Picture 11" descr="File:LG L194WT-SF LCD monitor.jpg - Wikimedia Common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305" y="5054306"/>
            <a:ext cx="1305172" cy="11226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062" y="5252449"/>
            <a:ext cx="1036436" cy="4961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4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355" y="116899"/>
            <a:ext cx="5915025" cy="994172"/>
          </a:xfrm>
        </p:spPr>
        <p:txBody>
          <a:bodyPr/>
          <a:lstStyle/>
          <a:p>
            <a:r>
              <a:rPr lang="en-US" dirty="0"/>
              <a:t>A distributed dataset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20</a:t>
            </a:fld>
            <a:endParaRPr lang="en-US"/>
          </a:p>
        </p:txBody>
      </p:sp>
      <p:sp>
        <p:nvSpPr>
          <p:cNvPr id="210" name="Rectangle 209"/>
          <p:cNvSpPr/>
          <p:nvPr/>
        </p:nvSpPr>
        <p:spPr>
          <a:xfrm>
            <a:off x="4336659" y="1577761"/>
            <a:ext cx="2479001" cy="12013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1" name="Rectangle 210"/>
          <p:cNvSpPr/>
          <p:nvPr/>
        </p:nvSpPr>
        <p:spPr>
          <a:xfrm>
            <a:off x="6288154" y="3480610"/>
            <a:ext cx="2512572" cy="2612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2" name="Rectangle 211"/>
          <p:cNvSpPr/>
          <p:nvPr/>
        </p:nvSpPr>
        <p:spPr>
          <a:xfrm>
            <a:off x="196413" y="3471767"/>
            <a:ext cx="5509124" cy="26211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4" name="Cloud 213"/>
          <p:cNvSpPr/>
          <p:nvPr/>
        </p:nvSpPr>
        <p:spPr>
          <a:xfrm>
            <a:off x="1126466" y="2809913"/>
            <a:ext cx="6186027" cy="60347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Network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257258" y="3572766"/>
            <a:ext cx="2320634" cy="23188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17" name="Group 216"/>
          <p:cNvGrpSpPr/>
          <p:nvPr/>
        </p:nvGrpSpPr>
        <p:grpSpPr>
          <a:xfrm>
            <a:off x="5061504" y="1787983"/>
            <a:ext cx="1014073" cy="362085"/>
            <a:chOff x="4213698" y="990600"/>
            <a:chExt cx="1044102" cy="457200"/>
          </a:xfrm>
        </p:grpSpPr>
        <p:sp>
          <p:nvSpPr>
            <p:cNvPr id="218" name="Trapezoid 21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9" name="Rectangle 21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20" name="Group 219"/>
          <p:cNvGrpSpPr/>
          <p:nvPr/>
        </p:nvGrpSpPr>
        <p:grpSpPr>
          <a:xfrm>
            <a:off x="4420627" y="2331115"/>
            <a:ext cx="749581" cy="362085"/>
            <a:chOff x="4213695" y="990600"/>
            <a:chExt cx="1321872" cy="457198"/>
          </a:xfrm>
        </p:grpSpPr>
        <p:sp>
          <p:nvSpPr>
            <p:cNvPr id="221" name="Trapezoid 220"/>
            <p:cNvSpPr/>
            <p:nvPr/>
          </p:nvSpPr>
          <p:spPr>
            <a:xfrm>
              <a:off x="4213695" y="990600"/>
              <a:ext cx="1321853" cy="152399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4213707" y="1142997"/>
              <a:ext cx="1321860" cy="3048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5973507" y="2331110"/>
            <a:ext cx="705161" cy="344786"/>
            <a:chOff x="4014262" y="990601"/>
            <a:chExt cx="1243544" cy="435358"/>
          </a:xfrm>
        </p:grpSpPr>
        <p:sp>
          <p:nvSpPr>
            <p:cNvPr id="224" name="Trapezoid 223"/>
            <p:cNvSpPr/>
            <p:nvPr/>
          </p:nvSpPr>
          <p:spPr>
            <a:xfrm>
              <a:off x="4014262" y="990601"/>
              <a:ext cx="1243540" cy="141479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5" name="Rectangle 224"/>
            <p:cNvSpPr/>
            <p:nvPr/>
          </p:nvSpPr>
          <p:spPr>
            <a:xfrm>
              <a:off x="4014266" y="1143001"/>
              <a:ext cx="1243540" cy="2829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228" name="Straight Arrow Connector 227"/>
          <p:cNvCxnSpPr>
            <a:stCxn id="219" idx="2"/>
            <a:endCxn id="221" idx="0"/>
          </p:cNvCxnSpPr>
          <p:nvPr/>
        </p:nvCxnSpPr>
        <p:spPr>
          <a:xfrm flipH="1">
            <a:off x="4795412" y="2150068"/>
            <a:ext cx="773129" cy="18104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>
            <a:stCxn id="219" idx="2"/>
            <a:endCxn id="224" idx="0"/>
          </p:cNvCxnSpPr>
          <p:nvPr/>
        </p:nvCxnSpPr>
        <p:spPr>
          <a:xfrm>
            <a:off x="5568541" y="2150068"/>
            <a:ext cx="757549" cy="18104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888692" y="4616488"/>
            <a:ext cx="1014073" cy="362085"/>
            <a:chOff x="4213698" y="990600"/>
            <a:chExt cx="1044102" cy="457200"/>
          </a:xfrm>
        </p:grpSpPr>
        <p:sp>
          <p:nvSpPr>
            <p:cNvPr id="231" name="Trapezoid 23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2" name="Rectangle 23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534400" y="5250136"/>
            <a:ext cx="592067" cy="362085"/>
            <a:chOff x="4213698" y="990600"/>
            <a:chExt cx="1044102" cy="457200"/>
          </a:xfrm>
        </p:grpSpPr>
        <p:sp>
          <p:nvSpPr>
            <p:cNvPr id="234" name="Trapezoid 23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5" name="Rectangle 23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1546897" y="5250136"/>
            <a:ext cx="592067" cy="362085"/>
            <a:chOff x="4213698" y="990600"/>
            <a:chExt cx="1044102" cy="457200"/>
          </a:xfrm>
        </p:grpSpPr>
        <p:sp>
          <p:nvSpPr>
            <p:cNvPr id="237" name="Trapezoid 23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8" name="Rectangle 23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239" name="Straight Arrow Connector 238"/>
          <p:cNvCxnSpPr>
            <a:stCxn id="232" idx="2"/>
            <a:endCxn id="234" idx="0"/>
          </p:cNvCxnSpPr>
          <p:nvPr/>
        </p:nvCxnSpPr>
        <p:spPr>
          <a:xfrm flipH="1">
            <a:off x="830433" y="4978571"/>
            <a:ext cx="565296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Arrow Connector 239"/>
          <p:cNvCxnSpPr>
            <a:stCxn id="232" idx="2"/>
            <a:endCxn id="237" idx="0"/>
          </p:cNvCxnSpPr>
          <p:nvPr/>
        </p:nvCxnSpPr>
        <p:spPr>
          <a:xfrm>
            <a:off x="1395728" y="4978571"/>
            <a:ext cx="447202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Rectangle 240"/>
          <p:cNvSpPr/>
          <p:nvPr/>
        </p:nvSpPr>
        <p:spPr>
          <a:xfrm>
            <a:off x="2786138" y="3572766"/>
            <a:ext cx="2796421" cy="23188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42" name="Group 241"/>
          <p:cNvGrpSpPr/>
          <p:nvPr/>
        </p:nvGrpSpPr>
        <p:grpSpPr>
          <a:xfrm>
            <a:off x="3360888" y="5250136"/>
            <a:ext cx="592067" cy="362085"/>
            <a:chOff x="4213698" y="990600"/>
            <a:chExt cx="1044102" cy="457200"/>
          </a:xfrm>
        </p:grpSpPr>
        <p:sp>
          <p:nvSpPr>
            <p:cNvPr id="243" name="Trapezoid 24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4" name="Rectangle 24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4373386" y="5250136"/>
            <a:ext cx="592067" cy="362085"/>
            <a:chOff x="4213698" y="990600"/>
            <a:chExt cx="1044102" cy="457200"/>
          </a:xfrm>
        </p:grpSpPr>
        <p:sp>
          <p:nvSpPr>
            <p:cNvPr id="246" name="Trapezoid 245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47" name="Rectangle 246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248" name="Straight Arrow Connector 247"/>
          <p:cNvCxnSpPr>
            <a:stCxn id="291" idx="2"/>
            <a:endCxn id="243" idx="0"/>
          </p:cNvCxnSpPr>
          <p:nvPr/>
        </p:nvCxnSpPr>
        <p:spPr>
          <a:xfrm flipH="1">
            <a:off x="3656923" y="4978571"/>
            <a:ext cx="565296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>
            <a:stCxn id="291" idx="2"/>
            <a:endCxn id="246" idx="0"/>
          </p:cNvCxnSpPr>
          <p:nvPr/>
        </p:nvCxnSpPr>
        <p:spPr>
          <a:xfrm>
            <a:off x="4222217" y="4978571"/>
            <a:ext cx="447202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Rectangle 249"/>
          <p:cNvSpPr/>
          <p:nvPr/>
        </p:nvSpPr>
        <p:spPr>
          <a:xfrm>
            <a:off x="6436966" y="3572766"/>
            <a:ext cx="2302912" cy="2318848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51" name="Group 250"/>
          <p:cNvGrpSpPr/>
          <p:nvPr/>
        </p:nvGrpSpPr>
        <p:grpSpPr>
          <a:xfrm>
            <a:off x="7003045" y="4619696"/>
            <a:ext cx="1014073" cy="362085"/>
            <a:chOff x="4213698" y="990600"/>
            <a:chExt cx="1044102" cy="457200"/>
          </a:xfrm>
        </p:grpSpPr>
        <p:sp>
          <p:nvSpPr>
            <p:cNvPr id="252" name="Trapezoid 251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54" name="Group 253"/>
          <p:cNvGrpSpPr/>
          <p:nvPr/>
        </p:nvGrpSpPr>
        <p:grpSpPr>
          <a:xfrm>
            <a:off x="6648754" y="5253345"/>
            <a:ext cx="592067" cy="362085"/>
            <a:chOff x="4213698" y="990600"/>
            <a:chExt cx="1044102" cy="457200"/>
          </a:xfrm>
        </p:grpSpPr>
        <p:sp>
          <p:nvSpPr>
            <p:cNvPr id="255" name="Trapezoid 254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57" name="Group 256"/>
          <p:cNvGrpSpPr/>
          <p:nvPr/>
        </p:nvGrpSpPr>
        <p:grpSpPr>
          <a:xfrm>
            <a:off x="7661250" y="5253345"/>
            <a:ext cx="592067" cy="362085"/>
            <a:chOff x="4213698" y="990600"/>
            <a:chExt cx="1044102" cy="457200"/>
          </a:xfrm>
        </p:grpSpPr>
        <p:sp>
          <p:nvSpPr>
            <p:cNvPr id="258" name="Trapezoid 25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260" name="Straight Arrow Connector 259"/>
          <p:cNvCxnSpPr>
            <a:stCxn id="253" idx="2"/>
            <a:endCxn id="255" idx="0"/>
          </p:cNvCxnSpPr>
          <p:nvPr/>
        </p:nvCxnSpPr>
        <p:spPr>
          <a:xfrm flipH="1">
            <a:off x="6944787" y="4981780"/>
            <a:ext cx="565296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/>
          <p:cNvCxnSpPr>
            <a:stCxn id="253" idx="2"/>
            <a:endCxn id="258" idx="0"/>
          </p:cNvCxnSpPr>
          <p:nvPr/>
        </p:nvCxnSpPr>
        <p:spPr>
          <a:xfrm>
            <a:off x="7510081" y="4981780"/>
            <a:ext cx="447202" cy="27156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2" name="Group 261"/>
          <p:cNvGrpSpPr/>
          <p:nvPr/>
        </p:nvGrpSpPr>
        <p:grpSpPr>
          <a:xfrm>
            <a:off x="3595509" y="4013012"/>
            <a:ext cx="1014073" cy="362085"/>
            <a:chOff x="4213698" y="990600"/>
            <a:chExt cx="1044102" cy="457200"/>
          </a:xfrm>
        </p:grpSpPr>
        <p:sp>
          <p:nvSpPr>
            <p:cNvPr id="263" name="Trapezoid 26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cxnSp>
        <p:nvCxnSpPr>
          <p:cNvPr id="265" name="Straight Arrow Connector 264"/>
          <p:cNvCxnSpPr>
            <a:stCxn id="264" idx="2"/>
            <a:endCxn id="290" idx="0"/>
          </p:cNvCxnSpPr>
          <p:nvPr/>
        </p:nvCxnSpPr>
        <p:spPr>
          <a:xfrm>
            <a:off x="4102546" y="4375095"/>
            <a:ext cx="119671" cy="2413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264" idx="2"/>
            <a:endCxn id="279" idx="0"/>
          </p:cNvCxnSpPr>
          <p:nvPr/>
        </p:nvCxnSpPr>
        <p:spPr>
          <a:xfrm flipH="1">
            <a:off x="3189250" y="4375097"/>
            <a:ext cx="913296" cy="15408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222" idx="2"/>
            <a:endCxn id="282" idx="0"/>
          </p:cNvCxnSpPr>
          <p:nvPr/>
        </p:nvCxnSpPr>
        <p:spPr>
          <a:xfrm flipH="1">
            <a:off x="4134036" y="2693200"/>
            <a:ext cx="661383" cy="9581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283" idx="0"/>
          </p:cNvCxnSpPr>
          <p:nvPr/>
        </p:nvCxnSpPr>
        <p:spPr>
          <a:xfrm>
            <a:off x="6842828" y="3172248"/>
            <a:ext cx="460192" cy="47905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Rectangle 275"/>
          <p:cNvSpPr/>
          <p:nvPr/>
        </p:nvSpPr>
        <p:spPr>
          <a:xfrm>
            <a:off x="257257" y="2693196"/>
            <a:ext cx="8482621" cy="1203414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grpSp>
        <p:nvGrpSpPr>
          <p:cNvPr id="278" name="Group 277"/>
          <p:cNvGrpSpPr/>
          <p:nvPr/>
        </p:nvGrpSpPr>
        <p:grpSpPr>
          <a:xfrm>
            <a:off x="2835987" y="4529177"/>
            <a:ext cx="706524" cy="362089"/>
            <a:chOff x="4112777" y="990600"/>
            <a:chExt cx="1245946" cy="457205"/>
          </a:xfrm>
        </p:grpSpPr>
        <p:sp>
          <p:nvSpPr>
            <p:cNvPr id="279" name="Trapezoid 278"/>
            <p:cNvSpPr/>
            <p:nvPr/>
          </p:nvSpPr>
          <p:spPr>
            <a:xfrm>
              <a:off x="4112777" y="990600"/>
              <a:ext cx="1245946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4112779" y="1142995"/>
              <a:ext cx="1245942" cy="30481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sp>
        <p:nvSpPr>
          <p:cNvPr id="281" name="Rounded Rectangle 280"/>
          <p:cNvSpPr/>
          <p:nvPr/>
        </p:nvSpPr>
        <p:spPr>
          <a:xfrm>
            <a:off x="1057965" y="3656445"/>
            <a:ext cx="716464" cy="208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3775804" y="3651301"/>
            <a:ext cx="716464" cy="208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944785" y="3651300"/>
            <a:ext cx="716464" cy="20890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ref</a:t>
            </a:r>
          </a:p>
        </p:txBody>
      </p:sp>
      <p:cxnSp>
        <p:nvCxnSpPr>
          <p:cNvPr id="284" name="Straight Arrow Connector 283"/>
          <p:cNvCxnSpPr>
            <a:stCxn id="283" idx="2"/>
            <a:endCxn id="252" idx="0"/>
          </p:cNvCxnSpPr>
          <p:nvPr/>
        </p:nvCxnSpPr>
        <p:spPr>
          <a:xfrm>
            <a:off x="7303017" y="3860206"/>
            <a:ext cx="207064" cy="7594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Arrow Connector 284"/>
          <p:cNvCxnSpPr>
            <a:stCxn id="282" idx="2"/>
            <a:endCxn id="263" idx="0"/>
          </p:cNvCxnSpPr>
          <p:nvPr/>
        </p:nvCxnSpPr>
        <p:spPr>
          <a:xfrm flipH="1">
            <a:off x="4102545" y="3860207"/>
            <a:ext cx="31493" cy="15280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Arrow Connector 140"/>
          <p:cNvCxnSpPr>
            <a:stCxn id="280" idx="2"/>
            <a:endCxn id="281" idx="0"/>
          </p:cNvCxnSpPr>
          <p:nvPr/>
        </p:nvCxnSpPr>
        <p:spPr>
          <a:xfrm rot="5400000" flipH="1">
            <a:off x="1685314" y="3387328"/>
            <a:ext cx="1234821" cy="1773057"/>
          </a:xfrm>
          <a:prstGeom prst="bentConnector5">
            <a:avLst>
              <a:gd name="adj1" fmla="val -18513"/>
              <a:gd name="adj2" fmla="val 49860"/>
              <a:gd name="adj3" fmla="val 118513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Arrow Connector 286"/>
          <p:cNvCxnSpPr>
            <a:stCxn id="281" idx="2"/>
            <a:endCxn id="231" idx="0"/>
          </p:cNvCxnSpPr>
          <p:nvPr/>
        </p:nvCxnSpPr>
        <p:spPr>
          <a:xfrm flipH="1">
            <a:off x="1395729" y="3865352"/>
            <a:ext cx="20471" cy="75113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9" name="Group 288"/>
          <p:cNvGrpSpPr/>
          <p:nvPr/>
        </p:nvGrpSpPr>
        <p:grpSpPr>
          <a:xfrm>
            <a:off x="3715182" y="4616488"/>
            <a:ext cx="1014073" cy="362085"/>
            <a:chOff x="4213698" y="990600"/>
            <a:chExt cx="1044102" cy="457200"/>
          </a:xfrm>
        </p:grpSpPr>
        <p:sp>
          <p:nvSpPr>
            <p:cNvPr id="290" name="Trapezoid 28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292" name="TextBox 291"/>
          <p:cNvSpPr txBox="1"/>
          <p:nvPr/>
        </p:nvSpPr>
        <p:spPr>
          <a:xfrm>
            <a:off x="202949" y="3567709"/>
            <a:ext cx="73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worker 0</a:t>
            </a:r>
          </a:p>
        </p:txBody>
      </p:sp>
      <p:sp>
        <p:nvSpPr>
          <p:cNvPr id="293" name="TextBox 292"/>
          <p:cNvSpPr txBox="1"/>
          <p:nvPr/>
        </p:nvSpPr>
        <p:spPr>
          <a:xfrm>
            <a:off x="2789808" y="3579990"/>
            <a:ext cx="73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worker 1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8006765" y="3567709"/>
            <a:ext cx="739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worker n</a:t>
            </a:r>
          </a:p>
        </p:txBody>
      </p:sp>
      <p:sp>
        <p:nvSpPr>
          <p:cNvPr id="295" name="TextBox 294"/>
          <p:cNvSpPr txBox="1"/>
          <p:nvPr/>
        </p:nvSpPr>
        <p:spPr>
          <a:xfrm>
            <a:off x="2293885" y="5818654"/>
            <a:ext cx="72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Rack 0</a:t>
            </a:r>
          </a:p>
        </p:txBody>
      </p:sp>
      <p:sp>
        <p:nvSpPr>
          <p:cNvPr id="296" name="TextBox 295"/>
          <p:cNvSpPr txBox="1"/>
          <p:nvPr/>
        </p:nvSpPr>
        <p:spPr>
          <a:xfrm>
            <a:off x="7227434" y="5818654"/>
            <a:ext cx="692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Rack r</a:t>
            </a:r>
          </a:p>
        </p:txBody>
      </p:sp>
      <p:cxnSp>
        <p:nvCxnSpPr>
          <p:cNvPr id="297" name="Straight Arrow Connector 296"/>
          <p:cNvCxnSpPr>
            <a:stCxn id="225" idx="2"/>
          </p:cNvCxnSpPr>
          <p:nvPr/>
        </p:nvCxnSpPr>
        <p:spPr>
          <a:xfrm>
            <a:off x="6326089" y="2675896"/>
            <a:ext cx="322664" cy="33535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Rounded Rectangle 300"/>
          <p:cNvSpPr/>
          <p:nvPr/>
        </p:nvSpPr>
        <p:spPr>
          <a:xfrm>
            <a:off x="685959" y="5706239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1699110" y="5705055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3513100" y="5722509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4572836" y="5722509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785282" y="5710536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7813463" y="5698737"/>
            <a:ext cx="287640" cy="151611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07" name="Straight Arrow Connector 306"/>
          <p:cNvCxnSpPr>
            <a:stCxn id="235" idx="2"/>
            <a:endCxn id="301" idx="0"/>
          </p:cNvCxnSpPr>
          <p:nvPr/>
        </p:nvCxnSpPr>
        <p:spPr>
          <a:xfrm flipH="1">
            <a:off x="829779" y="5612221"/>
            <a:ext cx="652" cy="940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/>
          <p:cNvCxnSpPr>
            <a:stCxn id="238" idx="2"/>
            <a:endCxn id="302" idx="0"/>
          </p:cNvCxnSpPr>
          <p:nvPr/>
        </p:nvCxnSpPr>
        <p:spPr>
          <a:xfrm>
            <a:off x="1842930" y="5612221"/>
            <a:ext cx="0" cy="9283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/>
          <p:cNvCxnSpPr>
            <a:stCxn id="244" idx="2"/>
            <a:endCxn id="303" idx="0"/>
          </p:cNvCxnSpPr>
          <p:nvPr/>
        </p:nvCxnSpPr>
        <p:spPr>
          <a:xfrm>
            <a:off x="3656921" y="5612220"/>
            <a:ext cx="0" cy="1102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/>
          <p:cNvCxnSpPr>
            <a:endCxn id="304" idx="0"/>
          </p:cNvCxnSpPr>
          <p:nvPr/>
        </p:nvCxnSpPr>
        <p:spPr>
          <a:xfrm flipH="1">
            <a:off x="4716659" y="5612220"/>
            <a:ext cx="12596" cy="11028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/>
          <p:cNvCxnSpPr>
            <a:stCxn id="256" idx="2"/>
            <a:endCxn id="305" idx="0"/>
          </p:cNvCxnSpPr>
          <p:nvPr/>
        </p:nvCxnSpPr>
        <p:spPr>
          <a:xfrm flipH="1">
            <a:off x="6929102" y="5615432"/>
            <a:ext cx="15683" cy="951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>
            <a:stCxn id="259" idx="2"/>
            <a:endCxn id="306" idx="0"/>
          </p:cNvCxnSpPr>
          <p:nvPr/>
        </p:nvCxnSpPr>
        <p:spPr>
          <a:xfrm>
            <a:off x="7957283" y="5615429"/>
            <a:ext cx="0" cy="833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6035771" y="1567410"/>
            <a:ext cx="833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Root node</a:t>
            </a:r>
          </a:p>
        </p:txBody>
      </p:sp>
    </p:spTree>
    <p:extLst>
      <p:ext uri="{BB962C8B-B14F-4D97-AF65-F5344CB8AC3E}">
        <p14:creationId xmlns:p14="http://schemas.microsoft.com/office/powerpoint/2010/main" val="2005261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63" y="115363"/>
            <a:ext cx="8316625" cy="996153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sketch(s)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866425" y="2726448"/>
            <a:ext cx="1433871" cy="625561"/>
            <a:chOff x="4213698" y="990600"/>
            <a:chExt cx="1044102" cy="457200"/>
          </a:xfrm>
        </p:grpSpPr>
        <p:sp>
          <p:nvSpPr>
            <p:cNvPr id="5" name="Trapezoid 4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7" name="Straight Arrow Connector 6"/>
          <p:cNvCxnSpPr>
            <a:endCxn id="5" idx="0"/>
          </p:cNvCxnSpPr>
          <p:nvPr/>
        </p:nvCxnSpPr>
        <p:spPr>
          <a:xfrm>
            <a:off x="2554755" y="2040774"/>
            <a:ext cx="28604" cy="68567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10632" y="5078793"/>
            <a:ext cx="1433871" cy="625561"/>
            <a:chOff x="4213698" y="990600"/>
            <a:chExt cx="1044102" cy="457200"/>
          </a:xfrm>
        </p:grpSpPr>
        <p:sp>
          <p:nvSpPr>
            <p:cNvPr id="9" name="Trapezoid 8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62703" y="5078793"/>
            <a:ext cx="1433871" cy="625561"/>
            <a:chOff x="4213698" y="990600"/>
            <a:chExt cx="1044102" cy="457200"/>
          </a:xfrm>
        </p:grpSpPr>
        <p:sp>
          <p:nvSpPr>
            <p:cNvPr id="12" name="Trapezoid 11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14" name="Straight Arrow Connector 13"/>
          <p:cNvCxnSpPr>
            <a:stCxn id="19" idx="2"/>
            <a:endCxn id="9" idx="0"/>
          </p:cNvCxnSpPr>
          <p:nvPr/>
        </p:nvCxnSpPr>
        <p:spPr>
          <a:xfrm flipH="1">
            <a:off x="1227565" y="4609619"/>
            <a:ext cx="1369040" cy="4691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9" idx="2"/>
            <a:endCxn id="12" idx="0"/>
          </p:cNvCxnSpPr>
          <p:nvPr/>
        </p:nvCxnSpPr>
        <p:spPr>
          <a:xfrm>
            <a:off x="2596605" y="4609619"/>
            <a:ext cx="1083031" cy="46917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  <a:endCxn id="18" idx="0"/>
          </p:cNvCxnSpPr>
          <p:nvPr/>
        </p:nvCxnSpPr>
        <p:spPr>
          <a:xfrm>
            <a:off x="2583359" y="3352007"/>
            <a:ext cx="13247" cy="6320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368664" y="3984060"/>
            <a:ext cx="2455887" cy="625561"/>
            <a:chOff x="4213698" y="990600"/>
            <a:chExt cx="1044102" cy="457200"/>
          </a:xfrm>
        </p:grpSpPr>
        <p:sp>
          <p:nvSpPr>
            <p:cNvPr id="18" name="Trapezoid 1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451098" y="4811650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84973" y="4811650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cxnSp>
        <p:nvCxnSpPr>
          <p:cNvPr id="22" name="Curved Connector 21"/>
          <p:cNvCxnSpPr>
            <a:stCxn id="36" idx="3"/>
            <a:endCxn id="21" idx="2"/>
          </p:cNvCxnSpPr>
          <p:nvPr/>
        </p:nvCxnSpPr>
        <p:spPr>
          <a:xfrm flipV="1">
            <a:off x="4206128" y="5263242"/>
            <a:ext cx="2902888" cy="1128788"/>
          </a:xfrm>
          <a:prstGeom prst="curvedConnector2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>
            <a:stCxn id="34" idx="3"/>
            <a:endCxn id="20" idx="2"/>
          </p:cNvCxnSpPr>
          <p:nvPr/>
        </p:nvCxnSpPr>
        <p:spPr>
          <a:xfrm flipV="1">
            <a:off x="1754057" y="5263242"/>
            <a:ext cx="3921084" cy="1131966"/>
          </a:xfrm>
          <a:prstGeom prst="curvedConnector2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35274" y="3602176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30255" y="2240304"/>
            <a:ext cx="448087" cy="4515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</a:t>
            </a:r>
          </a:p>
        </p:txBody>
      </p:sp>
      <p:cxnSp>
        <p:nvCxnSpPr>
          <p:cNvPr id="27" name="Curved Connector 26"/>
          <p:cNvCxnSpPr>
            <a:stCxn id="20" idx="0"/>
            <a:endCxn id="25" idx="2"/>
          </p:cNvCxnSpPr>
          <p:nvPr/>
        </p:nvCxnSpPr>
        <p:spPr>
          <a:xfrm rot="5400000" flipH="1" flipV="1">
            <a:off x="5638290" y="4090621"/>
            <a:ext cx="757884" cy="68417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21" idx="0"/>
          </p:cNvCxnSpPr>
          <p:nvPr/>
        </p:nvCxnSpPr>
        <p:spPr>
          <a:xfrm rot="16200000" flipV="1">
            <a:off x="6355225" y="4057860"/>
            <a:ext cx="757884" cy="74969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5" idx="0"/>
            <a:endCxn id="26" idx="2"/>
          </p:cNvCxnSpPr>
          <p:nvPr/>
        </p:nvCxnSpPr>
        <p:spPr>
          <a:xfrm rot="16200000" flipV="1">
            <a:off x="5901670" y="3144521"/>
            <a:ext cx="910280" cy="5021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886639" y="3565615"/>
            <a:ext cx="1612581" cy="338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s.add</a:t>
            </a:r>
            <a:endParaRPr lang="en-US" sz="1600" dirty="0"/>
          </a:p>
        </p:txBody>
      </p:sp>
      <p:cxnSp>
        <p:nvCxnSpPr>
          <p:cNvPr id="32" name="Curved Connector 31"/>
          <p:cNvCxnSpPr>
            <a:stCxn id="19" idx="3"/>
            <a:endCxn id="25" idx="1"/>
          </p:cNvCxnSpPr>
          <p:nvPr/>
        </p:nvCxnSpPr>
        <p:spPr>
          <a:xfrm flipV="1">
            <a:off x="3824549" y="3827969"/>
            <a:ext cx="2310731" cy="57312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>
            <a:stCxn id="6" idx="3"/>
            <a:endCxn id="26" idx="1"/>
          </p:cNvCxnSpPr>
          <p:nvPr/>
        </p:nvCxnSpPr>
        <p:spPr>
          <a:xfrm flipV="1">
            <a:off x="3300292" y="2466097"/>
            <a:ext cx="2829961" cy="677389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01070" y="6213558"/>
            <a:ext cx="1052987" cy="3632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5" name="Straight Arrow Connector 34"/>
          <p:cNvCxnSpPr>
            <a:stCxn id="10" idx="2"/>
            <a:endCxn id="34" idx="0"/>
          </p:cNvCxnSpPr>
          <p:nvPr/>
        </p:nvCxnSpPr>
        <p:spPr>
          <a:xfrm flipH="1">
            <a:off x="1227565" y="5704354"/>
            <a:ext cx="4" cy="50920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3153141" y="6210380"/>
            <a:ext cx="1052987" cy="36329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7" name="Straight Arrow Connector 36"/>
          <p:cNvCxnSpPr>
            <a:stCxn id="13" idx="2"/>
            <a:endCxn id="36" idx="0"/>
          </p:cNvCxnSpPr>
          <p:nvPr/>
        </p:nvCxnSpPr>
        <p:spPr>
          <a:xfrm flipH="1">
            <a:off x="3679636" y="5704354"/>
            <a:ext cx="4" cy="50602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517050" y="5718510"/>
            <a:ext cx="844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s.sketch</a:t>
            </a: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2904640" y="1006304"/>
            <a:ext cx="5642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interface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ISketch</a:t>
            </a:r>
            <a:r>
              <a:rPr lang="en-US" dirty="0">
                <a:latin typeface="Consolas" panose="020B0609020204030204" pitchFamily="49" charset="0"/>
              </a:rPr>
              <a:t>&lt;T,R&gt; </a:t>
            </a:r>
            <a:r>
              <a:rPr lang="en-US" b="1" dirty="0">
                <a:latin typeface="Consolas" panose="020B0609020204030204" pitchFamily="49" charset="0"/>
              </a:rPr>
              <a:t>extends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IMonoid</a:t>
            </a:r>
            <a:r>
              <a:rPr lang="en-US" dirty="0">
                <a:latin typeface="Consolas" panose="020B0609020204030204" pitchFamily="49" charset="0"/>
              </a:rPr>
              <a:t>&lt;R&gt;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R sketch(T data);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6112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5" grpId="0" animBg="1"/>
      <p:bldP spid="26" grpId="0" animBg="1"/>
      <p:bldP spid="30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192" y="173047"/>
            <a:ext cx="7886700" cy="994172"/>
          </a:xfrm>
        </p:spPr>
        <p:txBody>
          <a:bodyPr/>
          <a:lstStyle/>
          <a:p>
            <a:r>
              <a:rPr lang="en-US" dirty="0"/>
              <a:t>Histogram execution timeline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525601" y="2079580"/>
            <a:ext cx="6636840" cy="596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80736" y="1910253"/>
            <a:ext cx="1044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Client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2797" y="5110301"/>
            <a:ext cx="13199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Worker 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2797" y="5828834"/>
            <a:ext cx="13199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Worker </a:t>
            </a:r>
            <a:r>
              <a:rPr lang="en-US" sz="2000" b="1" i="1" dirty="0">
                <a:latin typeface="Candara"/>
                <a:cs typeface="Candara"/>
              </a:rPr>
              <a:t>n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1535136" y="5279626"/>
            <a:ext cx="6560736" cy="5962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525600" y="6004122"/>
            <a:ext cx="6570274" cy="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119801" y="1608566"/>
            <a:ext cx="6796" cy="466623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341003" y="5279625"/>
            <a:ext cx="713105" cy="0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065837" y="2905056"/>
            <a:ext cx="310581" cy="2389185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594758" y="2916379"/>
            <a:ext cx="375420" cy="308774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2603204" y="6004121"/>
            <a:ext cx="991552" cy="0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63143" y="2884591"/>
            <a:ext cx="77861" cy="241615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04683" y="2916379"/>
            <a:ext cx="298523" cy="308774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4727024" y="5279625"/>
            <a:ext cx="1586208" cy="1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6313232" y="2911566"/>
            <a:ext cx="664491" cy="235515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6071933" y="2912333"/>
            <a:ext cx="191858" cy="3078882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302651" y="6003675"/>
            <a:ext cx="758637" cy="445"/>
          </a:xfrm>
          <a:prstGeom prst="line">
            <a:avLst/>
          </a:prstGeom>
          <a:ln w="38100" cmpd="sng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4404145" y="2884591"/>
            <a:ext cx="322879" cy="241615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414365" y="2895958"/>
            <a:ext cx="872803" cy="3093004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6527775" y="1638702"/>
            <a:ext cx="0" cy="443859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067773" y="5512279"/>
            <a:ext cx="0" cy="378548"/>
          </a:xfrm>
          <a:prstGeom prst="line">
            <a:avLst/>
          </a:prstGeom>
          <a:ln w="76200">
            <a:solidFill>
              <a:schemeClr val="tx1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4910869" y="4589764"/>
            <a:ext cx="1344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Histogram</a:t>
            </a:r>
          </a:p>
          <a:p>
            <a:pPr algn="ctr"/>
            <a:r>
              <a:rPr lang="en-US" sz="2000" i="1" dirty="0">
                <a:latin typeface="Candara"/>
                <a:cs typeface="Candara"/>
              </a:rPr>
              <a:t>+ CDF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59095" y="4507102"/>
            <a:ext cx="1049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Data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range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7196958" y="1600301"/>
            <a:ext cx="131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Completed</a:t>
            </a:r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4302144" y="1815937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1257611" y="1425420"/>
            <a:ext cx="1152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latin typeface="Candara"/>
                <a:cs typeface="Candara"/>
              </a:rPr>
              <a:t>User 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click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4066154" y="1815937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68521" y="5666497"/>
            <a:ext cx="1142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Compute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859689" y="1264820"/>
            <a:ext cx="1049380" cy="369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ndara"/>
                <a:cs typeface="Candara"/>
              </a:rPr>
              <a:t>Render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558883" y="2896405"/>
            <a:ext cx="6570274" cy="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22650" y="2716833"/>
            <a:ext cx="16453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Candara"/>
                <a:cs typeface="Candara"/>
              </a:rPr>
              <a:t>Web server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134009" y="2121075"/>
            <a:ext cx="91604" cy="775330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425267" y="2065304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971081" y="2077117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2835434" y="1194375"/>
            <a:ext cx="11521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>
                <a:latin typeface="Candara"/>
                <a:cs typeface="Candara"/>
              </a:rPr>
              <a:t> Progress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report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4312541" y="2107249"/>
            <a:ext cx="91604" cy="804317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6268097" y="2103467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6994021" y="2080350"/>
            <a:ext cx="90270" cy="819288"/>
          </a:xfrm>
          <a:prstGeom prst="line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7081902" y="1826621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7273580" y="1653497"/>
            <a:ext cx="0" cy="443859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6354378" y="1837737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3493583" y="1826621"/>
            <a:ext cx="0" cy="236487"/>
          </a:xfrm>
          <a:prstGeom prst="line">
            <a:avLst/>
          </a:prstGeom>
          <a:ln w="38100" cmpd="sng">
            <a:solidFill>
              <a:srgbClr val="FFC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295618" y="1412015"/>
            <a:ext cx="14579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 Initiate</a:t>
            </a:r>
          </a:p>
          <a:p>
            <a:r>
              <a:rPr lang="en-US" sz="2000" i="1" dirty="0">
                <a:latin typeface="Candara"/>
                <a:cs typeface="Candara"/>
              </a:rPr>
              <a:t>histogram</a:t>
            </a:r>
          </a:p>
        </p:txBody>
      </p:sp>
      <p:sp>
        <p:nvSpPr>
          <p:cNvPr id="91" name="Rectangle 90"/>
          <p:cNvSpPr/>
          <p:nvPr/>
        </p:nvSpPr>
        <p:spPr>
          <a:xfrm>
            <a:off x="2095416" y="1400406"/>
            <a:ext cx="8533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Candara"/>
                <a:cs typeface="Candara"/>
              </a:rPr>
              <a:t>Data</a:t>
            </a:r>
            <a:br>
              <a:rPr lang="en-US" sz="2000" i="1" dirty="0">
                <a:latin typeface="Candara"/>
                <a:cs typeface="Candara"/>
              </a:rPr>
            </a:br>
            <a:r>
              <a:rPr lang="en-US" sz="2000" i="1" dirty="0">
                <a:latin typeface="Candara"/>
                <a:cs typeface="Candara"/>
              </a:rPr>
              <a:t>range</a:t>
            </a:r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22</a:t>
            </a:fld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542682" y="6128660"/>
            <a:ext cx="98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Full scan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898154" y="6128660"/>
            <a:ext cx="146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Sampled scan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335" y="5497220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7" name="Straight Arrow Connector 6"/>
          <p:cNvCxnSpPr>
            <a:stCxn id="43" idx="2"/>
          </p:cNvCxnSpPr>
          <p:nvPr/>
        </p:nvCxnSpPr>
        <p:spPr>
          <a:xfrm>
            <a:off x="6384379" y="1634151"/>
            <a:ext cx="73571" cy="4632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3" idx="2"/>
          </p:cNvCxnSpPr>
          <p:nvPr/>
        </p:nvCxnSpPr>
        <p:spPr>
          <a:xfrm>
            <a:off x="6384379" y="1634151"/>
            <a:ext cx="819375" cy="4680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9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53" grpId="0"/>
      <p:bldP spid="65" grpId="0"/>
      <p:bldP spid="15" grpId="0"/>
      <p:bldP spid="43" grpId="0"/>
      <p:bldP spid="62" grpId="0"/>
      <p:bldP spid="86" grpId="0"/>
      <p:bldP spid="91" grpId="0"/>
      <p:bldP spid="87" grpId="0"/>
      <p:bldP spid="8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6554"/>
            <a:ext cx="7886700" cy="941630"/>
          </a:xfrm>
        </p:spPr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23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368472" y="1853672"/>
            <a:ext cx="1324613" cy="15875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49045" y="1937345"/>
            <a:ext cx="561737" cy="7172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Web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front-end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063274" y="1935973"/>
            <a:ext cx="561737" cy="718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Root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</a:rPr>
              <a:t>node</a:t>
            </a:r>
          </a:p>
        </p:txBody>
      </p:sp>
      <p:sp>
        <p:nvSpPr>
          <p:cNvPr id="67" name="Rectangle 66"/>
          <p:cNvSpPr/>
          <p:nvPr/>
        </p:nvSpPr>
        <p:spPr>
          <a:xfrm>
            <a:off x="2435107" y="3162823"/>
            <a:ext cx="1196564" cy="2129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Redo log</a:t>
            </a:r>
          </a:p>
        </p:txBody>
      </p:sp>
      <p:sp>
        <p:nvSpPr>
          <p:cNvPr id="68" name="Rectangle 67"/>
          <p:cNvSpPr/>
          <p:nvPr/>
        </p:nvSpPr>
        <p:spPr>
          <a:xfrm>
            <a:off x="2448081" y="2701620"/>
            <a:ext cx="1196564" cy="4117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Remote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tables refs.</a:t>
            </a: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0" y="1959770"/>
            <a:ext cx="1165534" cy="1395557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5650019" y="1916853"/>
            <a:ext cx="3321965" cy="1363806"/>
            <a:chOff x="8022442" y="2040053"/>
            <a:chExt cx="3468909" cy="1818408"/>
          </a:xfrm>
        </p:grpSpPr>
        <p:grpSp>
          <p:nvGrpSpPr>
            <p:cNvPr id="80" name="Group 79"/>
            <p:cNvGrpSpPr/>
            <p:nvPr/>
          </p:nvGrpSpPr>
          <p:grpSpPr>
            <a:xfrm>
              <a:off x="8022442" y="2040053"/>
              <a:ext cx="3468909" cy="1818408"/>
              <a:chOff x="7114624" y="2236140"/>
              <a:chExt cx="2986247" cy="1818408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9374563" y="3293943"/>
                <a:ext cx="726308" cy="732975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Storage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7114624" y="2236140"/>
                <a:ext cx="2068444" cy="181840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ounded Rectangle 83"/>
              <p:cNvSpPr/>
              <p:nvPr/>
            </p:nvSpPr>
            <p:spPr>
              <a:xfrm>
                <a:off x="8243420" y="2329561"/>
                <a:ext cx="809233" cy="74309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In-memory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table</a:t>
                </a:r>
              </a:p>
            </p:txBody>
          </p:sp>
          <p:sp>
            <p:nvSpPr>
              <p:cNvPr id="85" name="Right Arrow 84"/>
              <p:cNvSpPr/>
              <p:nvPr/>
            </p:nvSpPr>
            <p:spPr>
              <a:xfrm rot="10800000">
                <a:off x="9062735" y="3325241"/>
                <a:ext cx="314969" cy="67037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86" name="Rounded Rectangle 85"/>
              <p:cNvSpPr/>
              <p:nvPr/>
            </p:nvSpPr>
            <p:spPr>
              <a:xfrm>
                <a:off x="8263946" y="3210565"/>
                <a:ext cx="798789" cy="74309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In-memory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table</a:t>
                </a: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 rot="16200000">
                <a:off x="6603851" y="2919096"/>
                <a:ext cx="1571013" cy="37409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Memoization</a:t>
                </a:r>
              </a:p>
              <a:p>
                <a:pPr algn="ctr"/>
                <a:r>
                  <a:rPr lang="en-US" sz="1400" dirty="0">
                    <a:solidFill>
                      <a:schemeClr val="tx1"/>
                    </a:solidFill>
                  </a:rPr>
                  <a:t>cache</a:t>
                </a:r>
              </a:p>
            </p:txBody>
          </p:sp>
        </p:grpSp>
        <p:sp>
          <p:nvSpPr>
            <p:cNvPr id="81" name="Rectangle 80"/>
            <p:cNvSpPr/>
            <p:nvPr/>
          </p:nvSpPr>
          <p:spPr>
            <a:xfrm>
              <a:off x="8645839" y="2133474"/>
              <a:ext cx="640078" cy="1612769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 anchorCtr="0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Leaf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node</a:t>
              </a:r>
            </a:p>
          </p:txBody>
        </p:sp>
      </p:grpSp>
      <p:sp>
        <p:nvSpPr>
          <p:cNvPr id="92" name="Left-Right Arrow 91"/>
          <p:cNvSpPr/>
          <p:nvPr/>
        </p:nvSpPr>
        <p:spPr>
          <a:xfrm>
            <a:off x="1611094" y="2624947"/>
            <a:ext cx="757378" cy="2447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4" name="Left-Right Arrow 93"/>
          <p:cNvSpPr/>
          <p:nvPr/>
        </p:nvSpPr>
        <p:spPr>
          <a:xfrm>
            <a:off x="3705037" y="2489771"/>
            <a:ext cx="1908664" cy="2447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6" name="Flowchart: Magnetic Disk 95"/>
          <p:cNvSpPr/>
          <p:nvPr/>
        </p:nvSpPr>
        <p:spPr>
          <a:xfrm>
            <a:off x="2684856" y="3758856"/>
            <a:ext cx="651850" cy="421939"/>
          </a:xfrm>
          <a:prstGeom prst="flowChartMagneticDisk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Left-Right Arrow 96"/>
          <p:cNvSpPr/>
          <p:nvPr/>
        </p:nvSpPr>
        <p:spPr>
          <a:xfrm rot="5400000">
            <a:off x="2764764" y="3485151"/>
            <a:ext cx="492035" cy="2447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5650019" y="4618061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Soft state (cache)</a:t>
            </a:r>
          </a:p>
        </p:txBody>
      </p:sp>
      <p:cxnSp>
        <p:nvCxnSpPr>
          <p:cNvPr id="100" name="Straight Arrow Connector 99"/>
          <p:cNvCxnSpPr>
            <a:stCxn id="98" idx="0"/>
            <a:endCxn id="86" idx="2"/>
          </p:cNvCxnSpPr>
          <p:nvPr/>
        </p:nvCxnSpPr>
        <p:spPr>
          <a:xfrm flipV="1">
            <a:off x="6821173" y="3204993"/>
            <a:ext cx="551670" cy="141306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98" idx="0"/>
            <a:endCxn id="68" idx="3"/>
          </p:cNvCxnSpPr>
          <p:nvPr/>
        </p:nvCxnSpPr>
        <p:spPr>
          <a:xfrm flipH="1" flipV="1">
            <a:off x="3644645" y="2907500"/>
            <a:ext cx="3176528" cy="1710561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>
            <a:stCxn id="98" idx="0"/>
            <a:endCxn id="117" idx="1"/>
          </p:cNvCxnSpPr>
          <p:nvPr/>
        </p:nvCxnSpPr>
        <p:spPr>
          <a:xfrm flipH="1" flipV="1">
            <a:off x="5955639" y="3158487"/>
            <a:ext cx="865534" cy="1459574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104772" y="4869048"/>
            <a:ext cx="59170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Log = lineage of all datasets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Log = JSON messages received from client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Replaying the log reconstructs all soft-state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/>
              <a:t>Log can be replayed as needed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724205" y="3355327"/>
            <a:ext cx="1821485" cy="167021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335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arador - Museo Arte - English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59"/>
            <a:ext cx="9129713" cy="68574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25" y="5486400"/>
            <a:ext cx="8822567" cy="1167618"/>
          </a:xfrm>
        </p:spPr>
        <p:txBody>
          <a:bodyPr/>
          <a:lstStyle/>
          <a:p>
            <a:r>
              <a:rPr lang="en-US" dirty="0"/>
              <a:t>Visualization as sketches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38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views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690689"/>
            <a:ext cx="8906604" cy="28998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649" y="4965827"/>
            <a:ext cx="6020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Always sorted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onsolas" panose="020B0609020204030204" pitchFamily="49" charset="0"/>
              </a:rPr>
              <a:t>NextK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startTuple</a:t>
            </a:r>
            <a:r>
              <a:rPr lang="en-US" sz="2400" dirty="0">
                <a:latin typeface="Consolas" panose="020B0609020204030204" pitchFamily="49" charset="0"/>
              </a:rPr>
              <a:t>, </a:t>
            </a:r>
            <a:r>
              <a:rPr lang="en-US" sz="2400" dirty="0" err="1">
                <a:latin typeface="Consolas" panose="020B0609020204030204" pitchFamily="49" charset="0"/>
              </a:rPr>
              <a:t>sortOrder</a:t>
            </a:r>
            <a:r>
              <a:rPr lang="en-US" sz="2400" dirty="0">
                <a:latin typeface="Consolas" panose="020B0609020204030204" pitchFamily="49" charset="0"/>
              </a:rPr>
              <a:t>, 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Monoid operation is “merge sort”</a:t>
            </a:r>
          </a:p>
        </p:txBody>
      </p:sp>
    </p:spTree>
    <p:extLst>
      <p:ext uri="{BB962C8B-B14F-4D97-AF65-F5344CB8AC3E}">
        <p14:creationId xmlns:p14="http://schemas.microsoft.com/office/powerpoint/2010/main" val="417738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34" y="255692"/>
            <a:ext cx="5915025" cy="692510"/>
          </a:xfrm>
        </p:spPr>
        <p:txBody>
          <a:bodyPr>
            <a:normAutofit fontScale="90000"/>
          </a:bodyPr>
          <a:lstStyle/>
          <a:p>
            <a:r>
              <a:rPr lang="en-US" dirty="0"/>
              <a:t>Scrolling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7110" y="2419643"/>
            <a:ext cx="5020392" cy="4032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Compute </a:t>
            </a:r>
            <a:r>
              <a:rPr lang="en-US" dirty="0" err="1"/>
              <a:t>startTuple</a:t>
            </a:r>
            <a:r>
              <a:rPr lang="en-US" dirty="0"/>
              <a:t> based on </a:t>
            </a:r>
            <a:br>
              <a:rPr lang="en-US" dirty="0"/>
            </a:br>
            <a:r>
              <a:rPr lang="en-US" dirty="0"/>
              <a:t>scroll-bar position</a:t>
            </a:r>
          </a:p>
          <a:p>
            <a:pPr lvl="1"/>
            <a:r>
              <a:rPr lang="en-US" dirty="0"/>
              <a:t>Approximate quantile </a:t>
            </a:r>
          </a:p>
          <a:p>
            <a:pPr lvl="1"/>
            <a:r>
              <a:rPr lang="en-US" dirty="0"/>
              <a:t>Samples O(H</a:t>
            </a:r>
            <a:r>
              <a:rPr lang="en-US" baseline="30000" dirty="0"/>
              <a:t>2</a:t>
            </a:r>
            <a:r>
              <a:rPr lang="en-US" dirty="0"/>
              <a:t>) rows; </a:t>
            </a:r>
            <a:br>
              <a:rPr lang="en-US" dirty="0"/>
            </a:br>
            <a:r>
              <a:rPr lang="en-US" dirty="0"/>
              <a:t>H =  screen height in pixels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927" y="1046676"/>
            <a:ext cx="14192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9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9" y="2124075"/>
            <a:ext cx="8706866" cy="29503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00" y="271907"/>
            <a:ext cx="5915025" cy="794271"/>
          </a:xfrm>
        </p:spPr>
        <p:txBody>
          <a:bodyPr/>
          <a:lstStyle/>
          <a:p>
            <a:r>
              <a:rPr lang="en-US" dirty="0"/>
              <a:t>1D Histograms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203554" y="195095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CDF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38379" y="2297199"/>
            <a:ext cx="19571" cy="4817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3033" y="5435577"/>
            <a:ext cx="65202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Histograms are monoids (vector addition)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CDFs are histograms (at the pixel level)</a:t>
            </a:r>
          </a:p>
        </p:txBody>
      </p:sp>
    </p:spTree>
    <p:extLst>
      <p:ext uri="{BB962C8B-B14F-4D97-AF65-F5344CB8AC3E}">
        <p14:creationId xmlns:p14="http://schemas.microsoft.com/office/powerpoint/2010/main" val="276667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156"/>
            <a:ext cx="7886700" cy="745994"/>
          </a:xfrm>
        </p:spPr>
        <p:txBody>
          <a:bodyPr>
            <a:normAutofit/>
          </a:bodyPr>
          <a:lstStyle/>
          <a:p>
            <a:r>
              <a:rPr lang="en-US" dirty="0"/>
              <a:t>Histograms based on sampling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7749" y="1998627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7749" y="2759202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7749" y="3519777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7749" y="4280352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91501" y="3747097"/>
            <a:ext cx="103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pixel row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0013" y="880419"/>
            <a:ext cx="1668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Exact histogram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8266" y="883595"/>
            <a:ext cx="23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Approximate histogram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334088" y="2758986"/>
            <a:ext cx="846034" cy="2281939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7749" y="1237837"/>
            <a:ext cx="6546078" cy="7605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84581" y="2493942"/>
            <a:ext cx="836701" cy="254698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119025" y="2758985"/>
            <a:ext cx="868784" cy="2281941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162801" y="1998412"/>
            <a:ext cx="846034" cy="3042514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4109378" y="3514517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25" name="TextBox 24"/>
          <p:cNvSpPr txBox="1"/>
          <p:nvPr/>
        </p:nvSpPr>
        <p:spPr>
          <a:xfrm rot="16200000">
            <a:off x="1913415" y="3514517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Legal rendering</a:t>
            </a:r>
          </a:p>
        </p:txBody>
      </p:sp>
      <p:sp>
        <p:nvSpPr>
          <p:cNvPr id="26" name="TextBox 25"/>
          <p:cNvSpPr txBox="1"/>
          <p:nvPr/>
        </p:nvSpPr>
        <p:spPr>
          <a:xfrm rot="16200000">
            <a:off x="4715706" y="3514517"/>
            <a:ext cx="168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Legal rendering</a:t>
            </a:r>
          </a:p>
        </p:txBody>
      </p:sp>
      <p:sp>
        <p:nvSpPr>
          <p:cNvPr id="27" name="TextBox 26"/>
          <p:cNvSpPr txBox="1"/>
          <p:nvPr/>
        </p:nvSpPr>
        <p:spPr>
          <a:xfrm rot="16200000">
            <a:off x="5768577" y="3514517"/>
            <a:ext cx="1634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Legal rendering</a:t>
            </a:r>
          </a:p>
        </p:txBody>
      </p:sp>
      <p:sp>
        <p:nvSpPr>
          <p:cNvPr id="28" name="Right Arrow 27"/>
          <p:cNvSpPr/>
          <p:nvPr/>
        </p:nvSpPr>
        <p:spPr>
          <a:xfrm rot="1871989">
            <a:off x="4886675" y="2490637"/>
            <a:ext cx="418743" cy="2734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20546271">
            <a:off x="4934506" y="2052331"/>
            <a:ext cx="1156748" cy="2734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439759" y="2220599"/>
            <a:ext cx="3708874" cy="191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51974" y="2530604"/>
            <a:ext cx="3708874" cy="1919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39763" y="5039784"/>
            <a:ext cx="810632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Theorem</a:t>
            </a:r>
            <a:r>
              <a:rPr lang="en-US" sz="2400" dirty="0"/>
              <a:t>: O((HB /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log(1/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))</a:t>
            </a:r>
            <a:r>
              <a:rPr lang="en-US" sz="2400" dirty="0"/>
              <a:t> samples are needed to compute</a:t>
            </a:r>
            <a:br>
              <a:rPr lang="en-US" sz="2400" dirty="0"/>
            </a:br>
            <a:r>
              <a:rPr lang="en-US" sz="2400" dirty="0"/>
              <a:t>an approximate histogram with probability 1 –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400" dirty="0"/>
              <a:t>  </a:t>
            </a:r>
          </a:p>
          <a:p>
            <a:r>
              <a:rPr lang="en-US" sz="2000" dirty="0"/>
              <a:t>	H = screen size in pixels</a:t>
            </a:r>
          </a:p>
          <a:p>
            <a:r>
              <a:rPr lang="en-US" sz="2000" dirty="0"/>
              <a:t>	B = number of buckets (&lt; screen width in pixels)</a:t>
            </a:r>
          </a:p>
          <a:p>
            <a:r>
              <a:rPr lang="en-US" sz="2000" dirty="0"/>
              <a:t>No N in this formula!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5536" y="2493942"/>
            <a:ext cx="877175" cy="254698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1239150" y="3514516"/>
            <a:ext cx="777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Actual</a:t>
            </a:r>
          </a:p>
        </p:txBody>
      </p:sp>
      <p:sp>
        <p:nvSpPr>
          <p:cNvPr id="30" name="Right Arrow 29"/>
          <p:cNvSpPr/>
          <p:nvPr/>
        </p:nvSpPr>
        <p:spPr>
          <a:xfrm rot="1871989">
            <a:off x="2025845" y="2519790"/>
            <a:ext cx="418743" cy="273465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>
            <a:endCxn id="4" idx="3"/>
          </p:cNvCxnSpPr>
          <p:nvPr/>
        </p:nvCxnSpPr>
        <p:spPr>
          <a:xfrm flipV="1">
            <a:off x="627265" y="2378915"/>
            <a:ext cx="6556562" cy="14447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7252777" y="2203511"/>
            <a:ext cx="1897" cy="1898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222713" y="20932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&lt; 1/2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89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/>
      <p:bldP spid="26" grpId="0"/>
      <p:bldP spid="27" grpId="0"/>
      <p:bldP spid="28" grpId="0" animBg="1"/>
      <p:bldP spid="29" grpId="0" animBg="1"/>
      <p:bldP spid="37" grpId="0"/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2D Histograms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4654"/>
            <a:ext cx="9047845" cy="30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14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6675"/>
          </a:xfrm>
        </p:spPr>
        <p:txBody>
          <a:bodyPr/>
          <a:lstStyle/>
          <a:p>
            <a:r>
              <a:rPr lang="en-US" dirty="0"/>
              <a:t>Bandwidth hierarchy</a:t>
            </a:r>
          </a:p>
        </p:txBody>
      </p:sp>
      <p:cxnSp>
        <p:nvCxnSpPr>
          <p:cNvPr id="91" name="Straight Connector 90"/>
          <p:cNvCxnSpPr>
            <a:stCxn id="41" idx="3"/>
          </p:cNvCxnSpPr>
          <p:nvPr/>
        </p:nvCxnSpPr>
        <p:spPr>
          <a:xfrm>
            <a:off x="2999397" y="2908245"/>
            <a:ext cx="3193408" cy="44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979715" y="2703037"/>
            <a:ext cx="4478854" cy="3287832"/>
            <a:chOff x="724357" y="2127766"/>
            <a:chExt cx="5828843" cy="4273035"/>
          </a:xfrm>
        </p:grpSpPr>
        <p:pic>
          <p:nvPicPr>
            <p:cNvPr id="4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357" y="3886201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5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757" y="3886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6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157" y="3886200"/>
              <a:ext cx="799643" cy="2514600"/>
            </a:xfrm>
            <a:prstGeom prst="rect">
              <a:avLst/>
            </a:prstGeom>
            <a:noFill/>
          </p:spPr>
        </p:pic>
        <p:pic>
          <p:nvPicPr>
            <p:cNvPr id="7" name="Picture 8" descr="C:\Program Files\Microsoft Resource DVD Artwork\DVD_ART\Artwork_Imagery\HARDWARE_IMAGERY\Photos - OEM Hardware\Server Computer\HP Compaq ProLiant IA-32 Enterprise Server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557" y="3886200"/>
              <a:ext cx="799643" cy="2514600"/>
            </a:xfrm>
            <a:prstGeom prst="rect">
              <a:avLst/>
            </a:prstGeom>
            <a:noFill/>
          </p:spPr>
        </p:pic>
        <p:sp>
          <p:nvSpPr>
            <p:cNvPr id="8" name="Rectangle 7"/>
            <p:cNvSpPr/>
            <p:nvPr/>
          </p:nvSpPr>
          <p:spPr>
            <a:xfrm>
              <a:off x="7243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4007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0771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53557" y="3505200"/>
              <a:ext cx="762000" cy="228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3" name="Straight Connector 12"/>
            <p:cNvCxnSpPr>
              <a:stCxn id="12" idx="2"/>
              <a:endCxn id="8" idx="0"/>
            </p:cNvCxnSpPr>
            <p:nvPr/>
          </p:nvCxnSpPr>
          <p:spPr>
            <a:xfrm flipH="1">
              <a:off x="1105357" y="2667000"/>
              <a:ext cx="3087231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7627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7246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6484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6103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5341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4579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24391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4010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3248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2867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2105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21343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41155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40774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40012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39631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38869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38107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5791994" y="3885406"/>
              <a:ext cx="304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5753894" y="3999706"/>
              <a:ext cx="533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5677694" y="4152106"/>
              <a:ext cx="8382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>
              <a:off x="5639594" y="4266406"/>
              <a:ext cx="10668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5563394" y="4418806"/>
              <a:ext cx="13716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5487194" y="4571206"/>
              <a:ext cx="1676400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2" idx="2"/>
              <a:endCxn id="9" idx="0"/>
            </p:cNvCxnSpPr>
            <p:nvPr/>
          </p:nvCxnSpPr>
          <p:spPr>
            <a:xfrm flipH="1">
              <a:off x="2781757" y="2667000"/>
              <a:ext cx="1410831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2" idx="2"/>
              <a:endCxn id="10" idx="0"/>
            </p:cNvCxnSpPr>
            <p:nvPr/>
          </p:nvCxnSpPr>
          <p:spPr>
            <a:xfrm>
              <a:off x="4192588" y="2667000"/>
              <a:ext cx="265569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2" idx="2"/>
              <a:endCxn id="11" idx="0"/>
            </p:cNvCxnSpPr>
            <p:nvPr/>
          </p:nvCxnSpPr>
          <p:spPr>
            <a:xfrm>
              <a:off x="4192588" y="2667000"/>
              <a:ext cx="1941969" cy="8382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590800" y="2127766"/>
              <a:ext cx="762000" cy="533400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42" name="Straight Connector 41"/>
            <p:cNvCxnSpPr>
              <a:stCxn id="41" idx="2"/>
              <a:endCxn id="8" idx="0"/>
            </p:cNvCxnSpPr>
            <p:nvPr/>
          </p:nvCxnSpPr>
          <p:spPr>
            <a:xfrm flipH="1">
              <a:off x="1105357" y="2661166"/>
              <a:ext cx="1866443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1" idx="2"/>
              <a:endCxn id="9" idx="0"/>
            </p:cNvCxnSpPr>
            <p:nvPr/>
          </p:nvCxnSpPr>
          <p:spPr>
            <a:xfrm flipH="1">
              <a:off x="2781757" y="2661166"/>
              <a:ext cx="190043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1" idx="2"/>
              <a:endCxn id="10" idx="0"/>
            </p:cNvCxnSpPr>
            <p:nvPr/>
          </p:nvCxnSpPr>
          <p:spPr>
            <a:xfrm>
              <a:off x="2971800" y="2661166"/>
              <a:ext cx="1486357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1" idx="2"/>
              <a:endCxn id="11" idx="0"/>
            </p:cNvCxnSpPr>
            <p:nvPr/>
          </p:nvCxnSpPr>
          <p:spPr>
            <a:xfrm>
              <a:off x="2971800" y="2661166"/>
              <a:ext cx="3162757" cy="844034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3811588" y="2133600"/>
              <a:ext cx="762000" cy="533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1026" name="Picture 2" descr="C:\Users\mbudiu\AppData\Local\Microsoft\Windows\Temporary Internet Files\Content.IE5\X5IFRAUI\MP90044862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16" y="2505441"/>
            <a:ext cx="1017711" cy="813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7" name="Straight Connector 96"/>
          <p:cNvCxnSpPr>
            <a:endCxn id="1026" idx="1"/>
          </p:cNvCxnSpPr>
          <p:nvPr/>
        </p:nvCxnSpPr>
        <p:spPr>
          <a:xfrm flipV="1">
            <a:off x="6633348" y="2912332"/>
            <a:ext cx="513967" cy="40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026" idx="0"/>
          </p:cNvCxnSpPr>
          <p:nvPr/>
        </p:nvCxnSpPr>
        <p:spPr>
          <a:xfrm flipH="1" flipV="1">
            <a:off x="7656171" y="1763655"/>
            <a:ext cx="1" cy="74178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mbudiu\AppData\Local\Microsoft\Windows\Temporary Internet Files\Content.IE5\N94RV80I\MC90005518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629" y="980837"/>
            <a:ext cx="1133399" cy="102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t-qil\AppData\Local\Microsoft\Windows\Temporary Internet Files\Content.IE5\XBK56KTO\MP90043317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73180" y="2505440"/>
            <a:ext cx="879793" cy="94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9" name="Group 48"/>
          <p:cNvGrpSpPr/>
          <p:nvPr/>
        </p:nvGrpSpPr>
        <p:grpSpPr>
          <a:xfrm>
            <a:off x="5928202" y="518975"/>
            <a:ext cx="2713287" cy="3758358"/>
            <a:chOff x="7573992" y="845820"/>
            <a:chExt cx="2815877" cy="3658411"/>
          </a:xfrm>
        </p:grpSpPr>
        <p:sp>
          <p:nvSpPr>
            <p:cNvPr id="3" name="Rounded Rectangle 2"/>
            <p:cNvSpPr/>
            <p:nvPr/>
          </p:nvSpPr>
          <p:spPr>
            <a:xfrm>
              <a:off x="7573992" y="845820"/>
              <a:ext cx="2815877" cy="332886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79945" y="4174680"/>
              <a:ext cx="2380963" cy="329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These channels are lossy!</a:t>
              </a:r>
            </a:p>
          </p:txBody>
        </p:sp>
      </p:grp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63272" y="6023590"/>
            <a:ext cx="8017458" cy="461665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i="1" dirty="0"/>
              <a:t>Compute approximate data views with an error &lt; channel error.</a:t>
            </a:r>
          </a:p>
        </p:txBody>
      </p:sp>
    </p:spTree>
    <p:extLst>
      <p:ext uri="{BB962C8B-B14F-4D97-AF65-F5344CB8AC3E}">
        <p14:creationId xmlns:p14="http://schemas.microsoft.com/office/powerpoint/2010/main" val="17513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7"/>
          <a:stretch/>
        </p:blipFill>
        <p:spPr>
          <a:xfrm>
            <a:off x="325925" y="1265490"/>
            <a:ext cx="8654466" cy="49180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386587"/>
            <a:ext cx="5915025" cy="59514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Heatmaps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57950" y="3114393"/>
            <a:ext cx="1786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Linear regression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315200" y="3503691"/>
            <a:ext cx="425513" cy="13942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6072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8965" y="223508"/>
            <a:ext cx="5915025" cy="994172"/>
          </a:xfrm>
        </p:spPr>
        <p:txBody>
          <a:bodyPr/>
          <a:lstStyle/>
          <a:p>
            <a:r>
              <a:rPr lang="en-US" dirty="0"/>
              <a:t>Trellis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47" y="1694260"/>
            <a:ext cx="8736806" cy="390763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64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dai Emas: Untuk Investasi atau Kebutuhan Mendesak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32</a:t>
            </a:fld>
            <a:endParaRPr lang="en-US"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0" y="1424893"/>
            <a:ext cx="9205707" cy="94414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63905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Rectangle 138"/>
          <p:cNvSpPr/>
          <p:nvPr/>
        </p:nvSpPr>
        <p:spPr>
          <a:xfrm>
            <a:off x="3334358" y="1895948"/>
            <a:ext cx="2240924" cy="2852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Root aggregator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7102"/>
            <a:ext cx="7886700" cy="936817"/>
          </a:xfrm>
        </p:spPr>
        <p:txBody>
          <a:bodyPr/>
          <a:lstStyle/>
          <a:p>
            <a:r>
              <a:rPr lang="en-US" dirty="0"/>
              <a:t>Evaluation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3824" y="2109285"/>
            <a:ext cx="3490175" cy="3782275"/>
          </a:xfrm>
        </p:spPr>
        <p:txBody>
          <a:bodyPr>
            <a:normAutofit/>
          </a:bodyPr>
          <a:lstStyle/>
          <a:p>
            <a:r>
              <a:rPr lang="en-US" sz="2400" dirty="0"/>
              <a:t>5 servers</a:t>
            </a:r>
          </a:p>
          <a:p>
            <a:r>
              <a:rPr lang="en-US" sz="2400" dirty="0"/>
              <a:t>Intel </a:t>
            </a:r>
            <a:r>
              <a:rPr lang="en-US" sz="2400" dirty="0" err="1"/>
              <a:t>Haswell</a:t>
            </a:r>
            <a:r>
              <a:rPr lang="en-US" sz="2400" dirty="0"/>
              <a:t>-EP 2.4GHz</a:t>
            </a:r>
            <a:br>
              <a:rPr lang="en-US" sz="2400" dirty="0"/>
            </a:br>
            <a:r>
              <a:rPr lang="en-US" sz="2400" dirty="0"/>
              <a:t>(2 sockets x 8 cores x </a:t>
            </a:r>
            <a:br>
              <a:rPr lang="en-US" sz="2400" dirty="0"/>
            </a:br>
            <a:r>
              <a:rPr lang="en-US" sz="2400" dirty="0"/>
              <a:t>2 </a:t>
            </a:r>
            <a:r>
              <a:rPr lang="en-US" sz="2400" dirty="0" err="1"/>
              <a:t>hyperthreads</a:t>
            </a:r>
            <a:r>
              <a:rPr lang="en-US" sz="2400" dirty="0"/>
              <a:t>)</a:t>
            </a:r>
          </a:p>
          <a:p>
            <a:r>
              <a:rPr lang="en-US" sz="2400" dirty="0"/>
              <a:t>128GB RAM/machine</a:t>
            </a:r>
          </a:p>
          <a:p>
            <a:r>
              <a:rPr lang="en-US" sz="2400" dirty="0"/>
              <a:t>Ubuntu Server 16.10, Linux 4.8</a:t>
            </a:r>
          </a:p>
          <a:p>
            <a:r>
              <a:rPr lang="en-US" sz="2400"/>
              <a:t>40Gbps </a:t>
            </a:r>
            <a:r>
              <a:rPr lang="en-US" sz="2400" dirty="0"/>
              <a:t>Ethernet in rack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33</a:t>
            </a:fld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5" y="992546"/>
            <a:ext cx="1165534" cy="1395557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92152" y="2315673"/>
            <a:ext cx="854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client</a:t>
            </a:r>
          </a:p>
        </p:txBody>
      </p:sp>
      <p:sp>
        <p:nvSpPr>
          <p:cNvPr id="97" name="Rectangle 96"/>
          <p:cNvSpPr/>
          <p:nvPr/>
        </p:nvSpPr>
        <p:spPr>
          <a:xfrm>
            <a:off x="2819203" y="866193"/>
            <a:ext cx="2756079" cy="56133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2819203" y="866193"/>
            <a:ext cx="2756079" cy="441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TOR switch</a:t>
            </a:r>
          </a:p>
        </p:txBody>
      </p:sp>
      <p:sp>
        <p:nvSpPr>
          <p:cNvPr id="99" name="Rectangle 98"/>
          <p:cNvSpPr/>
          <p:nvPr/>
        </p:nvSpPr>
        <p:spPr>
          <a:xfrm>
            <a:off x="3334358" y="1646481"/>
            <a:ext cx="2240924" cy="2638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Web front-end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3334358" y="2192323"/>
            <a:ext cx="2240924" cy="3375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Workers, aggregator</a:t>
            </a:r>
          </a:p>
        </p:txBody>
      </p:sp>
      <p:sp>
        <p:nvSpPr>
          <p:cNvPr id="101" name="Rectangle 100"/>
          <p:cNvSpPr/>
          <p:nvPr/>
        </p:nvSpPr>
        <p:spPr>
          <a:xfrm>
            <a:off x="3334358" y="2697242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Workers, aggregator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3334358" y="3604534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Workers, aggregator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3334358" y="4513677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Workers, aggregator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3334358" y="5410805"/>
            <a:ext cx="2240924" cy="7713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Workers, aggregator</a:t>
            </a:r>
          </a:p>
        </p:txBody>
      </p:sp>
      <p:cxnSp>
        <p:nvCxnSpPr>
          <p:cNvPr id="106" name="Elbow Connector 105"/>
          <p:cNvCxnSpPr>
            <a:stCxn id="98" idx="2"/>
            <a:endCxn id="126" idx="1"/>
          </p:cNvCxnSpPr>
          <p:nvPr/>
        </p:nvCxnSpPr>
        <p:spPr>
          <a:xfrm rot="5400000">
            <a:off x="3375657" y="1266586"/>
            <a:ext cx="780287" cy="862886"/>
          </a:xfrm>
          <a:prstGeom prst="bentConnector4">
            <a:avLst>
              <a:gd name="adj1" fmla="val 21697"/>
              <a:gd name="adj2" fmla="val 12649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98" idx="2"/>
            <a:endCxn id="102" idx="1"/>
          </p:cNvCxnSpPr>
          <p:nvPr/>
        </p:nvCxnSpPr>
        <p:spPr>
          <a:xfrm rot="5400000">
            <a:off x="2424652" y="2217593"/>
            <a:ext cx="2682299" cy="862885"/>
          </a:xfrm>
          <a:prstGeom prst="bentConnector4">
            <a:avLst>
              <a:gd name="adj1" fmla="val 6800"/>
              <a:gd name="adj2" fmla="val 1264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101" idx="1"/>
            <a:endCxn id="103" idx="1"/>
          </p:cNvCxnSpPr>
          <p:nvPr/>
        </p:nvCxnSpPr>
        <p:spPr>
          <a:xfrm rot="10800000" flipV="1">
            <a:off x="3334358" y="3082892"/>
            <a:ext cx="12700" cy="1816435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Elbow Connector 110"/>
          <p:cNvCxnSpPr>
            <a:stCxn id="98" idx="2"/>
            <a:endCxn id="104" idx="1"/>
          </p:cNvCxnSpPr>
          <p:nvPr/>
        </p:nvCxnSpPr>
        <p:spPr>
          <a:xfrm rot="5400000">
            <a:off x="1521516" y="3120729"/>
            <a:ext cx="4488570" cy="862885"/>
          </a:xfrm>
          <a:prstGeom prst="bentConnector4">
            <a:avLst>
              <a:gd name="adj1" fmla="val 4154"/>
              <a:gd name="adj2" fmla="val 12649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Rectangle 125"/>
          <p:cNvSpPr/>
          <p:nvPr/>
        </p:nvSpPr>
        <p:spPr>
          <a:xfrm>
            <a:off x="3334357" y="1646480"/>
            <a:ext cx="2240925" cy="8833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0" name="Elbow Connector 129"/>
          <p:cNvCxnSpPr>
            <a:stCxn id="63" idx="3"/>
            <a:endCxn id="98" idx="1"/>
          </p:cNvCxnSpPr>
          <p:nvPr/>
        </p:nvCxnSpPr>
        <p:spPr>
          <a:xfrm flipV="1">
            <a:off x="1425189" y="1087040"/>
            <a:ext cx="1394014" cy="603285"/>
          </a:xfrm>
          <a:prstGeom prst="bentConnector3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1588938" y="16629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LAN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926707" y="6464148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rack</a:t>
            </a:r>
          </a:p>
        </p:txBody>
      </p:sp>
    </p:spTree>
    <p:extLst>
      <p:ext uri="{BB962C8B-B14F-4D97-AF65-F5344CB8AC3E}">
        <p14:creationId xmlns:p14="http://schemas.microsoft.com/office/powerpoint/2010/main" val="5047637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410196"/>
              </p:ext>
            </p:extLst>
          </p:nvPr>
        </p:nvGraphicFramePr>
        <p:xfrm>
          <a:off x="1026388" y="2968353"/>
          <a:ext cx="3639343" cy="363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" name="Acrobat Document" r:id="rId3" imgW="2743200" imgH="2743200" progId="AcroExch.Document.DC">
                  <p:embed/>
                </p:oleObj>
              </mc:Choice>
              <mc:Fallback>
                <p:oleObj name="Acrobat Document" r:id="rId3" imgW="2743200" imgH="27432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6388" y="2968353"/>
                        <a:ext cx="3639343" cy="363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497"/>
            <a:ext cx="9143999" cy="994172"/>
          </a:xfrm>
        </p:spPr>
        <p:txBody>
          <a:bodyPr>
            <a:normAutofit fontScale="90000"/>
          </a:bodyPr>
          <a:lstStyle/>
          <a:p>
            <a:r>
              <a:rPr lang="en-US" dirty="0"/>
              <a:t>Cost of Single-Threaded Implementation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66100" y="1395732"/>
            <a:ext cx="8551563" cy="1164486"/>
          </a:xfrm>
        </p:spPr>
        <p:txBody>
          <a:bodyPr>
            <a:normAutofit/>
          </a:bodyPr>
          <a:lstStyle/>
          <a:p>
            <a:r>
              <a:rPr lang="en-US" dirty="0"/>
              <a:t>histogram of 100M double values</a:t>
            </a:r>
          </a:p>
          <a:p>
            <a:r>
              <a:rPr lang="en-US" dirty="0"/>
              <a:t>1 thread, no range computation, no sampling, no CDF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34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899424" y="5490784"/>
            <a:ext cx="914400" cy="461727"/>
          </a:xfrm>
          <a:prstGeom prst="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94331" y="4326298"/>
            <a:ext cx="914400" cy="4617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Local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94331" y="3196380"/>
            <a:ext cx="914400" cy="46172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Remote</a:t>
            </a:r>
          </a:p>
        </p:txBody>
      </p:sp>
      <p:cxnSp>
        <p:nvCxnSpPr>
          <p:cNvPr id="20" name="Straight Connector 19"/>
          <p:cNvCxnSpPr>
            <a:stCxn id="16" idx="2"/>
            <a:endCxn id="15" idx="0"/>
          </p:cNvCxnSpPr>
          <p:nvPr/>
        </p:nvCxnSpPr>
        <p:spPr>
          <a:xfrm>
            <a:off x="5351531" y="4788025"/>
            <a:ext cx="5093" cy="7027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2"/>
            <a:endCxn id="16" idx="0"/>
          </p:cNvCxnSpPr>
          <p:nvPr/>
        </p:nvCxnSpPr>
        <p:spPr>
          <a:xfrm>
            <a:off x="5351531" y="3658107"/>
            <a:ext cx="0" cy="6681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673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against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 database [can’t tell which one] </a:t>
            </a:r>
          </a:p>
          <a:p>
            <a:r>
              <a:rPr lang="en-US" dirty="0"/>
              <a:t>In-memory table</a:t>
            </a:r>
          </a:p>
          <a:p>
            <a:r>
              <a:rPr lang="en-US" dirty="0"/>
              <a:t>100M rows</a:t>
            </a:r>
          </a:p>
          <a:p>
            <a:r>
              <a:rPr lang="en-US" dirty="0"/>
              <a:t>DB takes 5,830ms (Hillview is 590ms)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139886"/>
            <a:ext cx="7781925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9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Single-machine, weak scaling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045047"/>
              </p:ext>
            </p:extLst>
          </p:nvPr>
        </p:nvGraphicFramePr>
        <p:xfrm>
          <a:off x="1519311" y="2379298"/>
          <a:ext cx="5427720" cy="4342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5" name="Acrobat Document" r:id="rId3" imgW="3428556" imgH="2743200" progId="AcroExch.Document.DC">
                  <p:embed/>
                </p:oleObj>
              </mc:Choice>
              <mc:Fallback>
                <p:oleObj name="Acrobat Document" r:id="rId3" imgW="3428556" imgH="2743200" progId="AcroExch.Document.DC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19311" y="2379298"/>
                        <a:ext cx="5427720" cy="4342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366100" y="1790394"/>
            <a:ext cx="8551563" cy="697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Histogram, 100M elements/shard, no sampling</a:t>
            </a:r>
          </a:p>
        </p:txBody>
      </p:sp>
    </p:spTree>
    <p:extLst>
      <p:ext uri="{BB962C8B-B14F-4D97-AF65-F5344CB8AC3E}">
        <p14:creationId xmlns:p14="http://schemas.microsoft.com/office/powerpoint/2010/main" val="3718760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Cluster-level weak scaling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239706"/>
              </p:ext>
            </p:extLst>
          </p:nvPr>
        </p:nvGraphicFramePr>
        <p:xfrm>
          <a:off x="1767399" y="2653138"/>
          <a:ext cx="4212482" cy="336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2" name="Acrobat Document" r:id="rId3" imgW="3428556" imgH="2743200" progId="AcroExch.Document.DC">
                  <p:embed/>
                </p:oleObj>
              </mc:Choice>
              <mc:Fallback>
                <p:oleObj name="Acrobat Document" r:id="rId3" imgW="3428556" imgH="2743200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7399" y="2653138"/>
                        <a:ext cx="4212482" cy="3369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37</a:t>
            </a:fld>
            <a:endParaRPr lang="en-US"/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366100" y="1790394"/>
            <a:ext cx="8551563" cy="697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Histogram, 100M elements/shard, 32 shards/machine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8648" y="6258419"/>
            <a:ext cx="6932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Computation gets faster as dataset size grows!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42188" y="5341930"/>
            <a:ext cx="125704" cy="9164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76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83214"/>
          </a:xfrm>
        </p:spPr>
        <p:txBody>
          <a:bodyPr/>
          <a:lstStyle/>
          <a:p>
            <a:r>
              <a:rPr lang="en-US" dirty="0"/>
              <a:t>End-to-end time (</a:t>
            </a:r>
            <a:r>
              <a:rPr lang="en-US" dirty="0" err="1"/>
              <a:t>ms</a:t>
            </a:r>
            <a:r>
              <a:rPr lang="en-US" dirty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117560"/>
              </p:ext>
            </p:extLst>
          </p:nvPr>
        </p:nvGraphicFramePr>
        <p:xfrm>
          <a:off x="393826" y="2402840"/>
          <a:ext cx="8356347" cy="24796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404919">
                  <a:extLst>
                    <a:ext uri="{9D8B030D-6E8A-4147-A177-3AD203B41FA5}">
                      <a16:colId xmlns:a16="http://schemas.microsoft.com/office/drawing/2014/main" val="251186773"/>
                    </a:ext>
                  </a:extLst>
                </a:gridCol>
                <a:gridCol w="1312752">
                  <a:extLst>
                    <a:ext uri="{9D8B030D-6E8A-4147-A177-3AD203B41FA5}">
                      <a16:colId xmlns:a16="http://schemas.microsoft.com/office/drawing/2014/main" val="2475282270"/>
                    </a:ext>
                  </a:extLst>
                </a:gridCol>
                <a:gridCol w="1638676">
                  <a:extLst>
                    <a:ext uri="{9D8B030D-6E8A-4147-A177-3AD203B41FA5}">
                      <a16:colId xmlns:a16="http://schemas.microsoft.com/office/drawing/2014/main" val="3648990382"/>
                    </a:ext>
                  </a:extLst>
                </a:gridCol>
              </a:tblGrid>
              <a:tr h="413279">
                <a:tc>
                  <a:txBody>
                    <a:bodyPr/>
                    <a:lstStyle/>
                    <a:p>
                      <a:r>
                        <a:rPr lang="en-US" dirty="0"/>
                        <a:t>Operation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124M rows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1,240M rows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118900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/>
                        <a:t>Range + Histogram &amp; CDF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13625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/>
                        <a:t>Filter + Range + Histogram &amp; CDF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997375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/>
                        <a:t>Heavy hitters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27026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/>
                        <a:t>Sort 5 columns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671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378281"/>
                  </a:ext>
                </a:extLst>
              </a:tr>
              <a:tr h="413279">
                <a:tc>
                  <a:txBody>
                    <a:bodyPr/>
                    <a:lstStyle/>
                    <a:p>
                      <a:r>
                        <a:rPr lang="en-US" dirty="0"/>
                        <a:t>Range</a:t>
                      </a:r>
                      <a:r>
                        <a:rPr lang="en-US" baseline="0" dirty="0"/>
                        <a:t> + sampled histogram [SPARK, cached RDD, no UI]</a:t>
                      </a:r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590+660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36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28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ile:Horse &lt;strong&gt;Race Finish&lt;/strong&gt; Line (11888565543).jpg - Wikimedia Comm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9141773" cy="686897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39</a:t>
            </a:fld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-1" y="577811"/>
            <a:ext cx="9418881" cy="100024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54739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360" y="231767"/>
            <a:ext cx="7886700" cy="516731"/>
          </a:xfrm>
        </p:spPr>
        <p:txBody>
          <a:bodyPr>
            <a:normAutofit fontScale="90000"/>
          </a:bodyPr>
          <a:lstStyle/>
          <a:p>
            <a:r>
              <a:rPr lang="en-US" sz="5025" dirty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79043"/>
            <a:ext cx="5305530" cy="398907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Browsing a 124 million rows table</a:t>
            </a:r>
          </a:p>
          <a:p>
            <a:pPr lvl="1"/>
            <a:r>
              <a:rPr lang="en-US" dirty="0"/>
              <a:t>.5M flights/month</a:t>
            </a:r>
          </a:p>
          <a:p>
            <a:pPr lvl="1"/>
            <a:r>
              <a:rPr lang="en-US" dirty="0"/>
              <a:t>All US flights in last 20 years</a:t>
            </a:r>
          </a:p>
          <a:p>
            <a:pPr lvl="1"/>
            <a:r>
              <a:rPr lang="en-US" dirty="0"/>
              <a:t>Public data from FAA website</a:t>
            </a:r>
          </a:p>
          <a:p>
            <a:r>
              <a:rPr lang="en-US" dirty="0"/>
              <a:t>Running on 20 small VMs</a:t>
            </a:r>
            <a:br>
              <a:rPr lang="en-US" dirty="0"/>
            </a:br>
            <a:r>
              <a:rPr lang="en-US" dirty="0"/>
              <a:t>(5GB of RAM, 4 CPU cores each)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Hartsfield-Jackson Atlanta International &lt;strong&gt;Airport&lt;/strong&gt;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79" y="2134100"/>
            <a:ext cx="4139921" cy="310494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10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5" y="146454"/>
            <a:ext cx="2143125" cy="1421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454"/>
            <a:ext cx="7886700" cy="1564540"/>
          </a:xfrm>
        </p:spPr>
        <p:txBody>
          <a:bodyPr>
            <a:normAutofit/>
          </a:bodyPr>
          <a:lstStyle/>
          <a:p>
            <a:r>
              <a:rPr lang="en-US" dirty="0"/>
              <a:t>Lessons learned</a:t>
            </a:r>
            <a:br>
              <a:rPr lang="en-US" dirty="0"/>
            </a:br>
            <a:r>
              <a:rPr lang="en-US" dirty="0"/>
              <a:t>-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2" y="2412221"/>
            <a:ext cx="8609438" cy="4309254"/>
          </a:xfrm>
        </p:spPr>
        <p:txBody>
          <a:bodyPr>
            <a:normAutofit/>
          </a:bodyPr>
          <a:lstStyle/>
          <a:p>
            <a:r>
              <a:rPr lang="en-US" dirty="0"/>
              <a:t>Always think asymptotics (data size/screen size)</a:t>
            </a:r>
          </a:p>
          <a:p>
            <a:r>
              <a:rPr lang="en-US" dirty="0"/>
              <a:t>Define “correct approximation” precisely</a:t>
            </a:r>
          </a:p>
          <a:p>
            <a:r>
              <a:rPr lang="en-US" dirty="0"/>
              <a:t>Small renderings make browser fast</a:t>
            </a:r>
          </a:p>
          <a:p>
            <a:r>
              <a:rPr lang="en-US" dirty="0"/>
              <a:t>Two kinds of visualizations: trends and outliers</a:t>
            </a:r>
          </a:p>
          <a:p>
            <a:r>
              <a:rPr lang="en-US" dirty="0"/>
              <a:t>Don’t forget about missing data!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415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595" y="146454"/>
            <a:ext cx="2143125" cy="1421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6454"/>
            <a:ext cx="7886700" cy="1362586"/>
          </a:xfrm>
        </p:spPr>
        <p:txBody>
          <a:bodyPr>
            <a:normAutofit/>
          </a:bodyPr>
          <a:lstStyle/>
          <a:p>
            <a:r>
              <a:rPr lang="en-US" dirty="0"/>
              <a:t>Lessons </a:t>
            </a:r>
            <a:r>
              <a:rPr lang="en-US"/>
              <a:t>learned </a:t>
            </a:r>
            <a:br>
              <a:rPr lang="en-US"/>
            </a:br>
            <a:r>
              <a:rPr lang="en-US"/>
              <a:t>-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282" y="2114900"/>
            <a:ext cx="8609438" cy="4162483"/>
          </a:xfrm>
        </p:spPr>
        <p:txBody>
          <a:bodyPr>
            <a:normAutofit/>
          </a:bodyPr>
          <a:lstStyle/>
          <a:p>
            <a:r>
              <a:rPr lang="en-US" dirty="0"/>
              <a:t>Java needs value types</a:t>
            </a:r>
          </a:p>
          <a:p>
            <a:r>
              <a:rPr lang="en-US" dirty="0"/>
              <a:t>JavaScript is a </a:t>
            </a:r>
          </a:p>
          <a:p>
            <a:r>
              <a:rPr lang="en-US" dirty="0"/>
              <a:t>Sampling is not free; full scans may be cheaper</a:t>
            </a:r>
          </a:p>
          <a:p>
            <a:r>
              <a:rPr lang="en-US" dirty="0"/>
              <a:t>Redo log =&gt; simple memory management</a:t>
            </a:r>
          </a:p>
          <a:p>
            <a:pPr lvl="1"/>
            <a:r>
              <a:rPr lang="en-US" dirty="0"/>
              <a:t>But data must be immutable</a:t>
            </a:r>
          </a:p>
          <a:p>
            <a:pPr lvl="1"/>
            <a:r>
              <a:rPr lang="en-US" dirty="0"/>
              <a:t>All computations must be deterministic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9051" y="2587528"/>
            <a:ext cx="555373" cy="4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44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184"/>
            <a:ext cx="7886700" cy="943821"/>
          </a:xfrm>
        </p:spPr>
        <p:txBody>
          <a:bodyPr/>
          <a:lstStyle/>
          <a:p>
            <a:r>
              <a:rPr lang="en-US" dirty="0"/>
              <a:t>Related work [a small sample]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016" y="1421394"/>
            <a:ext cx="8836182" cy="51876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Big data visualization</a:t>
            </a:r>
          </a:p>
          <a:p>
            <a:pPr lvl="1"/>
            <a:r>
              <a:rPr lang="en-US" dirty="0"/>
              <a:t>Databases, commercial products</a:t>
            </a:r>
            <a:br>
              <a:rPr lang="en-US" dirty="0"/>
            </a:br>
            <a:r>
              <a:rPr lang="en-US" dirty="0"/>
              <a:t>Polaris/Tableau, IBM </a:t>
            </a:r>
            <a:r>
              <a:rPr lang="en-US" dirty="0" err="1"/>
              <a:t>BigSheets</a:t>
            </a:r>
            <a:r>
              <a:rPr lang="en-US" dirty="0"/>
              <a:t>, </a:t>
            </a:r>
            <a:r>
              <a:rPr lang="en-US" dirty="0" err="1"/>
              <a:t>inMens</a:t>
            </a:r>
            <a:r>
              <a:rPr lang="en-US" dirty="0"/>
              <a:t>, </a:t>
            </a:r>
            <a:r>
              <a:rPr lang="en-US" dirty="0" err="1"/>
              <a:t>Nanocubes</a:t>
            </a:r>
            <a:r>
              <a:rPr lang="en-US" dirty="0"/>
              <a:t>, </a:t>
            </a:r>
            <a:r>
              <a:rPr lang="en-US" dirty="0" err="1"/>
              <a:t>Hashedcubes</a:t>
            </a:r>
            <a:r>
              <a:rPr lang="en-US" dirty="0"/>
              <a:t>, DICE, Erma, </a:t>
            </a:r>
            <a:r>
              <a:rPr lang="en-US" dirty="0" err="1"/>
              <a:t>Pangloss</a:t>
            </a:r>
            <a:r>
              <a:rPr lang="en-US" dirty="0"/>
              <a:t>, Profiler, Foresight, </a:t>
            </a:r>
            <a:r>
              <a:rPr lang="en-US" dirty="0" err="1"/>
              <a:t>iSAX</a:t>
            </a:r>
            <a:r>
              <a:rPr lang="en-US" dirty="0"/>
              <a:t>, M4, </a:t>
            </a:r>
            <a:r>
              <a:rPr lang="en-US" dirty="0" err="1"/>
              <a:t>Vizdom</a:t>
            </a:r>
            <a:r>
              <a:rPr lang="en-US" dirty="0"/>
              <a:t>, </a:t>
            </a:r>
            <a:r>
              <a:rPr lang="en-US" dirty="0" err="1"/>
              <a:t>PowerBI</a:t>
            </a:r>
            <a:endParaRPr lang="en-US" dirty="0"/>
          </a:p>
          <a:p>
            <a:r>
              <a:rPr lang="en-US" dirty="0"/>
              <a:t>Big data analytics for visualization</a:t>
            </a:r>
          </a:p>
          <a:p>
            <a:pPr lvl="1"/>
            <a:r>
              <a:rPr lang="en-US" dirty="0"/>
              <a:t>MPI Reduce, Neptune, </a:t>
            </a:r>
            <a:r>
              <a:rPr lang="en-US" dirty="0" err="1"/>
              <a:t>Splunk</a:t>
            </a:r>
            <a:r>
              <a:rPr lang="en-US" dirty="0"/>
              <a:t>, </a:t>
            </a:r>
            <a:r>
              <a:rPr lang="en-US" dirty="0" err="1"/>
              <a:t>MapReduce</a:t>
            </a:r>
            <a:r>
              <a:rPr lang="en-US" dirty="0"/>
              <a:t>, </a:t>
            </a:r>
            <a:r>
              <a:rPr lang="en-US" dirty="0" err="1"/>
              <a:t>Dremel</a:t>
            </a:r>
            <a:r>
              <a:rPr lang="en-US" dirty="0"/>
              <a:t>/</a:t>
            </a:r>
            <a:r>
              <a:rPr lang="en-US" dirty="0" err="1"/>
              <a:t>BigQuery</a:t>
            </a:r>
            <a:r>
              <a:rPr lang="en-US" dirty="0"/>
              <a:t>, FB Scuba, Drill, Spark, Druid, Naiad, </a:t>
            </a:r>
            <a:r>
              <a:rPr lang="en-US" dirty="0" err="1"/>
              <a:t>Algebird</a:t>
            </a:r>
            <a:r>
              <a:rPr lang="en-US" dirty="0"/>
              <a:t>, Scope, </a:t>
            </a:r>
            <a:r>
              <a:rPr lang="en-US" dirty="0" err="1"/>
              <a:t>ScalarR</a:t>
            </a:r>
            <a:endParaRPr lang="en-US" dirty="0"/>
          </a:p>
          <a:p>
            <a:r>
              <a:rPr lang="en-US" dirty="0"/>
              <a:t>Sampling-based analytics</a:t>
            </a:r>
          </a:p>
          <a:p>
            <a:pPr lvl="1"/>
            <a:r>
              <a:rPr lang="en-US" dirty="0" err="1"/>
              <a:t>BlinkDB</a:t>
            </a:r>
            <a:r>
              <a:rPr lang="en-US" dirty="0"/>
              <a:t>, </a:t>
            </a:r>
            <a:r>
              <a:rPr lang="en-US" dirty="0" err="1"/>
              <a:t>VisReduce</a:t>
            </a:r>
            <a:r>
              <a:rPr lang="en-US" dirty="0"/>
              <a:t>, </a:t>
            </a:r>
            <a:r>
              <a:rPr lang="en-US" dirty="0" err="1"/>
              <a:t>Sample+Seek</a:t>
            </a:r>
            <a:r>
              <a:rPr lang="en-US" dirty="0"/>
              <a:t>, G-OLA</a:t>
            </a:r>
          </a:p>
          <a:p>
            <a:r>
              <a:rPr lang="en-US" dirty="0"/>
              <a:t>Incremental visualization</a:t>
            </a:r>
          </a:p>
          <a:p>
            <a:pPr lvl="1"/>
            <a:r>
              <a:rPr lang="en-US" dirty="0"/>
              <a:t>Online aggregation, progressive analytics, </a:t>
            </a:r>
            <a:r>
              <a:rPr lang="en-US" dirty="0" err="1"/>
              <a:t>ProgressiVis</a:t>
            </a:r>
            <a:r>
              <a:rPr lang="en-US" dirty="0"/>
              <a:t>, Tempe, Stat, </a:t>
            </a:r>
            <a:r>
              <a:rPr lang="en-US" dirty="0" err="1"/>
              <a:t>SwiftTuna</a:t>
            </a:r>
            <a:r>
              <a:rPr lang="en-US" dirty="0"/>
              <a:t>, </a:t>
            </a:r>
            <a:r>
              <a:rPr lang="en-US" dirty="0" err="1"/>
              <a:t>MapReduce</a:t>
            </a:r>
            <a:r>
              <a:rPr lang="en-US" dirty="0"/>
              <a:t> online, EARL, Now!, PIVE, </a:t>
            </a:r>
            <a:r>
              <a:rPr lang="en-US" dirty="0" err="1"/>
              <a:t>DimXplorer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74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8790"/>
            <a:ext cx="7886700" cy="802842"/>
          </a:xfrm>
        </p:spPr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28650" y="1098174"/>
            <a:ext cx="7886700" cy="2977643"/>
          </a:xfrm>
        </p:spPr>
        <p:txBody>
          <a:bodyPr>
            <a:normAutofit/>
          </a:bodyPr>
          <a:lstStyle/>
          <a:p>
            <a:r>
              <a:rPr lang="en-US" dirty="0"/>
              <a:t>Deploy</a:t>
            </a:r>
          </a:p>
          <a:p>
            <a:r>
              <a:rPr lang="en-US" dirty="0"/>
              <a:t>Integrate with other data sources/analytics engines</a:t>
            </a:r>
          </a:p>
          <a:p>
            <a:r>
              <a:rPr lang="en-US" dirty="0"/>
              <a:t>More intelligence in the tool</a:t>
            </a:r>
          </a:p>
          <a:p>
            <a:r>
              <a:rPr lang="en-US" dirty="0"/>
              <a:t>Time-series support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934960" y="3647144"/>
            <a:ext cx="2107096" cy="100385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Big data storage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13656" y="3647144"/>
            <a:ext cx="2107096" cy="10038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Big data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analytics</a:t>
            </a:r>
          </a:p>
        </p:txBody>
      </p:sp>
      <p:sp>
        <p:nvSpPr>
          <p:cNvPr id="6" name="Left-Right Arrow 5"/>
          <p:cNvSpPr/>
          <p:nvPr/>
        </p:nvSpPr>
        <p:spPr>
          <a:xfrm>
            <a:off x="4042055" y="3803686"/>
            <a:ext cx="1361661" cy="69077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1934960" y="5268931"/>
            <a:ext cx="2107096" cy="1003853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Hillview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visualization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33848" y="3448697"/>
            <a:ext cx="932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minutes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38772" y="4786839"/>
            <a:ext cx="92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seconds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2819542" y="4650997"/>
            <a:ext cx="487018" cy="617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3" name="Elbow Connector 12"/>
          <p:cNvCxnSpPr>
            <a:stCxn id="7" idx="3"/>
            <a:endCxn id="5" idx="2"/>
          </p:cNvCxnSpPr>
          <p:nvPr/>
        </p:nvCxnSpPr>
        <p:spPr>
          <a:xfrm flipV="1">
            <a:off x="4042056" y="4650998"/>
            <a:ext cx="2425148" cy="1119860"/>
          </a:xfrm>
          <a:prstGeom prst="bentConnector2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10926" y="5424609"/>
            <a:ext cx="120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commands</a:t>
            </a:r>
          </a:p>
        </p:txBody>
      </p:sp>
    </p:spTree>
    <p:extLst>
      <p:ext uri="{BB962C8B-B14F-4D97-AF65-F5344CB8AC3E}">
        <p14:creationId xmlns:p14="http://schemas.microsoft.com/office/powerpoint/2010/main" val="4096451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le list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5762"/>
            <a:ext cx="9144000" cy="724376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151708"/>
          </a:xfrm>
        </p:spPr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555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edia.licdn.com/mpr/mpr/p/8/005/077/0ee/3a03a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34" y="0"/>
            <a:ext cx="8394182" cy="629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7594" y="6295639"/>
            <a:ext cx="6503279" cy="569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Most tools require significant expertise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78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transformations (homomorphisms)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2818563"/>
            <a:ext cx="8872694" cy="3351373"/>
          </a:xfrm>
        </p:spPr>
        <p:txBody>
          <a:bodyPr>
            <a:normAutofit/>
          </a:bodyPr>
          <a:lstStyle/>
          <a:p>
            <a:r>
              <a:rPr lang="en-US" dirty="0"/>
              <a:t>Linear functions between monoids:</a:t>
            </a:r>
            <a:br>
              <a:rPr lang="en-US" dirty="0"/>
            </a:br>
            <a:r>
              <a:rPr lang="en-US" dirty="0"/>
              <a:t>f: M → N, f(a + b) = f(a) + f(b)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“Map” and “reduce” are linear functions</a:t>
            </a:r>
          </a:p>
          <a:p>
            <a:r>
              <a:rPr lang="en-US" dirty="0"/>
              <a:t>Linear transformations are </a:t>
            </a:r>
            <a:r>
              <a:rPr lang="en-US" i="1" dirty="0"/>
              <a:t>the essence of data parallelism</a:t>
            </a:r>
          </a:p>
          <a:p>
            <a:r>
              <a:rPr lang="en-US" dirty="0"/>
              <a:t>Many streaming algorithms are linear transformations</a:t>
            </a:r>
          </a:p>
          <a:p>
            <a:endParaRPr lang="en-US" i="1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 descr="visible &lt;strong&gt;light&lt;/strong&gt; - How do I see things of the bright room, being in the dark room? - Physics Stack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1877104"/>
            <a:ext cx="2977286" cy="22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09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Pixel-level quantization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45" y="3782196"/>
            <a:ext cx="2676497" cy="1994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792" y="3743012"/>
            <a:ext cx="2189810" cy="20711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5" y="2147904"/>
            <a:ext cx="6634986" cy="127356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24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22" y="4345452"/>
            <a:ext cx="5914670" cy="22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2219"/>
            <a:ext cx="7886700" cy="780010"/>
          </a:xfrm>
        </p:spPr>
        <p:txBody>
          <a:bodyPr/>
          <a:lstStyle/>
          <a:p>
            <a:r>
              <a:rPr lang="en-US" dirty="0"/>
              <a:t>Reactive streams (</a:t>
            </a:r>
            <a:r>
              <a:rPr lang="en-US" dirty="0" err="1"/>
              <a:t>RxJava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17622" y="4768553"/>
            <a:ext cx="1309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March 2012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38718" y="1361495"/>
            <a:ext cx="695575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Observable&lt;T&gt; {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Subscription subscribe(Observer&lt;T&gt; observer);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interface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Observer&lt;T&gt; {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2000" dirty="0" err="1">
                <a:latin typeface="Consolas" panose="020B0609020204030204" pitchFamily="49" charset="0"/>
              </a:rPr>
              <a:t>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nNext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(T value);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2000" dirty="0" err="1">
                <a:latin typeface="Consolas" panose="020B0609020204030204" pitchFamily="49" charset="0"/>
              </a:rPr>
              <a:t>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nError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Throwable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error);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244061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altLang="en-US" sz="2000" dirty="0" err="1">
                <a:latin typeface="Consolas" panose="020B0609020204030204" pitchFamily="49" charset="0"/>
              </a:rPr>
              <a:t>o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nCompleted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(); 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rPr>
              <a:t>} </a:t>
            </a:r>
            <a:endParaRPr kumimoji="0" lang="en-US" altLang="en-US" sz="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3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/>
              <a:t>Observable roles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2681" y="2326576"/>
            <a:ext cx="2734580" cy="555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Streaming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49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92893" y="3738456"/>
            <a:ext cx="6148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Observable&lt;R&gt;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partialResults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464303" y="4825972"/>
                <a:ext cx="4040722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𝑟𝑒𝑠𝑢𝑙𝑡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𝑝𝑎𝑟𝑡𝑖𝑎𝑙𝑅𝑒𝑠𝑢𝑙𝑡𝑠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03" y="4825972"/>
                <a:ext cx="4040722" cy="682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 descr="File:&lt;strong&gt;Convoy&lt;/strong&gt; of trucks in Afghanistan.jpg - Wikimedia Common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0572" y="2064540"/>
            <a:ext cx="5043410" cy="95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269" y="320199"/>
            <a:ext cx="5200761" cy="553151"/>
          </a:xfrm>
        </p:spPr>
        <p:txBody>
          <a:bodyPr>
            <a:normAutofit fontScale="90000"/>
          </a:bodyPr>
          <a:lstStyle/>
          <a:p>
            <a:r>
              <a:rPr lang="en-US" dirty="0"/>
              <a:t>History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435617"/>
              </p:ext>
            </p:extLst>
          </p:nvPr>
        </p:nvGraphicFramePr>
        <p:xfrm>
          <a:off x="82922" y="1071254"/>
          <a:ext cx="8950545" cy="5435052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729108">
                  <a:extLst>
                    <a:ext uri="{9D8B030D-6E8A-4147-A177-3AD203B41FA5}">
                      <a16:colId xmlns:a16="http://schemas.microsoft.com/office/drawing/2014/main" val="227547844"/>
                    </a:ext>
                  </a:extLst>
                </a:gridCol>
                <a:gridCol w="8221437">
                  <a:extLst>
                    <a:ext uri="{9D8B030D-6E8A-4147-A177-3AD203B41FA5}">
                      <a16:colId xmlns:a16="http://schemas.microsoft.com/office/drawing/2014/main" val="3280936789"/>
                    </a:ext>
                  </a:extLst>
                </a:gridCol>
              </a:tblGrid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2006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Dryad (</a:t>
                      </a:r>
                      <a:r>
                        <a:rPr lang="en-US" sz="1600" dirty="0" err="1"/>
                        <a:t>Eurosys</a:t>
                      </a:r>
                      <a:r>
                        <a:rPr lang="en-US" sz="1600" baseline="0" dirty="0"/>
                        <a:t> 2007)</a:t>
                      </a:r>
                      <a:r>
                        <a:rPr lang="en-US" sz="1600" dirty="0"/>
                        <a:t> deployed by Microsoft Live</a:t>
                      </a:r>
                      <a:r>
                        <a:rPr lang="en-US" sz="1600" baseline="0" dirty="0"/>
                        <a:t> Search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762744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876845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2008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DryadLINQ</a:t>
                      </a:r>
                      <a:r>
                        <a:rPr lang="en-US" sz="1600" dirty="0"/>
                        <a:t> (OSDI 2008); Artemis </a:t>
                      </a:r>
                      <a:r>
                        <a:rPr lang="en-US" sz="1600" dirty="0" err="1"/>
                        <a:t>DryadLINQ</a:t>
                      </a:r>
                      <a:r>
                        <a:rPr lang="en-US" sz="1600" dirty="0"/>
                        <a:t> job profiler (WASL 2008)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443429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360821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092215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2011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Daphne </a:t>
                      </a:r>
                      <a:r>
                        <a:rPr lang="en-US" sz="1600" baseline="0" dirty="0" err="1"/>
                        <a:t>DryadLINQ</a:t>
                      </a:r>
                      <a:r>
                        <a:rPr lang="en-US" sz="1600" baseline="0" dirty="0"/>
                        <a:t> job debugger (HIPS 2011); </a:t>
                      </a:r>
                      <a:r>
                        <a:rPr lang="en-US" sz="1600" dirty="0"/>
                        <a:t>Fay distributed</a:t>
                      </a:r>
                      <a:r>
                        <a:rPr lang="en-US" sz="1600" baseline="0" dirty="0"/>
                        <a:t> safe tracing</a:t>
                      </a:r>
                      <a:r>
                        <a:rPr lang="en-US" sz="1600" dirty="0"/>
                        <a:t> (SOSP 2011)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03299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67309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816772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2014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Sketch spreadsheet</a:t>
                      </a:r>
                      <a:r>
                        <a:rPr lang="en-US" sz="1600" baseline="0" dirty="0"/>
                        <a:t> (EGPGV 16) [</a:t>
                      </a:r>
                      <a:r>
                        <a:rPr lang="en-US" sz="1600" dirty="0"/>
                        <a:t>MSR</a:t>
                      </a:r>
                      <a:r>
                        <a:rPr lang="en-US" sz="1600" baseline="0" dirty="0"/>
                        <a:t> SVC closed]</a:t>
                      </a:r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526285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499480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r>
                        <a:rPr lang="en-US" sz="1600" dirty="0"/>
                        <a:t>2016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2454572"/>
                  </a:ext>
                </a:extLst>
              </a:tr>
              <a:tr h="452921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48937"/>
                  </a:ext>
                </a:extLst>
              </a:tr>
            </a:tbl>
          </a:graphicData>
        </a:graphic>
      </p:graphicFrame>
      <p:pic>
        <p:nvPicPr>
          <p:cNvPr id="15" name="Picture 2" descr="Image:Dryad1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37" y="183937"/>
            <a:ext cx="734344" cy="1734671"/>
          </a:xfrm>
          <a:prstGeom prst="rect">
            <a:avLst/>
          </a:prstGeom>
          <a:noFill/>
        </p:spPr>
      </p:pic>
      <p:grpSp>
        <p:nvGrpSpPr>
          <p:cNvPr id="107" name="Group 106"/>
          <p:cNvGrpSpPr/>
          <p:nvPr/>
        </p:nvGrpSpPr>
        <p:grpSpPr>
          <a:xfrm>
            <a:off x="2917802" y="1305414"/>
            <a:ext cx="2690906" cy="725992"/>
            <a:chOff x="5063995" y="1388611"/>
            <a:chExt cx="2851100" cy="769212"/>
          </a:xfrm>
        </p:grpSpPr>
        <p:pic>
          <p:nvPicPr>
            <p:cNvPr id="17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941" y="1637062"/>
              <a:ext cx="225599" cy="332777"/>
            </a:xfrm>
            <a:prstGeom prst="rect">
              <a:avLst/>
            </a:prstGeom>
            <a:noFill/>
          </p:spPr>
        </p:pic>
        <p:pic>
          <p:nvPicPr>
            <p:cNvPr id="18" name="Picture 2" descr="C:\Program Files\Microsoft Resource DVD Artwork\DVD_ART\Artwork_Imagery\HARDWARE_IMAGERY\Illustration - Misc Hardware\XML Icons\Serv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5941" y="1388611"/>
              <a:ext cx="225599" cy="332777"/>
            </a:xfrm>
            <a:prstGeom prst="rect">
              <a:avLst/>
            </a:prstGeom>
            <a:noFill/>
          </p:spPr>
        </p:pic>
        <p:sp>
          <p:nvSpPr>
            <p:cNvPr id="19" name="Rounded Rectangle 18"/>
            <p:cNvSpPr/>
            <p:nvPr/>
          </p:nvSpPr>
          <p:spPr>
            <a:xfrm>
              <a:off x="5401596" y="1477432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948189" y="1651348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445091" y="1502277"/>
              <a:ext cx="248451" cy="1739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941993" y="1502277"/>
              <a:ext cx="248451" cy="1739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364360" y="1651348"/>
              <a:ext cx="248451" cy="1739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19" idx="3"/>
              <a:endCxn id="20" idx="1"/>
            </p:cNvCxnSpPr>
            <p:nvPr/>
          </p:nvCxnSpPr>
          <p:spPr>
            <a:xfrm>
              <a:off x="5650048" y="1564390"/>
              <a:ext cx="298141" cy="17391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0" idx="3"/>
              <a:endCxn id="21" idx="1"/>
            </p:cNvCxnSpPr>
            <p:nvPr/>
          </p:nvCxnSpPr>
          <p:spPr>
            <a:xfrm flipV="1">
              <a:off x="6196640" y="1589235"/>
              <a:ext cx="248451" cy="14907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21" idx="3"/>
              <a:endCxn id="33" idx="1"/>
            </p:cNvCxnSpPr>
            <p:nvPr/>
          </p:nvCxnSpPr>
          <p:spPr>
            <a:xfrm>
              <a:off x="6693542" y="1589235"/>
              <a:ext cx="248451" cy="3478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3"/>
              <a:endCxn id="23" idx="1"/>
            </p:cNvCxnSpPr>
            <p:nvPr/>
          </p:nvCxnSpPr>
          <p:spPr>
            <a:xfrm>
              <a:off x="7190445" y="1589235"/>
              <a:ext cx="173916" cy="14907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5401596" y="1750729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411827" y="1960049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5948189" y="1874954"/>
              <a:ext cx="248451" cy="17391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6445091" y="1775574"/>
              <a:ext cx="248451" cy="173916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445091" y="1974335"/>
              <a:ext cx="248451" cy="173916"/>
            </a:xfrm>
            <a:prstGeom prst="roundRect">
              <a:avLst/>
            </a:prstGeom>
            <a:solidFill>
              <a:srgbClr val="FFFFCC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941993" y="1850109"/>
              <a:ext cx="248451" cy="17391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/>
                </a:solidFill>
              </a:endParaRPr>
            </a:p>
          </p:txBody>
        </p:sp>
        <p:cxnSp>
          <p:nvCxnSpPr>
            <p:cNvPr id="34" name="Straight Arrow Connector 33"/>
            <p:cNvCxnSpPr>
              <a:stCxn id="28" idx="3"/>
              <a:endCxn id="30" idx="1"/>
            </p:cNvCxnSpPr>
            <p:nvPr/>
          </p:nvCxnSpPr>
          <p:spPr>
            <a:xfrm>
              <a:off x="5650048" y="1837686"/>
              <a:ext cx="298141" cy="1242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9" idx="3"/>
              <a:endCxn id="30" idx="1"/>
            </p:cNvCxnSpPr>
            <p:nvPr/>
          </p:nvCxnSpPr>
          <p:spPr>
            <a:xfrm flipV="1">
              <a:off x="5660278" y="1961912"/>
              <a:ext cx="287911" cy="850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0" idx="3"/>
              <a:endCxn id="31" idx="1"/>
            </p:cNvCxnSpPr>
            <p:nvPr/>
          </p:nvCxnSpPr>
          <p:spPr>
            <a:xfrm flipV="1">
              <a:off x="6196640" y="1862532"/>
              <a:ext cx="248451" cy="99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0" idx="3"/>
              <a:endCxn id="32" idx="1"/>
            </p:cNvCxnSpPr>
            <p:nvPr/>
          </p:nvCxnSpPr>
          <p:spPr>
            <a:xfrm>
              <a:off x="6196640" y="1961912"/>
              <a:ext cx="248451" cy="993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32" idx="3"/>
              <a:endCxn id="33" idx="1"/>
            </p:cNvCxnSpPr>
            <p:nvPr/>
          </p:nvCxnSpPr>
          <p:spPr>
            <a:xfrm flipV="1">
              <a:off x="6693542" y="1937067"/>
              <a:ext cx="248451" cy="12422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1" idx="3"/>
              <a:endCxn id="33" idx="1"/>
            </p:cNvCxnSpPr>
            <p:nvPr/>
          </p:nvCxnSpPr>
          <p:spPr>
            <a:xfrm>
              <a:off x="6693542" y="1862532"/>
              <a:ext cx="248451" cy="7453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48" idx="3"/>
              <a:endCxn id="19" idx="1"/>
            </p:cNvCxnSpPr>
            <p:nvPr/>
          </p:nvCxnSpPr>
          <p:spPr>
            <a:xfrm>
              <a:off x="5272744" y="1564390"/>
              <a:ext cx="128852" cy="5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9" idx="3"/>
              <a:endCxn id="28" idx="1"/>
            </p:cNvCxnSpPr>
            <p:nvPr/>
          </p:nvCxnSpPr>
          <p:spPr>
            <a:xfrm flipV="1">
              <a:off x="5263975" y="1837686"/>
              <a:ext cx="137621" cy="292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50" idx="3"/>
            </p:cNvCxnSpPr>
            <p:nvPr/>
          </p:nvCxnSpPr>
          <p:spPr>
            <a:xfrm flipV="1">
              <a:off x="5263975" y="2050992"/>
              <a:ext cx="137621" cy="558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3"/>
              <a:endCxn id="22" idx="1"/>
            </p:cNvCxnSpPr>
            <p:nvPr/>
          </p:nvCxnSpPr>
          <p:spPr>
            <a:xfrm>
              <a:off x="6693542" y="1589235"/>
              <a:ext cx="248451" cy="51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31" idx="3"/>
              <a:endCxn id="22" idx="1"/>
            </p:cNvCxnSpPr>
            <p:nvPr/>
          </p:nvCxnSpPr>
          <p:spPr>
            <a:xfrm flipV="1">
              <a:off x="6693542" y="1589235"/>
              <a:ext cx="248451" cy="27329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32" idx="3"/>
              <a:endCxn id="22" idx="1"/>
            </p:cNvCxnSpPr>
            <p:nvPr/>
          </p:nvCxnSpPr>
          <p:spPr>
            <a:xfrm flipV="1">
              <a:off x="6693542" y="1589235"/>
              <a:ext cx="248451" cy="472057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33" idx="3"/>
              <a:endCxn id="23" idx="1"/>
            </p:cNvCxnSpPr>
            <p:nvPr/>
          </p:nvCxnSpPr>
          <p:spPr>
            <a:xfrm flipV="1">
              <a:off x="7190445" y="1738306"/>
              <a:ext cx="173916" cy="19876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3" idx="3"/>
              <a:endCxn id="51" idx="1"/>
            </p:cNvCxnSpPr>
            <p:nvPr/>
          </p:nvCxnSpPr>
          <p:spPr>
            <a:xfrm>
              <a:off x="7612811" y="1738306"/>
              <a:ext cx="102304" cy="11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8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2764" y="1463146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49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995" y="1739366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50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3995" y="1955335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51" name="Picture 2" descr="C:\Program Files\Microsoft Resource DVD Artwork\DVD_ART\Artwork_Imagery\Shapes and Graphics\circular shapes\3d Disc shapes\gray medium colum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115" y="1638195"/>
              <a:ext cx="199980" cy="202488"/>
            </a:xfrm>
            <a:prstGeom prst="rect">
              <a:avLst/>
            </a:prstGeom>
            <a:noFill/>
          </p:spPr>
        </p:pic>
        <p:pic>
          <p:nvPicPr>
            <p:cNvPr id="52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117" y="1751057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3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672" y="1487991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4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64" y="1661907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5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1517" y="1984894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6" name="Picture 3" descr="C:\Program Files\Microsoft Resource DVD Artwork\DVD_ART\Artwork_Imagery\Shapes and Graphics\Symbols\Blue Gradient check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264" y="1885513"/>
              <a:ext cx="156972" cy="152797"/>
            </a:xfrm>
            <a:prstGeom prst="rect">
              <a:avLst/>
            </a:prstGeom>
            <a:noFill/>
          </p:spPr>
        </p:pic>
        <p:pic>
          <p:nvPicPr>
            <p:cNvPr id="57" name="Picture 5" descr="C:\Program Files\Microsoft Resource DVD Artwork\DVD_ART\Artwork_Imagery\HARDWARE_IMAGERY\Illustration - Misc Hardware\Windows Server Icons\Misc\Hourglass waitin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5012" y="1984894"/>
              <a:ext cx="91927" cy="159009"/>
            </a:xfrm>
            <a:prstGeom prst="rect">
              <a:avLst/>
            </a:prstGeom>
            <a:noFill/>
          </p:spPr>
        </p:pic>
      </p:grp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943" y="2376568"/>
            <a:ext cx="1237129" cy="84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" name="Picture 5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81" y="2376567"/>
            <a:ext cx="1302723" cy="84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5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89" y="2377906"/>
            <a:ext cx="1130805" cy="84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2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52" y="4003865"/>
            <a:ext cx="108956" cy="413278"/>
          </a:xfrm>
          <a:prstGeom prst="rect">
            <a:avLst/>
          </a:prstGeom>
          <a:noFill/>
        </p:spPr>
      </p:pic>
      <p:pic>
        <p:nvPicPr>
          <p:cNvPr id="63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04" y="3807916"/>
            <a:ext cx="54478" cy="206638"/>
          </a:xfrm>
          <a:prstGeom prst="rect">
            <a:avLst/>
          </a:prstGeom>
          <a:noFill/>
        </p:spPr>
      </p:pic>
      <p:pic>
        <p:nvPicPr>
          <p:cNvPr id="64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15" y="4101874"/>
            <a:ext cx="54478" cy="206638"/>
          </a:xfrm>
          <a:prstGeom prst="rect">
            <a:avLst/>
          </a:prstGeom>
          <a:noFill/>
        </p:spPr>
      </p:pic>
      <p:pic>
        <p:nvPicPr>
          <p:cNvPr id="65" name="Picture 8" descr="C:\Program Files\Microsoft Resource DVD Artwork\DVD_ART\Artwork_Imagery\HARDWARE_IMAGERY\Photos - OEM Hardware\Server Computer\HP Compaq ProLiant IA-32 Enterprise Server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04" y="4429851"/>
            <a:ext cx="54478" cy="206638"/>
          </a:xfrm>
          <a:prstGeom prst="rect">
            <a:avLst/>
          </a:prstGeom>
          <a:noFill/>
        </p:spPr>
      </p:pic>
      <p:sp>
        <p:nvSpPr>
          <p:cNvPr id="66" name="Right Arrow 65"/>
          <p:cNvSpPr/>
          <p:nvPr/>
        </p:nvSpPr>
        <p:spPr>
          <a:xfrm>
            <a:off x="4499914" y="4152368"/>
            <a:ext cx="112868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67" name="Right Arrow 66"/>
          <p:cNvSpPr/>
          <p:nvPr/>
        </p:nvSpPr>
        <p:spPr>
          <a:xfrm rot="19132661">
            <a:off x="4761575" y="3955902"/>
            <a:ext cx="146105" cy="380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68" name="Right Arrow 67"/>
          <p:cNvSpPr/>
          <p:nvPr/>
        </p:nvSpPr>
        <p:spPr>
          <a:xfrm flipV="1">
            <a:off x="4822581" y="4169660"/>
            <a:ext cx="106079" cy="352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69" name="Right Arrow 68"/>
          <p:cNvSpPr/>
          <p:nvPr/>
        </p:nvSpPr>
        <p:spPr>
          <a:xfrm rot="2676520">
            <a:off x="4772300" y="4354156"/>
            <a:ext cx="153325" cy="303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0" name="Right Arrow 69"/>
          <p:cNvSpPr/>
          <p:nvPr/>
        </p:nvSpPr>
        <p:spPr>
          <a:xfrm>
            <a:off x="5011159" y="3897825"/>
            <a:ext cx="56434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1" name="Right Arrow 70"/>
          <p:cNvSpPr/>
          <p:nvPr/>
        </p:nvSpPr>
        <p:spPr>
          <a:xfrm>
            <a:off x="5012463" y="4192745"/>
            <a:ext cx="56434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2" name="Right Arrow 71"/>
          <p:cNvSpPr/>
          <p:nvPr/>
        </p:nvSpPr>
        <p:spPr>
          <a:xfrm>
            <a:off x="5012463" y="4503460"/>
            <a:ext cx="56434" cy="294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73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02" y="3756130"/>
            <a:ext cx="51786" cy="123947"/>
          </a:xfrm>
          <a:prstGeom prst="rect">
            <a:avLst/>
          </a:prstGeom>
          <a:noFill/>
        </p:spPr>
      </p:pic>
      <p:pic>
        <p:nvPicPr>
          <p:cNvPr id="74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702" y="3911487"/>
            <a:ext cx="51786" cy="123947"/>
          </a:xfrm>
          <a:prstGeom prst="rect">
            <a:avLst/>
          </a:prstGeom>
          <a:noFill/>
        </p:spPr>
      </p:pic>
      <p:sp>
        <p:nvSpPr>
          <p:cNvPr id="75" name="Right Arrow 74"/>
          <p:cNvSpPr/>
          <p:nvPr/>
        </p:nvSpPr>
        <p:spPr>
          <a:xfrm rot="1403039">
            <a:off x="5260481" y="3965312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76" name="Right Arrow 75"/>
          <p:cNvSpPr/>
          <p:nvPr/>
        </p:nvSpPr>
        <p:spPr>
          <a:xfrm rot="19574046">
            <a:off x="5260428" y="3827005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77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063731"/>
            <a:ext cx="51786" cy="123947"/>
          </a:xfrm>
          <a:prstGeom prst="rect">
            <a:avLst/>
          </a:prstGeom>
          <a:noFill/>
        </p:spPr>
      </p:pic>
      <p:pic>
        <p:nvPicPr>
          <p:cNvPr id="78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219089"/>
            <a:ext cx="51786" cy="123947"/>
          </a:xfrm>
          <a:prstGeom prst="rect">
            <a:avLst/>
          </a:prstGeom>
          <a:noFill/>
        </p:spPr>
      </p:pic>
      <p:sp>
        <p:nvSpPr>
          <p:cNvPr id="79" name="Right Arrow 78"/>
          <p:cNvSpPr/>
          <p:nvPr/>
        </p:nvSpPr>
        <p:spPr>
          <a:xfrm rot="1403039">
            <a:off x="5267090" y="4241503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0" name="Right Arrow 79"/>
          <p:cNvSpPr/>
          <p:nvPr/>
        </p:nvSpPr>
        <p:spPr>
          <a:xfrm rot="19574046">
            <a:off x="5257278" y="4133153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81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374446"/>
            <a:ext cx="51786" cy="123947"/>
          </a:xfrm>
          <a:prstGeom prst="rect">
            <a:avLst/>
          </a:prstGeom>
          <a:noFill/>
        </p:spPr>
      </p:pic>
      <p:pic>
        <p:nvPicPr>
          <p:cNvPr id="82" name="Picture 2" descr="C:\Program Files\Microsoft Resource DVD Artwork\DVD_ART\Artwork_Imagery\Shapes and Graphics\circular shapes\3d Disc shapes\gray medium column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283" y="4547066"/>
            <a:ext cx="51786" cy="123947"/>
          </a:xfrm>
          <a:prstGeom prst="rect">
            <a:avLst/>
          </a:prstGeom>
          <a:noFill/>
        </p:spPr>
      </p:pic>
      <p:sp>
        <p:nvSpPr>
          <p:cNvPr id="83" name="Right Arrow 82"/>
          <p:cNvSpPr/>
          <p:nvPr/>
        </p:nvSpPr>
        <p:spPr>
          <a:xfrm rot="1403039">
            <a:off x="5260481" y="4552218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4" name="Right Arrow 83"/>
          <p:cNvSpPr/>
          <p:nvPr/>
        </p:nvSpPr>
        <p:spPr>
          <a:xfrm rot="19574046">
            <a:off x="5260428" y="4443868"/>
            <a:ext cx="79445" cy="35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6" name="Right Arrow 85"/>
          <p:cNvSpPr/>
          <p:nvPr/>
        </p:nvSpPr>
        <p:spPr>
          <a:xfrm rot="8290565">
            <a:off x="4728966" y="3921929"/>
            <a:ext cx="146105" cy="3807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7" name="Right Arrow 86"/>
          <p:cNvSpPr/>
          <p:nvPr/>
        </p:nvSpPr>
        <p:spPr>
          <a:xfrm rot="10800000" flipV="1">
            <a:off x="4822655" y="4118631"/>
            <a:ext cx="106079" cy="352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88" name="Right Arrow 87"/>
          <p:cNvSpPr/>
          <p:nvPr/>
        </p:nvSpPr>
        <p:spPr>
          <a:xfrm rot="13468526">
            <a:off x="4733925" y="4384116"/>
            <a:ext cx="153325" cy="3039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031" y="4076834"/>
            <a:ext cx="327820" cy="23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ight Arrow 89"/>
          <p:cNvSpPr/>
          <p:nvPr/>
        </p:nvSpPr>
        <p:spPr>
          <a:xfrm rot="10800000">
            <a:off x="4274580" y="4173565"/>
            <a:ext cx="76929" cy="50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5"/>
          </a:p>
        </p:txBody>
      </p:sp>
      <p:sp>
        <p:nvSpPr>
          <p:cNvPr id="91" name="Snip and Round Single Corner Rectangle 90"/>
          <p:cNvSpPr/>
          <p:nvPr/>
        </p:nvSpPr>
        <p:spPr>
          <a:xfrm>
            <a:off x="4612782" y="4090425"/>
            <a:ext cx="214856" cy="158471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b="1" dirty="0">
              <a:solidFill>
                <a:schemeClr val="tx1"/>
              </a:solidFill>
            </a:endParaRPr>
          </a:p>
          <a:p>
            <a:endParaRPr lang="en-US" sz="225" b="1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>
              <a:solidFill>
                <a:schemeClr val="tx1"/>
              </a:solidFill>
            </a:endParaRPr>
          </a:p>
          <a:p>
            <a:endParaRPr lang="en-US" sz="225" dirty="0"/>
          </a:p>
          <a:p>
            <a:endParaRPr lang="en-US" sz="225" dirty="0"/>
          </a:p>
          <a:p>
            <a:endParaRPr lang="en-US" sz="225" dirty="0"/>
          </a:p>
          <a:p>
            <a:endParaRPr lang="en-US" sz="225" dirty="0"/>
          </a:p>
          <a:p>
            <a:endParaRPr lang="en-US" sz="225" dirty="0"/>
          </a:p>
        </p:txBody>
      </p:sp>
      <p:sp>
        <p:nvSpPr>
          <p:cNvPr id="92" name="Snip and Round Single Corner Rectangle 91"/>
          <p:cNvSpPr/>
          <p:nvPr/>
        </p:nvSpPr>
        <p:spPr>
          <a:xfrm>
            <a:off x="5066830" y="4135603"/>
            <a:ext cx="190208" cy="143742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" dirty="0"/>
          </a:p>
        </p:txBody>
      </p:sp>
      <p:sp>
        <p:nvSpPr>
          <p:cNvPr id="93" name="Snip and Round Single Corner Rectangle 92"/>
          <p:cNvSpPr/>
          <p:nvPr/>
        </p:nvSpPr>
        <p:spPr>
          <a:xfrm>
            <a:off x="5066830" y="3836793"/>
            <a:ext cx="190208" cy="143742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" dirty="0">
              <a:solidFill>
                <a:schemeClr val="tx1"/>
              </a:solidFill>
            </a:endParaRPr>
          </a:p>
          <a:p>
            <a:endParaRPr lang="en-US" sz="150" dirty="0"/>
          </a:p>
          <a:p>
            <a:endParaRPr lang="en-US" sz="150" dirty="0"/>
          </a:p>
          <a:p>
            <a:endParaRPr lang="en-US" sz="150" dirty="0"/>
          </a:p>
          <a:p>
            <a:endParaRPr lang="en-US" sz="150" dirty="0"/>
          </a:p>
          <a:p>
            <a:endParaRPr lang="en-US" sz="150" dirty="0"/>
          </a:p>
        </p:txBody>
      </p:sp>
      <p:sp>
        <p:nvSpPr>
          <p:cNvPr id="94" name="Snip and Round Single Corner Rectangle 93"/>
          <p:cNvSpPr/>
          <p:nvPr/>
        </p:nvSpPr>
        <p:spPr>
          <a:xfrm>
            <a:off x="5066830" y="4446608"/>
            <a:ext cx="190208" cy="143742"/>
          </a:xfrm>
          <a:prstGeom prst="snipRoundRect">
            <a:avLst>
              <a:gd name="adj1" fmla="val 16667"/>
              <a:gd name="adj2" fmla="val 2272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50" dirty="0"/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31" y="3801914"/>
            <a:ext cx="1604779" cy="83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869" y="4999951"/>
            <a:ext cx="1109320" cy="74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45" y="4997301"/>
            <a:ext cx="1051740" cy="7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37" y="4997301"/>
            <a:ext cx="988477" cy="751243"/>
          </a:xfrm>
          <a:prstGeom prst="rect">
            <a:avLst/>
          </a:prstGeom>
        </p:spPr>
      </p:pic>
      <p:pic>
        <p:nvPicPr>
          <p:cNvPr id="99" name="Picture 98" descr="image001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2466" y="4997301"/>
            <a:ext cx="1001657" cy="75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074" y="5606388"/>
            <a:ext cx="1435982" cy="444909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56" y="5606388"/>
            <a:ext cx="1013117" cy="1098480"/>
          </a:xfrm>
          <a:prstGeom prst="rect">
            <a:avLst/>
          </a:prstGeom>
        </p:spPr>
      </p:pic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465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/>
              <a:t>Observable roles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1" y="1235789"/>
            <a:ext cx="5045759" cy="5930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Distributed progress reporting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50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8650" y="2184745"/>
            <a:ext cx="61486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PR&lt;T&gt; {  // A partial result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double done;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   T      data; 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Observable&lt;PR&lt;R&gt;&gt;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partialResults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00978" y="5160224"/>
                <a:ext cx="4156972" cy="6827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9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𝑝𝑎𝑟𝑡𝑖𝑎𝑙𝑅𝑒𝑠𝑢𝑙𝑡𝑠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𝑑𝑜𝑛𝑒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978" y="5160224"/>
                <a:ext cx="4156972" cy="6827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522" y="1389988"/>
            <a:ext cx="285750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73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/>
              <a:t>Observable roles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266" y="1434904"/>
            <a:ext cx="3755343" cy="604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Distributed cancellation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5061" y="2867109"/>
            <a:ext cx="9002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							</a:t>
            </a:r>
            <a:r>
              <a:rPr lang="en-US" b="1" dirty="0"/>
              <a:t>Sketch API (C#)</a:t>
            </a:r>
          </a:p>
          <a:p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async</a:t>
            </a:r>
            <a:r>
              <a:rPr lang="en-US" dirty="0">
                <a:latin typeface="Consolas" panose="020B0609020204030204" pitchFamily="49" charset="0"/>
              </a:rPr>
              <a:t> R map(</a:t>
            </a:r>
            <a:r>
              <a:rPr lang="en-US" dirty="0" err="1">
                <a:latin typeface="Consolas" panose="020B0609020204030204" pitchFamily="49" charset="0"/>
              </a:rPr>
              <a:t>Func</a:t>
            </a:r>
            <a:r>
              <a:rPr lang="en-US" dirty="0">
                <a:latin typeface="Consolas" panose="020B0609020204030204" pitchFamily="49" charset="0"/>
              </a:rPr>
              <a:t>&lt;T, R&gt; map,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CancellationToken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t, Progress&lt;double&gt; rep</a:t>
            </a:r>
            <a:r>
              <a:rPr lang="en-US" dirty="0">
                <a:latin typeface="Consolas" panose="020B0609020204030204" pitchFamily="49" charset="0"/>
              </a:rPr>
              <a:t>)</a:t>
            </a:r>
          </a:p>
          <a:p>
            <a:r>
              <a:rPr lang="en-US" dirty="0" err="1">
                <a:latin typeface="Consolas" panose="020B0609020204030204" pitchFamily="49" charset="0"/>
              </a:rPr>
              <a:t>CancellationToken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cancellationTokenSource.token</a:t>
            </a:r>
            <a:r>
              <a:rPr lang="en-US" dirty="0">
                <a:latin typeface="Consolas" panose="020B0609020204030204" pitchFamily="49" charset="0"/>
              </a:rPr>
              <a:t>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Progress&lt;double&gt; reporter;</a:t>
            </a:r>
          </a:p>
          <a:p>
            <a:r>
              <a:rPr lang="en-US" dirty="0">
                <a:latin typeface="Consolas" panose="020B0609020204030204" pitchFamily="49" charset="0"/>
              </a:rPr>
              <a:t>R result = </a:t>
            </a:r>
            <a:r>
              <a:rPr lang="en-US" dirty="0" err="1">
                <a:latin typeface="Consolas" panose="020B0609020204030204" pitchFamily="49" charset="0"/>
              </a:rPr>
              <a:t>data.map</a:t>
            </a:r>
            <a:r>
              <a:rPr lang="en-US" dirty="0">
                <a:latin typeface="Consolas" panose="020B0609020204030204" pitchFamily="49" charset="0"/>
              </a:rPr>
              <a:t>(f, </a:t>
            </a:r>
            <a:r>
              <a:rPr lang="en-US" dirty="0" err="1">
                <a:latin typeface="Consolas" panose="020B0609020204030204" pitchFamily="49" charset="0"/>
              </a:rPr>
              <a:t>ct</a:t>
            </a:r>
            <a:r>
              <a:rPr lang="en-US" dirty="0">
                <a:latin typeface="Consolas" panose="020B0609020204030204" pitchFamily="49" charset="0"/>
              </a:rPr>
              <a:t>, reporter);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…</a:t>
            </a:r>
          </a:p>
          <a:p>
            <a:r>
              <a:rPr lang="en-US" dirty="0" err="1">
                <a:latin typeface="Consolas" panose="020B0609020204030204" pitchFamily="49" charset="0"/>
              </a:rPr>
              <a:t>cancellationTokenSource.cancel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  <a:p>
            <a:endParaRPr lang="en-US" dirty="0"/>
          </a:p>
          <a:p>
            <a:r>
              <a:rPr lang="en-US" dirty="0"/>
              <a:t>								</a:t>
            </a:r>
            <a:r>
              <a:rPr lang="en-US" b="1" dirty="0"/>
              <a:t>Hillview API</a:t>
            </a:r>
          </a:p>
          <a:p>
            <a:r>
              <a:rPr lang="en-US" dirty="0">
                <a:latin typeface="Consolas" panose="020B0609020204030204" pitchFamily="49" charset="0"/>
              </a:rPr>
              <a:t>Observable&lt;PR&lt;R&gt;&gt; map(Function&lt;T, R&gt; map);</a:t>
            </a:r>
          </a:p>
          <a:p>
            <a:r>
              <a:rPr lang="en-US" dirty="0">
                <a:latin typeface="Consolas" panose="020B0609020204030204" pitchFamily="49" charset="0"/>
              </a:rPr>
              <a:t>Observable&lt;PR&lt;R&gt;&gt; o = </a:t>
            </a:r>
            <a:r>
              <a:rPr lang="en-US" dirty="0" err="1">
                <a:latin typeface="Consolas" panose="020B0609020204030204" pitchFamily="49" charset="0"/>
              </a:rPr>
              <a:t>data.map</a:t>
            </a:r>
            <a:r>
              <a:rPr lang="en-US" dirty="0">
                <a:latin typeface="Consolas" panose="020B0609020204030204" pitchFamily="49" charset="0"/>
              </a:rPr>
              <a:t>(f);</a:t>
            </a:r>
          </a:p>
          <a:p>
            <a:r>
              <a:rPr lang="en-US" dirty="0">
                <a:latin typeface="Consolas" panose="020B0609020204030204" pitchFamily="49" charset="0"/>
              </a:rPr>
              <a:t>Subscription s = </a:t>
            </a:r>
            <a:r>
              <a:rPr lang="en-US" dirty="0" err="1">
                <a:latin typeface="Consolas" panose="020B0609020204030204" pitchFamily="49" charset="0"/>
              </a:rPr>
              <a:t>o.subscribe</a:t>
            </a:r>
            <a:r>
              <a:rPr lang="en-US" dirty="0">
                <a:latin typeface="Consolas" panose="020B0609020204030204" pitchFamily="49" charset="0"/>
              </a:rPr>
              <a:t>(observer);</a:t>
            </a:r>
          </a:p>
          <a:p>
            <a:r>
              <a:rPr lang="en-US" dirty="0">
                <a:latin typeface="Consolas" panose="020B0609020204030204" pitchFamily="49" charset="0"/>
              </a:rPr>
              <a:t>…</a:t>
            </a:r>
          </a:p>
          <a:p>
            <a:r>
              <a:rPr lang="en-US" dirty="0" err="1">
                <a:latin typeface="Consolas" panose="020B0609020204030204" pitchFamily="49" charset="0"/>
              </a:rPr>
              <a:t>s.unsubscribe</a:t>
            </a:r>
            <a:r>
              <a:rPr lang="en-US" dirty="0">
                <a:latin typeface="Consolas" panose="020B0609020204030204" pitchFamily="49" charset="0"/>
              </a:rPr>
              <a:t>();</a:t>
            </a:r>
          </a:p>
        </p:txBody>
      </p:sp>
      <p:pic>
        <p:nvPicPr>
          <p:cNvPr id="5" name="Picture 4" descr="Fire call &lt;strong&gt;cancel&lt;/strong&gt; | Tom Magliery | Flickr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369" y="1034044"/>
            <a:ext cx="1278843" cy="127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027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4392"/>
            <a:ext cx="7886700" cy="899652"/>
          </a:xfrm>
        </p:spPr>
        <p:txBody>
          <a:bodyPr/>
          <a:lstStyle/>
          <a:p>
            <a:r>
              <a:rPr lang="en-US" dirty="0"/>
              <a:t>Observable roles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252" y="2363372"/>
            <a:ext cx="4022120" cy="8413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Concurrency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5572" y="4107787"/>
            <a:ext cx="8850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Observable&lt;T&gt; data;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Observable&lt;T&gt; output = </a:t>
            </a:r>
            <a:r>
              <a:rPr lang="en-US" sz="2400" dirty="0" err="1">
                <a:latin typeface="Consolas" panose="020B0609020204030204" pitchFamily="49" charset="0"/>
              </a:rPr>
              <a:t>data.subscribeOn</a:t>
            </a:r>
            <a:r>
              <a:rPr lang="en-US" sz="2400" dirty="0">
                <a:latin typeface="Consolas" panose="020B0609020204030204" pitchFamily="49" charset="0"/>
              </a:rPr>
              <a:t>(scheduler);</a:t>
            </a:r>
          </a:p>
        </p:txBody>
      </p:sp>
      <p:pic>
        <p:nvPicPr>
          <p:cNvPr id="6" name="Picture 5" descr="&lt;strong&gt;Ropes&lt;/strong&gt; | Texas.713 | Flick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89" y="1488640"/>
            <a:ext cx="3259864" cy="216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28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18433"/>
          </a:xfrm>
        </p:spPr>
        <p:txBody>
          <a:bodyPr/>
          <a:lstStyle/>
          <a:p>
            <a:r>
              <a:rPr lang="en-US" dirty="0"/>
              <a:t>A log browser in Hillview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53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9635" y="3852764"/>
            <a:ext cx="7857597" cy="2475170"/>
            <a:chOff x="1333501" y="3841750"/>
            <a:chExt cx="5232400" cy="1648224"/>
          </a:xfrm>
        </p:grpSpPr>
        <p:sp>
          <p:nvSpPr>
            <p:cNvPr id="5" name="Rectangle 4"/>
            <p:cNvSpPr/>
            <p:nvPr/>
          </p:nvSpPr>
          <p:spPr>
            <a:xfrm>
              <a:off x="2774951" y="5178426"/>
              <a:ext cx="3790950" cy="3115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Distributed logs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4951" y="4737101"/>
              <a:ext cx="3790950" cy="34012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Log parser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74951" y="3841750"/>
              <a:ext cx="3790950" cy="671909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Spreadsheet</a:t>
              </a:r>
            </a:p>
          </p:txBody>
        </p:sp>
        <p:cxnSp>
          <p:nvCxnSpPr>
            <p:cNvPr id="9" name="Elbow Connector 8"/>
            <p:cNvCxnSpPr>
              <a:stCxn id="11" idx="3"/>
              <a:endCxn id="6" idx="0"/>
            </p:cNvCxnSpPr>
            <p:nvPr/>
          </p:nvCxnSpPr>
          <p:spPr>
            <a:xfrm>
              <a:off x="2614044" y="4610142"/>
              <a:ext cx="2056382" cy="126959"/>
            </a:xfrm>
            <a:prstGeom prst="bentConnector2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333501" y="4460101"/>
              <a:ext cx="1204505" cy="266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/>
                <a:t>DataSet</a:t>
              </a:r>
              <a:r>
                <a:rPr lang="en-US" sz="2000" dirty="0"/>
                <a:t>&lt;Table&gt;</a:t>
              </a: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3" y="1719106"/>
            <a:ext cx="8703585" cy="18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963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56716"/>
          </a:xfrm>
        </p:spPr>
        <p:txBody>
          <a:bodyPr/>
          <a:lstStyle/>
          <a:p>
            <a:r>
              <a:rPr lang="en-US" dirty="0"/>
              <a:t>Hillview Design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49" y="1797952"/>
            <a:ext cx="8731076" cy="40753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Take display and perception limits into account</a:t>
            </a:r>
          </a:p>
          <a:p>
            <a:r>
              <a:rPr lang="en-US" dirty="0"/>
              <a:t>Wherever possible compute on sampled data</a:t>
            </a:r>
          </a:p>
          <a:p>
            <a:r>
              <a:rPr lang="en-US" dirty="0"/>
              <a:t>Compute views lazily (when users need them)</a:t>
            </a:r>
          </a:p>
          <a:p>
            <a:r>
              <a:rPr lang="en-US" dirty="0"/>
              <a:t>Shard data to exploit parallelism and increase responsiveness</a:t>
            </a:r>
          </a:p>
          <a:p>
            <a:r>
              <a:rPr lang="en-US" dirty="0"/>
              <a:t>Push computation to data</a:t>
            </a:r>
          </a:p>
          <a:p>
            <a:r>
              <a:rPr lang="en-US" dirty="0"/>
              <a:t>Only use sketching algorithms</a:t>
            </a:r>
          </a:p>
          <a:p>
            <a:r>
              <a:rPr lang="en-US" dirty="0"/>
              <a:t>Avoid hard state</a:t>
            </a:r>
          </a:p>
          <a:p>
            <a:r>
              <a:rPr lang="en-US" dirty="0"/>
              <a:t>Functional programming; immutable objects</a:t>
            </a:r>
          </a:p>
          <a:p>
            <a:r>
              <a:rPr lang="en-US" dirty="0"/>
              <a:t>Incremental view updates</a:t>
            </a:r>
          </a:p>
        </p:txBody>
      </p:sp>
      <p:pic>
        <p:nvPicPr>
          <p:cNvPr id="4" name="Picture 3" descr="File:CalDOT-SASElevPlan4Q2005P42.svg - Wikimedia Common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375" y="5457934"/>
            <a:ext cx="4038600" cy="135909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45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2842" y="2105153"/>
            <a:ext cx="1284662" cy="655046"/>
            <a:chOff x="4213698" y="990600"/>
            <a:chExt cx="1044102" cy="457200"/>
          </a:xfrm>
        </p:grpSpPr>
        <p:sp>
          <p:nvSpPr>
            <p:cNvPr id="3" name="Trapezoid 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5" name="Straight Arrow Connector 4"/>
          <p:cNvCxnSpPr>
            <a:endCxn id="3" idx="0"/>
          </p:cNvCxnSpPr>
          <p:nvPr/>
        </p:nvCxnSpPr>
        <p:spPr>
          <a:xfrm>
            <a:off x="3488143" y="1491722"/>
            <a:ext cx="17030" cy="61343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70929" y="4354787"/>
            <a:ext cx="853827" cy="589537"/>
            <a:chOff x="4213698" y="990600"/>
            <a:chExt cx="1044102" cy="457200"/>
          </a:xfrm>
        </p:grpSpPr>
        <p:sp>
          <p:nvSpPr>
            <p:cNvPr id="7" name="Trapezoid 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731062" y="4354787"/>
            <a:ext cx="853827" cy="589537"/>
            <a:chOff x="4213698" y="990600"/>
            <a:chExt cx="1044102" cy="457200"/>
          </a:xfrm>
        </p:grpSpPr>
        <p:sp>
          <p:nvSpPr>
            <p:cNvPr id="10" name="Trapezoid 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12" name="Straight Arrow Connector 11"/>
          <p:cNvCxnSpPr>
            <a:stCxn id="28" idx="2"/>
            <a:endCxn id="7" idx="0"/>
          </p:cNvCxnSpPr>
          <p:nvPr/>
        </p:nvCxnSpPr>
        <p:spPr>
          <a:xfrm flipH="1">
            <a:off x="2697843" y="3912635"/>
            <a:ext cx="815222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28" idx="2"/>
            <a:endCxn id="10" idx="0"/>
          </p:cNvCxnSpPr>
          <p:nvPr/>
        </p:nvCxnSpPr>
        <p:spPr>
          <a:xfrm>
            <a:off x="3513065" y="3912635"/>
            <a:ext cx="644913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" idx="2"/>
            <a:endCxn id="27" idx="0"/>
          </p:cNvCxnSpPr>
          <p:nvPr/>
        </p:nvCxnSpPr>
        <p:spPr>
          <a:xfrm>
            <a:off x="3505173" y="2760199"/>
            <a:ext cx="7891" cy="56289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781861" y="3323097"/>
            <a:ext cx="1462406" cy="589537"/>
            <a:chOff x="4213698" y="990600"/>
            <a:chExt cx="1044102" cy="457200"/>
          </a:xfrm>
        </p:grpSpPr>
        <p:sp>
          <p:nvSpPr>
            <p:cNvPr id="27" name="Trapezoid 2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44004" y="2049151"/>
            <a:ext cx="1287720" cy="767050"/>
            <a:chOff x="4213698" y="990600"/>
            <a:chExt cx="1044102" cy="457200"/>
          </a:xfrm>
        </p:grpSpPr>
        <p:sp>
          <p:nvSpPr>
            <p:cNvPr id="34" name="Trapezoid 3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36" name="Straight Arrow Connector 35"/>
          <p:cNvCxnSpPr>
            <a:endCxn id="34" idx="0"/>
          </p:cNvCxnSpPr>
          <p:nvPr/>
        </p:nvCxnSpPr>
        <p:spPr>
          <a:xfrm>
            <a:off x="6570835" y="1491722"/>
            <a:ext cx="17029" cy="557429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5353617" y="4354787"/>
            <a:ext cx="853827" cy="589537"/>
            <a:chOff x="4213698" y="990600"/>
            <a:chExt cx="1044102" cy="457200"/>
          </a:xfrm>
        </p:grpSpPr>
        <p:sp>
          <p:nvSpPr>
            <p:cNvPr id="38" name="Trapezoid 37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813756" y="4354787"/>
            <a:ext cx="853827" cy="589537"/>
            <a:chOff x="4213698" y="990600"/>
            <a:chExt cx="1044102" cy="457200"/>
          </a:xfrm>
        </p:grpSpPr>
        <p:sp>
          <p:nvSpPr>
            <p:cNvPr id="41" name="Trapezoid 4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43" name="Straight Arrow Connector 42"/>
          <p:cNvCxnSpPr>
            <a:stCxn id="50" idx="2"/>
            <a:endCxn id="38" idx="0"/>
          </p:cNvCxnSpPr>
          <p:nvPr/>
        </p:nvCxnSpPr>
        <p:spPr>
          <a:xfrm flipH="1">
            <a:off x="5780534" y="3912635"/>
            <a:ext cx="815222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0" idx="2"/>
            <a:endCxn id="41" idx="0"/>
          </p:cNvCxnSpPr>
          <p:nvPr/>
        </p:nvCxnSpPr>
        <p:spPr>
          <a:xfrm>
            <a:off x="6595756" y="3912635"/>
            <a:ext cx="644913" cy="44215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2"/>
            <a:endCxn id="49" idx="0"/>
          </p:cNvCxnSpPr>
          <p:nvPr/>
        </p:nvCxnSpPr>
        <p:spPr>
          <a:xfrm>
            <a:off x="6587864" y="2816201"/>
            <a:ext cx="7893" cy="506896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864554" y="3323097"/>
            <a:ext cx="1462406" cy="589537"/>
            <a:chOff x="4213698" y="990600"/>
            <a:chExt cx="1044102" cy="457200"/>
          </a:xfrm>
        </p:grpSpPr>
        <p:sp>
          <p:nvSpPr>
            <p:cNvPr id="49" name="Trapezoid 48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cxnSp>
        <p:nvCxnSpPr>
          <p:cNvPr id="52" name="Curved Connector 51"/>
          <p:cNvCxnSpPr>
            <a:stCxn id="155" idx="2"/>
            <a:endCxn id="163" idx="2"/>
          </p:cNvCxnSpPr>
          <p:nvPr/>
        </p:nvCxnSpPr>
        <p:spPr>
          <a:xfrm rot="16200000" flipH="1">
            <a:off x="4245450" y="4224616"/>
            <a:ext cx="12700" cy="3079451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11" idx="0"/>
            <a:endCxn id="42" idx="0"/>
          </p:cNvCxnSpPr>
          <p:nvPr/>
        </p:nvCxnSpPr>
        <p:spPr>
          <a:xfrm rot="5400000" flipH="1" flipV="1">
            <a:off x="5702003" y="3009955"/>
            <a:ext cx="16377" cy="3082693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8" idx="3"/>
            <a:endCxn id="50" idx="1"/>
          </p:cNvCxnSpPr>
          <p:nvPr/>
        </p:nvCxnSpPr>
        <p:spPr>
          <a:xfrm>
            <a:off x="4244265" y="3716122"/>
            <a:ext cx="1620285" cy="1637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55"/>
          <p:cNvCxnSpPr>
            <a:stCxn id="4" idx="3"/>
            <a:endCxn id="35" idx="1"/>
          </p:cNvCxnSpPr>
          <p:nvPr/>
        </p:nvCxnSpPr>
        <p:spPr>
          <a:xfrm>
            <a:off x="4147504" y="2541851"/>
            <a:ext cx="1796500" cy="18667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2392214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56" name="Straight Arrow Connector 155"/>
          <p:cNvCxnSpPr>
            <a:stCxn id="8" idx="2"/>
            <a:endCxn id="155" idx="0"/>
          </p:cNvCxnSpPr>
          <p:nvPr/>
        </p:nvCxnSpPr>
        <p:spPr>
          <a:xfrm>
            <a:off x="2697843" y="4944324"/>
            <a:ext cx="7882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ounded Rectangle 160"/>
          <p:cNvSpPr/>
          <p:nvPr/>
        </p:nvSpPr>
        <p:spPr>
          <a:xfrm>
            <a:off x="3844450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162" name="Straight Arrow Connector 161"/>
          <p:cNvCxnSpPr>
            <a:stCxn id="11" idx="2"/>
            <a:endCxn id="161" idx="0"/>
          </p:cNvCxnSpPr>
          <p:nvPr/>
        </p:nvCxnSpPr>
        <p:spPr>
          <a:xfrm flipH="1">
            <a:off x="4157961" y="4944324"/>
            <a:ext cx="15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5471665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64" name="Straight Arrow Connector 163"/>
          <p:cNvCxnSpPr>
            <a:stCxn id="39" idx="2"/>
            <a:endCxn id="163" idx="0"/>
          </p:cNvCxnSpPr>
          <p:nvPr/>
        </p:nvCxnSpPr>
        <p:spPr>
          <a:xfrm>
            <a:off x="5780531" y="4944324"/>
            <a:ext cx="4645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Rounded Rectangle 164"/>
          <p:cNvSpPr/>
          <p:nvPr/>
        </p:nvSpPr>
        <p:spPr>
          <a:xfrm>
            <a:off x="6918210" y="5421965"/>
            <a:ext cx="627022" cy="34237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166" name="Straight Arrow Connector 165"/>
          <p:cNvCxnSpPr>
            <a:stCxn id="42" idx="2"/>
            <a:endCxn id="165" idx="0"/>
          </p:cNvCxnSpPr>
          <p:nvPr/>
        </p:nvCxnSpPr>
        <p:spPr>
          <a:xfrm flipH="1">
            <a:off x="7231721" y="4944324"/>
            <a:ext cx="8949" cy="47764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urved Connector 185"/>
          <p:cNvCxnSpPr>
            <a:stCxn id="7" idx="2"/>
            <a:endCxn id="38" idx="2"/>
          </p:cNvCxnSpPr>
          <p:nvPr/>
        </p:nvCxnSpPr>
        <p:spPr>
          <a:xfrm rot="16200000" flipH="1">
            <a:off x="4241866" y="3009954"/>
            <a:ext cx="16377" cy="3082691"/>
          </a:xfrm>
          <a:prstGeom prst="curvedConnector3">
            <a:avLst>
              <a:gd name="adj1" fmla="val -2314283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urved Connector 191"/>
          <p:cNvCxnSpPr>
            <a:stCxn id="161" idx="2"/>
            <a:endCxn id="165" idx="2"/>
          </p:cNvCxnSpPr>
          <p:nvPr/>
        </p:nvCxnSpPr>
        <p:spPr>
          <a:xfrm rot="16200000" flipH="1">
            <a:off x="5694841" y="4227462"/>
            <a:ext cx="12700" cy="307376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" name="TextBox 347"/>
          <p:cNvSpPr txBox="1"/>
          <p:nvPr/>
        </p:nvSpPr>
        <p:spPr>
          <a:xfrm>
            <a:off x="6116524" y="5647733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349" name="TextBox 348"/>
          <p:cNvSpPr txBox="1"/>
          <p:nvPr/>
        </p:nvSpPr>
        <p:spPr>
          <a:xfrm>
            <a:off x="3243475" y="5683200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765860" y="239434"/>
            <a:ext cx="3499336" cy="994172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map(f)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34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7963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zip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56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059679" y="2092667"/>
            <a:ext cx="1072098" cy="660962"/>
            <a:chOff x="4213698" y="990600"/>
            <a:chExt cx="1044102" cy="457200"/>
          </a:xfrm>
        </p:grpSpPr>
        <p:sp>
          <p:nvSpPr>
            <p:cNvPr id="7" name="Trapezoid 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9" name="Straight Arrow Connector 8"/>
          <p:cNvCxnSpPr/>
          <p:nvPr/>
        </p:nvCxnSpPr>
        <p:spPr>
          <a:xfrm>
            <a:off x="1552294" y="1495533"/>
            <a:ext cx="14800" cy="65464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23299" y="4370415"/>
            <a:ext cx="741886" cy="597253"/>
            <a:chOff x="4213698" y="990600"/>
            <a:chExt cx="1044102" cy="457200"/>
          </a:xfrm>
        </p:grpSpPr>
        <p:sp>
          <p:nvSpPr>
            <p:cNvPr id="11" name="Trapezoid 1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792001" y="4370415"/>
            <a:ext cx="741886" cy="597253"/>
            <a:chOff x="4213698" y="990600"/>
            <a:chExt cx="1044102" cy="457200"/>
          </a:xfrm>
        </p:grpSpPr>
        <p:sp>
          <p:nvSpPr>
            <p:cNvPr id="14" name="Trapezoid 1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16" name="Straight Arrow Connector 15"/>
          <p:cNvCxnSpPr>
            <a:stCxn id="21" idx="2"/>
            <a:endCxn id="11" idx="0"/>
          </p:cNvCxnSpPr>
          <p:nvPr/>
        </p:nvCxnSpPr>
        <p:spPr>
          <a:xfrm flipH="1">
            <a:off x="894242" y="3922475"/>
            <a:ext cx="708343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1" idx="2"/>
            <a:endCxn id="14" idx="0"/>
          </p:cNvCxnSpPr>
          <p:nvPr/>
        </p:nvCxnSpPr>
        <p:spPr>
          <a:xfrm>
            <a:off x="1602585" y="3922475"/>
            <a:ext cx="560359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8" idx="2"/>
            <a:endCxn id="20" idx="0"/>
          </p:cNvCxnSpPr>
          <p:nvPr/>
        </p:nvCxnSpPr>
        <p:spPr>
          <a:xfrm>
            <a:off x="1595728" y="2753629"/>
            <a:ext cx="6857" cy="57159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967247" y="3325222"/>
            <a:ext cx="1270676" cy="597253"/>
            <a:chOff x="4213698" y="990600"/>
            <a:chExt cx="1044102" cy="457200"/>
          </a:xfrm>
        </p:grpSpPr>
        <p:sp>
          <p:nvSpPr>
            <p:cNvPr id="20" name="Trapezoid 1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751604" y="2092666"/>
            <a:ext cx="1045308" cy="660964"/>
            <a:chOff x="4213698" y="990600"/>
            <a:chExt cx="1044102" cy="457200"/>
          </a:xfrm>
        </p:grpSpPr>
        <p:sp>
          <p:nvSpPr>
            <p:cNvPr id="23" name="Trapezoid 22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25" name="Straight Arrow Connector 24"/>
          <p:cNvCxnSpPr>
            <a:endCxn id="23" idx="0"/>
          </p:cNvCxnSpPr>
          <p:nvPr/>
        </p:nvCxnSpPr>
        <p:spPr>
          <a:xfrm>
            <a:off x="4259462" y="1469878"/>
            <a:ext cx="14796" cy="6227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201829" y="4370415"/>
            <a:ext cx="741886" cy="597253"/>
            <a:chOff x="4213698" y="990600"/>
            <a:chExt cx="1044102" cy="457200"/>
          </a:xfrm>
        </p:grpSpPr>
        <p:sp>
          <p:nvSpPr>
            <p:cNvPr id="27" name="Trapezoid 2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70534" y="4370415"/>
            <a:ext cx="741886" cy="597253"/>
            <a:chOff x="4213698" y="990600"/>
            <a:chExt cx="1044102" cy="457200"/>
          </a:xfrm>
        </p:grpSpPr>
        <p:sp>
          <p:nvSpPr>
            <p:cNvPr id="30" name="Trapezoid 2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32" name="Straight Arrow Connector 31"/>
          <p:cNvCxnSpPr>
            <a:stCxn id="37" idx="2"/>
            <a:endCxn id="27" idx="0"/>
          </p:cNvCxnSpPr>
          <p:nvPr/>
        </p:nvCxnSpPr>
        <p:spPr>
          <a:xfrm flipH="1">
            <a:off x="3572772" y="3922475"/>
            <a:ext cx="708346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7" idx="2"/>
            <a:endCxn id="30" idx="0"/>
          </p:cNvCxnSpPr>
          <p:nvPr/>
        </p:nvCxnSpPr>
        <p:spPr>
          <a:xfrm>
            <a:off x="4281116" y="3922475"/>
            <a:ext cx="560361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4" idx="2"/>
            <a:endCxn id="36" idx="0"/>
          </p:cNvCxnSpPr>
          <p:nvPr/>
        </p:nvCxnSpPr>
        <p:spPr>
          <a:xfrm>
            <a:off x="4274258" y="2753630"/>
            <a:ext cx="6860" cy="57159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645780" y="3325222"/>
            <a:ext cx="1270676" cy="597253"/>
            <a:chOff x="4213698" y="990600"/>
            <a:chExt cx="1044102" cy="457200"/>
          </a:xfrm>
        </p:grpSpPr>
        <p:sp>
          <p:nvSpPr>
            <p:cNvPr id="36" name="Trapezoid 35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621834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39" name="Straight Arrow Connector 38"/>
          <p:cNvCxnSpPr>
            <a:stCxn id="12" idx="2"/>
            <a:endCxn id="38" idx="0"/>
          </p:cNvCxnSpPr>
          <p:nvPr/>
        </p:nvCxnSpPr>
        <p:spPr>
          <a:xfrm>
            <a:off x="894242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890536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</a:t>
            </a:r>
          </a:p>
        </p:txBody>
      </p:sp>
      <p:cxnSp>
        <p:nvCxnSpPr>
          <p:cNvPr id="41" name="Straight Arrow Connector 40"/>
          <p:cNvCxnSpPr>
            <a:stCxn id="15" idx="2"/>
            <a:endCxn id="40" idx="0"/>
          </p:cNvCxnSpPr>
          <p:nvPr/>
        </p:nvCxnSpPr>
        <p:spPr>
          <a:xfrm>
            <a:off x="2162944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3300364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3" name="Straight Arrow Connector 42"/>
          <p:cNvCxnSpPr>
            <a:stCxn id="28" idx="2"/>
            <a:endCxn id="42" idx="0"/>
          </p:cNvCxnSpPr>
          <p:nvPr/>
        </p:nvCxnSpPr>
        <p:spPr>
          <a:xfrm>
            <a:off x="3572772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561296" y="5451558"/>
            <a:ext cx="544816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5" name="Straight Arrow Connector 44"/>
          <p:cNvCxnSpPr>
            <a:stCxn id="31" idx="2"/>
            <a:endCxn id="44" idx="0"/>
          </p:cNvCxnSpPr>
          <p:nvPr/>
        </p:nvCxnSpPr>
        <p:spPr>
          <a:xfrm flipH="1">
            <a:off x="4833704" y="4967668"/>
            <a:ext cx="7773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6768269" y="2067501"/>
            <a:ext cx="1012156" cy="711294"/>
            <a:chOff x="4213698" y="990600"/>
            <a:chExt cx="1044102" cy="457200"/>
          </a:xfrm>
        </p:grpSpPr>
        <p:sp>
          <p:nvSpPr>
            <p:cNvPr id="47" name="Trapezoid 46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Remote</a:t>
              </a:r>
            </a:p>
          </p:txBody>
        </p:sp>
      </p:grpSp>
      <p:cxnSp>
        <p:nvCxnSpPr>
          <p:cNvPr id="49" name="Straight Arrow Connector 48"/>
          <p:cNvCxnSpPr>
            <a:endCxn id="47" idx="0"/>
          </p:cNvCxnSpPr>
          <p:nvPr/>
        </p:nvCxnSpPr>
        <p:spPr>
          <a:xfrm>
            <a:off x="7259551" y="1469878"/>
            <a:ext cx="14796" cy="59762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6213380" y="4370415"/>
            <a:ext cx="741886" cy="597253"/>
            <a:chOff x="4213698" y="990600"/>
            <a:chExt cx="1044102" cy="457200"/>
          </a:xfrm>
        </p:grpSpPr>
        <p:sp>
          <p:nvSpPr>
            <p:cNvPr id="51" name="Trapezoid 50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470622" y="4370415"/>
            <a:ext cx="741886" cy="597253"/>
            <a:chOff x="4213698" y="990600"/>
            <a:chExt cx="1044102" cy="457200"/>
          </a:xfrm>
        </p:grpSpPr>
        <p:sp>
          <p:nvSpPr>
            <p:cNvPr id="54" name="Trapezoid 53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Local</a:t>
              </a:r>
            </a:p>
          </p:txBody>
        </p:sp>
      </p:grpSp>
      <p:cxnSp>
        <p:nvCxnSpPr>
          <p:cNvPr id="56" name="Straight Arrow Connector 55"/>
          <p:cNvCxnSpPr>
            <a:stCxn id="61" idx="2"/>
            <a:endCxn id="51" idx="0"/>
          </p:cNvCxnSpPr>
          <p:nvPr/>
        </p:nvCxnSpPr>
        <p:spPr>
          <a:xfrm flipH="1">
            <a:off x="6584323" y="3922475"/>
            <a:ext cx="696883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61" idx="2"/>
            <a:endCxn id="54" idx="0"/>
          </p:cNvCxnSpPr>
          <p:nvPr/>
        </p:nvCxnSpPr>
        <p:spPr>
          <a:xfrm>
            <a:off x="7281206" y="3922475"/>
            <a:ext cx="560361" cy="4479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8" idx="2"/>
            <a:endCxn id="60" idx="0"/>
          </p:cNvCxnSpPr>
          <p:nvPr/>
        </p:nvCxnSpPr>
        <p:spPr>
          <a:xfrm>
            <a:off x="7274347" y="2778795"/>
            <a:ext cx="6859" cy="54642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6645868" y="3325222"/>
            <a:ext cx="1270676" cy="597253"/>
            <a:chOff x="4213698" y="990600"/>
            <a:chExt cx="1044102" cy="457200"/>
          </a:xfrm>
        </p:grpSpPr>
        <p:sp>
          <p:nvSpPr>
            <p:cNvPr id="60" name="Trapezoid 59"/>
            <p:cNvSpPr/>
            <p:nvPr/>
          </p:nvSpPr>
          <p:spPr>
            <a:xfrm>
              <a:off x="4213698" y="990600"/>
              <a:ext cx="1044102" cy="152400"/>
            </a:xfrm>
            <a:prstGeom prst="trapezoid">
              <a:avLst>
                <a:gd name="adj" fmla="val 166721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213698" y="1143000"/>
              <a:ext cx="1044102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Parallel</a:t>
              </a:r>
            </a:p>
          </p:txBody>
        </p:sp>
      </p:grpSp>
      <p:sp>
        <p:nvSpPr>
          <p:cNvPr id="62" name="Rounded Rectangle 61"/>
          <p:cNvSpPr/>
          <p:nvPr/>
        </p:nvSpPr>
        <p:spPr>
          <a:xfrm>
            <a:off x="6201918" y="5451558"/>
            <a:ext cx="764810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T,S</a:t>
            </a:r>
          </a:p>
        </p:txBody>
      </p:sp>
      <p:cxnSp>
        <p:nvCxnSpPr>
          <p:cNvPr id="63" name="Straight Arrow Connector 62"/>
          <p:cNvCxnSpPr>
            <a:stCxn id="52" idx="2"/>
            <a:endCxn id="62" idx="0"/>
          </p:cNvCxnSpPr>
          <p:nvPr/>
        </p:nvCxnSpPr>
        <p:spPr>
          <a:xfrm>
            <a:off x="6584323" y="4967668"/>
            <a:ext cx="0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7470626" y="5451558"/>
            <a:ext cx="726332" cy="346859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T,S</a:t>
            </a:r>
          </a:p>
        </p:txBody>
      </p:sp>
      <p:cxnSp>
        <p:nvCxnSpPr>
          <p:cNvPr id="65" name="Straight Arrow Connector 64"/>
          <p:cNvCxnSpPr>
            <a:stCxn id="55" idx="2"/>
            <a:endCxn id="64" idx="0"/>
          </p:cNvCxnSpPr>
          <p:nvPr/>
        </p:nvCxnSpPr>
        <p:spPr>
          <a:xfrm flipH="1">
            <a:off x="7833792" y="4967668"/>
            <a:ext cx="7773" cy="4838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>
            <a:stCxn id="44" idx="2"/>
            <a:endCxn id="64" idx="2"/>
          </p:cNvCxnSpPr>
          <p:nvPr/>
        </p:nvCxnSpPr>
        <p:spPr>
          <a:xfrm rot="16200000" flipH="1">
            <a:off x="6333923" y="4298372"/>
            <a:ext cx="23011" cy="3000090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>
            <a:stCxn id="40" idx="2"/>
            <a:endCxn id="64" idx="2"/>
          </p:cNvCxnSpPr>
          <p:nvPr/>
        </p:nvCxnSpPr>
        <p:spPr>
          <a:xfrm rot="16200000" flipH="1">
            <a:off x="4998368" y="2962993"/>
            <a:ext cx="12700" cy="5670848"/>
          </a:xfrm>
          <a:prstGeom prst="curvedConnector3">
            <a:avLst>
              <a:gd name="adj1" fmla="val 180000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urved Connector 68"/>
          <p:cNvCxnSpPr>
            <a:stCxn id="42" idx="0"/>
            <a:endCxn id="62" idx="1"/>
          </p:cNvCxnSpPr>
          <p:nvPr/>
        </p:nvCxnSpPr>
        <p:spPr>
          <a:xfrm rot="16200000" flipH="1">
            <a:off x="4800630" y="4223700"/>
            <a:ext cx="173430" cy="2629146"/>
          </a:xfrm>
          <a:prstGeom prst="curvedConnector4">
            <a:avLst>
              <a:gd name="adj1" fmla="val -131811"/>
              <a:gd name="adj2" fmla="val 75984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>
            <a:stCxn id="38" idx="0"/>
            <a:endCxn id="62" idx="1"/>
          </p:cNvCxnSpPr>
          <p:nvPr/>
        </p:nvCxnSpPr>
        <p:spPr>
          <a:xfrm rot="16200000" flipH="1">
            <a:off x="3461365" y="2884435"/>
            <a:ext cx="173430" cy="5307676"/>
          </a:xfrm>
          <a:prstGeom prst="curvedConnector4">
            <a:avLst>
              <a:gd name="adj1" fmla="val -131811"/>
              <a:gd name="adj2" fmla="val 58040"/>
            </a:avLst>
          </a:prstGeom>
          <a:ln w="28575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ight Arrow 71"/>
          <p:cNvSpPr/>
          <p:nvPr/>
        </p:nvSpPr>
        <p:spPr>
          <a:xfrm>
            <a:off x="5402121" y="2323607"/>
            <a:ext cx="890074" cy="823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120415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Spreadsheet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57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28651" y="3451238"/>
            <a:ext cx="5752522" cy="9948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DataSet</a:t>
            </a:r>
            <a:r>
              <a:rPr lang="en-US" sz="3200" dirty="0">
                <a:solidFill>
                  <a:schemeClr val="tx1"/>
                </a:solidFill>
              </a:rPr>
              <a:t>&lt;Table&gt;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" y="5544837"/>
            <a:ext cx="1652213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SQL DB</a:t>
            </a:r>
          </a:p>
        </p:txBody>
      </p:sp>
      <p:sp>
        <p:nvSpPr>
          <p:cNvPr id="7" name="Rectangle 6"/>
          <p:cNvSpPr/>
          <p:nvPr/>
        </p:nvSpPr>
        <p:spPr>
          <a:xfrm>
            <a:off x="2319412" y="5544837"/>
            <a:ext cx="1490313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CSV Files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48273" y="5544837"/>
            <a:ext cx="1657241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Column store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558681" y="5544837"/>
            <a:ext cx="822492" cy="8115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1168" y="5676735"/>
            <a:ext cx="1404552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Storage layer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1" y="4596601"/>
            <a:ext cx="5752522" cy="8159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Table operations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8651" y="1881985"/>
            <a:ext cx="5752522" cy="8159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UI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11168" y="3674785"/>
            <a:ext cx="1963743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Distributed objects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11168" y="4741535"/>
            <a:ext cx="1842749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Spreadsheet logic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1165" y="2016078"/>
            <a:ext cx="111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Front-end</a:t>
            </a:r>
          </a:p>
        </p:txBody>
      </p:sp>
    </p:spTree>
    <p:extLst>
      <p:ext uri="{BB962C8B-B14F-4D97-AF65-F5344CB8AC3E}">
        <p14:creationId xmlns:p14="http://schemas.microsoft.com/office/powerpoint/2010/main" val="2159086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12748" y="1483133"/>
            <a:ext cx="7887768" cy="5230359"/>
            <a:chOff x="1639230" y="2237213"/>
            <a:chExt cx="5286645" cy="3505561"/>
          </a:xfrm>
        </p:grpSpPr>
        <p:sp>
          <p:nvSpPr>
            <p:cNvPr id="2" name="Rectangle 1"/>
            <p:cNvSpPr/>
            <p:nvPr/>
          </p:nvSpPr>
          <p:spPr>
            <a:xfrm>
              <a:off x="3981303" y="3392080"/>
              <a:ext cx="401129" cy="17792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4473008" y="3392080"/>
              <a:ext cx="401129" cy="177920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4964713" y="3392080"/>
              <a:ext cx="401129" cy="177920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050872" y="2237213"/>
              <a:ext cx="934888" cy="352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Table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307241" y="5268325"/>
              <a:ext cx="654516" cy="47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/>
                <a:t>Column</a:t>
              </a:r>
            </a:p>
            <a:p>
              <a:pPr algn="ctr"/>
              <a:r>
                <a:rPr lang="en-US" sz="2000" i="1" dirty="0"/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527257" y="3392079"/>
              <a:ext cx="226444" cy="177921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527257" y="3392079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527257" y="346324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27257" y="353441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527257" y="3605584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27257" y="367675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527257" y="374792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527257" y="381908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527257" y="389025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527257" y="396142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527257" y="4032593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527257" y="410376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27257" y="417493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3527257" y="424610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527257" y="431727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527257" y="438843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527257" y="4459606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27257" y="453077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27257" y="4601943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27257" y="467311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527257" y="4744279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27257" y="481544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27257" y="4886616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3527257" y="4957784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27257" y="502895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27257" y="510012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140247" y="5171288"/>
              <a:ext cx="1000469" cy="47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/>
                <a:t>Membership</a:t>
              </a:r>
            </a:p>
            <a:p>
              <a:pPr algn="ctr"/>
              <a:r>
                <a:rPr lang="en-US" sz="2000" i="1" dirty="0"/>
                <a:t>set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596329" y="2237213"/>
              <a:ext cx="934888" cy="3526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Table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1639230" y="2825974"/>
              <a:ext cx="789317" cy="31702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Schema</a:t>
              </a:r>
              <a:r>
                <a:rPr lang="en-US" sz="20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6136558" y="2829209"/>
              <a:ext cx="789317" cy="317021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Schema</a:t>
              </a:r>
              <a:r>
                <a:rPr lang="en-US" sz="20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cxnSp>
          <p:nvCxnSpPr>
            <p:cNvPr id="63" name="Elbow Connector 62"/>
            <p:cNvCxnSpPr>
              <a:stCxn id="5" idx="2"/>
              <a:endCxn id="60" idx="0"/>
            </p:cNvCxnSpPr>
            <p:nvPr/>
          </p:nvCxnSpPr>
          <p:spPr>
            <a:xfrm rot="5400000">
              <a:off x="2158027" y="2465684"/>
              <a:ext cx="236152" cy="484428"/>
            </a:xfrm>
            <a:prstGeom prst="bentConnector3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lbow Connector 63"/>
            <p:cNvCxnSpPr>
              <a:stCxn id="5" idx="2"/>
              <a:endCxn id="45" idx="1"/>
            </p:cNvCxnSpPr>
            <p:nvPr/>
          </p:nvCxnSpPr>
          <p:spPr>
            <a:xfrm rot="16200000" flipH="1">
              <a:off x="2141271" y="2966868"/>
              <a:ext cx="1763031" cy="100894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/>
            <p:cNvSpPr/>
            <p:nvPr/>
          </p:nvSpPr>
          <p:spPr>
            <a:xfrm>
              <a:off x="3148313" y="2829211"/>
              <a:ext cx="1409610" cy="177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Columns</a:t>
              </a:r>
            </a:p>
          </p:txBody>
        </p:sp>
        <p:cxnSp>
          <p:nvCxnSpPr>
            <p:cNvPr id="69" name="Elbow Connector 68"/>
            <p:cNvCxnSpPr>
              <a:stCxn id="5" idx="2"/>
              <a:endCxn id="68" idx="0"/>
            </p:cNvCxnSpPr>
            <p:nvPr/>
          </p:nvCxnSpPr>
          <p:spPr>
            <a:xfrm rot="16200000" flipH="1">
              <a:off x="3066024" y="2042116"/>
              <a:ext cx="239387" cy="133480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68" idx="2"/>
              <a:endCxn id="2" idx="0"/>
            </p:cNvCxnSpPr>
            <p:nvPr/>
          </p:nvCxnSpPr>
          <p:spPr>
            <a:xfrm>
              <a:off x="3853118" y="3007130"/>
              <a:ext cx="328750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Elbow Connector 74"/>
            <p:cNvCxnSpPr>
              <a:stCxn id="68" idx="2"/>
              <a:endCxn id="3" idx="0"/>
            </p:cNvCxnSpPr>
            <p:nvPr/>
          </p:nvCxnSpPr>
          <p:spPr>
            <a:xfrm>
              <a:off x="3853118" y="3007130"/>
              <a:ext cx="820455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Elbow Connector 77"/>
            <p:cNvCxnSpPr>
              <a:stCxn id="68" idx="2"/>
              <a:endCxn id="4" idx="0"/>
            </p:cNvCxnSpPr>
            <p:nvPr/>
          </p:nvCxnSpPr>
          <p:spPr>
            <a:xfrm>
              <a:off x="3853118" y="3007131"/>
              <a:ext cx="1312160" cy="38494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Elbow Connector 81"/>
            <p:cNvCxnSpPr>
              <a:stCxn id="59" idx="2"/>
              <a:endCxn id="61" idx="0"/>
            </p:cNvCxnSpPr>
            <p:nvPr/>
          </p:nvCxnSpPr>
          <p:spPr>
            <a:xfrm rot="16200000" flipH="1">
              <a:off x="6177802" y="2475794"/>
              <a:ext cx="239387" cy="467444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Rectangle 88"/>
            <p:cNvSpPr/>
            <p:nvPr/>
          </p:nvSpPr>
          <p:spPr>
            <a:xfrm>
              <a:off x="4868475" y="2829210"/>
              <a:ext cx="994735" cy="1779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Columns</a:t>
              </a:r>
            </a:p>
          </p:txBody>
        </p:sp>
        <p:cxnSp>
          <p:nvCxnSpPr>
            <p:cNvPr id="91" name="Elbow Connector 90"/>
            <p:cNvCxnSpPr>
              <a:stCxn id="59" idx="2"/>
              <a:endCxn id="89" idx="0"/>
            </p:cNvCxnSpPr>
            <p:nvPr/>
          </p:nvCxnSpPr>
          <p:spPr>
            <a:xfrm rot="5400000">
              <a:off x="5595115" y="2360551"/>
              <a:ext cx="239387" cy="697931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Elbow Connector 93"/>
            <p:cNvCxnSpPr>
              <a:stCxn id="89" idx="2"/>
              <a:endCxn id="4" idx="0"/>
            </p:cNvCxnSpPr>
            <p:nvPr/>
          </p:nvCxnSpPr>
          <p:spPr>
            <a:xfrm flipH="1">
              <a:off x="5165278" y="3007129"/>
              <a:ext cx="200564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ectangle 106"/>
            <p:cNvSpPr/>
            <p:nvPr/>
          </p:nvSpPr>
          <p:spPr>
            <a:xfrm>
              <a:off x="5549424" y="3392079"/>
              <a:ext cx="226444" cy="1779210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5549424" y="3392079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5549424" y="346324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5549424" y="353441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5549424" y="3605584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549424" y="367675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5549424" y="3747920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5549424" y="381908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5549424" y="3890257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5549424" y="396142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5549424" y="4032593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5549424" y="4103761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5549424" y="4174930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5549424" y="4246102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5549424" y="4317270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5549424" y="4388438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5549424" y="4530775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5549424" y="4601943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5549424" y="4744279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5549424" y="4815448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549424" y="4957784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5549424" y="5028952"/>
              <a:ext cx="226444" cy="711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5549424" y="5100121"/>
              <a:ext cx="226444" cy="7116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5162414" y="5171288"/>
              <a:ext cx="1000469" cy="4744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i="1" dirty="0"/>
                <a:t>Membership</a:t>
              </a:r>
            </a:p>
            <a:p>
              <a:pPr algn="ctr"/>
              <a:r>
                <a:rPr lang="en-US" sz="2000" i="1" dirty="0"/>
                <a:t>set</a:t>
              </a:r>
            </a:p>
          </p:txBody>
        </p:sp>
        <p:cxnSp>
          <p:nvCxnSpPr>
            <p:cNvPr id="139" name="Elbow Connector 93"/>
            <p:cNvCxnSpPr>
              <a:stCxn id="89" idx="2"/>
              <a:endCxn id="3" idx="0"/>
            </p:cNvCxnSpPr>
            <p:nvPr/>
          </p:nvCxnSpPr>
          <p:spPr>
            <a:xfrm flipH="1">
              <a:off x="4673572" y="3007130"/>
              <a:ext cx="692270" cy="38495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Elbow Connector 141"/>
            <p:cNvCxnSpPr>
              <a:stCxn id="59" idx="2"/>
              <a:endCxn id="122" idx="3"/>
            </p:cNvCxnSpPr>
            <p:nvPr/>
          </p:nvCxnSpPr>
          <p:spPr>
            <a:xfrm rot="5400000">
              <a:off x="5002722" y="3362969"/>
              <a:ext cx="1834199" cy="28790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4624" y="6591"/>
            <a:ext cx="7886700" cy="1100073"/>
          </a:xfrm>
        </p:spPr>
        <p:txBody>
          <a:bodyPr/>
          <a:lstStyle/>
          <a:p>
            <a:r>
              <a:rPr lang="en-US" dirty="0"/>
              <a:t>Table data storage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58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667576" y="3314213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3667576" y="341858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3667576" y="352476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3667576" y="363095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3667576" y="373713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3667576" y="384513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3667576" y="394950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667576" y="4055686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3667576" y="416187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667576" y="4268056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667576" y="436940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3667576" y="447377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3667576" y="457995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3667576" y="468614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3667576" y="479232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667576" y="4906982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3667576" y="501135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3667576" y="511753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667576" y="5223720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667576" y="5329904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667576" y="5437903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667576" y="554227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3667576" y="564845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667576" y="5754641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3667576" y="5860825"/>
            <a:ext cx="26792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026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MembershipSet</a:t>
            </a:r>
            <a:r>
              <a:rPr lang="en-US" dirty="0"/>
              <a:t> operations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Iterate</a:t>
            </a:r>
          </a:p>
          <a:p>
            <a:r>
              <a:rPr lang="en-US" dirty="0"/>
              <a:t>Sample</a:t>
            </a:r>
          </a:p>
          <a:p>
            <a:r>
              <a:rPr lang="en-US" dirty="0" err="1"/>
              <a:t>GetIteratorOverSample</a:t>
            </a:r>
            <a:endParaRPr lang="en-US" dirty="0"/>
          </a:p>
          <a:p>
            <a:pPr lvl="1"/>
            <a:r>
              <a:rPr lang="en-US" dirty="0"/>
              <a:t>Ideally cost should be O(|output|)</a:t>
            </a:r>
          </a:p>
          <a:p>
            <a:r>
              <a:rPr lang="en-US" dirty="0"/>
              <a:t>Union/intersection/etc.</a:t>
            </a:r>
          </a:p>
          <a:p>
            <a:endParaRPr lang="en-US" dirty="0"/>
          </a:p>
          <a:p>
            <a:r>
              <a:rPr lang="en-US" dirty="0"/>
              <a:t>Multiple implementations, depending on sparsity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59</a:t>
            </a:fld>
            <a:endParaRPr lang="en-US"/>
          </a:p>
        </p:txBody>
      </p:sp>
      <p:pic>
        <p:nvPicPr>
          <p:cNvPr id="7" name="Picture 6" descr="Se Reserva el Derecho de Admisión | el secreto del éxito de los ba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60" y="2002957"/>
            <a:ext cx="3013779" cy="199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635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Motivation</a:t>
            </a:r>
          </a:p>
          <a:p>
            <a:r>
              <a:rPr lang="en-US" dirty="0"/>
              <a:t>Fundamental building blocks</a:t>
            </a:r>
          </a:p>
          <a:p>
            <a:r>
              <a:rPr lang="en-US" dirty="0"/>
              <a:t>System architecture</a:t>
            </a:r>
          </a:p>
          <a:p>
            <a:r>
              <a:rPr lang="en-US" dirty="0"/>
              <a:t>Visualization as sketches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572" y="1646237"/>
            <a:ext cx="2581419" cy="23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95555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Scripting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expose JavaScript to users</a:t>
            </a:r>
          </a:p>
          <a:p>
            <a:pPr lvl="1"/>
            <a:r>
              <a:rPr lang="en-US" dirty="0"/>
              <a:t>Create new columns</a:t>
            </a:r>
          </a:p>
          <a:p>
            <a:pPr lvl="1"/>
            <a:r>
              <a:rPr lang="en-US" dirty="0"/>
              <a:t>Write data filters</a:t>
            </a:r>
          </a:p>
          <a:p>
            <a:r>
              <a:rPr lang="en-US" dirty="0"/>
              <a:t>Oracle Java </a:t>
            </a:r>
            <a:r>
              <a:rPr lang="en-US" dirty="0" err="1"/>
              <a:t>Nashorn</a:t>
            </a:r>
            <a:r>
              <a:rPr lang="en-US" dirty="0"/>
              <a:t> JS engine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44" y="3964951"/>
            <a:ext cx="4283338" cy="23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5425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Dimensionality reduction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PCA</a:t>
            </a:r>
          </a:p>
          <a:p>
            <a:r>
              <a:rPr lang="en-US" dirty="0"/>
              <a:t>Covariance matrix computation is a sketch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Local Affine Multidimensional Scaling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80" y="3054698"/>
            <a:ext cx="3150877" cy="3077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44" y="4180114"/>
            <a:ext cx="3615394" cy="146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322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4787"/>
          </a:xfrm>
        </p:spPr>
        <p:txBody>
          <a:bodyPr/>
          <a:lstStyle/>
          <a:p>
            <a:r>
              <a:rPr lang="en-US" dirty="0"/>
              <a:t>Single machine, strong scaling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71450" y="2663268"/>
          <a:ext cx="4400550" cy="352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Acrobat Document" r:id="rId3" imgW="3428556" imgH="2743200" progId="AcroExch.Document.DC">
                  <p:embed/>
                </p:oleObj>
              </mc:Choice>
              <mc:Fallback>
                <p:oleObj name="Acrobat Document" r:id="rId3" imgW="3428556" imgH="2743200" progId="AcroExch.Document.DC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2663268"/>
                        <a:ext cx="4400550" cy="352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458971" y="2663268"/>
          <a:ext cx="4400550" cy="352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Acrobat Document" r:id="rId5" imgW="3428556" imgH="2743200" progId="AcroExch.Document.DC">
                  <p:embed/>
                </p:oleObj>
              </mc:Choice>
              <mc:Fallback>
                <p:oleObj name="Acrobat Document" r:id="rId5" imgW="3428556" imgH="2743200" progId="AcroExch.Document.DC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8971" y="2663268"/>
                        <a:ext cx="4400550" cy="352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10"/>
          <p:cNvSpPr txBox="1">
            <a:spLocks/>
          </p:cNvSpPr>
          <p:nvPr/>
        </p:nvSpPr>
        <p:spPr>
          <a:xfrm>
            <a:off x="366100" y="1790394"/>
            <a:ext cx="8551563" cy="6977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Histogram, 100M elements total, no sampling</a:t>
            </a:r>
          </a:p>
        </p:txBody>
      </p:sp>
    </p:spTree>
    <p:extLst>
      <p:ext uri="{BB962C8B-B14F-4D97-AF65-F5344CB8AC3E}">
        <p14:creationId xmlns:p14="http://schemas.microsoft.com/office/powerpoint/2010/main" val="3917611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25715"/>
          </a:xfrm>
        </p:spPr>
        <p:txBody>
          <a:bodyPr/>
          <a:lstStyle/>
          <a:p>
            <a:r>
              <a:rPr lang="en-US" dirty="0"/>
              <a:t>Service capacity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9700795"/>
              </p:ext>
            </p:extLst>
          </p:nvPr>
        </p:nvGraphicFramePr>
        <p:xfrm>
          <a:off x="0" y="1530036"/>
          <a:ext cx="9144000" cy="4952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4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tacked &lt;strong&gt;Bricks&lt;/strong&gt; Free Stock Photo - Public Domain Pictur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69" y="1"/>
            <a:ext cx="921374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269" y="2265405"/>
            <a:ext cx="9199269" cy="1031488"/>
          </a:xfrm>
          <a:gradFill flip="none" rotWithShape="1">
            <a:gsLst>
              <a:gs pos="0">
                <a:schemeClr val="bg1"/>
              </a:gs>
              <a:gs pos="100000">
                <a:schemeClr val="bg1">
                  <a:alpha val="7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Hillview Building Blocks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53" y="365126"/>
            <a:ext cx="8943033" cy="1325563"/>
          </a:xfrm>
        </p:spPr>
        <p:txBody>
          <a:bodyPr/>
          <a:lstStyle/>
          <a:p>
            <a:r>
              <a:rPr lang="en-US" dirty="0"/>
              <a:t>Approximate renderings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98" y="2633907"/>
            <a:ext cx="4000500" cy="12787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97" y="2125267"/>
            <a:ext cx="4279106" cy="3250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68" y="4083860"/>
            <a:ext cx="3610956" cy="337418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68114-F52B-4424-B4CD-5549AE393D2F}" type="slidenum">
              <a:rPr lang="en-US" smtClean="0"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679997" y="2381459"/>
            <a:ext cx="4237915" cy="5124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00592" y="4803111"/>
            <a:ext cx="4237915" cy="57256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074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493" y="3426775"/>
            <a:ext cx="3586322" cy="23871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182"/>
            <a:ext cx="7886700" cy="942860"/>
          </a:xfrm>
        </p:spPr>
        <p:txBody>
          <a:bodyPr/>
          <a:lstStyle/>
          <a:p>
            <a:r>
              <a:rPr lang="en-US" dirty="0"/>
              <a:t>Monoids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650" y="1172307"/>
            <a:ext cx="8558503" cy="1894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 set M with</a:t>
            </a:r>
          </a:p>
          <a:p>
            <a:pPr lvl="1"/>
            <a:r>
              <a:rPr lang="en-US" dirty="0"/>
              <a:t>An operation + : M x M -&gt; M</a:t>
            </a:r>
          </a:p>
          <a:p>
            <a:pPr lvl="1"/>
            <a:r>
              <a:rPr lang="en-US" dirty="0"/>
              <a:t>A distinguished zero element: a + 0 = 0 + a = a</a:t>
            </a:r>
          </a:p>
          <a:p>
            <a:pPr lvl="1"/>
            <a:r>
              <a:rPr lang="en-US" dirty="0"/>
              <a:t>Commutative if a + b = b + a</a:t>
            </a:r>
          </a:p>
          <a:p>
            <a:pPr marL="457200" lvl="1" indent="0"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48A2-C527-40F2-A97A-FB1E4B5C2DC0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9650" y="383551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err="1">
                <a:latin typeface="Consolas" panose="020B0609020204030204" pitchFamily="49" charset="0"/>
                <a:cs typeface="Consolas" panose="020B0609020204030204" pitchFamily="49" charset="0"/>
              </a:rPr>
              <a:t>IMonoid</a:t>
            </a: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&lt;R&gt; {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R zero();</a:t>
            </a:r>
            <a:b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	R add(R left, R right); </a:t>
            </a:r>
          </a:p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027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8214</TotalTime>
  <Words>1394</Words>
  <Application>Microsoft Office PowerPoint</Application>
  <PresentationFormat>On-screen Show (4:3)</PresentationFormat>
  <Paragraphs>596</Paragraphs>
  <Slides>63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Candara</vt:lpstr>
      <vt:lpstr>Consolas</vt:lpstr>
      <vt:lpstr>Office Theme</vt:lpstr>
      <vt:lpstr>Acrobat Document</vt:lpstr>
      <vt:lpstr>A Big Data Spreadsheet</vt:lpstr>
      <vt:lpstr>Browsing big data</vt:lpstr>
      <vt:lpstr>Bandwidth hierarchy</vt:lpstr>
      <vt:lpstr>Demo</vt:lpstr>
      <vt:lpstr>History</vt:lpstr>
      <vt:lpstr>Outline</vt:lpstr>
      <vt:lpstr>Hillview Building Blocks</vt:lpstr>
      <vt:lpstr>Approximate renderings</vt:lpstr>
      <vt:lpstr>Monoids</vt:lpstr>
      <vt:lpstr>Abstract Computational Model</vt:lpstr>
      <vt:lpstr>All Renderings in Hillview are sketches!</vt:lpstr>
      <vt:lpstr>System architecture</vt:lpstr>
      <vt:lpstr>Hillview System architecture</vt:lpstr>
      <vt:lpstr>DataSet Core API</vt:lpstr>
      <vt:lpstr>Immutable Partitioned Objects</vt:lpstr>
      <vt:lpstr>Dataset objects</vt:lpstr>
      <vt:lpstr>LocalDataset&lt;T&gt;</vt:lpstr>
      <vt:lpstr>ParallelDataset&lt;T&gt;</vt:lpstr>
      <vt:lpstr>RemoteDataset&lt;T&gt;</vt:lpstr>
      <vt:lpstr>A distributed dataset</vt:lpstr>
      <vt:lpstr>sketch(s)</vt:lpstr>
      <vt:lpstr>Histogram execution timeline</vt:lpstr>
      <vt:lpstr>Memory management</vt:lpstr>
      <vt:lpstr>Visualization as sketches</vt:lpstr>
      <vt:lpstr>Table views</vt:lpstr>
      <vt:lpstr>Scrolling</vt:lpstr>
      <vt:lpstr>1D Histograms</vt:lpstr>
      <vt:lpstr>Histograms based on sampling</vt:lpstr>
      <vt:lpstr>2D Histograms</vt:lpstr>
      <vt:lpstr>Heatmaps</vt:lpstr>
      <vt:lpstr>Trellis plots</vt:lpstr>
      <vt:lpstr>Evaluation</vt:lpstr>
      <vt:lpstr>Evaluation system</vt:lpstr>
      <vt:lpstr>Cost of Single-Threaded Implementation</vt:lpstr>
      <vt:lpstr>Comparison against database</vt:lpstr>
      <vt:lpstr>Single-machine, weak scaling</vt:lpstr>
      <vt:lpstr>Cluster-level weak scaling</vt:lpstr>
      <vt:lpstr>End-to-end time (ms)</vt:lpstr>
      <vt:lpstr>Conclusion</vt:lpstr>
      <vt:lpstr>Lessons learned - architecture</vt:lpstr>
      <vt:lpstr>Lessons learned  - implementation</vt:lpstr>
      <vt:lpstr>Related work [a small sample]</vt:lpstr>
      <vt:lpstr>Future work</vt:lpstr>
      <vt:lpstr>Backup slides</vt:lpstr>
      <vt:lpstr>PowerPoint Presentation</vt:lpstr>
      <vt:lpstr>Linear transformations (homomorphisms)</vt:lpstr>
      <vt:lpstr>Pixel-level quantization</vt:lpstr>
      <vt:lpstr>Reactive streams (RxJava)</vt:lpstr>
      <vt:lpstr>Observable roles (1)</vt:lpstr>
      <vt:lpstr>Observable roles (2)</vt:lpstr>
      <vt:lpstr>Observable roles (3)</vt:lpstr>
      <vt:lpstr>Observable roles (4)</vt:lpstr>
      <vt:lpstr>A log browser in Hillview</vt:lpstr>
      <vt:lpstr>Hillview Design principles</vt:lpstr>
      <vt:lpstr>map(f)</vt:lpstr>
      <vt:lpstr>zip</vt:lpstr>
      <vt:lpstr>Spreadsheet architecture</vt:lpstr>
      <vt:lpstr>Table data storage</vt:lpstr>
      <vt:lpstr>MembershipSet operations</vt:lpstr>
      <vt:lpstr>Scripting</vt:lpstr>
      <vt:lpstr>Dimensionality reduction</vt:lpstr>
      <vt:lpstr>Single machine, strong scaling</vt:lpstr>
      <vt:lpstr>Service capacity</vt:lpstr>
    </vt:vector>
  </TitlesOfParts>
  <Company>VMware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Big Data Spreadhseet</dc:title>
  <dc:creator>Mihai Budiu</dc:creator>
  <cp:lastModifiedBy>Mihai Budiu</cp:lastModifiedBy>
  <cp:revision>290</cp:revision>
  <dcterms:created xsi:type="dcterms:W3CDTF">2017-11-20T22:10:23Z</dcterms:created>
  <dcterms:modified xsi:type="dcterms:W3CDTF">2018-02-12T17:55:09Z</dcterms:modified>
</cp:coreProperties>
</file>