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11" r:id="rId3"/>
    <p:sldId id="312" r:id="rId4"/>
    <p:sldId id="314" r:id="rId5"/>
    <p:sldId id="313" r:id="rId6"/>
    <p:sldId id="310" r:id="rId7"/>
    <p:sldId id="261" r:id="rId8"/>
    <p:sldId id="267" r:id="rId9"/>
    <p:sldId id="268" r:id="rId10"/>
    <p:sldId id="269" r:id="rId11"/>
    <p:sldId id="270" r:id="rId12"/>
    <p:sldId id="274" r:id="rId13"/>
    <p:sldId id="308" r:id="rId14"/>
    <p:sldId id="315" r:id="rId15"/>
    <p:sldId id="273" r:id="rId16"/>
    <p:sldId id="278" r:id="rId17"/>
    <p:sldId id="293" r:id="rId18"/>
    <p:sldId id="292" r:id="rId19"/>
    <p:sldId id="288" r:id="rId20"/>
    <p:sldId id="271" r:id="rId21"/>
    <p:sldId id="291" r:id="rId22"/>
    <p:sldId id="317" r:id="rId23"/>
    <p:sldId id="318" r:id="rId24"/>
    <p:sldId id="321" r:id="rId25"/>
    <p:sldId id="319" r:id="rId26"/>
    <p:sldId id="320" r:id="rId27"/>
    <p:sldId id="30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11649FD-1FA1-4FC5-8A4F-70A0067D750B}">
          <p14:sldIdLst>
            <p14:sldId id="256"/>
          </p14:sldIdLst>
        </p14:section>
        <p14:section name="Job Structure" id="{63FFC317-DCF0-4888-9F6F-B5E5EC33188C}">
          <p14:sldIdLst>
            <p14:sldId id="311"/>
            <p14:sldId id="312"/>
            <p14:sldId id="314"/>
            <p14:sldId id="313"/>
            <p14:sldId id="310"/>
            <p14:sldId id="261"/>
            <p14:sldId id="267"/>
            <p14:sldId id="268"/>
            <p14:sldId id="269"/>
            <p14:sldId id="270"/>
          </p14:sldIdLst>
        </p14:section>
        <p14:section name="Job object model" id="{2FF725F3-7CB4-439A-8264-69AB080445EF}">
          <p14:sldIdLst>
            <p14:sldId id="274"/>
            <p14:sldId id="308"/>
            <p14:sldId id="315"/>
            <p14:sldId id="273"/>
            <p14:sldId id="278"/>
            <p14:sldId id="293"/>
            <p14:sldId id="292"/>
            <p14:sldId id="288"/>
            <p14:sldId id="271"/>
            <p14:sldId id="291"/>
            <p14:sldId id="317"/>
            <p14:sldId id="318"/>
            <p14:sldId id="321"/>
            <p14:sldId id="319"/>
            <p14:sldId id="320"/>
            <p14:sldId id="30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06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618D0-6877-4BD9-B2F2-4182F87A3B5E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DD7EF-48A3-482D-83FD-78B65EB3B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46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 is a generalization of the Unix piping mechanism: instead of </a:t>
            </a:r>
            <a:r>
              <a:rPr lang="en-US" dirty="0" err="1" smtClean="0"/>
              <a:t>uni</a:t>
            </a:r>
            <a:r>
              <a:rPr lang="en-US" dirty="0" smtClean="0"/>
              <a:t>-dimensional (chain) pipelines, it provides two-dimensional pipelines.</a:t>
            </a:r>
            <a:r>
              <a:rPr lang="en-US" baseline="0" dirty="0" smtClean="0"/>
              <a:t> The unit is still a process connected by a point-to-point channel, but the processes are replicated.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basic Dryad</a:t>
            </a:r>
            <a:r>
              <a:rPr lang="en-US" baseline="0" dirty="0" smtClean="0"/>
              <a:t> terminology.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brain of a Dryad job is a centralized</a:t>
            </a:r>
            <a:r>
              <a:rPr lang="en-US" baseline="0" dirty="0" smtClean="0"/>
              <a:t> </a:t>
            </a:r>
            <a:r>
              <a:rPr lang="en-US" dirty="0" smtClean="0"/>
              <a:t>Job Manager, which maintains a complete state of the job.</a:t>
            </a:r>
          </a:p>
          <a:p>
            <a:r>
              <a:rPr lang="en-US" dirty="0" smtClean="0"/>
              <a:t>The JM controls the processes running</a:t>
            </a:r>
            <a:r>
              <a:rPr lang="en-US" baseline="0" dirty="0" smtClean="0"/>
              <a:t> on a cluster, but never exchanges data with them.</a:t>
            </a:r>
          </a:p>
          <a:p>
            <a:r>
              <a:rPr lang="en-US" baseline="0" dirty="0" smtClean="0"/>
              <a:t>(The data plane is completely separated from the control plane.)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DD7EF-48A3-482D-83FD-78B65EB3BD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C0E4-3808-41D9-8322-41668B1837AE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491E-931E-4B3E-8F5B-1518698BA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66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C0E4-3808-41D9-8322-41668B1837AE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491E-931E-4B3E-8F5B-1518698BA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4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C0E4-3808-41D9-8322-41668B1837AE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491E-931E-4B3E-8F5B-1518698BA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66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C0E4-3808-41D9-8322-41668B1837AE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491E-931E-4B3E-8F5B-1518698BA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7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C0E4-3808-41D9-8322-41668B1837AE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491E-931E-4B3E-8F5B-1518698BA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3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C0E4-3808-41D9-8322-41668B1837AE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491E-931E-4B3E-8F5B-1518698BA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C0E4-3808-41D9-8322-41668B1837AE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491E-931E-4B3E-8F5B-1518698BA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1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C0E4-3808-41D9-8322-41668B1837AE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491E-931E-4B3E-8F5B-1518698BA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9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C0E4-3808-41D9-8322-41668B1837AE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491E-931E-4B3E-8F5B-1518698BA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C0E4-3808-41D9-8322-41668B1837AE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491E-931E-4B3E-8F5B-1518698BA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C0E4-3808-41D9-8322-41668B1837AE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491E-931E-4B3E-8F5B-1518698BA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31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6C0E4-3808-41D9-8322-41668B1837AE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5491E-931E-4B3E-8F5B-1518698BA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4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wmf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924800" cy="2305051"/>
          </a:xfrm>
        </p:spPr>
        <p:txBody>
          <a:bodyPr>
            <a:normAutofit/>
          </a:bodyPr>
          <a:lstStyle/>
          <a:p>
            <a:r>
              <a:rPr lang="en-US" i="1" dirty="0"/>
              <a:t>Monitoring and Debugging </a:t>
            </a:r>
            <a:r>
              <a:rPr lang="en-US" i="1" dirty="0" smtClean="0"/>
              <a:t>Dryad(LINQ) </a:t>
            </a:r>
            <a:r>
              <a:rPr lang="en-US" i="1" dirty="0"/>
              <a:t>Applications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with Daphne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352800"/>
            <a:ext cx="7162800" cy="2819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Vilas Jagannath, Zuoning Yin, </a:t>
            </a:r>
            <a:r>
              <a:rPr lang="en-US" dirty="0" smtClean="0">
                <a:solidFill>
                  <a:srgbClr val="00B0F0"/>
                </a:solidFill>
              </a:rPr>
              <a:t>Mihai Budiu</a:t>
            </a:r>
          </a:p>
          <a:p>
            <a:r>
              <a:rPr lang="en-US" dirty="0" smtClean="0"/>
              <a:t>University of Illinois, Microsoft Research SVC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International Workshop on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High-Level Parallel Programming Models and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Supportive </a:t>
            </a:r>
            <a:r>
              <a:rPr lang="en-US" dirty="0" smtClean="0">
                <a:solidFill>
                  <a:srgbClr val="FF0000"/>
                </a:solidFill>
              </a:rPr>
              <a:t>Environments (HIPS) 2011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6200000">
            <a:off x="844264" y="4560318"/>
            <a:ext cx="3638106" cy="449834"/>
          </a:xfrm>
          <a:prstGeom prst="rec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Firewall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 in detail?</a:t>
            </a:r>
            <a:endParaRPr lang="en-US" dirty="0"/>
          </a:p>
        </p:txBody>
      </p:sp>
      <p:pic>
        <p:nvPicPr>
          <p:cNvPr id="4" name="Picture 3" descr="C:\Users\mbudiu\AppData\Local\Microsoft\Windows\Temporary Internet Files\Content.IE5\0W1FB6JX\MMj0178124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105" y="1646419"/>
            <a:ext cx="990600" cy="1006839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3352800" y="2743200"/>
            <a:ext cx="5657850" cy="3733800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dirty="0" smtClean="0">
              <a:solidFill>
                <a:schemeClr val="tx2"/>
              </a:solidFill>
            </a:endParaRPr>
          </a:p>
          <a:p>
            <a:pPr algn="ctr"/>
            <a:endParaRPr lang="en-US" dirty="0" smtClean="0">
              <a:solidFill>
                <a:schemeClr val="tx2"/>
              </a:solidFill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Cluster/Cloud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87049" y="5803776"/>
            <a:ext cx="1276350" cy="56262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Cluster Scheduler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488487" y="2966182"/>
            <a:ext cx="1714670" cy="2063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572564" y="3073874"/>
            <a:ext cx="1546516" cy="58372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Job Manager</a:t>
            </a:r>
          </a:p>
          <a:p>
            <a:pPr algn="ctr"/>
            <a:r>
              <a:rPr lang="en-US" sz="1600" dirty="0" smtClean="0"/>
              <a:t>(JM)</a:t>
            </a:r>
            <a:endParaRPr lang="en-US" sz="1600" dirty="0"/>
          </a:p>
        </p:txBody>
      </p:sp>
      <p:sp>
        <p:nvSpPr>
          <p:cNvPr id="20" name="Rounded Rectangle 19"/>
          <p:cNvSpPr/>
          <p:nvPr/>
        </p:nvSpPr>
        <p:spPr>
          <a:xfrm>
            <a:off x="3583764" y="4828739"/>
            <a:ext cx="1524117" cy="5837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Exec</a:t>
            </a:r>
            <a:endParaRPr lang="en-US" sz="1600" dirty="0"/>
          </a:p>
        </p:txBody>
      </p:sp>
      <p:sp>
        <p:nvSpPr>
          <p:cNvPr id="21" name="Rounded Rectangle 20"/>
          <p:cNvSpPr/>
          <p:nvPr/>
        </p:nvSpPr>
        <p:spPr>
          <a:xfrm>
            <a:off x="3583764" y="4148557"/>
            <a:ext cx="1524117" cy="58372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Storage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4505325" y="1519150"/>
            <a:ext cx="3352800" cy="1134108"/>
            <a:chOff x="5048250" y="1519150"/>
            <a:chExt cx="3352800" cy="1134108"/>
          </a:xfrm>
        </p:grpSpPr>
        <p:pic>
          <p:nvPicPr>
            <p:cNvPr id="51" name="Picture 50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48250" y="1519150"/>
              <a:ext cx="402134" cy="1134108"/>
            </a:xfrm>
            <a:prstGeom prst="rect">
              <a:avLst/>
            </a:prstGeom>
            <a:noFill/>
          </p:spPr>
        </p:pic>
        <p:pic>
          <p:nvPicPr>
            <p:cNvPr id="52" name="Picture 51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69774" y="1519150"/>
              <a:ext cx="402134" cy="1134108"/>
            </a:xfrm>
            <a:prstGeom prst="rect">
              <a:avLst/>
            </a:prstGeom>
            <a:noFill/>
          </p:spPr>
        </p:pic>
        <p:pic>
          <p:nvPicPr>
            <p:cNvPr id="53" name="Picture 52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91297" y="1519150"/>
              <a:ext cx="402134" cy="1134108"/>
            </a:xfrm>
            <a:prstGeom prst="rect">
              <a:avLst/>
            </a:prstGeom>
            <a:noFill/>
          </p:spPr>
        </p:pic>
        <p:pic>
          <p:nvPicPr>
            <p:cNvPr id="54" name="Picture 53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12821" y="1519150"/>
              <a:ext cx="402134" cy="1134108"/>
            </a:xfrm>
            <a:prstGeom prst="rect">
              <a:avLst/>
            </a:prstGeom>
            <a:noFill/>
          </p:spPr>
        </p:pic>
        <p:pic>
          <p:nvPicPr>
            <p:cNvPr id="55" name="Picture 54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34345" y="1519150"/>
              <a:ext cx="402134" cy="1134108"/>
            </a:xfrm>
            <a:prstGeom prst="rect">
              <a:avLst/>
            </a:prstGeom>
            <a:noFill/>
          </p:spPr>
        </p:pic>
        <p:pic>
          <p:nvPicPr>
            <p:cNvPr id="56" name="Picture 55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55869" y="1519150"/>
              <a:ext cx="402134" cy="1134108"/>
            </a:xfrm>
            <a:prstGeom prst="rect">
              <a:avLst/>
            </a:prstGeom>
            <a:noFill/>
          </p:spPr>
        </p:pic>
        <p:pic>
          <p:nvPicPr>
            <p:cNvPr id="57" name="Picture 56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7392" y="1519150"/>
              <a:ext cx="402134" cy="1134108"/>
            </a:xfrm>
            <a:prstGeom prst="rect">
              <a:avLst/>
            </a:prstGeom>
            <a:noFill/>
          </p:spPr>
        </p:pic>
        <p:pic>
          <p:nvPicPr>
            <p:cNvPr id="58" name="Picture 57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98916" y="1519150"/>
              <a:ext cx="402134" cy="1134108"/>
            </a:xfrm>
            <a:prstGeom prst="rect">
              <a:avLst/>
            </a:prstGeom>
            <a:noFill/>
          </p:spPr>
        </p:pic>
      </p:grpSp>
      <p:sp>
        <p:nvSpPr>
          <p:cNvPr id="7" name="Rounded Rectangle 6"/>
          <p:cNvSpPr/>
          <p:nvPr/>
        </p:nvSpPr>
        <p:spPr>
          <a:xfrm>
            <a:off x="189205" y="2743200"/>
            <a:ext cx="1676400" cy="39624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 anchorCtr="0"/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Localhost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5187" y="5832999"/>
            <a:ext cx="1352550" cy="53339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Job Submission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355187" y="4880380"/>
            <a:ext cx="1352550" cy="53339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355187" y="3927760"/>
            <a:ext cx="1352550" cy="53339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59" name="Rounded Rectangle 58"/>
          <p:cNvSpPr/>
          <p:nvPr/>
        </p:nvSpPr>
        <p:spPr>
          <a:xfrm>
            <a:off x="355187" y="2975140"/>
            <a:ext cx="1352550" cy="53339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</a:t>
            </a:r>
            <a:endParaRPr lang="en-US" dirty="0"/>
          </a:p>
        </p:txBody>
      </p:sp>
      <p:cxnSp>
        <p:nvCxnSpPr>
          <p:cNvPr id="67" name="Straight Arrow Connector 66"/>
          <p:cNvCxnSpPr>
            <a:stCxn id="43" idx="2"/>
            <a:endCxn id="8" idx="0"/>
          </p:cNvCxnSpPr>
          <p:nvPr/>
        </p:nvCxnSpPr>
        <p:spPr>
          <a:xfrm>
            <a:off x="1031462" y="5413779"/>
            <a:ext cx="0" cy="419220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4" idx="2"/>
            <a:endCxn id="43" idx="0"/>
          </p:cNvCxnSpPr>
          <p:nvPr/>
        </p:nvCxnSpPr>
        <p:spPr>
          <a:xfrm>
            <a:off x="1031462" y="4461159"/>
            <a:ext cx="0" cy="419221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3" idx="1"/>
            <a:endCxn id="8" idx="3"/>
          </p:cNvCxnSpPr>
          <p:nvPr/>
        </p:nvCxnSpPr>
        <p:spPr>
          <a:xfrm flipH="1">
            <a:off x="1707737" y="6085087"/>
            <a:ext cx="1779312" cy="14612"/>
          </a:xfrm>
          <a:prstGeom prst="straightConnector1">
            <a:avLst/>
          </a:prstGeom>
          <a:ln>
            <a:headEnd type="stealth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5334000" y="2971800"/>
            <a:ext cx="171467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ounded Rectangle 133"/>
          <p:cNvSpPr/>
          <p:nvPr/>
        </p:nvSpPr>
        <p:spPr>
          <a:xfrm>
            <a:off x="5418077" y="3079492"/>
            <a:ext cx="1546516" cy="58372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Vertex</a:t>
            </a:r>
            <a:endParaRPr lang="en-US" sz="1600" dirty="0"/>
          </a:p>
        </p:txBody>
      </p:sp>
      <p:sp>
        <p:nvSpPr>
          <p:cNvPr id="135" name="Rounded Rectangle 134"/>
          <p:cNvSpPr/>
          <p:nvPr/>
        </p:nvSpPr>
        <p:spPr>
          <a:xfrm>
            <a:off x="5429277" y="4834357"/>
            <a:ext cx="1524117" cy="5837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Exec</a:t>
            </a:r>
            <a:endParaRPr lang="en-US" sz="1600" dirty="0"/>
          </a:p>
        </p:txBody>
      </p:sp>
      <p:sp>
        <p:nvSpPr>
          <p:cNvPr id="136" name="Rounded Rectangle 135"/>
          <p:cNvSpPr/>
          <p:nvPr/>
        </p:nvSpPr>
        <p:spPr>
          <a:xfrm>
            <a:off x="5429277" y="4148557"/>
            <a:ext cx="1524117" cy="58372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Storage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7174096" y="2971800"/>
            <a:ext cx="171467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ounded Rectangle 137"/>
          <p:cNvSpPr/>
          <p:nvPr/>
        </p:nvSpPr>
        <p:spPr>
          <a:xfrm>
            <a:off x="7258173" y="3079492"/>
            <a:ext cx="1546516" cy="58372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Vertex</a:t>
            </a:r>
            <a:endParaRPr lang="en-US" sz="1600" dirty="0"/>
          </a:p>
        </p:txBody>
      </p:sp>
      <p:sp>
        <p:nvSpPr>
          <p:cNvPr id="139" name="Rounded Rectangle 138"/>
          <p:cNvSpPr/>
          <p:nvPr/>
        </p:nvSpPr>
        <p:spPr>
          <a:xfrm>
            <a:off x="7269373" y="4834357"/>
            <a:ext cx="1524117" cy="5837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Exec</a:t>
            </a:r>
            <a:endParaRPr lang="en-US" sz="1600" dirty="0"/>
          </a:p>
        </p:txBody>
      </p:sp>
      <p:sp>
        <p:nvSpPr>
          <p:cNvPr id="140" name="Rounded Rectangle 139"/>
          <p:cNvSpPr/>
          <p:nvPr/>
        </p:nvSpPr>
        <p:spPr>
          <a:xfrm>
            <a:off x="7269373" y="4148557"/>
            <a:ext cx="1524117" cy="58372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Storage</a:t>
            </a:r>
          </a:p>
        </p:txBody>
      </p:sp>
      <p:cxnSp>
        <p:nvCxnSpPr>
          <p:cNvPr id="144" name="Straight Arrow Connector 143"/>
          <p:cNvCxnSpPr>
            <a:stCxn id="19" idx="3"/>
            <a:endCxn id="135" idx="1"/>
          </p:cNvCxnSpPr>
          <p:nvPr/>
        </p:nvCxnSpPr>
        <p:spPr>
          <a:xfrm>
            <a:off x="5119080" y="3365737"/>
            <a:ext cx="310197" cy="1760483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59" idx="2"/>
            <a:endCxn id="44" idx="0"/>
          </p:cNvCxnSpPr>
          <p:nvPr/>
        </p:nvCxnSpPr>
        <p:spPr>
          <a:xfrm>
            <a:off x="1031462" y="3508539"/>
            <a:ext cx="0" cy="419221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4142304" y="6551381"/>
            <a:ext cx="408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L: Logs, IO: Input/Output, R: Resources</a:t>
            </a:r>
            <a:endParaRPr lang="en-US" dirty="0"/>
          </a:p>
        </p:txBody>
      </p:sp>
      <p:cxnSp>
        <p:nvCxnSpPr>
          <p:cNvPr id="186" name="Straight Arrow Connector 185"/>
          <p:cNvCxnSpPr>
            <a:stCxn id="196" idx="0"/>
            <a:endCxn id="134" idx="2"/>
          </p:cNvCxnSpPr>
          <p:nvPr/>
        </p:nvCxnSpPr>
        <p:spPr>
          <a:xfrm flipH="1" flipV="1">
            <a:off x="6191335" y="3663218"/>
            <a:ext cx="439944" cy="194670"/>
          </a:xfrm>
          <a:prstGeom prst="straightConnector1">
            <a:avLst/>
          </a:prstGeom>
          <a:ln>
            <a:prstDash val="sysDash"/>
            <a:headEnd type="stealth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1" name="Rectangle 190"/>
          <p:cNvSpPr/>
          <p:nvPr/>
        </p:nvSpPr>
        <p:spPr>
          <a:xfrm>
            <a:off x="3756948" y="3857888"/>
            <a:ext cx="374373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92" name="Rectangle 191"/>
          <p:cNvSpPr/>
          <p:nvPr/>
        </p:nvSpPr>
        <p:spPr>
          <a:xfrm>
            <a:off x="4177090" y="3857888"/>
            <a:ext cx="374373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193" name="Rectangle 192"/>
          <p:cNvSpPr/>
          <p:nvPr/>
        </p:nvSpPr>
        <p:spPr>
          <a:xfrm>
            <a:off x="4614283" y="3857888"/>
            <a:ext cx="374373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IO</a:t>
            </a:r>
            <a:endParaRPr lang="en-US" dirty="0"/>
          </a:p>
        </p:txBody>
      </p:sp>
      <p:sp>
        <p:nvSpPr>
          <p:cNvPr id="194" name="Rectangle 193"/>
          <p:cNvSpPr/>
          <p:nvPr/>
        </p:nvSpPr>
        <p:spPr>
          <a:xfrm>
            <a:off x="5586757" y="3857888"/>
            <a:ext cx="374373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95" name="Rectangle 194"/>
          <p:cNvSpPr/>
          <p:nvPr/>
        </p:nvSpPr>
        <p:spPr>
          <a:xfrm>
            <a:off x="6006899" y="3857888"/>
            <a:ext cx="374373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196" name="Rectangle 195"/>
          <p:cNvSpPr/>
          <p:nvPr/>
        </p:nvSpPr>
        <p:spPr>
          <a:xfrm>
            <a:off x="6444092" y="3857888"/>
            <a:ext cx="374373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IO</a:t>
            </a:r>
            <a:endParaRPr lang="en-US" dirty="0"/>
          </a:p>
        </p:txBody>
      </p:sp>
      <p:sp>
        <p:nvSpPr>
          <p:cNvPr id="197" name="Rectangle 196"/>
          <p:cNvSpPr/>
          <p:nvPr/>
        </p:nvSpPr>
        <p:spPr>
          <a:xfrm>
            <a:off x="7436601" y="3857888"/>
            <a:ext cx="374373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98" name="Rectangle 197"/>
          <p:cNvSpPr/>
          <p:nvPr/>
        </p:nvSpPr>
        <p:spPr>
          <a:xfrm>
            <a:off x="7856743" y="3857888"/>
            <a:ext cx="374373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199" name="Rectangle 198"/>
          <p:cNvSpPr/>
          <p:nvPr/>
        </p:nvSpPr>
        <p:spPr>
          <a:xfrm>
            <a:off x="8293936" y="3857888"/>
            <a:ext cx="374373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IO</a:t>
            </a:r>
            <a:endParaRPr lang="en-US" dirty="0"/>
          </a:p>
        </p:txBody>
      </p:sp>
      <p:cxnSp>
        <p:nvCxnSpPr>
          <p:cNvPr id="76" name="Straight Arrow Connector 75"/>
          <p:cNvCxnSpPr>
            <a:stCxn id="20" idx="2"/>
            <a:endCxn id="13" idx="0"/>
          </p:cNvCxnSpPr>
          <p:nvPr/>
        </p:nvCxnSpPr>
        <p:spPr>
          <a:xfrm flipH="1">
            <a:off x="4125224" y="5412465"/>
            <a:ext cx="220599" cy="391311"/>
          </a:xfrm>
          <a:prstGeom prst="straightConnector1">
            <a:avLst/>
          </a:prstGeom>
          <a:ln>
            <a:headEnd type="stealth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138" idx="1"/>
            <a:endCxn id="196" idx="3"/>
          </p:cNvCxnSpPr>
          <p:nvPr/>
        </p:nvCxnSpPr>
        <p:spPr>
          <a:xfrm flipH="1">
            <a:off x="6818465" y="3371355"/>
            <a:ext cx="439708" cy="677033"/>
          </a:xfrm>
          <a:prstGeom prst="straightConnector1">
            <a:avLst/>
          </a:prstGeom>
          <a:ln>
            <a:prstDash val="sysDash"/>
            <a:headEnd type="stealth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19" idx="2"/>
            <a:endCxn id="20" idx="0"/>
          </p:cNvCxnSpPr>
          <p:nvPr/>
        </p:nvCxnSpPr>
        <p:spPr>
          <a:xfrm>
            <a:off x="4345822" y="3657600"/>
            <a:ext cx="1" cy="1171139"/>
          </a:xfrm>
          <a:prstGeom prst="straightConnector1">
            <a:avLst/>
          </a:prstGeom>
          <a:ln>
            <a:headEnd type="stealth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134" idx="2"/>
            <a:endCxn id="135" idx="0"/>
          </p:cNvCxnSpPr>
          <p:nvPr/>
        </p:nvCxnSpPr>
        <p:spPr>
          <a:xfrm>
            <a:off x="6191335" y="3663218"/>
            <a:ext cx="1" cy="1171139"/>
          </a:xfrm>
          <a:prstGeom prst="straightConnector1">
            <a:avLst/>
          </a:prstGeom>
          <a:ln>
            <a:headEnd type="stealth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138" idx="2"/>
            <a:endCxn id="139" idx="0"/>
          </p:cNvCxnSpPr>
          <p:nvPr/>
        </p:nvCxnSpPr>
        <p:spPr>
          <a:xfrm>
            <a:off x="8031431" y="3663218"/>
            <a:ext cx="1" cy="1171139"/>
          </a:xfrm>
          <a:prstGeom prst="straightConnector1">
            <a:avLst/>
          </a:prstGeom>
          <a:ln>
            <a:headEnd type="stealth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19" idx="3"/>
            <a:endCxn id="139" idx="1"/>
          </p:cNvCxnSpPr>
          <p:nvPr/>
        </p:nvCxnSpPr>
        <p:spPr>
          <a:xfrm>
            <a:off x="5119080" y="3365737"/>
            <a:ext cx="2150293" cy="1760483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97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15" grpId="0" animBg="1"/>
      <p:bldP spid="19" grpId="0" animBg="1"/>
      <p:bldP spid="20" grpId="0" animBg="1"/>
      <p:bldP spid="21" grpId="0" animBg="1"/>
      <p:bldP spid="7" grpId="0" animBg="1"/>
      <p:bldP spid="8" grpId="0" animBg="1"/>
      <p:bldP spid="43" grpId="0" animBg="1"/>
      <p:bldP spid="44" grpId="0" animBg="1"/>
      <p:bldP spid="59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82" grpId="0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Logs – lots of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Job-related </a:t>
            </a:r>
          </a:p>
          <a:p>
            <a:pPr lvl="1"/>
            <a:r>
              <a:rPr lang="en-US" dirty="0" smtClean="0"/>
              <a:t>Plan (xml), status, resources</a:t>
            </a:r>
          </a:p>
          <a:p>
            <a:r>
              <a:rPr lang="en-US" dirty="0" smtClean="0"/>
              <a:t>Job-manager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tdout.txt, stderr.txt, *.log</a:t>
            </a:r>
          </a:p>
          <a:p>
            <a:r>
              <a:rPr lang="en-US" dirty="0" smtClean="0"/>
              <a:t>Vertex</a:t>
            </a:r>
          </a:p>
          <a:p>
            <a:pPr lvl="1"/>
            <a:r>
              <a:rPr lang="en-US" dirty="0" smtClean="0"/>
              <a:t>stdout.txt, *.log, *.xml, *.</a:t>
            </a:r>
            <a:r>
              <a:rPr lang="en-US" dirty="0" err="1" smtClean="0"/>
              <a:t>cmd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7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Tools Structure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2650525" y="5317524"/>
            <a:ext cx="1937951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Cosmos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3336325" y="5317524"/>
            <a:ext cx="1937951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Scope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4022124" y="5317524"/>
            <a:ext cx="1937951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HPC v2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4707924" y="5317524"/>
            <a:ext cx="1937951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HPC v3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4352667"/>
            <a:ext cx="2971800" cy="533400"/>
          </a:xfrm>
          <a:prstGeom prst="rect">
            <a:avLst/>
          </a:prstGeom>
          <a:solidFill>
            <a:srgbClr val="CCECFF">
              <a:alpha val="60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Cluster abstraction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3624649"/>
            <a:ext cx="2971800" cy="53340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Job Object Model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0400" y="2176849"/>
            <a:ext cx="2971800" cy="1295400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Monitoring,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Profiling,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Debugging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00400" y="1491049"/>
            <a:ext cx="2971800" cy="533400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GUIs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1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Up Arrow 13"/>
          <p:cNvSpPr/>
          <p:nvPr/>
        </p:nvSpPr>
        <p:spPr>
          <a:xfrm>
            <a:off x="2329670" y="4837935"/>
            <a:ext cx="3886200" cy="327225"/>
          </a:xfrm>
          <a:prstGeom prst="upArrow">
            <a:avLst>
              <a:gd name="adj1" fmla="val 50000"/>
              <a:gd name="adj2" fmla="val 6432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Object Model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5410122"/>
            <a:ext cx="1021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Logs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" y="3835115"/>
            <a:ext cx="1032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JOM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" y="1937948"/>
            <a:ext cx="1286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Views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754623" y="3262968"/>
            <a:ext cx="5098568" cy="1511359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Job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0022" y="4284408"/>
            <a:ext cx="618008" cy="35744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42533" y="4284408"/>
            <a:ext cx="618008" cy="35744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15043" y="4284408"/>
            <a:ext cx="618008" cy="35744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87553" y="4284408"/>
            <a:ext cx="618008" cy="35744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04973" y="3837273"/>
            <a:ext cx="1365161" cy="490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Vertices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2001926" y="3837273"/>
            <a:ext cx="1065964" cy="825834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Plan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4623" y="1688882"/>
            <a:ext cx="1545021" cy="10008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570022" y="1688882"/>
            <a:ext cx="1545021" cy="10008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308171" y="1688882"/>
            <a:ext cx="1545021" cy="10021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45619" y="5675292"/>
            <a:ext cx="772510" cy="714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2681636" y="5389338"/>
            <a:ext cx="1660897" cy="7863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806039" y="5480870"/>
            <a:ext cx="772510" cy="1072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887553" y="5390340"/>
            <a:ext cx="1158766" cy="8578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1754623" y="2689723"/>
            <a:ext cx="247303" cy="132892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067890" y="2691059"/>
            <a:ext cx="231754" cy="132758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570022" y="2691059"/>
            <a:ext cx="0" cy="155913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115044" y="2691059"/>
            <a:ext cx="1390518" cy="163077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2"/>
            <a:endCxn id="17" idx="0"/>
          </p:cNvCxnSpPr>
          <p:nvPr/>
        </p:nvCxnSpPr>
        <p:spPr>
          <a:xfrm flipH="1">
            <a:off x="5192294" y="4641851"/>
            <a:ext cx="231753" cy="839019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17" idx="6"/>
          </p:cNvCxnSpPr>
          <p:nvPr/>
        </p:nvCxnSpPr>
        <p:spPr>
          <a:xfrm flipH="1">
            <a:off x="5578549" y="2691059"/>
            <a:ext cx="1274642" cy="332597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7" idx="1"/>
          </p:cNvCxnSpPr>
          <p:nvPr/>
        </p:nvCxnSpPr>
        <p:spPr>
          <a:xfrm flipH="1">
            <a:off x="4919170" y="2691059"/>
            <a:ext cx="424880" cy="29468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372631" y="1976173"/>
            <a:ext cx="3823926" cy="428932"/>
          </a:xfrm>
          <a:prstGeom prst="rect">
            <a:avLst/>
          </a:prstGeom>
          <a:solidFill>
            <a:srgbClr val="FFFFFF">
              <a:alpha val="70980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Tools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281738" y="5165160"/>
            <a:ext cx="1685250" cy="1417446"/>
            <a:chOff x="6736429" y="3236976"/>
            <a:chExt cx="1666705" cy="1134108"/>
          </a:xfrm>
        </p:grpSpPr>
        <p:pic>
          <p:nvPicPr>
            <p:cNvPr id="50" name="Picture 49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36429" y="3236976"/>
              <a:ext cx="402134" cy="1134108"/>
            </a:xfrm>
            <a:prstGeom prst="rect">
              <a:avLst/>
            </a:prstGeom>
            <a:noFill/>
          </p:spPr>
        </p:pic>
        <p:pic>
          <p:nvPicPr>
            <p:cNvPr id="51" name="Picture 50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57953" y="3236976"/>
              <a:ext cx="402134" cy="1134108"/>
            </a:xfrm>
            <a:prstGeom prst="rect">
              <a:avLst/>
            </a:prstGeom>
            <a:noFill/>
          </p:spPr>
        </p:pic>
        <p:pic>
          <p:nvPicPr>
            <p:cNvPr id="52" name="Picture 51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9476" y="3236976"/>
              <a:ext cx="402134" cy="1134108"/>
            </a:xfrm>
            <a:prstGeom prst="rect">
              <a:avLst/>
            </a:prstGeom>
            <a:noFill/>
          </p:spPr>
        </p:pic>
        <p:pic>
          <p:nvPicPr>
            <p:cNvPr id="53" name="Picture 52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01000" y="3236976"/>
              <a:ext cx="402134" cy="1134108"/>
            </a:xfrm>
            <a:prstGeom prst="rect">
              <a:avLst/>
            </a:prstGeom>
            <a:noFill/>
          </p:spPr>
        </p:pic>
      </p:grpSp>
      <p:pic>
        <p:nvPicPr>
          <p:cNvPr id="34" name="Picture 2" descr="C:\Users\mbudiu\AppData\Local\Microsoft\Windows\Temporary Internet Files\Content.IE5\E9CM70IO\MC90043163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488" y="2122773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24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20" grpId="0"/>
      <p:bldP spid="21" grpId="0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3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Outline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Job structure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Job Object Model</a:t>
            </a:r>
          </a:p>
          <a:p>
            <a:r>
              <a:rPr lang="en-US" dirty="0" smtClean="0"/>
              <a:t>Tools for job understanding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09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Job Browser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 rot="16200000">
            <a:off x="968891" y="455053"/>
            <a:ext cx="348219" cy="2285999"/>
          </a:xfrm>
          <a:prstGeom prst="rightBrace">
            <a:avLst>
              <a:gd name="adj1" fmla="val 2749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 rot="16200000">
            <a:off x="3940691" y="-230749"/>
            <a:ext cx="348219" cy="3657601"/>
          </a:xfrm>
          <a:prstGeom prst="rightBrace">
            <a:avLst>
              <a:gd name="adj1" fmla="val 2749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16200000">
            <a:off x="7306274" y="61267"/>
            <a:ext cx="348219" cy="3073567"/>
          </a:xfrm>
          <a:prstGeom prst="rightBrace">
            <a:avLst>
              <a:gd name="adj1" fmla="val 2749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9958" y="962280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Job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56790" y="962280"/>
            <a:ext cx="867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Stage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955962" y="962280"/>
            <a:ext cx="986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Vertex</a:t>
            </a:r>
            <a:endParaRPr lang="en-US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" y="1828800"/>
            <a:ext cx="9144000" cy="474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56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Schedule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214" y="1476375"/>
            <a:ext cx="647700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7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diagnosis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70049"/>
            <a:ext cx="6477000" cy="335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1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decision tree</a:t>
            </a:r>
            <a:endParaRPr lang="en-US" dirty="0"/>
          </a:p>
        </p:txBody>
      </p:sp>
      <p:sp>
        <p:nvSpPr>
          <p:cNvPr id="50" name="Content Placeholder 49"/>
          <p:cNvSpPr>
            <a:spLocks noGrp="1"/>
          </p:cNvSpPr>
          <p:nvPr>
            <p:ph idx="1"/>
          </p:nvPr>
        </p:nvSpPr>
        <p:spPr>
          <a:xfrm>
            <a:off x="228600" y="1600200"/>
            <a:ext cx="4495800" cy="4724400"/>
          </a:xfrm>
        </p:spPr>
        <p:txBody>
          <a:bodyPr/>
          <a:lstStyle/>
          <a:p>
            <a:r>
              <a:rPr lang="en-US" dirty="0" smtClean="0"/>
              <a:t>“Hand-made”</a:t>
            </a:r>
          </a:p>
          <a:p>
            <a:r>
              <a:rPr lang="en-US" dirty="0" smtClean="0"/>
              <a:t>Least portable tool</a:t>
            </a:r>
          </a:p>
          <a:p>
            <a:r>
              <a:rPr lang="en-US" dirty="0" smtClean="0"/>
              <a:t>Incomplete</a:t>
            </a:r>
          </a:p>
          <a:p>
            <a:r>
              <a:rPr lang="en-US" dirty="0" smtClean="0"/>
              <a:t>High-coverage</a:t>
            </a:r>
          </a:p>
          <a:p>
            <a:r>
              <a:rPr lang="en-US" dirty="0" smtClean="0"/>
              <a:t>Bug types:</a:t>
            </a:r>
          </a:p>
          <a:p>
            <a:pPr lvl="1"/>
            <a:r>
              <a:rPr lang="en-US" dirty="0" smtClean="0"/>
              <a:t>User level</a:t>
            </a:r>
          </a:p>
          <a:p>
            <a:pPr lvl="1"/>
            <a:r>
              <a:rPr lang="en-US" dirty="0" smtClean="0"/>
              <a:t>System-level</a:t>
            </a:r>
          </a:p>
          <a:p>
            <a:pPr lvl="1"/>
            <a:r>
              <a:rPr lang="en-US" dirty="0" smtClean="0"/>
              <a:t>Cluster malfunction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804216" y="1143401"/>
            <a:ext cx="224392" cy="128224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611880" y="1431905"/>
            <a:ext cx="224392" cy="128224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996552" y="1423965"/>
            <a:ext cx="224392" cy="128224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 flipH="1">
            <a:off x="5724076" y="1271625"/>
            <a:ext cx="192336" cy="1602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  <a:endCxn id="7" idx="0"/>
          </p:cNvCxnSpPr>
          <p:nvPr/>
        </p:nvCxnSpPr>
        <p:spPr>
          <a:xfrm>
            <a:off x="5916412" y="1271625"/>
            <a:ext cx="192336" cy="1523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220944" y="1720409"/>
            <a:ext cx="224392" cy="128224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28608" y="2008913"/>
            <a:ext cx="224392" cy="128224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413280" y="2000972"/>
            <a:ext cx="224392" cy="128224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0" idx="2"/>
            <a:endCxn id="11" idx="0"/>
          </p:cNvCxnSpPr>
          <p:nvPr/>
        </p:nvCxnSpPr>
        <p:spPr>
          <a:xfrm flipH="1">
            <a:off x="6140804" y="1848633"/>
            <a:ext cx="192336" cy="1602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  <a:endCxn id="12" idx="0"/>
          </p:cNvCxnSpPr>
          <p:nvPr/>
        </p:nvCxnSpPr>
        <p:spPr>
          <a:xfrm>
            <a:off x="6333140" y="1848633"/>
            <a:ext cx="192336" cy="1523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246735" y="1367793"/>
            <a:ext cx="224392" cy="128224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005169" y="1656297"/>
            <a:ext cx="224392" cy="1282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439071" y="1648356"/>
            <a:ext cx="224392" cy="128224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5" idx="2"/>
            <a:endCxn id="16" idx="0"/>
          </p:cNvCxnSpPr>
          <p:nvPr/>
        </p:nvCxnSpPr>
        <p:spPr>
          <a:xfrm flipH="1">
            <a:off x="7117365" y="1496017"/>
            <a:ext cx="241566" cy="1602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2"/>
            <a:endCxn id="17" idx="0"/>
          </p:cNvCxnSpPr>
          <p:nvPr/>
        </p:nvCxnSpPr>
        <p:spPr>
          <a:xfrm>
            <a:off x="7358931" y="1496017"/>
            <a:ext cx="192336" cy="1523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355432" y="1720409"/>
            <a:ext cx="224392" cy="128224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278160" y="2008913"/>
            <a:ext cx="224392" cy="12822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20" idx="2"/>
            <a:endCxn id="21" idx="0"/>
          </p:cNvCxnSpPr>
          <p:nvPr/>
        </p:nvCxnSpPr>
        <p:spPr>
          <a:xfrm flipH="1">
            <a:off x="5390355" y="1848633"/>
            <a:ext cx="77273" cy="1602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957144" y="2305357"/>
            <a:ext cx="224392" cy="128224"/>
          </a:xfrm>
          <a:prstGeom prst="roundRect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232943" y="2305357"/>
            <a:ext cx="224392" cy="128224"/>
          </a:xfrm>
          <a:prstGeom prst="roundRect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7585381" y="1904804"/>
            <a:ext cx="224392" cy="128224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391936" y="2274805"/>
            <a:ext cx="224392" cy="128224"/>
          </a:xfrm>
          <a:prstGeom prst="round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776608" y="2266865"/>
            <a:ext cx="224392" cy="1282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25" idx="2"/>
            <a:endCxn id="26" idx="0"/>
          </p:cNvCxnSpPr>
          <p:nvPr/>
        </p:nvCxnSpPr>
        <p:spPr>
          <a:xfrm flipH="1">
            <a:off x="7504132" y="2033028"/>
            <a:ext cx="193445" cy="2417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2"/>
            <a:endCxn id="27" idx="0"/>
          </p:cNvCxnSpPr>
          <p:nvPr/>
        </p:nvCxnSpPr>
        <p:spPr>
          <a:xfrm>
            <a:off x="7697577" y="2033028"/>
            <a:ext cx="191227" cy="2338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" idx="2"/>
            <a:endCxn id="20" idx="0"/>
          </p:cNvCxnSpPr>
          <p:nvPr/>
        </p:nvCxnSpPr>
        <p:spPr>
          <a:xfrm flipH="1">
            <a:off x="5467628" y="1552188"/>
            <a:ext cx="641120" cy="1682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" idx="2"/>
            <a:endCxn id="10" idx="0"/>
          </p:cNvCxnSpPr>
          <p:nvPr/>
        </p:nvCxnSpPr>
        <p:spPr>
          <a:xfrm>
            <a:off x="6108748" y="1552188"/>
            <a:ext cx="224392" cy="1682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5" idx="0"/>
          </p:cNvCxnSpPr>
          <p:nvPr/>
        </p:nvCxnSpPr>
        <p:spPr>
          <a:xfrm>
            <a:off x="5957144" y="1271625"/>
            <a:ext cx="1401787" cy="961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2"/>
            <a:endCxn id="23" idx="0"/>
          </p:cNvCxnSpPr>
          <p:nvPr/>
        </p:nvCxnSpPr>
        <p:spPr>
          <a:xfrm flipH="1">
            <a:off x="6069339" y="2137137"/>
            <a:ext cx="71464" cy="1682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1" idx="2"/>
            <a:endCxn id="24" idx="0"/>
          </p:cNvCxnSpPr>
          <p:nvPr/>
        </p:nvCxnSpPr>
        <p:spPr>
          <a:xfrm flipH="1">
            <a:off x="5345139" y="2137137"/>
            <a:ext cx="45217" cy="1682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7" idx="2"/>
            <a:endCxn id="25" idx="0"/>
          </p:cNvCxnSpPr>
          <p:nvPr/>
        </p:nvCxnSpPr>
        <p:spPr>
          <a:xfrm>
            <a:off x="7551267" y="1776580"/>
            <a:ext cx="146310" cy="1282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5597028" y="2296240"/>
            <a:ext cx="224392" cy="128224"/>
          </a:xfrm>
          <a:prstGeom prst="roundRect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stCxn id="21" idx="2"/>
            <a:endCxn id="36" idx="0"/>
          </p:cNvCxnSpPr>
          <p:nvPr/>
        </p:nvCxnSpPr>
        <p:spPr>
          <a:xfrm>
            <a:off x="5390355" y="2137137"/>
            <a:ext cx="318869" cy="1591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6317112" y="2300652"/>
            <a:ext cx="224392" cy="128224"/>
          </a:xfrm>
          <a:prstGeom prst="roundRect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1" idx="2"/>
            <a:endCxn id="38" idx="0"/>
          </p:cNvCxnSpPr>
          <p:nvPr/>
        </p:nvCxnSpPr>
        <p:spPr>
          <a:xfrm>
            <a:off x="6140804" y="2137137"/>
            <a:ext cx="288504" cy="1635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897936" y="2008913"/>
            <a:ext cx="224392" cy="128224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705600" y="2297417"/>
            <a:ext cx="224392" cy="128224"/>
          </a:xfrm>
          <a:prstGeom prst="roundRect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7090272" y="2289476"/>
            <a:ext cx="224392" cy="128224"/>
          </a:xfrm>
          <a:prstGeom prst="round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>
            <a:stCxn id="40" idx="2"/>
            <a:endCxn id="41" idx="0"/>
          </p:cNvCxnSpPr>
          <p:nvPr/>
        </p:nvCxnSpPr>
        <p:spPr>
          <a:xfrm flipH="1">
            <a:off x="6817796" y="2137137"/>
            <a:ext cx="192336" cy="1602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0" idx="2"/>
            <a:endCxn id="42" idx="0"/>
          </p:cNvCxnSpPr>
          <p:nvPr/>
        </p:nvCxnSpPr>
        <p:spPr>
          <a:xfrm>
            <a:off x="7010132" y="2137137"/>
            <a:ext cx="192336" cy="1523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0" idx="2"/>
            <a:endCxn id="40" idx="0"/>
          </p:cNvCxnSpPr>
          <p:nvPr/>
        </p:nvCxnSpPr>
        <p:spPr>
          <a:xfrm>
            <a:off x="6333140" y="1848633"/>
            <a:ext cx="676992" cy="1602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" idx="2"/>
            <a:endCxn id="23" idx="0"/>
          </p:cNvCxnSpPr>
          <p:nvPr/>
        </p:nvCxnSpPr>
        <p:spPr>
          <a:xfrm>
            <a:off x="5724076" y="1560129"/>
            <a:ext cx="345264" cy="7452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2" idx="2"/>
            <a:endCxn id="41" idx="0"/>
          </p:cNvCxnSpPr>
          <p:nvPr/>
        </p:nvCxnSpPr>
        <p:spPr>
          <a:xfrm>
            <a:off x="6525476" y="2129196"/>
            <a:ext cx="292320" cy="1682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76" y="2514600"/>
            <a:ext cx="3382520" cy="378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72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uiExpand="1" build="p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6" grpId="0" animBg="1"/>
      <p:bldP spid="38" grpId="0" animBg="1"/>
      <p:bldP spid="40" grpId="0" animBg="1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Powershell = Interactive Queries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$cluster = get-cluster </a:t>
            </a:r>
            <a:r>
              <a:rPr lang="en-US" dirty="0"/>
              <a:t>X </a:t>
            </a:r>
          </a:p>
          <a:p>
            <a:pPr marL="0" indent="0">
              <a:buNone/>
            </a:pPr>
            <a:r>
              <a:rPr lang="en-US" dirty="0" smtClean="0"/>
              <a:t>$job = $cluster |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select-</a:t>
            </a:r>
            <a:r>
              <a:rPr lang="en-US" dirty="0" err="1" smtClean="0"/>
              <a:t>AllJobs</a:t>
            </a:r>
            <a:r>
              <a:rPr lang="en-US" dirty="0" smtClean="0"/>
              <a:t> </a:t>
            </a:r>
            <a:r>
              <a:rPr lang="en-US" dirty="0"/>
              <a:t>| </a:t>
            </a:r>
          </a:p>
          <a:p>
            <a:pPr marL="0" indent="0">
              <a:buNone/>
            </a:pPr>
            <a:r>
              <a:rPr lang="en-US" dirty="0" smtClean="0"/>
              <a:t>  sort-object Date |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select-object </a:t>
            </a:r>
            <a:r>
              <a:rPr lang="en-US" dirty="0"/>
              <a:t>-last 1 | </a:t>
            </a:r>
          </a:p>
          <a:p>
            <a:pPr marL="0" indent="0">
              <a:buNone/>
            </a:pPr>
            <a:r>
              <a:rPr lang="en-US" dirty="0" smtClean="0"/>
              <a:t>  select-</a:t>
            </a:r>
            <a:r>
              <a:rPr lang="en-US" dirty="0" err="1" smtClean="0"/>
              <a:t>DryadJob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$failed = $</a:t>
            </a:r>
            <a:r>
              <a:rPr lang="en-US" dirty="0" err="1" smtClean="0"/>
              <a:t>job.Vertices</a:t>
            </a:r>
            <a:r>
              <a:rPr lang="en-US" dirty="0" smtClean="0"/>
              <a:t> </a:t>
            </a:r>
            <a:r>
              <a:rPr lang="en-US" dirty="0"/>
              <a:t>| </a:t>
            </a:r>
          </a:p>
          <a:p>
            <a:pPr marL="0" indent="0">
              <a:buNone/>
            </a:pPr>
            <a:r>
              <a:rPr lang="en-US" dirty="0" smtClean="0"/>
              <a:t>  where-object </a:t>
            </a:r>
            <a:r>
              <a:rPr lang="en-US" dirty="0"/>
              <a:t>{ $_.State -</a:t>
            </a:r>
            <a:r>
              <a:rPr lang="en-US" dirty="0" err="1"/>
              <a:t>eq</a:t>
            </a:r>
            <a:r>
              <a:rPr lang="en-US" dirty="0"/>
              <a:t> "Failed" } </a:t>
            </a:r>
          </a:p>
        </p:txBody>
      </p:sp>
    </p:spTree>
    <p:extLst>
      <p:ext uri="{BB962C8B-B14F-4D97-AF65-F5344CB8AC3E}">
        <p14:creationId xmlns:p14="http://schemas.microsoft.com/office/powerpoint/2010/main" val="155910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mbudiu\AppData\Local\Microsoft\Windows\Temporary Internet Files\Content.IE5\7Q8VXV76\MC90043627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760" y="2324037"/>
            <a:ext cx="3351502" cy="335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Clusters: Marketing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730098" y="2537567"/>
            <a:ext cx="3069134" cy="2389884"/>
            <a:chOff x="6736429" y="3236976"/>
            <a:chExt cx="1666705" cy="1134108"/>
          </a:xfrm>
        </p:grpSpPr>
        <p:pic>
          <p:nvPicPr>
            <p:cNvPr id="6" name="Picture 5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36429" y="3236976"/>
              <a:ext cx="402134" cy="1134108"/>
            </a:xfrm>
            <a:prstGeom prst="rect">
              <a:avLst/>
            </a:prstGeom>
            <a:noFill/>
          </p:spPr>
        </p:pic>
        <p:pic>
          <p:nvPicPr>
            <p:cNvPr id="7" name="Picture 6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57953" y="3236976"/>
              <a:ext cx="402134" cy="1134108"/>
            </a:xfrm>
            <a:prstGeom prst="rect">
              <a:avLst/>
            </a:prstGeom>
            <a:noFill/>
          </p:spPr>
        </p:pic>
        <p:pic>
          <p:nvPicPr>
            <p:cNvPr id="8" name="Picture 7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9476" y="3236976"/>
              <a:ext cx="402134" cy="1134108"/>
            </a:xfrm>
            <a:prstGeom prst="rect">
              <a:avLst/>
            </a:prstGeom>
            <a:noFill/>
          </p:spPr>
        </p:pic>
        <p:pic>
          <p:nvPicPr>
            <p:cNvPr id="9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01000" y="3236976"/>
              <a:ext cx="402134" cy="1134108"/>
            </a:xfrm>
            <a:prstGeom prst="rect">
              <a:avLst/>
            </a:prstGeom>
            <a:noFill/>
          </p:spPr>
        </p:pic>
      </p:grpSp>
      <p:pic>
        <p:nvPicPr>
          <p:cNvPr id="1027" name="Picture 3" descr="C:\Users\mbudiu\AppData\Local\Microsoft\Windows\Temporary Internet Files\Content.IE5\ALO6T82F\MP900414028[1]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r="-1"/>
          <a:stretch/>
        </p:blipFill>
        <p:spPr bwMode="auto">
          <a:xfrm flipH="1">
            <a:off x="1844758" y="3038670"/>
            <a:ext cx="1014294" cy="98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budiu\AppData\Local\Microsoft\Windows\Temporary Internet Files\Content.IE5\ZWELE1NN\MP900305721[1]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622" y="1752600"/>
            <a:ext cx="2438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39965" y="3836623"/>
            <a:ext cx="1774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Map-Reduce</a:t>
            </a:r>
            <a:endParaRPr lang="en-US" sz="2400" dirty="0"/>
          </a:p>
        </p:txBody>
      </p:sp>
      <p:pic>
        <p:nvPicPr>
          <p:cNvPr id="1026" name="Picture 2" descr="C:\Users\mbudiu\AppData\Local\Microsoft\Windows\Temporary Internet Files\Content.IE5\E9CM70IO\MC900431632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9373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85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Debugging on Client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2214563"/>
            <a:ext cx="47053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14600"/>
            <a:ext cx="24288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24200" y="2514600"/>
            <a:ext cx="2428875" cy="228600"/>
          </a:xfrm>
          <a:prstGeom prst="rect">
            <a:avLst/>
          </a:prstGeom>
          <a:solidFill>
            <a:srgbClr val="66FFFF">
              <a:alpha val="30196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8"/>
          <a:stretch/>
        </p:blipFill>
        <p:spPr bwMode="auto">
          <a:xfrm>
            <a:off x="228600" y="1504950"/>
            <a:ext cx="8686800" cy="515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98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Profiling on Client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2214563"/>
            <a:ext cx="47053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14600"/>
            <a:ext cx="24288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24200" y="2933344"/>
            <a:ext cx="2428875" cy="228600"/>
          </a:xfrm>
          <a:prstGeom prst="rect">
            <a:avLst/>
          </a:prstGeom>
          <a:solidFill>
            <a:srgbClr val="66FFFF">
              <a:alpha val="30196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75" b="15294"/>
          <a:stretch/>
        </p:blipFill>
        <p:spPr bwMode="auto">
          <a:xfrm>
            <a:off x="1066800" y="1312899"/>
            <a:ext cx="7239000" cy="475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70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on Cluster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3055075"/>
            <a:ext cx="3200400" cy="12391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>
                <a:solidFill>
                  <a:schemeClr val="tx1"/>
                </a:solidFill>
              </a:rPr>
              <a:t>Collection&lt;T&gt; collection;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err="1" smtClean="0">
                <a:solidFill>
                  <a:schemeClr val="tx1"/>
                </a:solidFill>
              </a:rPr>
              <a:t>var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results =  </a:t>
            </a:r>
            <a:r>
              <a:rPr lang="en-US" sz="1400" dirty="0" smtClean="0">
                <a:solidFill>
                  <a:schemeClr val="tx1"/>
                </a:solidFill>
              </a:rPr>
              <a:t>from </a:t>
            </a:r>
            <a:r>
              <a:rPr lang="en-US" sz="1400" dirty="0">
                <a:solidFill>
                  <a:schemeClr val="tx1"/>
                </a:solidFill>
              </a:rPr>
              <a:t>c in </a:t>
            </a:r>
            <a:r>
              <a:rPr lang="en-US" sz="1400" dirty="0" smtClean="0">
                <a:solidFill>
                  <a:schemeClr val="tx1"/>
                </a:solidFill>
              </a:rPr>
              <a:t>collection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	               where </a:t>
            </a:r>
            <a:r>
              <a:rPr lang="en-US" sz="1400" dirty="0" err="1" smtClean="0">
                <a:solidFill>
                  <a:schemeClr val="tx1"/>
                </a:solidFill>
              </a:rPr>
              <a:t>c.name.length</a:t>
            </a:r>
            <a:r>
              <a:rPr lang="en-US" sz="1400" dirty="0" smtClean="0">
                <a:solidFill>
                  <a:schemeClr val="tx1"/>
                </a:solidFill>
              </a:rPr>
              <a:t> &gt; 10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	 </a:t>
            </a:r>
            <a:r>
              <a:rPr lang="en-US" sz="1400" dirty="0" err="1" smtClean="0">
                <a:solidFill>
                  <a:schemeClr val="tx1"/>
                </a:solidFill>
              </a:rPr>
              <a:t>orderby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c.age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	               select c.name;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19600" y="2895600"/>
            <a:ext cx="4267200" cy="1523999"/>
            <a:chOff x="4736338" y="3831506"/>
            <a:chExt cx="4267200" cy="1523999"/>
          </a:xfrm>
        </p:grpSpPr>
        <p:sp>
          <p:nvSpPr>
            <p:cNvPr id="6" name="Rounded Rectangle 5"/>
            <p:cNvSpPr/>
            <p:nvPr/>
          </p:nvSpPr>
          <p:spPr>
            <a:xfrm>
              <a:off x="4736338" y="3983906"/>
              <a:ext cx="4267200" cy="1239927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726938" y="3831506"/>
              <a:ext cx="614788" cy="152399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5182776" y="4198390"/>
              <a:ext cx="68287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182776" y="4614517"/>
              <a:ext cx="68287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27" idx="2"/>
            </p:cNvCxnSpPr>
            <p:nvPr/>
          </p:nvCxnSpPr>
          <p:spPr>
            <a:xfrm>
              <a:off x="5165731" y="5026858"/>
              <a:ext cx="699922" cy="37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5865654" y="4093348"/>
              <a:ext cx="348543" cy="208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865654" y="4509475"/>
              <a:ext cx="348543" cy="208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865654" y="4925602"/>
              <a:ext cx="348543" cy="208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914286" y="4510486"/>
              <a:ext cx="348543" cy="208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199988" y="4199401"/>
              <a:ext cx="68287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6199988" y="4615528"/>
              <a:ext cx="68287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199988" y="5031654"/>
              <a:ext cx="68287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199988" y="4197380"/>
              <a:ext cx="682877" cy="4181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199988" y="4199401"/>
              <a:ext cx="682877" cy="8322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6199988" y="4198390"/>
              <a:ext cx="682877" cy="4171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6199988" y="4198390"/>
              <a:ext cx="682877" cy="8332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199988" y="4615528"/>
              <a:ext cx="682877" cy="4161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6199988" y="4615528"/>
              <a:ext cx="682877" cy="4161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6882866" y="4094358"/>
              <a:ext cx="348543" cy="208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882866" y="4510485"/>
              <a:ext cx="348543" cy="208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882866" y="4926612"/>
              <a:ext cx="348543" cy="208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Off-page Connector 25"/>
            <p:cNvSpPr/>
            <p:nvPr/>
          </p:nvSpPr>
          <p:spPr>
            <a:xfrm rot="16200000">
              <a:off x="4909548" y="4522812"/>
              <a:ext cx="311590" cy="196055"/>
            </a:xfrm>
            <a:prstGeom prst="flowChartOffpage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Off-page Connector 26"/>
            <p:cNvSpPr/>
            <p:nvPr/>
          </p:nvSpPr>
          <p:spPr>
            <a:xfrm rot="16200000">
              <a:off x="4911909" y="4928831"/>
              <a:ext cx="311590" cy="196055"/>
            </a:xfrm>
            <a:prstGeom prst="flowChartOffpage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>
              <a:stCxn id="23" idx="6"/>
              <a:endCxn id="13" idx="2"/>
            </p:cNvCxnSpPr>
            <p:nvPr/>
          </p:nvCxnSpPr>
          <p:spPr>
            <a:xfrm>
              <a:off x="7231408" y="4198390"/>
              <a:ext cx="682877" cy="4161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4" idx="6"/>
              <a:endCxn id="13" idx="2"/>
            </p:cNvCxnSpPr>
            <p:nvPr/>
          </p:nvCxnSpPr>
          <p:spPr>
            <a:xfrm>
              <a:off x="7231408" y="4614517"/>
              <a:ext cx="68287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5" idx="6"/>
              <a:endCxn id="13" idx="2"/>
            </p:cNvCxnSpPr>
            <p:nvPr/>
          </p:nvCxnSpPr>
          <p:spPr>
            <a:xfrm flipV="1">
              <a:off x="7231408" y="4614517"/>
              <a:ext cx="682877" cy="4161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lowchart: Off-page Connector 30"/>
            <p:cNvSpPr/>
            <p:nvPr/>
          </p:nvSpPr>
          <p:spPr>
            <a:xfrm rot="16200000">
              <a:off x="8538449" y="4520275"/>
              <a:ext cx="311590" cy="196055"/>
            </a:xfrm>
            <a:prstGeom prst="flowChartOffpage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13" idx="6"/>
              <a:endCxn id="31" idx="0"/>
            </p:cNvCxnSpPr>
            <p:nvPr/>
          </p:nvCxnSpPr>
          <p:spPr>
            <a:xfrm>
              <a:off x="8262829" y="4614517"/>
              <a:ext cx="333387" cy="37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lowchart: Off-page Connector 32"/>
            <p:cNvSpPr/>
            <p:nvPr/>
          </p:nvSpPr>
          <p:spPr>
            <a:xfrm rot="16200000">
              <a:off x="4907170" y="4105818"/>
              <a:ext cx="311591" cy="196055"/>
            </a:xfrm>
            <a:prstGeom prst="flowChartOffpage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/>
          <p:cNvSpPr/>
          <p:nvPr/>
        </p:nvSpPr>
        <p:spPr>
          <a:xfrm rot="5400000">
            <a:off x="2409786" y="2640505"/>
            <a:ext cx="298040" cy="20984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/>
              <a:t>where </a:t>
            </a:r>
            <a:r>
              <a:rPr lang="en-US" sz="1400" dirty="0" err="1"/>
              <a:t>c.name.length</a:t>
            </a:r>
            <a:r>
              <a:rPr lang="en-US" sz="1400" dirty="0"/>
              <a:t> &gt; 10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43000" y="4495800"/>
            <a:ext cx="2105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Program</a:t>
            </a:r>
            <a:endParaRPr lang="en-US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6172200" y="44958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Job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3576663" y="2133600"/>
            <a:ext cx="122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Breakpoint</a:t>
            </a:r>
            <a:endParaRPr lang="en-US" dirty="0"/>
          </a:p>
        </p:txBody>
      </p:sp>
      <p:cxnSp>
        <p:nvCxnSpPr>
          <p:cNvPr id="45" name="Straight Arrow Connector 44"/>
          <p:cNvCxnSpPr>
            <a:stCxn id="43" idx="2"/>
          </p:cNvCxnSpPr>
          <p:nvPr/>
        </p:nvCxnSpPr>
        <p:spPr>
          <a:xfrm flipH="1">
            <a:off x="3429000" y="2502932"/>
            <a:ext cx="759632" cy="10262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3" idx="2"/>
            <a:endCxn id="35" idx="0"/>
          </p:cNvCxnSpPr>
          <p:nvPr/>
        </p:nvCxnSpPr>
        <p:spPr>
          <a:xfrm>
            <a:off x="4188632" y="2502932"/>
            <a:ext cx="1528962" cy="392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8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 rot="16200000">
            <a:off x="732773" y="4448827"/>
            <a:ext cx="3861088" cy="449834"/>
          </a:xfrm>
          <a:prstGeom prst="rec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Firewall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352800" y="2743200"/>
            <a:ext cx="5657850" cy="3733800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dirty="0" smtClean="0">
              <a:solidFill>
                <a:schemeClr val="tx2"/>
              </a:solidFill>
            </a:endParaRPr>
          </a:p>
          <a:p>
            <a:pPr algn="ctr"/>
            <a:endParaRPr lang="en-US" dirty="0" smtClean="0">
              <a:solidFill>
                <a:schemeClr val="tx2"/>
              </a:solidFill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Cluster/Cloud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7174096" y="2971800"/>
            <a:ext cx="171467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7269373" y="4140674"/>
            <a:ext cx="1524117" cy="58372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Storage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436601" y="3850005"/>
            <a:ext cx="374373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7856743" y="3850005"/>
            <a:ext cx="374373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Remote debugging</a:t>
            </a:r>
            <a:endParaRPr lang="en-US" dirty="0"/>
          </a:p>
        </p:txBody>
      </p:sp>
      <p:pic>
        <p:nvPicPr>
          <p:cNvPr id="4" name="Picture 3" descr="C:\Users\mbudiu\AppData\Local\Microsoft\Windows\Temporary Internet Files\Content.IE5\0W1FB6JX\MMj0178124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105" y="1646419"/>
            <a:ext cx="990600" cy="1006839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>
            <a:off x="3487049" y="5803776"/>
            <a:ext cx="1276350" cy="56262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Cluster Scheduler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488487" y="2966182"/>
            <a:ext cx="171467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572564" y="3073874"/>
            <a:ext cx="1546516" cy="58372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Job Manager</a:t>
            </a:r>
          </a:p>
          <a:p>
            <a:pPr algn="ctr"/>
            <a:r>
              <a:rPr lang="en-US" sz="1600" dirty="0" smtClean="0"/>
              <a:t>(JM)</a:t>
            </a:r>
            <a:endParaRPr lang="en-US" sz="1600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4505325" y="1519150"/>
            <a:ext cx="3352800" cy="1134108"/>
            <a:chOff x="5048250" y="1519150"/>
            <a:chExt cx="3352800" cy="1134108"/>
          </a:xfrm>
        </p:grpSpPr>
        <p:pic>
          <p:nvPicPr>
            <p:cNvPr id="51" name="Picture 50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48250" y="1519150"/>
              <a:ext cx="402134" cy="1134108"/>
            </a:xfrm>
            <a:prstGeom prst="rect">
              <a:avLst/>
            </a:prstGeom>
            <a:noFill/>
          </p:spPr>
        </p:pic>
        <p:pic>
          <p:nvPicPr>
            <p:cNvPr id="52" name="Picture 51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69774" y="1519150"/>
              <a:ext cx="402134" cy="1134108"/>
            </a:xfrm>
            <a:prstGeom prst="rect">
              <a:avLst/>
            </a:prstGeom>
            <a:noFill/>
          </p:spPr>
        </p:pic>
        <p:pic>
          <p:nvPicPr>
            <p:cNvPr id="53" name="Picture 52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91297" y="1519150"/>
              <a:ext cx="402134" cy="1134108"/>
            </a:xfrm>
            <a:prstGeom prst="rect">
              <a:avLst/>
            </a:prstGeom>
            <a:noFill/>
          </p:spPr>
        </p:pic>
        <p:pic>
          <p:nvPicPr>
            <p:cNvPr id="54" name="Picture 53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12821" y="1519150"/>
              <a:ext cx="402134" cy="1134108"/>
            </a:xfrm>
            <a:prstGeom prst="rect">
              <a:avLst/>
            </a:prstGeom>
            <a:noFill/>
          </p:spPr>
        </p:pic>
        <p:pic>
          <p:nvPicPr>
            <p:cNvPr id="55" name="Picture 54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34345" y="1519150"/>
              <a:ext cx="402134" cy="1134108"/>
            </a:xfrm>
            <a:prstGeom prst="rect">
              <a:avLst/>
            </a:prstGeom>
            <a:noFill/>
          </p:spPr>
        </p:pic>
        <p:pic>
          <p:nvPicPr>
            <p:cNvPr id="56" name="Picture 55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55869" y="1519150"/>
              <a:ext cx="402134" cy="1134108"/>
            </a:xfrm>
            <a:prstGeom prst="rect">
              <a:avLst/>
            </a:prstGeom>
            <a:noFill/>
          </p:spPr>
        </p:pic>
        <p:pic>
          <p:nvPicPr>
            <p:cNvPr id="57" name="Picture 56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7392" y="1519150"/>
              <a:ext cx="402134" cy="1134108"/>
            </a:xfrm>
            <a:prstGeom prst="rect">
              <a:avLst/>
            </a:prstGeom>
            <a:noFill/>
          </p:spPr>
        </p:pic>
        <p:pic>
          <p:nvPicPr>
            <p:cNvPr id="58" name="Picture 57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98916" y="1519150"/>
              <a:ext cx="402134" cy="1134108"/>
            </a:xfrm>
            <a:prstGeom prst="rect">
              <a:avLst/>
            </a:prstGeom>
            <a:noFill/>
          </p:spPr>
        </p:pic>
      </p:grpSp>
      <p:sp>
        <p:nvSpPr>
          <p:cNvPr id="7" name="Rounded Rectangle 6"/>
          <p:cNvSpPr/>
          <p:nvPr/>
        </p:nvSpPr>
        <p:spPr>
          <a:xfrm>
            <a:off x="189205" y="2743200"/>
            <a:ext cx="1676400" cy="39624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 anchorCtr="0"/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Localhost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5187" y="5832999"/>
            <a:ext cx="1352550" cy="53339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Job Submission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355187" y="4880380"/>
            <a:ext cx="1352550" cy="53339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DryadLINQ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355187" y="3927760"/>
            <a:ext cx="1352550" cy="53339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59" name="Rounded Rectangle 58"/>
          <p:cNvSpPr/>
          <p:nvPr/>
        </p:nvSpPr>
        <p:spPr>
          <a:xfrm>
            <a:off x="355187" y="2975140"/>
            <a:ext cx="1352550" cy="53339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Visual Studio</a:t>
            </a:r>
            <a:endParaRPr lang="en-US" dirty="0"/>
          </a:p>
        </p:txBody>
      </p:sp>
      <p:sp>
        <p:nvSpPr>
          <p:cNvPr id="133" name="Rectangle 132"/>
          <p:cNvSpPr/>
          <p:nvPr/>
        </p:nvSpPr>
        <p:spPr>
          <a:xfrm>
            <a:off x="5334000" y="2971800"/>
            <a:ext cx="171467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ounded Rectangle 133"/>
          <p:cNvSpPr/>
          <p:nvPr/>
        </p:nvSpPr>
        <p:spPr>
          <a:xfrm>
            <a:off x="5418077" y="3079492"/>
            <a:ext cx="1546516" cy="58372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Vertex 1</a:t>
            </a:r>
            <a:endParaRPr lang="en-US" sz="1600" dirty="0"/>
          </a:p>
        </p:txBody>
      </p:sp>
      <p:sp>
        <p:nvSpPr>
          <p:cNvPr id="138" name="Rounded Rectangle 137"/>
          <p:cNvSpPr/>
          <p:nvPr/>
        </p:nvSpPr>
        <p:spPr>
          <a:xfrm>
            <a:off x="7258173" y="3079492"/>
            <a:ext cx="1546516" cy="58372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Vertex 2</a:t>
            </a:r>
            <a:endParaRPr lang="en-US" sz="1600" dirty="0"/>
          </a:p>
        </p:txBody>
      </p:sp>
      <p:sp>
        <p:nvSpPr>
          <p:cNvPr id="64" name="Oval Callout 63"/>
          <p:cNvSpPr/>
          <p:nvPr/>
        </p:nvSpPr>
        <p:spPr>
          <a:xfrm>
            <a:off x="6788268" y="2486490"/>
            <a:ext cx="2355732" cy="561510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Breakpoint hit…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59" idx="3"/>
          </p:cNvCxnSpPr>
          <p:nvPr/>
        </p:nvCxnSpPr>
        <p:spPr>
          <a:xfrm flipV="1">
            <a:off x="1707737" y="3241839"/>
            <a:ext cx="5561636" cy="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031431" y="3698358"/>
            <a:ext cx="1" cy="3316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19" idx="3"/>
          </p:cNvCxnSpPr>
          <p:nvPr/>
        </p:nvCxnSpPr>
        <p:spPr>
          <a:xfrm flipH="1" flipV="1">
            <a:off x="5119080" y="3365737"/>
            <a:ext cx="2912352" cy="6642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" idx="0"/>
            <a:endCxn id="43" idx="2"/>
          </p:cNvCxnSpPr>
          <p:nvPr/>
        </p:nvCxnSpPr>
        <p:spPr>
          <a:xfrm flipV="1">
            <a:off x="1031462" y="5413779"/>
            <a:ext cx="0" cy="4192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1027405" y="4461160"/>
            <a:ext cx="0" cy="4192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1031462" y="3508540"/>
            <a:ext cx="0" cy="4192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60" idx="2"/>
            <a:endCxn id="13" idx="0"/>
          </p:cNvCxnSpPr>
          <p:nvPr/>
        </p:nvCxnSpPr>
        <p:spPr>
          <a:xfrm flipH="1">
            <a:off x="4125224" y="5404582"/>
            <a:ext cx="220599" cy="3991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3" idx="1"/>
            <a:endCxn id="8" idx="3"/>
          </p:cNvCxnSpPr>
          <p:nvPr/>
        </p:nvCxnSpPr>
        <p:spPr>
          <a:xfrm flipH="1">
            <a:off x="1707737" y="6085087"/>
            <a:ext cx="1779312" cy="146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3" name="Oval Callout 112"/>
          <p:cNvSpPr/>
          <p:nvPr/>
        </p:nvSpPr>
        <p:spPr>
          <a:xfrm>
            <a:off x="525415" y="1038690"/>
            <a:ext cx="1760585" cy="561510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Breakpoint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4142304" y="6551381"/>
            <a:ext cx="408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L: Logs, IO: Input/Output, R: Resources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60564" y="2894826"/>
            <a:ext cx="77117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attach</a:t>
            </a:r>
            <a:endParaRPr lang="en-US" dirty="0"/>
          </a:p>
        </p:txBody>
      </p:sp>
      <p:sp>
        <p:nvSpPr>
          <p:cNvPr id="60" name="Rounded Rectangle 59"/>
          <p:cNvSpPr/>
          <p:nvPr/>
        </p:nvSpPr>
        <p:spPr>
          <a:xfrm>
            <a:off x="3583764" y="4820856"/>
            <a:ext cx="1524117" cy="5837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Exec</a:t>
            </a:r>
            <a:endParaRPr lang="en-US" sz="1600" dirty="0"/>
          </a:p>
        </p:txBody>
      </p:sp>
      <p:sp>
        <p:nvSpPr>
          <p:cNvPr id="65" name="Rounded Rectangle 64"/>
          <p:cNvSpPr/>
          <p:nvPr/>
        </p:nvSpPr>
        <p:spPr>
          <a:xfrm>
            <a:off x="3583764" y="4140674"/>
            <a:ext cx="1524117" cy="58372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Storage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5429277" y="4826474"/>
            <a:ext cx="1524117" cy="5837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Exec</a:t>
            </a:r>
            <a:endParaRPr lang="en-US" sz="1600" dirty="0"/>
          </a:p>
        </p:txBody>
      </p:sp>
      <p:sp>
        <p:nvSpPr>
          <p:cNvPr id="67" name="Rounded Rectangle 66"/>
          <p:cNvSpPr/>
          <p:nvPr/>
        </p:nvSpPr>
        <p:spPr>
          <a:xfrm>
            <a:off x="5429277" y="4140674"/>
            <a:ext cx="1524117" cy="58372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Storage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269373" y="4826474"/>
            <a:ext cx="1524117" cy="5837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Exec</a:t>
            </a:r>
            <a:endParaRPr lang="en-US" sz="1600" dirty="0"/>
          </a:p>
        </p:txBody>
      </p:sp>
      <p:sp>
        <p:nvSpPr>
          <p:cNvPr id="70" name="Rectangle 69"/>
          <p:cNvSpPr/>
          <p:nvPr/>
        </p:nvSpPr>
        <p:spPr>
          <a:xfrm>
            <a:off x="3756948" y="3850005"/>
            <a:ext cx="374373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177090" y="3850005"/>
            <a:ext cx="374373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614283" y="3850005"/>
            <a:ext cx="374373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IO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5586757" y="3850005"/>
            <a:ext cx="374373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6006899" y="3850005"/>
            <a:ext cx="374373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444092" y="3850005"/>
            <a:ext cx="374373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IO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8293936" y="3850005"/>
            <a:ext cx="374373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IO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19" idx="2"/>
            <a:endCxn id="60" idx="0"/>
          </p:cNvCxnSpPr>
          <p:nvPr/>
        </p:nvCxnSpPr>
        <p:spPr>
          <a:xfrm>
            <a:off x="4345822" y="3657600"/>
            <a:ext cx="1" cy="1163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33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1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 rot="16200000">
            <a:off x="1044041" y="4760095"/>
            <a:ext cx="3238551" cy="449834"/>
          </a:xfrm>
          <a:prstGeom prst="rec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Firewall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352800" y="2743200"/>
            <a:ext cx="5657850" cy="3733800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dirty="0" smtClean="0">
              <a:solidFill>
                <a:schemeClr val="tx2"/>
              </a:solidFill>
            </a:endParaRPr>
          </a:p>
          <a:p>
            <a:pPr algn="ctr"/>
            <a:endParaRPr lang="en-US" dirty="0" smtClean="0">
              <a:solidFill>
                <a:schemeClr val="tx2"/>
              </a:solidFill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Cluster/Cloud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88487" y="2966182"/>
            <a:ext cx="1714670" cy="2038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5334000" y="2971800"/>
            <a:ext cx="1714670" cy="2033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3583764" y="4820856"/>
            <a:ext cx="1524117" cy="5837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Exec</a:t>
            </a:r>
            <a:endParaRPr lang="en-US" sz="1600" dirty="0"/>
          </a:p>
        </p:txBody>
      </p:sp>
      <p:sp>
        <p:nvSpPr>
          <p:cNvPr id="82" name="Rounded Rectangle 81"/>
          <p:cNvSpPr/>
          <p:nvPr/>
        </p:nvSpPr>
        <p:spPr>
          <a:xfrm>
            <a:off x="5429277" y="4826474"/>
            <a:ext cx="1524117" cy="5837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Exec</a:t>
            </a:r>
            <a:endParaRPr lang="en-US" sz="1600" dirty="0"/>
          </a:p>
        </p:txBody>
      </p:sp>
      <p:sp>
        <p:nvSpPr>
          <p:cNvPr id="137" name="Rectangle 136"/>
          <p:cNvSpPr/>
          <p:nvPr/>
        </p:nvSpPr>
        <p:spPr>
          <a:xfrm>
            <a:off x="7174096" y="2971800"/>
            <a:ext cx="1714670" cy="2033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3583764" y="4140674"/>
            <a:ext cx="1524117" cy="58372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Storage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5429277" y="4140674"/>
            <a:ext cx="1524117" cy="58372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Storage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7269373" y="4140674"/>
            <a:ext cx="1524117" cy="58372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Storage</a:t>
            </a:r>
          </a:p>
        </p:txBody>
      </p:sp>
      <p:sp>
        <p:nvSpPr>
          <p:cNvPr id="89" name="Rectangle 88"/>
          <p:cNvSpPr/>
          <p:nvPr/>
        </p:nvSpPr>
        <p:spPr>
          <a:xfrm>
            <a:off x="3756948" y="3850005"/>
            <a:ext cx="374373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5586757" y="3850005"/>
            <a:ext cx="374373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7436601" y="3850005"/>
            <a:ext cx="374373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Notifications: Our Implementation</a:t>
            </a:r>
            <a:endParaRPr lang="en-US" dirty="0"/>
          </a:p>
        </p:txBody>
      </p:sp>
      <p:pic>
        <p:nvPicPr>
          <p:cNvPr id="4" name="Picture 3" descr="C:\Users\mbudiu\AppData\Local\Microsoft\Windows\Temporary Internet Files\Content.IE5\0W1FB6JX\MMj0178124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105" y="1646419"/>
            <a:ext cx="990600" cy="1006839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>
            <a:off x="3487049" y="5803776"/>
            <a:ext cx="1276350" cy="56262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Cluster Scheduler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3572564" y="3073874"/>
            <a:ext cx="1546516" cy="58372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Job Manager</a:t>
            </a:r>
          </a:p>
          <a:p>
            <a:pPr algn="ctr"/>
            <a:r>
              <a:rPr lang="en-US" sz="1600" dirty="0" smtClean="0"/>
              <a:t>(JM)</a:t>
            </a:r>
            <a:endParaRPr lang="en-US" sz="1600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4505325" y="1519150"/>
            <a:ext cx="3352800" cy="1134108"/>
            <a:chOff x="5048250" y="1519150"/>
            <a:chExt cx="3352800" cy="1134108"/>
          </a:xfrm>
        </p:grpSpPr>
        <p:pic>
          <p:nvPicPr>
            <p:cNvPr id="51" name="Picture 50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48250" y="1519150"/>
              <a:ext cx="402134" cy="1134108"/>
            </a:xfrm>
            <a:prstGeom prst="rect">
              <a:avLst/>
            </a:prstGeom>
            <a:noFill/>
          </p:spPr>
        </p:pic>
        <p:pic>
          <p:nvPicPr>
            <p:cNvPr id="52" name="Picture 51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69774" y="1519150"/>
              <a:ext cx="402134" cy="1134108"/>
            </a:xfrm>
            <a:prstGeom prst="rect">
              <a:avLst/>
            </a:prstGeom>
            <a:noFill/>
          </p:spPr>
        </p:pic>
        <p:pic>
          <p:nvPicPr>
            <p:cNvPr id="53" name="Picture 52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91297" y="1519150"/>
              <a:ext cx="402134" cy="1134108"/>
            </a:xfrm>
            <a:prstGeom prst="rect">
              <a:avLst/>
            </a:prstGeom>
            <a:noFill/>
          </p:spPr>
        </p:pic>
        <p:pic>
          <p:nvPicPr>
            <p:cNvPr id="54" name="Picture 53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12821" y="1519150"/>
              <a:ext cx="402134" cy="1134108"/>
            </a:xfrm>
            <a:prstGeom prst="rect">
              <a:avLst/>
            </a:prstGeom>
            <a:noFill/>
          </p:spPr>
        </p:pic>
        <p:pic>
          <p:nvPicPr>
            <p:cNvPr id="55" name="Picture 54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34345" y="1519150"/>
              <a:ext cx="402134" cy="1134108"/>
            </a:xfrm>
            <a:prstGeom prst="rect">
              <a:avLst/>
            </a:prstGeom>
            <a:noFill/>
          </p:spPr>
        </p:pic>
        <p:pic>
          <p:nvPicPr>
            <p:cNvPr id="56" name="Picture 55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55869" y="1519150"/>
              <a:ext cx="402134" cy="1134108"/>
            </a:xfrm>
            <a:prstGeom prst="rect">
              <a:avLst/>
            </a:prstGeom>
            <a:noFill/>
          </p:spPr>
        </p:pic>
        <p:pic>
          <p:nvPicPr>
            <p:cNvPr id="57" name="Picture 56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7392" y="1519150"/>
              <a:ext cx="402134" cy="1134108"/>
            </a:xfrm>
            <a:prstGeom prst="rect">
              <a:avLst/>
            </a:prstGeom>
            <a:noFill/>
          </p:spPr>
        </p:pic>
        <p:pic>
          <p:nvPicPr>
            <p:cNvPr id="58" name="Picture 57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98916" y="1519150"/>
              <a:ext cx="402134" cy="1134108"/>
            </a:xfrm>
            <a:prstGeom prst="rect">
              <a:avLst/>
            </a:prstGeom>
            <a:noFill/>
          </p:spPr>
        </p:pic>
      </p:grpSp>
      <p:sp>
        <p:nvSpPr>
          <p:cNvPr id="7" name="Rounded Rectangle 6"/>
          <p:cNvSpPr/>
          <p:nvPr/>
        </p:nvSpPr>
        <p:spPr>
          <a:xfrm>
            <a:off x="189205" y="2743200"/>
            <a:ext cx="1676400" cy="39624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 anchorCtr="0"/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Localhost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5187" y="5285911"/>
            <a:ext cx="1352550" cy="5068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Job Submission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355187" y="4651779"/>
            <a:ext cx="1352550" cy="304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DryadLINQ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355187" y="3927760"/>
            <a:ext cx="1352550" cy="37473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59" name="Rounded Rectangle 58"/>
          <p:cNvSpPr/>
          <p:nvPr/>
        </p:nvSpPr>
        <p:spPr>
          <a:xfrm>
            <a:off x="355187" y="2975140"/>
            <a:ext cx="1352550" cy="53339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Visual Studio</a:t>
            </a:r>
            <a:endParaRPr lang="en-US" dirty="0"/>
          </a:p>
        </p:txBody>
      </p:sp>
      <p:sp>
        <p:nvSpPr>
          <p:cNvPr id="134" name="Rounded Rectangle 133"/>
          <p:cNvSpPr/>
          <p:nvPr/>
        </p:nvSpPr>
        <p:spPr>
          <a:xfrm>
            <a:off x="5418077" y="3079492"/>
            <a:ext cx="1546516" cy="58372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Vertex 1</a:t>
            </a:r>
            <a:endParaRPr lang="en-US" sz="1600" dirty="0"/>
          </a:p>
        </p:txBody>
      </p:sp>
      <p:sp>
        <p:nvSpPr>
          <p:cNvPr id="138" name="Rounded Rectangle 137"/>
          <p:cNvSpPr/>
          <p:nvPr/>
        </p:nvSpPr>
        <p:spPr>
          <a:xfrm>
            <a:off x="7258173" y="3079492"/>
            <a:ext cx="1546516" cy="58372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Vertex 2</a:t>
            </a:r>
            <a:endParaRPr lang="en-US" sz="1600" dirty="0"/>
          </a:p>
        </p:txBody>
      </p:sp>
      <p:sp>
        <p:nvSpPr>
          <p:cNvPr id="114" name="Rounded Rectangle 113"/>
          <p:cNvSpPr/>
          <p:nvPr/>
        </p:nvSpPr>
        <p:spPr>
          <a:xfrm>
            <a:off x="351130" y="5978002"/>
            <a:ext cx="1352550" cy="34659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Daphne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707737" y="4231005"/>
            <a:ext cx="2236397" cy="1920296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142304" y="6551381"/>
            <a:ext cx="408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L: Logs, IO: Input/Output, R: Resources</a:t>
            </a:r>
            <a:endParaRPr lang="en-US" dirty="0"/>
          </a:p>
        </p:txBody>
      </p:sp>
      <p:sp>
        <p:nvSpPr>
          <p:cNvPr id="87" name="Rounded Rectangle 86"/>
          <p:cNvSpPr/>
          <p:nvPr/>
        </p:nvSpPr>
        <p:spPr>
          <a:xfrm>
            <a:off x="7269373" y="4826474"/>
            <a:ext cx="1524117" cy="5837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Exec</a:t>
            </a:r>
            <a:endParaRPr lang="en-US" sz="1600" dirty="0"/>
          </a:p>
        </p:txBody>
      </p:sp>
      <p:sp>
        <p:nvSpPr>
          <p:cNvPr id="90" name="Rectangle 89"/>
          <p:cNvSpPr/>
          <p:nvPr/>
        </p:nvSpPr>
        <p:spPr>
          <a:xfrm>
            <a:off x="4177090" y="3850005"/>
            <a:ext cx="374373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91" name="Rectangle 90"/>
          <p:cNvSpPr/>
          <p:nvPr/>
        </p:nvSpPr>
        <p:spPr>
          <a:xfrm>
            <a:off x="4614283" y="3850005"/>
            <a:ext cx="374373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IO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6006899" y="3850005"/>
            <a:ext cx="374373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94" name="Rectangle 93"/>
          <p:cNvSpPr/>
          <p:nvPr/>
        </p:nvSpPr>
        <p:spPr>
          <a:xfrm>
            <a:off x="6444092" y="3850005"/>
            <a:ext cx="374373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IO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7856743" y="3850005"/>
            <a:ext cx="374373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97" name="Rectangle 96"/>
          <p:cNvSpPr/>
          <p:nvPr/>
        </p:nvSpPr>
        <p:spPr>
          <a:xfrm>
            <a:off x="8293936" y="3850005"/>
            <a:ext cx="374373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IO</a:t>
            </a:r>
            <a:endParaRPr lang="en-US" dirty="0"/>
          </a:p>
        </p:txBody>
      </p:sp>
      <p:cxnSp>
        <p:nvCxnSpPr>
          <p:cNvPr id="98" name="Straight Arrow Connector 97"/>
          <p:cNvCxnSpPr/>
          <p:nvPr/>
        </p:nvCxnSpPr>
        <p:spPr>
          <a:xfrm flipV="1">
            <a:off x="1031462" y="4956579"/>
            <a:ext cx="0" cy="3293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1031462" y="4302491"/>
            <a:ext cx="0" cy="3492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V="1">
            <a:off x="1031462" y="3508539"/>
            <a:ext cx="0" cy="41922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114" idx="0"/>
            <a:endCxn id="8" idx="2"/>
          </p:cNvCxnSpPr>
          <p:nvPr/>
        </p:nvCxnSpPr>
        <p:spPr>
          <a:xfrm flipV="1">
            <a:off x="1027405" y="5792771"/>
            <a:ext cx="4057" cy="18523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1707737" y="3241839"/>
            <a:ext cx="5561636" cy="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460564" y="2894826"/>
            <a:ext cx="77117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attach</a:t>
            </a:r>
            <a:endParaRPr lang="en-US" dirty="0"/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1447800" y="3508539"/>
            <a:ext cx="0" cy="246946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55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82" grpId="0" animBg="1"/>
      <p:bldP spid="81" grpId="0" animBg="1"/>
      <p:bldP spid="85" grpId="0" animBg="1"/>
      <p:bldP spid="88" grpId="0" animBg="1"/>
      <p:bldP spid="89" grpId="0" animBg="1"/>
      <p:bldP spid="92" grpId="0" animBg="1"/>
      <p:bldP spid="95" grpId="0" animBg="1"/>
      <p:bldP spid="87" grpId="0" animBg="1"/>
      <p:bldP spid="90" grpId="0" animBg="1"/>
      <p:bldP spid="91" grpId="0" animBg="1"/>
      <p:bldP spid="93" grpId="0" animBg="1"/>
      <p:bldP spid="94" grpId="0" animBg="1"/>
      <p:bldP spid="96" grpId="0" animBg="1"/>
      <p:bldP spid="97" grpId="0" animBg="1"/>
      <p:bldP spid="6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debugging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3" r="2919" b="14501"/>
          <a:stretch/>
        </p:blipFill>
        <p:spPr bwMode="auto">
          <a:xfrm>
            <a:off x="76201" y="1532965"/>
            <a:ext cx="8982256" cy="463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03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  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064369"/>
          </a:xfrm>
        </p:spPr>
        <p:txBody>
          <a:bodyPr>
            <a:normAutofit/>
          </a:bodyPr>
          <a:lstStyle/>
          <a:p>
            <a:r>
              <a:rPr lang="en-US" dirty="0" smtClean="0"/>
              <a:t>What happens when 100,000 processes </a:t>
            </a:r>
            <a:br>
              <a:rPr lang="en-US" dirty="0" smtClean="0"/>
            </a:br>
            <a:r>
              <a:rPr lang="en-US" dirty="0" smtClean="0"/>
              <a:t>hit a breakpoint?</a:t>
            </a:r>
          </a:p>
          <a:p>
            <a:r>
              <a:rPr lang="en-US" dirty="0" smtClean="0"/>
              <a:t>How to evaluate expressions in the debugger when state is distributed?</a:t>
            </a:r>
          </a:p>
          <a:p>
            <a:r>
              <a:rPr lang="en-US" dirty="0"/>
              <a:t>How to do large-scale performance debugging?</a:t>
            </a:r>
          </a:p>
          <a:p>
            <a:r>
              <a:rPr lang="en-US" dirty="0" smtClean="0"/>
              <a:t>How to preserve map between distributed state and original program state?</a:t>
            </a:r>
          </a:p>
          <a:p>
            <a:r>
              <a:rPr lang="en-US" dirty="0" smtClean="0"/>
              <a:t>How much can the illusion of a </a:t>
            </a:r>
            <a:br>
              <a:rPr lang="en-US" dirty="0" smtClean="0"/>
            </a:br>
            <a:r>
              <a:rPr lang="en-US" dirty="0" smtClean="0"/>
              <a:t>single system be preserved?</a:t>
            </a:r>
          </a:p>
        </p:txBody>
      </p:sp>
      <p:pic>
        <p:nvPicPr>
          <p:cNvPr id="2050" name="Picture 2" descr="C:\Users\mbudiu\AppData\Local\Microsoft\Windows\Temporary Internet Files\Content.IE5\ALO6T82F\MP90044252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892" y="17585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26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Single-machine abstractions break down in the </a:t>
            </a:r>
            <a:br>
              <a:rPr lang="en-US" dirty="0" smtClean="0"/>
            </a:br>
            <a:r>
              <a:rPr lang="en-US" dirty="0" smtClean="0"/>
              <a:t>presence of (performance/correctness) bugs</a:t>
            </a:r>
          </a:p>
          <a:p>
            <a:endParaRPr lang="en-US" dirty="0" smtClean="0"/>
          </a:p>
          <a:p>
            <a:r>
              <a:rPr lang="en-US" dirty="0" smtClean="0"/>
              <a:t>Job Object Model insulates tools </a:t>
            </a:r>
            <a:br>
              <a:rPr lang="en-US" dirty="0" smtClean="0"/>
            </a:br>
            <a:r>
              <a:rPr lang="en-US" dirty="0" smtClean="0"/>
              <a:t>	from messy details</a:t>
            </a:r>
          </a:p>
          <a:p>
            <a:r>
              <a:rPr lang="en-US" dirty="0" smtClean="0"/>
              <a:t>Design the cluster runtime to make it</a:t>
            </a:r>
            <a:br>
              <a:rPr lang="en-US" dirty="0" smtClean="0"/>
            </a:br>
            <a:r>
              <a:rPr lang="en-US" dirty="0" smtClean="0"/>
              <a:t>	easy to build a JOM</a:t>
            </a:r>
          </a:p>
          <a:p>
            <a:r>
              <a:rPr lang="en-US" dirty="0" smtClean="0"/>
              <a:t>Rich interactive tools easily built on top of JOM</a:t>
            </a:r>
          </a:p>
          <a:p>
            <a:r>
              <a:rPr lang="en-US" dirty="0" smtClean="0"/>
              <a:t>Much more work needed for debugging at scale</a:t>
            </a:r>
            <a:endParaRPr lang="en-US" dirty="0"/>
          </a:p>
        </p:txBody>
      </p:sp>
      <p:pic>
        <p:nvPicPr>
          <p:cNvPr id="5122" name="Picture 2" descr="C:\Users\mbudiu\AppData\Local\Microsoft\Windows\Temporary Internet Files\Content.IE5\ZWELE1NN\MC9000306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1940357" cy="12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budiu\AppData\Local\Microsoft\Windows\Temporary Internet Files\Content.IE5\E9CM70IO\MC90039071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16970"/>
            <a:ext cx="1844345" cy="107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35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Clusters: Reality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0931"/>
            <a:ext cx="33385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4610313" cy="299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96" y="1828799"/>
            <a:ext cx="3581400" cy="235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3886200"/>
            <a:ext cx="3110539" cy="238178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41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Exposed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196698" y="2537567"/>
            <a:ext cx="3069134" cy="2389884"/>
            <a:chOff x="6736429" y="3236976"/>
            <a:chExt cx="1666705" cy="1134108"/>
          </a:xfrm>
        </p:grpSpPr>
        <p:pic>
          <p:nvPicPr>
            <p:cNvPr id="4" name="Picture 3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36429" y="3236976"/>
              <a:ext cx="402134" cy="1134108"/>
            </a:xfrm>
            <a:prstGeom prst="rect">
              <a:avLst/>
            </a:prstGeom>
            <a:noFill/>
          </p:spPr>
        </p:pic>
        <p:pic>
          <p:nvPicPr>
            <p:cNvPr id="5" name="Picture 4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57953" y="3236976"/>
              <a:ext cx="402134" cy="1134108"/>
            </a:xfrm>
            <a:prstGeom prst="rect">
              <a:avLst/>
            </a:prstGeom>
            <a:noFill/>
          </p:spPr>
        </p:pic>
        <p:pic>
          <p:nvPicPr>
            <p:cNvPr id="6" name="Picture 5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79476" y="3236976"/>
              <a:ext cx="402134" cy="1134108"/>
            </a:xfrm>
            <a:prstGeom prst="rect">
              <a:avLst/>
            </a:prstGeom>
            <a:noFill/>
          </p:spPr>
        </p:pic>
        <p:pic>
          <p:nvPicPr>
            <p:cNvPr id="7" name="Picture 6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01000" y="3236976"/>
              <a:ext cx="402134" cy="1134108"/>
            </a:xfrm>
            <a:prstGeom prst="rect">
              <a:avLst/>
            </a:prstGeom>
            <a:noFill/>
          </p:spPr>
        </p:pic>
      </p:grpSp>
      <p:pic>
        <p:nvPicPr>
          <p:cNvPr id="8" name="Picture 2" descr="C:\Users\mbudiu\AppData\Local\Microsoft\Windows\Temporary Internet Files\Content.IE5\E9CM70IO\MC90043163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87525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76400" y="5599093"/>
            <a:ext cx="54213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Correctness or performance bugs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break the single-system abstraction</a:t>
            </a:r>
          </a:p>
        </p:txBody>
      </p:sp>
      <p:pic>
        <p:nvPicPr>
          <p:cNvPr id="11" name="Picture 7" descr="C:\Users\mbudiu\AppData\Local\Microsoft\Windows\Temporary Internet Files\Content.IE5\ZWELE1NN\MP900305721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184" y="1524000"/>
            <a:ext cx="2668016" cy="400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budiu\AppData\Local\Microsoft\Windows\Temporary Internet Files\Content.IE5\ALO6T82F\MP90040181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04241" y="2334897"/>
            <a:ext cx="1940855" cy="290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budiu\AppData\Local\Microsoft\Windows\Temporary Internet Files\Content.IE5\4RTJG1K4\MC90005256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407" y="1575928"/>
            <a:ext cx="657453" cy="90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06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Outline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r>
              <a:rPr lang="en-US" dirty="0" smtClean="0"/>
              <a:t>Job structure</a:t>
            </a:r>
          </a:p>
          <a:p>
            <a:r>
              <a:rPr lang="en-US" dirty="0" smtClean="0"/>
              <a:t>The Job Object Model</a:t>
            </a:r>
          </a:p>
          <a:p>
            <a:r>
              <a:rPr lang="en-US" dirty="0" smtClean="0"/>
              <a:t>Tools for job understanding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9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657600"/>
            <a:ext cx="86106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Execution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1752600"/>
            <a:ext cx="8610600" cy="68580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Application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Data-Parallel Computation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z="1100" smtClean="0"/>
              <a:pPr/>
              <a:t>6</a:t>
            </a:fld>
            <a:endParaRPr lang="en-US" sz="1100"/>
          </a:p>
        </p:txBody>
      </p:sp>
      <p:sp>
        <p:nvSpPr>
          <p:cNvPr id="4" name="Rectangle 3"/>
          <p:cNvSpPr/>
          <p:nvPr/>
        </p:nvSpPr>
        <p:spPr>
          <a:xfrm>
            <a:off x="228600" y="4572000"/>
            <a:ext cx="86106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Storage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743200"/>
            <a:ext cx="86106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Language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95600" y="3048000"/>
            <a:ext cx="1676400" cy="1447800"/>
          </a:xfrm>
          <a:prstGeom prst="roundRect">
            <a:avLst>
              <a:gd name="adj" fmla="val 10321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Map-Reduce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95600" y="4495800"/>
            <a:ext cx="16764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GFS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BigTable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00800" y="4495800"/>
            <a:ext cx="15240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Cosmos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Azure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HPC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00800" y="3505200"/>
            <a:ext cx="15240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Dryad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00800" y="2667000"/>
            <a:ext cx="1524000" cy="8382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DryadLINQ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Scope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95600" y="2667000"/>
            <a:ext cx="1676400" cy="381000"/>
          </a:xfrm>
          <a:prstGeom prst="roundRect">
            <a:avLst>
              <a:gd name="adj" fmla="val 20206"/>
            </a:avLst>
          </a:prstGeom>
          <a:solidFill>
            <a:srgbClr val="C0C0C0">
              <a:alpha val="50196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Sawzall,FlumeJava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48200" y="3048000"/>
            <a:ext cx="1676400" cy="1447800"/>
          </a:xfrm>
          <a:prstGeom prst="roundRect">
            <a:avLst>
              <a:gd name="adj" fmla="val 10321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Hadoop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48200" y="4495800"/>
            <a:ext cx="16764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HDFS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648200" y="2667000"/>
            <a:ext cx="1676400" cy="381000"/>
          </a:xfrm>
          <a:prstGeom prst="roundRect">
            <a:avLst>
              <a:gd name="adj" fmla="val 26999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Pig, Hive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1600" y="23622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≈SQL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629400" y="2362200"/>
            <a:ext cx="1126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LINQ, SQL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50507" y="2362200"/>
            <a:ext cx="1369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Sawzall</a:t>
            </a:r>
            <a:r>
              <a:rPr lang="en-US" dirty="0" smtClean="0"/>
              <a:t>, Java</a:t>
            </a:r>
            <a:endParaRPr lang="en-US" dirty="0"/>
          </a:p>
        </p:txBody>
      </p:sp>
      <p:sp>
        <p:nvSpPr>
          <p:cNvPr id="24" name="Left Arrow 23"/>
          <p:cNvSpPr/>
          <p:nvPr/>
        </p:nvSpPr>
        <p:spPr>
          <a:xfrm rot="5400000">
            <a:off x="6972300" y="5600700"/>
            <a:ext cx="4572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2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4" grpId="0" animBg="1"/>
      <p:bldP spid="16" grpId="0" animBg="1"/>
      <p:bldP spid="17" grpId="0" animBg="1"/>
      <p:bldP spid="21" grpId="0"/>
      <p:bldP spid="22" grpId="0"/>
      <p:bldP spid="23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ounded Rectangle 142"/>
          <p:cNvSpPr/>
          <p:nvPr/>
        </p:nvSpPr>
        <p:spPr>
          <a:xfrm>
            <a:off x="152400" y="3429000"/>
            <a:ext cx="8839200" cy="3276600"/>
          </a:xfrm>
          <a:prstGeom prst="roundRect">
            <a:avLst>
              <a:gd name="adj" fmla="val 11195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ounded Rectangle 141"/>
          <p:cNvSpPr/>
          <p:nvPr/>
        </p:nvSpPr>
        <p:spPr>
          <a:xfrm>
            <a:off x="152400" y="990600"/>
            <a:ext cx="8839200" cy="2362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2-D Piping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754563"/>
          </a:xfrm>
        </p:spPr>
        <p:txBody>
          <a:bodyPr/>
          <a:lstStyle/>
          <a:p>
            <a:r>
              <a:rPr lang="en-US" dirty="0" smtClean="0"/>
              <a:t>Unix Pipes: 1-D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grep</a:t>
            </a:r>
            <a:r>
              <a:rPr lang="en-US" dirty="0" smtClean="0"/>
              <a:t> |  </a:t>
            </a:r>
            <a:r>
              <a:rPr lang="en-US" dirty="0" err="1" smtClean="0"/>
              <a:t>sed</a:t>
            </a:r>
            <a:r>
              <a:rPr lang="en-US" dirty="0" smtClean="0"/>
              <a:t>  | sort | </a:t>
            </a:r>
            <a:r>
              <a:rPr lang="en-US" dirty="0" err="1" smtClean="0"/>
              <a:t>awk</a:t>
            </a:r>
            <a:r>
              <a:rPr lang="en-US" dirty="0" smtClean="0"/>
              <a:t> |  </a:t>
            </a:r>
            <a:r>
              <a:rPr lang="en-US" dirty="0" err="1" smtClean="0"/>
              <a:t>perl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Dryad: 2-D</a:t>
            </a:r>
          </a:p>
          <a:p>
            <a:pPr>
              <a:buNone/>
            </a:pPr>
            <a:r>
              <a:rPr lang="en-US" dirty="0" smtClean="0"/>
              <a:t>	 grep</a:t>
            </a:r>
            <a:r>
              <a:rPr lang="en-US" baseline="30000" dirty="0" smtClean="0"/>
              <a:t>1000</a:t>
            </a:r>
            <a:r>
              <a:rPr lang="en-US" dirty="0" smtClean="0"/>
              <a:t> |  sed</a:t>
            </a:r>
            <a:r>
              <a:rPr lang="en-US" baseline="30000" dirty="0" smtClean="0"/>
              <a:t>500</a:t>
            </a:r>
            <a:r>
              <a:rPr lang="en-US" dirty="0" smtClean="0"/>
              <a:t>  | sort</a:t>
            </a:r>
            <a:r>
              <a:rPr lang="en-US" baseline="30000" dirty="0" smtClean="0"/>
              <a:t>1000 </a:t>
            </a:r>
            <a:r>
              <a:rPr lang="en-US" dirty="0" smtClean="0"/>
              <a:t>| awk</a:t>
            </a:r>
            <a:r>
              <a:rPr lang="en-US" baseline="30000" dirty="0" smtClean="0"/>
              <a:t>500</a:t>
            </a:r>
            <a:r>
              <a:rPr lang="en-US" dirty="0" smtClean="0"/>
              <a:t> |  perl</a:t>
            </a:r>
            <a:r>
              <a:rPr lang="en-US" baseline="30000" dirty="0" smtClean="0"/>
              <a:t>50</a:t>
            </a:r>
          </a:p>
          <a:p>
            <a:endParaRPr lang="en-US" dirty="0" smtClean="0"/>
          </a:p>
        </p:txBody>
      </p:sp>
      <p:sp>
        <p:nvSpPr>
          <p:cNvPr id="144" name="Slide Number Placeholder 1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4478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908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576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06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674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09800" y="2671921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52800" y="2671921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19600" y="2671921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62600" y="2671921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64024" y="4542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940424" y="5076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464424" y="4618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988424" y="4618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283824" y="5076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34" idx="3"/>
            <a:endCxn id="35" idx="1"/>
          </p:cNvCxnSpPr>
          <p:nvPr/>
        </p:nvCxnSpPr>
        <p:spPr>
          <a:xfrm>
            <a:off x="2026024" y="4809341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5" idx="3"/>
            <a:endCxn id="36" idx="1"/>
          </p:cNvCxnSpPr>
          <p:nvPr/>
        </p:nvCxnSpPr>
        <p:spPr>
          <a:xfrm flipV="1">
            <a:off x="3702424" y="4885541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3"/>
            <a:endCxn id="61" idx="1"/>
          </p:cNvCxnSpPr>
          <p:nvPr/>
        </p:nvCxnSpPr>
        <p:spPr>
          <a:xfrm>
            <a:off x="5226424" y="4885541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8" idx="1"/>
          </p:cNvCxnSpPr>
          <p:nvPr/>
        </p:nvCxnSpPr>
        <p:spPr>
          <a:xfrm>
            <a:off x="6750424" y="4885541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1264024" y="5380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264024" y="6034256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940424" y="5761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464424" y="5457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464424" y="6066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988424" y="5685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5" name="Straight Arrow Connector 64"/>
          <p:cNvCxnSpPr>
            <a:stCxn id="53" idx="3"/>
            <a:endCxn id="55" idx="1"/>
          </p:cNvCxnSpPr>
          <p:nvPr/>
        </p:nvCxnSpPr>
        <p:spPr>
          <a:xfrm>
            <a:off x="2026024" y="5647541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4" idx="3"/>
            <a:endCxn id="55" idx="1"/>
          </p:cNvCxnSpPr>
          <p:nvPr/>
        </p:nvCxnSpPr>
        <p:spPr>
          <a:xfrm flipV="1">
            <a:off x="2026024" y="6028541"/>
            <a:ext cx="914400" cy="2724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5" idx="3"/>
            <a:endCxn id="59" idx="1"/>
          </p:cNvCxnSpPr>
          <p:nvPr/>
        </p:nvCxnSpPr>
        <p:spPr>
          <a:xfrm flipV="1">
            <a:off x="3702424" y="5723741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55" idx="3"/>
            <a:endCxn id="60" idx="1"/>
          </p:cNvCxnSpPr>
          <p:nvPr/>
        </p:nvCxnSpPr>
        <p:spPr>
          <a:xfrm>
            <a:off x="3702424" y="6028541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0" idx="3"/>
            <a:endCxn id="61" idx="1"/>
          </p:cNvCxnSpPr>
          <p:nvPr/>
        </p:nvCxnSpPr>
        <p:spPr>
          <a:xfrm flipV="1">
            <a:off x="5226424" y="5952341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9" idx="3"/>
            <a:endCxn id="61" idx="1"/>
          </p:cNvCxnSpPr>
          <p:nvPr/>
        </p:nvCxnSpPr>
        <p:spPr>
          <a:xfrm>
            <a:off x="5226424" y="5723741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6629400" y="2661509"/>
            <a:ext cx="506506" cy="224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918139" y="2661509"/>
            <a:ext cx="529661" cy="224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118" idx="3"/>
            <a:endCxn id="34" idx="1"/>
          </p:cNvCxnSpPr>
          <p:nvPr/>
        </p:nvCxnSpPr>
        <p:spPr>
          <a:xfrm>
            <a:off x="868834" y="4809341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119" idx="3"/>
            <a:endCxn id="53" idx="1"/>
          </p:cNvCxnSpPr>
          <p:nvPr/>
        </p:nvCxnSpPr>
        <p:spPr>
          <a:xfrm flipV="1">
            <a:off x="841939" y="5647541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20" idx="3"/>
          </p:cNvCxnSpPr>
          <p:nvPr/>
        </p:nvCxnSpPr>
        <p:spPr>
          <a:xfrm flipV="1">
            <a:off x="841940" y="6301750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36" idx="3"/>
            <a:endCxn id="37" idx="1"/>
          </p:cNvCxnSpPr>
          <p:nvPr/>
        </p:nvCxnSpPr>
        <p:spPr>
          <a:xfrm>
            <a:off x="5226424" y="4885541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59" idx="3"/>
            <a:endCxn id="37" idx="1"/>
          </p:cNvCxnSpPr>
          <p:nvPr/>
        </p:nvCxnSpPr>
        <p:spPr>
          <a:xfrm flipV="1">
            <a:off x="5226424" y="4885541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60" idx="3"/>
            <a:endCxn id="37" idx="1"/>
          </p:cNvCxnSpPr>
          <p:nvPr/>
        </p:nvCxnSpPr>
        <p:spPr>
          <a:xfrm flipV="1">
            <a:off x="5226424" y="4885541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61" idx="3"/>
            <a:endCxn id="38" idx="1"/>
          </p:cNvCxnSpPr>
          <p:nvPr/>
        </p:nvCxnSpPr>
        <p:spPr>
          <a:xfrm flipV="1">
            <a:off x="6750424" y="5342741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38" idx="3"/>
            <a:endCxn id="121" idx="1"/>
          </p:cNvCxnSpPr>
          <p:nvPr/>
        </p:nvCxnSpPr>
        <p:spPr>
          <a:xfrm>
            <a:off x="8045824" y="5342741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5906" y="2362200"/>
            <a:ext cx="613339" cy="621030"/>
          </a:xfrm>
          <a:prstGeom prst="rect">
            <a:avLst/>
          </a:prstGeom>
          <a:noFill/>
        </p:spPr>
      </p:pic>
      <p:pic>
        <p:nvPicPr>
          <p:cNvPr id="11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613339" cy="621030"/>
          </a:xfrm>
          <a:prstGeom prst="rect">
            <a:avLst/>
          </a:prstGeom>
          <a:noFill/>
        </p:spPr>
      </p:pic>
      <p:pic>
        <p:nvPicPr>
          <p:cNvPr id="118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4498826"/>
            <a:ext cx="613339" cy="621030"/>
          </a:xfrm>
          <a:prstGeom prst="rect">
            <a:avLst/>
          </a:prstGeom>
          <a:noFill/>
        </p:spPr>
      </p:pic>
      <p:pic>
        <p:nvPicPr>
          <p:cNvPr id="119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45991"/>
            <a:ext cx="613339" cy="621030"/>
          </a:xfrm>
          <a:prstGeom prst="rect">
            <a:avLst/>
          </a:prstGeom>
          <a:noFill/>
        </p:spPr>
      </p:pic>
      <p:pic>
        <p:nvPicPr>
          <p:cNvPr id="120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6008370"/>
            <a:ext cx="613339" cy="621030"/>
          </a:xfrm>
          <a:prstGeom prst="rect">
            <a:avLst/>
          </a:prstGeom>
          <a:noFill/>
        </p:spPr>
      </p:pic>
      <p:pic>
        <p:nvPicPr>
          <p:cNvPr id="121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5035699"/>
            <a:ext cx="613339" cy="621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692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3" grpId="0" animBg="1"/>
      <p:bldP spid="54" grpId="0" animBg="1"/>
      <p:bldP spid="55" grpId="0" animBg="1"/>
      <p:bldP spid="59" grpId="0" animBg="1"/>
      <p:bldP spid="60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4191000" y="2514600"/>
            <a:ext cx="1219200" cy="3429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 Job Structure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grep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sed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19600" y="31242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sort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awk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perl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2026024" y="3510915"/>
            <a:ext cx="916352" cy="671786"/>
          </a:xfrm>
          <a:prstGeom prst="curvedConnector3">
            <a:avLst>
              <a:gd name="adj1" fmla="val 36168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390900"/>
            <a:ext cx="717176" cy="6534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181600" y="3390900"/>
            <a:ext cx="806824" cy="12630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grep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grep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sed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19600" y="40386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sort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19600" y="48006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sort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awk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305300"/>
            <a:ext cx="717176" cy="4248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17176" cy="3371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181600" y="4653915"/>
            <a:ext cx="806824" cy="4133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181600" y="4305300"/>
            <a:ext cx="806824" cy="3486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181600" y="3390900"/>
            <a:ext cx="806824" cy="1962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181600" y="3587115"/>
            <a:ext cx="806824" cy="7181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181600" y="3587115"/>
            <a:ext cx="806824" cy="14801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76200" y="2209800"/>
            <a:ext cx="947695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Input</a:t>
            </a:r>
            <a:br>
              <a:rPr lang="en-US" sz="2800" i="1" dirty="0" smtClean="0"/>
            </a:br>
            <a:r>
              <a:rPr lang="en-US" sz="2800" i="1" dirty="0" smtClean="0"/>
              <a:t>files</a:t>
            </a:r>
            <a:endParaRPr lang="en-US" sz="28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1447800" y="5638800"/>
            <a:ext cx="18029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Vertices </a:t>
            </a:r>
            <a:br>
              <a:rPr lang="en-US" sz="2800" i="1" dirty="0" smtClean="0"/>
            </a:br>
            <a:r>
              <a:rPr lang="en-US" sz="2800" i="1" dirty="0" smtClean="0"/>
              <a:t>(processes)</a:t>
            </a:r>
            <a:endParaRPr lang="en-US" sz="2800" i="1" dirty="0"/>
          </a:p>
        </p:txBody>
      </p:sp>
      <p:cxnSp>
        <p:nvCxnSpPr>
          <p:cNvPr id="50" name="Straight Arrow Connector 49"/>
          <p:cNvCxnSpPr>
            <a:stCxn id="49" idx="0"/>
            <a:endCxn id="15" idx="2"/>
          </p:cNvCxnSpPr>
          <p:nvPr/>
        </p:nvCxnSpPr>
        <p:spPr>
          <a:xfrm rot="16200000" flipV="1">
            <a:off x="1822349" y="5111851"/>
            <a:ext cx="381000" cy="67289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9" idx="0"/>
            <a:endCxn id="16" idx="2"/>
          </p:cNvCxnSpPr>
          <p:nvPr/>
        </p:nvCxnSpPr>
        <p:spPr>
          <a:xfrm rot="5400000" flipH="1" flipV="1">
            <a:off x="2514368" y="4831745"/>
            <a:ext cx="641985" cy="97212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930206" y="2590800"/>
            <a:ext cx="1213794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Output</a:t>
            </a:r>
            <a:br>
              <a:rPr lang="en-US" sz="2800" i="1" dirty="0" smtClean="0"/>
            </a:br>
            <a:r>
              <a:rPr lang="en-US" sz="2800" i="1" dirty="0" smtClean="0"/>
              <a:t>files</a:t>
            </a:r>
            <a:endParaRPr lang="en-US" sz="2800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2057400" y="2057400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Channels</a:t>
            </a:r>
            <a:endParaRPr lang="en-US" sz="2800" i="1" dirty="0"/>
          </a:p>
        </p:txBody>
      </p:sp>
      <p:cxnSp>
        <p:nvCxnSpPr>
          <p:cNvPr id="59" name="Straight Arrow Connector 58"/>
          <p:cNvCxnSpPr>
            <a:stCxn id="58" idx="2"/>
          </p:cNvCxnSpPr>
          <p:nvPr/>
        </p:nvCxnSpPr>
        <p:spPr>
          <a:xfrm rot="5400000">
            <a:off x="2084993" y="3010228"/>
            <a:ext cx="1153182" cy="29396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19600" y="2514600"/>
            <a:ext cx="100206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Stage</a:t>
            </a:r>
            <a:endParaRPr lang="en-US" sz="2800" i="1" dirty="0"/>
          </a:p>
        </p:txBody>
      </p:sp>
      <p:pic>
        <p:nvPicPr>
          <p:cNvPr id="6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5334000"/>
            <a:ext cx="613339" cy="621030"/>
          </a:xfrm>
          <a:prstGeom prst="rect">
            <a:avLst/>
          </a:prstGeom>
          <a:noFill/>
        </p:spPr>
      </p:pic>
      <p:cxnSp>
        <p:nvCxnSpPr>
          <p:cNvPr id="66" name="Straight Arrow Connector 65"/>
          <p:cNvCxnSpPr>
            <a:stCxn id="16" idx="3"/>
            <a:endCxn id="19" idx="1"/>
          </p:cNvCxnSpPr>
          <p:nvPr/>
        </p:nvCxnSpPr>
        <p:spPr>
          <a:xfrm flipV="1">
            <a:off x="3702424" y="4653915"/>
            <a:ext cx="2286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" idx="3"/>
            <a:endCxn id="8" idx="1"/>
          </p:cNvCxnSpPr>
          <p:nvPr/>
        </p:nvCxnSpPr>
        <p:spPr>
          <a:xfrm flipV="1">
            <a:off x="3702424" y="3587115"/>
            <a:ext cx="2286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"/>
          <p:cNvCxnSpPr>
            <a:stCxn id="5" idx="3"/>
          </p:cNvCxnSpPr>
          <p:nvPr/>
        </p:nvCxnSpPr>
        <p:spPr>
          <a:xfrm>
            <a:off x="2026024" y="3510915"/>
            <a:ext cx="934459" cy="418289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19" idx="3"/>
            <a:endCxn id="65" idx="1"/>
          </p:cNvCxnSpPr>
          <p:nvPr/>
        </p:nvCxnSpPr>
        <p:spPr>
          <a:xfrm>
            <a:off x="6750424" y="4653915"/>
            <a:ext cx="1631576" cy="990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8" idx="2"/>
          </p:cNvCxnSpPr>
          <p:nvPr/>
        </p:nvCxnSpPr>
        <p:spPr>
          <a:xfrm rot="16200000" flipH="1">
            <a:off x="2846993" y="2542193"/>
            <a:ext cx="1153180" cy="1230033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33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694374"/>
            <a:ext cx="691911" cy="1020626"/>
          </a:xfrm>
          <a:prstGeom prst="rect">
            <a:avLst/>
          </a:prstGeom>
          <a:noFill/>
        </p:spPr>
      </p:pic>
      <p:pic>
        <p:nvPicPr>
          <p:cNvPr id="73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694374"/>
            <a:ext cx="691911" cy="1020626"/>
          </a:xfrm>
          <a:prstGeom prst="rect">
            <a:avLst/>
          </a:prstGeom>
          <a:noFill/>
        </p:spPr>
      </p:pic>
      <p:pic>
        <p:nvPicPr>
          <p:cNvPr id="74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694374"/>
            <a:ext cx="691911" cy="1020626"/>
          </a:xfrm>
          <a:prstGeom prst="rect">
            <a:avLst/>
          </a:prstGeom>
          <a:noFill/>
        </p:spPr>
      </p:pic>
      <p:pic>
        <p:nvPicPr>
          <p:cNvPr id="7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694374"/>
            <a:ext cx="691911" cy="1020626"/>
          </a:xfrm>
          <a:prstGeom prst="rect">
            <a:avLst/>
          </a:prstGeom>
          <a:noFill/>
        </p:spPr>
      </p:pic>
      <p:sp>
        <p:nvSpPr>
          <p:cNvPr id="75" name="Freeform 74"/>
          <p:cNvSpPr/>
          <p:nvPr/>
        </p:nvSpPr>
        <p:spPr>
          <a:xfrm>
            <a:off x="606640" y="3151573"/>
            <a:ext cx="7459463" cy="997505"/>
          </a:xfrm>
          <a:custGeom>
            <a:avLst/>
            <a:gdLst>
              <a:gd name="connsiteX0" fmla="*/ 538579 w 7739849"/>
              <a:gd name="connsiteY0" fmla="*/ 328474 h 985421"/>
              <a:gd name="connsiteX1" fmla="*/ 645111 w 7739849"/>
              <a:gd name="connsiteY1" fmla="*/ 168676 h 985421"/>
              <a:gd name="connsiteX2" fmla="*/ 2074416 w 7739849"/>
              <a:gd name="connsiteY2" fmla="*/ 168676 h 985421"/>
              <a:gd name="connsiteX3" fmla="*/ 4071892 w 7739849"/>
              <a:gd name="connsiteY3" fmla="*/ 239697 h 985421"/>
              <a:gd name="connsiteX4" fmla="*/ 7187954 w 7739849"/>
              <a:gd name="connsiteY4" fmla="*/ 62144 h 985421"/>
              <a:gd name="connsiteX5" fmla="*/ 7383263 w 7739849"/>
              <a:gd name="connsiteY5" fmla="*/ 612559 h 985421"/>
              <a:gd name="connsiteX6" fmla="*/ 6051612 w 7739849"/>
              <a:gd name="connsiteY6" fmla="*/ 941033 h 985421"/>
              <a:gd name="connsiteX7" fmla="*/ 3876583 w 7739849"/>
              <a:gd name="connsiteY7" fmla="*/ 878889 h 985421"/>
              <a:gd name="connsiteX8" fmla="*/ 538579 w 7739849"/>
              <a:gd name="connsiteY8" fmla="*/ 328474 h 985421"/>
              <a:gd name="connsiteX0" fmla="*/ 538579 w 7739849"/>
              <a:gd name="connsiteY0" fmla="*/ 328474 h 960021"/>
              <a:gd name="connsiteX1" fmla="*/ 645111 w 7739849"/>
              <a:gd name="connsiteY1" fmla="*/ 168676 h 960021"/>
              <a:gd name="connsiteX2" fmla="*/ 2074416 w 7739849"/>
              <a:gd name="connsiteY2" fmla="*/ 168676 h 960021"/>
              <a:gd name="connsiteX3" fmla="*/ 4071892 w 7739849"/>
              <a:gd name="connsiteY3" fmla="*/ 239697 h 960021"/>
              <a:gd name="connsiteX4" fmla="*/ 7187954 w 7739849"/>
              <a:gd name="connsiteY4" fmla="*/ 62144 h 960021"/>
              <a:gd name="connsiteX5" fmla="*/ 7383263 w 7739849"/>
              <a:gd name="connsiteY5" fmla="*/ 612559 h 960021"/>
              <a:gd name="connsiteX6" fmla="*/ 6051612 w 7739849"/>
              <a:gd name="connsiteY6" fmla="*/ 941033 h 960021"/>
              <a:gd name="connsiteX7" fmla="*/ 3876583 w 7739849"/>
              <a:gd name="connsiteY7" fmla="*/ 726489 h 960021"/>
              <a:gd name="connsiteX8" fmla="*/ 538579 w 7739849"/>
              <a:gd name="connsiteY8" fmla="*/ 328474 h 960021"/>
              <a:gd name="connsiteX0" fmla="*/ 538579 w 7739849"/>
              <a:gd name="connsiteY0" fmla="*/ 328474 h 960021"/>
              <a:gd name="connsiteX1" fmla="*/ 645111 w 7739849"/>
              <a:gd name="connsiteY1" fmla="*/ 168676 h 960021"/>
              <a:gd name="connsiteX2" fmla="*/ 2074416 w 7739849"/>
              <a:gd name="connsiteY2" fmla="*/ 168676 h 960021"/>
              <a:gd name="connsiteX3" fmla="*/ 4071892 w 7739849"/>
              <a:gd name="connsiteY3" fmla="*/ 239697 h 960021"/>
              <a:gd name="connsiteX4" fmla="*/ 7187954 w 7739849"/>
              <a:gd name="connsiteY4" fmla="*/ 62144 h 960021"/>
              <a:gd name="connsiteX5" fmla="*/ 7383263 w 7739849"/>
              <a:gd name="connsiteY5" fmla="*/ 612559 h 960021"/>
              <a:gd name="connsiteX6" fmla="*/ 5899212 w 7739849"/>
              <a:gd name="connsiteY6" fmla="*/ 941033 h 960021"/>
              <a:gd name="connsiteX7" fmla="*/ 3876583 w 7739849"/>
              <a:gd name="connsiteY7" fmla="*/ 726489 h 960021"/>
              <a:gd name="connsiteX8" fmla="*/ 538579 w 7739849"/>
              <a:gd name="connsiteY8" fmla="*/ 328474 h 960021"/>
              <a:gd name="connsiteX0" fmla="*/ 538579 w 7739849"/>
              <a:gd name="connsiteY0" fmla="*/ 328474 h 948924"/>
              <a:gd name="connsiteX1" fmla="*/ 645111 w 7739849"/>
              <a:gd name="connsiteY1" fmla="*/ 168676 h 948924"/>
              <a:gd name="connsiteX2" fmla="*/ 2074416 w 7739849"/>
              <a:gd name="connsiteY2" fmla="*/ 168676 h 948924"/>
              <a:gd name="connsiteX3" fmla="*/ 4071892 w 7739849"/>
              <a:gd name="connsiteY3" fmla="*/ 239697 h 948924"/>
              <a:gd name="connsiteX4" fmla="*/ 7187954 w 7739849"/>
              <a:gd name="connsiteY4" fmla="*/ 62144 h 948924"/>
              <a:gd name="connsiteX5" fmla="*/ 7383263 w 7739849"/>
              <a:gd name="connsiteY5" fmla="*/ 612559 h 948924"/>
              <a:gd name="connsiteX6" fmla="*/ 7374385 w 7739849"/>
              <a:gd name="connsiteY6" fmla="*/ 773837 h 948924"/>
              <a:gd name="connsiteX7" fmla="*/ 5899212 w 7739849"/>
              <a:gd name="connsiteY7" fmla="*/ 941033 h 948924"/>
              <a:gd name="connsiteX8" fmla="*/ 3876583 w 7739849"/>
              <a:gd name="connsiteY8" fmla="*/ 726489 h 948924"/>
              <a:gd name="connsiteX9" fmla="*/ 538579 w 7739849"/>
              <a:gd name="connsiteY9" fmla="*/ 328474 h 948924"/>
              <a:gd name="connsiteX0" fmla="*/ 538579 w 7765249"/>
              <a:gd name="connsiteY0" fmla="*/ 328474 h 948924"/>
              <a:gd name="connsiteX1" fmla="*/ 645111 w 7765249"/>
              <a:gd name="connsiteY1" fmla="*/ 168676 h 948924"/>
              <a:gd name="connsiteX2" fmla="*/ 2074416 w 7765249"/>
              <a:gd name="connsiteY2" fmla="*/ 168676 h 948924"/>
              <a:gd name="connsiteX3" fmla="*/ 4071892 w 7765249"/>
              <a:gd name="connsiteY3" fmla="*/ 239697 h 948924"/>
              <a:gd name="connsiteX4" fmla="*/ 7187954 w 7765249"/>
              <a:gd name="connsiteY4" fmla="*/ 62144 h 948924"/>
              <a:gd name="connsiteX5" fmla="*/ 7535663 w 7765249"/>
              <a:gd name="connsiteY5" fmla="*/ 612559 h 948924"/>
              <a:gd name="connsiteX6" fmla="*/ 7374385 w 7765249"/>
              <a:gd name="connsiteY6" fmla="*/ 773837 h 948924"/>
              <a:gd name="connsiteX7" fmla="*/ 5899212 w 7765249"/>
              <a:gd name="connsiteY7" fmla="*/ 941033 h 948924"/>
              <a:gd name="connsiteX8" fmla="*/ 3876583 w 7765249"/>
              <a:gd name="connsiteY8" fmla="*/ 726489 h 948924"/>
              <a:gd name="connsiteX9" fmla="*/ 538579 w 7765249"/>
              <a:gd name="connsiteY9" fmla="*/ 328474 h 948924"/>
              <a:gd name="connsiteX0" fmla="*/ 538579 w 7765249"/>
              <a:gd name="connsiteY0" fmla="*/ 328474 h 948924"/>
              <a:gd name="connsiteX1" fmla="*/ 645111 w 7765249"/>
              <a:gd name="connsiteY1" fmla="*/ 168676 h 948924"/>
              <a:gd name="connsiteX2" fmla="*/ 2074416 w 7765249"/>
              <a:gd name="connsiteY2" fmla="*/ 168676 h 948924"/>
              <a:gd name="connsiteX3" fmla="*/ 4071892 w 7765249"/>
              <a:gd name="connsiteY3" fmla="*/ 239697 h 948924"/>
              <a:gd name="connsiteX4" fmla="*/ 7187954 w 7765249"/>
              <a:gd name="connsiteY4" fmla="*/ 62144 h 948924"/>
              <a:gd name="connsiteX5" fmla="*/ 7535663 w 7765249"/>
              <a:gd name="connsiteY5" fmla="*/ 612559 h 948924"/>
              <a:gd name="connsiteX6" fmla="*/ 7374385 w 7765249"/>
              <a:gd name="connsiteY6" fmla="*/ 773837 h 948924"/>
              <a:gd name="connsiteX7" fmla="*/ 5899212 w 7765249"/>
              <a:gd name="connsiteY7" fmla="*/ 941033 h 948924"/>
              <a:gd name="connsiteX8" fmla="*/ 3876583 w 7765249"/>
              <a:gd name="connsiteY8" fmla="*/ 726489 h 948924"/>
              <a:gd name="connsiteX9" fmla="*/ 538579 w 7765249"/>
              <a:gd name="connsiteY9" fmla="*/ 328474 h 948924"/>
              <a:gd name="connsiteX0" fmla="*/ 538579 w 7647127"/>
              <a:gd name="connsiteY0" fmla="*/ 328474 h 948924"/>
              <a:gd name="connsiteX1" fmla="*/ 645111 w 7647127"/>
              <a:gd name="connsiteY1" fmla="*/ 168676 h 948924"/>
              <a:gd name="connsiteX2" fmla="*/ 2074416 w 7647127"/>
              <a:gd name="connsiteY2" fmla="*/ 168676 h 948924"/>
              <a:gd name="connsiteX3" fmla="*/ 4071892 w 7647127"/>
              <a:gd name="connsiteY3" fmla="*/ 239697 h 948924"/>
              <a:gd name="connsiteX4" fmla="*/ 6883154 w 7647127"/>
              <a:gd name="connsiteY4" fmla="*/ 62144 h 948924"/>
              <a:gd name="connsiteX5" fmla="*/ 7535663 w 7647127"/>
              <a:gd name="connsiteY5" fmla="*/ 612559 h 948924"/>
              <a:gd name="connsiteX6" fmla="*/ 7374385 w 7647127"/>
              <a:gd name="connsiteY6" fmla="*/ 773837 h 948924"/>
              <a:gd name="connsiteX7" fmla="*/ 5899212 w 7647127"/>
              <a:gd name="connsiteY7" fmla="*/ 941033 h 948924"/>
              <a:gd name="connsiteX8" fmla="*/ 3876583 w 7647127"/>
              <a:gd name="connsiteY8" fmla="*/ 726489 h 948924"/>
              <a:gd name="connsiteX9" fmla="*/ 538579 w 7647127"/>
              <a:gd name="connsiteY9" fmla="*/ 328474 h 948924"/>
              <a:gd name="connsiteX0" fmla="*/ 538579 w 7535663"/>
              <a:gd name="connsiteY0" fmla="*/ 328474 h 960021"/>
              <a:gd name="connsiteX1" fmla="*/ 645111 w 7535663"/>
              <a:gd name="connsiteY1" fmla="*/ 168676 h 960021"/>
              <a:gd name="connsiteX2" fmla="*/ 2074416 w 7535663"/>
              <a:gd name="connsiteY2" fmla="*/ 168676 h 960021"/>
              <a:gd name="connsiteX3" fmla="*/ 4071892 w 7535663"/>
              <a:gd name="connsiteY3" fmla="*/ 239697 h 960021"/>
              <a:gd name="connsiteX4" fmla="*/ 6883154 w 7535663"/>
              <a:gd name="connsiteY4" fmla="*/ 62144 h 960021"/>
              <a:gd name="connsiteX5" fmla="*/ 7535663 w 7535663"/>
              <a:gd name="connsiteY5" fmla="*/ 612559 h 960021"/>
              <a:gd name="connsiteX6" fmla="*/ 5899212 w 7535663"/>
              <a:gd name="connsiteY6" fmla="*/ 941033 h 960021"/>
              <a:gd name="connsiteX7" fmla="*/ 3876583 w 7535663"/>
              <a:gd name="connsiteY7" fmla="*/ 726489 h 960021"/>
              <a:gd name="connsiteX8" fmla="*/ 538579 w 7535663"/>
              <a:gd name="connsiteY8" fmla="*/ 328474 h 960021"/>
              <a:gd name="connsiteX0" fmla="*/ 538579 w 7577709"/>
              <a:gd name="connsiteY0" fmla="*/ 328474 h 972845"/>
              <a:gd name="connsiteX1" fmla="*/ 645111 w 7577709"/>
              <a:gd name="connsiteY1" fmla="*/ 168676 h 972845"/>
              <a:gd name="connsiteX2" fmla="*/ 2074416 w 7577709"/>
              <a:gd name="connsiteY2" fmla="*/ 168676 h 972845"/>
              <a:gd name="connsiteX3" fmla="*/ 4071892 w 7577709"/>
              <a:gd name="connsiteY3" fmla="*/ 239697 h 972845"/>
              <a:gd name="connsiteX4" fmla="*/ 6883154 w 7577709"/>
              <a:gd name="connsiteY4" fmla="*/ 62144 h 972845"/>
              <a:gd name="connsiteX5" fmla="*/ 7535663 w 7577709"/>
              <a:gd name="connsiteY5" fmla="*/ 612559 h 972845"/>
              <a:gd name="connsiteX6" fmla="*/ 7135428 w 7577709"/>
              <a:gd name="connsiteY6" fmla="*/ 917359 h 972845"/>
              <a:gd name="connsiteX7" fmla="*/ 5899212 w 7577709"/>
              <a:gd name="connsiteY7" fmla="*/ 941033 h 972845"/>
              <a:gd name="connsiteX8" fmla="*/ 3876583 w 7577709"/>
              <a:gd name="connsiteY8" fmla="*/ 726489 h 972845"/>
              <a:gd name="connsiteX9" fmla="*/ 538579 w 7577709"/>
              <a:gd name="connsiteY9" fmla="*/ 328474 h 972845"/>
              <a:gd name="connsiteX0" fmla="*/ 538579 w 7577709"/>
              <a:gd name="connsiteY0" fmla="*/ 328474 h 980982"/>
              <a:gd name="connsiteX1" fmla="*/ 645111 w 7577709"/>
              <a:gd name="connsiteY1" fmla="*/ 168676 h 980982"/>
              <a:gd name="connsiteX2" fmla="*/ 2074416 w 7577709"/>
              <a:gd name="connsiteY2" fmla="*/ 168676 h 980982"/>
              <a:gd name="connsiteX3" fmla="*/ 4071892 w 7577709"/>
              <a:gd name="connsiteY3" fmla="*/ 239697 h 980982"/>
              <a:gd name="connsiteX4" fmla="*/ 6883154 w 7577709"/>
              <a:gd name="connsiteY4" fmla="*/ 62144 h 980982"/>
              <a:gd name="connsiteX5" fmla="*/ 7535663 w 7577709"/>
              <a:gd name="connsiteY5" fmla="*/ 612559 h 980982"/>
              <a:gd name="connsiteX6" fmla="*/ 7135428 w 7577709"/>
              <a:gd name="connsiteY6" fmla="*/ 917359 h 980982"/>
              <a:gd name="connsiteX7" fmla="*/ 5899212 w 7577709"/>
              <a:gd name="connsiteY7" fmla="*/ 941033 h 980982"/>
              <a:gd name="connsiteX8" fmla="*/ 3876583 w 7577709"/>
              <a:gd name="connsiteY8" fmla="*/ 878889 h 980982"/>
              <a:gd name="connsiteX9" fmla="*/ 538579 w 7577709"/>
              <a:gd name="connsiteY9" fmla="*/ 328474 h 980982"/>
              <a:gd name="connsiteX0" fmla="*/ 538579 w 7577709"/>
              <a:gd name="connsiteY0" fmla="*/ 328474 h 972105"/>
              <a:gd name="connsiteX1" fmla="*/ 645111 w 7577709"/>
              <a:gd name="connsiteY1" fmla="*/ 168676 h 972105"/>
              <a:gd name="connsiteX2" fmla="*/ 2074416 w 7577709"/>
              <a:gd name="connsiteY2" fmla="*/ 168676 h 972105"/>
              <a:gd name="connsiteX3" fmla="*/ 4071892 w 7577709"/>
              <a:gd name="connsiteY3" fmla="*/ 239697 h 972105"/>
              <a:gd name="connsiteX4" fmla="*/ 6883154 w 7577709"/>
              <a:gd name="connsiteY4" fmla="*/ 62144 h 972105"/>
              <a:gd name="connsiteX5" fmla="*/ 7535663 w 7577709"/>
              <a:gd name="connsiteY5" fmla="*/ 612559 h 972105"/>
              <a:gd name="connsiteX6" fmla="*/ 7135428 w 7577709"/>
              <a:gd name="connsiteY6" fmla="*/ 917359 h 972105"/>
              <a:gd name="connsiteX7" fmla="*/ 5899212 w 7577709"/>
              <a:gd name="connsiteY7" fmla="*/ 941033 h 972105"/>
              <a:gd name="connsiteX8" fmla="*/ 3876583 w 7577709"/>
              <a:gd name="connsiteY8" fmla="*/ 878889 h 972105"/>
              <a:gd name="connsiteX9" fmla="*/ 2243092 w 7577709"/>
              <a:gd name="connsiteY9" fmla="*/ 562991 h 972105"/>
              <a:gd name="connsiteX10" fmla="*/ 538579 w 7577709"/>
              <a:gd name="connsiteY10" fmla="*/ 328474 h 972105"/>
              <a:gd name="connsiteX0" fmla="*/ 538579 w 7577709"/>
              <a:gd name="connsiteY0" fmla="*/ 328474 h 972105"/>
              <a:gd name="connsiteX1" fmla="*/ 645111 w 7577709"/>
              <a:gd name="connsiteY1" fmla="*/ 168676 h 972105"/>
              <a:gd name="connsiteX2" fmla="*/ 2074416 w 7577709"/>
              <a:gd name="connsiteY2" fmla="*/ 168676 h 972105"/>
              <a:gd name="connsiteX3" fmla="*/ 4071892 w 7577709"/>
              <a:gd name="connsiteY3" fmla="*/ 239697 h 972105"/>
              <a:gd name="connsiteX4" fmla="*/ 6883154 w 7577709"/>
              <a:gd name="connsiteY4" fmla="*/ 62144 h 972105"/>
              <a:gd name="connsiteX5" fmla="*/ 7535663 w 7577709"/>
              <a:gd name="connsiteY5" fmla="*/ 612559 h 972105"/>
              <a:gd name="connsiteX6" fmla="*/ 7135428 w 7577709"/>
              <a:gd name="connsiteY6" fmla="*/ 917359 h 972105"/>
              <a:gd name="connsiteX7" fmla="*/ 5899212 w 7577709"/>
              <a:gd name="connsiteY7" fmla="*/ 941033 h 972105"/>
              <a:gd name="connsiteX8" fmla="*/ 3876583 w 7577709"/>
              <a:gd name="connsiteY8" fmla="*/ 878889 h 972105"/>
              <a:gd name="connsiteX9" fmla="*/ 3361678 w 7577709"/>
              <a:gd name="connsiteY9" fmla="*/ 646590 h 972105"/>
              <a:gd name="connsiteX10" fmla="*/ 2243092 w 7577709"/>
              <a:gd name="connsiteY10" fmla="*/ 562991 h 972105"/>
              <a:gd name="connsiteX11" fmla="*/ 538579 w 7577709"/>
              <a:gd name="connsiteY11" fmla="*/ 328474 h 9721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4605292 w 7577709"/>
              <a:gd name="connsiteY3" fmla="*/ 112697 h 997505"/>
              <a:gd name="connsiteX4" fmla="*/ 6883154 w 7577709"/>
              <a:gd name="connsiteY4" fmla="*/ 87544 h 997505"/>
              <a:gd name="connsiteX5" fmla="*/ 7535663 w 7577709"/>
              <a:gd name="connsiteY5" fmla="*/ 637959 h 997505"/>
              <a:gd name="connsiteX6" fmla="*/ 7135428 w 7577709"/>
              <a:gd name="connsiteY6" fmla="*/ 942759 h 997505"/>
              <a:gd name="connsiteX7" fmla="*/ 5899212 w 7577709"/>
              <a:gd name="connsiteY7" fmla="*/ 966433 h 997505"/>
              <a:gd name="connsiteX8" fmla="*/ 3876583 w 7577709"/>
              <a:gd name="connsiteY8" fmla="*/ 904289 h 997505"/>
              <a:gd name="connsiteX9" fmla="*/ 3361678 w 7577709"/>
              <a:gd name="connsiteY9" fmla="*/ 671990 h 997505"/>
              <a:gd name="connsiteX10" fmla="*/ 2243092 w 7577709"/>
              <a:gd name="connsiteY10" fmla="*/ 588391 h 997505"/>
              <a:gd name="connsiteX11" fmla="*/ 538579 w 7577709"/>
              <a:gd name="connsiteY11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361678 w 7577709"/>
              <a:gd name="connsiteY10" fmla="*/ 671990 h 997505"/>
              <a:gd name="connsiteX11" fmla="*/ 2243092 w 7577709"/>
              <a:gd name="connsiteY11" fmla="*/ 588391 h 997505"/>
              <a:gd name="connsiteX12" fmla="*/ 538579 w 7577709"/>
              <a:gd name="connsiteY12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056878 w 7577709"/>
              <a:gd name="connsiteY10" fmla="*/ 519590 h 997505"/>
              <a:gd name="connsiteX11" fmla="*/ 2243092 w 7577709"/>
              <a:gd name="connsiteY11" fmla="*/ 588391 h 997505"/>
              <a:gd name="connsiteX12" fmla="*/ 538579 w 7577709"/>
              <a:gd name="connsiteY12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056878 w 7577709"/>
              <a:gd name="connsiteY10" fmla="*/ 519590 h 997505"/>
              <a:gd name="connsiteX11" fmla="*/ 2243092 w 7577709"/>
              <a:gd name="connsiteY11" fmla="*/ 512191 h 997505"/>
              <a:gd name="connsiteX12" fmla="*/ 538579 w 7577709"/>
              <a:gd name="connsiteY12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056878 w 7577709"/>
              <a:gd name="connsiteY10" fmla="*/ 519590 h 997505"/>
              <a:gd name="connsiteX11" fmla="*/ 2243092 w 7577709"/>
              <a:gd name="connsiteY11" fmla="*/ 512191 h 997505"/>
              <a:gd name="connsiteX12" fmla="*/ 538579 w 7577709"/>
              <a:gd name="connsiteY12" fmla="*/ 353874 h 997505"/>
              <a:gd name="connsiteX0" fmla="*/ 538579 w 7501509"/>
              <a:gd name="connsiteY0" fmla="*/ 328474 h 997505"/>
              <a:gd name="connsiteX1" fmla="*/ 645111 w 7501509"/>
              <a:gd name="connsiteY1" fmla="*/ 168676 h 997505"/>
              <a:gd name="connsiteX2" fmla="*/ 2074416 w 7501509"/>
              <a:gd name="connsiteY2" fmla="*/ 168676 h 997505"/>
              <a:gd name="connsiteX3" fmla="*/ 3062057 w 7501509"/>
              <a:gd name="connsiteY3" fmla="*/ 142043 h 997505"/>
              <a:gd name="connsiteX4" fmla="*/ 4605292 w 7501509"/>
              <a:gd name="connsiteY4" fmla="*/ 87297 h 997505"/>
              <a:gd name="connsiteX5" fmla="*/ 6883154 w 7501509"/>
              <a:gd name="connsiteY5" fmla="*/ 62144 h 997505"/>
              <a:gd name="connsiteX6" fmla="*/ 7459463 w 7501509"/>
              <a:gd name="connsiteY6" fmla="*/ 460159 h 997505"/>
              <a:gd name="connsiteX7" fmla="*/ 7135428 w 7501509"/>
              <a:gd name="connsiteY7" fmla="*/ 917359 h 997505"/>
              <a:gd name="connsiteX8" fmla="*/ 5899212 w 7501509"/>
              <a:gd name="connsiteY8" fmla="*/ 941033 h 997505"/>
              <a:gd name="connsiteX9" fmla="*/ 3876583 w 7501509"/>
              <a:gd name="connsiteY9" fmla="*/ 878889 h 997505"/>
              <a:gd name="connsiteX10" fmla="*/ 3056878 w 7501509"/>
              <a:gd name="connsiteY10" fmla="*/ 494190 h 997505"/>
              <a:gd name="connsiteX11" fmla="*/ 2243092 w 7501509"/>
              <a:gd name="connsiteY11" fmla="*/ 486791 h 997505"/>
              <a:gd name="connsiteX12" fmla="*/ 538579 w 7501509"/>
              <a:gd name="connsiteY12" fmla="*/ 328474 h 997505"/>
              <a:gd name="connsiteX0" fmla="*/ 538579 w 7459463"/>
              <a:gd name="connsiteY0" fmla="*/ 328474 h 997505"/>
              <a:gd name="connsiteX1" fmla="*/ 645111 w 7459463"/>
              <a:gd name="connsiteY1" fmla="*/ 168676 h 997505"/>
              <a:gd name="connsiteX2" fmla="*/ 2074416 w 7459463"/>
              <a:gd name="connsiteY2" fmla="*/ 168676 h 997505"/>
              <a:gd name="connsiteX3" fmla="*/ 3062057 w 7459463"/>
              <a:gd name="connsiteY3" fmla="*/ 142043 h 997505"/>
              <a:gd name="connsiteX4" fmla="*/ 4605292 w 7459463"/>
              <a:gd name="connsiteY4" fmla="*/ 87297 h 997505"/>
              <a:gd name="connsiteX5" fmla="*/ 6883154 w 7459463"/>
              <a:gd name="connsiteY5" fmla="*/ 62144 h 997505"/>
              <a:gd name="connsiteX6" fmla="*/ 7459463 w 7459463"/>
              <a:gd name="connsiteY6" fmla="*/ 460159 h 997505"/>
              <a:gd name="connsiteX7" fmla="*/ 7135428 w 7459463"/>
              <a:gd name="connsiteY7" fmla="*/ 917359 h 997505"/>
              <a:gd name="connsiteX8" fmla="*/ 5899212 w 7459463"/>
              <a:gd name="connsiteY8" fmla="*/ 941033 h 997505"/>
              <a:gd name="connsiteX9" fmla="*/ 3876583 w 7459463"/>
              <a:gd name="connsiteY9" fmla="*/ 878889 h 997505"/>
              <a:gd name="connsiteX10" fmla="*/ 3056878 w 7459463"/>
              <a:gd name="connsiteY10" fmla="*/ 494190 h 997505"/>
              <a:gd name="connsiteX11" fmla="*/ 2243092 w 7459463"/>
              <a:gd name="connsiteY11" fmla="*/ 486791 h 997505"/>
              <a:gd name="connsiteX12" fmla="*/ 538579 w 7459463"/>
              <a:gd name="connsiteY12" fmla="*/ 328474 h 99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59463" h="997505">
                <a:moveTo>
                  <a:pt x="538579" y="328474"/>
                </a:moveTo>
                <a:cubicBezTo>
                  <a:pt x="0" y="210105"/>
                  <a:pt x="389138" y="195309"/>
                  <a:pt x="645111" y="168676"/>
                </a:cubicBezTo>
                <a:cubicBezTo>
                  <a:pt x="901084" y="142043"/>
                  <a:pt x="1671592" y="173115"/>
                  <a:pt x="2074416" y="168676"/>
                </a:cubicBezTo>
                <a:cubicBezTo>
                  <a:pt x="2477240" y="164237"/>
                  <a:pt x="2640244" y="155606"/>
                  <a:pt x="3062057" y="142043"/>
                </a:cubicBezTo>
                <a:cubicBezTo>
                  <a:pt x="3483870" y="128480"/>
                  <a:pt x="3968443" y="100613"/>
                  <a:pt x="4605292" y="87297"/>
                </a:cubicBezTo>
                <a:cubicBezTo>
                  <a:pt x="5242141" y="73981"/>
                  <a:pt x="6407459" y="0"/>
                  <a:pt x="6883154" y="62144"/>
                </a:cubicBezTo>
                <a:cubicBezTo>
                  <a:pt x="7358849" y="124288"/>
                  <a:pt x="7417417" y="317623"/>
                  <a:pt x="7459463" y="460159"/>
                </a:cubicBezTo>
                <a:cubicBezTo>
                  <a:pt x="7458600" y="641905"/>
                  <a:pt x="7395470" y="837213"/>
                  <a:pt x="7135428" y="917359"/>
                </a:cubicBezTo>
                <a:cubicBezTo>
                  <a:pt x="6875386" y="997505"/>
                  <a:pt x="6442353" y="947445"/>
                  <a:pt x="5899212" y="941033"/>
                </a:cubicBezTo>
                <a:cubicBezTo>
                  <a:pt x="5356071" y="934621"/>
                  <a:pt x="4350305" y="953363"/>
                  <a:pt x="3876583" y="878889"/>
                </a:cubicBezTo>
                <a:cubicBezTo>
                  <a:pt x="3402861" y="804415"/>
                  <a:pt x="3329126" y="559540"/>
                  <a:pt x="3056878" y="494190"/>
                </a:cubicBezTo>
                <a:cubicBezTo>
                  <a:pt x="2784630" y="428840"/>
                  <a:pt x="2644314" y="478899"/>
                  <a:pt x="2243092" y="486791"/>
                </a:cubicBezTo>
                <a:cubicBezTo>
                  <a:pt x="1823376" y="459172"/>
                  <a:pt x="804909" y="406893"/>
                  <a:pt x="538579" y="32847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Line 73"/>
          <p:cNvSpPr>
            <a:spLocks noChangeShapeType="1"/>
          </p:cNvSpPr>
          <p:nvPr/>
        </p:nvSpPr>
        <p:spPr bwMode="auto">
          <a:xfrm>
            <a:off x="7543800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 System Architecture</a:t>
            </a:r>
            <a:endParaRPr lang="en-US" dirty="0"/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02556" y="2197768"/>
            <a:ext cx="4671820" cy="58439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smtClean="0"/>
              <a:t>Network</a:t>
            </a:r>
            <a:endParaRPr lang="en-US" sz="2800" dirty="0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694016" y="2521476"/>
            <a:ext cx="2353984" cy="3345924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6" name="Oval 25"/>
          <p:cNvSpPr>
            <a:spLocks noChangeArrowheads="1"/>
          </p:cNvSpPr>
          <p:nvPr/>
        </p:nvSpPr>
        <p:spPr bwMode="auto">
          <a:xfrm>
            <a:off x="1088573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7" name="Oval 26"/>
          <p:cNvSpPr>
            <a:spLocks noChangeArrowheads="1"/>
          </p:cNvSpPr>
          <p:nvPr/>
        </p:nvSpPr>
        <p:spPr bwMode="auto">
          <a:xfrm>
            <a:off x="1563436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2038300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9" name="Oval 28"/>
          <p:cNvSpPr>
            <a:spLocks noChangeArrowheads="1"/>
          </p:cNvSpPr>
          <p:nvPr/>
        </p:nvSpPr>
        <p:spPr bwMode="auto">
          <a:xfrm>
            <a:off x="1326004" y="3366550"/>
            <a:ext cx="237432" cy="19479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0" name="Oval 29"/>
          <p:cNvSpPr>
            <a:spLocks noChangeArrowheads="1"/>
          </p:cNvSpPr>
          <p:nvPr/>
        </p:nvSpPr>
        <p:spPr bwMode="auto">
          <a:xfrm>
            <a:off x="1800868" y="3366550"/>
            <a:ext cx="237432" cy="19479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1" name="Oval 30"/>
          <p:cNvSpPr>
            <a:spLocks noChangeArrowheads="1"/>
          </p:cNvSpPr>
          <p:nvPr/>
        </p:nvSpPr>
        <p:spPr bwMode="auto">
          <a:xfrm>
            <a:off x="2275732" y="3366550"/>
            <a:ext cx="237432" cy="19479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2" name="Oval 31"/>
          <p:cNvSpPr>
            <a:spLocks noChangeArrowheads="1"/>
          </p:cNvSpPr>
          <p:nvPr/>
        </p:nvSpPr>
        <p:spPr bwMode="auto">
          <a:xfrm>
            <a:off x="2516654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3" name="Oval 32"/>
          <p:cNvSpPr>
            <a:spLocks noChangeArrowheads="1"/>
          </p:cNvSpPr>
          <p:nvPr/>
        </p:nvSpPr>
        <p:spPr bwMode="auto">
          <a:xfrm>
            <a:off x="2038300" y="3690258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4" name="Oval 33"/>
          <p:cNvSpPr>
            <a:spLocks noChangeArrowheads="1"/>
          </p:cNvSpPr>
          <p:nvPr/>
        </p:nvSpPr>
        <p:spPr bwMode="auto">
          <a:xfrm>
            <a:off x="1563436" y="3690258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5" name="Oval 34"/>
          <p:cNvSpPr>
            <a:spLocks noChangeArrowheads="1"/>
          </p:cNvSpPr>
          <p:nvPr/>
        </p:nvSpPr>
        <p:spPr bwMode="auto">
          <a:xfrm>
            <a:off x="1011756" y="3690258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6" name="Oval 35"/>
          <p:cNvSpPr>
            <a:spLocks noChangeArrowheads="1"/>
          </p:cNvSpPr>
          <p:nvPr/>
        </p:nvSpPr>
        <p:spPr bwMode="auto">
          <a:xfrm>
            <a:off x="1326004" y="3950941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7" name="Oval 36"/>
          <p:cNvSpPr>
            <a:spLocks noChangeArrowheads="1"/>
          </p:cNvSpPr>
          <p:nvPr/>
        </p:nvSpPr>
        <p:spPr bwMode="auto">
          <a:xfrm>
            <a:off x="1800868" y="3950941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8" name="Oval 37"/>
          <p:cNvSpPr>
            <a:spLocks noChangeArrowheads="1"/>
          </p:cNvSpPr>
          <p:nvPr/>
        </p:nvSpPr>
        <p:spPr bwMode="auto">
          <a:xfrm>
            <a:off x="2275732" y="3950941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cxnSp>
        <p:nvCxnSpPr>
          <p:cNvPr id="19" name="AutoShape 38"/>
          <p:cNvCxnSpPr>
            <a:cxnSpLocks noChangeShapeType="1"/>
            <a:stCxn id="6" idx="4"/>
            <a:endCxn id="9" idx="1"/>
          </p:cNvCxnSpPr>
          <p:nvPr/>
        </p:nvCxnSpPr>
        <p:spPr bwMode="auto">
          <a:xfrm rot="16200000" flipH="1">
            <a:off x="1172371" y="3206671"/>
            <a:ext cx="22332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" name="AutoShape 39"/>
          <p:cNvCxnSpPr>
            <a:cxnSpLocks noChangeShapeType="1"/>
            <a:stCxn id="7" idx="3"/>
            <a:endCxn id="9" idx="7"/>
          </p:cNvCxnSpPr>
          <p:nvPr/>
        </p:nvCxnSpPr>
        <p:spPr bwMode="auto">
          <a:xfrm rot="5400000">
            <a:off x="1437511" y="3234380"/>
            <a:ext cx="251851" cy="695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1" name="AutoShape 40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674942" y="3234380"/>
            <a:ext cx="251852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2" name="AutoShape 41"/>
          <p:cNvCxnSpPr>
            <a:cxnSpLocks noChangeShapeType="1"/>
            <a:stCxn id="8" idx="3"/>
            <a:endCxn id="10" idx="0"/>
          </p:cNvCxnSpPr>
          <p:nvPr/>
        </p:nvCxnSpPr>
        <p:spPr bwMode="auto">
          <a:xfrm rot="5400000">
            <a:off x="1884666" y="3178145"/>
            <a:ext cx="22332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" name="AutoShape 42"/>
          <p:cNvCxnSpPr>
            <a:cxnSpLocks noChangeShapeType="1"/>
            <a:stCxn id="8" idx="5"/>
            <a:endCxn id="11" idx="0"/>
          </p:cNvCxnSpPr>
          <p:nvPr/>
        </p:nvCxnSpPr>
        <p:spPr bwMode="auto">
          <a:xfrm rot="16200000" flipH="1">
            <a:off x="2206042" y="3178144"/>
            <a:ext cx="22332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4" name="AutoShape 43"/>
          <p:cNvCxnSpPr>
            <a:cxnSpLocks noChangeShapeType="1"/>
            <a:stCxn id="12" idx="4"/>
            <a:endCxn id="11" idx="7"/>
          </p:cNvCxnSpPr>
          <p:nvPr/>
        </p:nvCxnSpPr>
        <p:spPr bwMode="auto">
          <a:xfrm rot="5400000">
            <a:off x="2445220" y="3204927"/>
            <a:ext cx="223324" cy="1569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5" name="AutoShape 45"/>
          <p:cNvCxnSpPr>
            <a:cxnSpLocks noChangeShapeType="1"/>
            <a:stCxn id="10" idx="4"/>
            <a:endCxn id="13" idx="1"/>
          </p:cNvCxnSpPr>
          <p:nvPr/>
        </p:nvCxnSpPr>
        <p:spPr bwMode="auto">
          <a:xfrm rot="16200000" flipH="1">
            <a:off x="1917609" y="3563322"/>
            <a:ext cx="157438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" name="AutoShape 46"/>
          <p:cNvCxnSpPr>
            <a:cxnSpLocks noChangeShapeType="1"/>
            <a:stCxn id="10" idx="4"/>
            <a:endCxn id="14" idx="7"/>
          </p:cNvCxnSpPr>
          <p:nvPr/>
        </p:nvCxnSpPr>
        <p:spPr bwMode="auto">
          <a:xfrm rot="5400000">
            <a:off x="1764122" y="3563323"/>
            <a:ext cx="157438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" name="AutoShape 47"/>
          <p:cNvCxnSpPr>
            <a:cxnSpLocks noChangeShapeType="1"/>
            <a:stCxn id="9" idx="4"/>
            <a:endCxn id="15" idx="7"/>
          </p:cNvCxnSpPr>
          <p:nvPr/>
        </p:nvCxnSpPr>
        <p:spPr bwMode="auto">
          <a:xfrm rot="5400000">
            <a:off x="1250852" y="3524914"/>
            <a:ext cx="157438" cy="2303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" name="AutoShape 48"/>
          <p:cNvCxnSpPr>
            <a:cxnSpLocks noChangeShapeType="1"/>
            <a:stCxn id="9" idx="4"/>
            <a:endCxn id="14" idx="1"/>
          </p:cNvCxnSpPr>
          <p:nvPr/>
        </p:nvCxnSpPr>
        <p:spPr bwMode="auto">
          <a:xfrm rot="16200000" flipH="1">
            <a:off x="1442746" y="3563322"/>
            <a:ext cx="157438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" name="AutoShape 51"/>
          <p:cNvCxnSpPr>
            <a:cxnSpLocks noChangeShapeType="1"/>
            <a:stCxn id="14" idx="5"/>
            <a:endCxn id="17" idx="1"/>
          </p:cNvCxnSpPr>
          <p:nvPr/>
        </p:nvCxnSpPr>
        <p:spPr bwMode="auto">
          <a:xfrm rot="16200000" flipH="1">
            <a:off x="1739397" y="3883226"/>
            <a:ext cx="122941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" name="AutoShape 53"/>
          <p:cNvCxnSpPr>
            <a:cxnSpLocks noChangeShapeType="1"/>
            <a:stCxn id="13" idx="3"/>
            <a:endCxn id="17" idx="0"/>
          </p:cNvCxnSpPr>
          <p:nvPr/>
        </p:nvCxnSpPr>
        <p:spPr bwMode="auto">
          <a:xfrm rot="5400000">
            <a:off x="1949122" y="3826989"/>
            <a:ext cx="9441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" name="AutoShape 54"/>
          <p:cNvCxnSpPr>
            <a:cxnSpLocks noChangeShapeType="1"/>
            <a:stCxn id="14" idx="3"/>
            <a:endCxn id="16" idx="7"/>
          </p:cNvCxnSpPr>
          <p:nvPr/>
        </p:nvCxnSpPr>
        <p:spPr bwMode="auto">
          <a:xfrm rot="5400000">
            <a:off x="1501965" y="3883226"/>
            <a:ext cx="122941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3" name="AutoShape 55"/>
          <p:cNvCxnSpPr>
            <a:cxnSpLocks noChangeShapeType="1"/>
            <a:stCxn id="15" idx="5"/>
            <a:endCxn id="16" idx="1"/>
          </p:cNvCxnSpPr>
          <p:nvPr/>
        </p:nvCxnSpPr>
        <p:spPr bwMode="auto">
          <a:xfrm rot="16200000" flipH="1">
            <a:off x="1226126" y="3844819"/>
            <a:ext cx="122940" cy="1463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4" name="AutoShape 56"/>
          <p:cNvCxnSpPr>
            <a:cxnSpLocks noChangeShapeType="1"/>
            <a:stCxn id="13" idx="5"/>
            <a:endCxn id="18" idx="1"/>
          </p:cNvCxnSpPr>
          <p:nvPr/>
        </p:nvCxnSpPr>
        <p:spPr bwMode="auto">
          <a:xfrm rot="16200000" flipH="1">
            <a:off x="2214261" y="3883226"/>
            <a:ext cx="122941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5" name="Text Box 57"/>
          <p:cNvSpPr txBox="1">
            <a:spLocks noChangeArrowheads="1"/>
          </p:cNvSpPr>
          <p:nvPr/>
        </p:nvSpPr>
        <p:spPr bwMode="auto">
          <a:xfrm>
            <a:off x="914401" y="25146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i="1" dirty="0"/>
              <a:t>job schedule</a:t>
            </a:r>
          </a:p>
        </p:txBody>
      </p:sp>
      <p:sp>
        <p:nvSpPr>
          <p:cNvPr id="37" name="Line 68"/>
          <p:cNvSpPr>
            <a:spLocks noChangeShapeType="1"/>
          </p:cNvSpPr>
          <p:nvPr/>
        </p:nvSpPr>
        <p:spPr bwMode="auto">
          <a:xfrm>
            <a:off x="990806" y="5704113"/>
            <a:ext cx="689250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8" name="Line 69"/>
          <p:cNvSpPr>
            <a:spLocks noChangeShapeType="1"/>
          </p:cNvSpPr>
          <p:nvPr/>
        </p:nvSpPr>
        <p:spPr bwMode="auto">
          <a:xfrm>
            <a:off x="1957991" y="5446294"/>
            <a:ext cx="0" cy="2578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9" name="Line 70"/>
          <p:cNvSpPr>
            <a:spLocks noChangeShapeType="1"/>
          </p:cNvSpPr>
          <p:nvPr/>
        </p:nvSpPr>
        <p:spPr bwMode="auto">
          <a:xfrm>
            <a:off x="4000604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0" name="Line 72"/>
          <p:cNvSpPr>
            <a:spLocks noChangeShapeType="1"/>
          </p:cNvSpPr>
          <p:nvPr/>
        </p:nvSpPr>
        <p:spPr bwMode="auto">
          <a:xfrm>
            <a:off x="5344886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1" name="Line 73"/>
          <p:cNvSpPr>
            <a:spLocks noChangeShapeType="1"/>
          </p:cNvSpPr>
          <p:nvPr/>
        </p:nvSpPr>
        <p:spPr bwMode="auto">
          <a:xfrm>
            <a:off x="6374922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3" name="Oval 76"/>
          <p:cNvSpPr>
            <a:spLocks noChangeArrowheads="1"/>
          </p:cNvSpPr>
          <p:nvPr/>
        </p:nvSpPr>
        <p:spPr bwMode="auto">
          <a:xfrm>
            <a:off x="1881175" y="5641091"/>
            <a:ext cx="157125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4" name="Oval 77"/>
          <p:cNvSpPr>
            <a:spLocks noChangeArrowheads="1"/>
          </p:cNvSpPr>
          <p:nvPr/>
        </p:nvSpPr>
        <p:spPr bwMode="auto">
          <a:xfrm>
            <a:off x="3920295" y="5641091"/>
            <a:ext cx="157125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5" name="Oval 78"/>
          <p:cNvSpPr>
            <a:spLocks noChangeArrowheads="1"/>
          </p:cNvSpPr>
          <p:nvPr/>
        </p:nvSpPr>
        <p:spPr bwMode="auto">
          <a:xfrm>
            <a:off x="5264579" y="5641091"/>
            <a:ext cx="157123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6" name="Oval 79"/>
          <p:cNvSpPr>
            <a:spLocks noChangeArrowheads="1"/>
          </p:cNvSpPr>
          <p:nvPr/>
        </p:nvSpPr>
        <p:spPr bwMode="auto">
          <a:xfrm>
            <a:off x="6294613" y="5641091"/>
            <a:ext cx="157125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7" name="Oval 80"/>
          <p:cNvSpPr>
            <a:spLocks noChangeArrowheads="1"/>
          </p:cNvSpPr>
          <p:nvPr/>
        </p:nvSpPr>
        <p:spPr bwMode="auto">
          <a:xfrm>
            <a:off x="7467600" y="5638800"/>
            <a:ext cx="157123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8" name="Text Box 83"/>
          <p:cNvSpPr txBox="1">
            <a:spLocks noChangeArrowheads="1"/>
          </p:cNvSpPr>
          <p:nvPr/>
        </p:nvSpPr>
        <p:spPr bwMode="auto">
          <a:xfrm>
            <a:off x="5344886" y="1676400"/>
            <a:ext cx="24895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/>
              <a:t>data plane</a:t>
            </a:r>
          </a:p>
        </p:txBody>
      </p:sp>
      <p:sp>
        <p:nvSpPr>
          <p:cNvPr id="49" name="Text Box 84"/>
          <p:cNvSpPr txBox="1">
            <a:spLocks noChangeArrowheads="1"/>
          </p:cNvSpPr>
          <p:nvPr/>
        </p:nvSpPr>
        <p:spPr bwMode="auto">
          <a:xfrm>
            <a:off x="2895600" y="5715000"/>
            <a:ext cx="29609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/>
              <a:t>control plane</a:t>
            </a:r>
          </a:p>
        </p:txBody>
      </p:sp>
      <p:cxnSp>
        <p:nvCxnSpPr>
          <p:cNvPr id="52" name="AutoShape 88"/>
          <p:cNvCxnSpPr>
            <a:cxnSpLocks noChangeShapeType="1"/>
            <a:stCxn id="11" idx="3"/>
            <a:endCxn id="13" idx="7"/>
          </p:cNvCxnSpPr>
          <p:nvPr/>
        </p:nvCxnSpPr>
        <p:spPr bwMode="auto">
          <a:xfrm rot="5400000">
            <a:off x="2182750" y="3591031"/>
            <a:ext cx="185965" cy="695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" name="AutoShape 89"/>
          <p:cNvCxnSpPr>
            <a:cxnSpLocks noChangeShapeType="1"/>
            <a:stCxn id="11" idx="4"/>
            <a:endCxn id="18" idx="7"/>
          </p:cNvCxnSpPr>
          <p:nvPr/>
        </p:nvCxnSpPr>
        <p:spPr bwMode="auto">
          <a:xfrm rot="16200000" flipH="1">
            <a:off x="2227360" y="3728434"/>
            <a:ext cx="418121" cy="839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3505201" y="4546121"/>
            <a:ext cx="990806" cy="705376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 smtClean="0"/>
              <a:t>NS,</a:t>
            </a:r>
            <a:br>
              <a:rPr lang="en-US" sz="2800" dirty="0" smtClean="0"/>
            </a:br>
            <a:r>
              <a:rPr lang="en-US" sz="2800" dirty="0" err="1" smtClean="0"/>
              <a:t>Sched</a:t>
            </a:r>
            <a:endParaRPr lang="en-US" sz="2800" dirty="0"/>
          </a:p>
        </p:txBody>
      </p:sp>
      <p:sp>
        <p:nvSpPr>
          <p:cNvPr id="55" name="Rectangle 8"/>
          <p:cNvSpPr>
            <a:spLocks noChangeArrowheads="1"/>
          </p:cNvSpPr>
          <p:nvPr/>
        </p:nvSpPr>
        <p:spPr bwMode="auto">
          <a:xfrm>
            <a:off x="4800189" y="4546121"/>
            <a:ext cx="949727" cy="705376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smtClean="0"/>
              <a:t>Exec</a:t>
            </a:r>
            <a:endParaRPr lang="en-US" sz="3200" dirty="0"/>
          </a:p>
        </p:txBody>
      </p:sp>
      <p:sp>
        <p:nvSpPr>
          <p:cNvPr id="56" name="Rectangle 9"/>
          <p:cNvSpPr>
            <a:spLocks noChangeArrowheads="1"/>
          </p:cNvSpPr>
          <p:nvPr/>
        </p:nvSpPr>
        <p:spPr bwMode="auto">
          <a:xfrm>
            <a:off x="7013892" y="4546121"/>
            <a:ext cx="949727" cy="705376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smtClean="0"/>
              <a:t>Exec</a:t>
            </a:r>
            <a:endParaRPr lang="en-US" sz="3200" dirty="0"/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auto">
          <a:xfrm>
            <a:off x="5907042" y="4546121"/>
            <a:ext cx="949727" cy="705376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smtClean="0"/>
              <a:t>Exec</a:t>
            </a:r>
            <a:endParaRPr lang="en-US" sz="3200" dirty="0"/>
          </a:p>
        </p:txBody>
      </p:sp>
      <p:sp>
        <p:nvSpPr>
          <p:cNvPr id="59" name="Line 91"/>
          <p:cNvSpPr>
            <a:spLocks noChangeShapeType="1"/>
          </p:cNvSpPr>
          <p:nvPr/>
        </p:nvSpPr>
        <p:spPr bwMode="auto">
          <a:xfrm flipV="1">
            <a:off x="5425195" y="2782159"/>
            <a:ext cx="398047" cy="6502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0" name="Line 92"/>
          <p:cNvSpPr>
            <a:spLocks noChangeShapeType="1"/>
          </p:cNvSpPr>
          <p:nvPr/>
        </p:nvSpPr>
        <p:spPr bwMode="auto">
          <a:xfrm>
            <a:off x="6294613" y="2782159"/>
            <a:ext cx="80309" cy="58439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1" name="Line 93"/>
          <p:cNvSpPr>
            <a:spLocks noChangeShapeType="1"/>
          </p:cNvSpPr>
          <p:nvPr/>
        </p:nvSpPr>
        <p:spPr bwMode="auto">
          <a:xfrm>
            <a:off x="7324649" y="2782159"/>
            <a:ext cx="80307" cy="58439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2" name="Line 94"/>
          <p:cNvSpPr>
            <a:spLocks noChangeShapeType="1"/>
          </p:cNvSpPr>
          <p:nvPr/>
        </p:nvSpPr>
        <p:spPr bwMode="auto">
          <a:xfrm>
            <a:off x="5027147" y="2782159"/>
            <a:ext cx="160616" cy="58439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3" name="Line 97"/>
          <p:cNvSpPr>
            <a:spLocks noChangeShapeType="1"/>
          </p:cNvSpPr>
          <p:nvPr/>
        </p:nvSpPr>
        <p:spPr bwMode="auto">
          <a:xfrm flipV="1">
            <a:off x="6532045" y="2782159"/>
            <a:ext cx="398047" cy="6502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4" name="Line 98"/>
          <p:cNvSpPr>
            <a:spLocks noChangeShapeType="1"/>
          </p:cNvSpPr>
          <p:nvPr/>
        </p:nvSpPr>
        <p:spPr bwMode="auto">
          <a:xfrm flipV="1">
            <a:off x="7562081" y="2782159"/>
            <a:ext cx="398047" cy="6502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5" name="Line 99"/>
          <p:cNvSpPr>
            <a:spLocks noChangeShapeType="1"/>
          </p:cNvSpPr>
          <p:nvPr/>
        </p:nvSpPr>
        <p:spPr bwMode="auto">
          <a:xfrm>
            <a:off x="5264578" y="3950941"/>
            <a:ext cx="10473" cy="5951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6" name="Line 101"/>
          <p:cNvSpPr>
            <a:spLocks noChangeShapeType="1"/>
          </p:cNvSpPr>
          <p:nvPr/>
        </p:nvSpPr>
        <p:spPr bwMode="auto">
          <a:xfrm>
            <a:off x="6374921" y="3950941"/>
            <a:ext cx="6983" cy="5951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7" name="Line 102"/>
          <p:cNvSpPr>
            <a:spLocks noChangeShapeType="1"/>
          </p:cNvSpPr>
          <p:nvPr/>
        </p:nvSpPr>
        <p:spPr bwMode="auto">
          <a:xfrm>
            <a:off x="7481771" y="3950941"/>
            <a:ext cx="6983" cy="5951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8" name="Oval 58"/>
          <p:cNvSpPr>
            <a:spLocks noChangeArrowheads="1"/>
          </p:cNvSpPr>
          <p:nvPr/>
        </p:nvSpPr>
        <p:spPr bwMode="auto">
          <a:xfrm>
            <a:off x="4870022" y="3363686"/>
            <a:ext cx="789112" cy="584391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V</a:t>
            </a:r>
          </a:p>
        </p:txBody>
      </p:sp>
      <p:sp>
        <p:nvSpPr>
          <p:cNvPr id="69" name="Oval 59"/>
          <p:cNvSpPr>
            <a:spLocks noChangeArrowheads="1"/>
          </p:cNvSpPr>
          <p:nvPr/>
        </p:nvSpPr>
        <p:spPr bwMode="auto">
          <a:xfrm>
            <a:off x="5980365" y="3366550"/>
            <a:ext cx="789112" cy="584391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V</a:t>
            </a:r>
          </a:p>
        </p:txBody>
      </p:sp>
      <p:sp>
        <p:nvSpPr>
          <p:cNvPr id="70" name="Oval 60"/>
          <p:cNvSpPr>
            <a:spLocks noChangeArrowheads="1"/>
          </p:cNvSpPr>
          <p:nvPr/>
        </p:nvSpPr>
        <p:spPr bwMode="auto">
          <a:xfrm>
            <a:off x="7090708" y="3366550"/>
            <a:ext cx="789112" cy="584391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/>
              <a:t>V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219200" y="5867400"/>
            <a:ext cx="138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Job manager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334000" y="5867400"/>
            <a:ext cx="81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</a:t>
            </a:r>
            <a:endParaRPr lang="en-US" dirty="0"/>
          </a:p>
        </p:txBody>
      </p:sp>
      <p:sp>
        <p:nvSpPr>
          <p:cNvPr id="80" name="Rectangle 24"/>
          <p:cNvSpPr>
            <a:spLocks noChangeArrowheads="1"/>
          </p:cNvSpPr>
          <p:nvPr/>
        </p:nvSpPr>
        <p:spPr bwMode="auto">
          <a:xfrm>
            <a:off x="3200400" y="1752600"/>
            <a:ext cx="5257800" cy="4114800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pic>
        <p:nvPicPr>
          <p:cNvPr id="81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6258" y="4620465"/>
            <a:ext cx="691911" cy="1020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645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4494</TotalTime>
  <Words>581</Words>
  <Application>Microsoft Office PowerPoint</Application>
  <PresentationFormat>On-screen Show (4:3)</PresentationFormat>
  <Paragraphs>275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Monitoring and Debugging Dryad(LINQ) Applications  with Daphne</vt:lpstr>
      <vt:lpstr>Programming Clusters: Marketing</vt:lpstr>
      <vt:lpstr>Programming Clusters: Reality</vt:lpstr>
      <vt:lpstr>Complexity Exposed</vt:lpstr>
      <vt:lpstr>Outline</vt:lpstr>
      <vt:lpstr>Data-Parallel Computation</vt:lpstr>
      <vt:lpstr>2-D Piping</vt:lpstr>
      <vt:lpstr>Dryad Job Structure</vt:lpstr>
      <vt:lpstr>Dryad System Architecture</vt:lpstr>
      <vt:lpstr>How does it work in detail?</vt:lpstr>
      <vt:lpstr>Logs – lots of them</vt:lpstr>
      <vt:lpstr>Monitoring Tools Structure</vt:lpstr>
      <vt:lpstr>Job Object Model</vt:lpstr>
      <vt:lpstr>Outline</vt:lpstr>
      <vt:lpstr>The Job Browser</vt:lpstr>
      <vt:lpstr>Job Schedule</vt:lpstr>
      <vt:lpstr>Failure diagnosis</vt:lpstr>
      <vt:lpstr>Diagnosis decision tree</vt:lpstr>
      <vt:lpstr>Powershell = Interactive Queries</vt:lpstr>
      <vt:lpstr>Vertex Debugging on Client</vt:lpstr>
      <vt:lpstr>Vertex Profiling on Client</vt:lpstr>
      <vt:lpstr>Debugging on Cluster</vt:lpstr>
      <vt:lpstr>Remote debugging</vt:lpstr>
      <vt:lpstr>Notifications: Our Implementation</vt:lpstr>
      <vt:lpstr>Remote debugging</vt:lpstr>
      <vt:lpstr>Open    Problems</vt:lpstr>
      <vt:lpstr>Conclusions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and Debugging Dryad Jobs</dc:title>
  <dc:creator>Mihai Budiu</dc:creator>
  <cp:lastModifiedBy>mbudiu</cp:lastModifiedBy>
  <cp:revision>16</cp:revision>
  <dcterms:created xsi:type="dcterms:W3CDTF">2011-05-03T22:20:30Z</dcterms:created>
  <dcterms:modified xsi:type="dcterms:W3CDTF">2011-05-20T21:14:47Z</dcterms:modified>
</cp:coreProperties>
</file>