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avi" ContentType="video/avi"/>
  <Default Extension="xlsx" ContentType="application/vnd.openxmlformats-officedocument.spreadsheetml.sheet"/>
  <Default Extension="wmv" ContentType="video/x-ms-wm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theme/themeOverride1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3"/>
  </p:sldMasterIdLst>
  <p:notesMasterIdLst>
    <p:notesMasterId r:id="rId65"/>
  </p:notesMasterIdLst>
  <p:sldIdLst>
    <p:sldId id="256" r:id="rId4"/>
    <p:sldId id="572" r:id="rId5"/>
    <p:sldId id="573" r:id="rId6"/>
    <p:sldId id="576" r:id="rId7"/>
    <p:sldId id="596" r:id="rId8"/>
    <p:sldId id="597" r:id="rId9"/>
    <p:sldId id="598" r:id="rId10"/>
    <p:sldId id="575" r:id="rId11"/>
    <p:sldId id="584" r:id="rId12"/>
    <p:sldId id="582" r:id="rId13"/>
    <p:sldId id="600" r:id="rId14"/>
    <p:sldId id="602" r:id="rId15"/>
    <p:sldId id="601" r:id="rId16"/>
    <p:sldId id="585" r:id="rId17"/>
    <p:sldId id="599" r:id="rId18"/>
    <p:sldId id="586" r:id="rId19"/>
    <p:sldId id="616" r:id="rId20"/>
    <p:sldId id="604" r:id="rId21"/>
    <p:sldId id="605" r:id="rId22"/>
    <p:sldId id="615" r:id="rId23"/>
    <p:sldId id="606" r:id="rId24"/>
    <p:sldId id="613" r:id="rId25"/>
    <p:sldId id="614" r:id="rId26"/>
    <p:sldId id="628" r:id="rId27"/>
    <p:sldId id="629" r:id="rId28"/>
    <p:sldId id="623" r:id="rId29"/>
    <p:sldId id="375" r:id="rId30"/>
    <p:sldId id="273" r:id="rId31"/>
    <p:sldId id="373" r:id="rId32"/>
    <p:sldId id="274" r:id="rId33"/>
    <p:sldId id="372" r:id="rId34"/>
    <p:sldId id="621" r:id="rId35"/>
    <p:sldId id="631" r:id="rId36"/>
    <p:sldId id="630" r:id="rId37"/>
    <p:sldId id="620" r:id="rId38"/>
    <p:sldId id="626" r:id="rId39"/>
    <p:sldId id="625" r:id="rId40"/>
    <p:sldId id="617" r:id="rId41"/>
    <p:sldId id="624" r:id="rId42"/>
    <p:sldId id="590" r:id="rId43"/>
    <p:sldId id="591" r:id="rId44"/>
    <p:sldId id="592" r:id="rId45"/>
    <p:sldId id="593" r:id="rId46"/>
    <p:sldId id="594" r:id="rId47"/>
    <p:sldId id="595" r:id="rId48"/>
    <p:sldId id="589" r:id="rId49"/>
    <p:sldId id="607" r:id="rId50"/>
    <p:sldId id="293" r:id="rId51"/>
    <p:sldId id="608" r:id="rId52"/>
    <p:sldId id="609" r:id="rId53"/>
    <p:sldId id="610" r:id="rId54"/>
    <p:sldId id="611" r:id="rId55"/>
    <p:sldId id="612" r:id="rId56"/>
    <p:sldId id="527" r:id="rId57"/>
    <p:sldId id="528" r:id="rId58"/>
    <p:sldId id="529" r:id="rId59"/>
    <p:sldId id="530" r:id="rId60"/>
    <p:sldId id="531" r:id="rId61"/>
    <p:sldId id="532" r:id="rId62"/>
    <p:sldId id="577" r:id="rId63"/>
    <p:sldId id="627" r:id="rId6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CC"/>
    <a:srgbClr val="C8FEFD"/>
    <a:srgbClr val="FFC000"/>
    <a:srgbClr val="7F7F7F"/>
    <a:srgbClr val="11FF17"/>
    <a:srgbClr val="FDF2D9"/>
    <a:srgbClr val="FFFFCC"/>
    <a:srgbClr val="DEF6E4"/>
    <a:srgbClr val="FFFF00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9055" autoAdjust="0"/>
    <p:restoredTop sz="95377" autoAdjust="0"/>
  </p:normalViewPr>
  <p:slideViewPr>
    <p:cSldViewPr>
      <p:cViewPr>
        <p:scale>
          <a:sx n="119" d="100"/>
          <a:sy n="119" d="100"/>
        </p:scale>
        <p:origin x="-1404" y="-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slide" Target="slides/slide58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file:///D:\docs\conferences\2011%20-%20%5bCVPR%5d%20-%20Body%20Part%20Recognition\ExperimentalResults\Results%20New.xlsx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Probability</a:t>
            </a:r>
            <a:endParaRPr lang="en-US" dirty="0"/>
          </a:p>
        </c:rich>
      </c:tx>
      <c:layout>
        <c:manualLayout>
          <c:xMode val="edge"/>
          <c:yMode val="edge"/>
          <c:x val="0.28458341745743315"/>
          <c:y val="9.7297297297297303E-2"/>
        </c:manualLayout>
      </c:layout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Sheet1!$A$2:$A$5</c:f>
              <c:strCache>
                <c:ptCount val="4"/>
                <c:pt idx="0">
                  <c:v>Head</c:v>
                </c:pt>
                <c:pt idx="1">
                  <c:v>Left hand</c:v>
                </c:pt>
                <c:pt idx="2">
                  <c:v>Chest</c:v>
                </c:pt>
                <c:pt idx="3">
                  <c:v>Right Foot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</c:v>
                </c:pt>
                <c:pt idx="1">
                  <c:v>70</c:v>
                </c:pt>
                <c:pt idx="2">
                  <c:v>10</c:v>
                </c:pt>
                <c:pt idx="3">
                  <c:v>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8"/>
        <c:axId val="171021824"/>
        <c:axId val="171023360"/>
      </c:barChart>
      <c:catAx>
        <c:axId val="171021824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71023360"/>
        <c:crosses val="autoZero"/>
        <c:auto val="1"/>
        <c:lblAlgn val="ctr"/>
        <c:lblOffset val="100"/>
        <c:noMultiLvlLbl val="0"/>
      </c:catAx>
      <c:valAx>
        <c:axId val="171023360"/>
        <c:scaling>
          <c:orientation val="minMax"/>
          <c:max val="100"/>
        </c:scaling>
        <c:delete val="0"/>
        <c:axPos val="l"/>
        <c:majorGridlines/>
        <c:numFmt formatCode="General" sourceLinked="0"/>
        <c:majorTickMark val="out"/>
        <c:minorTickMark val="none"/>
        <c:tickLblPos val="nextTo"/>
        <c:crossAx val="171021824"/>
        <c:crosses val="autoZero"/>
        <c:crossBetween val="between"/>
        <c:majorUnit val="2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7258975043373818"/>
          <c:y val="0.10274653168353956"/>
          <c:w val="0.61025623915654614"/>
          <c:h val="0.57073785419679679"/>
        </c:manualLayout>
      </c:layout>
      <c:scatterChart>
        <c:scatterStyle val="lineMarker"/>
        <c:varyColors val="0"/>
        <c:ser>
          <c:idx val="0"/>
          <c:order val="0"/>
          <c:tx>
            <c:v>8 core machine</c:v>
          </c:tx>
          <c:spPr>
            <a:ln w="38100"/>
          </c:spPr>
          <c:xVal>
            <c:numRef>
              <c:f>'Number of Training Images'!$C$26:$C$32</c:f>
              <c:numCache>
                <c:formatCode>General</c:formatCode>
                <c:ptCount val="7"/>
                <c:pt idx="0">
                  <c:v>30</c:v>
                </c:pt>
                <c:pt idx="1">
                  <c:v>150</c:v>
                </c:pt>
                <c:pt idx="2">
                  <c:v>300</c:v>
                </c:pt>
                <c:pt idx="3">
                  <c:v>1500</c:v>
                </c:pt>
                <c:pt idx="4">
                  <c:v>3000</c:v>
                </c:pt>
                <c:pt idx="5">
                  <c:v>15000</c:v>
                </c:pt>
                <c:pt idx="6">
                  <c:v>30000</c:v>
                </c:pt>
              </c:numCache>
            </c:numRef>
          </c:xVal>
          <c:yVal>
            <c:numRef>
              <c:f>'Number of Training Images'!$I$26:$I$32</c:f>
              <c:numCache>
                <c:formatCode>General</c:formatCode>
                <c:ptCount val="7"/>
                <c:pt idx="0">
                  <c:v>2.6666666666666668E-2</c:v>
                </c:pt>
                <c:pt idx="1">
                  <c:v>4.8000000000000001E-2</c:v>
                </c:pt>
                <c:pt idx="2">
                  <c:v>4.2666666666666672E-2</c:v>
                </c:pt>
                <c:pt idx="3">
                  <c:v>3.6266666666666662E-2</c:v>
                </c:pt>
                <c:pt idx="4">
                  <c:v>2.8266666666666666E-2</c:v>
                </c:pt>
                <c:pt idx="5">
                  <c:v>1.4879999999999999E-2</c:v>
                </c:pt>
                <c:pt idx="6">
                  <c:v>1.1039999999999999E-2</c:v>
                </c:pt>
              </c:numCache>
            </c:numRef>
          </c:yVal>
          <c:smooth val="0"/>
        </c:ser>
        <c:ser>
          <c:idx val="1"/>
          <c:order val="1"/>
          <c:tx>
            <c:v>1000 core cluster</c:v>
          </c:tx>
          <c:spPr>
            <a:ln w="38100"/>
          </c:spPr>
          <c:xVal>
            <c:numRef>
              <c:f>'Number of Training Images'!$C$33:$C$36</c:f>
              <c:numCache>
                <c:formatCode>General</c:formatCode>
                <c:ptCount val="4"/>
                <c:pt idx="0">
                  <c:v>30000</c:v>
                </c:pt>
                <c:pt idx="1">
                  <c:v>150000</c:v>
                </c:pt>
                <c:pt idx="2">
                  <c:v>300000</c:v>
                </c:pt>
                <c:pt idx="3">
                  <c:v>900000</c:v>
                </c:pt>
              </c:numCache>
            </c:numRef>
          </c:xVal>
          <c:yVal>
            <c:numRef>
              <c:f>'Number of Training Images'!$I$33:$I$36</c:f>
              <c:numCache>
                <c:formatCode>General</c:formatCode>
                <c:ptCount val="4"/>
                <c:pt idx="0">
                  <c:v>0.14666666666666667</c:v>
                </c:pt>
                <c:pt idx="1">
                  <c:v>6.0666666666666667E-2</c:v>
                </c:pt>
                <c:pt idx="2">
                  <c:v>4.5333333333333337E-2</c:v>
                </c:pt>
                <c:pt idx="3">
                  <c:v>3.4000000000000002E-2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3904256"/>
        <c:axId val="153906176"/>
      </c:scatterChart>
      <c:valAx>
        <c:axId val="153904256"/>
        <c:scaling>
          <c:logBase val="10"/>
          <c:orientation val="minMax"/>
          <c:min val="1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Number of training images</a:t>
                </a:r>
              </a:p>
            </c:rich>
          </c:tx>
          <c:layout>
            <c:manualLayout>
              <c:xMode val="edge"/>
              <c:yMode val="edge"/>
              <c:x val="0.18790005741469817"/>
              <c:y val="0.8082537729658793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53906176"/>
        <c:crosses val="autoZero"/>
        <c:crossBetween val="midCat"/>
      </c:valAx>
      <c:valAx>
        <c:axId val="153906176"/>
        <c:scaling>
          <c:orientation val="minMax"/>
          <c:max val="0.15000000000000002"/>
        </c:scaling>
        <c:delete val="0"/>
        <c:axPos val="l"/>
        <c:majorGridlines>
          <c:spPr>
            <a:ln w="12700"/>
          </c:spPr>
        </c:majorGridlines>
        <c:title>
          <c:tx>
            <c:rich>
              <a:bodyPr rot="-5400000" vert="horz"/>
              <a:lstStyle/>
              <a:p>
                <a:pPr>
                  <a:defRPr sz="2400"/>
                </a:pPr>
                <a:r>
                  <a:rPr lang="en-GB" sz="2400"/>
                  <a:t>core * hours / image</a:t>
                </a:r>
              </a:p>
            </c:rich>
          </c:tx>
          <c:layout>
            <c:manualLayout>
              <c:xMode val="edge"/>
              <c:yMode val="edge"/>
              <c:x val="3.571501804461942E-2"/>
              <c:y val="9.7646270778652663E-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53904256"/>
        <c:crosses val="autoZero"/>
        <c:crossBetween val="midCat"/>
        <c:majorUnit val="5.000000000000001E-2"/>
      </c:valAx>
      <c:spPr>
        <a:ln>
          <a:solidFill>
            <a:sysClr val="windowText" lastClr="000000">
              <a:tint val="75000"/>
              <a:shade val="95000"/>
              <a:satMod val="105000"/>
            </a:sysClr>
          </a:solidFill>
        </a:ln>
      </c:spPr>
    </c:plotArea>
    <c:legend>
      <c:legendPos val="r"/>
      <c:layout>
        <c:manualLayout>
          <c:xMode val="edge"/>
          <c:yMode val="edge"/>
          <c:x val="0.2880590773610926"/>
          <c:y val="0.11182961504811899"/>
          <c:w val="0.32082199952278695"/>
          <c:h val="0.35281550743657042"/>
        </c:manualLayout>
      </c:layout>
      <c:overlay val="0"/>
      <c:spPr>
        <a:solidFill>
          <a:schemeClr val="bg1"/>
        </a:solidFill>
      </c:spPr>
    </c:legend>
    <c:plotVisOnly val="1"/>
    <c:dispBlanksAs val="gap"/>
    <c:showDLblsOverMax val="0"/>
  </c:chart>
  <c:spPr>
    <a:ln>
      <a:noFill/>
    </a:ln>
  </c:spPr>
  <c:txPr>
    <a:bodyPr/>
    <a:lstStyle/>
    <a:p>
      <a:pPr>
        <a:defRPr sz="2000"/>
      </a:pPr>
      <a:endParaRPr lang="en-US"/>
    </a:p>
  </c:txPr>
  <c:externalData r:id="rId2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036C93-6E91-4D4F-A768-8DEA45CDD7F8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E43DF2-7FB3-41C7-9667-1D6B8A9E8D1A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Video</a:t>
          </a:r>
          <a:endParaRPr lang="en-US" dirty="0"/>
        </a:p>
      </dgm:t>
    </dgm:pt>
    <dgm:pt modelId="{B50F5E76-2A0F-474A-81ED-AF4C0F8AD0FE}" type="parTrans" cxnId="{4D718298-1372-4108-8C92-B01A7C216581}">
      <dgm:prSet/>
      <dgm:spPr/>
      <dgm:t>
        <a:bodyPr/>
        <a:lstStyle/>
        <a:p>
          <a:endParaRPr lang="en-US"/>
        </a:p>
      </dgm:t>
    </dgm:pt>
    <dgm:pt modelId="{1591ED00-9C0D-4023-A50C-20C846FF13B8}" type="sibTrans" cxnId="{4D718298-1372-4108-8C92-B01A7C216581}">
      <dgm:prSet/>
      <dgm:spPr/>
      <dgm:t>
        <a:bodyPr/>
        <a:lstStyle/>
        <a:p>
          <a:endParaRPr lang="en-US"/>
        </a:p>
      </dgm:t>
    </dgm:pt>
    <dgm:pt modelId="{FE2639D7-C317-4A79-8FAC-637FFCF49D43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Depth</a:t>
          </a:r>
          <a:endParaRPr lang="en-US" dirty="0"/>
        </a:p>
      </dgm:t>
    </dgm:pt>
    <dgm:pt modelId="{3D69EA57-68EE-446A-9F15-17252D233F76}" type="parTrans" cxnId="{476CC1B4-81EC-4887-9D6C-4D18075EAC4B}">
      <dgm:prSet/>
      <dgm:spPr/>
      <dgm:t>
        <a:bodyPr/>
        <a:lstStyle/>
        <a:p>
          <a:endParaRPr lang="en-US"/>
        </a:p>
      </dgm:t>
    </dgm:pt>
    <dgm:pt modelId="{767BD54C-750F-47C7-800D-1DF475A58611}" type="sibTrans" cxnId="{476CC1B4-81EC-4887-9D6C-4D18075EAC4B}">
      <dgm:prSet/>
      <dgm:spPr/>
      <dgm:t>
        <a:bodyPr/>
        <a:lstStyle/>
        <a:p>
          <a:endParaRPr lang="en-US"/>
        </a:p>
      </dgm:t>
    </dgm:pt>
    <dgm:pt modelId="{1A597153-3A63-4542-83C0-7DC7EEAE837D}">
      <dgm:prSet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Audio</a:t>
          </a:r>
          <a:endParaRPr lang="en-US" dirty="0"/>
        </a:p>
      </dgm:t>
    </dgm:pt>
    <dgm:pt modelId="{D0917AC9-2817-46A8-8728-7DFCE394DA66}" type="parTrans" cxnId="{827AE9A3-31AF-4B84-9B0E-757049EE9C11}">
      <dgm:prSet/>
      <dgm:spPr/>
      <dgm:t>
        <a:bodyPr/>
        <a:lstStyle/>
        <a:p>
          <a:endParaRPr lang="en-US"/>
        </a:p>
      </dgm:t>
    </dgm:pt>
    <dgm:pt modelId="{FD285BC9-C269-41F0-B9DD-F11D08789D99}" type="sibTrans" cxnId="{827AE9A3-31AF-4B84-9B0E-757049EE9C11}">
      <dgm:prSet/>
      <dgm:spPr/>
      <dgm:t>
        <a:bodyPr/>
        <a:lstStyle/>
        <a:p>
          <a:endParaRPr lang="en-US"/>
        </a:p>
      </dgm:t>
    </dgm:pt>
    <dgm:pt modelId="{DF639715-F2F3-462C-8B5A-040678C1AE02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endParaRPr lang="en-US" dirty="0"/>
        </a:p>
      </dgm:t>
    </dgm:pt>
    <dgm:pt modelId="{5303538F-C14B-4ECB-BB0B-604ECB7C3C40}" type="parTrans" cxnId="{26B4319E-182E-4B20-AB56-6FA68520DD82}">
      <dgm:prSet/>
      <dgm:spPr/>
      <dgm:t>
        <a:bodyPr/>
        <a:lstStyle/>
        <a:p>
          <a:endParaRPr lang="en-US"/>
        </a:p>
      </dgm:t>
    </dgm:pt>
    <dgm:pt modelId="{12E46C97-75E9-4080-B072-7A6158312684}" type="sibTrans" cxnId="{26B4319E-182E-4B20-AB56-6FA68520DD82}">
      <dgm:prSet/>
      <dgm:spPr/>
      <dgm:t>
        <a:bodyPr/>
        <a:lstStyle/>
        <a:p>
          <a:endParaRPr lang="en-US"/>
        </a:p>
      </dgm:t>
    </dgm:pt>
    <dgm:pt modelId="{D6BF5F41-ADE9-44AE-AE8B-671479D4A7A0}" type="pres">
      <dgm:prSet presAssocID="{7C036C93-6E91-4D4F-A768-8DEA45CDD7F8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6B6EAA77-6E20-4558-91A5-85B89E6FA602}" type="pres">
      <dgm:prSet presAssocID="{1A597153-3A63-4542-83C0-7DC7EEAE837D}" presName="horFlow" presStyleCnt="0"/>
      <dgm:spPr/>
    </dgm:pt>
    <dgm:pt modelId="{565E6B0D-A14F-44DA-A629-76C58505ADA8}" type="pres">
      <dgm:prSet presAssocID="{1A597153-3A63-4542-83C0-7DC7EEAE837D}" presName="bigChev" presStyleLbl="node1" presStyleIdx="0" presStyleCnt="4" custScaleX="45000" custScaleY="28550" custLinFactNeighborX="5923" custLinFactNeighborY="-57761"/>
      <dgm:spPr/>
      <dgm:t>
        <a:bodyPr/>
        <a:lstStyle/>
        <a:p>
          <a:endParaRPr lang="en-US"/>
        </a:p>
      </dgm:t>
    </dgm:pt>
    <dgm:pt modelId="{9B60C7AC-CA0E-43CE-B57F-30A4F9FA0CB0}" type="pres">
      <dgm:prSet presAssocID="{1A597153-3A63-4542-83C0-7DC7EEAE837D}" presName="vSp" presStyleCnt="0"/>
      <dgm:spPr/>
    </dgm:pt>
    <dgm:pt modelId="{BC8D1E2F-A359-4169-8E7D-FE999F62857A}" type="pres">
      <dgm:prSet presAssocID="{31E43DF2-7FB3-41C7-9667-1D6B8A9E8D1A}" presName="horFlow" presStyleCnt="0"/>
      <dgm:spPr/>
    </dgm:pt>
    <dgm:pt modelId="{49211627-757C-428D-A79D-496CF1C9912E}" type="pres">
      <dgm:prSet presAssocID="{31E43DF2-7FB3-41C7-9667-1D6B8A9E8D1A}" presName="bigChev" presStyleLbl="node1" presStyleIdx="1" presStyleCnt="4" custScaleX="45000" custScaleY="28550" custLinFactNeighborX="6175" custLinFactNeighborY="7276"/>
      <dgm:spPr/>
      <dgm:t>
        <a:bodyPr/>
        <a:lstStyle/>
        <a:p>
          <a:endParaRPr lang="en-US"/>
        </a:p>
      </dgm:t>
    </dgm:pt>
    <dgm:pt modelId="{B9F6393F-73C4-4236-B4D7-1EC79BA2BB48}" type="pres">
      <dgm:prSet presAssocID="{31E43DF2-7FB3-41C7-9667-1D6B8A9E8D1A}" presName="vSp" presStyleCnt="0"/>
      <dgm:spPr/>
    </dgm:pt>
    <dgm:pt modelId="{B5ECF517-4555-4FD9-8FB5-9D55BD3EE863}" type="pres">
      <dgm:prSet presAssocID="{DF639715-F2F3-462C-8B5A-040678C1AE02}" presName="horFlow" presStyleCnt="0"/>
      <dgm:spPr/>
    </dgm:pt>
    <dgm:pt modelId="{A359EC22-ACC1-43B5-82E4-9FA92904DB28}" type="pres">
      <dgm:prSet presAssocID="{DF639715-F2F3-462C-8B5A-040678C1AE02}" presName="bigChev" presStyleLbl="node1" presStyleIdx="2" presStyleCnt="4" custScaleX="22742" custScaleY="28550" custLinFactNeighborX="-16371" custLinFactNeighborY="-35274"/>
      <dgm:spPr/>
      <dgm:t>
        <a:bodyPr/>
        <a:lstStyle/>
        <a:p>
          <a:endParaRPr lang="en-US"/>
        </a:p>
      </dgm:t>
    </dgm:pt>
    <dgm:pt modelId="{E3B9700E-8075-4F6E-AB57-106A6A854AC8}" type="pres">
      <dgm:prSet presAssocID="{DF639715-F2F3-462C-8B5A-040678C1AE02}" presName="vSp" presStyleCnt="0"/>
      <dgm:spPr/>
    </dgm:pt>
    <dgm:pt modelId="{359CC36D-D995-4526-8105-83BCC6BD68B5}" type="pres">
      <dgm:prSet presAssocID="{FE2639D7-C317-4A79-8FAC-637FFCF49D43}" presName="horFlow" presStyleCnt="0"/>
      <dgm:spPr/>
    </dgm:pt>
    <dgm:pt modelId="{A82C3890-849C-4EA0-B857-2325FA17AFD9}" type="pres">
      <dgm:prSet presAssocID="{FE2639D7-C317-4A79-8FAC-637FFCF49D43}" presName="bigChev" presStyleLbl="node1" presStyleIdx="3" presStyleCnt="4" custScaleX="45000" custScaleY="28550" custLinFactNeighborX="5565" custLinFactNeighborY="51985"/>
      <dgm:spPr/>
      <dgm:t>
        <a:bodyPr/>
        <a:lstStyle/>
        <a:p>
          <a:endParaRPr lang="en-US"/>
        </a:p>
      </dgm:t>
    </dgm:pt>
  </dgm:ptLst>
  <dgm:cxnLst>
    <dgm:cxn modelId="{476CC1B4-81EC-4887-9D6C-4D18075EAC4B}" srcId="{7C036C93-6E91-4D4F-A768-8DEA45CDD7F8}" destId="{FE2639D7-C317-4A79-8FAC-637FFCF49D43}" srcOrd="3" destOrd="0" parTransId="{3D69EA57-68EE-446A-9F15-17252D233F76}" sibTransId="{767BD54C-750F-47C7-800D-1DF475A58611}"/>
    <dgm:cxn modelId="{26B4319E-182E-4B20-AB56-6FA68520DD82}" srcId="{7C036C93-6E91-4D4F-A768-8DEA45CDD7F8}" destId="{DF639715-F2F3-462C-8B5A-040678C1AE02}" srcOrd="2" destOrd="0" parTransId="{5303538F-C14B-4ECB-BB0B-604ECB7C3C40}" sibTransId="{12E46C97-75E9-4080-B072-7A6158312684}"/>
    <dgm:cxn modelId="{827AE9A3-31AF-4B84-9B0E-757049EE9C11}" srcId="{7C036C93-6E91-4D4F-A768-8DEA45CDD7F8}" destId="{1A597153-3A63-4542-83C0-7DC7EEAE837D}" srcOrd="0" destOrd="0" parTransId="{D0917AC9-2817-46A8-8728-7DFCE394DA66}" sibTransId="{FD285BC9-C269-41F0-B9DD-F11D08789D99}"/>
    <dgm:cxn modelId="{228BDFD6-C7AD-4389-AC76-58F28016249F}" type="presOf" srcId="{7C036C93-6E91-4D4F-A768-8DEA45CDD7F8}" destId="{D6BF5F41-ADE9-44AE-AE8B-671479D4A7A0}" srcOrd="0" destOrd="0" presId="urn:microsoft.com/office/officeart/2005/8/layout/lProcess3"/>
    <dgm:cxn modelId="{4D01A7B8-91C3-4D28-B1A2-0BC4F5B1A8BD}" type="presOf" srcId="{FE2639D7-C317-4A79-8FAC-637FFCF49D43}" destId="{A82C3890-849C-4EA0-B857-2325FA17AFD9}" srcOrd="0" destOrd="0" presId="urn:microsoft.com/office/officeart/2005/8/layout/lProcess3"/>
    <dgm:cxn modelId="{F8032902-F54F-4163-854C-13B6B7703815}" type="presOf" srcId="{31E43DF2-7FB3-41C7-9667-1D6B8A9E8D1A}" destId="{49211627-757C-428D-A79D-496CF1C9912E}" srcOrd="0" destOrd="0" presId="urn:microsoft.com/office/officeart/2005/8/layout/lProcess3"/>
    <dgm:cxn modelId="{8194FF44-EBC0-4BF3-8A75-26CE717A6065}" type="presOf" srcId="{DF639715-F2F3-462C-8B5A-040678C1AE02}" destId="{A359EC22-ACC1-43B5-82E4-9FA92904DB28}" srcOrd="0" destOrd="0" presId="urn:microsoft.com/office/officeart/2005/8/layout/lProcess3"/>
    <dgm:cxn modelId="{4D718298-1372-4108-8C92-B01A7C216581}" srcId="{7C036C93-6E91-4D4F-A768-8DEA45CDD7F8}" destId="{31E43DF2-7FB3-41C7-9667-1D6B8A9E8D1A}" srcOrd="1" destOrd="0" parTransId="{B50F5E76-2A0F-474A-81ED-AF4C0F8AD0FE}" sibTransId="{1591ED00-9C0D-4023-A50C-20C846FF13B8}"/>
    <dgm:cxn modelId="{CC0E9692-CF3B-4D31-8525-711BDB52CE44}" type="presOf" srcId="{1A597153-3A63-4542-83C0-7DC7EEAE837D}" destId="{565E6B0D-A14F-44DA-A629-76C58505ADA8}" srcOrd="0" destOrd="0" presId="urn:microsoft.com/office/officeart/2005/8/layout/lProcess3"/>
    <dgm:cxn modelId="{A66D09F9-2D2C-42C8-A1C9-5DA96BA75F23}" type="presParOf" srcId="{D6BF5F41-ADE9-44AE-AE8B-671479D4A7A0}" destId="{6B6EAA77-6E20-4558-91A5-85B89E6FA602}" srcOrd="0" destOrd="0" presId="urn:microsoft.com/office/officeart/2005/8/layout/lProcess3"/>
    <dgm:cxn modelId="{B38B1817-3D95-4D27-8FFA-8FCF6ECED2F4}" type="presParOf" srcId="{6B6EAA77-6E20-4558-91A5-85B89E6FA602}" destId="{565E6B0D-A14F-44DA-A629-76C58505ADA8}" srcOrd="0" destOrd="0" presId="urn:microsoft.com/office/officeart/2005/8/layout/lProcess3"/>
    <dgm:cxn modelId="{30DAC96E-A9B6-4473-86E8-E8B0B9DA8F34}" type="presParOf" srcId="{D6BF5F41-ADE9-44AE-AE8B-671479D4A7A0}" destId="{9B60C7AC-CA0E-43CE-B57F-30A4F9FA0CB0}" srcOrd="1" destOrd="0" presId="urn:microsoft.com/office/officeart/2005/8/layout/lProcess3"/>
    <dgm:cxn modelId="{0AC3C6E6-2D82-4483-ABC3-94A805C7B569}" type="presParOf" srcId="{D6BF5F41-ADE9-44AE-AE8B-671479D4A7A0}" destId="{BC8D1E2F-A359-4169-8E7D-FE999F62857A}" srcOrd="2" destOrd="0" presId="urn:microsoft.com/office/officeart/2005/8/layout/lProcess3"/>
    <dgm:cxn modelId="{D046E51D-CE42-4386-A004-899D29D471F0}" type="presParOf" srcId="{BC8D1E2F-A359-4169-8E7D-FE999F62857A}" destId="{49211627-757C-428D-A79D-496CF1C9912E}" srcOrd="0" destOrd="0" presId="urn:microsoft.com/office/officeart/2005/8/layout/lProcess3"/>
    <dgm:cxn modelId="{EFD20C7B-FF6D-440C-A803-E4B720D0946E}" type="presParOf" srcId="{D6BF5F41-ADE9-44AE-AE8B-671479D4A7A0}" destId="{B9F6393F-73C4-4236-B4D7-1EC79BA2BB48}" srcOrd="3" destOrd="0" presId="urn:microsoft.com/office/officeart/2005/8/layout/lProcess3"/>
    <dgm:cxn modelId="{7045D051-8B29-4C69-9CC9-F739A58AE1AB}" type="presParOf" srcId="{D6BF5F41-ADE9-44AE-AE8B-671479D4A7A0}" destId="{B5ECF517-4555-4FD9-8FB5-9D55BD3EE863}" srcOrd="4" destOrd="0" presId="urn:microsoft.com/office/officeart/2005/8/layout/lProcess3"/>
    <dgm:cxn modelId="{860097A3-D38D-42BE-BF37-5A3B23715AE8}" type="presParOf" srcId="{B5ECF517-4555-4FD9-8FB5-9D55BD3EE863}" destId="{A359EC22-ACC1-43B5-82E4-9FA92904DB28}" srcOrd="0" destOrd="0" presId="urn:microsoft.com/office/officeart/2005/8/layout/lProcess3"/>
    <dgm:cxn modelId="{87A98A36-0A69-474D-B934-F997BB917A58}" type="presParOf" srcId="{D6BF5F41-ADE9-44AE-AE8B-671479D4A7A0}" destId="{E3B9700E-8075-4F6E-AB57-106A6A854AC8}" srcOrd="5" destOrd="0" presId="urn:microsoft.com/office/officeart/2005/8/layout/lProcess3"/>
    <dgm:cxn modelId="{76D39A31-82CE-4726-8883-55D1DD730998}" type="presParOf" srcId="{D6BF5F41-ADE9-44AE-AE8B-671479D4A7A0}" destId="{359CC36D-D995-4526-8105-83BCC6BD68B5}" srcOrd="6" destOrd="0" presId="urn:microsoft.com/office/officeart/2005/8/layout/lProcess3"/>
    <dgm:cxn modelId="{B5817A40-5281-40AD-AD9D-64BEDB9FC7C5}" type="presParOf" srcId="{359CC36D-D995-4526-8105-83BCC6BD68B5}" destId="{A82C3890-849C-4EA0-B857-2325FA17AFD9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E6B0D-A14F-44DA-A629-76C58505ADA8}">
      <dsp:nvSpPr>
        <dsp:cNvPr id="0" name=""/>
        <dsp:cNvSpPr/>
      </dsp:nvSpPr>
      <dsp:spPr>
        <a:xfrm>
          <a:off x="1579036" y="899653"/>
          <a:ext cx="2125979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23495" rIns="0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smtClean="0"/>
            <a:t>Audio</a:t>
          </a:r>
          <a:endParaRPr lang="en-US" sz="3700" kern="1200" dirty="0"/>
        </a:p>
      </dsp:txBody>
      <dsp:txXfrm>
        <a:off x="1848799" y="899653"/>
        <a:ext cx="1586453" cy="539526"/>
      </dsp:txXfrm>
    </dsp:sp>
    <dsp:sp modelId="{49211627-757C-428D-A79D-496CF1C9912E}">
      <dsp:nvSpPr>
        <dsp:cNvPr id="0" name=""/>
        <dsp:cNvSpPr/>
      </dsp:nvSpPr>
      <dsp:spPr>
        <a:xfrm>
          <a:off x="1590941" y="2932789"/>
          <a:ext cx="2125979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23495" rIns="0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smtClean="0"/>
            <a:t>Video</a:t>
          </a:r>
          <a:endParaRPr lang="en-US" sz="3700" kern="1200" dirty="0"/>
        </a:p>
      </dsp:txBody>
      <dsp:txXfrm>
        <a:off x="1860704" y="2932789"/>
        <a:ext cx="1586453" cy="539526"/>
      </dsp:txXfrm>
    </dsp:sp>
    <dsp:sp modelId="{A359EC22-ACC1-43B5-82E4-9FA92904DB28}">
      <dsp:nvSpPr>
        <dsp:cNvPr id="0" name=""/>
        <dsp:cNvSpPr/>
      </dsp:nvSpPr>
      <dsp:spPr>
        <a:xfrm>
          <a:off x="525778" y="2932789"/>
          <a:ext cx="1074423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23495" rIns="0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700" kern="1200" dirty="0"/>
        </a:p>
      </dsp:txBody>
      <dsp:txXfrm>
        <a:off x="795541" y="2932789"/>
        <a:ext cx="534897" cy="539526"/>
      </dsp:txXfrm>
    </dsp:sp>
    <dsp:sp modelId="{A82C3890-849C-4EA0-B857-2325FA17AFD9}">
      <dsp:nvSpPr>
        <dsp:cNvPr id="0" name=""/>
        <dsp:cNvSpPr/>
      </dsp:nvSpPr>
      <dsp:spPr>
        <a:xfrm>
          <a:off x="1562122" y="5385867"/>
          <a:ext cx="2125979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23495" rIns="0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smtClean="0"/>
            <a:t>Depth</a:t>
          </a:r>
          <a:endParaRPr lang="en-US" sz="3700" kern="1200" dirty="0"/>
        </a:p>
      </dsp:txBody>
      <dsp:txXfrm>
        <a:off x="1831885" y="5385867"/>
        <a:ext cx="1586453" cy="539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AA855-16B7-4C44-ACF0-2E0D09D66397}" type="datetimeFigureOut">
              <a:rPr lang="en-US" smtClean="0"/>
              <a:pPr/>
              <a:t>6/18/2012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E840-D46B-47CF-ABE3-E28492389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44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33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53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AEE52-D5DF-4D7D-ACB0-2E145CC45F27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057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26BA1-D93D-4992-B038-EF13399F017E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869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A5AC1-8F67-4226-989F-39E93B5E6C99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060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0283-1D15-403A-B621-CC9BA4FE4C75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199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9C644-DA60-4DB6-B43C-F28BD7CDD468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17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149EF8-2834-445F-8112-2AD12360656C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988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7AC4-FD1C-4FC7-A2FA-BEC7F1106084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208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6B0D6-91B5-481F-9D87-CC98E7E45FB7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130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73FC-6CEF-497B-8E5C-E715994E9949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973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1C4-4CB9-48FA-B251-BFFA2FECBFEA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93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A1ED-4D11-4138-A47F-7EA44E96657A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038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3C35E-93D5-477E-87AF-0445F37D865A}" type="datetime1">
              <a:rPr lang="en-US" smtClean="0"/>
              <a:pPr/>
              <a:t>6/18/2012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620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wmv"/><Relationship Id="rId1" Type="http://schemas.openxmlformats.org/officeDocument/2006/relationships/video" Target="NULL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microsoft.com/office/2007/relationships/hdphoto" Target="../media/hdphoto1.wdp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0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2.jpeg"/><Relationship Id="rId18" Type="http://schemas.openxmlformats.org/officeDocument/2006/relationships/image" Target="../media/image37.jpeg"/><Relationship Id="rId26" Type="http://schemas.openxmlformats.org/officeDocument/2006/relationships/image" Target="../media/image44.jpeg"/><Relationship Id="rId3" Type="http://schemas.openxmlformats.org/officeDocument/2006/relationships/image" Target="../media/image22.png"/><Relationship Id="rId21" Type="http://schemas.openxmlformats.org/officeDocument/2006/relationships/image" Target="../media/image39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17" Type="http://schemas.openxmlformats.org/officeDocument/2006/relationships/image" Target="../media/image36.jpeg"/><Relationship Id="rId25" Type="http://schemas.openxmlformats.org/officeDocument/2006/relationships/image" Target="../media/image43.jpeg"/><Relationship Id="rId2" Type="http://schemas.openxmlformats.org/officeDocument/2006/relationships/image" Target="../media/image21.jpeg"/><Relationship Id="rId16" Type="http://schemas.openxmlformats.org/officeDocument/2006/relationships/image" Target="../media/image35.jpeg"/><Relationship Id="rId20" Type="http://schemas.microsoft.com/office/2007/relationships/hdphoto" Target="../media/hdphoto2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24" Type="http://schemas.openxmlformats.org/officeDocument/2006/relationships/image" Target="../media/image42.jpeg"/><Relationship Id="rId5" Type="http://schemas.openxmlformats.org/officeDocument/2006/relationships/image" Target="../media/image24.jpeg"/><Relationship Id="rId15" Type="http://schemas.openxmlformats.org/officeDocument/2006/relationships/image" Target="../media/image34.jpeg"/><Relationship Id="rId23" Type="http://schemas.openxmlformats.org/officeDocument/2006/relationships/image" Target="../media/image41.jpeg"/><Relationship Id="rId10" Type="http://schemas.openxmlformats.org/officeDocument/2006/relationships/image" Target="../media/image29.jpeg"/><Relationship Id="rId19" Type="http://schemas.openxmlformats.org/officeDocument/2006/relationships/image" Target="../media/image38.png"/><Relationship Id="rId4" Type="http://schemas.openxmlformats.org/officeDocument/2006/relationships/image" Target="../media/image23.jpeg"/><Relationship Id="rId9" Type="http://schemas.openxmlformats.org/officeDocument/2006/relationships/image" Target="../media/image28.jpeg"/><Relationship Id="rId14" Type="http://schemas.openxmlformats.org/officeDocument/2006/relationships/image" Target="../media/image33.jpeg"/><Relationship Id="rId22" Type="http://schemas.openxmlformats.org/officeDocument/2006/relationships/image" Target="../media/image40.jpeg"/><Relationship Id="rId27" Type="http://schemas.openxmlformats.org/officeDocument/2006/relationships/image" Target="../media/image4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microsoft.com/office/2007/relationships/hdphoto" Target="../media/hdphoto3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60.png"/><Relationship Id="rId4" Type="http://schemas.openxmlformats.org/officeDocument/2006/relationships/image" Target="../media/image4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png"/><Relationship Id="rId4" Type="http://schemas.openxmlformats.org/officeDocument/2006/relationships/image" Target="../media/image4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4" Type="http://schemas.openxmlformats.org/officeDocument/2006/relationships/image" Target="../media/image6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4" Type="http://schemas.openxmlformats.org/officeDocument/2006/relationships/image" Target="../media/image6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4" Type="http://schemas.openxmlformats.org/officeDocument/2006/relationships/image" Target="../media/image7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wmv"/><Relationship Id="rId1" Type="http://schemas.microsoft.com/office/2007/relationships/media" Target="../media/media5.wmv"/><Relationship Id="rId4" Type="http://schemas.openxmlformats.org/officeDocument/2006/relationships/image" Target="../media/image71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Relationship Id="rId4" Type="http://schemas.microsoft.com/office/2007/relationships/hdphoto" Target="../media/hdphoto4.wdp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wmf"/><Relationship Id="rId2" Type="http://schemas.openxmlformats.org/officeDocument/2006/relationships/image" Target="../media/image8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3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7.jpeg"/><Relationship Id="rId2" Type="http://schemas.openxmlformats.org/officeDocument/2006/relationships/video" Target="../media/media6.avi"/><Relationship Id="rId1" Type="http://schemas.microsoft.com/office/2007/relationships/media" Target="../media/media6.avi"/><Relationship Id="rId6" Type="http://schemas.openxmlformats.org/officeDocument/2006/relationships/image" Target="../media/image86.png"/><Relationship Id="rId5" Type="http://schemas.openxmlformats.org/officeDocument/2006/relationships/hyperlink" Target="http://2.bp.blogspot.com/_NcSxbK86vWU/TBuoPqPOmEI/AAAAAAAAAuQ/H9WU3IAnbVg/s1600/kinect_001.png" TargetMode="External"/><Relationship Id="rId4" Type="http://schemas.openxmlformats.org/officeDocument/2006/relationships/image" Target="../media/image85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92.png"/><Relationship Id="rId4" Type="http://schemas.openxmlformats.org/officeDocument/2006/relationships/image" Target="../media/image61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52400"/>
            <a:ext cx="7772400" cy="1219200"/>
          </a:xfrm>
        </p:spPr>
        <p:txBody>
          <a:bodyPr>
            <a:normAutofit/>
          </a:bodyPr>
          <a:lstStyle/>
          <a:p>
            <a:r>
              <a:rPr lang="en-US" sz="5400" dirty="0" smtClean="0"/>
              <a:t>Playing with “Big Data”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0157" y="4343400"/>
            <a:ext cx="6400800" cy="243840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HPDC 2012 Keynote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June 20, 2012</a:t>
            </a:r>
          </a:p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Mihai Budiu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 Microsoft  Research, Silicon Valley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1807233" y="46010"/>
            <a:ext cx="4881114" cy="4906990"/>
            <a:chOff x="2438399" y="1663461"/>
            <a:chExt cx="4881114" cy="4906990"/>
          </a:xfrm>
          <a:scene3d>
            <a:camera prst="perspectiveFront" fov="5100000">
              <a:rot lat="2684325" lon="15157840" rev="15300000"/>
            </a:camera>
            <a:lightRig rig="threePt" dir="t"/>
          </a:scene3d>
        </p:grpSpPr>
        <p:sp>
          <p:nvSpPr>
            <p:cNvPr id="16" name="Rectangle 15"/>
            <p:cNvSpPr/>
            <p:nvPr/>
          </p:nvSpPr>
          <p:spPr>
            <a:xfrm>
              <a:off x="2438399" y="1663461"/>
              <a:ext cx="4881113" cy="490699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438400" y="16764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3657600" y="16764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876800" y="16764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100313" y="16764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3048000" y="22860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267200" y="22860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486400" y="22860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709913" y="2286000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2438400" y="29020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3657600" y="29020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876800" y="29020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6100313" y="29020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3048000" y="35116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4267200" y="35116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5486400" y="35116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/>
            <p:cNvSpPr/>
            <p:nvPr/>
          </p:nvSpPr>
          <p:spPr>
            <a:xfrm>
              <a:off x="6709913" y="3511669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2438400" y="41255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/>
            <p:cNvSpPr/>
            <p:nvPr/>
          </p:nvSpPr>
          <p:spPr>
            <a:xfrm>
              <a:off x="3657600" y="41255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/>
            <p:cNvSpPr/>
            <p:nvPr/>
          </p:nvSpPr>
          <p:spPr>
            <a:xfrm>
              <a:off x="4876800" y="41255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/>
            <p:cNvSpPr/>
            <p:nvPr/>
          </p:nvSpPr>
          <p:spPr>
            <a:xfrm>
              <a:off x="6100313" y="41255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/>
            <p:cNvSpPr/>
            <p:nvPr/>
          </p:nvSpPr>
          <p:spPr>
            <a:xfrm>
              <a:off x="3048000" y="47351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/>
            <p:cNvSpPr/>
            <p:nvPr/>
          </p:nvSpPr>
          <p:spPr>
            <a:xfrm>
              <a:off x="4267200" y="47351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5486400" y="47351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6709913" y="4735182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/>
            <p:cNvSpPr/>
            <p:nvPr/>
          </p:nvSpPr>
          <p:spPr>
            <a:xfrm>
              <a:off x="2438400" y="53512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3657600" y="53512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4876800" y="53512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/>
            <p:cNvSpPr/>
            <p:nvPr/>
          </p:nvSpPr>
          <p:spPr>
            <a:xfrm>
              <a:off x="6100313" y="53512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52"/>
            <p:cNvSpPr/>
            <p:nvPr/>
          </p:nvSpPr>
          <p:spPr>
            <a:xfrm>
              <a:off x="3048000" y="59608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ectangle 53"/>
            <p:cNvSpPr/>
            <p:nvPr/>
          </p:nvSpPr>
          <p:spPr>
            <a:xfrm>
              <a:off x="4267200" y="59608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5486400" y="59608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/>
            <p:cNvSpPr/>
            <p:nvPr/>
          </p:nvSpPr>
          <p:spPr>
            <a:xfrm>
              <a:off x="6709913" y="5960851"/>
              <a:ext cx="609600" cy="6096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7" name="Picture 2" descr="C:\Users\mbudiu\AppData\Local\Microsoft\Windows\Temporary Internet Files\Content.IE5\XDPVR3RS\MC90043524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034" y="2703796"/>
            <a:ext cx="848596" cy="167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mbudiu\AppData\Local\Microsoft\Windows\Temporary Internet Files\Content.IE5\XDPVR3RS\MC9004352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947" y="2386764"/>
            <a:ext cx="598638" cy="118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mbudiu\AppData\Local\Microsoft\Windows\Temporary Internet Files\Content.IE5\XDPVR3RS\MC900435242[1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2163792"/>
            <a:ext cx="315760" cy="62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mbudiu\AppData\Local\Microsoft\Windows\Temporary Internet Files\Content.IE5\XDPVR3RS\MC900435242[1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539" y="2257653"/>
            <a:ext cx="407862" cy="80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:\Users\mbudiu\AppData\Local\Microsoft\Windows\Temporary Internet Files\Content.IE5\XDPVR3RS\MC9004352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562" y="2432999"/>
            <a:ext cx="598638" cy="118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inectAllUpMontage_PEGI-16_720p30_51_6500kbps.wm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60099.2192" end="3738.236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325" y="1143000"/>
            <a:ext cx="9023350" cy="507523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5" name="Picture 2" descr="http://www.latinogamers.net/wp-content/uploads/2010/06/kinect_logo_print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547" y="227850"/>
            <a:ext cx="3632128" cy="76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63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Input Device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048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5" t="5912"/>
          <a:stretch/>
        </p:blipFill>
        <p:spPr bwMode="auto">
          <a:xfrm>
            <a:off x="0" y="1061020"/>
            <a:ext cx="9143999" cy="533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07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482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-0.375 -0.0995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0" y="-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3200400" y="814743"/>
            <a:ext cx="533400" cy="503639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37" y="0"/>
            <a:ext cx="3276600" cy="1401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Data </a:t>
            </a:r>
            <a:br>
              <a:rPr lang="en-US" dirty="0" smtClean="0"/>
            </a:br>
            <a:r>
              <a:rPr lang="en-US" dirty="0" smtClean="0"/>
              <a:t>Streams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</a:t>
            </a:fld>
            <a:endParaRPr lang="en-US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648800265"/>
              </p:ext>
            </p:extLst>
          </p:nvPr>
        </p:nvGraphicFramePr>
        <p:xfrm>
          <a:off x="1905000" y="-76200"/>
          <a:ext cx="4724400" cy="693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:\Users\mbudiu\AppData\Local\Microsoft\Windows\Temporary Internet Files\Content.IE5\MDJV0A9T\MC90044040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8466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98862" y="4231178"/>
            <a:ext cx="3311203" cy="246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0" descr="ballet-color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4325"/>
                    </a14:imgEffect>
                    <a14:imgEffect>
                      <a14:saturation sat="102000"/>
                    </a14:imgEffect>
                    <a14:imgEffect>
                      <a14:brightnessContrast bright="22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705764" y="1750511"/>
            <a:ext cx="3304302" cy="2463734"/>
          </a:xfrm>
          <a:prstGeom prst="rect">
            <a:avLst/>
          </a:prstGeom>
          <a:noFill/>
          <a:effectLst/>
        </p:spPr>
      </p:pic>
      <p:pic>
        <p:nvPicPr>
          <p:cNvPr id="1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5" t="5912"/>
          <a:stretch/>
        </p:blipFill>
        <p:spPr bwMode="auto">
          <a:xfrm>
            <a:off x="0" y="2390932"/>
            <a:ext cx="2286000" cy="131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04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“You are the Controller”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1600"/>
            <a:ext cx="9146753" cy="5027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 flipH="1">
            <a:off x="2133600" y="2667000"/>
            <a:ext cx="304800" cy="9144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133600" y="3581400"/>
            <a:ext cx="1295400" cy="11430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276600" y="3429000"/>
            <a:ext cx="152400" cy="12954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1143000" y="3590365"/>
            <a:ext cx="990600" cy="562535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143000" y="4152900"/>
            <a:ext cx="228600" cy="905435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133600" y="3581400"/>
            <a:ext cx="1295400" cy="18288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3429000" y="4953000"/>
            <a:ext cx="1066800" cy="457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 flipV="1">
            <a:off x="4495800" y="4953000"/>
            <a:ext cx="762000" cy="838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 flipV="1">
            <a:off x="3429000" y="5410200"/>
            <a:ext cx="533400" cy="1219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-26251" y="1371600"/>
            <a:ext cx="5284051" cy="5410200"/>
            <a:chOff x="-26251" y="1371600"/>
            <a:chExt cx="5284051" cy="5410200"/>
          </a:xfrm>
        </p:grpSpPr>
        <p:sp>
          <p:nvSpPr>
            <p:cNvPr id="5" name="Rectangle 4"/>
            <p:cNvSpPr/>
            <p:nvPr/>
          </p:nvSpPr>
          <p:spPr>
            <a:xfrm>
              <a:off x="0" y="1371600"/>
              <a:ext cx="5257800" cy="54102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" name="Picture 2" descr="Xbox360WirelessControllerImageX3.jpg X360 Controller/Joy2Key Equivalencie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6251" y="2073748"/>
              <a:ext cx="5284051" cy="2803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1135505" y="6549187"/>
            <a:ext cx="2885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source: forums.steampowered.com</a:t>
            </a:r>
            <a:endParaRPr lang="en-US" sz="1400" dirty="0"/>
          </a:p>
        </p:txBody>
      </p:sp>
      <p:sp>
        <p:nvSpPr>
          <p:cNvPr id="11" name="Rectangle 10"/>
          <p:cNvSpPr/>
          <p:nvPr/>
        </p:nvSpPr>
        <p:spPr>
          <a:xfrm>
            <a:off x="1447800" y="76200"/>
            <a:ext cx="2438400" cy="1447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78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Body Tracking Problem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20286"/>
            <a:ext cx="3409950" cy="2542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53" name="Group 52"/>
          <p:cNvGrpSpPr/>
          <p:nvPr/>
        </p:nvGrpSpPr>
        <p:grpSpPr>
          <a:xfrm>
            <a:off x="5638499" y="2433918"/>
            <a:ext cx="3409950" cy="2428875"/>
            <a:chOff x="4984783" y="2433919"/>
            <a:chExt cx="3257550" cy="2428875"/>
          </a:xfrm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3" name="Picture 8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984783" y="2433919"/>
              <a:ext cx="3257550" cy="2428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34" name="Straight Connector 33"/>
            <p:cNvCxnSpPr/>
            <p:nvPr/>
          </p:nvCxnSpPr>
          <p:spPr>
            <a:xfrm flipV="1">
              <a:off x="5518183" y="3805519"/>
              <a:ext cx="304800" cy="2286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822983" y="3653119"/>
              <a:ext cx="381000" cy="1524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6013483" y="3386419"/>
              <a:ext cx="4572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899183" y="3195919"/>
              <a:ext cx="3810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5594383" y="3272119"/>
              <a:ext cx="3048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V="1">
              <a:off x="6843007" y="4486037"/>
              <a:ext cx="470780" cy="1810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V="1">
              <a:off x="6051583" y="3805519"/>
              <a:ext cx="3810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>
              <a:off x="6280183" y="3195919"/>
              <a:ext cx="359121" cy="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16200000" flipV="1">
              <a:off x="6151926" y="3067662"/>
              <a:ext cx="226337" cy="30178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6023669" y="4200853"/>
              <a:ext cx="430039" cy="95062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10800000">
              <a:off x="6643834" y="3191396"/>
              <a:ext cx="307815" cy="45264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 flipH="1" flipV="1">
              <a:off x="6830936" y="3967727"/>
              <a:ext cx="525855" cy="49040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5400000" flipH="1" flipV="1">
              <a:off x="6851684" y="3387174"/>
              <a:ext cx="610354" cy="75444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V="1">
              <a:off x="6901855" y="3354354"/>
              <a:ext cx="90534" cy="4526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V="1">
              <a:off x="6969756" y="2892627"/>
              <a:ext cx="384772" cy="67901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5400000" flipH="1" flipV="1">
              <a:off x="6927884" y="3157822"/>
              <a:ext cx="304799" cy="22859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5400000">
              <a:off x="6813583" y="3881719"/>
              <a:ext cx="457200" cy="152400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6750208" y="4402293"/>
              <a:ext cx="467008" cy="35459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8" name="Picture 57" descr="C:\Users\mbudiu\Pictures\US_Prd_Gbl_Xbox360_Elite_System.png"/>
          <p:cNvPicPr>
            <a:picLocks noChangeAspect="1" noChangeArrowheads="1"/>
          </p:cNvPicPr>
          <p:nvPr/>
        </p:nvPicPr>
        <p:blipFill rotWithShape="1">
          <a:blip r:embed="rId3" cstate="print"/>
          <a:srcRect l="11508" t="6661" r="16132" b="4180"/>
          <a:stretch/>
        </p:blipFill>
        <p:spPr bwMode="auto">
          <a:xfrm>
            <a:off x="3810000" y="2734190"/>
            <a:ext cx="1557728" cy="1919336"/>
          </a:xfrm>
          <a:prstGeom prst="rect">
            <a:avLst/>
          </a:prstGeom>
          <a:noFill/>
        </p:spPr>
      </p:pic>
      <p:sp>
        <p:nvSpPr>
          <p:cNvPr id="52" name="Right Arrow 51"/>
          <p:cNvSpPr/>
          <p:nvPr/>
        </p:nvSpPr>
        <p:spPr>
          <a:xfrm>
            <a:off x="3505200" y="338368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Arrow 53"/>
          <p:cNvSpPr/>
          <p:nvPr/>
        </p:nvSpPr>
        <p:spPr>
          <a:xfrm>
            <a:off x="5181600" y="338368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04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952183"/>
            <a:ext cx="2141772" cy="2237494"/>
          </a:xfrm>
          <a:prstGeom prst="rect">
            <a:avLst/>
          </a:prstGeom>
          <a:noFill/>
          <a:ln>
            <a:noFill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http://nxeassets.xbox.com/shaxam/0201/07/b8/07b8b5ed-4d19-4cb3-957f-d6e367f4c8a7.PNG?v=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950" y="3943193"/>
            <a:ext cx="2066050" cy="2255474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09188" y="1295400"/>
            <a:ext cx="2167848" cy="182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1" name="Right Arrow 10"/>
          <p:cNvSpPr/>
          <p:nvPr/>
        </p:nvSpPr>
        <p:spPr>
          <a:xfrm>
            <a:off x="5825457" y="2096864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338528" y="1351549"/>
            <a:ext cx="2251752" cy="1791228"/>
            <a:chOff x="4756152" y="2646354"/>
            <a:chExt cx="3973506" cy="3185764"/>
          </a:xfrm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56152" y="2646354"/>
              <a:ext cx="3973506" cy="3185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" name="Oval 6"/>
            <p:cNvSpPr/>
            <p:nvPr/>
          </p:nvSpPr>
          <p:spPr>
            <a:xfrm>
              <a:off x="6617369" y="4559969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/>
            <p:nvPr/>
          </p:nvSpPr>
          <p:spPr>
            <a:xfrm>
              <a:off x="7828548" y="4507832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5883684" y="3022465"/>
            <a:ext cx="32603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Background elimination</a:t>
            </a:r>
          </a:p>
          <a:p>
            <a:pPr algn="ctr"/>
            <a:r>
              <a:rPr lang="en-US" sz="2400" dirty="0" smtClean="0"/>
              <a:t>Player segmentation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2189" y="6115513"/>
            <a:ext cx="2711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Body Part Classifier</a:t>
            </a:r>
            <a:endParaRPr 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2289" y="36095"/>
            <a:ext cx="8229600" cy="1143000"/>
          </a:xfrm>
        </p:spPr>
        <p:txBody>
          <a:bodyPr/>
          <a:lstStyle/>
          <a:p>
            <a:r>
              <a:rPr lang="en-US" dirty="0" smtClean="0"/>
              <a:t>Tracking Pipeline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802852" y="6346345"/>
            <a:ext cx="2133600" cy="365125"/>
          </a:xfrm>
        </p:spPr>
        <p:txBody>
          <a:bodyPr/>
          <a:lstStyle/>
          <a:p>
            <a:fld id="{4926CAD5-FC1A-4314-98C1-C0B7035AD44B}" type="slidenum">
              <a:rPr lang="en-US" smtClean="0">
                <a:solidFill>
                  <a:schemeClr val="tx1"/>
                </a:solidFill>
              </a:rPr>
              <a:t>7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880229" y="3099978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Depth map</a:t>
            </a:r>
            <a:endParaRPr lang="en-US" sz="2400" dirty="0"/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6" cstate="print"/>
          <a:srcRect l="43148" t="49089" r="43277" b="23567"/>
          <a:stretch>
            <a:fillRect/>
          </a:stretch>
        </p:blipFill>
        <p:spPr bwMode="auto">
          <a:xfrm>
            <a:off x="669237" y="3962400"/>
            <a:ext cx="2217076" cy="2217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20" name="Right Arrow 19"/>
          <p:cNvSpPr/>
          <p:nvPr/>
        </p:nvSpPr>
        <p:spPr>
          <a:xfrm>
            <a:off x="183703" y="489480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2" name="Right Arrow 21"/>
          <p:cNvSpPr/>
          <p:nvPr/>
        </p:nvSpPr>
        <p:spPr>
          <a:xfrm>
            <a:off x="3048000" y="487788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5" name="Right Arrow 24"/>
          <p:cNvSpPr/>
          <p:nvPr/>
        </p:nvSpPr>
        <p:spPr>
          <a:xfrm>
            <a:off x="5791200" y="487788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6" name="Right Arrow 25"/>
          <p:cNvSpPr/>
          <p:nvPr/>
        </p:nvSpPr>
        <p:spPr>
          <a:xfrm>
            <a:off x="3012028" y="2110832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4098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97" y="1598024"/>
            <a:ext cx="2384003" cy="149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951621" y="3099978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Sensor</a:t>
            </a:r>
            <a:endParaRPr lang="en-US" sz="2400" dirty="0"/>
          </a:p>
        </p:txBody>
      </p:sp>
      <p:sp>
        <p:nvSpPr>
          <p:cNvPr id="28" name="TextBox 27"/>
          <p:cNvSpPr txBox="1"/>
          <p:nvPr/>
        </p:nvSpPr>
        <p:spPr>
          <a:xfrm>
            <a:off x="3764800" y="6115513"/>
            <a:ext cx="18824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Body Part </a:t>
            </a:r>
            <a:br>
              <a:rPr lang="en-US" sz="2400" dirty="0" smtClean="0"/>
            </a:br>
            <a:r>
              <a:rPr lang="en-US" sz="2400" dirty="0" smtClean="0"/>
              <a:t>Identification</a:t>
            </a:r>
            <a:endParaRPr lang="en-US" sz="2400" dirty="0"/>
          </a:p>
        </p:txBody>
      </p:sp>
      <p:sp>
        <p:nvSpPr>
          <p:cNvPr id="29" name="TextBox 28"/>
          <p:cNvSpPr txBox="1"/>
          <p:nvPr/>
        </p:nvSpPr>
        <p:spPr>
          <a:xfrm>
            <a:off x="6781800" y="6300178"/>
            <a:ext cx="1313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Skeleton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1207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/>
      <p:bldP spid="14" grpId="0"/>
      <p:bldP spid="13" grpId="0"/>
      <p:bldP spid="20" grpId="0" animBg="1"/>
      <p:bldP spid="22" grpId="0" animBg="1"/>
      <p:bldP spid="25" grpId="0" animBg="1"/>
      <p:bldP spid="26" grpId="0" animBg="1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3" y="49618"/>
            <a:ext cx="9008014" cy="6808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874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From Depth Map to Body Parts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9</a:t>
            </a:fld>
            <a:endParaRPr lang="en-US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 l="43148" t="49089" r="43277" b="23567"/>
          <a:stretch>
            <a:fillRect/>
          </a:stretch>
        </p:blipFill>
        <p:spPr bwMode="auto">
          <a:xfrm>
            <a:off x="6074384" y="2199823"/>
            <a:ext cx="3009127" cy="3009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 l="42879" t="15755" r="43546" b="56901"/>
          <a:stretch>
            <a:fillRect/>
          </a:stretch>
        </p:blipFill>
        <p:spPr bwMode="auto">
          <a:xfrm>
            <a:off x="0" y="2132426"/>
            <a:ext cx="3009125" cy="300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58549" y="5181600"/>
            <a:ext cx="1864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Depth map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6648986" y="5181601"/>
            <a:ext cx="1809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Body parts</a:t>
            </a:r>
            <a:endParaRPr lang="en-US" sz="2800" dirty="0"/>
          </a:p>
        </p:txBody>
      </p:sp>
      <p:sp>
        <p:nvSpPr>
          <p:cNvPr id="10" name="Rounded Rectangle 9"/>
          <p:cNvSpPr/>
          <p:nvPr/>
        </p:nvSpPr>
        <p:spPr>
          <a:xfrm>
            <a:off x="3581400" y="3048000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12" name="Right Arrow 11"/>
          <p:cNvSpPr/>
          <p:nvPr/>
        </p:nvSpPr>
        <p:spPr>
          <a:xfrm>
            <a:off x="3105346" y="341869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5486400" y="341869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3717134" y="5181600"/>
            <a:ext cx="1673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Xbox GPU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87173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Shape of a Human?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181100" y="1408532"/>
            <a:ext cx="1193800" cy="2781436"/>
            <a:chOff x="1181100" y="1408532"/>
            <a:chExt cx="1193800" cy="2781436"/>
          </a:xfrm>
        </p:grpSpPr>
        <p:cxnSp>
          <p:nvCxnSpPr>
            <p:cNvPr id="9" name="Straight Arrow Connector 8"/>
            <p:cNvCxnSpPr/>
            <p:nvPr/>
          </p:nvCxnSpPr>
          <p:spPr>
            <a:xfrm flipH="1" flipV="1">
              <a:off x="1752600" y="1764268"/>
              <a:ext cx="393700" cy="24257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1181100" y="1408532"/>
              <a:ext cx="11938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size</a:t>
              </a:r>
              <a:endParaRPr lang="en-US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892300" y="2290970"/>
            <a:ext cx="965200" cy="1898998"/>
            <a:chOff x="1892300" y="2290970"/>
            <a:chExt cx="965200" cy="1898998"/>
          </a:xfrm>
        </p:grpSpPr>
        <p:cxnSp>
          <p:nvCxnSpPr>
            <p:cNvPr id="12" name="Straight Arrow Connector 11"/>
            <p:cNvCxnSpPr/>
            <p:nvPr/>
          </p:nvCxnSpPr>
          <p:spPr>
            <a:xfrm flipV="1">
              <a:off x="2146300" y="2589768"/>
              <a:ext cx="228600" cy="1600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1892300" y="2290970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hair</a:t>
              </a:r>
              <a:endParaRPr lang="en-US" dirty="0"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57200" y="2909669"/>
            <a:ext cx="1689100" cy="1280299"/>
            <a:chOff x="457200" y="2909669"/>
            <a:chExt cx="1689100" cy="1280299"/>
          </a:xfrm>
        </p:grpSpPr>
        <p:cxnSp>
          <p:nvCxnSpPr>
            <p:cNvPr id="15" name="Straight Arrow Connector 14"/>
            <p:cNvCxnSpPr/>
            <p:nvPr/>
          </p:nvCxnSpPr>
          <p:spPr>
            <a:xfrm flipH="1" flipV="1">
              <a:off x="1206500" y="3186668"/>
              <a:ext cx="939800" cy="10033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57200" y="2909669"/>
              <a:ext cx="1473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type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457200" y="4189968"/>
            <a:ext cx="1689100" cy="465782"/>
            <a:chOff x="457200" y="4189968"/>
            <a:chExt cx="1689100" cy="465782"/>
          </a:xfrm>
        </p:grpSpPr>
        <p:cxnSp>
          <p:nvCxnSpPr>
            <p:cNvPr id="18" name="Straight Arrow Connector 17"/>
            <p:cNvCxnSpPr/>
            <p:nvPr/>
          </p:nvCxnSpPr>
          <p:spPr>
            <a:xfrm flipH="1">
              <a:off x="1333500" y="4189968"/>
              <a:ext cx="812800" cy="23495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457200" y="428641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clothes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1003300" y="4189968"/>
            <a:ext cx="1143000" cy="2058432"/>
            <a:chOff x="1003300" y="4189968"/>
            <a:chExt cx="1143000" cy="2058432"/>
          </a:xfrm>
        </p:grpSpPr>
        <p:cxnSp>
          <p:nvCxnSpPr>
            <p:cNvPr id="21" name="Straight Arrow Connector 20"/>
            <p:cNvCxnSpPr/>
            <p:nvPr/>
          </p:nvCxnSpPr>
          <p:spPr>
            <a:xfrm flipH="1">
              <a:off x="1663700" y="4189968"/>
              <a:ext cx="482600" cy="16891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1003300" y="5879068"/>
              <a:ext cx="11430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furniture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146300" y="4189968"/>
            <a:ext cx="1162050" cy="1625431"/>
            <a:chOff x="2146300" y="4189968"/>
            <a:chExt cx="1162050" cy="1625431"/>
          </a:xfrm>
        </p:grpSpPr>
        <p:cxnSp>
          <p:nvCxnSpPr>
            <p:cNvPr id="24" name="Straight Arrow Connector 23"/>
            <p:cNvCxnSpPr/>
            <p:nvPr/>
          </p:nvCxnSpPr>
          <p:spPr>
            <a:xfrm>
              <a:off x="2146300" y="4189968"/>
              <a:ext cx="571500" cy="1219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343150" y="5446067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pets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2146300" y="2541369"/>
            <a:ext cx="1943100" cy="1648599"/>
            <a:chOff x="2146300" y="2541369"/>
            <a:chExt cx="1943100" cy="1648599"/>
          </a:xfrm>
        </p:grpSpPr>
        <p:cxnSp>
          <p:nvCxnSpPr>
            <p:cNvPr id="27" name="Straight Arrow Connector 26"/>
            <p:cNvCxnSpPr/>
            <p:nvPr/>
          </p:nvCxnSpPr>
          <p:spPr>
            <a:xfrm flipV="1">
              <a:off x="2146300" y="2818368"/>
              <a:ext cx="1460500" cy="13716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3124200" y="2541369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FOV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2146300" y="4189968"/>
            <a:ext cx="2349500" cy="864632"/>
            <a:chOff x="2146300" y="4189968"/>
            <a:chExt cx="2349500" cy="864632"/>
          </a:xfrm>
        </p:grpSpPr>
        <p:cxnSp>
          <p:nvCxnSpPr>
            <p:cNvPr id="30" name="Straight Arrow Connector 29"/>
            <p:cNvCxnSpPr/>
            <p:nvPr/>
          </p:nvCxnSpPr>
          <p:spPr>
            <a:xfrm>
              <a:off x="2146300" y="4189968"/>
              <a:ext cx="1930400" cy="4699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530600" y="468526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angle</a:t>
              </a:r>
            </a:p>
          </p:txBody>
        </p:sp>
      </p:grpSp>
      <p:pic>
        <p:nvPicPr>
          <p:cNvPr id="32" name="Picture 2" descr="http://centerstage2.com/images/girl_dre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994003"/>
            <a:ext cx="1248340" cy="138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395785"/>
            <a:ext cx="1576360" cy="139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 descr="http://www.freewebs.com/nbagiants/s_bradley_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371565"/>
            <a:ext cx="1439757" cy="233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http://t2.gstatic.com/images?q=tbn:ANd9GcQWe-2VdTPLlnpaCl08CsHI24F3WC7gZAvMxGV41q1aY-zPh0s_8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194" y="4112930"/>
            <a:ext cx="1170968" cy="130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2" descr="http://t0.gstatic.com/images?q=tbn:ANd9GcT-0LLypskJwqegylIM1prxzZNSpJqafW0V8udinCo4jfCWytu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224" y="4495726"/>
            <a:ext cx="1492251" cy="111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4" descr="http://t3.gstatic.com/images?q=tbn:ANd9GcRaTBoJMRtofC5xBuXn0qlrCemqPwY01jypo8Sj4lu0z8AaKw-OJ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1569756"/>
            <a:ext cx="955971" cy="128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http://t0.gstatic.com/images?q=tbn:ANd9GcSQKNMuiuytot2Fy45F70xL6NK3E_Qhc1Pm4GrEr5N1bJTBgBCz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108" y="3931956"/>
            <a:ext cx="1006043" cy="151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http://t3.gstatic.com/images?q=tbn:ANd9GcTdvEmAGK6dXgGd3Z3nEbCTENWxAHXPBrnXY7iyqreqq3Ay4mZ_m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91" y="3057009"/>
            <a:ext cx="1810418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http://t2.gstatic.com/images?q=tbn:ANd9GcTbJKLxjr_qiJWDZgvHEcGKdq8dvlVrAeRJG5g_8Te1kG9JTYWVQQ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622" y="2121550"/>
            <a:ext cx="1020976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http://t3.gstatic.com/images?q=tbn:ANd9GcTcWR5GFn_n1jAjfbxvzRIKsx7dKV-rJ408bBPMnjcxrFJU0umK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59" r="23464"/>
          <a:stretch/>
        </p:blipFill>
        <p:spPr bwMode="auto">
          <a:xfrm>
            <a:off x="5715000" y="5091043"/>
            <a:ext cx="768246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http://t3.gstatic.com/images?q=tbn:ANd9GcQbiNSeJHlS8MnD-L-8qhfwIGeol2qVsEWXOIlLC8o5-OH-RoIvK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958" y="4849267"/>
            <a:ext cx="756292" cy="141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http://www.womansday.com/var/ezflow_site/storage/images/wd2/content/family-lifestyle/relationships/10-habits-of-happy-couples/218573-3-eng-US/10-Habits-of-Happy-Couples_full_article_vertical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367" y="1301231"/>
            <a:ext cx="968224" cy="114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http://us.123rf.com/400wm/400/400/andresr/andresr0909/andresr090900476/5519648-happy-group-of-people-sitting-on-a-couch-isolated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5547680"/>
            <a:ext cx="1299860" cy="102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http://t1.gstatic.com/images?q=tbn:ANd9GcRwm_4wdNEi9Y3g-3K7F8LbRKM-fdg_94PIlPossOvTH7tu9p2o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521" y="3344003"/>
            <a:ext cx="892121" cy="119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http://t2.gstatic.com/images?q=tbn:ANd9GcT4JM52WXqQSS-NXB7JCcUwGk7XfMRIy_iaftwR-N0tteKUK5bK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5258446"/>
            <a:ext cx="1673901" cy="111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0" descr="http://t1.gstatic.com/images?q=tbn:ANd9GcTOWb1OJ4K3BJVl0bjFvciTrVn53ZBf95qF94f60Bvap2PkQOSJDA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690" y="2647050"/>
            <a:ext cx="639419" cy="116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2" descr="http://t0.gstatic.com/images?q=tbn:ANd9GcTZ0eJNEGJQRNddFb_wbmLA1xvqZOvA9JHEJxQDJbCXDxLRGASRoQ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643" y="1292768"/>
            <a:ext cx="1414926" cy="92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6" descr="http://t1.gstatic.com/images?q=tbn:ANd9GcQRhtLLjTzugoxYVgK5Q-UB6N3-AGcs3LgA6s6afnNBhq51iqtS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390" y="1613369"/>
            <a:ext cx="1297332" cy="12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8" descr="http://t0.gstatic.com/images?q=tbn:ANd9GcSiQioa1uJ0OSembUNPaB7E9FnGJZP6oCg6JIh97g3qVoymvNXC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026" y="3735042"/>
            <a:ext cx="1204139" cy="6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0" descr="http://t3.gstatic.com/images?q=tbn:ANd9GcRf6EJHBFdNKijUDjfQ__8pyM0aw-_sHV3mVcfKMvYOror-oE8Puw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4745616"/>
            <a:ext cx="1510671" cy="110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2" descr="http://t2.gstatic.com/images?q=tbn:ANd9GcSHollQkbnn__yq9ap8OLW6Ya6ZY12x9BcO4xpdDeAgnmoWAGYHGA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489" y="4726565"/>
            <a:ext cx="1493373" cy="111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http://t1.gstatic.com/images?q=tbn:ANd9GcT3sU4bB67DJzP1e4Lb4jou6kOwQQy02nuJ66k4eQQf0S_XcK1t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745" y="3828492"/>
            <a:ext cx="1524631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http://lovesgumbo.com/wordpress/wp-content/uploads/2010/06/cluttered-bedroom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728" y="2017445"/>
            <a:ext cx="1678947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http://t0.gstatic.com/images?q=tbn:ANd9GcS23qf3Dkd1qy5630RQQHSmuAO2RPkLSHiR215El92SmcG-p5MwZQ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2846430"/>
            <a:ext cx="1524631" cy="101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http://t0.gstatic.com/images?q=tbn:ANd9GcSPx-bJOO7LJCTX_IpKrAMOlpaL3ZbbCKLcW6NmJI4l3qepBPhMjA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895" y="4986183"/>
            <a:ext cx="1028355" cy="104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11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0"/>
                            </p:stCondLst>
                            <p:childTnLst>
                              <p:par>
                                <p:cTn id="9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0"/>
                            </p:stCondLst>
                            <p:childTnLst>
                              <p:par>
                                <p:cTn id="9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500"/>
                            </p:stCondLst>
                            <p:childTnLst>
                              <p:par>
                                <p:cTn id="10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6500"/>
                            </p:stCondLst>
                            <p:childTnLst>
                              <p:par>
                                <p:cTn id="1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9500"/>
                            </p:stCondLst>
                            <p:childTnLst>
                              <p:par>
                                <p:cTn id="1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budiu\AppData\Local\Microsoft\Windows\Temporary Internet Files\Content.IE5\D5HS8DXT\MP9004444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758" y="938122"/>
            <a:ext cx="8895536" cy="591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How do </a:t>
            </a:r>
            <a:r>
              <a:rPr lang="en-US" i="1" dirty="0" smtClean="0"/>
              <a:t>You</a:t>
            </a:r>
            <a:r>
              <a:rPr lang="en-US" dirty="0" smtClean="0"/>
              <a:t> Recognize a Human?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</a:t>
            </a:fld>
            <a:endParaRPr lang="en-US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6096002" y="4553304"/>
            <a:ext cx="1676398" cy="1149283"/>
          </a:xfrm>
          <a:prstGeom prst="straightConnector1">
            <a:avLst/>
          </a:prstGeom>
          <a:ln w="57150">
            <a:solidFill>
              <a:srgbClr val="11FF1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604391" y="5410200"/>
            <a:ext cx="1354858" cy="584775"/>
          </a:xfrm>
          <a:prstGeom prst="rect">
            <a:avLst/>
          </a:prstGeom>
          <a:solidFill>
            <a:srgbClr val="FFFFFF">
              <a:alpha val="83137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3200" dirty="0" smtClean="0"/>
              <a:t>“nose”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12468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pic>
        <p:nvPicPr>
          <p:cNvPr id="6162" name="Picture 18" descr="C:\Users\mbudiu\AppData\Local\Microsoft\Windows\Temporary Internet Files\Content.IE5\CDSFTT08\MP90040187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267" y="1730073"/>
            <a:ext cx="2895600" cy="434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810000" y="6071355"/>
            <a:ext cx="2464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Machine learning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368104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5" grpId="0" animBg="1"/>
      <p:bldP spid="56" grpId="0" animBg="1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13934"/>
          </a:xfrm>
        </p:spPr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5122" name="Picture 2" descr="http://images2.fanpop.com/image/photos/11000000/-Jake-Neytiri-avatar-11075731-1600-12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866775"/>
            <a:ext cx="7480300" cy="561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652898" y="6488668"/>
            <a:ext cx="2665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www.fanpop.com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4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http://t1.gstatic.com/images?q=tbn:ANd9GcQtd4ntJDyYF1J6UdBtUOoK-sJaUOQ9SRGhYQG3yi5-ALZZnvZ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723" y="922811"/>
            <a:ext cx="2553677" cy="54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6477"/>
          </a:xfrm>
        </p:spPr>
        <p:txBody>
          <a:bodyPr/>
          <a:lstStyle/>
          <a:p>
            <a:r>
              <a:rPr lang="en-US" dirty="0" smtClean="0"/>
              <a:t>Motion Capture (</a:t>
            </a:r>
            <a:r>
              <a:rPr lang="en-US" dirty="0" err="1" smtClean="0"/>
              <a:t>Mocap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14</a:t>
            </a:fld>
            <a:endParaRPr lang="en-US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3312" r="3133"/>
          <a:stretch/>
        </p:blipFill>
        <p:spPr bwMode="auto">
          <a:xfrm>
            <a:off x="34975" y="1544603"/>
            <a:ext cx="6061026" cy="4049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89180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Rendered Avatar Models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81758"/>
            <a:ext cx="9144000" cy="3158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0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963" y="2357"/>
            <a:ext cx="8229600" cy="1143000"/>
          </a:xfrm>
        </p:spPr>
        <p:txBody>
          <a:bodyPr/>
          <a:lstStyle/>
          <a:p>
            <a:r>
              <a:rPr lang="en-US" dirty="0" smtClean="0"/>
              <a:t>Ground Truth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16</a:t>
            </a:fld>
            <a:endParaRPr lang="en-US"/>
          </a:p>
        </p:txBody>
      </p:sp>
      <p:grpSp>
        <p:nvGrpSpPr>
          <p:cNvPr id="4" name="Group 17"/>
          <p:cNvGrpSpPr/>
          <p:nvPr/>
        </p:nvGrpSpPr>
        <p:grpSpPr>
          <a:xfrm>
            <a:off x="-10284" y="1168924"/>
            <a:ext cx="9090189" cy="2564876"/>
            <a:chOff x="470648" y="1285860"/>
            <a:chExt cx="8101880" cy="2286016"/>
          </a:xfrm>
        </p:grpSpPr>
        <p:grpSp>
          <p:nvGrpSpPr>
            <p:cNvPr id="5" name="Group 9"/>
            <p:cNvGrpSpPr/>
            <p:nvPr/>
          </p:nvGrpSpPr>
          <p:grpSpPr>
            <a:xfrm>
              <a:off x="470648" y="1285860"/>
              <a:ext cx="2958344" cy="2286016"/>
              <a:chOff x="-11001484" y="-4143428"/>
              <a:chExt cx="3143272" cy="2428916"/>
            </a:xfrm>
          </p:grpSpPr>
          <p:pic>
            <p:nvPicPr>
              <p:cNvPr id="12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9141" t="23491" r="82265" b="54527"/>
              <a:stretch>
                <a:fillRect/>
              </a:stretch>
            </p:blipFill>
            <p:spPr bwMode="auto">
              <a:xfrm>
                <a:off x="-11001484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3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42761" t="23491" r="48645" b="54527"/>
              <a:stretch>
                <a:fillRect/>
              </a:stretch>
            </p:blipFill>
            <p:spPr bwMode="auto">
              <a:xfrm>
                <a:off x="-9429848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6" name="Group 16"/>
            <p:cNvGrpSpPr/>
            <p:nvPr/>
          </p:nvGrpSpPr>
          <p:grpSpPr>
            <a:xfrm>
              <a:off x="3571868" y="1285860"/>
              <a:ext cx="2571768" cy="2286016"/>
              <a:chOff x="-8286840" y="15644898"/>
              <a:chExt cx="2571768" cy="2286016"/>
            </a:xfrm>
          </p:grpSpPr>
          <p:pic>
            <p:nvPicPr>
              <p:cNvPr id="10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16601" t="33073" r="74695" b="35676"/>
              <a:stretch>
                <a:fillRect/>
              </a:stretch>
            </p:blipFill>
            <p:spPr bwMode="auto">
              <a:xfrm>
                <a:off x="-8286840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1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58382" t="33073" r="32914" b="35676"/>
              <a:stretch>
                <a:fillRect/>
              </a:stretch>
            </p:blipFill>
            <p:spPr bwMode="auto">
              <a:xfrm>
                <a:off x="-7000956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7" name="Group 11"/>
            <p:cNvGrpSpPr/>
            <p:nvPr/>
          </p:nvGrpSpPr>
          <p:grpSpPr>
            <a:xfrm>
              <a:off x="6286512" y="1285860"/>
              <a:ext cx="2286016" cy="2286016"/>
              <a:chOff x="-9501286" y="1428736"/>
              <a:chExt cx="2714644" cy="2714644"/>
            </a:xfrm>
          </p:grpSpPr>
          <p:pic>
            <p:nvPicPr>
              <p:cNvPr id="8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9661" t="59051" r="82917" b="16379"/>
              <a:stretch>
                <a:fillRect/>
              </a:stretch>
            </p:blipFill>
            <p:spPr bwMode="auto">
              <a:xfrm>
                <a:off x="-9501286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43255" t="59051" r="49323" b="16379"/>
              <a:stretch>
                <a:fillRect/>
              </a:stretch>
            </p:blipFill>
            <p:spPr bwMode="auto">
              <a:xfrm>
                <a:off x="-8143964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 cstate="print"/>
          <a:srcRect l="37549" t="37875" r="52197" b="41211"/>
          <a:stretch>
            <a:fillRect/>
          </a:stretch>
        </p:blipFill>
        <p:spPr bwMode="auto">
          <a:xfrm>
            <a:off x="4779417" y="3810001"/>
            <a:ext cx="1964295" cy="3004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22168" t="32584" r="57324" b="25586"/>
          <a:stretch>
            <a:fillRect/>
          </a:stretch>
        </p:blipFill>
        <p:spPr bwMode="auto">
          <a:xfrm>
            <a:off x="2362200" y="3810000"/>
            <a:ext cx="1964295" cy="300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ight Arrow 18"/>
          <p:cNvSpPr/>
          <p:nvPr/>
        </p:nvSpPr>
        <p:spPr>
          <a:xfrm>
            <a:off x="4219069" y="4953000"/>
            <a:ext cx="713656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191000" y="5035034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noise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Trees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58349" y="1981200"/>
            <a:ext cx="1964295" cy="3004885"/>
            <a:chOff x="838200" y="1600200"/>
            <a:chExt cx="1964295" cy="3004885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4896" b="73047" l="22852" r="39648"/>
                      </a14:imgEffect>
                    </a14:imgLayer>
                  </a14:imgProps>
                </a:ext>
              </a:extLst>
            </a:blip>
            <a:srcRect l="22168" t="32584" r="57324" b="25586"/>
            <a:stretch>
              <a:fillRect/>
            </a:stretch>
          </p:blipFill>
          <p:spPr bwMode="auto">
            <a:xfrm>
              <a:off x="838200" y="1600200"/>
              <a:ext cx="1964295" cy="30048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ectangle 4"/>
            <p:cNvSpPr/>
            <p:nvPr/>
          </p:nvSpPr>
          <p:spPr>
            <a:xfrm>
              <a:off x="1820347" y="2645442"/>
              <a:ext cx="762000" cy="45720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32422" t="47135" r="59622" b="46501"/>
          <a:stretch/>
        </p:blipFill>
        <p:spPr bwMode="auto">
          <a:xfrm>
            <a:off x="2863446" y="2522354"/>
            <a:ext cx="2394353" cy="143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2863447" y="2522355"/>
            <a:ext cx="2394353" cy="14366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1902496" y="2522355"/>
            <a:ext cx="960951" cy="504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1902496" y="3480097"/>
            <a:ext cx="960950" cy="478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6934200" y="1295400"/>
            <a:ext cx="457200" cy="457200"/>
          </a:xfrm>
          <a:prstGeom prst="ellipse">
            <a:avLst/>
          </a:prstGeom>
          <a:solidFill>
            <a:srgbClr val="11FF17"/>
          </a:solidFill>
          <a:ln>
            <a:solidFill>
              <a:srgbClr val="11FF17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Arrow Connector 28"/>
          <p:cNvCxnSpPr>
            <a:stCxn id="36" idx="3"/>
            <a:endCxn id="30" idx="7"/>
          </p:cNvCxnSpPr>
          <p:nvPr/>
        </p:nvCxnSpPr>
        <p:spPr>
          <a:xfrm flipH="1">
            <a:off x="7324445" y="2555043"/>
            <a:ext cx="420745" cy="29200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Oval 29"/>
          <p:cNvSpPr/>
          <p:nvPr/>
        </p:nvSpPr>
        <p:spPr>
          <a:xfrm>
            <a:off x="6934200" y="2780092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7678235" y="216479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Arrow Connector 40"/>
          <p:cNvCxnSpPr>
            <a:stCxn id="27" idx="5"/>
            <a:endCxn id="36" idx="1"/>
          </p:cNvCxnSpPr>
          <p:nvPr/>
        </p:nvCxnSpPr>
        <p:spPr>
          <a:xfrm>
            <a:off x="7324445" y="1685645"/>
            <a:ext cx="420745" cy="54610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Oval 47"/>
          <p:cNvSpPr/>
          <p:nvPr/>
        </p:nvSpPr>
        <p:spPr>
          <a:xfrm>
            <a:off x="7678235" y="3657600"/>
            <a:ext cx="457200" cy="457200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Arrow Connector 51"/>
          <p:cNvCxnSpPr>
            <a:stCxn id="30" idx="5"/>
            <a:endCxn id="48" idx="1"/>
          </p:cNvCxnSpPr>
          <p:nvPr/>
        </p:nvCxnSpPr>
        <p:spPr>
          <a:xfrm>
            <a:off x="7324445" y="3170337"/>
            <a:ext cx="420745" cy="55421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prstDash val="sysDash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56" name="Chart 55"/>
          <p:cNvGraphicFramePr/>
          <p:nvPr>
            <p:extLst>
              <p:ext uri="{D42A27DB-BD31-4B8C-83A1-F6EECF244321}">
                <p14:modId xmlns:p14="http://schemas.microsoft.com/office/powerpoint/2010/main" val="2899390077"/>
              </p:ext>
            </p:extLst>
          </p:nvPr>
        </p:nvGraphicFramePr>
        <p:xfrm>
          <a:off x="6098914" y="3962400"/>
          <a:ext cx="2971800" cy="22825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60" name="Straight Arrow Connector 59"/>
          <p:cNvCxnSpPr/>
          <p:nvPr/>
        </p:nvCxnSpPr>
        <p:spPr>
          <a:xfrm flipV="1">
            <a:off x="4068862" y="3076988"/>
            <a:ext cx="795352" cy="174898"/>
          </a:xfrm>
          <a:prstGeom prst="straightConnector1">
            <a:avLst/>
          </a:prstGeom>
          <a:ln w="38100">
            <a:solidFill>
              <a:srgbClr val="11FF17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/>
          <p:nvPr/>
        </p:nvCxnSpPr>
        <p:spPr>
          <a:xfrm>
            <a:off x="3271448" y="2844247"/>
            <a:ext cx="365328" cy="806996"/>
          </a:xfrm>
          <a:prstGeom prst="straightConnector1">
            <a:avLst/>
          </a:prstGeom>
          <a:ln w="38100">
            <a:solidFill>
              <a:srgbClr val="FFFF00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val 80"/>
          <p:cNvSpPr/>
          <p:nvPr/>
        </p:nvSpPr>
        <p:spPr>
          <a:xfrm>
            <a:off x="6172200" y="2073002"/>
            <a:ext cx="457200" cy="457200"/>
          </a:xfrm>
          <a:prstGeom prst="ellipse">
            <a:avLst/>
          </a:prstGeom>
          <a:solidFill>
            <a:srgbClr val="7F7F7F">
              <a:alpha val="43137"/>
            </a:srgb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3" name="Straight Arrow Connector 82"/>
          <p:cNvCxnSpPr>
            <a:stCxn id="27" idx="3"/>
            <a:endCxn id="81" idx="7"/>
          </p:cNvCxnSpPr>
          <p:nvPr/>
        </p:nvCxnSpPr>
        <p:spPr>
          <a:xfrm flipH="1">
            <a:off x="6562445" y="1685645"/>
            <a:ext cx="438710" cy="45431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V="1">
            <a:off x="3821189" y="3480097"/>
            <a:ext cx="478871" cy="171146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6518189" y="160020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2" name="TextBox 91"/>
          <p:cNvSpPr txBox="1"/>
          <p:nvPr/>
        </p:nvSpPr>
        <p:spPr>
          <a:xfrm>
            <a:off x="7467600" y="163477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&gt;</a:t>
            </a:r>
            <a:endParaRPr lang="en-US" dirty="0"/>
          </a:p>
        </p:txBody>
      </p:sp>
      <p:sp>
        <p:nvSpPr>
          <p:cNvPr id="93" name="TextBox 92"/>
          <p:cNvSpPr txBox="1"/>
          <p:nvPr/>
        </p:nvSpPr>
        <p:spPr>
          <a:xfrm>
            <a:off x="7265496" y="2370377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4" name="TextBox 93"/>
          <p:cNvSpPr txBox="1"/>
          <p:nvPr/>
        </p:nvSpPr>
        <p:spPr>
          <a:xfrm>
            <a:off x="3112093" y="4909885"/>
            <a:ext cx="2418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Features to learn</a:t>
            </a:r>
            <a:endParaRPr lang="en-US" sz="2400" i="1" dirty="0"/>
          </a:p>
        </p:txBody>
      </p:sp>
      <p:cxnSp>
        <p:nvCxnSpPr>
          <p:cNvPr id="96" name="Straight Arrow Connector 95"/>
          <p:cNvCxnSpPr>
            <a:stCxn id="94" idx="0"/>
          </p:cNvCxnSpPr>
          <p:nvPr/>
        </p:nvCxnSpPr>
        <p:spPr>
          <a:xfrm flipV="1">
            <a:off x="4321463" y="3178843"/>
            <a:ext cx="250537" cy="17310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94" idx="0"/>
          </p:cNvCxnSpPr>
          <p:nvPr/>
        </p:nvCxnSpPr>
        <p:spPr>
          <a:xfrm flipH="1" flipV="1">
            <a:off x="4068863" y="3565671"/>
            <a:ext cx="252600" cy="13442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ight Arrow 33"/>
          <p:cNvSpPr/>
          <p:nvPr/>
        </p:nvSpPr>
        <p:spPr>
          <a:xfrm>
            <a:off x="5486400" y="3086752"/>
            <a:ext cx="533400" cy="585107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11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 animBg="1"/>
      <p:bldP spid="30" grpId="0" animBg="1"/>
      <p:bldP spid="36" grpId="0" animBg="1"/>
      <p:bldP spid="48" grpId="0" animBg="1"/>
      <p:bldGraphic spid="56" grpId="0">
        <p:bldAsOne/>
      </p:bldGraphic>
      <p:bldP spid="81" grpId="0" animBg="1"/>
      <p:bldP spid="91" grpId="0"/>
      <p:bldP spid="92" grpId="0"/>
      <p:bldP spid="93" grpId="0"/>
      <p:bldP spid="94" grpId="0"/>
      <p:bldP spid="3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budiu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990601"/>
            <a:ext cx="4053137" cy="532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budiu\Desktop\Captur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1651"/>
            <a:ext cx="4454131" cy="484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Oval 3"/>
          <p:cNvSpPr/>
          <p:nvPr/>
        </p:nvSpPr>
        <p:spPr>
          <a:xfrm>
            <a:off x="2747572" y="1981200"/>
            <a:ext cx="533400" cy="762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2819400" y="6332210"/>
            <a:ext cx="4109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24 hours/8 core machine</a:t>
            </a:r>
            <a:endParaRPr lang="en-US" sz="2800" dirty="0">
              <a:solidFill>
                <a:srgbClr val="FF0000"/>
              </a:solidFill>
            </a:endParaRPr>
          </a:p>
        </p:txBody>
      </p:sp>
      <p:cxnSp>
        <p:nvCxnSpPr>
          <p:cNvPr id="7" name="Straight Connector 6"/>
          <p:cNvCxnSpPr>
            <a:stCxn id="4" idx="5"/>
            <a:endCxn id="5" idx="0"/>
          </p:cNvCxnSpPr>
          <p:nvPr/>
        </p:nvCxnSpPr>
        <p:spPr>
          <a:xfrm>
            <a:off x="3202857" y="2631608"/>
            <a:ext cx="1671401" cy="370060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7489"/>
            <a:ext cx="9067800" cy="1143000"/>
          </a:xfrm>
        </p:spPr>
        <p:txBody>
          <a:bodyPr>
            <a:normAutofit/>
          </a:bodyPr>
          <a:lstStyle/>
          <a:p>
            <a:r>
              <a:rPr lang="en-US" sz="5400" dirty="0" smtClean="0"/>
              <a:t>Accuracy</a:t>
            </a:r>
            <a:endParaRPr lang="en-US" sz="5400" dirty="0"/>
          </a:p>
        </p:txBody>
      </p:sp>
      <p:sp>
        <p:nvSpPr>
          <p:cNvPr id="19" name="Oval 18"/>
          <p:cNvSpPr/>
          <p:nvPr/>
        </p:nvSpPr>
        <p:spPr>
          <a:xfrm>
            <a:off x="7848600" y="1778833"/>
            <a:ext cx="533400" cy="762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/>
          <p:cNvCxnSpPr>
            <a:stCxn id="19" idx="3"/>
            <a:endCxn id="5" idx="0"/>
          </p:cNvCxnSpPr>
          <p:nvPr/>
        </p:nvCxnSpPr>
        <p:spPr>
          <a:xfrm flipH="1">
            <a:off x="4874258" y="2429241"/>
            <a:ext cx="3052457" cy="390296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27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Many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Decision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Tree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43220" y="6087331"/>
            <a:ext cx="2837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 learning</a:t>
            </a:r>
            <a:endParaRPr lang="en-US" sz="2800" dirty="0"/>
          </a:p>
        </p:txBody>
      </p:sp>
      <p:grpSp>
        <p:nvGrpSpPr>
          <p:cNvPr id="5" name="Group 4"/>
          <p:cNvGrpSpPr/>
          <p:nvPr/>
        </p:nvGrpSpPr>
        <p:grpSpPr>
          <a:xfrm>
            <a:off x="3830077" y="1847128"/>
            <a:ext cx="2238015" cy="1929459"/>
            <a:chOff x="7296094" y="1162352"/>
            <a:chExt cx="1325788" cy="1143001"/>
          </a:xfrm>
        </p:grpSpPr>
        <p:pic>
          <p:nvPicPr>
            <p:cNvPr id="3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grpSp>
        <p:nvGrpSpPr>
          <p:cNvPr id="35" name="Group 34"/>
          <p:cNvGrpSpPr/>
          <p:nvPr/>
        </p:nvGrpSpPr>
        <p:grpSpPr>
          <a:xfrm>
            <a:off x="3830077" y="3947594"/>
            <a:ext cx="2238015" cy="1929459"/>
            <a:chOff x="7296094" y="1162352"/>
            <a:chExt cx="1325788" cy="1143001"/>
          </a:xfrm>
        </p:grpSpPr>
        <p:pic>
          <p:nvPicPr>
            <p:cNvPr id="3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pic>
        <p:nvPicPr>
          <p:cNvPr id="6162" name="Picture 18" descr="C:\Users\mbudiu\AppData\Local\Microsoft\Windows\Temporary Internet Files\Content.IE5\CDSFTT08\MP90040187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267" y="1730073"/>
            <a:ext cx="2895600" cy="434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19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0">
        <p:cut/>
      </p:transition>
    </mc:Choice>
    <mc:Fallback xmlns="">
      <p:transition advTm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Many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Decision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Tree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43220" y="6087331"/>
            <a:ext cx="2837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 learning</a:t>
            </a:r>
            <a:endParaRPr lang="en-US" sz="2800" dirty="0"/>
          </a:p>
        </p:txBody>
      </p:sp>
      <p:grpSp>
        <p:nvGrpSpPr>
          <p:cNvPr id="5" name="Group 4"/>
          <p:cNvGrpSpPr/>
          <p:nvPr/>
        </p:nvGrpSpPr>
        <p:grpSpPr>
          <a:xfrm>
            <a:off x="3830077" y="1847128"/>
            <a:ext cx="2238015" cy="1929459"/>
            <a:chOff x="7296094" y="1162352"/>
            <a:chExt cx="1325788" cy="1143001"/>
          </a:xfrm>
        </p:grpSpPr>
        <p:pic>
          <p:nvPicPr>
            <p:cNvPr id="3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grpSp>
        <p:nvGrpSpPr>
          <p:cNvPr id="35" name="Group 34"/>
          <p:cNvGrpSpPr/>
          <p:nvPr/>
        </p:nvGrpSpPr>
        <p:grpSpPr>
          <a:xfrm>
            <a:off x="3830077" y="3947594"/>
            <a:ext cx="2238015" cy="1929459"/>
            <a:chOff x="7296094" y="1162352"/>
            <a:chExt cx="1325788" cy="1143001"/>
          </a:xfrm>
        </p:grpSpPr>
        <p:pic>
          <p:nvPicPr>
            <p:cNvPr id="3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8770975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253000" y="253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1483E-6 L -0.01823 -0.1272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" y="-636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 animBg="1"/>
      <p:bldP spid="55" grpId="0" animBg="1"/>
      <p:bldP spid="56" grpId="0" animBg="1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21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1951546" y="1590058"/>
            <a:ext cx="5668454" cy="4886942"/>
            <a:chOff x="7296094" y="1162352"/>
            <a:chExt cx="1325788" cy="1143001"/>
          </a:xfrm>
        </p:grpSpPr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sp>
        <p:nvSpPr>
          <p:cNvPr id="14" name="Rectangle 13"/>
          <p:cNvSpPr/>
          <p:nvPr/>
        </p:nvSpPr>
        <p:spPr>
          <a:xfrm>
            <a:off x="2035255" y="2622993"/>
            <a:ext cx="4519212" cy="525892"/>
          </a:xfrm>
          <a:prstGeom prst="rect">
            <a:avLst/>
          </a:prstGeom>
          <a:solidFill>
            <a:srgbClr val="DEF6E4">
              <a:alpha val="80000"/>
            </a:srgb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Applications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035254" y="4755060"/>
            <a:ext cx="4503736" cy="536464"/>
          </a:xfrm>
          <a:prstGeom prst="rect">
            <a:avLst/>
          </a:prstGeom>
          <a:solidFill>
            <a:srgbClr val="C8FEFD">
              <a:alpha val="80000"/>
            </a:srgb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Execution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035254" y="4221660"/>
            <a:ext cx="4503736" cy="536464"/>
          </a:xfrm>
          <a:prstGeom prst="rect">
            <a:avLst/>
          </a:prstGeom>
          <a:solidFill>
            <a:srgbClr val="FFC000">
              <a:alpha val="80000"/>
            </a:srgbClr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Caching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035254" y="3688260"/>
            <a:ext cx="4503736" cy="536464"/>
          </a:xfrm>
          <a:prstGeom prst="rect">
            <a:avLst/>
          </a:prstGeom>
          <a:solidFill>
            <a:srgbClr val="FFCCFF">
              <a:alpha val="80000"/>
            </a:srgbClr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Compiler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035255" y="5289993"/>
            <a:ext cx="4519212" cy="525892"/>
          </a:xfrm>
          <a:prstGeom prst="rect">
            <a:avLst/>
          </a:prstGeom>
          <a:solidFill>
            <a:srgbClr val="B9D6FB">
              <a:alpha val="80000"/>
            </a:srgb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Storage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035254" y="3154860"/>
            <a:ext cx="4503736" cy="536464"/>
          </a:xfrm>
          <a:prstGeom prst="rect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Libraries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6200000">
            <a:off x="5197553" y="3956491"/>
            <a:ext cx="3192894" cy="525892"/>
          </a:xfrm>
          <a:prstGeom prst="rect">
            <a:avLst/>
          </a:prstGeom>
          <a:solidFill>
            <a:srgbClr val="FDF2D9">
              <a:alpha val="80000"/>
            </a:srgb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Monitoring, debugging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 rot="16200000">
            <a:off x="5730953" y="3956491"/>
            <a:ext cx="3192894" cy="525892"/>
          </a:xfrm>
          <a:prstGeom prst="rect">
            <a:avLst/>
          </a:prstGeom>
          <a:solidFill>
            <a:srgbClr val="FFFFCC">
              <a:alpha val="80000"/>
            </a:srgb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Scheduling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47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1951546" y="1590058"/>
            <a:ext cx="5668454" cy="4886942"/>
            <a:chOff x="7296094" y="1162352"/>
            <a:chExt cx="1325788" cy="1143001"/>
          </a:xfrm>
        </p:grpSpPr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sp>
        <p:nvSpPr>
          <p:cNvPr id="14" name="Rectangle 13"/>
          <p:cNvSpPr/>
          <p:nvPr/>
        </p:nvSpPr>
        <p:spPr>
          <a:xfrm>
            <a:off x="2035255" y="2622993"/>
            <a:ext cx="4519212" cy="525892"/>
          </a:xfrm>
          <a:prstGeom prst="rect">
            <a:avLst/>
          </a:prstGeom>
          <a:solidFill>
            <a:srgbClr val="DEF6E4">
              <a:alpha val="80000"/>
            </a:srgb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Applications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035254" y="4755060"/>
            <a:ext cx="4503736" cy="536464"/>
          </a:xfrm>
          <a:prstGeom prst="rect">
            <a:avLst/>
          </a:prstGeom>
          <a:solidFill>
            <a:srgbClr val="C8FEFD">
              <a:alpha val="80000"/>
            </a:srgb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Execution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035254" y="4221660"/>
            <a:ext cx="4503736" cy="536464"/>
          </a:xfrm>
          <a:prstGeom prst="rect">
            <a:avLst/>
          </a:prstGeom>
          <a:solidFill>
            <a:srgbClr val="FFC000">
              <a:alpha val="80000"/>
            </a:srgbClr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Caching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035254" y="3688260"/>
            <a:ext cx="4503736" cy="536464"/>
          </a:xfrm>
          <a:prstGeom prst="rect">
            <a:avLst/>
          </a:prstGeom>
          <a:solidFill>
            <a:srgbClr val="FFCCFF">
              <a:alpha val="80000"/>
            </a:srgbClr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Compiler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035255" y="5289993"/>
            <a:ext cx="4519212" cy="525892"/>
          </a:xfrm>
          <a:prstGeom prst="rect">
            <a:avLst/>
          </a:prstGeom>
          <a:solidFill>
            <a:srgbClr val="B9D6FB">
              <a:alpha val="80000"/>
            </a:srgb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Storage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035254" y="3154860"/>
            <a:ext cx="4503736" cy="536464"/>
          </a:xfrm>
          <a:prstGeom prst="rect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Libraries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6200000">
            <a:off x="5197553" y="3956491"/>
            <a:ext cx="3192894" cy="525892"/>
          </a:xfrm>
          <a:prstGeom prst="rect">
            <a:avLst/>
          </a:prstGeom>
          <a:solidFill>
            <a:srgbClr val="FDF2D9">
              <a:alpha val="80000"/>
            </a:srgb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Monitoring, debugging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 rot="16200000">
            <a:off x="5730953" y="3956491"/>
            <a:ext cx="3192894" cy="525892"/>
          </a:xfrm>
          <a:prstGeom prst="rect">
            <a:avLst/>
          </a:prstGeom>
          <a:solidFill>
            <a:srgbClr val="FFFFCC">
              <a:alpha val="80000"/>
            </a:srgb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Scheduling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40000" y="14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8.55887E-7 L 0.03125 -0.6430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3" y="-3215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5" grpId="0" animBg="1"/>
      <p:bldP spid="15" grpId="1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Execution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52400" y="3428999"/>
            <a:ext cx="8839200" cy="3292475"/>
          </a:xfrm>
          <a:prstGeom prst="roundRect">
            <a:avLst>
              <a:gd name="adj" fmla="val 11195"/>
            </a:avLst>
          </a:prstGeom>
          <a:solidFill>
            <a:srgbClr val="FDF2D9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ounded Rectangle 5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533400" y="1066800"/>
            <a:ext cx="8458200" cy="4754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Unix Pipes: 1-D</a:t>
            </a:r>
          </a:p>
          <a:p>
            <a:pPr>
              <a:buFont typeface="Arial" pitchFamily="34" charset="0"/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wc</a:t>
            </a:r>
            <a:endParaRPr lang="en-US" dirty="0" smtClean="0"/>
          </a:p>
          <a:p>
            <a:pPr>
              <a:buFont typeface="Arial" pitchFamily="34" charset="0"/>
              <a:buNone/>
            </a:pPr>
            <a:endParaRPr lang="en-US" dirty="0" smtClean="0"/>
          </a:p>
          <a:p>
            <a:pPr>
              <a:buFont typeface="Arial" pitchFamily="34" charset="0"/>
              <a:buNone/>
            </a:pPr>
            <a:endParaRPr lang="en-US" dirty="0" smtClean="0"/>
          </a:p>
          <a:p>
            <a:r>
              <a:rPr lang="en-US" dirty="0" smtClean="0"/>
              <a:t>Dryad: 2-D</a:t>
            </a:r>
          </a:p>
          <a:p>
            <a:pPr>
              <a:buFont typeface="Arial" pitchFamily="34" charset="0"/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| sed</a:t>
            </a:r>
            <a:r>
              <a:rPr lang="en-US" baseline="30000" dirty="0" smtClean="0"/>
              <a:t>500</a:t>
            </a:r>
            <a:r>
              <a:rPr lang="en-US" dirty="0" smtClean="0"/>
              <a:t>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wc</a:t>
            </a:r>
            <a:r>
              <a:rPr lang="en-US" baseline="30000" dirty="0" smtClean="0"/>
              <a:t>50</a:t>
            </a:r>
          </a:p>
          <a:p>
            <a:endParaRPr lang="en-US" dirty="0"/>
          </a:p>
        </p:txBody>
      </p:sp>
      <p:sp>
        <p:nvSpPr>
          <p:cNvPr id="8" name="Slide Number Placeholder 14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C7F914F-062F-453F-B34B-BB004E9935E0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9" name="Rounded Rectangle 8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3" name="Straight Arrow Connector 22"/>
          <p:cNvCxnSpPr>
            <a:stCxn id="18" idx="3"/>
            <a:endCxn id="19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9" idx="3"/>
            <a:endCxn id="20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20" idx="3"/>
            <a:endCxn id="32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21" idx="3"/>
            <a:endCxn id="22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3" name="Straight Arrow Connector 32"/>
          <p:cNvCxnSpPr>
            <a:stCxn id="27" idx="3"/>
            <a:endCxn id="29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8" idx="3"/>
            <a:endCxn id="29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29" idx="3"/>
            <a:endCxn id="30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29" idx="3"/>
            <a:endCxn id="31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31" idx="3"/>
            <a:endCxn id="32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30" idx="3"/>
            <a:endCxn id="32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51" idx="3"/>
            <a:endCxn id="18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52" idx="3"/>
            <a:endCxn id="27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53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20" idx="3"/>
            <a:endCxn id="21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0" idx="3"/>
            <a:endCxn id="21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31" idx="3"/>
            <a:endCxn id="21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stCxn id="32" idx="3"/>
            <a:endCxn id="22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22" idx="3"/>
            <a:endCxn id="54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5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5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5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53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5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  <p:pic>
        <p:nvPicPr>
          <p:cNvPr id="5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1785" y="5733752"/>
            <a:ext cx="613339" cy="621030"/>
          </a:xfrm>
          <a:prstGeom prst="rect">
            <a:avLst/>
          </a:prstGeom>
          <a:noFill/>
        </p:spPr>
      </p:pic>
      <p:cxnSp>
        <p:nvCxnSpPr>
          <p:cNvPr id="56" name="Straight Arrow Connector 55"/>
          <p:cNvCxnSpPr>
            <a:stCxn id="32" idx="3"/>
            <a:endCxn id="55" idx="1"/>
          </p:cNvCxnSpPr>
          <p:nvPr/>
        </p:nvCxnSpPr>
        <p:spPr>
          <a:xfrm>
            <a:off x="6750424" y="5952341"/>
            <a:ext cx="1611361" cy="9192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0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Analytics with Dryad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71600"/>
            <a:ext cx="9144000" cy="5029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676400" y="2332220"/>
            <a:ext cx="2971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pc="-50" dirty="0">
                <a:gradFill>
                  <a:gsLst>
                    <a:gs pos="0">
                      <a:schemeClr val="tx1">
                        <a:lumMod val="95000"/>
                        <a:lumOff val="5000"/>
                      </a:schemeClr>
                    </a:gs>
                    <a:gs pos="100000">
                      <a:schemeClr val="tx1">
                        <a:lumMod val="95000"/>
                        <a:lumOff val="5000"/>
                      </a:schemeClr>
                    </a:gs>
                  </a:gsLst>
                  <a:lin ang="5400000" scaled="0"/>
                </a:gradFill>
              </a:rPr>
              <a:t>&gt;4B queries/month </a:t>
            </a:r>
            <a:r>
              <a:rPr lang="en-US" sz="1200" spc="-50" dirty="0">
                <a:gradFill>
                  <a:gsLst>
                    <a:gs pos="0">
                      <a:schemeClr val="tx1">
                        <a:lumMod val="95000"/>
                        <a:lumOff val="5000"/>
                      </a:schemeClr>
                    </a:gs>
                    <a:gs pos="100000">
                      <a:schemeClr val="tx1">
                        <a:lumMod val="95000"/>
                        <a:lumOff val="5000"/>
                      </a:schemeClr>
                    </a:gs>
                  </a:gsLst>
                  <a:lin ang="5400000" scaled="0"/>
                </a:gradFill>
              </a:rPr>
              <a:t>[</a:t>
            </a:r>
            <a:r>
              <a:rPr lang="en-US" sz="1200" spc="-50" dirty="0" err="1">
                <a:gradFill>
                  <a:gsLst>
                    <a:gs pos="0">
                      <a:schemeClr val="tx1">
                        <a:lumMod val="95000"/>
                        <a:lumOff val="5000"/>
                      </a:schemeClr>
                    </a:gs>
                    <a:gs pos="100000">
                      <a:schemeClr val="tx1">
                        <a:lumMod val="95000"/>
                        <a:lumOff val="5000"/>
                      </a:schemeClr>
                    </a:gs>
                  </a:gsLst>
                  <a:lin ang="5400000" scaled="0"/>
                </a:gradFill>
              </a:rPr>
              <a:t>comscore</a:t>
            </a:r>
            <a:r>
              <a:rPr lang="en-US" sz="1200" spc="-50" dirty="0">
                <a:gradFill>
                  <a:gsLst>
                    <a:gs pos="0">
                      <a:schemeClr val="tx1">
                        <a:lumMod val="95000"/>
                        <a:lumOff val="5000"/>
                      </a:schemeClr>
                    </a:gs>
                    <a:gs pos="100000">
                      <a:schemeClr val="tx1">
                        <a:lumMod val="95000"/>
                        <a:lumOff val="5000"/>
                      </a:schemeClr>
                    </a:gs>
                  </a:gsLst>
                  <a:lin ang="5400000" scaled="0"/>
                </a:gra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03538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943600" y="4267200"/>
            <a:ext cx="3109990" cy="5364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Cosmos storage</a:t>
            </a:r>
            <a:endParaRPr lang="en-US" sz="3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943600" y="3733800"/>
            <a:ext cx="3109990" cy="536464"/>
          </a:xfrm>
          <a:prstGeom prst="rect">
            <a:avLst/>
          </a:prstGeom>
          <a:solidFill>
            <a:srgbClr val="FFCCFF">
              <a:alpha val="80000"/>
            </a:srgbClr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Dryad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943600" y="3200400"/>
            <a:ext cx="3109990" cy="5364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Scope</a:t>
            </a:r>
            <a:endParaRPr lang="en-US" sz="3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Analytics with Dryad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71600"/>
            <a:ext cx="9144000" cy="5029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035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-0.4 3.33333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26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1951546" y="1590058"/>
            <a:ext cx="5668454" cy="4886942"/>
            <a:chOff x="7296094" y="1162352"/>
            <a:chExt cx="1325788" cy="1143001"/>
          </a:xfrm>
        </p:grpSpPr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sp>
        <p:nvSpPr>
          <p:cNvPr id="14" name="Rectangle 13"/>
          <p:cNvSpPr/>
          <p:nvPr/>
        </p:nvSpPr>
        <p:spPr>
          <a:xfrm>
            <a:off x="2035255" y="2622993"/>
            <a:ext cx="4519212" cy="525892"/>
          </a:xfrm>
          <a:prstGeom prst="rect">
            <a:avLst/>
          </a:prstGeom>
          <a:solidFill>
            <a:srgbClr val="DEF6E4">
              <a:alpha val="80000"/>
            </a:srgb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Applications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035254" y="4755060"/>
            <a:ext cx="4503736" cy="536464"/>
          </a:xfrm>
          <a:prstGeom prst="rect">
            <a:avLst/>
          </a:prstGeom>
          <a:solidFill>
            <a:srgbClr val="C8FEFD">
              <a:alpha val="80000"/>
            </a:srgb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Execution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035254" y="4221660"/>
            <a:ext cx="4503736" cy="536464"/>
          </a:xfrm>
          <a:prstGeom prst="rect">
            <a:avLst/>
          </a:prstGeom>
          <a:solidFill>
            <a:srgbClr val="FFC000">
              <a:alpha val="80000"/>
            </a:srgbClr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Caching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035254" y="3688260"/>
            <a:ext cx="4503736" cy="536464"/>
          </a:xfrm>
          <a:prstGeom prst="rect">
            <a:avLst/>
          </a:prstGeom>
          <a:solidFill>
            <a:srgbClr val="FFCCFF">
              <a:alpha val="80000"/>
            </a:srgbClr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Compiler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035255" y="5289993"/>
            <a:ext cx="4519212" cy="525892"/>
          </a:xfrm>
          <a:prstGeom prst="rect">
            <a:avLst/>
          </a:prstGeom>
          <a:solidFill>
            <a:srgbClr val="B9D6FB">
              <a:alpha val="80000"/>
            </a:srgb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Storage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035254" y="3154860"/>
            <a:ext cx="4503736" cy="536464"/>
          </a:xfrm>
          <a:prstGeom prst="rect">
            <a:avLst/>
          </a:prstGeom>
          <a:solidFill>
            <a:srgbClr val="FFFF00">
              <a:alpha val="80000"/>
            </a:srgbClr>
          </a:solidFill>
          <a:ln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Libraries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6200000">
            <a:off x="5197553" y="3956491"/>
            <a:ext cx="3192894" cy="525892"/>
          </a:xfrm>
          <a:prstGeom prst="rect">
            <a:avLst/>
          </a:prstGeom>
          <a:solidFill>
            <a:srgbClr val="FDF2D9">
              <a:alpha val="80000"/>
            </a:srgb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Monitoring, debugging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 rot="16200000">
            <a:off x="5730953" y="3956491"/>
            <a:ext cx="3192894" cy="525892"/>
          </a:xfrm>
          <a:prstGeom prst="rect">
            <a:avLst/>
          </a:prstGeom>
          <a:solidFill>
            <a:srgbClr val="FFFFCC">
              <a:alpha val="80000"/>
            </a:srgb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Scheduling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0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40000" y="14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85185E-6 L 0.02292 -0.4546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6" y="-2273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5" grpId="0" animBg="1"/>
      <p:bldP spid="16" grpId="0" animBg="1"/>
      <p:bldP spid="17" grpId="0" animBg="1"/>
      <p:bldP spid="17" grpId="1" animBg="1"/>
      <p:bldP spid="18" grpId="0" animBg="1"/>
      <p:bldP spid="19" grpId="0" animBg="1"/>
      <p:bldP spid="20" grpId="0" animBg="1"/>
      <p:bldP spid="2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05000" y="274638"/>
            <a:ext cx="2914421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724400" y="430640"/>
            <a:ext cx="43815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err="1" smtClean="0"/>
              <a:t>DryadLINQ</a:t>
            </a:r>
            <a:endParaRPr lang="en-US" sz="4800" dirty="0"/>
          </a:p>
        </p:txBody>
      </p:sp>
      <p:sp>
        <p:nvSpPr>
          <p:cNvPr id="18" name="Right Arrow 17"/>
          <p:cNvSpPr/>
          <p:nvPr/>
        </p:nvSpPr>
        <p:spPr>
          <a:xfrm>
            <a:off x="4267200" y="57943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  <p:bldP spid="1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304800" y="4618037"/>
            <a:ext cx="17526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</a:t>
            </a:r>
            <a:r>
              <a:rPr lang="en-US" sz="3200" dirty="0" smtClean="0">
                <a:latin typeface="Calibri" pitchFamily="34" charset="0"/>
              </a:rPr>
              <a:t>collection</a:t>
            </a:r>
            <a:br>
              <a:rPr lang="en-US" sz="3200" dirty="0" smtClean="0">
                <a:latin typeface="Calibri" pitchFamily="34" charset="0"/>
              </a:rPr>
            </a:br>
            <a:r>
              <a:rPr lang="en-US" sz="3200" dirty="0" smtClean="0">
                <a:latin typeface="Calibri" pitchFamily="34" charset="0"/>
              </a:rPr>
              <a:t>	.Where(c =&gt; </a:t>
            </a:r>
            <a:r>
              <a:rPr lang="en-US" sz="3200" dirty="0" err="1" smtClean="0">
                <a:latin typeface="Calibri" pitchFamily="34" charset="0"/>
              </a:rPr>
              <a:t>IsLegal</a:t>
            </a:r>
            <a:r>
              <a:rPr lang="en-US" sz="3200" dirty="0" smtClean="0">
                <a:latin typeface="Calibri" pitchFamily="34" charset="0"/>
              </a:rPr>
              <a:t>(</a:t>
            </a:r>
            <a:r>
              <a:rPr lang="en-US" sz="3200" dirty="0" err="1" smtClean="0">
                <a:latin typeface="Calibri" pitchFamily="34" charset="0"/>
              </a:rPr>
              <a:t>c.key</a:t>
            </a:r>
            <a:r>
              <a:rPr lang="en-US" sz="3200" dirty="0" smtClean="0">
                <a:latin typeface="Calibri" pitchFamily="34" charset="0"/>
              </a:rPr>
              <a:t>))</a:t>
            </a:r>
            <a:r>
              <a:rPr lang="en-US" sz="3200" dirty="0">
                <a:latin typeface="Calibri" pitchFamily="34" charset="0"/>
              </a:rPr>
              <a:t/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 smtClean="0">
                <a:latin typeface="Calibri" pitchFamily="34" charset="0"/>
              </a:rPr>
              <a:t>	.Select(c =&gt; </a:t>
            </a:r>
            <a:r>
              <a:rPr lang="en-US" sz="3200" dirty="0">
                <a:latin typeface="Calibri" pitchFamily="34" charset="0"/>
              </a:rPr>
              <a:t>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 smtClean="0">
                <a:latin typeface="Calibri" pitchFamily="34" charset="0"/>
              </a:rPr>
              <a:t>})</a:t>
            </a:r>
            <a:endParaRPr lang="en-US" sz="3200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6555" y="1763982"/>
            <a:ext cx="884439" cy="1304621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4106111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4106111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4106111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4176749"/>
            <a:ext cx="2202164" cy="893697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" name="Rounded Rectangle 12"/>
          <p:cNvSpPr/>
          <p:nvPr/>
        </p:nvSpPr>
        <p:spPr>
          <a:xfrm>
            <a:off x="3812634" y="4176749"/>
            <a:ext cx="1822480" cy="893697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8" name="Rounded Rectangle 17"/>
          <p:cNvSpPr/>
          <p:nvPr/>
        </p:nvSpPr>
        <p:spPr>
          <a:xfrm>
            <a:off x="6470418" y="4176749"/>
            <a:ext cx="1822480" cy="893697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3" name="TextBox 18"/>
          <p:cNvSpPr txBox="1"/>
          <p:nvPr/>
        </p:nvSpPr>
        <p:spPr>
          <a:xfrm>
            <a:off x="1371600" y="3200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2900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2825458" y="5822149"/>
            <a:ext cx="3955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Distributed 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1968719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Rounded Rectangle 28"/>
          <p:cNvSpPr/>
          <p:nvPr/>
        </p:nvSpPr>
        <p:spPr>
          <a:xfrm>
            <a:off x="886838" y="4106111"/>
            <a:ext cx="7665137" cy="104053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2" name="Rounded Rectangle 31"/>
          <p:cNvSpPr/>
          <p:nvPr/>
        </p:nvSpPr>
        <p:spPr>
          <a:xfrm>
            <a:off x="2016271" y="1413268"/>
            <a:ext cx="5175544" cy="906427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3" name="Rectangle 32"/>
          <p:cNvSpPr/>
          <p:nvPr/>
        </p:nvSpPr>
        <p:spPr>
          <a:xfrm>
            <a:off x="2244082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623764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Rectangle 34"/>
          <p:cNvSpPr/>
          <p:nvPr/>
        </p:nvSpPr>
        <p:spPr>
          <a:xfrm>
            <a:off x="3003448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6" name="Rectangle 35"/>
          <p:cNvSpPr/>
          <p:nvPr/>
        </p:nvSpPr>
        <p:spPr>
          <a:xfrm>
            <a:off x="3383132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7" name="Rectangle 36"/>
          <p:cNvSpPr/>
          <p:nvPr/>
        </p:nvSpPr>
        <p:spPr>
          <a:xfrm>
            <a:off x="3762816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8" name="Rectangle 37"/>
          <p:cNvSpPr/>
          <p:nvPr/>
        </p:nvSpPr>
        <p:spPr>
          <a:xfrm>
            <a:off x="4149871" y="1515658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9" name="Rectangle 38"/>
          <p:cNvSpPr/>
          <p:nvPr/>
        </p:nvSpPr>
        <p:spPr>
          <a:xfrm>
            <a:off x="4529555" y="1515658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4909239" y="1515658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TextBox 40"/>
          <p:cNvSpPr txBox="1"/>
          <p:nvPr/>
        </p:nvSpPr>
        <p:spPr>
          <a:xfrm>
            <a:off x="3581400" y="2611929"/>
            <a:ext cx="2260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42" name="Straight Arrow Connector 41"/>
          <p:cNvCxnSpPr>
            <a:stCxn id="41" idx="0"/>
            <a:endCxn id="38" idx="2"/>
          </p:cNvCxnSpPr>
          <p:nvPr/>
        </p:nvCxnSpPr>
        <p:spPr>
          <a:xfrm flipH="1" flipV="1">
            <a:off x="4263777" y="2220657"/>
            <a:ext cx="448093" cy="3912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41" idx="0"/>
            <a:endCxn id="40" idx="2"/>
          </p:cNvCxnSpPr>
          <p:nvPr/>
        </p:nvCxnSpPr>
        <p:spPr>
          <a:xfrm flipV="1">
            <a:off x="4711870" y="2220657"/>
            <a:ext cx="311275" cy="3912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/>
          <p:cNvSpPr/>
          <p:nvPr/>
        </p:nvSpPr>
        <p:spPr>
          <a:xfrm>
            <a:off x="5286024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5" name="Rectangle 54"/>
          <p:cNvSpPr/>
          <p:nvPr/>
        </p:nvSpPr>
        <p:spPr>
          <a:xfrm>
            <a:off x="5665708" y="1513981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6" name="Rectangle 55"/>
          <p:cNvSpPr/>
          <p:nvPr/>
        </p:nvSpPr>
        <p:spPr>
          <a:xfrm>
            <a:off x="6052763" y="1515658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7" name="Rectangle 56"/>
          <p:cNvSpPr/>
          <p:nvPr/>
        </p:nvSpPr>
        <p:spPr>
          <a:xfrm>
            <a:off x="6432447" y="1515658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8" name="Rectangle 57"/>
          <p:cNvSpPr/>
          <p:nvPr/>
        </p:nvSpPr>
        <p:spPr>
          <a:xfrm>
            <a:off x="6812131" y="1515658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9" name="Rectangle 58"/>
          <p:cNvSpPr/>
          <p:nvPr/>
        </p:nvSpPr>
        <p:spPr>
          <a:xfrm>
            <a:off x="2241312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2620994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1" name="Rectangle 60"/>
          <p:cNvSpPr/>
          <p:nvPr/>
        </p:nvSpPr>
        <p:spPr>
          <a:xfrm>
            <a:off x="3000678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2" name="Rectangle 61"/>
          <p:cNvSpPr/>
          <p:nvPr/>
        </p:nvSpPr>
        <p:spPr>
          <a:xfrm>
            <a:off x="3380362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3" name="Rectangle 62"/>
          <p:cNvSpPr/>
          <p:nvPr/>
        </p:nvSpPr>
        <p:spPr>
          <a:xfrm>
            <a:off x="3760046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4" name="Rectangle 63"/>
          <p:cNvSpPr/>
          <p:nvPr/>
        </p:nvSpPr>
        <p:spPr>
          <a:xfrm>
            <a:off x="4147101" y="1517439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5" name="Rectangle 64"/>
          <p:cNvSpPr/>
          <p:nvPr/>
        </p:nvSpPr>
        <p:spPr>
          <a:xfrm>
            <a:off x="4526785" y="1517439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6" name="Rectangle 65"/>
          <p:cNvSpPr/>
          <p:nvPr/>
        </p:nvSpPr>
        <p:spPr>
          <a:xfrm>
            <a:off x="4906469" y="1517439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7" name="Rectangle 66"/>
          <p:cNvSpPr/>
          <p:nvPr/>
        </p:nvSpPr>
        <p:spPr>
          <a:xfrm>
            <a:off x="5283254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8" name="Rectangle 67"/>
          <p:cNvSpPr/>
          <p:nvPr/>
        </p:nvSpPr>
        <p:spPr>
          <a:xfrm>
            <a:off x="5662938" y="1515762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9" name="Rectangle 68"/>
          <p:cNvSpPr/>
          <p:nvPr/>
        </p:nvSpPr>
        <p:spPr>
          <a:xfrm>
            <a:off x="6049993" y="1517439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0" name="Rectangle 69"/>
          <p:cNvSpPr/>
          <p:nvPr/>
        </p:nvSpPr>
        <p:spPr>
          <a:xfrm>
            <a:off x="6429677" y="1517439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1" name="Rectangle 70"/>
          <p:cNvSpPr/>
          <p:nvPr/>
        </p:nvSpPr>
        <p:spPr>
          <a:xfrm>
            <a:off x="6809361" y="1517439"/>
            <a:ext cx="227811" cy="7049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102E-6 L -0.09948 0.4052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83" y="20264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102E-6 L -0.09896 0.40528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48" y="20264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102E-6 L -0.09914 0.4052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65" y="20264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3102E-6 L -0.09913 0.40528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65" y="20264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3102E-6 L -0.09931 0.4052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65" y="20264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3104E-6 L -0.01632 0.40505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6" y="20241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63104E-6 L -0.01614 0.4050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6" y="20241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63104E-6 L -0.01598 0.40505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9" y="20241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3102E-6 L -0.01545 0.4052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" y="20264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102E-6 L 0.10973 0.4052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86" y="20264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63104E-6 L 0.10902 0.4050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51" y="20241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63104E-6 L 0.1092 0.4050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51" y="20241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63104E-6 L 0.1092 0.4050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51" y="20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8" grpId="0" animBg="1"/>
      <p:bldP spid="23" grpId="0"/>
      <p:bldP spid="24" grpId="0" animBg="1"/>
      <p:bldP spid="25" grpId="0"/>
      <p:bldP spid="26" grpId="0" animBg="1"/>
      <p:bldP spid="29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958850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048125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smtClean="0">
                <a:latin typeface="+mn-lt"/>
              </a:rPr>
              <a:t>results = </a:t>
            </a:r>
            <a:r>
              <a:rPr lang="en-US" sz="3200" dirty="0">
                <a:latin typeface="Calibri" pitchFamily="34" charset="0"/>
              </a:rPr>
              <a:t>collection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 smtClean="0">
                <a:latin typeface="Calibri" pitchFamily="34" charset="0"/>
              </a:rPr>
              <a:t>.</a:t>
            </a:r>
            <a:r>
              <a:rPr lang="en-US" sz="3200" dirty="0">
                <a:latin typeface="Calibri" pitchFamily="34" charset="0"/>
              </a:rPr>
              <a:t>Where(c =&gt;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))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 smtClean="0">
                <a:latin typeface="Calibri" pitchFamily="34" charset="0"/>
              </a:rPr>
              <a:t>.</a:t>
            </a:r>
            <a:r>
              <a:rPr lang="en-US" sz="3200" dirty="0">
                <a:latin typeface="Calibri" pitchFamily="34" charset="0"/>
              </a:rPr>
              <a:t>Select(c =&gt; 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>
                <a:latin typeface="Calibri" pitchFamily="34" charset="0"/>
              </a:rPr>
              <a:t>})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07935" y="2145415"/>
            <a:ext cx="82875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400" i="1" dirty="0" smtClean="0">
                <a:latin typeface="Calibri" pitchFamily="34" charset="0"/>
              </a:rPr>
              <a:t>Local</a:t>
            </a:r>
            <a:r>
              <a:rPr lang="en-US" sz="2400" i="1" dirty="0">
                <a:latin typeface="Calibri" pitchFamily="34" charset="0"/>
              </a:rPr>
              <a:t/>
            </a:r>
            <a:br>
              <a:rPr lang="en-US" sz="2400" i="1" dirty="0">
                <a:latin typeface="Calibri" pitchFamily="34" charset="0"/>
              </a:rPr>
            </a:br>
            <a:r>
              <a:rPr lang="en-US" sz="2400" i="1" dirty="0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77766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400" i="1" dirty="0" smtClean="0">
                <a:latin typeface="Calibri" pitchFamily="34" charset="0"/>
              </a:rPr>
              <a:t>Dryad </a:t>
            </a:r>
            <a:br>
              <a:rPr lang="en-US" sz="2400" i="1" dirty="0" smtClean="0">
                <a:latin typeface="Calibri" pitchFamily="34" charset="0"/>
              </a:rPr>
            </a:br>
            <a:r>
              <a:rPr lang="en-US" sz="2400" i="1" dirty="0" smtClean="0">
                <a:latin typeface="Calibri" pitchFamily="34" charset="0"/>
              </a:rPr>
              <a:t>computation</a:t>
            </a:r>
            <a:endParaRPr lang="en-US" sz="2400" i="1" dirty="0">
              <a:latin typeface="Calibri" pitchFamily="34" charset="0"/>
            </a:endParaRP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7895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400" i="1" dirty="0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6" name="first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3" y="0"/>
            <a:ext cx="9120187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5" name="capture-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3" y="0"/>
            <a:ext cx="91201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3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33</a:t>
            </a:fld>
            <a:endParaRPr lang="en-US"/>
          </a:p>
        </p:txBody>
      </p:sp>
      <p:pic>
        <p:nvPicPr>
          <p:cNvPr id="4" name="Untitled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3" y="0"/>
            <a:ext cx="91201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23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6" name="Untitled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3" y="0"/>
            <a:ext cx="91201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00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ectangle 139"/>
          <p:cNvSpPr/>
          <p:nvPr/>
        </p:nvSpPr>
        <p:spPr>
          <a:xfrm>
            <a:off x="383721" y="5201727"/>
            <a:ext cx="8607879" cy="789176"/>
          </a:xfrm>
          <a:prstGeom prst="rect">
            <a:avLst/>
          </a:prstGeom>
          <a:solidFill>
            <a:srgbClr val="C8FE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/>
          <p:cNvSpPr/>
          <p:nvPr/>
        </p:nvSpPr>
        <p:spPr>
          <a:xfrm>
            <a:off x="383721" y="3678435"/>
            <a:ext cx="8607879" cy="789176"/>
          </a:xfrm>
          <a:prstGeom prst="rect">
            <a:avLst/>
          </a:prstGeom>
          <a:solidFill>
            <a:srgbClr val="C8FE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381747" y="2166295"/>
            <a:ext cx="8607879" cy="789176"/>
          </a:xfrm>
          <a:prstGeom prst="rect">
            <a:avLst/>
          </a:prstGeom>
          <a:solidFill>
            <a:srgbClr val="C8FE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LINQ Summary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81747" y="995930"/>
            <a:ext cx="2217915" cy="5652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Input</a:t>
            </a:r>
          </a:p>
          <a:p>
            <a:endParaRPr lang="en-US" sz="3600" dirty="0" smtClean="0"/>
          </a:p>
          <a:p>
            <a:pPr>
              <a:spcBef>
                <a:spcPts val="800"/>
              </a:spcBef>
              <a:spcAft>
                <a:spcPts val="800"/>
              </a:spcAft>
            </a:pPr>
            <a:r>
              <a:rPr lang="en-US" sz="3600" dirty="0" smtClean="0"/>
              <a:t>Where</a:t>
            </a:r>
          </a:p>
          <a:p>
            <a:pPr>
              <a:spcBef>
                <a:spcPts val="800"/>
              </a:spcBef>
              <a:spcAft>
                <a:spcPts val="800"/>
              </a:spcAft>
            </a:pPr>
            <a:r>
              <a:rPr lang="en-US" sz="3600" dirty="0" smtClean="0"/>
              <a:t>Select</a:t>
            </a:r>
          </a:p>
          <a:p>
            <a:pPr>
              <a:spcBef>
                <a:spcPts val="800"/>
              </a:spcBef>
              <a:spcAft>
                <a:spcPts val="800"/>
              </a:spcAft>
            </a:pPr>
            <a:r>
              <a:rPr lang="en-US" sz="3600" dirty="0" err="1" smtClean="0"/>
              <a:t>GroupBy</a:t>
            </a:r>
            <a:endParaRPr lang="en-US" sz="3600" dirty="0" smtClean="0"/>
          </a:p>
          <a:p>
            <a:pPr>
              <a:spcBef>
                <a:spcPts val="800"/>
              </a:spcBef>
              <a:spcAft>
                <a:spcPts val="800"/>
              </a:spcAft>
            </a:pPr>
            <a:r>
              <a:rPr lang="en-US" sz="3600" dirty="0" err="1" smtClean="0"/>
              <a:t>OrderBy</a:t>
            </a:r>
            <a:endParaRPr lang="en-US" sz="3600" dirty="0" smtClean="0"/>
          </a:p>
          <a:p>
            <a:pPr>
              <a:spcBef>
                <a:spcPts val="800"/>
              </a:spcBef>
              <a:spcAft>
                <a:spcPts val="800"/>
              </a:spcAft>
            </a:pPr>
            <a:r>
              <a:rPr lang="en-US" sz="3600" dirty="0" smtClean="0"/>
              <a:t>Aggregate</a:t>
            </a:r>
          </a:p>
          <a:p>
            <a:pPr>
              <a:spcBef>
                <a:spcPts val="800"/>
              </a:spcBef>
              <a:spcAft>
                <a:spcPts val="800"/>
              </a:spcAft>
            </a:pPr>
            <a:r>
              <a:rPr lang="en-US" sz="3600" dirty="0" smtClean="0"/>
              <a:t>Join</a:t>
            </a:r>
          </a:p>
        </p:txBody>
      </p:sp>
      <p:pic>
        <p:nvPicPr>
          <p:cNvPr id="195" name="Picture 19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7513" y="4644913"/>
            <a:ext cx="562169" cy="517479"/>
          </a:xfrm>
          <a:prstGeom prst="rect">
            <a:avLst/>
          </a:prstGeom>
          <a:noFill/>
        </p:spPr>
      </p:pic>
      <p:sp>
        <p:nvSpPr>
          <p:cNvPr id="204" name="Rounded Rectangle 203"/>
          <p:cNvSpPr/>
          <p:nvPr/>
        </p:nvSpPr>
        <p:spPr>
          <a:xfrm>
            <a:off x="5850727" y="4526985"/>
            <a:ext cx="137335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4" name="Picture 17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5548" y="3933691"/>
            <a:ext cx="562169" cy="517479"/>
          </a:xfrm>
          <a:prstGeom prst="rect">
            <a:avLst/>
          </a:prstGeom>
          <a:noFill/>
        </p:spPr>
      </p:pic>
      <p:sp>
        <p:nvSpPr>
          <p:cNvPr id="183" name="Rounded Rectangle 182"/>
          <p:cNvSpPr/>
          <p:nvPr/>
        </p:nvSpPr>
        <p:spPr>
          <a:xfrm>
            <a:off x="6308762" y="3776843"/>
            <a:ext cx="915318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5" name="Picture 17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5290" y="3894771"/>
            <a:ext cx="562169" cy="517479"/>
          </a:xfrm>
          <a:prstGeom prst="rect">
            <a:avLst/>
          </a:prstGeom>
          <a:noFill/>
        </p:spPr>
      </p:pic>
      <p:sp>
        <p:nvSpPr>
          <p:cNvPr id="188" name="Rounded Rectangle 187"/>
          <p:cNvSpPr/>
          <p:nvPr/>
        </p:nvSpPr>
        <p:spPr>
          <a:xfrm>
            <a:off x="7755019" y="3776843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6400369" y="3832434"/>
            <a:ext cx="747769" cy="413630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6" name="Rounded Rectangle 305"/>
          <p:cNvSpPr/>
          <p:nvPr/>
        </p:nvSpPr>
        <p:spPr>
          <a:xfrm>
            <a:off x="7822802" y="3832434"/>
            <a:ext cx="1012005" cy="413630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76" name="Picture 17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8587" y="3894771"/>
            <a:ext cx="562169" cy="517479"/>
          </a:xfrm>
          <a:prstGeom prst="rect">
            <a:avLst/>
          </a:prstGeom>
          <a:noFill/>
        </p:spPr>
      </p:pic>
      <p:sp>
        <p:nvSpPr>
          <p:cNvPr id="177" name="Rounded Rectangle 176"/>
          <p:cNvSpPr/>
          <p:nvPr/>
        </p:nvSpPr>
        <p:spPr>
          <a:xfrm>
            <a:off x="4328064" y="3776843"/>
            <a:ext cx="159840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0" name="Rounded Rectangle 299"/>
          <p:cNvSpPr/>
          <p:nvPr/>
        </p:nvSpPr>
        <p:spPr>
          <a:xfrm>
            <a:off x="4382851" y="3832434"/>
            <a:ext cx="790561" cy="413630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5209478" y="3826528"/>
            <a:ext cx="641249" cy="413630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2482" y="1108528"/>
            <a:ext cx="562169" cy="517479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5290" y="1108528"/>
            <a:ext cx="562169" cy="517479"/>
          </a:xfrm>
          <a:prstGeom prst="rect">
            <a:avLst/>
          </a:prstGeom>
          <a:noFill/>
        </p:spPr>
      </p:pic>
      <p:pic>
        <p:nvPicPr>
          <p:cNvPr id="7" name="Picture 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8587" y="1108528"/>
            <a:ext cx="562169" cy="517479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4328064" y="990601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4472865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714199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955534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5196870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5438205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6065674" y="990601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6210474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6451809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6693145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6934481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7755019" y="990601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7899818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8141153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8382488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8623823" y="1050060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32" name="Picture 13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2482" y="2394486"/>
            <a:ext cx="562169" cy="517479"/>
          </a:xfrm>
          <a:prstGeom prst="rect">
            <a:avLst/>
          </a:prstGeom>
          <a:noFill/>
        </p:spPr>
      </p:pic>
      <p:pic>
        <p:nvPicPr>
          <p:cNvPr id="133" name="Picture 13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5290" y="2394486"/>
            <a:ext cx="562169" cy="517479"/>
          </a:xfrm>
          <a:prstGeom prst="rect">
            <a:avLst/>
          </a:prstGeom>
          <a:noFill/>
        </p:spPr>
      </p:pic>
      <p:pic>
        <p:nvPicPr>
          <p:cNvPr id="134" name="Picture 13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8587" y="2394486"/>
            <a:ext cx="562169" cy="517479"/>
          </a:xfrm>
          <a:prstGeom prst="rect">
            <a:avLst/>
          </a:prstGeom>
          <a:noFill/>
        </p:spPr>
      </p:pic>
      <p:sp>
        <p:nvSpPr>
          <p:cNvPr id="135" name="Rounded Rectangle 134"/>
          <p:cNvSpPr/>
          <p:nvPr/>
        </p:nvSpPr>
        <p:spPr>
          <a:xfrm>
            <a:off x="4328064" y="2276559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6" name="Rectangle 135"/>
          <p:cNvSpPr/>
          <p:nvPr/>
        </p:nvSpPr>
        <p:spPr>
          <a:xfrm>
            <a:off x="4472865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4955534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5196870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ounded Rectangle 140"/>
          <p:cNvSpPr/>
          <p:nvPr/>
        </p:nvSpPr>
        <p:spPr>
          <a:xfrm>
            <a:off x="6065674" y="2276559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3" name="Rectangle 142"/>
          <p:cNvSpPr/>
          <p:nvPr/>
        </p:nvSpPr>
        <p:spPr>
          <a:xfrm>
            <a:off x="6451809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6693145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6934481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ounded Rectangle 145"/>
          <p:cNvSpPr/>
          <p:nvPr/>
        </p:nvSpPr>
        <p:spPr>
          <a:xfrm>
            <a:off x="7755019" y="2276559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7" name="Rectangle 146"/>
          <p:cNvSpPr/>
          <p:nvPr/>
        </p:nvSpPr>
        <p:spPr>
          <a:xfrm>
            <a:off x="7899818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Rectangle 147"/>
          <p:cNvSpPr/>
          <p:nvPr/>
        </p:nvSpPr>
        <p:spPr>
          <a:xfrm>
            <a:off x="8141153" y="2336018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53" name="Picture 15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2482" y="3144628"/>
            <a:ext cx="562169" cy="517479"/>
          </a:xfrm>
          <a:prstGeom prst="rect">
            <a:avLst/>
          </a:prstGeom>
          <a:noFill/>
        </p:spPr>
      </p:pic>
      <p:pic>
        <p:nvPicPr>
          <p:cNvPr id="154" name="Picture 15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5290" y="3144628"/>
            <a:ext cx="562169" cy="517479"/>
          </a:xfrm>
          <a:prstGeom prst="rect">
            <a:avLst/>
          </a:prstGeom>
          <a:noFill/>
        </p:spPr>
      </p:pic>
      <p:pic>
        <p:nvPicPr>
          <p:cNvPr id="155" name="Picture 15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8587" y="3144628"/>
            <a:ext cx="562169" cy="517479"/>
          </a:xfrm>
          <a:prstGeom prst="rect">
            <a:avLst/>
          </a:prstGeom>
          <a:noFill/>
        </p:spPr>
      </p:pic>
      <p:sp>
        <p:nvSpPr>
          <p:cNvPr id="156" name="Rounded Rectangle 155"/>
          <p:cNvSpPr/>
          <p:nvPr/>
        </p:nvSpPr>
        <p:spPr>
          <a:xfrm>
            <a:off x="4328064" y="3026701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7" name="Rectangle 156"/>
          <p:cNvSpPr/>
          <p:nvPr/>
        </p:nvSpPr>
        <p:spPr>
          <a:xfrm>
            <a:off x="4446327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4687661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4928996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5170331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5411666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2" name="Rounded Rectangle 161"/>
          <p:cNvSpPr/>
          <p:nvPr/>
        </p:nvSpPr>
        <p:spPr>
          <a:xfrm>
            <a:off x="6065674" y="3026701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3" name="Rectangle 162"/>
          <p:cNvSpPr/>
          <p:nvPr/>
        </p:nvSpPr>
        <p:spPr>
          <a:xfrm>
            <a:off x="6183936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6425271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6666606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6907943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7" name="Rounded Rectangle 166"/>
          <p:cNvSpPr/>
          <p:nvPr/>
        </p:nvSpPr>
        <p:spPr>
          <a:xfrm>
            <a:off x="7755019" y="3026701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8" name="Rectangle 167"/>
          <p:cNvSpPr/>
          <p:nvPr/>
        </p:nvSpPr>
        <p:spPr>
          <a:xfrm>
            <a:off x="7873279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9" name="Rectangle 168"/>
          <p:cNvSpPr/>
          <p:nvPr/>
        </p:nvSpPr>
        <p:spPr>
          <a:xfrm>
            <a:off x="8114615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0" name="Rectangle 169"/>
          <p:cNvSpPr/>
          <p:nvPr/>
        </p:nvSpPr>
        <p:spPr>
          <a:xfrm>
            <a:off x="8355950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1" name="Rectangle 170"/>
          <p:cNvSpPr/>
          <p:nvPr/>
        </p:nvSpPr>
        <p:spPr>
          <a:xfrm>
            <a:off x="8597285" y="3210552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4476110" y="3919348"/>
            <a:ext cx="138312" cy="2501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4717444" y="3919348"/>
            <a:ext cx="138312" cy="2501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4958779" y="3919348"/>
            <a:ext cx="138312" cy="2501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5254380" y="3919348"/>
            <a:ext cx="138312" cy="2501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5460947" y="3919348"/>
            <a:ext cx="138312" cy="2501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6455054" y="3919348"/>
            <a:ext cx="138312" cy="250129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6696389" y="3919348"/>
            <a:ext cx="138312" cy="250129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6937726" y="3919348"/>
            <a:ext cx="138312" cy="250129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9" name="Rectangle 188"/>
          <p:cNvSpPr/>
          <p:nvPr/>
        </p:nvSpPr>
        <p:spPr>
          <a:xfrm>
            <a:off x="7903062" y="3919348"/>
            <a:ext cx="138312" cy="2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0" name="Rectangle 189"/>
          <p:cNvSpPr/>
          <p:nvPr/>
        </p:nvSpPr>
        <p:spPr>
          <a:xfrm>
            <a:off x="8144398" y="3919348"/>
            <a:ext cx="138312" cy="2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1" name="Rectangle 190"/>
          <p:cNvSpPr/>
          <p:nvPr/>
        </p:nvSpPr>
        <p:spPr>
          <a:xfrm>
            <a:off x="8385733" y="3919348"/>
            <a:ext cx="138312" cy="2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2" name="Rectangle 191"/>
          <p:cNvSpPr/>
          <p:nvPr/>
        </p:nvSpPr>
        <p:spPr>
          <a:xfrm>
            <a:off x="8627068" y="3919348"/>
            <a:ext cx="138312" cy="2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96" name="Picture 19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5290" y="4644913"/>
            <a:ext cx="562169" cy="517479"/>
          </a:xfrm>
          <a:prstGeom prst="rect">
            <a:avLst/>
          </a:prstGeom>
          <a:noFill/>
        </p:spPr>
      </p:pic>
      <p:pic>
        <p:nvPicPr>
          <p:cNvPr id="197" name="Picture 19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8587" y="4644913"/>
            <a:ext cx="562169" cy="517479"/>
          </a:xfrm>
          <a:prstGeom prst="rect">
            <a:avLst/>
          </a:prstGeom>
          <a:noFill/>
        </p:spPr>
      </p:pic>
      <p:sp>
        <p:nvSpPr>
          <p:cNvPr id="198" name="Rounded Rectangle 197"/>
          <p:cNvSpPr/>
          <p:nvPr/>
        </p:nvSpPr>
        <p:spPr>
          <a:xfrm>
            <a:off x="4328064" y="4526985"/>
            <a:ext cx="1156235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9" name="Rectangle 198"/>
          <p:cNvSpPr/>
          <p:nvPr/>
        </p:nvSpPr>
        <p:spPr>
          <a:xfrm>
            <a:off x="4480950" y="4938367"/>
            <a:ext cx="136716" cy="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4719085" y="4929328"/>
            <a:ext cx="139915" cy="73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4953027" y="4899969"/>
            <a:ext cx="147309" cy="102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5186966" y="4899969"/>
            <a:ext cx="154704" cy="102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5942334" y="4890184"/>
            <a:ext cx="145318" cy="1124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6203450" y="4840781"/>
            <a:ext cx="151826" cy="1618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6445812" y="4820529"/>
            <a:ext cx="150799" cy="1821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6679519" y="4769901"/>
            <a:ext cx="158427" cy="232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6934644" y="4719273"/>
            <a:ext cx="144637" cy="2833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9" name="Rounded Rectangle 208"/>
          <p:cNvSpPr/>
          <p:nvPr/>
        </p:nvSpPr>
        <p:spPr>
          <a:xfrm>
            <a:off x="7755019" y="4526985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0" name="Rectangle 209"/>
          <p:cNvSpPr/>
          <p:nvPr/>
        </p:nvSpPr>
        <p:spPr>
          <a:xfrm>
            <a:off x="7899981" y="4719273"/>
            <a:ext cx="144637" cy="2833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1" name="Rectangle 210"/>
          <p:cNvSpPr/>
          <p:nvPr/>
        </p:nvSpPr>
        <p:spPr>
          <a:xfrm>
            <a:off x="8142343" y="4688896"/>
            <a:ext cx="143610" cy="3137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2" name="Rectangle 211"/>
          <p:cNvSpPr/>
          <p:nvPr/>
        </p:nvSpPr>
        <p:spPr>
          <a:xfrm>
            <a:off x="8376050" y="4628142"/>
            <a:ext cx="151239" cy="3745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3" name="Rectangle 212"/>
          <p:cNvSpPr/>
          <p:nvPr/>
        </p:nvSpPr>
        <p:spPr>
          <a:xfrm>
            <a:off x="8623823" y="4586444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16" name="Picture 21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0320" y="6199349"/>
            <a:ext cx="562169" cy="517479"/>
          </a:xfrm>
          <a:prstGeom prst="rect">
            <a:avLst/>
          </a:prstGeom>
          <a:noFill/>
        </p:spPr>
      </p:pic>
      <p:pic>
        <p:nvPicPr>
          <p:cNvPr id="218" name="Picture 217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425" y="6199349"/>
            <a:ext cx="562169" cy="517479"/>
          </a:xfrm>
          <a:prstGeom prst="rect">
            <a:avLst/>
          </a:prstGeom>
          <a:noFill/>
        </p:spPr>
      </p:pic>
      <p:sp>
        <p:nvSpPr>
          <p:cNvPr id="219" name="Rounded Rectangle 218"/>
          <p:cNvSpPr/>
          <p:nvPr/>
        </p:nvSpPr>
        <p:spPr>
          <a:xfrm>
            <a:off x="5115902" y="6081422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5260704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5502037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5743373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5984708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6226043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5" name="Rounded Rectangle 224"/>
          <p:cNvSpPr/>
          <p:nvPr/>
        </p:nvSpPr>
        <p:spPr>
          <a:xfrm>
            <a:off x="6853512" y="6081422"/>
            <a:ext cx="883585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6" name="Rectangle 225"/>
          <p:cNvSpPr/>
          <p:nvPr/>
        </p:nvSpPr>
        <p:spPr>
          <a:xfrm>
            <a:off x="6998312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7" name="Rectangle 226"/>
          <p:cNvSpPr/>
          <p:nvPr/>
        </p:nvSpPr>
        <p:spPr>
          <a:xfrm>
            <a:off x="7239648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8" name="Rectangle 227"/>
          <p:cNvSpPr/>
          <p:nvPr/>
        </p:nvSpPr>
        <p:spPr>
          <a:xfrm>
            <a:off x="7480983" y="614088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37" name="Picture 23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2482" y="5426121"/>
            <a:ext cx="562169" cy="517479"/>
          </a:xfrm>
          <a:prstGeom prst="rect">
            <a:avLst/>
          </a:prstGeom>
          <a:noFill/>
        </p:spPr>
      </p:pic>
      <p:sp>
        <p:nvSpPr>
          <p:cNvPr id="246" name="Rounded Rectangle 245"/>
          <p:cNvSpPr/>
          <p:nvPr/>
        </p:nvSpPr>
        <p:spPr>
          <a:xfrm>
            <a:off x="6065675" y="5308194"/>
            <a:ext cx="426302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6210474" y="5367653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4" name="Rectangle 303"/>
          <p:cNvSpPr/>
          <p:nvPr/>
        </p:nvSpPr>
        <p:spPr>
          <a:xfrm>
            <a:off x="5667513" y="3919348"/>
            <a:ext cx="138312" cy="2501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313" name="Picture 31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62" y="6194882"/>
            <a:ext cx="562169" cy="517479"/>
          </a:xfrm>
          <a:prstGeom prst="rect">
            <a:avLst/>
          </a:prstGeom>
          <a:noFill/>
        </p:spPr>
      </p:pic>
      <p:pic>
        <p:nvPicPr>
          <p:cNvPr id="314" name="Picture 31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4848" y="6194882"/>
            <a:ext cx="562169" cy="517479"/>
          </a:xfrm>
          <a:prstGeom prst="rect">
            <a:avLst/>
          </a:prstGeom>
          <a:noFill/>
        </p:spPr>
      </p:pic>
      <p:sp>
        <p:nvSpPr>
          <p:cNvPr id="315" name="Rounded Rectangle 314"/>
          <p:cNvSpPr/>
          <p:nvPr/>
        </p:nvSpPr>
        <p:spPr>
          <a:xfrm>
            <a:off x="1968357" y="6076954"/>
            <a:ext cx="875525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2113156" y="6136413"/>
            <a:ext cx="144802" cy="41621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2354490" y="6136413"/>
            <a:ext cx="144802" cy="41621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2595825" y="6136413"/>
            <a:ext cx="144802" cy="41621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0" name="Rounded Rectangle 319"/>
          <p:cNvSpPr/>
          <p:nvPr/>
        </p:nvSpPr>
        <p:spPr>
          <a:xfrm>
            <a:off x="3264579" y="6076954"/>
            <a:ext cx="619647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21" name="Rectangle 320"/>
          <p:cNvSpPr/>
          <p:nvPr/>
        </p:nvSpPr>
        <p:spPr>
          <a:xfrm>
            <a:off x="3409377" y="6136413"/>
            <a:ext cx="144802" cy="41621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2" name="Rectangle 321"/>
          <p:cNvSpPr/>
          <p:nvPr/>
        </p:nvSpPr>
        <p:spPr>
          <a:xfrm>
            <a:off x="3650712" y="6136413"/>
            <a:ext cx="144802" cy="41621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6" name="Rectangle 325"/>
          <p:cNvSpPr/>
          <p:nvPr/>
        </p:nvSpPr>
        <p:spPr>
          <a:xfrm>
            <a:off x="5262822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5504156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5745491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5986826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6228161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1" name="Rectangle 330"/>
          <p:cNvSpPr/>
          <p:nvPr/>
        </p:nvSpPr>
        <p:spPr>
          <a:xfrm>
            <a:off x="7000431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2" name="Rectangle 331"/>
          <p:cNvSpPr/>
          <p:nvPr/>
        </p:nvSpPr>
        <p:spPr>
          <a:xfrm>
            <a:off x="7241766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3" name="Rectangle 332"/>
          <p:cNvSpPr/>
          <p:nvPr/>
        </p:nvSpPr>
        <p:spPr>
          <a:xfrm>
            <a:off x="7483101" y="6364133"/>
            <a:ext cx="136760" cy="1956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2" name="Right Arrow 141"/>
          <p:cNvSpPr/>
          <p:nvPr/>
        </p:nvSpPr>
        <p:spPr>
          <a:xfrm>
            <a:off x="4101981" y="6136413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Right Arrow 148"/>
          <p:cNvSpPr/>
          <p:nvPr/>
        </p:nvSpPr>
        <p:spPr>
          <a:xfrm rot="5400000">
            <a:off x="6419914" y="1603253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63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" grpId="0" animBg="1"/>
      <p:bldP spid="137" grpId="0" animBg="1"/>
      <p:bldP spid="25" grpId="0" animBg="1"/>
      <p:bldP spid="204" grpId="0" animBg="1"/>
      <p:bldP spid="183" grpId="0" animBg="1"/>
      <p:bldP spid="188" grpId="0" animBg="1"/>
      <p:bldP spid="305" grpId="0" animBg="1"/>
      <p:bldP spid="306" grpId="0" animBg="1"/>
      <p:bldP spid="177" grpId="0" animBg="1"/>
      <p:bldP spid="300" grpId="0" animBg="1"/>
      <p:bldP spid="303" grpId="0" animBg="1"/>
      <p:bldP spid="135" grpId="0" animBg="1"/>
      <p:bldP spid="136" grpId="0" animBg="1"/>
      <p:bldP spid="138" grpId="0" animBg="1"/>
      <p:bldP spid="139" grpId="0" animBg="1"/>
      <p:bldP spid="141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89" grpId="0" animBg="1"/>
      <p:bldP spid="190" grpId="0" animBg="1"/>
      <p:bldP spid="191" grpId="0" animBg="1"/>
      <p:bldP spid="19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46" grpId="0" animBg="1"/>
      <p:bldP spid="247" grpId="0" animBg="1"/>
      <p:bldP spid="304" grpId="0" animBg="1"/>
      <p:bldP spid="315" grpId="0" animBg="1"/>
      <p:bldP spid="316" grpId="0" animBg="1"/>
      <p:bldP spid="317" grpId="0" animBg="1"/>
      <p:bldP spid="318" grpId="0" animBg="1"/>
      <p:bldP spid="320" grpId="0" animBg="1"/>
      <p:bldP spid="321" grpId="0" animBg="1"/>
      <p:bldP spid="322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  <p:bldP spid="14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Rectangle 94"/>
          <p:cNvSpPr/>
          <p:nvPr/>
        </p:nvSpPr>
        <p:spPr>
          <a:xfrm>
            <a:off x="5944641" y="1371600"/>
            <a:ext cx="2998652" cy="48005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ounded Rectangle 103"/>
          <p:cNvSpPr/>
          <p:nvPr/>
        </p:nvSpPr>
        <p:spPr>
          <a:xfrm>
            <a:off x="6842594" y="1484161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54" name="Rectangle 53"/>
          <p:cNvSpPr/>
          <p:nvPr/>
        </p:nvSpPr>
        <p:spPr>
          <a:xfrm>
            <a:off x="4038600" y="2567354"/>
            <a:ext cx="1280746" cy="2549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ounded Rectangle 91"/>
          <p:cNvSpPr/>
          <p:nvPr/>
        </p:nvSpPr>
        <p:spPr>
          <a:xfrm>
            <a:off x="7344198" y="2625273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3" name="Rounded Rectangle 92"/>
          <p:cNvSpPr/>
          <p:nvPr/>
        </p:nvSpPr>
        <p:spPr>
          <a:xfrm>
            <a:off x="8247693" y="2625273"/>
            <a:ext cx="515307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4" name="Rounded Rectangle 93"/>
          <p:cNvSpPr/>
          <p:nvPr/>
        </p:nvSpPr>
        <p:spPr>
          <a:xfrm>
            <a:off x="6382542" y="2625273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0" name="Rounded Rectangle 89"/>
          <p:cNvSpPr/>
          <p:nvPr/>
        </p:nvSpPr>
        <p:spPr>
          <a:xfrm>
            <a:off x="7339317" y="4539590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1" name="Rounded Rectangle 90"/>
          <p:cNvSpPr/>
          <p:nvPr/>
        </p:nvSpPr>
        <p:spPr>
          <a:xfrm>
            <a:off x="8242812" y="4539590"/>
            <a:ext cx="515307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9" name="Rounded Rectangle 88"/>
          <p:cNvSpPr/>
          <p:nvPr/>
        </p:nvSpPr>
        <p:spPr>
          <a:xfrm>
            <a:off x="6377661" y="4539590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Nested Parallelism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495" y="3819362"/>
            <a:ext cx="440473" cy="517479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6303" y="3819362"/>
            <a:ext cx="440473" cy="517479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3819362"/>
            <a:ext cx="440473" cy="517479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672187" y="2625273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816988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058322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1299657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1540993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1782328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2409797" y="2625273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2554597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2795932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3037268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3278604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4099142" y="2625273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4243941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4485276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4726611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4967946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6" name="Rounded Rectangle 25"/>
          <p:cNvSpPr/>
          <p:nvPr/>
        </p:nvSpPr>
        <p:spPr>
          <a:xfrm>
            <a:off x="690477" y="4539590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7" name="Rectangle 26"/>
          <p:cNvSpPr/>
          <p:nvPr/>
        </p:nvSpPr>
        <p:spPr>
          <a:xfrm>
            <a:off x="808740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1050074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9" name="Rectangle 28"/>
          <p:cNvSpPr/>
          <p:nvPr/>
        </p:nvSpPr>
        <p:spPr>
          <a:xfrm>
            <a:off x="129140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" name="Rectangle 29"/>
          <p:cNvSpPr/>
          <p:nvPr/>
        </p:nvSpPr>
        <p:spPr>
          <a:xfrm>
            <a:off x="1532744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" name="Rectangle 30"/>
          <p:cNvSpPr/>
          <p:nvPr/>
        </p:nvSpPr>
        <p:spPr>
          <a:xfrm>
            <a:off x="177407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" name="Rounded Rectangle 31"/>
          <p:cNvSpPr/>
          <p:nvPr/>
        </p:nvSpPr>
        <p:spPr>
          <a:xfrm>
            <a:off x="2428087" y="4539590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3" name="Rectangle 32"/>
          <p:cNvSpPr/>
          <p:nvPr/>
        </p:nvSpPr>
        <p:spPr>
          <a:xfrm>
            <a:off x="254634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4" name="Rectangle 33"/>
          <p:cNvSpPr/>
          <p:nvPr/>
        </p:nvSpPr>
        <p:spPr>
          <a:xfrm>
            <a:off x="2787684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Rectangle 34"/>
          <p:cNvSpPr/>
          <p:nvPr/>
        </p:nvSpPr>
        <p:spPr>
          <a:xfrm>
            <a:off x="302901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6" name="Rectangle 35"/>
          <p:cNvSpPr/>
          <p:nvPr/>
        </p:nvSpPr>
        <p:spPr>
          <a:xfrm>
            <a:off x="3270356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7" name="Rounded Rectangle 36"/>
          <p:cNvSpPr/>
          <p:nvPr/>
        </p:nvSpPr>
        <p:spPr>
          <a:xfrm>
            <a:off x="4117432" y="4539590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8" name="Rectangle 37"/>
          <p:cNvSpPr/>
          <p:nvPr/>
        </p:nvSpPr>
        <p:spPr>
          <a:xfrm>
            <a:off x="4235692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9" name="Rectangle 38"/>
          <p:cNvSpPr/>
          <p:nvPr/>
        </p:nvSpPr>
        <p:spPr>
          <a:xfrm>
            <a:off x="4477028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4718363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Rectangle 40"/>
          <p:cNvSpPr/>
          <p:nvPr/>
        </p:nvSpPr>
        <p:spPr>
          <a:xfrm>
            <a:off x="4959698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2" name="Down Arrow 41"/>
          <p:cNvSpPr/>
          <p:nvPr/>
        </p:nvSpPr>
        <p:spPr>
          <a:xfrm>
            <a:off x="1203124" y="3260679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Down Arrow 42"/>
          <p:cNvSpPr/>
          <p:nvPr/>
        </p:nvSpPr>
        <p:spPr>
          <a:xfrm>
            <a:off x="2844201" y="3260679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Down Arrow 43"/>
          <p:cNvSpPr/>
          <p:nvPr/>
        </p:nvSpPr>
        <p:spPr>
          <a:xfrm>
            <a:off x="4527700" y="3260679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Down Arrow 44"/>
          <p:cNvSpPr/>
          <p:nvPr/>
        </p:nvSpPr>
        <p:spPr>
          <a:xfrm>
            <a:off x="1203124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Down Arrow 45"/>
          <p:cNvSpPr/>
          <p:nvPr/>
        </p:nvSpPr>
        <p:spPr>
          <a:xfrm>
            <a:off x="2844201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Down Arrow 46"/>
          <p:cNvSpPr/>
          <p:nvPr/>
        </p:nvSpPr>
        <p:spPr>
          <a:xfrm>
            <a:off x="4527700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ounded Rectangle 47"/>
          <p:cNvSpPr/>
          <p:nvPr/>
        </p:nvSpPr>
        <p:spPr>
          <a:xfrm>
            <a:off x="924879" y="3581400"/>
            <a:ext cx="92985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ounded Rectangle 48"/>
          <p:cNvSpPr/>
          <p:nvPr/>
        </p:nvSpPr>
        <p:spPr>
          <a:xfrm>
            <a:off x="2572343" y="3581400"/>
            <a:ext cx="92985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ounded Rectangle 49"/>
          <p:cNvSpPr/>
          <p:nvPr/>
        </p:nvSpPr>
        <p:spPr>
          <a:xfrm>
            <a:off x="4209981" y="3581400"/>
            <a:ext cx="92985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ounded Rectangle 51"/>
          <p:cNvSpPr/>
          <p:nvPr/>
        </p:nvSpPr>
        <p:spPr>
          <a:xfrm>
            <a:off x="533400" y="2514600"/>
            <a:ext cx="4876800" cy="746079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ounded Rectangle 52"/>
          <p:cNvSpPr/>
          <p:nvPr/>
        </p:nvSpPr>
        <p:spPr>
          <a:xfrm>
            <a:off x="533400" y="4434119"/>
            <a:ext cx="4876800" cy="746079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55"/>
          <p:cNvCxnSpPr/>
          <p:nvPr/>
        </p:nvCxnSpPr>
        <p:spPr>
          <a:xfrm flipV="1">
            <a:off x="4038600" y="1371602"/>
            <a:ext cx="1906041" cy="1195752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4038600" y="5117123"/>
            <a:ext cx="1906041" cy="1055076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9" name="Picture 2" descr="C:\Users\mbudiu\AppData\Local\Microsoft\Windows\Temporary Internet Files\Content.IE5\4RTJG1K4\MP90031635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7" b="85030" l="6024" r="939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3" t="10306" r="17822" b="13364"/>
          <a:stretch/>
        </p:blipFill>
        <p:spPr bwMode="auto">
          <a:xfrm flipH="1">
            <a:off x="5944641" y="3902121"/>
            <a:ext cx="664382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Rounded Rectangle 61"/>
          <p:cNvSpPr/>
          <p:nvPr/>
        </p:nvSpPr>
        <p:spPr>
          <a:xfrm>
            <a:off x="6324600" y="3581400"/>
            <a:ext cx="60960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Down Arrow 67"/>
          <p:cNvSpPr/>
          <p:nvPr/>
        </p:nvSpPr>
        <p:spPr>
          <a:xfrm>
            <a:off x="6460465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ounded Rectangle 70"/>
          <p:cNvSpPr/>
          <p:nvPr/>
        </p:nvSpPr>
        <p:spPr>
          <a:xfrm>
            <a:off x="6994994" y="5560862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72" name="Rectangle 71"/>
          <p:cNvSpPr/>
          <p:nvPr/>
        </p:nvSpPr>
        <p:spPr>
          <a:xfrm>
            <a:off x="6979793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3" name="Rectangle 72"/>
          <p:cNvSpPr/>
          <p:nvPr/>
        </p:nvSpPr>
        <p:spPr>
          <a:xfrm>
            <a:off x="7221128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4" name="Rectangle 73"/>
          <p:cNvSpPr/>
          <p:nvPr/>
        </p:nvSpPr>
        <p:spPr>
          <a:xfrm>
            <a:off x="7462463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5" name="Rectangle 74"/>
          <p:cNvSpPr/>
          <p:nvPr/>
        </p:nvSpPr>
        <p:spPr>
          <a:xfrm>
            <a:off x="7703798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6" name="Rectangle 75"/>
          <p:cNvSpPr/>
          <p:nvPr/>
        </p:nvSpPr>
        <p:spPr>
          <a:xfrm>
            <a:off x="6554758" y="2679529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7" name="Rectangle 76"/>
          <p:cNvSpPr/>
          <p:nvPr/>
        </p:nvSpPr>
        <p:spPr>
          <a:xfrm>
            <a:off x="7519355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9" name="Rectangle 78"/>
          <p:cNvSpPr/>
          <p:nvPr/>
        </p:nvSpPr>
        <p:spPr>
          <a:xfrm>
            <a:off x="8314414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0" name="Rectangle 79"/>
          <p:cNvSpPr/>
          <p:nvPr/>
        </p:nvSpPr>
        <p:spPr>
          <a:xfrm>
            <a:off x="8527492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1" name="Rectangle 80"/>
          <p:cNvSpPr/>
          <p:nvPr/>
        </p:nvSpPr>
        <p:spPr>
          <a:xfrm>
            <a:off x="7086600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2" name="Rectangle 81"/>
          <p:cNvSpPr/>
          <p:nvPr/>
        </p:nvSpPr>
        <p:spPr>
          <a:xfrm>
            <a:off x="7327936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3" name="Rectangle 82"/>
          <p:cNvSpPr/>
          <p:nvPr/>
        </p:nvSpPr>
        <p:spPr>
          <a:xfrm>
            <a:off x="7569271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4" name="Rectangle 83"/>
          <p:cNvSpPr/>
          <p:nvPr/>
        </p:nvSpPr>
        <p:spPr>
          <a:xfrm>
            <a:off x="7810606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5" name="Rectangle 84"/>
          <p:cNvSpPr/>
          <p:nvPr/>
        </p:nvSpPr>
        <p:spPr>
          <a:xfrm>
            <a:off x="6507722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6" name="Rectangle 85"/>
          <p:cNvSpPr/>
          <p:nvPr/>
        </p:nvSpPr>
        <p:spPr>
          <a:xfrm>
            <a:off x="7467600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7" name="Rectangle 86"/>
          <p:cNvSpPr/>
          <p:nvPr/>
        </p:nvSpPr>
        <p:spPr>
          <a:xfrm>
            <a:off x="8279424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8" name="Rectangle 87"/>
          <p:cNvSpPr/>
          <p:nvPr/>
        </p:nvSpPr>
        <p:spPr>
          <a:xfrm>
            <a:off x="8520759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00" name="Picture 2" descr="C:\Users\mbudiu\AppData\Local\Microsoft\Windows\Temporary Internet Files\Content.IE5\4RTJG1K4\MP90031635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7" b="85030" l="6024" r="939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3" t="10306" r="17822" b="13364"/>
          <a:stretch/>
        </p:blipFill>
        <p:spPr bwMode="auto">
          <a:xfrm flipH="1">
            <a:off x="6833081" y="3902121"/>
            <a:ext cx="664382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" descr="C:\Users\mbudiu\AppData\Local\Microsoft\Windows\Temporary Internet Files\Content.IE5\4RTJG1K4\MP90031635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7" b="85030" l="6024" r="939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3" t="10306" r="17822" b="13364"/>
          <a:stretch/>
        </p:blipFill>
        <p:spPr bwMode="auto">
          <a:xfrm flipH="1">
            <a:off x="7821209" y="3902121"/>
            <a:ext cx="664382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Down Arrow 68"/>
          <p:cNvSpPr/>
          <p:nvPr/>
        </p:nvSpPr>
        <p:spPr>
          <a:xfrm>
            <a:off x="7374865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Down Arrow 69"/>
          <p:cNvSpPr/>
          <p:nvPr/>
        </p:nvSpPr>
        <p:spPr>
          <a:xfrm>
            <a:off x="8292522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TextBox 101"/>
          <p:cNvSpPr txBox="1"/>
          <p:nvPr/>
        </p:nvSpPr>
        <p:spPr>
          <a:xfrm>
            <a:off x="3830572" y="5134017"/>
            <a:ext cx="1688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03" name="TextBox 102"/>
          <p:cNvSpPr txBox="1"/>
          <p:nvPr/>
        </p:nvSpPr>
        <p:spPr>
          <a:xfrm>
            <a:off x="6038179" y="6051348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Core</a:t>
            </a:r>
            <a:endParaRPr lang="en-US" sz="3200" dirty="0"/>
          </a:p>
        </p:txBody>
      </p:sp>
      <p:sp>
        <p:nvSpPr>
          <p:cNvPr id="105" name="Down Arrow 104"/>
          <p:cNvSpPr/>
          <p:nvPr/>
        </p:nvSpPr>
        <p:spPr>
          <a:xfrm>
            <a:off x="6460465" y="3160411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Down Arrow 105"/>
          <p:cNvSpPr/>
          <p:nvPr/>
        </p:nvSpPr>
        <p:spPr>
          <a:xfrm>
            <a:off x="7374865" y="3160411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Down Arrow 106"/>
          <p:cNvSpPr/>
          <p:nvPr/>
        </p:nvSpPr>
        <p:spPr>
          <a:xfrm>
            <a:off x="8292522" y="3160411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Down Arrow 107"/>
          <p:cNvSpPr/>
          <p:nvPr/>
        </p:nvSpPr>
        <p:spPr>
          <a:xfrm>
            <a:off x="7339317" y="2173573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Down Arrow 108"/>
          <p:cNvSpPr/>
          <p:nvPr/>
        </p:nvSpPr>
        <p:spPr>
          <a:xfrm>
            <a:off x="7429313" y="5246946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ounded Rectangle 62"/>
          <p:cNvSpPr/>
          <p:nvPr/>
        </p:nvSpPr>
        <p:spPr>
          <a:xfrm>
            <a:off x="7239000" y="3581400"/>
            <a:ext cx="60960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8153400" y="3581400"/>
            <a:ext cx="60960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87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104" grpId="0" animBg="1"/>
      <p:bldP spid="54" grpId="0" animBg="1"/>
      <p:bldP spid="92" grpId="0" animBg="1"/>
      <p:bldP spid="93" grpId="0" animBg="1"/>
      <p:bldP spid="94" grpId="0" animBg="1"/>
      <p:bldP spid="90" grpId="0" animBg="1"/>
      <p:bldP spid="91" grpId="0" animBg="1"/>
      <p:bldP spid="89" grpId="0" animBg="1"/>
      <p:bldP spid="62" grpId="0" animBg="1"/>
      <p:bldP spid="68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69" grpId="0" animBg="1"/>
      <p:bldP spid="70" grpId="0" animBg="1"/>
      <p:bldP spid="103" grpId="0"/>
      <p:bldP spid="105" grpId="0" animBg="1"/>
      <p:bldP spid="106" grpId="0" animBg="1"/>
      <p:bldP spid="107" grpId="0" animBg="1"/>
      <p:bldP spid="108" grpId="0" animBg="1"/>
      <p:bldP spid="109" grpId="0" animBg="1"/>
      <p:bldP spid="63" grpId="0" animBg="1"/>
      <p:bldP spid="6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ircular Arrow 7"/>
          <p:cNvSpPr/>
          <p:nvPr/>
        </p:nvSpPr>
        <p:spPr>
          <a:xfrm flipH="1">
            <a:off x="6019800" y="3810000"/>
            <a:ext cx="2286000" cy="2209800"/>
          </a:xfrm>
          <a:prstGeom prst="circularArrow">
            <a:avLst>
              <a:gd name="adj1" fmla="val 14725"/>
              <a:gd name="adj2" fmla="val 1678787"/>
              <a:gd name="adj3" fmla="val 18381732"/>
              <a:gd name="adj4" fmla="val 2210210"/>
              <a:gd name="adj5" fmla="val 14502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 smtClean="0">
                <a:solidFill>
                  <a:schemeClr val="tx1"/>
                </a:solidFill>
              </a:rPr>
              <a:t>20x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Kinect Training Pipeline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5" name="Flowchart: Off-page Connector 4"/>
          <p:cNvSpPr/>
          <p:nvPr/>
        </p:nvSpPr>
        <p:spPr>
          <a:xfrm>
            <a:off x="2209800" y="1676400"/>
            <a:ext cx="4419600" cy="1143000"/>
          </a:xfrm>
          <a:prstGeom prst="flowChartOffpageConnec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Upload data</a:t>
            </a:r>
            <a:endParaRPr lang="en-US" sz="4000" dirty="0"/>
          </a:p>
        </p:txBody>
      </p:sp>
      <p:sp>
        <p:nvSpPr>
          <p:cNvPr id="6" name="Flowchart: Off-page Connector 5"/>
          <p:cNvSpPr/>
          <p:nvPr/>
        </p:nvSpPr>
        <p:spPr>
          <a:xfrm>
            <a:off x="2209800" y="3124200"/>
            <a:ext cx="4419600" cy="1143000"/>
          </a:xfrm>
          <a:prstGeom prst="flowChartOffpageConnec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Preprocess</a:t>
            </a:r>
            <a:endParaRPr lang="en-US" sz="4000" dirty="0"/>
          </a:p>
        </p:txBody>
      </p:sp>
      <p:sp>
        <p:nvSpPr>
          <p:cNvPr id="7" name="Flowchart: Off-page Connector 6"/>
          <p:cNvSpPr/>
          <p:nvPr/>
        </p:nvSpPr>
        <p:spPr>
          <a:xfrm>
            <a:off x="2209800" y="4572000"/>
            <a:ext cx="4419600" cy="1143000"/>
          </a:xfrm>
          <a:prstGeom prst="flowChartOffpageConnec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One tree layer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22850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  <p:bldP spid="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" name="Group 347"/>
          <p:cNvGrpSpPr/>
          <p:nvPr/>
        </p:nvGrpSpPr>
        <p:grpSpPr>
          <a:xfrm>
            <a:off x="152501" y="2469688"/>
            <a:ext cx="2768573" cy="3317851"/>
            <a:chOff x="3886200" y="1312204"/>
            <a:chExt cx="3463541" cy="4150701"/>
          </a:xfrm>
        </p:grpSpPr>
        <p:sp>
          <p:nvSpPr>
            <p:cNvPr id="349" name="Rounded Rectangle 348"/>
            <p:cNvSpPr/>
            <p:nvPr/>
          </p:nvSpPr>
          <p:spPr>
            <a:xfrm>
              <a:off x="3886200" y="1312204"/>
              <a:ext cx="3463541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ounded Rectangle 349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1" name="Straight Arrow Connector 350"/>
            <p:cNvCxnSpPr>
              <a:stCxn id="374" idx="2"/>
              <a:endCxn id="350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2" name="Rounded Rectangle 3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ounded Rectangle 3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ounded Rectangle 3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5" name="Straight Arrow Connector 354"/>
            <p:cNvCxnSpPr>
              <a:stCxn id="353" idx="2"/>
              <a:endCxn id="378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Arrow Connector 355"/>
            <p:cNvCxnSpPr>
              <a:stCxn id="350" idx="2"/>
              <a:endCxn id="3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7" name="Straight Arrow Connector 356"/>
            <p:cNvCxnSpPr>
              <a:stCxn id="350" idx="2"/>
              <a:endCxn id="3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9" name="Rounded Rectangle 358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0" name="Straight Arrow Connector 359"/>
            <p:cNvCxnSpPr>
              <a:stCxn id="352" idx="2"/>
              <a:endCxn id="378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1" name="Straight Arrow Connector 360"/>
            <p:cNvCxnSpPr>
              <a:stCxn id="354" idx="2"/>
              <a:endCxn id="378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Arrow Connector 361"/>
            <p:cNvCxnSpPr>
              <a:stCxn id="352" idx="2"/>
              <a:endCxn id="359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Arrow Connector 362"/>
            <p:cNvCxnSpPr>
              <a:stCxn id="353" idx="2"/>
              <a:endCxn id="359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Arrow Connector 363"/>
            <p:cNvCxnSpPr>
              <a:stCxn id="354" idx="2"/>
              <a:endCxn id="359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6" name="Straight Arrow Connector 365"/>
            <p:cNvCxnSpPr>
              <a:stCxn id="350" idx="2"/>
              <a:endCxn id="3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8" name="Straight Arrow Connector 367"/>
            <p:cNvCxnSpPr>
              <a:stCxn id="359" idx="2"/>
              <a:endCxn id="392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9" name="Straight Arrow Connector 368"/>
            <p:cNvCxnSpPr>
              <a:stCxn id="378" idx="2"/>
              <a:endCxn id="395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0" name="Rounded Rectangle 369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1" name="Straight Arrow Connector 370"/>
            <p:cNvCxnSpPr>
              <a:stCxn id="392" idx="2"/>
              <a:endCxn id="370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2" name="Straight Arrow Connector 371"/>
            <p:cNvCxnSpPr>
              <a:stCxn id="395" idx="2"/>
              <a:endCxn id="370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4" name="Rounded Rectangle 373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ounded Rectangle 374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ounded Rectangle 375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7" name="Straight Arrow Connector 376"/>
            <p:cNvCxnSpPr>
              <a:stCxn id="376" idx="2"/>
              <a:endCxn id="394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8" name="Rounded Rectangle 377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9" name="Straight Arrow Connector 378"/>
            <p:cNvCxnSpPr>
              <a:stCxn id="354" idx="2"/>
              <a:endCxn id="376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Straight Arrow Connector 379"/>
            <p:cNvCxnSpPr>
              <a:stCxn id="354" idx="2"/>
              <a:endCxn id="375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Arrow Connector 380"/>
            <p:cNvCxnSpPr>
              <a:stCxn id="353" idx="2"/>
              <a:endCxn id="375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Straight Arrow Connector 381"/>
            <p:cNvCxnSpPr>
              <a:stCxn id="375" idx="2"/>
              <a:endCxn id="393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Arrow Connector 382"/>
            <p:cNvCxnSpPr>
              <a:stCxn id="393" idx="2"/>
              <a:endCxn id="370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Arrow Connector 383"/>
            <p:cNvCxnSpPr>
              <a:stCxn id="394" idx="2"/>
              <a:endCxn id="370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5" name="Straight Arrow Connector 384"/>
            <p:cNvCxnSpPr>
              <a:stCxn id="353" idx="2"/>
              <a:endCxn id="376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6" name="Straight Arrow Connector 385"/>
            <p:cNvCxnSpPr>
              <a:stCxn id="352" idx="2"/>
              <a:endCxn id="375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7" name="Straight Arrow Connector 386"/>
            <p:cNvCxnSpPr>
              <a:endCxn id="376" idx="0"/>
            </p:cNvCxnSpPr>
            <p:nvPr/>
          </p:nvCxnSpPr>
          <p:spPr>
            <a:xfrm>
              <a:off x="5165485" y="3506043"/>
              <a:ext cx="1654416" cy="380156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8" name="Elbow Connector 387"/>
            <p:cNvCxnSpPr>
              <a:stCxn id="374" idx="2"/>
              <a:endCxn id="395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9" name="Elbow Connector 388"/>
            <p:cNvCxnSpPr>
              <a:stCxn id="374" idx="2"/>
              <a:endCxn id="394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0" name="Elbow Connector 389"/>
            <p:cNvCxnSpPr>
              <a:stCxn id="374" idx="2"/>
              <a:endCxn id="393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1" name="Elbow Connector 390"/>
            <p:cNvCxnSpPr>
              <a:stCxn id="374" idx="2"/>
              <a:endCxn id="392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2" name="Rounded Rectangle 391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ounded Rectangle 392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ounded Rectangle 393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ounded Rectangle 394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398" name="Straight Arrow Connector 397"/>
          <p:cNvCxnSpPr>
            <a:stCxn id="317" idx="0"/>
            <a:endCxn id="350" idx="0"/>
          </p:cNvCxnSpPr>
          <p:nvPr/>
        </p:nvCxnSpPr>
        <p:spPr>
          <a:xfrm flipH="1">
            <a:off x="1096610" y="1714606"/>
            <a:ext cx="1407520" cy="162707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Straight Arrow Connector 398"/>
          <p:cNvCxnSpPr>
            <a:stCxn id="46" idx="0"/>
            <a:endCxn id="352" idx="0"/>
          </p:cNvCxnSpPr>
          <p:nvPr/>
        </p:nvCxnSpPr>
        <p:spPr>
          <a:xfrm flipH="1">
            <a:off x="1157520" y="2011103"/>
            <a:ext cx="2266675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Straight Arrow Connector 399"/>
          <p:cNvCxnSpPr>
            <a:stCxn id="48" idx="0"/>
            <a:endCxn id="353" idx="0"/>
          </p:cNvCxnSpPr>
          <p:nvPr/>
        </p:nvCxnSpPr>
        <p:spPr>
          <a:xfrm flipH="1">
            <a:off x="1689078" y="2011103"/>
            <a:ext cx="2463993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Straight Arrow Connector 400"/>
          <p:cNvCxnSpPr>
            <a:stCxn id="49" idx="0"/>
            <a:endCxn id="354" idx="0"/>
          </p:cNvCxnSpPr>
          <p:nvPr/>
        </p:nvCxnSpPr>
        <p:spPr>
          <a:xfrm flipH="1">
            <a:off x="2220635" y="2011103"/>
            <a:ext cx="2665792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/>
          <p:cNvCxnSpPr>
            <a:stCxn id="370" idx="2"/>
            <a:endCxn id="168" idx="0"/>
          </p:cNvCxnSpPr>
          <p:nvPr/>
        </p:nvCxnSpPr>
        <p:spPr>
          <a:xfrm>
            <a:off x="1658623" y="5572422"/>
            <a:ext cx="891293" cy="21511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Arrow Connector 241"/>
          <p:cNvCxnSpPr>
            <a:stCxn id="229" idx="2"/>
            <a:endCxn id="374" idx="0"/>
          </p:cNvCxnSpPr>
          <p:nvPr/>
        </p:nvCxnSpPr>
        <p:spPr>
          <a:xfrm flipH="1">
            <a:off x="393706" y="2100246"/>
            <a:ext cx="663418" cy="851124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Isosceles Triangle 43"/>
          <p:cNvSpPr/>
          <p:nvPr/>
        </p:nvSpPr>
        <p:spPr>
          <a:xfrm flipV="1">
            <a:off x="2163036" y="1524288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Isosceles Triangle 45"/>
          <p:cNvSpPr/>
          <p:nvPr/>
        </p:nvSpPr>
        <p:spPr>
          <a:xfrm flipV="1">
            <a:off x="3089189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1887909" y="1249821"/>
            <a:ext cx="122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Partial tree</a:t>
            </a:r>
            <a:endParaRPr lang="en-US" dirty="0"/>
          </a:p>
        </p:txBody>
      </p:sp>
      <p:sp>
        <p:nvSpPr>
          <p:cNvPr id="48" name="Isosceles Triangle 47"/>
          <p:cNvSpPr/>
          <p:nvPr/>
        </p:nvSpPr>
        <p:spPr>
          <a:xfrm flipV="1">
            <a:off x="3818064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Isosceles Triangle 48"/>
          <p:cNvSpPr/>
          <p:nvPr/>
        </p:nvSpPr>
        <p:spPr>
          <a:xfrm flipV="1">
            <a:off x="4551420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extBox 49"/>
          <p:cNvSpPr txBox="1"/>
          <p:nvPr/>
        </p:nvSpPr>
        <p:spPr>
          <a:xfrm>
            <a:off x="3753292" y="1374298"/>
            <a:ext cx="849593" cy="369332"/>
          </a:xfrm>
          <a:prstGeom prst="rect">
            <a:avLst/>
          </a:prstGeom>
          <a:noFill/>
          <a:ln w="19050">
            <a:noFill/>
            <a:headEnd type="none" w="med" len="med"/>
            <a:tailEnd type="triangle" w="med" len="med"/>
          </a:ln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Images</a:t>
            </a:r>
            <a:endParaRPr lang="en-US" dirty="0"/>
          </a:p>
        </p:txBody>
      </p:sp>
      <p:sp>
        <p:nvSpPr>
          <p:cNvPr id="168" name="Rounded Rectangle 167"/>
          <p:cNvSpPr/>
          <p:nvPr/>
        </p:nvSpPr>
        <p:spPr>
          <a:xfrm>
            <a:off x="2336730" y="5787539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ounded Rectangle 176"/>
          <p:cNvSpPr/>
          <p:nvPr/>
        </p:nvSpPr>
        <p:spPr>
          <a:xfrm>
            <a:off x="2336730" y="6146310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1" name="Straight Arrow Connector 180"/>
          <p:cNvCxnSpPr>
            <a:stCxn id="168" idx="2"/>
            <a:endCxn id="177" idx="0"/>
          </p:cNvCxnSpPr>
          <p:nvPr/>
        </p:nvCxnSpPr>
        <p:spPr>
          <a:xfrm>
            <a:off x="2549916" y="5998502"/>
            <a:ext cx="0" cy="14780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Right Brace 201"/>
          <p:cNvSpPr/>
          <p:nvPr/>
        </p:nvSpPr>
        <p:spPr>
          <a:xfrm rot="5400000" flipH="1">
            <a:off x="4079110" y="643870"/>
            <a:ext cx="121820" cy="2101661"/>
          </a:xfrm>
          <a:prstGeom prst="rightBrace">
            <a:avLst>
              <a:gd name="adj1" fmla="val 36333"/>
              <a:gd name="adj2" fmla="val 50000"/>
            </a:avLst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2" name="Isosceles Triangle 221"/>
          <p:cNvSpPr/>
          <p:nvPr/>
        </p:nvSpPr>
        <p:spPr>
          <a:xfrm flipV="1">
            <a:off x="711637" y="1512733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TextBox 222"/>
          <p:cNvSpPr txBox="1"/>
          <p:nvPr/>
        </p:nvSpPr>
        <p:spPr>
          <a:xfrm>
            <a:off x="561093" y="1219270"/>
            <a:ext cx="992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Features</a:t>
            </a:r>
          </a:p>
        </p:txBody>
      </p:sp>
      <p:sp>
        <p:nvSpPr>
          <p:cNvPr id="229" name="Rounded Rectangle 228"/>
          <p:cNvSpPr/>
          <p:nvPr/>
        </p:nvSpPr>
        <p:spPr>
          <a:xfrm>
            <a:off x="843938" y="1889283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0" name="Rectangle 229"/>
          <p:cNvSpPr/>
          <p:nvPr/>
        </p:nvSpPr>
        <p:spPr>
          <a:xfrm>
            <a:off x="1270139" y="1847152"/>
            <a:ext cx="1163242" cy="369332"/>
          </a:xfrm>
          <a:prstGeom prst="rect">
            <a:avLst/>
          </a:prstGeom>
          <a:ln w="19050">
            <a:noFill/>
            <a:headEnd type="none" w="med" len="med"/>
            <a:tailEnd type="triangle" w="med" len="med"/>
          </a:ln>
        </p:spPr>
        <p:txBody>
          <a:bodyPr wrap="square">
            <a:spAutoFit/>
          </a:bodyPr>
          <a:lstStyle/>
          <a:p>
            <a:r>
              <a:rPr lang="en-US" dirty="0" smtClean="0"/>
              <a:t>split</a:t>
            </a:r>
            <a:endParaRPr lang="en-US" dirty="0"/>
          </a:p>
        </p:txBody>
      </p:sp>
      <p:cxnSp>
        <p:nvCxnSpPr>
          <p:cNvPr id="239" name="Straight Arrow Connector 238"/>
          <p:cNvCxnSpPr>
            <a:stCxn id="222" idx="0"/>
            <a:endCxn id="229" idx="0"/>
          </p:cNvCxnSpPr>
          <p:nvPr/>
        </p:nvCxnSpPr>
        <p:spPr>
          <a:xfrm>
            <a:off x="1046643" y="1695463"/>
            <a:ext cx="10481" cy="19381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6" name="Group 325"/>
          <p:cNvGrpSpPr/>
          <p:nvPr/>
        </p:nvGrpSpPr>
        <p:grpSpPr>
          <a:xfrm>
            <a:off x="3145734" y="2469687"/>
            <a:ext cx="2950266" cy="3317851"/>
            <a:chOff x="3784987" y="1311360"/>
            <a:chExt cx="3690844" cy="4150701"/>
          </a:xfrm>
        </p:grpSpPr>
        <p:sp>
          <p:nvSpPr>
            <p:cNvPr id="11" name="Rounded Rectangle 10"/>
            <p:cNvSpPr/>
            <p:nvPr/>
          </p:nvSpPr>
          <p:spPr>
            <a:xfrm>
              <a:off x="3784987" y="1311360"/>
              <a:ext cx="3690844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" name="Straight Arrow Connector 9"/>
            <p:cNvCxnSpPr>
              <a:stCxn id="231" idx="2"/>
              <a:endCxn id="3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ounded Rectangle 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ounded Rectangle 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ounded Rectangle 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7" name="Straight Arrow Connector 56"/>
            <p:cNvCxnSpPr>
              <a:stCxn id="53" idx="2"/>
              <a:endCxn id="94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/>
            <p:cNvCxnSpPr>
              <a:stCxn id="3" idx="2"/>
              <a:endCxn id="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Arrow Connector 62"/>
            <p:cNvCxnSpPr>
              <a:stCxn id="3" idx="2"/>
              <a:endCxn id="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Rounded Rectangle 94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8" name="Straight Arrow Connector 97"/>
            <p:cNvCxnSpPr>
              <a:stCxn id="52" idx="2"/>
              <a:endCxn id="94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Arrow Connector 98"/>
            <p:cNvCxnSpPr>
              <a:stCxn id="54" idx="2"/>
              <a:endCxn id="94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Arrow Connector 99"/>
            <p:cNvCxnSpPr>
              <a:stCxn id="52" idx="2"/>
              <a:endCxn id="95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Arrow Connector 100"/>
            <p:cNvCxnSpPr>
              <a:stCxn id="53" idx="2"/>
              <a:endCxn id="95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Arrow Connector 101"/>
            <p:cNvCxnSpPr>
              <a:stCxn id="54" idx="2"/>
              <a:endCxn id="95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Arrow Connector 129"/>
            <p:cNvCxnSpPr>
              <a:stCxn id="3" idx="2"/>
              <a:endCxn id="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Arrow Connector 147"/>
            <p:cNvCxnSpPr>
              <a:stCxn id="95" idx="2"/>
              <a:endCxn id="129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Arrow Connector 150"/>
            <p:cNvCxnSpPr>
              <a:stCxn id="94" idx="2"/>
              <a:endCxn id="128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6" name="Rounded Rectangle 155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0" name="Straight Arrow Connector 159"/>
            <p:cNvCxnSpPr>
              <a:stCxn id="129" idx="2"/>
              <a:endCxn id="156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Arrow Connector 160"/>
            <p:cNvCxnSpPr>
              <a:stCxn id="128" idx="2"/>
              <a:endCxn id="156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1" name="Rounded Rectangle 230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ounded Rectangle 262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ounded Rectangle 263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7" name="Straight Arrow Connector 266"/>
            <p:cNvCxnSpPr>
              <a:stCxn id="264" idx="2"/>
              <a:endCxn id="266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Rounded Rectangle 93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0" name="Straight Arrow Connector 279"/>
            <p:cNvCxnSpPr>
              <a:stCxn id="54" idx="2"/>
              <a:endCxn id="264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Arrow Connector 282"/>
            <p:cNvCxnSpPr>
              <a:stCxn id="54" idx="2"/>
              <a:endCxn id="263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4" name="Straight Arrow Connector 283"/>
            <p:cNvCxnSpPr>
              <a:stCxn id="53" idx="2"/>
              <a:endCxn id="263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Arrow Connector 289"/>
            <p:cNvCxnSpPr>
              <a:stCxn id="263" idx="2"/>
              <a:endCxn id="265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Arrow Connector 294"/>
            <p:cNvCxnSpPr>
              <a:stCxn id="265" idx="2"/>
              <a:endCxn id="156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Arrow Connector 295"/>
            <p:cNvCxnSpPr>
              <a:stCxn id="266" idx="2"/>
              <a:endCxn id="156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Arrow Connector 296"/>
            <p:cNvCxnSpPr>
              <a:stCxn id="53" idx="2"/>
              <a:endCxn id="264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Arrow Connector 297"/>
            <p:cNvCxnSpPr>
              <a:stCxn id="52" idx="2"/>
              <a:endCxn id="263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Arrow Connector 298"/>
            <p:cNvCxnSpPr>
              <a:endCxn id="264" idx="0"/>
            </p:cNvCxnSpPr>
            <p:nvPr/>
          </p:nvCxnSpPr>
          <p:spPr>
            <a:xfrm>
              <a:off x="5165483" y="3505200"/>
              <a:ext cx="1654416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5" name="Elbow Connector 284"/>
            <p:cNvCxnSpPr>
              <a:stCxn id="231" idx="2"/>
              <a:endCxn id="128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Elbow Connector 312"/>
            <p:cNvCxnSpPr>
              <a:stCxn id="231" idx="2"/>
              <a:endCxn id="266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Elbow Connector 313"/>
            <p:cNvCxnSpPr>
              <a:stCxn id="231" idx="2"/>
              <a:endCxn id="265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Elbow Connector 314"/>
            <p:cNvCxnSpPr>
              <a:stCxn id="231" idx="2"/>
              <a:endCxn id="129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9" name="Rounded Rectangle 128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ounded Rectangle 264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ounded Rectangle 265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ounded Rectangle 127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5" name="Isosceles Triangle 324"/>
          <p:cNvSpPr/>
          <p:nvPr/>
        </p:nvSpPr>
        <p:spPr>
          <a:xfrm flipV="1">
            <a:off x="2214909" y="6516160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" name="Rectangle 326"/>
          <p:cNvSpPr/>
          <p:nvPr/>
        </p:nvSpPr>
        <p:spPr>
          <a:xfrm>
            <a:off x="3064074" y="6421472"/>
            <a:ext cx="19470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New partial tree</a:t>
            </a:r>
            <a:endParaRPr lang="en-US" dirty="0"/>
          </a:p>
        </p:txBody>
      </p:sp>
      <p:cxnSp>
        <p:nvCxnSpPr>
          <p:cNvPr id="328" name="Straight Arrow Connector 327"/>
          <p:cNvCxnSpPr>
            <a:stCxn id="177" idx="2"/>
            <a:endCxn id="325" idx="3"/>
          </p:cNvCxnSpPr>
          <p:nvPr/>
        </p:nvCxnSpPr>
        <p:spPr>
          <a:xfrm>
            <a:off x="2549916" y="6357273"/>
            <a:ext cx="0" cy="15888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" name="Freeform 316"/>
          <p:cNvSpPr/>
          <p:nvPr/>
        </p:nvSpPr>
        <p:spPr>
          <a:xfrm>
            <a:off x="2504130" y="1714606"/>
            <a:ext cx="1283209" cy="4796305"/>
          </a:xfrm>
          <a:custGeom>
            <a:avLst/>
            <a:gdLst>
              <a:gd name="connsiteX0" fmla="*/ 0 w 1605321"/>
              <a:gd name="connsiteY0" fmla="*/ 0 h 6000278"/>
              <a:gd name="connsiteX1" fmla="*/ 1526519 w 1605321"/>
              <a:gd name="connsiteY1" fmla="*/ 2712972 h 6000278"/>
              <a:gd name="connsiteX2" fmla="*/ 1292252 w 1605321"/>
              <a:gd name="connsiteY2" fmla="*/ 4844053 h 6000278"/>
              <a:gd name="connsiteX3" fmla="*/ 483650 w 1605321"/>
              <a:gd name="connsiteY3" fmla="*/ 6000278 h 60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321" h="6000278">
                <a:moveTo>
                  <a:pt x="0" y="0"/>
                </a:moveTo>
                <a:cubicBezTo>
                  <a:pt x="655572" y="952815"/>
                  <a:pt x="1311144" y="1905630"/>
                  <a:pt x="1526519" y="2712972"/>
                </a:cubicBezTo>
                <a:cubicBezTo>
                  <a:pt x="1741894" y="3520314"/>
                  <a:pt x="1466063" y="4296169"/>
                  <a:pt x="1292252" y="4844053"/>
                </a:cubicBezTo>
                <a:cubicBezTo>
                  <a:pt x="1118441" y="5391937"/>
                  <a:pt x="801045" y="5696107"/>
                  <a:pt x="483650" y="6000278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9" name="Straight Arrow Connector 168"/>
          <p:cNvCxnSpPr>
            <a:stCxn id="156" idx="2"/>
            <a:endCxn id="168" idx="0"/>
          </p:cNvCxnSpPr>
          <p:nvPr/>
        </p:nvCxnSpPr>
        <p:spPr>
          <a:xfrm flipH="1">
            <a:off x="2549916" y="5573096"/>
            <a:ext cx="2182844" cy="21444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stCxn id="44" idx="0"/>
            <a:endCxn id="3" idx="0"/>
          </p:cNvCxnSpPr>
          <p:nvPr/>
        </p:nvCxnSpPr>
        <p:spPr>
          <a:xfrm>
            <a:off x="2498043" y="1707019"/>
            <a:ext cx="1672704" cy="163533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stCxn id="46" idx="0"/>
            <a:endCxn id="52" idx="0"/>
          </p:cNvCxnSpPr>
          <p:nvPr/>
        </p:nvCxnSpPr>
        <p:spPr>
          <a:xfrm>
            <a:off x="3424196" y="2011103"/>
            <a:ext cx="807462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48" idx="0"/>
            <a:endCxn id="53" idx="0"/>
          </p:cNvCxnSpPr>
          <p:nvPr/>
        </p:nvCxnSpPr>
        <p:spPr>
          <a:xfrm>
            <a:off x="4153071" y="2011103"/>
            <a:ext cx="610144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stCxn id="49" idx="0"/>
            <a:endCxn id="54" idx="0"/>
          </p:cNvCxnSpPr>
          <p:nvPr/>
        </p:nvCxnSpPr>
        <p:spPr>
          <a:xfrm>
            <a:off x="4886427" y="2011103"/>
            <a:ext cx="408345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Arrow Connector 235"/>
          <p:cNvCxnSpPr>
            <a:stCxn id="229" idx="2"/>
            <a:endCxn id="231" idx="0"/>
          </p:cNvCxnSpPr>
          <p:nvPr/>
        </p:nvCxnSpPr>
        <p:spPr>
          <a:xfrm>
            <a:off x="1057124" y="2100246"/>
            <a:ext cx="2410719" cy="85179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9335" y="157577"/>
            <a:ext cx="8229600" cy="1092244"/>
          </a:xfrm>
        </p:spPr>
        <p:txBody>
          <a:bodyPr>
            <a:noAutofit/>
          </a:bodyPr>
          <a:lstStyle/>
          <a:p>
            <a:r>
              <a:rPr lang="en-US" sz="4800" dirty="0" smtClean="0"/>
              <a:t>Computing 1 Tree Layer</a:t>
            </a:r>
            <a:endParaRPr lang="en-US" sz="4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38</a:t>
            </a:fld>
            <a:endParaRPr lang="en-US"/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6096000" y="2952043"/>
            <a:ext cx="639536" cy="2792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Arrow Connector 140"/>
          <p:cNvCxnSpPr>
            <a:endCxn id="49" idx="5"/>
          </p:cNvCxnSpPr>
          <p:nvPr/>
        </p:nvCxnSpPr>
        <p:spPr>
          <a:xfrm flipH="1" flipV="1">
            <a:off x="5053930" y="1919737"/>
            <a:ext cx="1681606" cy="57853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>
            <a:endCxn id="264" idx="3"/>
          </p:cNvCxnSpPr>
          <p:nvPr/>
        </p:nvCxnSpPr>
        <p:spPr>
          <a:xfrm flipH="1">
            <a:off x="5784869" y="3453493"/>
            <a:ext cx="942503" cy="117986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553200" y="1707019"/>
            <a:ext cx="265130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Parallelize on: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/>
              <a:t>Images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Features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Tree nodes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25170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Training Efficiency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4" name="Picture 1" descr="image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000" y="1981200"/>
            <a:ext cx="4343400" cy="3011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22178696"/>
              </p:ext>
            </p:extLst>
          </p:nvPr>
        </p:nvGraphicFramePr>
        <p:xfrm>
          <a:off x="4648200" y="1828800"/>
          <a:ext cx="4876800" cy="3657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997183" y="4731216"/>
            <a:ext cx="8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time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 rot="16200000">
            <a:off x="-531293" y="3350693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1181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354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US" dirty="0" smtClean="0"/>
              <a:t>Huge Commercial Success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41</a:t>
            </a:fld>
            <a:endParaRPr lang="en-US"/>
          </a:p>
        </p:txBody>
      </p:sp>
      <p:pic>
        <p:nvPicPr>
          <p:cNvPr id="4098" name="Picture 2" descr="Kinect S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141593"/>
            <a:ext cx="7410450" cy="5574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38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Tremendous Developer </a:t>
            </a:r>
            <a:r>
              <a:rPr lang="en-US" dirty="0"/>
              <a:t>Interest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42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143000"/>
            <a:ext cx="5235902" cy="5117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" t="14724" r="20156" b="1606"/>
          <a:stretch/>
        </p:blipFill>
        <p:spPr bwMode="auto">
          <a:xfrm>
            <a:off x="5388302" y="1143000"/>
            <a:ext cx="3635115" cy="4699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184" y="4419600"/>
            <a:ext cx="3990975" cy="209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87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Consumer Technologies </a:t>
            </a:r>
            <a:br>
              <a:rPr lang="en-US" dirty="0" smtClean="0"/>
            </a:br>
            <a:r>
              <a:rPr lang="en-US" dirty="0" smtClean="0"/>
              <a:t>Push The Envelope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43</a:t>
            </a:fld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676400"/>
            <a:ext cx="4876800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http://www.educatingsilicon.com/wp-content/uploads/2007/11/sicklms2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458913"/>
            <a:ext cx="2809875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477000" y="4269920"/>
            <a:ext cx="1907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Price: 6000$</a:t>
            </a:r>
            <a:endParaRPr lang="en-US" sz="2400" dirty="0"/>
          </a:p>
        </p:txBody>
      </p:sp>
      <p:pic>
        <p:nvPicPr>
          <p:cNvPr id="7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618811"/>
            <a:ext cx="2965958" cy="185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733800" y="6091535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Price: 150$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97797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54162"/>
          </a:xfrm>
        </p:spPr>
        <p:txBody>
          <a:bodyPr>
            <a:normAutofit/>
          </a:bodyPr>
          <a:lstStyle/>
          <a:p>
            <a:r>
              <a:rPr lang="en-US" dirty="0" smtClean="0"/>
              <a:t>Technology Transfer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44</a:t>
            </a:fld>
            <a:endParaRPr lang="en-US"/>
          </a:p>
        </p:txBody>
      </p:sp>
      <p:pic>
        <p:nvPicPr>
          <p:cNvPr id="6146" name="Picture 2" descr="C:\Users\mbudiu\AppData\Local\Microsoft\Windows\Temporary Internet Files\Content.IE5\E9CM70IO\MC900017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32" y="2079732"/>
            <a:ext cx="3309168" cy="317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budiu\AppData\Local\Microsoft\Windows\Temporary Internet Files\Content.IE5\ALO6T82F\MC9002372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655" y="2144349"/>
            <a:ext cx="3503683" cy="334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ight Arrow 5"/>
          <p:cNvSpPr/>
          <p:nvPr/>
        </p:nvSpPr>
        <p:spPr>
          <a:xfrm>
            <a:off x="4135899" y="3313072"/>
            <a:ext cx="879029" cy="1004605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262" y="2800732"/>
            <a:ext cx="693596" cy="433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742" y="3096322"/>
            <a:ext cx="693596" cy="433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1804" y="3427520"/>
            <a:ext cx="693596" cy="433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57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46038"/>
            <a:ext cx="8763000" cy="1477962"/>
          </a:xfrm>
        </p:spPr>
        <p:txBody>
          <a:bodyPr>
            <a:normAutofit/>
          </a:bodyPr>
          <a:lstStyle/>
          <a:p>
            <a:r>
              <a:rPr lang="en-US" dirty="0" smtClean="0"/>
              <a:t>I can finally explain to my son</a:t>
            </a:r>
            <a:br>
              <a:rPr lang="en-US" dirty="0" smtClean="0"/>
            </a:br>
            <a:r>
              <a:rPr lang="en-US" dirty="0" smtClean="0"/>
              <a:t>what I do for a living…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45</a:t>
            </a:fld>
            <a:endParaRPr lang="en-US"/>
          </a:p>
        </p:txBody>
      </p:sp>
      <p:pic>
        <p:nvPicPr>
          <p:cNvPr id="9218" name="Picture 2" descr="F:\DCIM\100CANON\IMG_0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800" y="1600200"/>
            <a:ext cx="7010400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512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dbye_black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1004"/>
          <a:stretch/>
        </p:blipFill>
        <p:spPr>
          <a:xfrm>
            <a:off x="1409475" y="533400"/>
            <a:ext cx="6336704" cy="4229575"/>
          </a:xfrm>
          <a:prstGeom prst="rect">
            <a:avLst/>
          </a:prstGeom>
        </p:spPr>
      </p:pic>
      <p:pic>
        <p:nvPicPr>
          <p:cNvPr id="4" name="Picture 2" descr="http://2.bp.blogspot.com/_NcSxbK86vWU/TBuoPqPOmEI/AAAAAAAAAuQ/H9WU3IAnbVg/s400/kinect_001.pn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74" t="48088" b="25321"/>
          <a:stretch/>
        </p:blipFill>
        <p:spPr bwMode="auto">
          <a:xfrm>
            <a:off x="1409475" y="5385099"/>
            <a:ext cx="2796682" cy="704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iacr.org/conferences/crypto2008/Research_bL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571" y="5338105"/>
            <a:ext cx="2390608" cy="66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35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Backup Slides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2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49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832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50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6098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51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9026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52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8354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53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8395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lines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2057400"/>
            <a:ext cx="6858000" cy="830997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</a:t>
            </a:r>
            <a:r>
              <a:rPr lang="en-US" sz="2400" dirty="0" err="1" smtClean="0"/>
              <a:t>table.Count</a:t>
            </a:r>
            <a:r>
              <a:rPr lang="en-US" sz="2400" dirty="0" smtClean="0"/>
              <a:t>();</a:t>
            </a:r>
            <a:endParaRPr lang="en-US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783542"/>
            <a:ext cx="8581644" cy="1278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7534" y="4572000"/>
            <a:ext cx="800925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Parse, </a:t>
            </a:r>
            <a:br>
              <a:rPr lang="en-US" dirty="0" smtClean="0"/>
            </a:br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63320" y="5218331"/>
            <a:ext cx="59663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Sum</a:t>
            </a:r>
            <a:endParaRPr lang="en-US" dirty="0"/>
          </a:p>
        </p:txBody>
      </p:sp>
      <p:cxnSp>
        <p:nvCxnSpPr>
          <p:cNvPr id="7" name="Straight Arrow Connector 6"/>
          <p:cNvCxnSpPr>
            <a:stCxn id="4" idx="3"/>
          </p:cNvCxnSpPr>
          <p:nvPr/>
        </p:nvCxnSpPr>
        <p:spPr>
          <a:xfrm flipV="1">
            <a:off x="1128459" y="4343400"/>
            <a:ext cx="1157541" cy="5517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6" idx="3"/>
          </p:cNvCxnSpPr>
          <p:nvPr/>
        </p:nvCxnSpPr>
        <p:spPr>
          <a:xfrm flipV="1">
            <a:off x="959958" y="4912459"/>
            <a:ext cx="3114742" cy="490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787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1752600"/>
            <a:ext cx="6858000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table</a:t>
            </a:r>
            <a:br>
              <a:rPr lang="en-US" sz="2400" dirty="0" smtClean="0"/>
            </a:br>
            <a:r>
              <a:rPr lang="en-US" sz="2400" dirty="0" smtClean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SelectMany</a:t>
            </a:r>
            <a:r>
              <a:rPr lang="en-US" sz="2400" dirty="0" smtClean="0">
                <a:solidFill>
                  <a:srgbClr val="FF0000"/>
                </a:solidFill>
              </a:rPr>
              <a:t>(l =&gt; </a:t>
            </a:r>
            <a:r>
              <a:rPr lang="en-US" sz="2400" dirty="0" err="1" smtClean="0">
                <a:solidFill>
                  <a:srgbClr val="FF0000"/>
                </a:solidFill>
              </a:rPr>
              <a:t>l.line.Split</a:t>
            </a:r>
            <a:r>
              <a:rPr lang="en-US" sz="2400" dirty="0" smtClean="0">
                <a:solidFill>
                  <a:srgbClr val="FF0000"/>
                </a:solidFill>
              </a:rPr>
              <a:t>(‘ ‘))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.Count();</a:t>
            </a:r>
            <a:endParaRPr lang="en-US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65" y="3810000"/>
            <a:ext cx="766915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89666" y="4295001"/>
            <a:ext cx="1372555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Parse, </a:t>
            </a:r>
            <a:br>
              <a:rPr lang="en-US" dirty="0" smtClean="0"/>
            </a:br>
            <a:r>
              <a:rPr lang="en-US" dirty="0" err="1" smtClean="0"/>
              <a:t>SelectMany</a:t>
            </a:r>
            <a:r>
              <a:rPr lang="en-US" dirty="0" smtClean="0"/>
              <a:t>, </a:t>
            </a:r>
            <a:br>
              <a:rPr lang="en-US" dirty="0" smtClean="0"/>
            </a:br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33400" y="5265123"/>
            <a:ext cx="59663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Sum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762221" y="4295001"/>
            <a:ext cx="980979" cy="4616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130038" y="4572000"/>
            <a:ext cx="2908562" cy="8777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4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567301"/>
            <a:ext cx="7924739" cy="1510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unique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1447800"/>
            <a:ext cx="6858000" cy="1938992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table</a:t>
            </a:r>
            <a:br>
              <a:rPr lang="en-US" sz="2400" dirty="0" smtClean="0"/>
            </a:br>
            <a:r>
              <a:rPr lang="en-US" sz="2400" dirty="0" smtClean="0"/>
              <a:t>	.</a:t>
            </a:r>
            <a:r>
              <a:rPr lang="en-US" sz="2400" dirty="0" err="1" smtClean="0"/>
              <a:t>SelectMany</a:t>
            </a:r>
            <a:r>
              <a:rPr lang="en-US" sz="2400" dirty="0" smtClean="0"/>
              <a:t>(l =&gt; </a:t>
            </a:r>
            <a:r>
              <a:rPr lang="en-US" sz="2400" dirty="0" err="1" smtClean="0"/>
              <a:t>l.line.Split</a:t>
            </a:r>
            <a:r>
              <a:rPr lang="en-US" sz="2400" dirty="0" smtClean="0"/>
              <a:t>(‘ ‘))</a:t>
            </a:r>
          </a:p>
          <a:p>
            <a:r>
              <a:rPr lang="en-US" sz="2400" dirty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GroupBy</a:t>
            </a:r>
            <a:r>
              <a:rPr lang="en-US" sz="2400" dirty="0" smtClean="0">
                <a:solidFill>
                  <a:srgbClr val="FF0000"/>
                </a:solidFill>
              </a:rPr>
              <a:t>(w =&gt; w)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.Count();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27412" y="4756666"/>
            <a:ext cx="1061957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r>
              <a:rPr lang="en-US" dirty="0" smtClean="0"/>
              <a:t>;</a:t>
            </a:r>
          </a:p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5988" y="4205253"/>
            <a:ext cx="1458926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HashPartition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489369" y="4389920"/>
            <a:ext cx="1253831" cy="68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834914" y="4038600"/>
            <a:ext cx="908286" cy="3513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47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602115"/>
            <a:ext cx="7724775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word histogram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'))</a:t>
            </a:r>
          </a:p>
          <a:p>
            <a:r>
              <a:rPr lang="en-US" sz="2400" dirty="0"/>
              <a:t>                .</a:t>
            </a:r>
            <a:r>
              <a:rPr lang="en-US" sz="2400" dirty="0" err="1"/>
              <a:t>GroupBy</a:t>
            </a:r>
            <a:r>
              <a:rPr lang="en-US" sz="2400" dirty="0"/>
              <a:t>(w =&gt; w)</a:t>
            </a:r>
          </a:p>
          <a:p>
            <a:r>
              <a:rPr lang="en-US" sz="2400" dirty="0"/>
              <a:t>                </a:t>
            </a:r>
            <a:r>
              <a:rPr lang="en-US" sz="2400" dirty="0">
                <a:solidFill>
                  <a:srgbClr val="FF0000"/>
                </a:solidFill>
              </a:rPr>
              <a:t>.Select(g =&gt; new { word = </a:t>
            </a:r>
            <a:r>
              <a:rPr lang="en-US" sz="2400" dirty="0" err="1">
                <a:solidFill>
                  <a:srgbClr val="FF0000"/>
                </a:solidFill>
              </a:rPr>
              <a:t>g.Key</a:t>
            </a:r>
            <a:r>
              <a:rPr lang="en-US" sz="2400" dirty="0">
                <a:solidFill>
                  <a:srgbClr val="FF0000"/>
                </a:solidFill>
              </a:rPr>
              <a:t>, count = </a:t>
            </a:r>
            <a:r>
              <a:rPr lang="en-US" sz="2400" dirty="0" err="1">
                <a:solidFill>
                  <a:srgbClr val="FF0000"/>
                </a:solidFill>
              </a:rPr>
              <a:t>g.Count</a:t>
            </a:r>
            <a:r>
              <a:rPr lang="en-US" sz="2400" dirty="0">
                <a:solidFill>
                  <a:srgbClr val="FF0000"/>
                </a:solidFill>
              </a:rPr>
              <a:t>() </a:t>
            </a:r>
            <a:r>
              <a:rPr lang="en-US" sz="2400" dirty="0" smtClean="0">
                <a:solidFill>
                  <a:srgbClr val="FF0000"/>
                </a:solidFill>
              </a:rPr>
              <a:t>});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7412" y="4756666"/>
            <a:ext cx="1061957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r>
              <a:rPr lang="en-US" dirty="0" smtClean="0"/>
              <a:t>;</a:t>
            </a:r>
          </a:p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5988" y="3833336"/>
            <a:ext cx="1458926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endParaRPr lang="en-US" dirty="0" smtClean="0"/>
          </a:p>
          <a:p>
            <a:r>
              <a:rPr lang="en-US" dirty="0" smtClean="0"/>
              <a:t>Count</a:t>
            </a:r>
          </a:p>
          <a:p>
            <a:r>
              <a:rPr lang="en-US" dirty="0" err="1" smtClean="0"/>
              <a:t>HashPartition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489369" y="4389920"/>
            <a:ext cx="1253831" cy="68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834914" y="3980842"/>
            <a:ext cx="832086" cy="3141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36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88" y="3962400"/>
            <a:ext cx="8153400" cy="1888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high-frequency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2308324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</a:t>
            </a:r>
            <a:r>
              <a:rPr lang="en-US" sz="2400" dirty="0" smtClean="0"/>
              <a:t>'))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</a:t>
            </a:r>
            <a:r>
              <a:rPr lang="en-US" sz="2400" dirty="0" err="1"/>
              <a:t>GroupBy</a:t>
            </a:r>
            <a:r>
              <a:rPr lang="en-US" sz="2400" dirty="0"/>
              <a:t>(w =&gt; w</a:t>
            </a:r>
            <a:r>
              <a:rPr lang="en-US" sz="2400" dirty="0" smtClean="0"/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/>
              <a:t>.</a:t>
            </a:r>
            <a:r>
              <a:rPr lang="en-US" sz="2400" dirty="0"/>
              <a:t>Select(g =&gt; new { word = </a:t>
            </a:r>
            <a:r>
              <a:rPr lang="en-US" sz="2400" dirty="0" err="1"/>
              <a:t>g.Key</a:t>
            </a:r>
            <a:r>
              <a:rPr lang="en-US" sz="2400" dirty="0"/>
              <a:t>, count = </a:t>
            </a:r>
            <a:r>
              <a:rPr lang="en-US" sz="2400" dirty="0" err="1"/>
              <a:t>g.Count</a:t>
            </a:r>
            <a:r>
              <a:rPr lang="en-US" sz="2400" dirty="0"/>
              <a:t>() </a:t>
            </a:r>
            <a:r>
              <a:rPr lang="en-US" sz="2400" dirty="0" smtClean="0"/>
              <a:t>})</a:t>
            </a:r>
          </a:p>
          <a:p>
            <a:r>
              <a:rPr lang="en-US" sz="2400" dirty="0" smtClean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OrderByDescending</a:t>
            </a:r>
            <a:r>
              <a:rPr lang="en-US" sz="2400" dirty="0" smtClean="0">
                <a:solidFill>
                  <a:srgbClr val="FF0000"/>
                </a:solidFill>
              </a:rPr>
              <a:t>(t =&gt; </a:t>
            </a:r>
            <a:r>
              <a:rPr lang="en-US" sz="2400" dirty="0" err="1" smtClean="0">
                <a:solidFill>
                  <a:srgbClr val="FF0000"/>
                </a:solidFill>
              </a:rPr>
              <a:t>t.count</a:t>
            </a:r>
            <a:r>
              <a:rPr lang="en-US" sz="24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	.Take(100);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91200"/>
            <a:ext cx="684803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Sort; </a:t>
            </a:r>
            <a:br>
              <a:rPr lang="en-US" dirty="0" smtClean="0"/>
            </a:br>
            <a:r>
              <a:rPr lang="en-US" dirty="0" smtClean="0"/>
              <a:t>Take</a:t>
            </a:r>
            <a:endParaRPr lang="en-US" dirty="0"/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 flipV="1">
            <a:off x="1142003" y="5144870"/>
            <a:ext cx="1372597" cy="969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2133600" y="6088702"/>
            <a:ext cx="1280863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Mergesort</a:t>
            </a:r>
            <a:r>
              <a:rPr lang="en-US" dirty="0" smtClean="0"/>
              <a:t>; </a:t>
            </a:r>
            <a:br>
              <a:rPr lang="en-US" dirty="0" smtClean="0"/>
            </a:br>
            <a:r>
              <a:rPr lang="en-US" dirty="0" smtClean="0"/>
              <a:t>Take</a:t>
            </a:r>
            <a:endParaRPr lang="en-US" dirty="0"/>
          </a:p>
        </p:txBody>
      </p:sp>
      <p:cxnSp>
        <p:nvCxnSpPr>
          <p:cNvPr id="19" name="Straight Arrow Connector 18"/>
          <p:cNvCxnSpPr>
            <a:stCxn id="18" idx="3"/>
          </p:cNvCxnSpPr>
          <p:nvPr/>
        </p:nvCxnSpPr>
        <p:spPr>
          <a:xfrm flipV="1">
            <a:off x="3414463" y="5442372"/>
            <a:ext cx="776537" cy="969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5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12" y="2841012"/>
            <a:ext cx="7897209" cy="378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Example: words by frequency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838200"/>
            <a:ext cx="8458200" cy="1938992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</a:t>
            </a:r>
            <a:r>
              <a:rPr lang="en-US" sz="2400" dirty="0" smtClean="0"/>
              <a:t>'))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</a:t>
            </a:r>
            <a:r>
              <a:rPr lang="en-US" sz="2400" dirty="0" err="1"/>
              <a:t>GroupBy</a:t>
            </a:r>
            <a:r>
              <a:rPr lang="en-US" sz="2400" dirty="0"/>
              <a:t>(w =&gt; w</a:t>
            </a:r>
            <a:r>
              <a:rPr lang="en-US" sz="2400" dirty="0" smtClean="0"/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/>
              <a:t>.</a:t>
            </a:r>
            <a:r>
              <a:rPr lang="en-US" sz="2400" dirty="0"/>
              <a:t>Select(g =&gt; new { word = </a:t>
            </a:r>
            <a:r>
              <a:rPr lang="en-US" sz="2400" dirty="0" err="1"/>
              <a:t>g.Key</a:t>
            </a:r>
            <a:r>
              <a:rPr lang="en-US" sz="2400" dirty="0"/>
              <a:t>, count = </a:t>
            </a:r>
            <a:r>
              <a:rPr lang="en-US" sz="2400" dirty="0" err="1"/>
              <a:t>g.Count</a:t>
            </a:r>
            <a:r>
              <a:rPr lang="en-US" sz="2400" dirty="0"/>
              <a:t>() </a:t>
            </a:r>
            <a:r>
              <a:rPr lang="en-US" sz="2400" dirty="0" smtClean="0"/>
              <a:t>})</a:t>
            </a:r>
          </a:p>
          <a:p>
            <a:r>
              <a:rPr lang="en-US" sz="2400" dirty="0" smtClean="0"/>
              <a:t>	.</a:t>
            </a:r>
            <a:r>
              <a:rPr lang="en-US" sz="2400" dirty="0" err="1" smtClean="0"/>
              <a:t>OrderByDescending</a:t>
            </a:r>
            <a:r>
              <a:rPr lang="en-US" sz="2400" dirty="0" smtClean="0"/>
              <a:t>(t =&gt; </a:t>
            </a:r>
            <a:r>
              <a:rPr lang="en-US" sz="2400" dirty="0" err="1" smtClean="0"/>
              <a:t>t.count</a:t>
            </a:r>
            <a:r>
              <a:rPr lang="en-US" sz="2400" dirty="0" smtClean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00" y="3962400"/>
            <a:ext cx="875561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Sample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>
            <a:off x="1180361" y="4147066"/>
            <a:ext cx="1334239" cy="138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02871" y="4412040"/>
            <a:ext cx="1144929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Histogram</a:t>
            </a:r>
            <a:endParaRPr lang="en-US" dirty="0"/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 flipV="1">
            <a:off x="1447800" y="4584353"/>
            <a:ext cx="3086100" cy="123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36790" y="4888468"/>
            <a:ext cx="1111010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Broadcast</a:t>
            </a:r>
            <a:endParaRPr lang="en-US" dirty="0"/>
          </a:p>
        </p:txBody>
      </p:sp>
      <p:cxnSp>
        <p:nvCxnSpPr>
          <p:cNvPr id="19" name="Straight Arrow Connector 18"/>
          <p:cNvCxnSpPr>
            <a:stCxn id="18" idx="3"/>
          </p:cNvCxnSpPr>
          <p:nvPr/>
        </p:nvCxnSpPr>
        <p:spPr>
          <a:xfrm>
            <a:off x="1447800" y="5073134"/>
            <a:ext cx="2895600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36790" y="5334000"/>
            <a:ext cx="1651093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Range-partition</a:t>
            </a:r>
            <a:endParaRPr lang="en-US" dirty="0"/>
          </a:p>
        </p:txBody>
      </p:sp>
      <p:cxnSp>
        <p:nvCxnSpPr>
          <p:cNvPr id="21" name="Straight Arrow Connector 20"/>
          <p:cNvCxnSpPr>
            <a:stCxn id="20" idx="3"/>
          </p:cNvCxnSpPr>
          <p:nvPr/>
        </p:nvCxnSpPr>
        <p:spPr>
          <a:xfrm>
            <a:off x="1987883" y="5518666"/>
            <a:ext cx="221917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36790" y="6096000"/>
            <a:ext cx="569387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Sort</a:t>
            </a:r>
            <a:endParaRPr lang="en-US" dirty="0"/>
          </a:p>
        </p:txBody>
      </p:sp>
      <p:cxnSp>
        <p:nvCxnSpPr>
          <p:cNvPr id="24" name="Straight Arrow Connector 23"/>
          <p:cNvCxnSpPr>
            <a:stCxn id="23" idx="3"/>
          </p:cNvCxnSpPr>
          <p:nvPr/>
        </p:nvCxnSpPr>
        <p:spPr>
          <a:xfrm flipV="1">
            <a:off x="906177" y="6172200"/>
            <a:ext cx="1837023" cy="1084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66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Projected IR pattern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60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4419600" y="6275889"/>
            <a:ext cx="375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youtube.com/v/MlTf0yYQjSg</a:t>
            </a: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16" y="1094289"/>
            <a:ext cx="8350770" cy="518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49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76200"/>
            <a:ext cx="8229600" cy="1143000"/>
          </a:xfrm>
        </p:spPr>
        <p:txBody>
          <a:bodyPr/>
          <a:lstStyle/>
          <a:p>
            <a:r>
              <a:rPr lang="en-US" dirty="0" smtClean="0"/>
              <a:t>Depth map</a:t>
            </a:r>
            <a:endParaRPr lang="en-US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00" y="1143000"/>
            <a:ext cx="8904942" cy="544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61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5105400" y="6509266"/>
            <a:ext cx="30630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www.insidekinect.com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37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>
  <documentManagement>
    <ContentTypeId xmlns="http://schemas.microsoft.com/sharepoint/v3">0x00C251B3E704BEF844A3664A2BBF8FF4D1</ContentTypeId>
    <_SourceUrl xmlns="http://schemas.microsoft.com/sharepoint/v3" xsi:nil="true"/>
    <AutoVersionDisabled xmlns="http://schemas.microsoft.com/sharepoint/v3">false</AutoVersionDisabled>
    <ItemType xmlns="http://schemas.microsoft.com/sharepoint/v3">1</ItemType>
    <Order xmlns="http://schemas.microsoft.com/sharepoint/v3" xsi:nil="true"/>
    <_SharedFileIndex xmlns="http://schemas.microsoft.com/sharepoint/v3" xsi:nil="true"/>
    <MetaInfo xmlns="http://schemas.microsoft.com/sharepoint/v3" xsi:nil="true"/>
    <Description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_Docs_" ma:contentTypeID="0x00C251B3E704BEF844A3664A2BBF8FF4D1" ma:contentTypeVersion="" ma:contentTypeDescription="" ma:contentTypeScope="" ma:versionID="3a2edab3f8627e899226e7941b561430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3e5d9eca856144ce6ca1da655f95619c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ID" minOccurs="0"/>
                <xsd:element ref="ns1:ContentTypeId" minOccurs="0"/>
                <xsd:element ref="ns1:Author" minOccurs="0"/>
                <xsd:element ref="ns1:Editor" minOccurs="0"/>
                <xsd:element ref="ns1:_HasCopyDestinations" minOccurs="0"/>
                <xsd:element ref="ns1:_CopySource" minOccurs="0"/>
                <xsd:element ref="ns1:_ModerationStatus" minOccurs="0"/>
                <xsd:element ref="ns1:_ModerationComments" minOccurs="0"/>
                <xsd:element ref="ns1:FileRef" minOccurs="0"/>
                <xsd:element ref="ns1:FileDirRef" minOccurs="0"/>
                <xsd:element ref="ns1:Last_x0020_Modified" minOccurs="0"/>
                <xsd:element ref="ns1:Created_x0020_Date" minOccurs="0"/>
                <xsd:element ref="ns1:File_x0020_Size" minOccurs="0"/>
                <xsd:element ref="ns1:FSObjType" minOccurs="0"/>
                <xsd:element ref="ns1:CheckedOutUserId" minOccurs="0"/>
                <xsd:element ref="ns1:IsCheckedoutToLocal" minOccurs="0"/>
                <xsd:element ref="ns1:CheckoutUser" minOccurs="0"/>
                <xsd:element ref="ns1:UniqueId" minOccurs="0"/>
                <xsd:element ref="ns1:ProgId" minOccurs="0"/>
                <xsd:element ref="ns1:ScopeId" minOccurs="0"/>
                <xsd:element ref="ns1:VirusStatus" minOccurs="0"/>
                <xsd:element ref="ns1:CheckedOutTitle" minOccurs="0"/>
                <xsd:element ref="ns1:_CheckinComment" minOccurs="0"/>
                <xsd:element ref="ns1:File_x0020_Type" minOccurs="0"/>
                <xsd:element ref="ns1:HTML_x0020_File_x0020_Type" minOccurs="0"/>
                <xsd:element ref="ns1:_SourceUrl" minOccurs="0"/>
                <xsd:element ref="ns1:_SharedFileIndex" minOccurs="0"/>
                <xsd:element ref="ns1:MetaInfo" minOccurs="0"/>
                <xsd:element ref="ns1:_Level" minOccurs="0"/>
                <xsd:element ref="ns1:_IsCurrentVersion" minOccurs="0"/>
                <xsd:element ref="ns1:owshiddenversion" minOccurs="0"/>
                <xsd:element ref="ns1:_UIVersion" minOccurs="0"/>
                <xsd:element ref="ns1:_UIVersionString" minOccurs="0"/>
                <xsd:element ref="ns1:InstanceID" minOccurs="0"/>
                <xsd:element ref="ns1:Order" minOccurs="0"/>
                <xsd:element ref="ns1:GUID" minOccurs="0"/>
                <xsd:element ref="ns1:WorkflowVersion" minOccurs="0"/>
                <xsd:element ref="ns1:WorkflowInstanceID" minOccurs="0"/>
                <xsd:element ref="ns1:ParentVersionString" minOccurs="0"/>
                <xsd:element ref="ns1:ParentLeafName" minOccurs="0"/>
                <xsd:element ref="ns1:AutoVersionDisabled" minOccurs="0"/>
                <xsd:element ref="ns1:ItemType" minOccurs="0"/>
                <xsd:element ref="ns1:Description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ID" ma:index="0" nillable="true" ma:displayName="ID" ma:internalName="ID" ma:readOnly="true">
      <xsd:simpleType>
        <xsd:restriction base="dms:Unknown"/>
      </xsd:simpleType>
    </xsd:element>
    <xsd:element name="ContentTypeId" ma:index="1" nillable="true" ma:displayName="Content Type ID" ma:hidden="true" ma:internalName="ContentTypeId" ma:readOnly="true">
      <xsd:simpleType>
        <xsd:restriction base="dms:Unknown"/>
      </xsd:simpleType>
    </xsd:element>
    <xsd:element name="Author" ma:index="4" nillable="true" ma:displayName="Created By" ma:list="UserInfo" ma:internalName="Autho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" ma:index="6" nillable="true" ma:displayName="Modified By" ma:list="UserInfo" ma:internalName="Edito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HasCopyDestinations" ma:index="7" nillable="true" ma:displayName="Has Copy Destinations" ma:hidden="true" ma:internalName="_HasCopyDestinations" ma:readOnly="true">
      <xsd:simpleType>
        <xsd:restriction base="dms:Boolean"/>
      </xsd:simpleType>
    </xsd:element>
    <xsd:element name="_CopySource" ma:index="8" nillable="true" ma:displayName="Copy Source" ma:internalName="_CopySource" ma:readOnly="true">
      <xsd:simpleType>
        <xsd:restriction base="dms:Text"/>
      </xsd:simpleType>
    </xsd:element>
    <xsd:element name="_ModerationStatus" ma:index="9" nillable="true" ma:displayName="Approval Status" ma:default="0" ma:hidden="true" ma:internalName="_ModerationStatus" ma:readOnly="true">
      <xsd:simpleType>
        <xsd:restriction base="dms:Unknown"/>
      </xsd:simpleType>
    </xsd:element>
    <xsd:element name="_ModerationComments" ma:index="10" nillable="true" ma:displayName="Approver Comments" ma:hidden="true" ma:internalName="_ModerationComments" ma:readOnly="true">
      <xsd:simpleType>
        <xsd:restriction base="dms:Note"/>
      </xsd:simpleType>
    </xsd:element>
    <xsd:element name="FileRef" ma:index="11" nillable="true" ma:displayName="URL Path" ma:hidden="true" ma:list="Docs" ma:internalName="FileRef" ma:readOnly="true" ma:showField="FullUrl">
      <xsd:simpleType>
        <xsd:restriction base="dms:Lookup"/>
      </xsd:simpleType>
    </xsd:element>
    <xsd:element name="FileDirRef" ma:index="12" nillable="true" ma:displayName="Path" ma:hidden="true" ma:list="Docs" ma:internalName="FileDirRef" ma:readOnly="true" ma:showField="DirName">
      <xsd:simpleType>
        <xsd:restriction base="dms:Lookup"/>
      </xsd:simpleType>
    </xsd:element>
    <xsd:element name="Last_x0020_Modified" ma:index="13" nillable="true" ma:displayName="Modified" ma:format="TRUE" ma:hidden="true" ma:list="Docs" ma:internalName="Last_x0020_Modified" ma:readOnly="true" ma:showField="TimeLastModified">
      <xsd:simpleType>
        <xsd:restriction base="dms:Lookup"/>
      </xsd:simpleType>
    </xsd:element>
    <xsd:element name="Created_x0020_Date" ma:index="14" nillable="true" ma:displayName="Created" ma:format="TRUE" ma:hidden="true" ma:list="Docs" ma:internalName="Created_x0020_Date" ma:readOnly="true" ma:showField="TimeCreated">
      <xsd:simpleType>
        <xsd:restriction base="dms:Lookup"/>
      </xsd:simpleType>
    </xsd:element>
    <xsd:element name="File_x0020_Size" ma:index="15" nillable="true" ma:displayName="File Size" ma:format="TRUE" ma:hidden="true" ma:list="Docs" ma:internalName="File_x0020_Size" ma:readOnly="true" ma:showField="SizeInKB">
      <xsd:simpleType>
        <xsd:restriction base="dms:Lookup"/>
      </xsd:simpleType>
    </xsd:element>
    <xsd:element name="FSObjType" ma:index="16" nillable="true" ma:displayName="Item Type" ma:hidden="true" ma:list="Docs" ma:internalName="FSObjType" ma:readOnly="true" ma:showField="FSType">
      <xsd:simpleType>
        <xsd:restriction base="dms:Lookup"/>
      </xsd:simpleType>
    </xsd:element>
    <xsd:element name="CheckedOutUserId" ma:index="18" nillable="true" ma:displayName="ID of the User who has the item Checked Out" ma:hidden="true" ma:list="Docs" ma:internalName="CheckedOutUserId" ma:readOnly="true" ma:showField="CheckoutUserId">
      <xsd:simpleType>
        <xsd:restriction base="dms:Lookup"/>
      </xsd:simpleType>
    </xsd:element>
    <xsd:element name="IsCheckedoutToLocal" ma:index="19" nillable="true" ma:displayName="Is Checked out to local" ma:hidden="true" ma:list="Docs" ma:internalName="IsCheckedoutToLocal" ma:readOnly="true" ma:showField="IsCheckoutToLocal">
      <xsd:simpleType>
        <xsd:restriction base="dms:Lookup"/>
      </xsd:simpleType>
    </xsd:element>
    <xsd:element name="CheckoutUser" ma:index="20" nillable="true" ma:displayName="Checked Out To" ma:list="UserInfo" ma:internalName="CheckoutUse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UniqueId" ma:index="22" nillable="true" ma:displayName="Unique Id" ma:hidden="true" ma:list="Docs" ma:internalName="UniqueId" ma:readOnly="true" ma:showField="UniqueId">
      <xsd:simpleType>
        <xsd:restriction base="dms:Lookup"/>
      </xsd:simpleType>
    </xsd:element>
    <xsd:element name="ProgId" ma:index="23" nillable="true" ma:displayName="ProgId" ma:hidden="true" ma:list="Docs" ma:internalName="ProgId" ma:readOnly="true" ma:showField="ProgId">
      <xsd:simpleType>
        <xsd:restriction base="dms:Lookup"/>
      </xsd:simpleType>
    </xsd:element>
    <xsd:element name="ScopeId" ma:index="24" nillable="true" ma:displayName="ScopeId" ma:hidden="true" ma:list="Docs" ma:internalName="ScopeId" ma:readOnly="true" ma:showField="ScopeId">
      <xsd:simpleType>
        <xsd:restriction base="dms:Lookup"/>
      </xsd:simpleType>
    </xsd:element>
    <xsd:element name="VirusStatus" ma:index="25" nillable="true" ma:displayName="Virus Status" ma:format="TRUE" ma:hidden="true" ma:list="Docs" ma:internalName="VirusStatus" ma:readOnly="true" ma:showField="Size">
      <xsd:simpleType>
        <xsd:restriction base="dms:Lookup"/>
      </xsd:simpleType>
    </xsd:element>
    <xsd:element name="CheckedOutTitle" ma:index="26" nillable="true" ma:displayName="Checked Out To" ma:format="TRUE" ma:hidden="true" ma:list="Docs" ma:internalName="CheckedOutTitle" ma:readOnly="true" ma:showField="CheckedOutTitle">
      <xsd:simpleType>
        <xsd:restriction base="dms:Lookup"/>
      </xsd:simpleType>
    </xsd:element>
    <xsd:element name="_CheckinComment" ma:index="27" nillable="true" ma:displayName="Check In Comment" ma:format="TRUE" ma:list="Docs" ma:internalName="_CheckinComment" ma:readOnly="true" ma:showField="CheckinComment">
      <xsd:simpleType>
        <xsd:restriction base="dms:Lookup"/>
      </xsd:simpleType>
    </xsd:element>
    <xsd:element name="File_x0020_Type" ma:index="31" nillable="true" ma:displayName="File Type" ma:hidden="true" ma:internalName="File_x0020_Type" ma:readOnly="true">
      <xsd:simpleType>
        <xsd:restriction base="dms:Text"/>
      </xsd:simpleType>
    </xsd:element>
    <xsd:element name="HTML_x0020_File_x0020_Type" ma:index="32" nillable="true" ma:displayName="HTML File Type" ma:hidden="true" ma:internalName="HTML_x0020_File_x0020_Type" ma:readOnly="true">
      <xsd:simpleType>
        <xsd:restriction base="dms:Text"/>
      </xsd:simpleType>
    </xsd:element>
    <xsd:element name="_SourceUrl" ma:index="33" nillable="true" ma:displayName="Source Url" ma:hidden="true" ma:internalName="_SourceUrl">
      <xsd:simpleType>
        <xsd:restriction base="dms:Text"/>
      </xsd:simpleType>
    </xsd:element>
    <xsd:element name="_SharedFileIndex" ma:index="34" nillable="true" ma:displayName="Shared File Index" ma:hidden="true" ma:internalName="_SharedFileIndex">
      <xsd:simpleType>
        <xsd:restriction base="dms:Text"/>
      </xsd:simpleType>
    </xsd:element>
    <xsd:element name="MetaInfo" ma:index="44" nillable="true" ma:displayName="Property Bag" ma:hidden="true" ma:list="Docs" ma:internalName="MetaInfo" ma:showField="MetaInfo">
      <xsd:simpleType>
        <xsd:restriction base="dms:Lookup"/>
      </xsd:simpleType>
    </xsd:element>
    <xsd:element name="_Level" ma:index="45" nillable="true" ma:displayName="Level" ma:hidden="true" ma:internalName="_Level" ma:readOnly="true">
      <xsd:simpleType>
        <xsd:restriction base="dms:Unknown"/>
      </xsd:simpleType>
    </xsd:element>
    <xsd:element name="_IsCurrentVersion" ma:index="46" nillable="true" ma:displayName="Is Current Version" ma:hidden="true" ma:internalName="_IsCurrentVersion" ma:readOnly="true">
      <xsd:simpleType>
        <xsd:restriction base="dms:Boolean"/>
      </xsd:simpleType>
    </xsd:element>
    <xsd:element name="owshiddenversion" ma:index="50" nillable="true" ma:displayName="owshiddenversion" ma:hidden="true" ma:internalName="owshiddenversion" ma:readOnly="true">
      <xsd:simpleType>
        <xsd:restriction base="dms:Unknown"/>
      </xsd:simpleType>
    </xsd:element>
    <xsd:element name="_UIVersion" ma:index="51" nillable="true" ma:displayName="UI Version" ma:hidden="true" ma:internalName="_UIVersion" ma:readOnly="true">
      <xsd:simpleType>
        <xsd:restriction base="dms:Unknown"/>
      </xsd:simpleType>
    </xsd:element>
    <xsd:element name="_UIVersionString" ma:index="52" nillable="true" ma:displayName="Version" ma:internalName="_UIVersionString" ma:readOnly="true">
      <xsd:simpleType>
        <xsd:restriction base="dms:Text"/>
      </xsd:simpleType>
    </xsd:element>
    <xsd:element name="InstanceID" ma:index="53" nillable="true" ma:displayName="Instance ID" ma:hidden="true" ma:internalName="InstanceID" ma:readOnly="true">
      <xsd:simpleType>
        <xsd:restriction base="dms:Unknown"/>
      </xsd:simpleType>
    </xsd:element>
    <xsd:element name="Order" ma:index="54" nillable="true" ma:displayName="Order" ma:hidden="true" ma:internalName="Order">
      <xsd:simpleType>
        <xsd:restriction base="dms:Number"/>
      </xsd:simpleType>
    </xsd:element>
    <xsd:element name="GUID" ma:index="55" nillable="true" ma:displayName="GUID" ma:hidden="true" ma:internalName="GUID" ma:readOnly="true">
      <xsd:simpleType>
        <xsd:restriction base="dms:Unknown"/>
      </xsd:simpleType>
    </xsd:element>
    <xsd:element name="WorkflowVersion" ma:index="56" nillable="true" ma:displayName="Workflow Version" ma:hidden="true" ma:internalName="WorkflowVersion" ma:readOnly="true">
      <xsd:simpleType>
        <xsd:restriction base="dms:Unknown"/>
      </xsd:simpleType>
    </xsd:element>
    <xsd:element name="WorkflowInstanceID" ma:index="57" nillable="true" ma:displayName="Workflow Instance ID" ma:hidden="true" ma:internalName="WorkflowInstanceID" ma:readOnly="true">
      <xsd:simpleType>
        <xsd:restriction base="dms:Unknown"/>
      </xsd:simpleType>
    </xsd:element>
    <xsd:element name="ParentVersionString" ma:index="58" nillable="true" ma:displayName="Source Version (Converted Document)" ma:hidden="true" ma:list="Docs" ma:internalName="ParentVersionString" ma:readOnly="true" ma:showField="ParentVersionString">
      <xsd:simpleType>
        <xsd:restriction base="dms:Lookup"/>
      </xsd:simpleType>
    </xsd:element>
    <xsd:element name="ParentLeafName" ma:index="59" nillable="true" ma:displayName="Source Name (Converted Document)" ma:hidden="true" ma:list="Docs" ma:internalName="ParentLeafName" ma:readOnly="true" ma:showField="ParentLeafName">
      <xsd:simpleType>
        <xsd:restriction base="dms:Lookup"/>
      </xsd:simpleType>
    </xsd:element>
    <xsd:element name="AutoVersionDisabled" ma:index="60" nillable="true" ma:displayName="AutoVersionDisabled" ma:default="FALSE" ma:hidden="true" ma:internalName="AutoVersionDisabled">
      <xsd:simpleType>
        <xsd:restriction base="dms:Boolean"/>
      </xsd:simpleType>
    </xsd:element>
    <xsd:element name="ItemType" ma:index="61" nillable="true" ma:displayName="ItemType" ma:default="1" ma:hidden="true" ma:internalName="ItemType">
      <xsd:simpleType>
        <xsd:restriction base="dms:Unknown"/>
      </xsd:simpleType>
    </xsd:element>
    <xsd:element name="Description" ma:index="62" nillable="true" ma:displayName="Description" ma:hidden="true" ma:internalName="Description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" ma:displayName="Content Type" ma:readOnly="true"/>
        <xsd:element ref="dc:title" minOccurs="0" maxOccurs="1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6587CAA6-56CE-4528-8B3E-FAD82F967BCC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C69386E3-875D-42CC-841F-9DECCC141D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50944</TotalTime>
  <Words>716</Words>
  <Application>Microsoft Office PowerPoint</Application>
  <PresentationFormat>On-screen Show (4:3)</PresentationFormat>
  <Paragraphs>308</Paragraphs>
  <Slides>61</Slides>
  <Notes>10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2" baseType="lpstr">
      <vt:lpstr>Office Theme</vt:lpstr>
      <vt:lpstr>Playing with “Big Data”</vt:lpstr>
      <vt:lpstr>PowerPoint Presentation</vt:lpstr>
      <vt:lpstr>Input Device</vt:lpstr>
      <vt:lpstr>Data  Streams</vt:lpstr>
      <vt:lpstr>“You are the Controller”</vt:lpstr>
      <vt:lpstr>The Body Tracking Problem</vt:lpstr>
      <vt:lpstr>Tracking Pipeline</vt:lpstr>
      <vt:lpstr>PowerPoint Presentation</vt:lpstr>
      <vt:lpstr>From Depth Map to Body Parts</vt:lpstr>
      <vt:lpstr>What is the Shape of a Human?</vt:lpstr>
      <vt:lpstr>How do You Recognize a Human?</vt:lpstr>
      <vt:lpstr>Learn from Examples</vt:lpstr>
      <vt:lpstr>Examples</vt:lpstr>
      <vt:lpstr>Motion Capture (Mocap)</vt:lpstr>
      <vt:lpstr>Rendered Avatar Models</vt:lpstr>
      <vt:lpstr>Ground Truth Data</vt:lpstr>
      <vt:lpstr>Decision Trees</vt:lpstr>
      <vt:lpstr>Accuracy</vt:lpstr>
      <vt:lpstr>Learn from Many Examples</vt:lpstr>
      <vt:lpstr>Learn from Many Examples</vt:lpstr>
      <vt:lpstr>Programming Clusters</vt:lpstr>
      <vt:lpstr>Programming Clusters</vt:lpstr>
      <vt:lpstr>Execution</vt:lpstr>
      <vt:lpstr>Analytics with Dryad</vt:lpstr>
      <vt:lpstr>Analytics with Dryad</vt:lpstr>
      <vt:lpstr>Programming Clusters</vt:lpstr>
      <vt:lpstr>LINQ</vt:lpstr>
      <vt:lpstr>LINQ = .Net+ Queries</vt:lpstr>
      <vt:lpstr>Collections</vt:lpstr>
      <vt:lpstr>DryadLINQ = LINQ + Dryad</vt:lpstr>
      <vt:lpstr>PowerPoint Presentation</vt:lpstr>
      <vt:lpstr>PowerPoint Presentation</vt:lpstr>
      <vt:lpstr>PowerPoint Presentation</vt:lpstr>
      <vt:lpstr>PowerPoint Presentation</vt:lpstr>
      <vt:lpstr>LINQ Summary</vt:lpstr>
      <vt:lpstr>Nested Parallelism</vt:lpstr>
      <vt:lpstr>Kinect Training Pipeline</vt:lpstr>
      <vt:lpstr>Computing 1 Tree Layer</vt:lpstr>
      <vt:lpstr>Training Efficiency</vt:lpstr>
      <vt:lpstr>Conclusions</vt:lpstr>
      <vt:lpstr>Huge Commercial Success</vt:lpstr>
      <vt:lpstr>Tremendous Developer Interest</vt:lpstr>
      <vt:lpstr>Consumer Technologies  Push The Envelope</vt:lpstr>
      <vt:lpstr>Technology Transfer</vt:lpstr>
      <vt:lpstr>I can finally explain to my son what I do for a living…</vt:lpstr>
      <vt:lpstr>PowerPoint Presentation</vt:lpstr>
      <vt:lpstr>Backup Slides</vt:lpstr>
      <vt:lpstr>Fault Tolerance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Example: counting lines</vt:lpstr>
      <vt:lpstr>Example: counting words</vt:lpstr>
      <vt:lpstr>Example: counting unique words</vt:lpstr>
      <vt:lpstr>Example: word histogram</vt:lpstr>
      <vt:lpstr>Example: high-frequency words</vt:lpstr>
      <vt:lpstr>Example: words by frequency</vt:lpstr>
      <vt:lpstr>Projected IR pattern</vt:lpstr>
      <vt:lpstr>Depth map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Cluster Computing with Dryad</dc:title>
  <dc:creator>Mihai Budiu</dc:creator>
  <cp:lastModifiedBy>Mihai Budiu</cp:lastModifiedBy>
  <cp:revision>793</cp:revision>
  <dcterms:created xsi:type="dcterms:W3CDTF">2008-02-12T01:28:42Z</dcterms:created>
  <dcterms:modified xsi:type="dcterms:W3CDTF">2012-06-18T07:42:16Z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ddDocumentEventProcessedFirstTime">
    <vt:lpwstr>True</vt:lpwstr>
  </property>
  <property fmtid="{D5CDD505-2E9C-101B-9397-08002B2CF9AE}" pid="3" name="AddDocumentEventProcessedFileUniqueId">
    <vt:lpwstr>c4bd8f56-f9c6-4668-b386-e50e818da9d4</vt:lpwstr>
  </property>
  <property fmtid="{D5CDD505-2E9C-101B-9397-08002B2CF9AE}" pid="4" name="LastObjectUpdateEventProcessedVersion">
    <vt:lpwstr>2.0</vt:lpwstr>
  </property>
</Properties>
</file>