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62"/>
  </p:notesMasterIdLst>
  <p:sldIdLst>
    <p:sldId id="256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59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9" r:id="rId26"/>
    <p:sldId id="286" r:id="rId27"/>
    <p:sldId id="287" r:id="rId28"/>
    <p:sldId id="288" r:id="rId29"/>
    <p:sldId id="292" r:id="rId30"/>
    <p:sldId id="293" r:id="rId31"/>
    <p:sldId id="320" r:id="rId32"/>
    <p:sldId id="290" r:id="rId33"/>
    <p:sldId id="261" r:id="rId34"/>
    <p:sldId id="308" r:id="rId35"/>
    <p:sldId id="262" r:id="rId36"/>
    <p:sldId id="295" r:id="rId37"/>
    <p:sldId id="291" r:id="rId38"/>
    <p:sldId id="296" r:id="rId39"/>
    <p:sldId id="319" r:id="rId40"/>
    <p:sldId id="318" r:id="rId41"/>
    <p:sldId id="297" r:id="rId42"/>
    <p:sldId id="309" r:id="rId43"/>
    <p:sldId id="298" r:id="rId44"/>
    <p:sldId id="299" r:id="rId45"/>
    <p:sldId id="300" r:id="rId46"/>
    <p:sldId id="311" r:id="rId47"/>
    <p:sldId id="310" r:id="rId48"/>
    <p:sldId id="303" r:id="rId49"/>
    <p:sldId id="302" r:id="rId50"/>
    <p:sldId id="304" r:id="rId51"/>
    <p:sldId id="312" r:id="rId52"/>
    <p:sldId id="313" r:id="rId53"/>
    <p:sldId id="317" r:id="rId54"/>
    <p:sldId id="316" r:id="rId55"/>
    <p:sldId id="315" r:id="rId56"/>
    <p:sldId id="301" r:id="rId57"/>
    <p:sldId id="314" r:id="rId58"/>
    <p:sldId id="305" r:id="rId59"/>
    <p:sldId id="306" r:id="rId60"/>
    <p:sldId id="307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0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44" y="6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budiu\Documents\research\papers\sketch\measurement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14260717410341E-2"/>
          <c:y val="0.1115277777777778"/>
          <c:w val="0.90408573928258973"/>
          <c:h val="0.77644320501603947"/>
        </c:manualLayout>
      </c:layout>
      <c:lineChart>
        <c:grouping val="standard"/>
        <c:varyColors val="0"/>
        <c:ser>
          <c:idx val="0"/>
          <c:order val="0"/>
          <c:tx>
            <c:strRef>
              <c:f>Sheet1!$B$34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Sheet1!$G$36:$G$45</c:f>
                <c:numCache>
                  <c:formatCode>General</c:formatCode>
                  <c:ptCount val="10"/>
                  <c:pt idx="0">
                    <c:v>5.6</c:v>
                  </c:pt>
                  <c:pt idx="1">
                    <c:v>6.4</c:v>
                  </c:pt>
                  <c:pt idx="2">
                    <c:v>14.8</c:v>
                  </c:pt>
                  <c:pt idx="3">
                    <c:v>9</c:v>
                  </c:pt>
                  <c:pt idx="4">
                    <c:v>20.6</c:v>
                  </c:pt>
                  <c:pt idx="5">
                    <c:v>15.799999999999997</c:v>
                  </c:pt>
                  <c:pt idx="6">
                    <c:v>13.400000000000006</c:v>
                  </c:pt>
                  <c:pt idx="7">
                    <c:v>29.599999999999994</c:v>
                  </c:pt>
                  <c:pt idx="8">
                    <c:v>28.399999999999977</c:v>
                  </c:pt>
                  <c:pt idx="9">
                    <c:v>104.60000000000002</c:v>
                  </c:pt>
                </c:numCache>
              </c:numRef>
            </c:plus>
            <c:minus>
              <c:numRef>
                <c:f>Sheet1!$F$36:$F$45</c:f>
                <c:numCache>
                  <c:formatCode>General</c:formatCode>
                  <c:ptCount val="10"/>
                  <c:pt idx="0">
                    <c:v>1.4</c:v>
                  </c:pt>
                  <c:pt idx="1">
                    <c:v>1.5999999999999996</c:v>
                  </c:pt>
                  <c:pt idx="2">
                    <c:v>5.1999999999999993</c:v>
                  </c:pt>
                  <c:pt idx="3">
                    <c:v>6</c:v>
                  </c:pt>
                  <c:pt idx="4">
                    <c:v>15.399999999999999</c:v>
                  </c:pt>
                  <c:pt idx="5">
                    <c:v>11.200000000000003</c:v>
                  </c:pt>
                  <c:pt idx="6">
                    <c:v>16.599999999999994</c:v>
                  </c:pt>
                  <c:pt idx="7">
                    <c:v>24.400000000000006</c:v>
                  </c:pt>
                  <c:pt idx="8">
                    <c:v>20.600000000000023</c:v>
                  </c:pt>
                  <c:pt idx="9">
                    <c:v>92.399999999999977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Sheet1!$A$36:$A$45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Sheet1!$E$36:$E$45</c:f>
              <c:numCache>
                <c:formatCode>General</c:formatCode>
                <c:ptCount val="10"/>
                <c:pt idx="0">
                  <c:v>3.4</c:v>
                </c:pt>
                <c:pt idx="1">
                  <c:v>5.6</c:v>
                </c:pt>
                <c:pt idx="2">
                  <c:v>12.2</c:v>
                </c:pt>
                <c:pt idx="3">
                  <c:v>21</c:v>
                </c:pt>
                <c:pt idx="4">
                  <c:v>47.4</c:v>
                </c:pt>
                <c:pt idx="5">
                  <c:v>61.2</c:v>
                </c:pt>
                <c:pt idx="6">
                  <c:v>96.6</c:v>
                </c:pt>
                <c:pt idx="7">
                  <c:v>166.4</c:v>
                </c:pt>
                <c:pt idx="8">
                  <c:v>359.6</c:v>
                </c:pt>
                <c:pt idx="9">
                  <c:v>509.4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Sheet1!$I$34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Sheet1!$N$36:$N$45</c:f>
                <c:numCache>
                  <c:formatCode>General</c:formatCode>
                  <c:ptCount val="10"/>
                  <c:pt idx="0">
                    <c:v>2</c:v>
                  </c:pt>
                  <c:pt idx="1">
                    <c:v>0.40000000000000036</c:v>
                  </c:pt>
                  <c:pt idx="2">
                    <c:v>35.4</c:v>
                  </c:pt>
                  <c:pt idx="3">
                    <c:v>46.6</c:v>
                  </c:pt>
                  <c:pt idx="4">
                    <c:v>53.6</c:v>
                  </c:pt>
                  <c:pt idx="5">
                    <c:v>58.8</c:v>
                  </c:pt>
                  <c:pt idx="6">
                    <c:v>71.599999999999994</c:v>
                  </c:pt>
                  <c:pt idx="7">
                    <c:v>78.8</c:v>
                  </c:pt>
                  <c:pt idx="8">
                    <c:v>10.600000000000001</c:v>
                  </c:pt>
                  <c:pt idx="9">
                    <c:v>126.4</c:v>
                  </c:pt>
                </c:numCache>
              </c:numRef>
            </c:plus>
            <c:minus>
              <c:numRef>
                <c:f>Sheet1!$M$36:$M$45</c:f>
                <c:numCache>
                  <c:formatCode>General</c:formatCode>
                  <c:ptCount val="10"/>
                  <c:pt idx="0">
                    <c:v>1</c:v>
                  </c:pt>
                  <c:pt idx="1">
                    <c:v>0.59999999999999964</c:v>
                  </c:pt>
                  <c:pt idx="2">
                    <c:v>40.6</c:v>
                  </c:pt>
                  <c:pt idx="3">
                    <c:v>31.4</c:v>
                  </c:pt>
                  <c:pt idx="4">
                    <c:v>36.4</c:v>
                  </c:pt>
                  <c:pt idx="5">
                    <c:v>31.200000000000003</c:v>
                  </c:pt>
                  <c:pt idx="6">
                    <c:v>34.4</c:v>
                  </c:pt>
                  <c:pt idx="7">
                    <c:v>44.2</c:v>
                  </c:pt>
                  <c:pt idx="8">
                    <c:v>10.399999999999999</c:v>
                  </c:pt>
                  <c:pt idx="9">
                    <c:v>34.599999999999994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Sheet1!$L$36:$L$45</c:f>
              <c:numCache>
                <c:formatCode>General</c:formatCode>
                <c:ptCount val="10"/>
                <c:pt idx="0">
                  <c:v>5</c:v>
                </c:pt>
                <c:pt idx="1">
                  <c:v>4.5999999999999996</c:v>
                </c:pt>
                <c:pt idx="2">
                  <c:v>44.6</c:v>
                </c:pt>
                <c:pt idx="3">
                  <c:v>37.4</c:v>
                </c:pt>
                <c:pt idx="4">
                  <c:v>49.4</c:v>
                </c:pt>
                <c:pt idx="5">
                  <c:v>44.2</c:v>
                </c:pt>
                <c:pt idx="6">
                  <c:v>49.4</c:v>
                </c:pt>
                <c:pt idx="7">
                  <c:v>64.2</c:v>
                </c:pt>
                <c:pt idx="8">
                  <c:v>37.4</c:v>
                </c:pt>
                <c:pt idx="9">
                  <c:v>70.599999999999994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4207152"/>
        <c:axId val="394207544"/>
      </c:lineChart>
      <c:catAx>
        <c:axId val="3942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207544"/>
        <c:crosses val="autoZero"/>
        <c:auto val="1"/>
        <c:lblAlgn val="ctr"/>
        <c:lblOffset val="100"/>
        <c:noMultiLvlLbl val="0"/>
      </c:catAx>
      <c:valAx>
        <c:axId val="394207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207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3014455182786835"/>
          <c:y val="6.6024296891454573E-2"/>
          <c:w val="0.72031215682609406"/>
          <c:h val="0.24132176837270336"/>
        </c:manualLayout>
      </c:layout>
      <c:overlay val="0"/>
      <c:spPr>
        <a:solidFill>
          <a:schemeClr val="bg1"/>
        </a:solidFill>
        <a:ln>
          <a:solidFill>
            <a:schemeClr val="tx2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53718285214348"/>
          <c:y val="6.4421341863517043E-2"/>
          <c:w val="0.85290726159230101"/>
          <c:h val="0.75388287401574805"/>
        </c:manualLayout>
      </c:layout>
      <c:lineChart>
        <c:grouping val="standar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No aggregation network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Sheet1!$G$4:$G$13</c:f>
                <c:numCache>
                  <c:formatCode>General</c:formatCode>
                  <c:ptCount val="10"/>
                  <c:pt idx="0">
                    <c:v>15.399999999999977</c:v>
                  </c:pt>
                  <c:pt idx="1">
                    <c:v>13.600000000000023</c:v>
                  </c:pt>
                  <c:pt idx="2">
                    <c:v>89.600000000000023</c:v>
                  </c:pt>
                  <c:pt idx="3">
                    <c:v>425</c:v>
                  </c:pt>
                  <c:pt idx="4">
                    <c:v>149.39999999999998</c:v>
                  </c:pt>
                  <c:pt idx="5">
                    <c:v>82.200000000000045</c:v>
                  </c:pt>
                  <c:pt idx="6">
                    <c:v>102.39999999999998</c:v>
                  </c:pt>
                  <c:pt idx="7">
                    <c:v>4.2000000000000455</c:v>
                  </c:pt>
                  <c:pt idx="8">
                    <c:v>77</c:v>
                  </c:pt>
                  <c:pt idx="9">
                    <c:v>130.20000000000005</c:v>
                  </c:pt>
                </c:numCache>
              </c:numRef>
            </c:plus>
            <c:minus>
              <c:numRef>
                <c:f>Sheet1!$F$4:$F$13</c:f>
                <c:numCache>
                  <c:formatCode>General</c:formatCode>
                  <c:ptCount val="10"/>
                  <c:pt idx="0">
                    <c:v>27.600000000000023</c:v>
                  </c:pt>
                  <c:pt idx="1">
                    <c:v>12.399999999999977</c:v>
                  </c:pt>
                  <c:pt idx="2">
                    <c:v>36.399999999999977</c:v>
                  </c:pt>
                  <c:pt idx="3">
                    <c:v>160</c:v>
                  </c:pt>
                  <c:pt idx="4">
                    <c:v>92.600000000000023</c:v>
                  </c:pt>
                  <c:pt idx="5">
                    <c:v>97.799999999999955</c:v>
                  </c:pt>
                  <c:pt idx="6">
                    <c:v>56.600000000000023</c:v>
                  </c:pt>
                  <c:pt idx="7">
                    <c:v>5.7999999999999545</c:v>
                  </c:pt>
                  <c:pt idx="8">
                    <c:v>135</c:v>
                  </c:pt>
                  <c:pt idx="9">
                    <c:v>95.799999999999955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Sheet1!$A$4:$A$13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24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155</c:v>
                </c:pt>
              </c:numCache>
            </c:numRef>
          </c:cat>
          <c:val>
            <c:numRef>
              <c:f>Sheet1!$E$4:$E$13</c:f>
              <c:numCache>
                <c:formatCode>General</c:formatCode>
                <c:ptCount val="10"/>
                <c:pt idx="0">
                  <c:v>913.6</c:v>
                </c:pt>
                <c:pt idx="1">
                  <c:v>879.4</c:v>
                </c:pt>
                <c:pt idx="2">
                  <c:v>886.4</c:v>
                </c:pt>
                <c:pt idx="3">
                  <c:v>1014</c:v>
                </c:pt>
                <c:pt idx="4">
                  <c:v>987.6</c:v>
                </c:pt>
                <c:pt idx="5">
                  <c:v>930.8</c:v>
                </c:pt>
                <c:pt idx="6">
                  <c:v>859.6</c:v>
                </c:pt>
                <c:pt idx="7">
                  <c:v>995.8</c:v>
                </c:pt>
                <c:pt idx="8">
                  <c:v>1440</c:v>
                </c:pt>
                <c:pt idx="9">
                  <c:v>1578.8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Sheet1!$I$2</c:f>
              <c:strCache>
                <c:ptCount val="1"/>
                <c:pt idx="0">
                  <c:v>With aggregation network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Sheet1!$N$4:$N$13</c:f>
                <c:numCache>
                  <c:formatCode>General</c:formatCode>
                  <c:ptCount val="10"/>
                  <c:pt idx="0">
                    <c:v>13.799999999999955</c:v>
                  </c:pt>
                  <c:pt idx="1">
                    <c:v>29.200000000000045</c:v>
                  </c:pt>
                  <c:pt idx="2">
                    <c:v>27.399999999999977</c:v>
                  </c:pt>
                  <c:pt idx="3">
                    <c:v>3.3999999999999773</c:v>
                  </c:pt>
                  <c:pt idx="4">
                    <c:v>134.79999999999995</c:v>
                  </c:pt>
                  <c:pt idx="5">
                    <c:v>119.40000000000009</c:v>
                  </c:pt>
                  <c:pt idx="6">
                    <c:v>126.20000000000005</c:v>
                  </c:pt>
                  <c:pt idx="7">
                    <c:v>67.200000000000045</c:v>
                  </c:pt>
                  <c:pt idx="8">
                    <c:v>98.400000000000091</c:v>
                  </c:pt>
                  <c:pt idx="9">
                    <c:v>30.200000000000045</c:v>
                  </c:pt>
                </c:numCache>
              </c:numRef>
            </c:plus>
            <c:minus>
              <c:numRef>
                <c:f>Sheet1!$M$4:$M$13</c:f>
                <c:numCache>
                  <c:formatCode>General</c:formatCode>
                  <c:ptCount val="10"/>
                  <c:pt idx="0">
                    <c:v>8.2000000000000455</c:v>
                  </c:pt>
                  <c:pt idx="1">
                    <c:v>14.799999999999955</c:v>
                  </c:pt>
                  <c:pt idx="2">
                    <c:v>18.600000000000023</c:v>
                  </c:pt>
                  <c:pt idx="3">
                    <c:v>5.6000000000000227</c:v>
                  </c:pt>
                  <c:pt idx="4">
                    <c:v>198.20000000000005</c:v>
                  </c:pt>
                  <c:pt idx="5">
                    <c:v>231.59999999999991</c:v>
                  </c:pt>
                  <c:pt idx="6">
                    <c:v>64.799999999999955</c:v>
                  </c:pt>
                  <c:pt idx="7">
                    <c:v>46.799999999999955</c:v>
                  </c:pt>
                  <c:pt idx="8">
                    <c:v>71.599999999999909</c:v>
                  </c:pt>
                  <c:pt idx="9">
                    <c:v>51.799999999999955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val>
            <c:numRef>
              <c:f>Sheet1!$L$4:$L$13</c:f>
              <c:numCache>
                <c:formatCode>General</c:formatCode>
                <c:ptCount val="10"/>
                <c:pt idx="0">
                  <c:v>927.2</c:v>
                </c:pt>
                <c:pt idx="1">
                  <c:v>890.8</c:v>
                </c:pt>
                <c:pt idx="2">
                  <c:v>856.6</c:v>
                </c:pt>
                <c:pt idx="3">
                  <c:v>836.6</c:v>
                </c:pt>
                <c:pt idx="4">
                  <c:v>1183.2</c:v>
                </c:pt>
                <c:pt idx="5">
                  <c:v>1277.5999999999999</c:v>
                </c:pt>
                <c:pt idx="6">
                  <c:v>1317.8</c:v>
                </c:pt>
                <c:pt idx="7">
                  <c:v>1232.8</c:v>
                </c:pt>
                <c:pt idx="8">
                  <c:v>1227.5999999999999</c:v>
                </c:pt>
                <c:pt idx="9">
                  <c:v>1196.8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4208720"/>
        <c:axId val="394209112"/>
        <c:extLst/>
      </c:lineChart>
      <c:catAx>
        <c:axId val="394208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30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209112"/>
        <c:crosses val="autoZero"/>
        <c:auto val="1"/>
        <c:lblAlgn val="ctr"/>
        <c:lblOffset val="100"/>
        <c:noMultiLvlLbl val="0"/>
      </c:catAx>
      <c:valAx>
        <c:axId val="394209112"/>
        <c:scaling>
          <c:orientation val="minMax"/>
          <c:max val="17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4208720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510FE-B5F3-4A1D-B797-68B3CCA41609}" type="datetimeFigureOut">
              <a:rPr lang="en-US" smtClean="0"/>
              <a:t>10/10/2014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F8A2D-B50B-40D2-88DF-AC5F607BEE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2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Images from Wikipedia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100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 is a generalization of the Unix piping mechanism: instead of </a:t>
            </a:r>
            <a:r>
              <a:rPr lang="en-US" dirty="0" err="1" smtClean="0"/>
              <a:t>uni</a:t>
            </a:r>
            <a:r>
              <a:rPr lang="en-US" dirty="0" smtClean="0"/>
              <a:t>-dimensional (chain) pipelines, it provides two-dimensional pipelines.</a:t>
            </a:r>
            <a:r>
              <a:rPr lang="en-US" baseline="0" dirty="0" smtClean="0"/>
              <a:t> The unit is still a process connected by a point-to-point channel, but the processes are replicated.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683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possible schedule of a Dryad job using 2 machines.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84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Unix pipeline is generalized 3</a:t>
            </a:r>
            <a:r>
              <a:rPr lang="en-US" baseline="0" dirty="0" smtClean="0"/>
              <a:t>-ways:</a:t>
            </a:r>
          </a:p>
          <a:p>
            <a:pPr>
              <a:buFontTx/>
              <a:buChar char="-"/>
            </a:pPr>
            <a:r>
              <a:rPr lang="en-US" baseline="0" dirty="0" smtClean="0"/>
              <a:t>2D instead of 1D</a:t>
            </a:r>
          </a:p>
          <a:p>
            <a:pPr>
              <a:buFontTx/>
              <a:buChar char="-"/>
            </a:pPr>
            <a:r>
              <a:rPr lang="en-US" baseline="0" dirty="0" smtClean="0"/>
              <a:t> spans multiple machines</a:t>
            </a:r>
          </a:p>
          <a:p>
            <a:pPr>
              <a:buFontTx/>
              <a:buChar char="-"/>
            </a:pPr>
            <a:r>
              <a:rPr lang="en-US" baseline="0" dirty="0" smtClean="0"/>
              <a:t> resources are virtualized: you can run the same large job on many or few machines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773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the basic Dryad</a:t>
            </a:r>
            <a:r>
              <a:rPr lang="en-US" baseline="0" dirty="0" smtClean="0"/>
              <a:t> terminology.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70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brain of a Dryad job is a centralized</a:t>
            </a:r>
            <a:r>
              <a:rPr lang="en-US" baseline="0" dirty="0" smtClean="0"/>
              <a:t> </a:t>
            </a:r>
            <a:r>
              <a:rPr lang="en-US" dirty="0" smtClean="0"/>
              <a:t>graph manager, which maintains a complete state of the job.</a:t>
            </a:r>
          </a:p>
          <a:p>
            <a:r>
              <a:rPr lang="en-US" dirty="0" smtClean="0"/>
              <a:t>The GM controls the processes running</a:t>
            </a:r>
            <a:r>
              <a:rPr lang="en-US" baseline="0" dirty="0" smtClean="0"/>
              <a:t> on a cluster, but never exchanges data with them.</a:t>
            </a:r>
          </a:p>
          <a:p>
            <a:r>
              <a:rPr lang="en-US" baseline="0" dirty="0" smtClean="0"/>
              <a:t>(The data plane is completely separated from the control plane.)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45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Computation Staging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0B14B7-253F-49FC-8AC8-B4F71F21EA1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221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adds a wealth of features on top of plain</a:t>
            </a:r>
            <a:r>
              <a:rPr lang="en-US" baseline="0" dirty="0" smtClean="0"/>
              <a:t> Dryad.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496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Language Integrated Query is an extension of</a:t>
            </a:r>
            <a:r>
              <a:rPr lang="en-US" baseline="0" dirty="0" smtClean="0"/>
              <a:t> </a:t>
            </a:r>
            <a:r>
              <a:rPr lang="en-US" baseline="0" dirty="0" err="1" smtClean="0"/>
              <a:t>.Net</a:t>
            </a:r>
            <a:r>
              <a:rPr lang="en-US" baseline="0" dirty="0" smtClean="0"/>
              <a:t> which allows one to write declarative computations on collections (green part).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38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DryadLINQ translates LINQ programs into Dryad computations:</a:t>
            </a:r>
          </a:p>
          <a:p>
            <a:pPr rtl="0"/>
            <a:r>
              <a:rPr lang="en-US" dirty="0" smtClean="0"/>
              <a:t>- C# and LINQ data objects become distributed partitioned files. </a:t>
            </a:r>
          </a:p>
          <a:p>
            <a:pPr rtl="0"/>
            <a:r>
              <a:rPr lang="en-US" dirty="0" smtClean="0"/>
              <a:t>- LINQ queries become distributed Dryad jobs. </a:t>
            </a:r>
          </a:p>
          <a:p>
            <a:pPr rtl="0"/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C# methods become code running on the vertices of a Dryad job.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20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Google Books.</a:t>
            </a:r>
          </a:p>
          <a:p>
            <a:r>
              <a:rPr lang="en-US" dirty="0" smtClean="0"/>
              <a:t>Right</a:t>
            </a:r>
            <a:r>
              <a:rPr lang="en-US" baseline="0" dirty="0" smtClean="0"/>
              <a:t> image from Wikipedia.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56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114C7-3239-4DC6-B7D3-37922C9E600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20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Wikipedia.</a:t>
            </a:r>
          </a:p>
          <a:p>
            <a:r>
              <a:rPr lang="en-US" dirty="0" smtClean="0"/>
              <a:t>Right image from</a:t>
            </a:r>
            <a:r>
              <a:rPr lang="en-US" baseline="0" dirty="0" smtClean="0"/>
              <a:t> Nature.com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7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Wikipedia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3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sdss3.org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0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 from noaa.gov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426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Left image from Opte.org</a:t>
            </a:r>
          </a:p>
          <a:p>
            <a:r>
              <a:rPr lang="en-US" dirty="0" smtClean="0"/>
              <a:t>Right</a:t>
            </a:r>
            <a:r>
              <a:rPr lang="en-US" baseline="0" dirty="0" smtClean="0"/>
              <a:t> image from facebook.com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6DB468-218B-40EE-BD8F-7443DA7343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22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Dryad is optimized for: throughput,</a:t>
            </a:r>
            <a:r>
              <a:rPr lang="en-US" baseline="0" dirty="0" smtClean="0"/>
              <a:t> data-parallel computation, in a private data-center.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788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same way as the Unix shell does not understand the pipeline running on top, but manages its execution (i.e., killing processes when one</a:t>
            </a:r>
            <a:r>
              <a:rPr lang="en-US" baseline="0" dirty="0" smtClean="0"/>
              <a:t> exits), Dryad does not understand the job running on top.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7E840-D46B-47CF-ABE3-E28492389B99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5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B88DC-F14B-4D8F-868F-3C217D03204D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06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0C13-508B-4CF7-91C2-66479006263F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E2E6-418F-499D-BFDA-348939C7952A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2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B2B81-274B-4341-B105-85C2792906AA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89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EC7C3-F43B-4D29-96D4-8400017DDA9A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A4D3A-10D2-427B-9598-30AFFFE18E1C}" type="datetime1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16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8A4BE-159C-4475-A8C5-7B3513AE09B1}" type="datetime1">
              <a:rPr lang="en-US" smtClean="0"/>
              <a:t>10/10/2014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5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185F1-B279-4CB1-A294-919C3DDED7AA}" type="datetime1">
              <a:rPr lang="en-US" smtClean="0"/>
              <a:t>10/10/2014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41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38A7D-81FD-45A8-B9AD-72B9613193A7}" type="datetime1">
              <a:rPr lang="en-US" smtClean="0"/>
              <a:t>10/10/2014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6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09585-C259-49BA-A263-C2B8AB963B35}" type="datetime1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822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FDC41-D984-4EC7-9C8C-88837626F796}" type="datetime1">
              <a:rPr lang="en-US" smtClean="0"/>
              <a:t>10/10/2014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943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BF703-C07D-43BB-A7E4-D96D8B262CD1}" type="datetime1">
              <a:rPr lang="en-US" smtClean="0"/>
              <a:t>10/10/2014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248A2-C527-40F2-A97A-FB1E4B5C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1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image" Target="../media/image15.jpeg"/><Relationship Id="rId7" Type="http://schemas.openxmlformats.org/officeDocument/2006/relationships/image" Target="../media/image18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wmf"/><Relationship Id="rId11" Type="http://schemas.openxmlformats.org/officeDocument/2006/relationships/image" Target="../media/image22.wmf"/><Relationship Id="rId5" Type="http://schemas.microsoft.com/office/2007/relationships/hdphoto" Target="../media/hdphoto1.wdp"/><Relationship Id="rId10" Type="http://schemas.openxmlformats.org/officeDocument/2006/relationships/image" Target="../media/image21.wmf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2363"/>
            <a:ext cx="9144000" cy="1620837"/>
          </a:xfrm>
        </p:spPr>
        <p:txBody>
          <a:bodyPr>
            <a:normAutofit/>
          </a:bodyPr>
          <a:lstStyle/>
          <a:p>
            <a:r>
              <a:rPr lang="en-US" dirty="0" smtClean="0"/>
              <a:t>Big Data </a:t>
            </a:r>
            <a:r>
              <a:rPr lang="en-US" dirty="0"/>
              <a:t>Platforms </a:t>
            </a:r>
            <a:endParaRPr lang="en-US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Mihai Budiu</a:t>
            </a:r>
          </a:p>
          <a:p>
            <a:endParaRPr lang="en-US" sz="3200" dirty="0"/>
          </a:p>
          <a:p>
            <a:r>
              <a:rPr lang="en-US" sz="3200" dirty="0" smtClean="0"/>
              <a:t>                  , </a:t>
            </a:r>
            <a:r>
              <a:rPr lang="en-US" sz="3200" dirty="0" smtClean="0"/>
              <a:t>Oct 6 2014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5" y="4379120"/>
            <a:ext cx="1114424" cy="1114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39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3" name="Picture 27" descr="C:\Users\mbudiu\AppData\Local\Microsoft\Windows\Temporary Internet Files\Content.IE5\4RTJG1K4\MC900239011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48" y="5257800"/>
            <a:ext cx="771152" cy="63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Data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10</a:t>
            </a:fld>
            <a:endParaRPr lang="en-US"/>
          </a:p>
        </p:txBody>
      </p:sp>
      <p:pic>
        <p:nvPicPr>
          <p:cNvPr id="4098" name="Picture 2" descr="C:\Users\mbudiu\AppData\Local\Microsoft\Windows\Temporary Internet Files\Content.IE5\2GJ666VQ\MP900411694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76400"/>
            <a:ext cx="6513583" cy="434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mbudiu\AppData\Local\Microsoft\Windows\Temporary Internet Files\Content.IE5\E9CM70IO\MP900430526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800" b="100000" l="9836" r="93443">
                        <a14:foregroundMark x1="62842" y1="96400" x2="62842" y2="96400"/>
                        <a14:foregroundMark x1="76503" y1="97200" x2="76503" y2="97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977437"/>
            <a:ext cx="762000" cy="103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mbudiu\AppData\Local\Microsoft\Windows\Temporary Internet Files\Content.IE5\2TXM5NTJ\MC900318280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05" y="2146244"/>
            <a:ext cx="1831543" cy="102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mbudiu\AppData\Local\Microsoft\Windows\Temporary Internet Files\Content.IE5\2GJ666VQ\MC900318258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05000"/>
            <a:ext cx="2092106" cy="106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mbudiu\AppData\Local\Microsoft\Windows\Temporary Internet Files\Content.IE5\002IN0QG\MC900412506[1].wm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778613"/>
            <a:ext cx="1286948" cy="91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Users\mbudiu\AppData\Local\Microsoft\Windows\Temporary Internet Files\Content.IE5\E9CM70IO\MP900390176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904016"/>
            <a:ext cx="1046053" cy="74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Users\mbudiu\AppData\Local\Microsoft\Windows\Temporary Internet Files\Content.IE5\E9CM70IO\MC900090243[1].wm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614154"/>
            <a:ext cx="1136965" cy="11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C:\Users\mbudiu\AppData\Local\Microsoft\Windows\Temporary Internet Files\Content.IE5\2GJ666VQ\MC900320168[1].wm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6" y="2967533"/>
            <a:ext cx="1293314" cy="10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4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Computers</a:t>
            </a:r>
            <a:endParaRPr lang="en-US" dirty="0"/>
          </a:p>
        </p:txBody>
      </p:sp>
      <p:pic>
        <p:nvPicPr>
          <p:cNvPr id="11266" name="Picture 2" descr="http://www.microsoft.com/presspass/images/features/2010/07-14Datacenter_l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6398" y="1600200"/>
            <a:ext cx="631120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11</a:t>
            </a:fld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2743200" y="4044462"/>
            <a:ext cx="2057402" cy="160433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1808668" y="4225606"/>
            <a:ext cx="2991932" cy="142318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3428534" y="3991708"/>
            <a:ext cx="1372066" cy="165708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3657600" y="3956703"/>
            <a:ext cx="1143000" cy="169209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3777241" y="3956703"/>
            <a:ext cx="1023360" cy="1692088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4016523" y="3922520"/>
            <a:ext cx="784078" cy="172627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896882" y="3922520"/>
            <a:ext cx="903718" cy="172627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 flipV="1">
            <a:off x="3161944" y="4033615"/>
            <a:ext cx="1638656" cy="161517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5006411" y="4191000"/>
            <a:ext cx="1371600" cy="149316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006411" y="4374239"/>
            <a:ext cx="2209800" cy="1309922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006411" y="4114800"/>
            <a:ext cx="1013389" cy="1569360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006411" y="4044462"/>
            <a:ext cx="708589" cy="1639699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06411" y="4026877"/>
            <a:ext cx="497574" cy="1657284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006411" y="4000500"/>
            <a:ext cx="268974" cy="1683661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006411" y="3991708"/>
            <a:ext cx="356897" cy="1692453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006411" y="4018085"/>
            <a:ext cx="189843" cy="1666076"/>
          </a:xfrm>
          <a:prstGeom prst="straightConnector1">
            <a:avLst/>
          </a:prstGeom>
          <a:ln w="57150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16" descr="C:\Users\mbudiu\AppData\Local\Microsoft\Windows\Temporary Internet Files\Content.IE5\0W1FB6JX\MMj01781240000[1]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3267" y="4648200"/>
            <a:ext cx="1735016" cy="17634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6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/>
              <a:t>Dryad: A distributed runtime</a:t>
            </a:r>
          </a:p>
          <a:p>
            <a:r>
              <a:rPr lang="en-US" dirty="0" smtClean="0"/>
              <a:t>DryadLINQ: A compiler for Dryad</a:t>
            </a:r>
          </a:p>
          <a:p>
            <a:r>
              <a:rPr lang="en-US" dirty="0" smtClean="0"/>
              <a:t>Tools and applications</a:t>
            </a:r>
          </a:p>
          <a:p>
            <a:r>
              <a:rPr lang="en-US" dirty="0" smtClean="0"/>
              <a:t>Sketch: A billion-row spreadsheet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7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Design Space</a:t>
            </a:r>
            <a:endParaRPr lang="en-US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13</a:t>
            </a:fld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19200" y="5943600"/>
            <a:ext cx="5715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rot="5400000" flipH="1" flipV="1">
            <a:off x="-838200" y="3810000"/>
            <a:ext cx="39624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6096000"/>
            <a:ext cx="1290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Throughput</a:t>
            </a:r>
          </a:p>
          <a:p>
            <a:r>
              <a:rPr lang="en-US" dirty="0" smtClean="0"/>
              <a:t>(batch)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6096000"/>
            <a:ext cx="1319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</a:t>
            </a:r>
          </a:p>
          <a:p>
            <a:r>
              <a:rPr lang="en-US" dirty="0" smtClean="0"/>
              <a:t>(interactive)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52400" y="2057400"/>
            <a:ext cx="945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1139" y="5221069"/>
            <a:ext cx="787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ata</a:t>
            </a:r>
          </a:p>
          <a:p>
            <a:pPr algn="ctr"/>
            <a:r>
              <a:rPr lang="en-US" dirty="0" smtClean="0"/>
              <a:t>center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295400" y="3886200"/>
            <a:ext cx="2057400" cy="182880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27393" y="3293755"/>
            <a:ext cx="877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Data-</a:t>
            </a:r>
          </a:p>
          <a:p>
            <a:pPr algn="ctr"/>
            <a:r>
              <a:rPr lang="en-US" dirty="0" smtClean="0"/>
              <a:t>parallel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066800" y="4495800"/>
            <a:ext cx="97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Shared</a:t>
            </a:r>
          </a:p>
          <a:p>
            <a:r>
              <a:rPr lang="en-US" dirty="0" smtClean="0"/>
              <a:t>memory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rot="5400000" flipH="1" flipV="1">
            <a:off x="6438900" y="4000500"/>
            <a:ext cx="1905000" cy="18288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3429000" y="3886200"/>
            <a:ext cx="4953000" cy="76200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010400" y="3810000"/>
            <a:ext cx="838200" cy="5334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Dryad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76600" y="38862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Search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86400" y="52578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HPC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39000" y="1371600"/>
            <a:ext cx="838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Grid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52600" y="5257800"/>
            <a:ext cx="1219200" cy="533400"/>
          </a:xfrm>
          <a:prstGeom prst="rect">
            <a:avLst/>
          </a:prstGeom>
          <a:solidFill>
            <a:srgbClr val="FFFF99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254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Transaction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76600" y="3328413"/>
            <a:ext cx="838200" cy="53340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bliqueTopRight">
              <a:rot lat="0" lon="0" rev="0"/>
            </a:camera>
            <a:lightRig rig="threePt" dir="t"/>
          </a:scene3d>
          <a:sp3d extrusionH="1270000">
            <a:bevelB/>
            <a:extrusionClr>
              <a:schemeClr val="tx2">
                <a:lumMod val="20000"/>
                <a:lumOff val="8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Sketch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13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435" y="1524245"/>
            <a:ext cx="5945145" cy="4351338"/>
          </a:xfrm>
        </p:spPr>
        <p:txBody>
          <a:bodyPr>
            <a:normAutofit/>
          </a:bodyPr>
          <a:lstStyle/>
          <a:p>
            <a:r>
              <a:rPr lang="en-US" sz="3200" dirty="0" err="1" smtClean="0"/>
              <a:t>Eurosys</a:t>
            </a:r>
            <a:r>
              <a:rPr lang="en-US" sz="3200" dirty="0" smtClean="0"/>
              <a:t> 2007</a:t>
            </a:r>
          </a:p>
          <a:p>
            <a:r>
              <a:rPr lang="en-US" sz="3200" dirty="0" smtClean="0"/>
              <a:t>Continuously deployed in </a:t>
            </a:r>
            <a:br>
              <a:rPr lang="en-US" sz="3200" dirty="0" smtClean="0"/>
            </a:br>
            <a:r>
              <a:rPr lang="en-US" sz="3200" dirty="0" smtClean="0"/>
              <a:t>Microsoft since 2006</a:t>
            </a:r>
          </a:p>
          <a:p>
            <a:r>
              <a:rPr lang="en-US" sz="3200" dirty="0" smtClean="0"/>
              <a:t>Execution engine of Bing analytics</a:t>
            </a:r>
          </a:p>
          <a:p>
            <a:r>
              <a:rPr lang="en-US" sz="3200" dirty="0" smtClean="0"/>
              <a:t>&gt; 10</a:t>
            </a:r>
            <a:r>
              <a:rPr lang="en-US" sz="3200" baseline="30000" dirty="0" smtClean="0"/>
              <a:t>5 </a:t>
            </a:r>
            <a:r>
              <a:rPr lang="en-US" sz="3200" dirty="0" smtClean="0"/>
              <a:t>machines</a:t>
            </a:r>
          </a:p>
          <a:p>
            <a:r>
              <a:rPr lang="en-US" sz="3200" dirty="0" smtClean="0"/>
              <a:t>Many PB of data analyzed daily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2" descr="http://upload.wikimedia.org/wikipedia/commons/0/0f/Dryad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1030" y="762000"/>
            <a:ext cx="209677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73867" y="5709138"/>
            <a:ext cx="1891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Dryad painting by </a:t>
            </a:r>
            <a:br>
              <a:rPr lang="en-US" dirty="0" smtClean="0"/>
            </a:br>
            <a:r>
              <a:rPr lang="en-US" dirty="0" smtClean="0"/>
              <a:t>Evelyn de Morgan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= Execution Layer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09600" y="2286000"/>
            <a:ext cx="44958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Job (application)</a:t>
            </a:r>
            <a:endParaRPr lang="en-US" sz="3200" dirty="0"/>
          </a:p>
        </p:txBody>
      </p:sp>
      <p:sp>
        <p:nvSpPr>
          <p:cNvPr id="7" name="Rectangle 6"/>
          <p:cNvSpPr/>
          <p:nvPr/>
        </p:nvSpPr>
        <p:spPr>
          <a:xfrm>
            <a:off x="609600" y="3200400"/>
            <a:ext cx="44958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Dryad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609600" y="4114800"/>
            <a:ext cx="44958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Cluster</a:t>
            </a:r>
            <a:endParaRPr lang="en-US" sz="3200" dirty="0"/>
          </a:p>
        </p:txBody>
      </p:sp>
      <p:sp>
        <p:nvSpPr>
          <p:cNvPr id="9" name="Rectangle 8"/>
          <p:cNvSpPr/>
          <p:nvPr/>
        </p:nvSpPr>
        <p:spPr>
          <a:xfrm>
            <a:off x="6781800" y="2286000"/>
            <a:ext cx="1752600" cy="6858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Pipeline</a:t>
            </a:r>
            <a:endParaRPr lang="en-US" sz="3200" dirty="0"/>
          </a:p>
        </p:txBody>
      </p:sp>
      <p:sp>
        <p:nvSpPr>
          <p:cNvPr id="10" name="Rectangle 9"/>
          <p:cNvSpPr/>
          <p:nvPr/>
        </p:nvSpPr>
        <p:spPr>
          <a:xfrm>
            <a:off x="6781800" y="3200400"/>
            <a:ext cx="1752600" cy="6858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Shell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781800" y="4114800"/>
            <a:ext cx="1752600" cy="6858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Machine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62600" y="2743200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≈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40846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ounded Rectangle 142"/>
          <p:cNvSpPr/>
          <p:nvPr/>
        </p:nvSpPr>
        <p:spPr>
          <a:xfrm>
            <a:off x="152400" y="3429000"/>
            <a:ext cx="8839200" cy="3276600"/>
          </a:xfrm>
          <a:prstGeom prst="roundRect">
            <a:avLst>
              <a:gd name="adj" fmla="val 11195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ounded Rectangle 141"/>
          <p:cNvSpPr/>
          <p:nvPr/>
        </p:nvSpPr>
        <p:spPr>
          <a:xfrm>
            <a:off x="152400" y="990600"/>
            <a:ext cx="8839200" cy="23622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2-D Piping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8229600" cy="4754563"/>
          </a:xfrm>
        </p:spPr>
        <p:txBody>
          <a:bodyPr/>
          <a:lstStyle/>
          <a:p>
            <a:r>
              <a:rPr lang="en-US" dirty="0" smtClean="0"/>
              <a:t>Unix Pipes: 1-D</a:t>
            </a:r>
          </a:p>
          <a:p>
            <a:pPr>
              <a:buNone/>
            </a:pPr>
            <a:r>
              <a:rPr lang="en-US" dirty="0" smtClean="0"/>
              <a:t>		</a:t>
            </a:r>
            <a:r>
              <a:rPr lang="en-US" dirty="0" err="1" smtClean="0"/>
              <a:t>grep</a:t>
            </a:r>
            <a:r>
              <a:rPr lang="en-US" dirty="0" smtClean="0"/>
              <a:t> |  </a:t>
            </a:r>
            <a:r>
              <a:rPr lang="en-US" dirty="0" err="1" smtClean="0"/>
              <a:t>sed</a:t>
            </a:r>
            <a:r>
              <a:rPr lang="en-US" dirty="0" smtClean="0"/>
              <a:t>  | sort | </a:t>
            </a:r>
            <a:r>
              <a:rPr lang="en-US" dirty="0" err="1" smtClean="0"/>
              <a:t>awk</a:t>
            </a:r>
            <a:r>
              <a:rPr lang="en-US" dirty="0" smtClean="0"/>
              <a:t> |  </a:t>
            </a:r>
            <a:r>
              <a:rPr lang="en-US" dirty="0" err="1" smtClean="0"/>
              <a:t>perl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r>
              <a:rPr lang="en-US" dirty="0" smtClean="0"/>
              <a:t>Dryad: 2-D</a:t>
            </a:r>
          </a:p>
          <a:p>
            <a:pPr>
              <a:buNone/>
            </a:pPr>
            <a:r>
              <a:rPr lang="en-US" dirty="0" smtClean="0"/>
              <a:t>	 grep</a:t>
            </a:r>
            <a:r>
              <a:rPr lang="en-US" baseline="30000" dirty="0" smtClean="0"/>
              <a:t>1000</a:t>
            </a:r>
            <a:r>
              <a:rPr lang="en-US" dirty="0" smtClean="0"/>
              <a:t> |  sed</a:t>
            </a:r>
            <a:r>
              <a:rPr lang="en-US" baseline="30000" dirty="0" smtClean="0"/>
              <a:t>500</a:t>
            </a:r>
            <a:r>
              <a:rPr lang="en-US" dirty="0" smtClean="0"/>
              <a:t>  | sort</a:t>
            </a:r>
            <a:r>
              <a:rPr lang="en-US" baseline="30000" dirty="0" smtClean="0"/>
              <a:t>1000 </a:t>
            </a:r>
            <a:r>
              <a:rPr lang="en-US" dirty="0" smtClean="0"/>
              <a:t>| awk</a:t>
            </a:r>
            <a:r>
              <a:rPr lang="en-US" baseline="30000" dirty="0" smtClean="0"/>
              <a:t>500</a:t>
            </a:r>
            <a:r>
              <a:rPr lang="en-US" dirty="0" smtClean="0"/>
              <a:t> |  perl</a:t>
            </a:r>
            <a:r>
              <a:rPr lang="en-US" baseline="30000" dirty="0" smtClean="0"/>
              <a:t>50</a:t>
            </a:r>
          </a:p>
          <a:p>
            <a:endParaRPr lang="en-US" dirty="0" smtClean="0"/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1447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908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657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006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867400" y="24060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2098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419600" y="2671921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562600" y="2671921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64024" y="4542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9404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464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988424" y="4618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283824" y="5076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34" idx="3"/>
            <a:endCxn id="35" idx="1"/>
          </p:cNvCxnSpPr>
          <p:nvPr/>
        </p:nvCxnSpPr>
        <p:spPr>
          <a:xfrm>
            <a:off x="2026024" y="4809341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35" idx="3"/>
            <a:endCxn id="36" idx="1"/>
          </p:cNvCxnSpPr>
          <p:nvPr/>
        </p:nvCxnSpPr>
        <p:spPr>
          <a:xfrm flipV="1">
            <a:off x="3702424" y="4885541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6" idx="3"/>
            <a:endCxn id="61" idx="1"/>
          </p:cNvCxnSpPr>
          <p:nvPr/>
        </p:nvCxnSpPr>
        <p:spPr>
          <a:xfrm>
            <a:off x="5226424" y="4885541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37" idx="3"/>
            <a:endCxn id="38" idx="1"/>
          </p:cNvCxnSpPr>
          <p:nvPr/>
        </p:nvCxnSpPr>
        <p:spPr>
          <a:xfrm>
            <a:off x="6750424" y="4885541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1264024" y="5380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264024" y="6034256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940424" y="57618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4464424" y="54570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464424" y="6066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988424" y="5685641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stCxn id="53" idx="3"/>
            <a:endCxn id="55" idx="1"/>
          </p:cNvCxnSpPr>
          <p:nvPr/>
        </p:nvCxnSpPr>
        <p:spPr>
          <a:xfrm>
            <a:off x="2026024" y="5647541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4" idx="3"/>
            <a:endCxn id="55" idx="1"/>
          </p:cNvCxnSpPr>
          <p:nvPr/>
        </p:nvCxnSpPr>
        <p:spPr>
          <a:xfrm flipV="1">
            <a:off x="2026024" y="6028541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55" idx="3"/>
            <a:endCxn id="59" idx="1"/>
          </p:cNvCxnSpPr>
          <p:nvPr/>
        </p:nvCxnSpPr>
        <p:spPr>
          <a:xfrm flipV="1">
            <a:off x="3702424" y="57237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55" idx="3"/>
            <a:endCxn id="60" idx="1"/>
          </p:cNvCxnSpPr>
          <p:nvPr/>
        </p:nvCxnSpPr>
        <p:spPr>
          <a:xfrm>
            <a:off x="3702424" y="6028541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60" idx="3"/>
            <a:endCxn id="61" idx="1"/>
          </p:cNvCxnSpPr>
          <p:nvPr/>
        </p:nvCxnSpPr>
        <p:spPr>
          <a:xfrm flipV="1">
            <a:off x="5226424" y="5952341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59" idx="3"/>
            <a:endCxn id="61" idx="1"/>
          </p:cNvCxnSpPr>
          <p:nvPr/>
        </p:nvCxnSpPr>
        <p:spPr>
          <a:xfrm>
            <a:off x="5226424" y="5723741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629400" y="2661509"/>
            <a:ext cx="506506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18139" y="2661509"/>
            <a:ext cx="529661" cy="2241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118" idx="3"/>
            <a:endCxn id="34" idx="1"/>
          </p:cNvCxnSpPr>
          <p:nvPr/>
        </p:nvCxnSpPr>
        <p:spPr>
          <a:xfrm>
            <a:off x="868834" y="4809341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119" idx="3"/>
            <a:endCxn id="53" idx="1"/>
          </p:cNvCxnSpPr>
          <p:nvPr/>
        </p:nvCxnSpPr>
        <p:spPr>
          <a:xfrm flipV="1">
            <a:off x="841939" y="5647541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120" idx="3"/>
          </p:cNvCxnSpPr>
          <p:nvPr/>
        </p:nvCxnSpPr>
        <p:spPr>
          <a:xfrm flipV="1">
            <a:off x="841940" y="6301750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>
            <a:stCxn id="36" idx="3"/>
            <a:endCxn id="37" idx="1"/>
          </p:cNvCxnSpPr>
          <p:nvPr/>
        </p:nvCxnSpPr>
        <p:spPr>
          <a:xfrm>
            <a:off x="5226424" y="4885541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59" idx="3"/>
            <a:endCxn id="37" idx="1"/>
          </p:cNvCxnSpPr>
          <p:nvPr/>
        </p:nvCxnSpPr>
        <p:spPr>
          <a:xfrm flipV="1">
            <a:off x="5226424" y="4885541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>
            <a:stCxn id="60" idx="3"/>
            <a:endCxn id="37" idx="1"/>
          </p:cNvCxnSpPr>
          <p:nvPr/>
        </p:nvCxnSpPr>
        <p:spPr>
          <a:xfrm flipV="1">
            <a:off x="5226424" y="4885541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61" idx="3"/>
            <a:endCxn id="38" idx="1"/>
          </p:cNvCxnSpPr>
          <p:nvPr/>
        </p:nvCxnSpPr>
        <p:spPr>
          <a:xfrm flipV="1">
            <a:off x="6750424" y="5342741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>
            <a:stCxn id="38" idx="3"/>
            <a:endCxn id="121" idx="1"/>
          </p:cNvCxnSpPr>
          <p:nvPr/>
        </p:nvCxnSpPr>
        <p:spPr>
          <a:xfrm>
            <a:off x="8045824" y="5342741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35906" y="2362200"/>
            <a:ext cx="613339" cy="621030"/>
          </a:xfrm>
          <a:prstGeom prst="rect">
            <a:avLst/>
          </a:prstGeom>
          <a:noFill/>
        </p:spPr>
      </p:pic>
      <p:pic>
        <p:nvPicPr>
          <p:cNvPr id="11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613339" cy="621030"/>
          </a:xfrm>
          <a:prstGeom prst="rect">
            <a:avLst/>
          </a:prstGeom>
          <a:noFill/>
        </p:spPr>
      </p:pic>
      <p:pic>
        <p:nvPicPr>
          <p:cNvPr id="118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4498826"/>
            <a:ext cx="613339" cy="621030"/>
          </a:xfrm>
          <a:prstGeom prst="rect">
            <a:avLst/>
          </a:prstGeom>
          <a:noFill/>
        </p:spPr>
      </p:pic>
      <p:pic>
        <p:nvPicPr>
          <p:cNvPr id="119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345991"/>
            <a:ext cx="613339" cy="621030"/>
          </a:xfrm>
          <a:prstGeom prst="rect">
            <a:avLst/>
          </a:prstGeom>
          <a:noFill/>
        </p:spPr>
      </p:pic>
      <p:pic>
        <p:nvPicPr>
          <p:cNvPr id="120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6008370"/>
            <a:ext cx="613339" cy="621030"/>
          </a:xfrm>
          <a:prstGeom prst="rect">
            <a:avLst/>
          </a:prstGeom>
          <a:noFill/>
        </p:spPr>
      </p:pic>
      <p:pic>
        <p:nvPicPr>
          <p:cNvPr id="121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5035699"/>
            <a:ext cx="613339" cy="621030"/>
          </a:xfrm>
          <a:prstGeom prst="rect">
            <a:avLst/>
          </a:prstGeom>
          <a:noFill/>
        </p:spPr>
      </p:pic>
      <p:pic>
        <p:nvPicPr>
          <p:cNvPr id="5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9635" y="5779770"/>
            <a:ext cx="613339" cy="621030"/>
          </a:xfrm>
          <a:prstGeom prst="rect">
            <a:avLst/>
          </a:prstGeom>
          <a:noFill/>
        </p:spPr>
      </p:pic>
      <p:cxnSp>
        <p:nvCxnSpPr>
          <p:cNvPr id="57" name="Straight Arrow Connector 56"/>
          <p:cNvCxnSpPr>
            <a:stCxn id="61" idx="3"/>
            <a:endCxn id="56" idx="1"/>
          </p:cNvCxnSpPr>
          <p:nvPr/>
        </p:nvCxnSpPr>
        <p:spPr>
          <a:xfrm>
            <a:off x="6750424" y="5952341"/>
            <a:ext cx="1619211" cy="13794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53" grpId="0" animBg="1"/>
      <p:bldP spid="54" grpId="0" animBg="1"/>
      <p:bldP spid="55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64024" y="4735830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26024" y="4730115"/>
            <a:ext cx="914400" cy="272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38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39" name="Straight Arrow Connector 38"/>
          <p:cNvCxnSpPr>
            <a:endCxn id="38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31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37338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8194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1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4800600"/>
            <a:ext cx="281940" cy="487680"/>
          </a:xfrm>
          <a:prstGeom prst="rect">
            <a:avLst/>
          </a:prstGeom>
          <a:noFill/>
        </p:spPr>
      </p:pic>
      <p:pic>
        <p:nvPicPr>
          <p:cNvPr id="40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42" name="Straight Arrow Connector 41"/>
          <p:cNvCxnSpPr>
            <a:endCxn id="40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00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44196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3352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1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43" name="Straight Arrow Connector 42"/>
          <p:cNvCxnSpPr>
            <a:endCxn id="41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30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9106"/>
            <a:ext cx="7886700" cy="1325563"/>
          </a:xfrm>
        </p:spPr>
        <p:txBody>
          <a:bodyPr/>
          <a:lstStyle/>
          <a:p>
            <a:r>
              <a:rPr lang="en-US" dirty="0" smtClean="0"/>
              <a:t>My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209674"/>
            <a:ext cx="8877300" cy="5425211"/>
          </a:xfrm>
        </p:spPr>
        <p:txBody>
          <a:bodyPr>
            <a:normAutofit/>
          </a:bodyPr>
          <a:lstStyle/>
          <a:p>
            <a:r>
              <a:rPr lang="en-US" dirty="0" smtClean="0"/>
              <a:t>Ph.D. from Carnegie Mellon, 2003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ardware synthesis</a:t>
            </a:r>
          </a:p>
          <a:p>
            <a:pPr lvl="1"/>
            <a:r>
              <a:rPr lang="en-US" dirty="0" smtClean="0"/>
              <a:t>Reconfigurable hardware</a:t>
            </a:r>
          </a:p>
          <a:p>
            <a:pPr lvl="1"/>
            <a:r>
              <a:rPr lang="en-US" dirty="0" smtClean="0"/>
              <a:t>Compilers and computer architecture</a:t>
            </a:r>
          </a:p>
          <a:p>
            <a:r>
              <a:rPr lang="en-US" dirty="0" smtClean="0"/>
              <a:t>Researcher at Microsoft Research Silicon Valley 2004-2014</a:t>
            </a:r>
          </a:p>
          <a:p>
            <a:pPr lvl="1"/>
            <a:r>
              <a:rPr lang="en-US" dirty="0" smtClean="0"/>
              <a:t>Computer security</a:t>
            </a:r>
          </a:p>
          <a:p>
            <a:pPr lvl="1"/>
            <a:r>
              <a:rPr lang="en-US" dirty="0" smtClean="0"/>
              <a:t>Cloud computing infrastructure: </a:t>
            </a:r>
          </a:p>
          <a:p>
            <a:pPr lvl="2"/>
            <a:r>
              <a:rPr lang="en-US" dirty="0" smtClean="0"/>
              <a:t>distributed computation platforms </a:t>
            </a:r>
          </a:p>
          <a:p>
            <a:pPr lvl="2"/>
            <a:r>
              <a:rPr lang="en-US" dirty="0" smtClean="0"/>
              <a:t>monitoring and debugging</a:t>
            </a:r>
          </a:p>
          <a:p>
            <a:pPr lvl="2"/>
            <a:r>
              <a:rPr lang="en-US" dirty="0" smtClean="0"/>
              <a:t>performance analysis</a:t>
            </a:r>
          </a:p>
          <a:p>
            <a:pPr lvl="1"/>
            <a:r>
              <a:rPr lang="en-US" dirty="0" smtClean="0"/>
              <a:t>Big data analysis and visualization </a:t>
            </a:r>
          </a:p>
          <a:p>
            <a:pPr lvl="1"/>
            <a:r>
              <a:rPr lang="en-US" dirty="0" smtClean="0"/>
              <a:t>Large scale machine learning 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3528" y="201606"/>
            <a:ext cx="1693772" cy="201613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6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39624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2971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810000"/>
            <a:ext cx="481434" cy="468630"/>
          </a:xfrm>
          <a:prstGeom prst="rect">
            <a:avLst/>
          </a:prstGeom>
          <a:noFill/>
        </p:spPr>
      </p:pic>
      <p:pic>
        <p:nvPicPr>
          <p:cNvPr id="4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800600"/>
            <a:ext cx="481434" cy="468630"/>
          </a:xfrm>
          <a:prstGeom prst="rect">
            <a:avLst/>
          </a:prstGeom>
          <a:noFill/>
        </p:spPr>
      </p:pic>
      <p:pic>
        <p:nvPicPr>
          <p:cNvPr id="4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46" name="Straight Arrow Connector 45"/>
          <p:cNvCxnSpPr>
            <a:endCxn id="45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4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733800"/>
            <a:ext cx="691911" cy="1020626"/>
          </a:xfrm>
          <a:prstGeom prst="rect">
            <a:avLst/>
          </a:prstGeom>
          <a:noFill/>
        </p:spPr>
      </p:pic>
      <p:pic>
        <p:nvPicPr>
          <p:cNvPr id="3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2971800"/>
            <a:ext cx="691911" cy="10206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5929"/>
            <a:ext cx="7886700" cy="1325563"/>
          </a:xfrm>
        </p:spPr>
        <p:txBody>
          <a:bodyPr/>
          <a:lstStyle/>
          <a:p>
            <a:r>
              <a:rPr lang="en-US" dirty="0" smtClean="0"/>
              <a:t>Virtualized 2-D Pipelines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64424" y="33204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  <a:endCxn id="6" idx="1"/>
          </p:cNvCxnSpPr>
          <p:nvPr/>
        </p:nvCxnSpPr>
        <p:spPr>
          <a:xfrm>
            <a:off x="2026024" y="3510915"/>
            <a:ext cx="914400" cy="5334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587115"/>
            <a:ext cx="762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226424" y="3587115"/>
            <a:ext cx="762000" cy="1066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64424" y="4158615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64424" y="4768215"/>
            <a:ext cx="762000" cy="533400"/>
          </a:xfrm>
          <a:prstGeom prst="roundRect">
            <a:avLst/>
          </a:prstGeom>
          <a:solidFill>
            <a:srgbClr val="FFFF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4253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62000" cy="304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226424" y="4653915"/>
            <a:ext cx="7620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226424" y="4425315"/>
            <a:ext cx="762000" cy="228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226424" y="3587115"/>
            <a:ext cx="762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226424" y="3587115"/>
            <a:ext cx="762000" cy="838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226424" y="3587115"/>
            <a:ext cx="762000" cy="14478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pic>
        <p:nvPicPr>
          <p:cNvPr id="40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12837" y="4083423"/>
            <a:ext cx="481434" cy="468630"/>
          </a:xfrm>
          <a:prstGeom prst="rect">
            <a:avLst/>
          </a:prstGeom>
          <a:noFill/>
        </p:spPr>
      </p:pic>
      <p:pic>
        <p:nvPicPr>
          <p:cNvPr id="42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76600"/>
            <a:ext cx="481434" cy="468630"/>
          </a:xfrm>
          <a:prstGeom prst="rect">
            <a:avLst/>
          </a:prstGeom>
          <a:noFill/>
        </p:spPr>
      </p:pic>
      <p:pic>
        <p:nvPicPr>
          <p:cNvPr id="43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810000"/>
            <a:ext cx="481434" cy="468630"/>
          </a:xfrm>
          <a:prstGeom prst="rect">
            <a:avLst/>
          </a:prstGeom>
          <a:noFill/>
        </p:spPr>
      </p:pic>
      <p:pic>
        <p:nvPicPr>
          <p:cNvPr id="44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800600"/>
            <a:ext cx="481434" cy="468630"/>
          </a:xfrm>
          <a:prstGeom prst="rect">
            <a:avLst/>
          </a:prstGeom>
          <a:noFill/>
        </p:spPr>
      </p:pic>
      <p:pic>
        <p:nvPicPr>
          <p:cNvPr id="45" name="Picture 3" descr="C:\Program Files\Microsoft Resource DVD Artwork\DVD_ART\Artwork_Imagery\Shapes and Graphics\Symbols\Blue Gradient check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4495800"/>
            <a:ext cx="481434" cy="468630"/>
          </a:xfrm>
          <a:prstGeom prst="rect">
            <a:avLst/>
          </a:prstGeom>
          <a:noFill/>
        </p:spPr>
      </p:pic>
      <p:pic>
        <p:nvPicPr>
          <p:cNvPr id="46" name="Picture 5" descr="C:\Program Files\Microsoft Resource DVD Artwork\DVD_ART\Artwork_Imagery\HARDWARE_IMAGERY\Illustration - Misc Hardware\Windows Server Icons\Misc\Hourglass waitin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800600"/>
            <a:ext cx="281940" cy="487680"/>
          </a:xfrm>
          <a:prstGeom prst="rect">
            <a:avLst/>
          </a:prstGeom>
          <a:noFill/>
        </p:spPr>
      </p:pic>
      <p:sp>
        <p:nvSpPr>
          <p:cNvPr id="47" name="TextBox 46"/>
          <p:cNvSpPr txBox="1"/>
          <p:nvPr/>
        </p:nvSpPr>
        <p:spPr>
          <a:xfrm>
            <a:off x="2895600" y="1219200"/>
            <a:ext cx="284885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2D DAG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multi-machine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 virtualized</a:t>
            </a:r>
            <a:endParaRPr lang="en-US" sz="3200" dirty="0"/>
          </a:p>
        </p:txBody>
      </p:sp>
      <p:pic>
        <p:nvPicPr>
          <p:cNvPr id="48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49" name="Straight Arrow Connector 48"/>
          <p:cNvCxnSpPr>
            <a:endCxn id="48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899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/>
          <p:cNvSpPr/>
          <p:nvPr/>
        </p:nvSpPr>
        <p:spPr>
          <a:xfrm>
            <a:off x="4191000" y="2514600"/>
            <a:ext cx="1219200" cy="3429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Job Structure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264024" y="3244215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940424" y="3777615"/>
            <a:ext cx="7620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419600" y="31242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988424" y="3320415"/>
            <a:ext cx="7620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awk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283824" y="3777615"/>
            <a:ext cx="762000" cy="533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perl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>
            <a:off x="2026024" y="3510915"/>
            <a:ext cx="916352" cy="671786"/>
          </a:xfrm>
          <a:prstGeom prst="curvedConnector3">
            <a:avLst>
              <a:gd name="adj1" fmla="val 3616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3"/>
            <a:endCxn id="7" idx="1"/>
          </p:cNvCxnSpPr>
          <p:nvPr/>
        </p:nvCxnSpPr>
        <p:spPr>
          <a:xfrm flipV="1">
            <a:off x="3702424" y="3390900"/>
            <a:ext cx="717176" cy="6534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  <a:endCxn id="19" idx="1"/>
          </p:cNvCxnSpPr>
          <p:nvPr/>
        </p:nvCxnSpPr>
        <p:spPr>
          <a:xfrm>
            <a:off x="5181600" y="3390900"/>
            <a:ext cx="806824" cy="12630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3"/>
            <a:endCxn id="9" idx="1"/>
          </p:cNvCxnSpPr>
          <p:nvPr/>
        </p:nvCxnSpPr>
        <p:spPr>
          <a:xfrm>
            <a:off x="6750424" y="3587115"/>
            <a:ext cx="5334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1264024" y="4082415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295400" y="4724400"/>
            <a:ext cx="762000" cy="53340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grep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0424" y="4463415"/>
            <a:ext cx="762000" cy="533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sed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19600" y="40386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19600" y="4800600"/>
            <a:ext cx="7620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tx1"/>
                </a:solidFill>
              </a:rPr>
              <a:t>sort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988424" y="4387215"/>
            <a:ext cx="762000" cy="533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awk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>
            <a:stCxn id="14" idx="3"/>
            <a:endCxn id="16" idx="1"/>
          </p:cNvCxnSpPr>
          <p:nvPr/>
        </p:nvCxnSpPr>
        <p:spPr>
          <a:xfrm>
            <a:off x="2026024" y="4349115"/>
            <a:ext cx="9144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" idx="3"/>
            <a:endCxn id="16" idx="1"/>
          </p:cNvCxnSpPr>
          <p:nvPr/>
        </p:nvCxnSpPr>
        <p:spPr>
          <a:xfrm flipV="1">
            <a:off x="2057400" y="4730115"/>
            <a:ext cx="883024" cy="2609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6" idx="3"/>
            <a:endCxn id="17" idx="1"/>
          </p:cNvCxnSpPr>
          <p:nvPr/>
        </p:nvCxnSpPr>
        <p:spPr>
          <a:xfrm flipV="1">
            <a:off x="3702424" y="4305300"/>
            <a:ext cx="717176" cy="4248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3"/>
            <a:endCxn id="18" idx="1"/>
          </p:cNvCxnSpPr>
          <p:nvPr/>
        </p:nvCxnSpPr>
        <p:spPr>
          <a:xfrm>
            <a:off x="3702424" y="4730115"/>
            <a:ext cx="717176" cy="337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3"/>
            <a:endCxn id="19" idx="1"/>
          </p:cNvCxnSpPr>
          <p:nvPr/>
        </p:nvCxnSpPr>
        <p:spPr>
          <a:xfrm flipV="1">
            <a:off x="5181600" y="4653915"/>
            <a:ext cx="806824" cy="4133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7" idx="3"/>
            <a:endCxn id="19" idx="1"/>
          </p:cNvCxnSpPr>
          <p:nvPr/>
        </p:nvCxnSpPr>
        <p:spPr>
          <a:xfrm>
            <a:off x="5181600" y="4305300"/>
            <a:ext cx="806824" cy="3486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34" idx="3"/>
            <a:endCxn id="5" idx="1"/>
          </p:cNvCxnSpPr>
          <p:nvPr/>
        </p:nvCxnSpPr>
        <p:spPr>
          <a:xfrm>
            <a:off x="868834" y="3510915"/>
            <a:ext cx="39519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35" idx="3"/>
            <a:endCxn id="14" idx="1"/>
          </p:cNvCxnSpPr>
          <p:nvPr/>
        </p:nvCxnSpPr>
        <p:spPr>
          <a:xfrm flipV="1">
            <a:off x="841939" y="4349115"/>
            <a:ext cx="422085" cy="896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6" idx="3"/>
          </p:cNvCxnSpPr>
          <p:nvPr/>
        </p:nvCxnSpPr>
        <p:spPr>
          <a:xfrm flipV="1">
            <a:off x="841940" y="5003324"/>
            <a:ext cx="422084" cy="1713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7" idx="3"/>
            <a:endCxn id="8" idx="1"/>
          </p:cNvCxnSpPr>
          <p:nvPr/>
        </p:nvCxnSpPr>
        <p:spPr>
          <a:xfrm>
            <a:off x="5181600" y="3390900"/>
            <a:ext cx="806824" cy="19621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7" idx="3"/>
            <a:endCxn id="8" idx="1"/>
          </p:cNvCxnSpPr>
          <p:nvPr/>
        </p:nvCxnSpPr>
        <p:spPr>
          <a:xfrm flipV="1">
            <a:off x="5181600" y="3587115"/>
            <a:ext cx="806824" cy="718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8" idx="3"/>
            <a:endCxn id="8" idx="1"/>
          </p:cNvCxnSpPr>
          <p:nvPr/>
        </p:nvCxnSpPr>
        <p:spPr>
          <a:xfrm flipV="1">
            <a:off x="5181600" y="3587115"/>
            <a:ext cx="806824" cy="148018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9" idx="3"/>
            <a:endCxn id="9" idx="1"/>
          </p:cNvCxnSpPr>
          <p:nvPr/>
        </p:nvCxnSpPr>
        <p:spPr>
          <a:xfrm flipV="1">
            <a:off x="6750424" y="4044315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3"/>
            <a:endCxn id="37" idx="1"/>
          </p:cNvCxnSpPr>
          <p:nvPr/>
        </p:nvCxnSpPr>
        <p:spPr>
          <a:xfrm>
            <a:off x="8045824" y="4044315"/>
            <a:ext cx="313765" cy="3473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495" y="3200400"/>
            <a:ext cx="613339" cy="621030"/>
          </a:xfrm>
          <a:prstGeom prst="rect">
            <a:avLst/>
          </a:prstGeom>
          <a:noFill/>
        </p:spPr>
      </p:pic>
      <p:pic>
        <p:nvPicPr>
          <p:cNvPr id="3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047565"/>
            <a:ext cx="613339" cy="621030"/>
          </a:xfrm>
          <a:prstGeom prst="rect">
            <a:avLst/>
          </a:prstGeom>
          <a:noFill/>
        </p:spPr>
      </p:pic>
      <p:pic>
        <p:nvPicPr>
          <p:cNvPr id="36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4709944"/>
            <a:ext cx="613339" cy="621030"/>
          </a:xfrm>
          <a:prstGeom prst="rect">
            <a:avLst/>
          </a:prstGeom>
          <a:noFill/>
        </p:spPr>
      </p:pic>
      <p:pic>
        <p:nvPicPr>
          <p:cNvPr id="37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9589" y="3737273"/>
            <a:ext cx="613339" cy="621030"/>
          </a:xfrm>
          <a:prstGeom prst="rect">
            <a:avLst/>
          </a:prstGeom>
          <a:noFill/>
        </p:spPr>
      </p:pic>
      <p:sp>
        <p:nvSpPr>
          <p:cNvPr id="48" name="TextBox 47"/>
          <p:cNvSpPr txBox="1"/>
          <p:nvPr/>
        </p:nvSpPr>
        <p:spPr>
          <a:xfrm>
            <a:off x="76200" y="2209800"/>
            <a:ext cx="947695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Input</a:t>
            </a:r>
            <a:br>
              <a:rPr lang="en-US" sz="2800" i="1" dirty="0" smtClean="0"/>
            </a:br>
            <a:r>
              <a:rPr lang="en-US" sz="2800" i="1" dirty="0" smtClean="0"/>
              <a:t>files</a:t>
            </a:r>
            <a:endParaRPr lang="en-US" sz="2800" i="1" dirty="0"/>
          </a:p>
        </p:txBody>
      </p:sp>
      <p:sp>
        <p:nvSpPr>
          <p:cNvPr id="49" name="TextBox 48"/>
          <p:cNvSpPr txBox="1"/>
          <p:nvPr/>
        </p:nvSpPr>
        <p:spPr>
          <a:xfrm>
            <a:off x="1447800" y="5638800"/>
            <a:ext cx="18029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Vertices </a:t>
            </a:r>
            <a:br>
              <a:rPr lang="en-US" sz="2800" i="1" dirty="0" smtClean="0"/>
            </a:br>
            <a:r>
              <a:rPr lang="en-US" sz="2800" i="1" dirty="0" smtClean="0"/>
              <a:t>(processes)</a:t>
            </a:r>
            <a:endParaRPr lang="en-US" sz="2800" i="1" dirty="0"/>
          </a:p>
        </p:txBody>
      </p:sp>
      <p:cxnSp>
        <p:nvCxnSpPr>
          <p:cNvPr id="50" name="Straight Arrow Connector 49"/>
          <p:cNvCxnSpPr>
            <a:stCxn id="49" idx="0"/>
            <a:endCxn id="15" idx="2"/>
          </p:cNvCxnSpPr>
          <p:nvPr/>
        </p:nvCxnSpPr>
        <p:spPr>
          <a:xfrm rot="16200000" flipV="1">
            <a:off x="1822349" y="5111851"/>
            <a:ext cx="381000" cy="67289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9" idx="0"/>
            <a:endCxn id="16" idx="2"/>
          </p:cNvCxnSpPr>
          <p:nvPr/>
        </p:nvCxnSpPr>
        <p:spPr>
          <a:xfrm rot="5400000" flipH="1" flipV="1">
            <a:off x="2514368" y="4831745"/>
            <a:ext cx="641985" cy="97212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930206" y="2590800"/>
            <a:ext cx="1213794" cy="95410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 smtClean="0"/>
              <a:t>Output</a:t>
            </a:r>
            <a:br>
              <a:rPr lang="en-US" sz="2800" i="1" dirty="0" smtClean="0"/>
            </a:br>
            <a:r>
              <a:rPr lang="en-US" sz="2800" i="1" dirty="0" smtClean="0"/>
              <a:t>files</a:t>
            </a:r>
            <a:endParaRPr lang="en-US" sz="2800" i="1" dirty="0"/>
          </a:p>
        </p:txBody>
      </p:sp>
      <p:sp>
        <p:nvSpPr>
          <p:cNvPr id="58" name="TextBox 57"/>
          <p:cNvSpPr txBox="1"/>
          <p:nvPr/>
        </p:nvSpPr>
        <p:spPr>
          <a:xfrm>
            <a:off x="2057400" y="2057400"/>
            <a:ext cx="1502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Channels</a:t>
            </a:r>
            <a:endParaRPr lang="en-US" sz="2800" i="1" dirty="0"/>
          </a:p>
        </p:txBody>
      </p:sp>
      <p:cxnSp>
        <p:nvCxnSpPr>
          <p:cNvPr id="59" name="Straight Arrow Connector 58"/>
          <p:cNvCxnSpPr>
            <a:stCxn id="58" idx="2"/>
          </p:cNvCxnSpPr>
          <p:nvPr/>
        </p:nvCxnSpPr>
        <p:spPr>
          <a:xfrm rot="5400000">
            <a:off x="2084993" y="3010228"/>
            <a:ext cx="1153182" cy="293967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4419600" y="2514600"/>
            <a:ext cx="10020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/>
              <a:t>Stage</a:t>
            </a:r>
            <a:endParaRPr lang="en-US" sz="2800" i="1" dirty="0"/>
          </a:p>
        </p:txBody>
      </p:sp>
      <p:pic>
        <p:nvPicPr>
          <p:cNvPr id="65" name="Picture 2" descr="C:\Program Files\Microsoft Resource DVD Artwork\DVD_ART\Artwork_Imagery\Shapes and Graphics\circular shapes\3d Disc shapes\gray medium colum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0" y="5334000"/>
            <a:ext cx="613339" cy="621030"/>
          </a:xfrm>
          <a:prstGeom prst="rect">
            <a:avLst/>
          </a:prstGeom>
          <a:noFill/>
        </p:spPr>
      </p:pic>
      <p:cxnSp>
        <p:nvCxnSpPr>
          <p:cNvPr id="66" name="Straight Arrow Connector 65"/>
          <p:cNvCxnSpPr>
            <a:stCxn id="16" idx="3"/>
            <a:endCxn id="19" idx="1"/>
          </p:cNvCxnSpPr>
          <p:nvPr/>
        </p:nvCxnSpPr>
        <p:spPr>
          <a:xfrm flipV="1">
            <a:off x="3702424" y="4653915"/>
            <a:ext cx="2286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6" idx="3"/>
            <a:endCxn id="8" idx="1"/>
          </p:cNvCxnSpPr>
          <p:nvPr/>
        </p:nvCxnSpPr>
        <p:spPr>
          <a:xfrm flipV="1">
            <a:off x="3702424" y="3587115"/>
            <a:ext cx="22860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"/>
          <p:cNvCxnSpPr>
            <a:stCxn id="5" idx="3"/>
          </p:cNvCxnSpPr>
          <p:nvPr/>
        </p:nvCxnSpPr>
        <p:spPr>
          <a:xfrm>
            <a:off x="2026024" y="3510915"/>
            <a:ext cx="934459" cy="418289"/>
          </a:xfrm>
          <a:prstGeom prst="curvedConnector3">
            <a:avLst>
              <a:gd name="adj1" fmla="val 50000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>
            <a:stCxn id="19" idx="3"/>
            <a:endCxn id="65" idx="1"/>
          </p:cNvCxnSpPr>
          <p:nvPr/>
        </p:nvCxnSpPr>
        <p:spPr>
          <a:xfrm>
            <a:off x="6750424" y="4653915"/>
            <a:ext cx="1631576" cy="9906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8" idx="2"/>
          </p:cNvCxnSpPr>
          <p:nvPr/>
        </p:nvCxnSpPr>
        <p:spPr>
          <a:xfrm rot="16200000" flipH="1">
            <a:off x="2846993" y="2542193"/>
            <a:ext cx="1153180" cy="1230033"/>
          </a:xfrm>
          <a:prstGeom prst="straightConnector1">
            <a:avLst/>
          </a:prstGeom>
          <a:ln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73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694374"/>
            <a:ext cx="691911" cy="1020626"/>
          </a:xfrm>
          <a:prstGeom prst="rect">
            <a:avLst/>
          </a:prstGeom>
          <a:noFill/>
        </p:spPr>
      </p:pic>
      <p:pic>
        <p:nvPicPr>
          <p:cNvPr id="73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694374"/>
            <a:ext cx="691911" cy="1020626"/>
          </a:xfrm>
          <a:prstGeom prst="rect">
            <a:avLst/>
          </a:prstGeom>
          <a:noFill/>
        </p:spPr>
      </p:pic>
      <p:pic>
        <p:nvPicPr>
          <p:cNvPr id="74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4694374"/>
            <a:ext cx="691911" cy="1020626"/>
          </a:xfrm>
          <a:prstGeom prst="rect">
            <a:avLst/>
          </a:prstGeom>
          <a:noFill/>
        </p:spPr>
      </p:pic>
      <p:pic>
        <p:nvPicPr>
          <p:cNvPr id="7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694374"/>
            <a:ext cx="691911" cy="1020626"/>
          </a:xfrm>
          <a:prstGeom prst="rect">
            <a:avLst/>
          </a:prstGeom>
          <a:noFill/>
        </p:spPr>
      </p:pic>
      <p:sp>
        <p:nvSpPr>
          <p:cNvPr id="75" name="Freeform 74"/>
          <p:cNvSpPr/>
          <p:nvPr/>
        </p:nvSpPr>
        <p:spPr>
          <a:xfrm>
            <a:off x="606640" y="3151573"/>
            <a:ext cx="7459463" cy="997505"/>
          </a:xfrm>
          <a:custGeom>
            <a:avLst/>
            <a:gdLst>
              <a:gd name="connsiteX0" fmla="*/ 538579 w 7739849"/>
              <a:gd name="connsiteY0" fmla="*/ 328474 h 985421"/>
              <a:gd name="connsiteX1" fmla="*/ 645111 w 7739849"/>
              <a:gd name="connsiteY1" fmla="*/ 168676 h 985421"/>
              <a:gd name="connsiteX2" fmla="*/ 2074416 w 7739849"/>
              <a:gd name="connsiteY2" fmla="*/ 168676 h 985421"/>
              <a:gd name="connsiteX3" fmla="*/ 4071892 w 7739849"/>
              <a:gd name="connsiteY3" fmla="*/ 239697 h 985421"/>
              <a:gd name="connsiteX4" fmla="*/ 7187954 w 7739849"/>
              <a:gd name="connsiteY4" fmla="*/ 62144 h 985421"/>
              <a:gd name="connsiteX5" fmla="*/ 7383263 w 7739849"/>
              <a:gd name="connsiteY5" fmla="*/ 612559 h 985421"/>
              <a:gd name="connsiteX6" fmla="*/ 6051612 w 7739849"/>
              <a:gd name="connsiteY6" fmla="*/ 941033 h 985421"/>
              <a:gd name="connsiteX7" fmla="*/ 3876583 w 7739849"/>
              <a:gd name="connsiteY7" fmla="*/ 878889 h 985421"/>
              <a:gd name="connsiteX8" fmla="*/ 538579 w 7739849"/>
              <a:gd name="connsiteY8" fmla="*/ 328474 h 985421"/>
              <a:gd name="connsiteX0" fmla="*/ 538579 w 7739849"/>
              <a:gd name="connsiteY0" fmla="*/ 328474 h 960021"/>
              <a:gd name="connsiteX1" fmla="*/ 645111 w 7739849"/>
              <a:gd name="connsiteY1" fmla="*/ 168676 h 960021"/>
              <a:gd name="connsiteX2" fmla="*/ 2074416 w 7739849"/>
              <a:gd name="connsiteY2" fmla="*/ 168676 h 960021"/>
              <a:gd name="connsiteX3" fmla="*/ 4071892 w 7739849"/>
              <a:gd name="connsiteY3" fmla="*/ 239697 h 960021"/>
              <a:gd name="connsiteX4" fmla="*/ 7187954 w 7739849"/>
              <a:gd name="connsiteY4" fmla="*/ 62144 h 960021"/>
              <a:gd name="connsiteX5" fmla="*/ 7383263 w 7739849"/>
              <a:gd name="connsiteY5" fmla="*/ 612559 h 960021"/>
              <a:gd name="connsiteX6" fmla="*/ 6051612 w 7739849"/>
              <a:gd name="connsiteY6" fmla="*/ 941033 h 960021"/>
              <a:gd name="connsiteX7" fmla="*/ 3876583 w 7739849"/>
              <a:gd name="connsiteY7" fmla="*/ 726489 h 960021"/>
              <a:gd name="connsiteX8" fmla="*/ 538579 w 7739849"/>
              <a:gd name="connsiteY8" fmla="*/ 328474 h 960021"/>
              <a:gd name="connsiteX0" fmla="*/ 538579 w 7739849"/>
              <a:gd name="connsiteY0" fmla="*/ 328474 h 960021"/>
              <a:gd name="connsiteX1" fmla="*/ 645111 w 7739849"/>
              <a:gd name="connsiteY1" fmla="*/ 168676 h 960021"/>
              <a:gd name="connsiteX2" fmla="*/ 2074416 w 7739849"/>
              <a:gd name="connsiteY2" fmla="*/ 168676 h 960021"/>
              <a:gd name="connsiteX3" fmla="*/ 4071892 w 7739849"/>
              <a:gd name="connsiteY3" fmla="*/ 239697 h 960021"/>
              <a:gd name="connsiteX4" fmla="*/ 7187954 w 7739849"/>
              <a:gd name="connsiteY4" fmla="*/ 62144 h 960021"/>
              <a:gd name="connsiteX5" fmla="*/ 7383263 w 7739849"/>
              <a:gd name="connsiteY5" fmla="*/ 612559 h 960021"/>
              <a:gd name="connsiteX6" fmla="*/ 5899212 w 7739849"/>
              <a:gd name="connsiteY6" fmla="*/ 941033 h 960021"/>
              <a:gd name="connsiteX7" fmla="*/ 3876583 w 7739849"/>
              <a:gd name="connsiteY7" fmla="*/ 726489 h 960021"/>
              <a:gd name="connsiteX8" fmla="*/ 538579 w 7739849"/>
              <a:gd name="connsiteY8" fmla="*/ 328474 h 960021"/>
              <a:gd name="connsiteX0" fmla="*/ 538579 w 7739849"/>
              <a:gd name="connsiteY0" fmla="*/ 328474 h 948924"/>
              <a:gd name="connsiteX1" fmla="*/ 645111 w 7739849"/>
              <a:gd name="connsiteY1" fmla="*/ 168676 h 948924"/>
              <a:gd name="connsiteX2" fmla="*/ 2074416 w 7739849"/>
              <a:gd name="connsiteY2" fmla="*/ 168676 h 948924"/>
              <a:gd name="connsiteX3" fmla="*/ 4071892 w 7739849"/>
              <a:gd name="connsiteY3" fmla="*/ 239697 h 948924"/>
              <a:gd name="connsiteX4" fmla="*/ 7187954 w 7739849"/>
              <a:gd name="connsiteY4" fmla="*/ 62144 h 948924"/>
              <a:gd name="connsiteX5" fmla="*/ 7383263 w 7739849"/>
              <a:gd name="connsiteY5" fmla="*/ 612559 h 948924"/>
              <a:gd name="connsiteX6" fmla="*/ 7374385 w 7739849"/>
              <a:gd name="connsiteY6" fmla="*/ 773837 h 948924"/>
              <a:gd name="connsiteX7" fmla="*/ 5899212 w 7739849"/>
              <a:gd name="connsiteY7" fmla="*/ 941033 h 948924"/>
              <a:gd name="connsiteX8" fmla="*/ 3876583 w 7739849"/>
              <a:gd name="connsiteY8" fmla="*/ 726489 h 948924"/>
              <a:gd name="connsiteX9" fmla="*/ 538579 w 7739849"/>
              <a:gd name="connsiteY9" fmla="*/ 328474 h 948924"/>
              <a:gd name="connsiteX0" fmla="*/ 538579 w 7765249"/>
              <a:gd name="connsiteY0" fmla="*/ 328474 h 948924"/>
              <a:gd name="connsiteX1" fmla="*/ 645111 w 7765249"/>
              <a:gd name="connsiteY1" fmla="*/ 168676 h 948924"/>
              <a:gd name="connsiteX2" fmla="*/ 2074416 w 7765249"/>
              <a:gd name="connsiteY2" fmla="*/ 168676 h 948924"/>
              <a:gd name="connsiteX3" fmla="*/ 4071892 w 7765249"/>
              <a:gd name="connsiteY3" fmla="*/ 239697 h 948924"/>
              <a:gd name="connsiteX4" fmla="*/ 7187954 w 7765249"/>
              <a:gd name="connsiteY4" fmla="*/ 62144 h 948924"/>
              <a:gd name="connsiteX5" fmla="*/ 7535663 w 7765249"/>
              <a:gd name="connsiteY5" fmla="*/ 612559 h 948924"/>
              <a:gd name="connsiteX6" fmla="*/ 7374385 w 7765249"/>
              <a:gd name="connsiteY6" fmla="*/ 773837 h 948924"/>
              <a:gd name="connsiteX7" fmla="*/ 5899212 w 7765249"/>
              <a:gd name="connsiteY7" fmla="*/ 941033 h 948924"/>
              <a:gd name="connsiteX8" fmla="*/ 3876583 w 7765249"/>
              <a:gd name="connsiteY8" fmla="*/ 726489 h 948924"/>
              <a:gd name="connsiteX9" fmla="*/ 538579 w 7765249"/>
              <a:gd name="connsiteY9" fmla="*/ 328474 h 948924"/>
              <a:gd name="connsiteX0" fmla="*/ 538579 w 7765249"/>
              <a:gd name="connsiteY0" fmla="*/ 328474 h 948924"/>
              <a:gd name="connsiteX1" fmla="*/ 645111 w 7765249"/>
              <a:gd name="connsiteY1" fmla="*/ 168676 h 948924"/>
              <a:gd name="connsiteX2" fmla="*/ 2074416 w 7765249"/>
              <a:gd name="connsiteY2" fmla="*/ 168676 h 948924"/>
              <a:gd name="connsiteX3" fmla="*/ 4071892 w 7765249"/>
              <a:gd name="connsiteY3" fmla="*/ 239697 h 948924"/>
              <a:gd name="connsiteX4" fmla="*/ 7187954 w 7765249"/>
              <a:gd name="connsiteY4" fmla="*/ 62144 h 948924"/>
              <a:gd name="connsiteX5" fmla="*/ 7535663 w 7765249"/>
              <a:gd name="connsiteY5" fmla="*/ 612559 h 948924"/>
              <a:gd name="connsiteX6" fmla="*/ 7374385 w 7765249"/>
              <a:gd name="connsiteY6" fmla="*/ 773837 h 948924"/>
              <a:gd name="connsiteX7" fmla="*/ 5899212 w 7765249"/>
              <a:gd name="connsiteY7" fmla="*/ 941033 h 948924"/>
              <a:gd name="connsiteX8" fmla="*/ 3876583 w 7765249"/>
              <a:gd name="connsiteY8" fmla="*/ 726489 h 948924"/>
              <a:gd name="connsiteX9" fmla="*/ 538579 w 7765249"/>
              <a:gd name="connsiteY9" fmla="*/ 328474 h 948924"/>
              <a:gd name="connsiteX0" fmla="*/ 538579 w 7647127"/>
              <a:gd name="connsiteY0" fmla="*/ 328474 h 948924"/>
              <a:gd name="connsiteX1" fmla="*/ 645111 w 7647127"/>
              <a:gd name="connsiteY1" fmla="*/ 168676 h 948924"/>
              <a:gd name="connsiteX2" fmla="*/ 2074416 w 7647127"/>
              <a:gd name="connsiteY2" fmla="*/ 168676 h 948924"/>
              <a:gd name="connsiteX3" fmla="*/ 4071892 w 7647127"/>
              <a:gd name="connsiteY3" fmla="*/ 239697 h 948924"/>
              <a:gd name="connsiteX4" fmla="*/ 6883154 w 7647127"/>
              <a:gd name="connsiteY4" fmla="*/ 62144 h 948924"/>
              <a:gd name="connsiteX5" fmla="*/ 7535663 w 7647127"/>
              <a:gd name="connsiteY5" fmla="*/ 612559 h 948924"/>
              <a:gd name="connsiteX6" fmla="*/ 7374385 w 7647127"/>
              <a:gd name="connsiteY6" fmla="*/ 773837 h 948924"/>
              <a:gd name="connsiteX7" fmla="*/ 5899212 w 7647127"/>
              <a:gd name="connsiteY7" fmla="*/ 941033 h 948924"/>
              <a:gd name="connsiteX8" fmla="*/ 3876583 w 7647127"/>
              <a:gd name="connsiteY8" fmla="*/ 726489 h 948924"/>
              <a:gd name="connsiteX9" fmla="*/ 538579 w 7647127"/>
              <a:gd name="connsiteY9" fmla="*/ 328474 h 948924"/>
              <a:gd name="connsiteX0" fmla="*/ 538579 w 7535663"/>
              <a:gd name="connsiteY0" fmla="*/ 328474 h 960021"/>
              <a:gd name="connsiteX1" fmla="*/ 645111 w 7535663"/>
              <a:gd name="connsiteY1" fmla="*/ 168676 h 960021"/>
              <a:gd name="connsiteX2" fmla="*/ 2074416 w 7535663"/>
              <a:gd name="connsiteY2" fmla="*/ 168676 h 960021"/>
              <a:gd name="connsiteX3" fmla="*/ 4071892 w 7535663"/>
              <a:gd name="connsiteY3" fmla="*/ 239697 h 960021"/>
              <a:gd name="connsiteX4" fmla="*/ 6883154 w 7535663"/>
              <a:gd name="connsiteY4" fmla="*/ 62144 h 960021"/>
              <a:gd name="connsiteX5" fmla="*/ 7535663 w 7535663"/>
              <a:gd name="connsiteY5" fmla="*/ 612559 h 960021"/>
              <a:gd name="connsiteX6" fmla="*/ 5899212 w 7535663"/>
              <a:gd name="connsiteY6" fmla="*/ 941033 h 960021"/>
              <a:gd name="connsiteX7" fmla="*/ 3876583 w 7535663"/>
              <a:gd name="connsiteY7" fmla="*/ 726489 h 960021"/>
              <a:gd name="connsiteX8" fmla="*/ 538579 w 7535663"/>
              <a:gd name="connsiteY8" fmla="*/ 328474 h 960021"/>
              <a:gd name="connsiteX0" fmla="*/ 538579 w 7577709"/>
              <a:gd name="connsiteY0" fmla="*/ 328474 h 972845"/>
              <a:gd name="connsiteX1" fmla="*/ 645111 w 7577709"/>
              <a:gd name="connsiteY1" fmla="*/ 168676 h 972845"/>
              <a:gd name="connsiteX2" fmla="*/ 2074416 w 7577709"/>
              <a:gd name="connsiteY2" fmla="*/ 168676 h 972845"/>
              <a:gd name="connsiteX3" fmla="*/ 4071892 w 7577709"/>
              <a:gd name="connsiteY3" fmla="*/ 239697 h 972845"/>
              <a:gd name="connsiteX4" fmla="*/ 6883154 w 7577709"/>
              <a:gd name="connsiteY4" fmla="*/ 62144 h 972845"/>
              <a:gd name="connsiteX5" fmla="*/ 7535663 w 7577709"/>
              <a:gd name="connsiteY5" fmla="*/ 612559 h 972845"/>
              <a:gd name="connsiteX6" fmla="*/ 7135428 w 7577709"/>
              <a:gd name="connsiteY6" fmla="*/ 917359 h 972845"/>
              <a:gd name="connsiteX7" fmla="*/ 5899212 w 7577709"/>
              <a:gd name="connsiteY7" fmla="*/ 941033 h 972845"/>
              <a:gd name="connsiteX8" fmla="*/ 3876583 w 7577709"/>
              <a:gd name="connsiteY8" fmla="*/ 726489 h 972845"/>
              <a:gd name="connsiteX9" fmla="*/ 538579 w 7577709"/>
              <a:gd name="connsiteY9" fmla="*/ 328474 h 972845"/>
              <a:gd name="connsiteX0" fmla="*/ 538579 w 7577709"/>
              <a:gd name="connsiteY0" fmla="*/ 328474 h 980982"/>
              <a:gd name="connsiteX1" fmla="*/ 645111 w 7577709"/>
              <a:gd name="connsiteY1" fmla="*/ 168676 h 980982"/>
              <a:gd name="connsiteX2" fmla="*/ 2074416 w 7577709"/>
              <a:gd name="connsiteY2" fmla="*/ 168676 h 980982"/>
              <a:gd name="connsiteX3" fmla="*/ 4071892 w 7577709"/>
              <a:gd name="connsiteY3" fmla="*/ 239697 h 980982"/>
              <a:gd name="connsiteX4" fmla="*/ 6883154 w 7577709"/>
              <a:gd name="connsiteY4" fmla="*/ 62144 h 980982"/>
              <a:gd name="connsiteX5" fmla="*/ 7535663 w 7577709"/>
              <a:gd name="connsiteY5" fmla="*/ 612559 h 980982"/>
              <a:gd name="connsiteX6" fmla="*/ 7135428 w 7577709"/>
              <a:gd name="connsiteY6" fmla="*/ 917359 h 980982"/>
              <a:gd name="connsiteX7" fmla="*/ 5899212 w 7577709"/>
              <a:gd name="connsiteY7" fmla="*/ 941033 h 980982"/>
              <a:gd name="connsiteX8" fmla="*/ 3876583 w 7577709"/>
              <a:gd name="connsiteY8" fmla="*/ 878889 h 980982"/>
              <a:gd name="connsiteX9" fmla="*/ 538579 w 7577709"/>
              <a:gd name="connsiteY9" fmla="*/ 328474 h 980982"/>
              <a:gd name="connsiteX0" fmla="*/ 538579 w 7577709"/>
              <a:gd name="connsiteY0" fmla="*/ 328474 h 972105"/>
              <a:gd name="connsiteX1" fmla="*/ 645111 w 7577709"/>
              <a:gd name="connsiteY1" fmla="*/ 168676 h 972105"/>
              <a:gd name="connsiteX2" fmla="*/ 2074416 w 7577709"/>
              <a:gd name="connsiteY2" fmla="*/ 168676 h 972105"/>
              <a:gd name="connsiteX3" fmla="*/ 4071892 w 7577709"/>
              <a:gd name="connsiteY3" fmla="*/ 239697 h 972105"/>
              <a:gd name="connsiteX4" fmla="*/ 6883154 w 7577709"/>
              <a:gd name="connsiteY4" fmla="*/ 62144 h 972105"/>
              <a:gd name="connsiteX5" fmla="*/ 7535663 w 7577709"/>
              <a:gd name="connsiteY5" fmla="*/ 612559 h 972105"/>
              <a:gd name="connsiteX6" fmla="*/ 7135428 w 7577709"/>
              <a:gd name="connsiteY6" fmla="*/ 917359 h 972105"/>
              <a:gd name="connsiteX7" fmla="*/ 5899212 w 7577709"/>
              <a:gd name="connsiteY7" fmla="*/ 941033 h 972105"/>
              <a:gd name="connsiteX8" fmla="*/ 3876583 w 7577709"/>
              <a:gd name="connsiteY8" fmla="*/ 878889 h 972105"/>
              <a:gd name="connsiteX9" fmla="*/ 2243092 w 7577709"/>
              <a:gd name="connsiteY9" fmla="*/ 562991 h 972105"/>
              <a:gd name="connsiteX10" fmla="*/ 538579 w 7577709"/>
              <a:gd name="connsiteY10" fmla="*/ 328474 h 972105"/>
              <a:gd name="connsiteX0" fmla="*/ 538579 w 7577709"/>
              <a:gd name="connsiteY0" fmla="*/ 328474 h 972105"/>
              <a:gd name="connsiteX1" fmla="*/ 645111 w 7577709"/>
              <a:gd name="connsiteY1" fmla="*/ 168676 h 972105"/>
              <a:gd name="connsiteX2" fmla="*/ 2074416 w 7577709"/>
              <a:gd name="connsiteY2" fmla="*/ 168676 h 972105"/>
              <a:gd name="connsiteX3" fmla="*/ 4071892 w 7577709"/>
              <a:gd name="connsiteY3" fmla="*/ 239697 h 972105"/>
              <a:gd name="connsiteX4" fmla="*/ 6883154 w 7577709"/>
              <a:gd name="connsiteY4" fmla="*/ 62144 h 972105"/>
              <a:gd name="connsiteX5" fmla="*/ 7535663 w 7577709"/>
              <a:gd name="connsiteY5" fmla="*/ 612559 h 972105"/>
              <a:gd name="connsiteX6" fmla="*/ 7135428 w 7577709"/>
              <a:gd name="connsiteY6" fmla="*/ 917359 h 972105"/>
              <a:gd name="connsiteX7" fmla="*/ 5899212 w 7577709"/>
              <a:gd name="connsiteY7" fmla="*/ 941033 h 972105"/>
              <a:gd name="connsiteX8" fmla="*/ 3876583 w 7577709"/>
              <a:gd name="connsiteY8" fmla="*/ 878889 h 972105"/>
              <a:gd name="connsiteX9" fmla="*/ 3361678 w 7577709"/>
              <a:gd name="connsiteY9" fmla="*/ 646590 h 972105"/>
              <a:gd name="connsiteX10" fmla="*/ 2243092 w 7577709"/>
              <a:gd name="connsiteY10" fmla="*/ 562991 h 972105"/>
              <a:gd name="connsiteX11" fmla="*/ 538579 w 7577709"/>
              <a:gd name="connsiteY11" fmla="*/ 328474 h 9721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4605292 w 7577709"/>
              <a:gd name="connsiteY3" fmla="*/ 112697 h 997505"/>
              <a:gd name="connsiteX4" fmla="*/ 6883154 w 7577709"/>
              <a:gd name="connsiteY4" fmla="*/ 87544 h 997505"/>
              <a:gd name="connsiteX5" fmla="*/ 7535663 w 7577709"/>
              <a:gd name="connsiteY5" fmla="*/ 637959 h 997505"/>
              <a:gd name="connsiteX6" fmla="*/ 7135428 w 7577709"/>
              <a:gd name="connsiteY6" fmla="*/ 942759 h 997505"/>
              <a:gd name="connsiteX7" fmla="*/ 5899212 w 7577709"/>
              <a:gd name="connsiteY7" fmla="*/ 966433 h 997505"/>
              <a:gd name="connsiteX8" fmla="*/ 3876583 w 7577709"/>
              <a:gd name="connsiteY8" fmla="*/ 904289 h 997505"/>
              <a:gd name="connsiteX9" fmla="*/ 3361678 w 7577709"/>
              <a:gd name="connsiteY9" fmla="*/ 671990 h 997505"/>
              <a:gd name="connsiteX10" fmla="*/ 2243092 w 7577709"/>
              <a:gd name="connsiteY10" fmla="*/ 588391 h 997505"/>
              <a:gd name="connsiteX11" fmla="*/ 538579 w 7577709"/>
              <a:gd name="connsiteY11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361678 w 7577709"/>
              <a:gd name="connsiteY10" fmla="*/ 671990 h 997505"/>
              <a:gd name="connsiteX11" fmla="*/ 2243092 w 7577709"/>
              <a:gd name="connsiteY11" fmla="*/ 5883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883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12191 h 997505"/>
              <a:gd name="connsiteX12" fmla="*/ 538579 w 7577709"/>
              <a:gd name="connsiteY12" fmla="*/ 353874 h 997505"/>
              <a:gd name="connsiteX0" fmla="*/ 538579 w 7577709"/>
              <a:gd name="connsiteY0" fmla="*/ 353874 h 997505"/>
              <a:gd name="connsiteX1" fmla="*/ 645111 w 7577709"/>
              <a:gd name="connsiteY1" fmla="*/ 194076 h 997505"/>
              <a:gd name="connsiteX2" fmla="*/ 2074416 w 7577709"/>
              <a:gd name="connsiteY2" fmla="*/ 194076 h 997505"/>
              <a:gd name="connsiteX3" fmla="*/ 3062057 w 7577709"/>
              <a:gd name="connsiteY3" fmla="*/ 167443 h 997505"/>
              <a:gd name="connsiteX4" fmla="*/ 4605292 w 7577709"/>
              <a:gd name="connsiteY4" fmla="*/ 112697 h 997505"/>
              <a:gd name="connsiteX5" fmla="*/ 6883154 w 7577709"/>
              <a:gd name="connsiteY5" fmla="*/ 87544 h 997505"/>
              <a:gd name="connsiteX6" fmla="*/ 7535663 w 7577709"/>
              <a:gd name="connsiteY6" fmla="*/ 637959 h 997505"/>
              <a:gd name="connsiteX7" fmla="*/ 7135428 w 7577709"/>
              <a:gd name="connsiteY7" fmla="*/ 942759 h 997505"/>
              <a:gd name="connsiteX8" fmla="*/ 5899212 w 7577709"/>
              <a:gd name="connsiteY8" fmla="*/ 966433 h 997505"/>
              <a:gd name="connsiteX9" fmla="*/ 3876583 w 7577709"/>
              <a:gd name="connsiteY9" fmla="*/ 904289 h 997505"/>
              <a:gd name="connsiteX10" fmla="*/ 3056878 w 7577709"/>
              <a:gd name="connsiteY10" fmla="*/ 519590 h 997505"/>
              <a:gd name="connsiteX11" fmla="*/ 2243092 w 7577709"/>
              <a:gd name="connsiteY11" fmla="*/ 512191 h 997505"/>
              <a:gd name="connsiteX12" fmla="*/ 538579 w 7577709"/>
              <a:gd name="connsiteY12" fmla="*/ 353874 h 997505"/>
              <a:gd name="connsiteX0" fmla="*/ 538579 w 7501509"/>
              <a:gd name="connsiteY0" fmla="*/ 328474 h 997505"/>
              <a:gd name="connsiteX1" fmla="*/ 645111 w 7501509"/>
              <a:gd name="connsiteY1" fmla="*/ 168676 h 997505"/>
              <a:gd name="connsiteX2" fmla="*/ 2074416 w 7501509"/>
              <a:gd name="connsiteY2" fmla="*/ 168676 h 997505"/>
              <a:gd name="connsiteX3" fmla="*/ 3062057 w 7501509"/>
              <a:gd name="connsiteY3" fmla="*/ 142043 h 997505"/>
              <a:gd name="connsiteX4" fmla="*/ 4605292 w 7501509"/>
              <a:gd name="connsiteY4" fmla="*/ 87297 h 997505"/>
              <a:gd name="connsiteX5" fmla="*/ 6883154 w 7501509"/>
              <a:gd name="connsiteY5" fmla="*/ 62144 h 997505"/>
              <a:gd name="connsiteX6" fmla="*/ 7459463 w 7501509"/>
              <a:gd name="connsiteY6" fmla="*/ 460159 h 997505"/>
              <a:gd name="connsiteX7" fmla="*/ 7135428 w 7501509"/>
              <a:gd name="connsiteY7" fmla="*/ 917359 h 997505"/>
              <a:gd name="connsiteX8" fmla="*/ 5899212 w 7501509"/>
              <a:gd name="connsiteY8" fmla="*/ 941033 h 997505"/>
              <a:gd name="connsiteX9" fmla="*/ 3876583 w 7501509"/>
              <a:gd name="connsiteY9" fmla="*/ 878889 h 997505"/>
              <a:gd name="connsiteX10" fmla="*/ 3056878 w 7501509"/>
              <a:gd name="connsiteY10" fmla="*/ 494190 h 997505"/>
              <a:gd name="connsiteX11" fmla="*/ 2243092 w 7501509"/>
              <a:gd name="connsiteY11" fmla="*/ 486791 h 997505"/>
              <a:gd name="connsiteX12" fmla="*/ 538579 w 7501509"/>
              <a:gd name="connsiteY12" fmla="*/ 328474 h 997505"/>
              <a:gd name="connsiteX0" fmla="*/ 538579 w 7459463"/>
              <a:gd name="connsiteY0" fmla="*/ 328474 h 997505"/>
              <a:gd name="connsiteX1" fmla="*/ 645111 w 7459463"/>
              <a:gd name="connsiteY1" fmla="*/ 168676 h 997505"/>
              <a:gd name="connsiteX2" fmla="*/ 2074416 w 7459463"/>
              <a:gd name="connsiteY2" fmla="*/ 168676 h 997505"/>
              <a:gd name="connsiteX3" fmla="*/ 3062057 w 7459463"/>
              <a:gd name="connsiteY3" fmla="*/ 142043 h 997505"/>
              <a:gd name="connsiteX4" fmla="*/ 4605292 w 7459463"/>
              <a:gd name="connsiteY4" fmla="*/ 87297 h 997505"/>
              <a:gd name="connsiteX5" fmla="*/ 6883154 w 7459463"/>
              <a:gd name="connsiteY5" fmla="*/ 62144 h 997505"/>
              <a:gd name="connsiteX6" fmla="*/ 7459463 w 7459463"/>
              <a:gd name="connsiteY6" fmla="*/ 460159 h 997505"/>
              <a:gd name="connsiteX7" fmla="*/ 7135428 w 7459463"/>
              <a:gd name="connsiteY7" fmla="*/ 917359 h 997505"/>
              <a:gd name="connsiteX8" fmla="*/ 5899212 w 7459463"/>
              <a:gd name="connsiteY8" fmla="*/ 941033 h 997505"/>
              <a:gd name="connsiteX9" fmla="*/ 3876583 w 7459463"/>
              <a:gd name="connsiteY9" fmla="*/ 878889 h 997505"/>
              <a:gd name="connsiteX10" fmla="*/ 3056878 w 7459463"/>
              <a:gd name="connsiteY10" fmla="*/ 494190 h 997505"/>
              <a:gd name="connsiteX11" fmla="*/ 2243092 w 7459463"/>
              <a:gd name="connsiteY11" fmla="*/ 486791 h 997505"/>
              <a:gd name="connsiteX12" fmla="*/ 538579 w 7459463"/>
              <a:gd name="connsiteY12" fmla="*/ 328474 h 997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59463" h="997505">
                <a:moveTo>
                  <a:pt x="538579" y="328474"/>
                </a:moveTo>
                <a:cubicBezTo>
                  <a:pt x="0" y="210105"/>
                  <a:pt x="389138" y="195309"/>
                  <a:pt x="645111" y="168676"/>
                </a:cubicBezTo>
                <a:cubicBezTo>
                  <a:pt x="901084" y="142043"/>
                  <a:pt x="1671592" y="173115"/>
                  <a:pt x="2074416" y="168676"/>
                </a:cubicBezTo>
                <a:cubicBezTo>
                  <a:pt x="2477240" y="164237"/>
                  <a:pt x="2640244" y="155606"/>
                  <a:pt x="3062057" y="142043"/>
                </a:cubicBezTo>
                <a:cubicBezTo>
                  <a:pt x="3483870" y="128480"/>
                  <a:pt x="3968443" y="100613"/>
                  <a:pt x="4605292" y="87297"/>
                </a:cubicBezTo>
                <a:cubicBezTo>
                  <a:pt x="5242141" y="73981"/>
                  <a:pt x="6407459" y="0"/>
                  <a:pt x="6883154" y="62144"/>
                </a:cubicBezTo>
                <a:cubicBezTo>
                  <a:pt x="7358849" y="124288"/>
                  <a:pt x="7417417" y="317623"/>
                  <a:pt x="7459463" y="460159"/>
                </a:cubicBezTo>
                <a:cubicBezTo>
                  <a:pt x="7458600" y="641905"/>
                  <a:pt x="7395470" y="837213"/>
                  <a:pt x="7135428" y="917359"/>
                </a:cubicBezTo>
                <a:cubicBezTo>
                  <a:pt x="6875386" y="997505"/>
                  <a:pt x="6442353" y="947445"/>
                  <a:pt x="5899212" y="941033"/>
                </a:cubicBezTo>
                <a:cubicBezTo>
                  <a:pt x="5356071" y="934621"/>
                  <a:pt x="4350305" y="953363"/>
                  <a:pt x="3876583" y="878889"/>
                </a:cubicBezTo>
                <a:cubicBezTo>
                  <a:pt x="3402861" y="804415"/>
                  <a:pt x="3329126" y="559540"/>
                  <a:pt x="3056878" y="494190"/>
                </a:cubicBezTo>
                <a:cubicBezTo>
                  <a:pt x="2784630" y="428840"/>
                  <a:pt x="2644314" y="478899"/>
                  <a:pt x="2243092" y="486791"/>
                </a:cubicBezTo>
                <a:cubicBezTo>
                  <a:pt x="1823376" y="459172"/>
                  <a:pt x="804909" y="406893"/>
                  <a:pt x="538579" y="32847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Line 73"/>
          <p:cNvSpPr>
            <a:spLocks noChangeShapeType="1"/>
          </p:cNvSpPr>
          <p:nvPr/>
        </p:nvSpPr>
        <p:spPr bwMode="auto">
          <a:xfrm>
            <a:off x="7543800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Dryad System Architecture</a:t>
            </a:r>
            <a:endParaRPr lang="en-US" dirty="0"/>
          </a:p>
        </p:txBody>
      </p:sp>
      <p:sp>
        <p:nvSpPr>
          <p:cNvPr id="77" name="Slide Number Placeholder 7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602556" y="2197768"/>
            <a:ext cx="4671820" cy="584391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/>
              <a:t>Files, TCP, FIFO, Network</a:t>
            </a:r>
            <a:endParaRPr lang="en-US" sz="2800" dirty="0"/>
          </a:p>
        </p:txBody>
      </p:sp>
      <p:sp>
        <p:nvSpPr>
          <p:cNvPr id="5" name="Rectangle 24"/>
          <p:cNvSpPr>
            <a:spLocks noChangeArrowheads="1"/>
          </p:cNvSpPr>
          <p:nvPr/>
        </p:nvSpPr>
        <p:spPr bwMode="auto">
          <a:xfrm>
            <a:off x="694016" y="2521476"/>
            <a:ext cx="2353984" cy="3345924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6" name="Oval 25"/>
          <p:cNvSpPr>
            <a:spLocks noChangeArrowheads="1"/>
          </p:cNvSpPr>
          <p:nvPr/>
        </p:nvSpPr>
        <p:spPr bwMode="auto">
          <a:xfrm>
            <a:off x="1088573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7" name="Oval 26"/>
          <p:cNvSpPr>
            <a:spLocks noChangeArrowheads="1"/>
          </p:cNvSpPr>
          <p:nvPr/>
        </p:nvSpPr>
        <p:spPr bwMode="auto">
          <a:xfrm>
            <a:off x="1563436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8" name="Oval 27"/>
          <p:cNvSpPr>
            <a:spLocks noChangeArrowheads="1"/>
          </p:cNvSpPr>
          <p:nvPr/>
        </p:nvSpPr>
        <p:spPr bwMode="auto">
          <a:xfrm>
            <a:off x="2038300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9" name="Oval 28"/>
          <p:cNvSpPr>
            <a:spLocks noChangeArrowheads="1"/>
          </p:cNvSpPr>
          <p:nvPr/>
        </p:nvSpPr>
        <p:spPr bwMode="auto">
          <a:xfrm>
            <a:off x="1326004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0" name="Oval 29"/>
          <p:cNvSpPr>
            <a:spLocks noChangeArrowheads="1"/>
          </p:cNvSpPr>
          <p:nvPr/>
        </p:nvSpPr>
        <p:spPr bwMode="auto">
          <a:xfrm>
            <a:off x="1800868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1" name="Oval 30"/>
          <p:cNvSpPr>
            <a:spLocks noChangeArrowheads="1"/>
          </p:cNvSpPr>
          <p:nvPr/>
        </p:nvSpPr>
        <p:spPr bwMode="auto">
          <a:xfrm>
            <a:off x="2275732" y="3366550"/>
            <a:ext cx="237432" cy="194797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2" name="Oval 31"/>
          <p:cNvSpPr>
            <a:spLocks noChangeArrowheads="1"/>
          </p:cNvSpPr>
          <p:nvPr/>
        </p:nvSpPr>
        <p:spPr bwMode="auto">
          <a:xfrm>
            <a:off x="2516654" y="2976956"/>
            <a:ext cx="237432" cy="194797"/>
          </a:xfrm>
          <a:prstGeom prst="ellipse">
            <a:avLst/>
          </a:prstGeom>
          <a:solidFill>
            <a:srgbClr val="66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3" name="Oval 32"/>
          <p:cNvSpPr>
            <a:spLocks noChangeArrowheads="1"/>
          </p:cNvSpPr>
          <p:nvPr/>
        </p:nvSpPr>
        <p:spPr bwMode="auto">
          <a:xfrm>
            <a:off x="2038300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4" name="Oval 33"/>
          <p:cNvSpPr>
            <a:spLocks noChangeArrowheads="1"/>
          </p:cNvSpPr>
          <p:nvPr/>
        </p:nvSpPr>
        <p:spPr bwMode="auto">
          <a:xfrm>
            <a:off x="1563436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5" name="Oval 34"/>
          <p:cNvSpPr>
            <a:spLocks noChangeArrowheads="1"/>
          </p:cNvSpPr>
          <p:nvPr/>
        </p:nvSpPr>
        <p:spPr bwMode="auto">
          <a:xfrm>
            <a:off x="1011756" y="3690258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6" name="Oval 35"/>
          <p:cNvSpPr>
            <a:spLocks noChangeArrowheads="1"/>
          </p:cNvSpPr>
          <p:nvPr/>
        </p:nvSpPr>
        <p:spPr bwMode="auto">
          <a:xfrm>
            <a:off x="1326004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7" name="Oval 36"/>
          <p:cNvSpPr>
            <a:spLocks noChangeArrowheads="1"/>
          </p:cNvSpPr>
          <p:nvPr/>
        </p:nvSpPr>
        <p:spPr bwMode="auto">
          <a:xfrm>
            <a:off x="1800868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2275732" y="3950941"/>
            <a:ext cx="237432" cy="194797"/>
          </a:xfrm>
          <a:prstGeom prst="ellipse">
            <a:avLst/>
          </a:prstGeom>
          <a:solidFill>
            <a:srgbClr val="C0C0C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cxnSp>
        <p:nvCxnSpPr>
          <p:cNvPr id="19" name="AutoShape 38"/>
          <p:cNvCxnSpPr>
            <a:cxnSpLocks noChangeShapeType="1"/>
            <a:stCxn id="6" idx="4"/>
            <a:endCxn id="9" idx="1"/>
          </p:cNvCxnSpPr>
          <p:nvPr/>
        </p:nvCxnSpPr>
        <p:spPr bwMode="auto">
          <a:xfrm rot="16200000" flipH="1">
            <a:off x="1172371" y="3206671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0" name="AutoShape 39"/>
          <p:cNvCxnSpPr>
            <a:cxnSpLocks noChangeShapeType="1"/>
            <a:stCxn id="7" idx="3"/>
            <a:endCxn id="9" idx="7"/>
          </p:cNvCxnSpPr>
          <p:nvPr/>
        </p:nvCxnSpPr>
        <p:spPr bwMode="auto">
          <a:xfrm rot="5400000">
            <a:off x="1437511" y="3234380"/>
            <a:ext cx="251851" cy="695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1" name="AutoShape 40"/>
          <p:cNvCxnSpPr>
            <a:cxnSpLocks noChangeShapeType="1"/>
            <a:stCxn id="7" idx="5"/>
            <a:endCxn id="10" idx="1"/>
          </p:cNvCxnSpPr>
          <p:nvPr/>
        </p:nvCxnSpPr>
        <p:spPr bwMode="auto">
          <a:xfrm rot="16200000" flipH="1">
            <a:off x="1674942" y="3234380"/>
            <a:ext cx="251852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2" name="AutoShape 41"/>
          <p:cNvCxnSpPr>
            <a:cxnSpLocks noChangeShapeType="1"/>
            <a:stCxn id="8" idx="3"/>
            <a:endCxn id="10" idx="0"/>
          </p:cNvCxnSpPr>
          <p:nvPr/>
        </p:nvCxnSpPr>
        <p:spPr bwMode="auto">
          <a:xfrm rot="5400000">
            <a:off x="1884666" y="3178145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3" name="AutoShape 42"/>
          <p:cNvCxnSpPr>
            <a:cxnSpLocks noChangeShapeType="1"/>
            <a:stCxn id="8" idx="5"/>
            <a:endCxn id="11" idx="0"/>
          </p:cNvCxnSpPr>
          <p:nvPr/>
        </p:nvCxnSpPr>
        <p:spPr bwMode="auto">
          <a:xfrm rot="16200000" flipH="1">
            <a:off x="2206042" y="3178144"/>
            <a:ext cx="22332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4" name="AutoShape 43"/>
          <p:cNvCxnSpPr>
            <a:cxnSpLocks noChangeShapeType="1"/>
            <a:stCxn id="12" idx="4"/>
            <a:endCxn id="11" idx="7"/>
          </p:cNvCxnSpPr>
          <p:nvPr/>
        </p:nvCxnSpPr>
        <p:spPr bwMode="auto">
          <a:xfrm rot="5400000">
            <a:off x="2445220" y="3204927"/>
            <a:ext cx="223324" cy="15697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5" name="AutoShape 45"/>
          <p:cNvCxnSpPr>
            <a:cxnSpLocks noChangeShapeType="1"/>
            <a:stCxn id="10" idx="4"/>
            <a:endCxn id="13" idx="1"/>
          </p:cNvCxnSpPr>
          <p:nvPr/>
        </p:nvCxnSpPr>
        <p:spPr bwMode="auto">
          <a:xfrm rot="16200000" flipH="1">
            <a:off x="1917609" y="3563322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6" name="AutoShape 46"/>
          <p:cNvCxnSpPr>
            <a:cxnSpLocks noChangeShapeType="1"/>
            <a:stCxn id="10" idx="4"/>
            <a:endCxn id="14" idx="7"/>
          </p:cNvCxnSpPr>
          <p:nvPr/>
        </p:nvCxnSpPr>
        <p:spPr bwMode="auto">
          <a:xfrm rot="5400000">
            <a:off x="1764122" y="3563323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7" name="AutoShape 47"/>
          <p:cNvCxnSpPr>
            <a:cxnSpLocks noChangeShapeType="1"/>
            <a:stCxn id="9" idx="4"/>
            <a:endCxn id="15" idx="7"/>
          </p:cNvCxnSpPr>
          <p:nvPr/>
        </p:nvCxnSpPr>
        <p:spPr bwMode="auto">
          <a:xfrm rot="5400000">
            <a:off x="1250852" y="3524914"/>
            <a:ext cx="157438" cy="230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8" name="AutoShape 48"/>
          <p:cNvCxnSpPr>
            <a:cxnSpLocks noChangeShapeType="1"/>
            <a:stCxn id="9" idx="4"/>
            <a:endCxn id="14" idx="1"/>
          </p:cNvCxnSpPr>
          <p:nvPr/>
        </p:nvCxnSpPr>
        <p:spPr bwMode="auto">
          <a:xfrm rot="16200000" flipH="1">
            <a:off x="1442746" y="3563322"/>
            <a:ext cx="157438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29" name="AutoShape 51"/>
          <p:cNvCxnSpPr>
            <a:cxnSpLocks noChangeShapeType="1"/>
            <a:stCxn id="14" idx="5"/>
            <a:endCxn id="17" idx="1"/>
          </p:cNvCxnSpPr>
          <p:nvPr/>
        </p:nvCxnSpPr>
        <p:spPr bwMode="auto">
          <a:xfrm rot="16200000" flipH="1">
            <a:off x="1739397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1" name="AutoShape 53"/>
          <p:cNvCxnSpPr>
            <a:cxnSpLocks noChangeShapeType="1"/>
            <a:stCxn id="13" idx="3"/>
            <a:endCxn id="17" idx="0"/>
          </p:cNvCxnSpPr>
          <p:nvPr/>
        </p:nvCxnSpPr>
        <p:spPr bwMode="auto">
          <a:xfrm rot="5400000">
            <a:off x="1949122" y="3826989"/>
            <a:ext cx="94414" cy="1534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2" name="AutoShape 54"/>
          <p:cNvCxnSpPr>
            <a:cxnSpLocks noChangeShapeType="1"/>
            <a:stCxn id="14" idx="3"/>
            <a:endCxn id="16" idx="7"/>
          </p:cNvCxnSpPr>
          <p:nvPr/>
        </p:nvCxnSpPr>
        <p:spPr bwMode="auto">
          <a:xfrm rot="5400000">
            <a:off x="1501965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3" name="AutoShape 55"/>
          <p:cNvCxnSpPr>
            <a:cxnSpLocks noChangeShapeType="1"/>
            <a:stCxn id="15" idx="5"/>
            <a:endCxn id="16" idx="1"/>
          </p:cNvCxnSpPr>
          <p:nvPr/>
        </p:nvCxnSpPr>
        <p:spPr bwMode="auto">
          <a:xfrm rot="16200000" flipH="1">
            <a:off x="1226126" y="3844819"/>
            <a:ext cx="122940" cy="14635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34" name="AutoShape 56"/>
          <p:cNvCxnSpPr>
            <a:cxnSpLocks noChangeShapeType="1"/>
            <a:stCxn id="13" idx="5"/>
            <a:endCxn id="18" idx="1"/>
          </p:cNvCxnSpPr>
          <p:nvPr/>
        </p:nvCxnSpPr>
        <p:spPr bwMode="auto">
          <a:xfrm rot="16200000" flipH="1">
            <a:off x="2214261" y="3883226"/>
            <a:ext cx="122941" cy="6954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35" name="Text Box 57"/>
          <p:cNvSpPr txBox="1">
            <a:spLocks noChangeArrowheads="1"/>
          </p:cNvSpPr>
          <p:nvPr/>
        </p:nvSpPr>
        <p:spPr bwMode="auto">
          <a:xfrm>
            <a:off x="914401" y="2514600"/>
            <a:ext cx="1905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400" i="1" dirty="0"/>
              <a:t>job schedule</a:t>
            </a:r>
          </a:p>
        </p:txBody>
      </p:sp>
      <p:sp>
        <p:nvSpPr>
          <p:cNvPr id="37" name="Line 68"/>
          <p:cNvSpPr>
            <a:spLocks noChangeShapeType="1"/>
          </p:cNvSpPr>
          <p:nvPr/>
        </p:nvSpPr>
        <p:spPr bwMode="auto">
          <a:xfrm>
            <a:off x="990806" y="5704113"/>
            <a:ext cx="6892506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38" name="Line 69"/>
          <p:cNvSpPr>
            <a:spLocks noChangeShapeType="1"/>
          </p:cNvSpPr>
          <p:nvPr/>
        </p:nvSpPr>
        <p:spPr bwMode="auto">
          <a:xfrm>
            <a:off x="1957991" y="5446294"/>
            <a:ext cx="0" cy="2578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39" name="Line 70"/>
          <p:cNvSpPr>
            <a:spLocks noChangeShapeType="1"/>
          </p:cNvSpPr>
          <p:nvPr/>
        </p:nvSpPr>
        <p:spPr bwMode="auto">
          <a:xfrm>
            <a:off x="4000604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0" name="Line 72"/>
          <p:cNvSpPr>
            <a:spLocks noChangeShapeType="1"/>
          </p:cNvSpPr>
          <p:nvPr/>
        </p:nvSpPr>
        <p:spPr bwMode="auto">
          <a:xfrm>
            <a:off x="5344886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1" name="Line 73"/>
          <p:cNvSpPr>
            <a:spLocks noChangeShapeType="1"/>
          </p:cNvSpPr>
          <p:nvPr/>
        </p:nvSpPr>
        <p:spPr bwMode="auto">
          <a:xfrm>
            <a:off x="6374922" y="5053836"/>
            <a:ext cx="0" cy="65027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43" name="Oval 76"/>
          <p:cNvSpPr>
            <a:spLocks noChangeArrowheads="1"/>
          </p:cNvSpPr>
          <p:nvPr/>
        </p:nvSpPr>
        <p:spPr bwMode="auto">
          <a:xfrm>
            <a:off x="1881175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4" name="Oval 77"/>
          <p:cNvSpPr>
            <a:spLocks noChangeArrowheads="1"/>
          </p:cNvSpPr>
          <p:nvPr/>
        </p:nvSpPr>
        <p:spPr bwMode="auto">
          <a:xfrm>
            <a:off x="3920295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5" name="Oval 78"/>
          <p:cNvSpPr>
            <a:spLocks noChangeArrowheads="1"/>
          </p:cNvSpPr>
          <p:nvPr/>
        </p:nvSpPr>
        <p:spPr bwMode="auto">
          <a:xfrm>
            <a:off x="5264579" y="5641091"/>
            <a:ext cx="157123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6" name="Oval 79"/>
          <p:cNvSpPr>
            <a:spLocks noChangeArrowheads="1"/>
          </p:cNvSpPr>
          <p:nvPr/>
        </p:nvSpPr>
        <p:spPr bwMode="auto">
          <a:xfrm>
            <a:off x="6294613" y="5641091"/>
            <a:ext cx="157125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7" name="Oval 80"/>
          <p:cNvSpPr>
            <a:spLocks noChangeArrowheads="1"/>
          </p:cNvSpPr>
          <p:nvPr/>
        </p:nvSpPr>
        <p:spPr bwMode="auto">
          <a:xfrm>
            <a:off x="7467600" y="5638800"/>
            <a:ext cx="157123" cy="12891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sp>
        <p:nvSpPr>
          <p:cNvPr id="48" name="Text Box 83"/>
          <p:cNvSpPr txBox="1">
            <a:spLocks noChangeArrowheads="1"/>
          </p:cNvSpPr>
          <p:nvPr/>
        </p:nvSpPr>
        <p:spPr bwMode="auto">
          <a:xfrm>
            <a:off x="5344886" y="1676400"/>
            <a:ext cx="248954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/>
              <a:t>data plane</a:t>
            </a:r>
          </a:p>
        </p:txBody>
      </p:sp>
      <p:sp>
        <p:nvSpPr>
          <p:cNvPr id="49" name="Text Box 84"/>
          <p:cNvSpPr txBox="1">
            <a:spLocks noChangeArrowheads="1"/>
          </p:cNvSpPr>
          <p:nvPr/>
        </p:nvSpPr>
        <p:spPr bwMode="auto">
          <a:xfrm>
            <a:off x="2895600" y="5715000"/>
            <a:ext cx="29609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control plane</a:t>
            </a:r>
          </a:p>
        </p:txBody>
      </p:sp>
      <p:cxnSp>
        <p:nvCxnSpPr>
          <p:cNvPr id="52" name="AutoShape 88"/>
          <p:cNvCxnSpPr>
            <a:cxnSpLocks noChangeShapeType="1"/>
            <a:stCxn id="11" idx="3"/>
            <a:endCxn id="13" idx="7"/>
          </p:cNvCxnSpPr>
          <p:nvPr/>
        </p:nvCxnSpPr>
        <p:spPr bwMode="auto">
          <a:xfrm rot="5400000">
            <a:off x="2182750" y="3591031"/>
            <a:ext cx="185965" cy="6954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cxnSp>
        <p:nvCxnSpPr>
          <p:cNvPr id="53" name="AutoShape 89"/>
          <p:cNvCxnSpPr>
            <a:cxnSpLocks noChangeShapeType="1"/>
            <a:stCxn id="11" idx="4"/>
            <a:endCxn id="18" idx="7"/>
          </p:cNvCxnSpPr>
          <p:nvPr/>
        </p:nvCxnSpPr>
        <p:spPr bwMode="auto">
          <a:xfrm rot="16200000" flipH="1">
            <a:off x="2227360" y="3728434"/>
            <a:ext cx="418121" cy="8394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54" name="Rectangle 7"/>
          <p:cNvSpPr>
            <a:spLocks noChangeArrowheads="1"/>
          </p:cNvSpPr>
          <p:nvPr/>
        </p:nvSpPr>
        <p:spPr bwMode="auto">
          <a:xfrm>
            <a:off x="3505201" y="4546121"/>
            <a:ext cx="990806" cy="705376"/>
          </a:xfrm>
          <a:prstGeom prst="rect">
            <a:avLst/>
          </a:prstGeom>
          <a:solidFill>
            <a:srgbClr val="66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800" dirty="0" smtClean="0"/>
              <a:t>NS,</a:t>
            </a:r>
            <a:br>
              <a:rPr lang="en-US" sz="2800" dirty="0" smtClean="0"/>
            </a:br>
            <a:r>
              <a:rPr lang="en-US" sz="2800" dirty="0" err="1" smtClean="0"/>
              <a:t>Sched</a:t>
            </a:r>
            <a:endParaRPr lang="en-US" sz="2800" dirty="0"/>
          </a:p>
        </p:txBody>
      </p:sp>
      <p:sp>
        <p:nvSpPr>
          <p:cNvPr id="55" name="Rectangle 8"/>
          <p:cNvSpPr>
            <a:spLocks noChangeArrowheads="1"/>
          </p:cNvSpPr>
          <p:nvPr/>
        </p:nvSpPr>
        <p:spPr bwMode="auto">
          <a:xfrm>
            <a:off x="4800189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6" name="Rectangle 9"/>
          <p:cNvSpPr>
            <a:spLocks noChangeArrowheads="1"/>
          </p:cNvSpPr>
          <p:nvPr/>
        </p:nvSpPr>
        <p:spPr bwMode="auto">
          <a:xfrm>
            <a:off x="7013892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907042" y="4546121"/>
            <a:ext cx="949727" cy="705376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 smtClean="0"/>
              <a:t>RE</a:t>
            </a:r>
            <a:endParaRPr lang="en-US" sz="3200" dirty="0"/>
          </a:p>
        </p:txBody>
      </p:sp>
      <p:sp>
        <p:nvSpPr>
          <p:cNvPr id="59" name="Line 91"/>
          <p:cNvSpPr>
            <a:spLocks noChangeShapeType="1"/>
          </p:cNvSpPr>
          <p:nvPr/>
        </p:nvSpPr>
        <p:spPr bwMode="auto">
          <a:xfrm flipV="1">
            <a:off x="5425195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0" name="Line 92"/>
          <p:cNvSpPr>
            <a:spLocks noChangeShapeType="1"/>
          </p:cNvSpPr>
          <p:nvPr/>
        </p:nvSpPr>
        <p:spPr bwMode="auto">
          <a:xfrm>
            <a:off x="6294613" y="2782159"/>
            <a:ext cx="80309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1" name="Line 93"/>
          <p:cNvSpPr>
            <a:spLocks noChangeShapeType="1"/>
          </p:cNvSpPr>
          <p:nvPr/>
        </p:nvSpPr>
        <p:spPr bwMode="auto">
          <a:xfrm>
            <a:off x="7324649" y="2782159"/>
            <a:ext cx="80307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2" name="Line 94"/>
          <p:cNvSpPr>
            <a:spLocks noChangeShapeType="1"/>
          </p:cNvSpPr>
          <p:nvPr/>
        </p:nvSpPr>
        <p:spPr bwMode="auto">
          <a:xfrm>
            <a:off x="5027147" y="2782159"/>
            <a:ext cx="160616" cy="584391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3" name="Line 97"/>
          <p:cNvSpPr>
            <a:spLocks noChangeShapeType="1"/>
          </p:cNvSpPr>
          <p:nvPr/>
        </p:nvSpPr>
        <p:spPr bwMode="auto">
          <a:xfrm flipV="1">
            <a:off x="6532045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4" name="Line 98"/>
          <p:cNvSpPr>
            <a:spLocks noChangeShapeType="1"/>
          </p:cNvSpPr>
          <p:nvPr/>
        </p:nvSpPr>
        <p:spPr bwMode="auto">
          <a:xfrm flipV="1">
            <a:off x="7562081" y="2782159"/>
            <a:ext cx="398047" cy="650279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5" name="Line 99"/>
          <p:cNvSpPr>
            <a:spLocks noChangeShapeType="1"/>
          </p:cNvSpPr>
          <p:nvPr/>
        </p:nvSpPr>
        <p:spPr bwMode="auto">
          <a:xfrm>
            <a:off x="5264578" y="3950941"/>
            <a:ext cx="1047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6" name="Line 101"/>
          <p:cNvSpPr>
            <a:spLocks noChangeShapeType="1"/>
          </p:cNvSpPr>
          <p:nvPr/>
        </p:nvSpPr>
        <p:spPr bwMode="auto">
          <a:xfrm>
            <a:off x="6374921" y="3950941"/>
            <a:ext cx="698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7" name="Line 102"/>
          <p:cNvSpPr>
            <a:spLocks noChangeShapeType="1"/>
          </p:cNvSpPr>
          <p:nvPr/>
        </p:nvSpPr>
        <p:spPr bwMode="auto">
          <a:xfrm>
            <a:off x="7481771" y="3950941"/>
            <a:ext cx="6983" cy="59518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8" name="Oval 58"/>
          <p:cNvSpPr>
            <a:spLocks noChangeArrowheads="1"/>
          </p:cNvSpPr>
          <p:nvPr/>
        </p:nvSpPr>
        <p:spPr bwMode="auto">
          <a:xfrm>
            <a:off x="4870022" y="3363686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V</a:t>
            </a:r>
          </a:p>
        </p:txBody>
      </p:sp>
      <p:sp>
        <p:nvSpPr>
          <p:cNvPr id="69" name="Oval 59"/>
          <p:cNvSpPr>
            <a:spLocks noChangeArrowheads="1"/>
          </p:cNvSpPr>
          <p:nvPr/>
        </p:nvSpPr>
        <p:spPr bwMode="auto">
          <a:xfrm>
            <a:off x="5980365" y="3366550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/>
              <a:t>V</a:t>
            </a:r>
          </a:p>
        </p:txBody>
      </p:sp>
      <p:sp>
        <p:nvSpPr>
          <p:cNvPr id="70" name="Oval 60"/>
          <p:cNvSpPr>
            <a:spLocks noChangeArrowheads="1"/>
          </p:cNvSpPr>
          <p:nvPr/>
        </p:nvSpPr>
        <p:spPr bwMode="auto">
          <a:xfrm>
            <a:off x="7090708" y="3366550"/>
            <a:ext cx="789112" cy="584391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dirty="0"/>
              <a:t>V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219200" y="5867400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job manager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334000" y="5867400"/>
            <a:ext cx="814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cluster</a:t>
            </a:r>
            <a:endParaRPr lang="en-US" dirty="0"/>
          </a:p>
        </p:txBody>
      </p:sp>
      <p:sp>
        <p:nvSpPr>
          <p:cNvPr id="80" name="Rectangle 24"/>
          <p:cNvSpPr>
            <a:spLocks noChangeArrowheads="1"/>
          </p:cNvSpPr>
          <p:nvPr/>
        </p:nvSpPr>
        <p:spPr bwMode="auto">
          <a:xfrm>
            <a:off x="3200400" y="1752600"/>
            <a:ext cx="5257800" cy="4114800"/>
          </a:xfrm>
          <a:prstGeom prst="rect">
            <a:avLst/>
          </a:prstGeom>
          <a:noFill/>
          <a:ln w="28575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sz="3200"/>
          </a:p>
        </p:txBody>
      </p:sp>
      <p:pic>
        <p:nvPicPr>
          <p:cNvPr id="81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6258" y="4620465"/>
            <a:ext cx="691911" cy="10206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7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 113"/>
          <p:cNvSpPr/>
          <p:nvPr/>
        </p:nvSpPr>
        <p:spPr>
          <a:xfrm>
            <a:off x="1219200" y="4038600"/>
            <a:ext cx="990600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GM code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7696200" y="3429000"/>
            <a:ext cx="990600" cy="4572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vertex code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05000" y="5334000"/>
            <a:ext cx="70866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62000" y="5943600"/>
            <a:ext cx="82296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13723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75445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modem"/>
          <p:cNvSpPr>
            <a:spLocks noEditPoints="1" noChangeArrowheads="1"/>
          </p:cNvSpPr>
          <p:nvPr/>
        </p:nvSpPr>
        <p:spPr bwMode="auto">
          <a:xfrm>
            <a:off x="77724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3" descr="C:\Documents and Settings\mbudiu\Local Settings\Temporary Internet Files\Content.IE5\BEKKHKZ9\MPj0409015000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78074" y="3973959"/>
            <a:ext cx="457944" cy="460190"/>
          </a:xfrm>
          <a:prstGeom prst="rect">
            <a:avLst/>
          </a:prstGeom>
          <a:noFill/>
        </p:spPr>
      </p:pic>
      <p:sp>
        <p:nvSpPr>
          <p:cNvPr id="26" name="modem"/>
          <p:cNvSpPr>
            <a:spLocks noEditPoints="1" noChangeArrowheads="1"/>
          </p:cNvSpPr>
          <p:nvPr/>
        </p:nvSpPr>
        <p:spPr bwMode="auto">
          <a:xfrm>
            <a:off x="15240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rot="5400000">
            <a:off x="-838200" y="4343400"/>
            <a:ext cx="32004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838200" y="2819400"/>
            <a:ext cx="1600200" cy="685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Freeform 44"/>
          <p:cNvSpPr/>
          <p:nvPr/>
        </p:nvSpPr>
        <p:spPr>
          <a:xfrm>
            <a:off x="2362201" y="2818892"/>
            <a:ext cx="5333999" cy="1237996"/>
          </a:xfrm>
          <a:custGeom>
            <a:avLst/>
            <a:gdLst>
              <a:gd name="connsiteX0" fmla="*/ 0 w 3044952"/>
              <a:gd name="connsiteY0" fmla="*/ 704088 h 704088"/>
              <a:gd name="connsiteX1" fmla="*/ 1271016 w 3044952"/>
              <a:gd name="connsiteY1" fmla="*/ 173736 h 704088"/>
              <a:gd name="connsiteX2" fmla="*/ 3044952 w 3044952"/>
              <a:gd name="connsiteY2" fmla="*/ 0 h 704088"/>
              <a:gd name="connsiteX0" fmla="*/ 0 w 3044952"/>
              <a:gd name="connsiteY0" fmla="*/ 704088 h 704088"/>
              <a:gd name="connsiteX1" fmla="*/ 1271016 w 3044952"/>
              <a:gd name="connsiteY1" fmla="*/ 326136 h 704088"/>
              <a:gd name="connsiteX2" fmla="*/ 3044952 w 3044952"/>
              <a:gd name="connsiteY2" fmla="*/ 0 h 704088"/>
              <a:gd name="connsiteX0" fmla="*/ 0 w 3089529"/>
              <a:gd name="connsiteY0" fmla="*/ 1485900 h 1485900"/>
              <a:gd name="connsiteX1" fmla="*/ 2582037 w 3089529"/>
              <a:gd name="connsiteY1" fmla="*/ 117348 h 1485900"/>
              <a:gd name="connsiteX2" fmla="*/ 3044952 w 3089529"/>
              <a:gd name="connsiteY2" fmla="*/ 781812 h 1485900"/>
              <a:gd name="connsiteX0" fmla="*/ 0 w 3091655"/>
              <a:gd name="connsiteY0" fmla="*/ 1596644 h 1596644"/>
              <a:gd name="connsiteX1" fmla="*/ 2582037 w 3091655"/>
              <a:gd name="connsiteY1" fmla="*/ 228092 h 1596644"/>
              <a:gd name="connsiteX2" fmla="*/ 3014502 w 3091655"/>
              <a:gd name="connsiteY2" fmla="*/ 380492 h 1596644"/>
              <a:gd name="connsiteX3" fmla="*/ 3044952 w 3091655"/>
              <a:gd name="connsiteY3" fmla="*/ 892556 h 1596644"/>
              <a:gd name="connsiteX0" fmla="*/ 0 w 3281964"/>
              <a:gd name="connsiteY0" fmla="*/ 1237996 h 1237996"/>
              <a:gd name="connsiteX1" fmla="*/ 1440180 w 3281964"/>
              <a:gd name="connsiteY1" fmla="*/ 402844 h 1237996"/>
              <a:gd name="connsiteX2" fmla="*/ 3014502 w 3281964"/>
              <a:gd name="connsiteY2" fmla="*/ 21844 h 1237996"/>
              <a:gd name="connsiteX3" fmla="*/ 3044952 w 3281964"/>
              <a:gd name="connsiteY3" fmla="*/ 533908 h 1237996"/>
              <a:gd name="connsiteX0" fmla="*/ 0 w 3044952"/>
              <a:gd name="connsiteY0" fmla="*/ 1390396 h 1390396"/>
              <a:gd name="connsiteX1" fmla="*/ 1440180 w 3044952"/>
              <a:gd name="connsiteY1" fmla="*/ 555244 h 1390396"/>
              <a:gd name="connsiteX2" fmla="*/ 2464719 w 3044952"/>
              <a:gd name="connsiteY2" fmla="*/ 21844 h 1390396"/>
              <a:gd name="connsiteX3" fmla="*/ 3044952 w 3044952"/>
              <a:gd name="connsiteY3" fmla="*/ 686308 h 1390396"/>
              <a:gd name="connsiteX0" fmla="*/ 0 w 3044952"/>
              <a:gd name="connsiteY0" fmla="*/ 1390396 h 1390396"/>
              <a:gd name="connsiteX1" fmla="*/ 1186434 w 3044952"/>
              <a:gd name="connsiteY1" fmla="*/ 555244 h 1390396"/>
              <a:gd name="connsiteX2" fmla="*/ 2464719 w 3044952"/>
              <a:gd name="connsiteY2" fmla="*/ 21844 h 1390396"/>
              <a:gd name="connsiteX3" fmla="*/ 3044952 w 3044952"/>
              <a:gd name="connsiteY3" fmla="*/ 686308 h 1390396"/>
              <a:gd name="connsiteX0" fmla="*/ 0 w 3044952"/>
              <a:gd name="connsiteY0" fmla="*/ 1237996 h 1237996"/>
              <a:gd name="connsiteX1" fmla="*/ 1186434 w 3044952"/>
              <a:gd name="connsiteY1" fmla="*/ 402844 h 1237996"/>
              <a:gd name="connsiteX2" fmla="*/ 2464719 w 3044952"/>
              <a:gd name="connsiteY2" fmla="*/ 21844 h 1237996"/>
              <a:gd name="connsiteX3" fmla="*/ 3044952 w 3044952"/>
              <a:gd name="connsiteY3" fmla="*/ 533908 h 123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4952" h="1237996">
                <a:moveTo>
                  <a:pt x="0" y="1237996"/>
                </a:moveTo>
                <a:cubicBezTo>
                  <a:pt x="381762" y="1031494"/>
                  <a:pt x="678942" y="520192"/>
                  <a:pt x="1186434" y="402844"/>
                </a:cubicBezTo>
                <a:cubicBezTo>
                  <a:pt x="1618366" y="174752"/>
                  <a:pt x="2154966" y="0"/>
                  <a:pt x="2464719" y="21844"/>
                </a:cubicBezTo>
                <a:cubicBezTo>
                  <a:pt x="2774472" y="43688"/>
                  <a:pt x="2969392" y="423164"/>
                  <a:pt x="3044952" y="533908"/>
                </a:cubicBezTo>
              </a:path>
            </a:pathLst>
          </a:custGeom>
          <a:ln w="28575">
            <a:solidFill>
              <a:srgbClr val="FF0000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itle 60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pic>
        <p:nvPicPr>
          <p:cNvPr id="62" name="Picture 14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0" y="1524000"/>
            <a:ext cx="1194269" cy="1219200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304800" y="99060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1. Build</a:t>
            </a:r>
            <a:endParaRPr lang="en-US" i="1" dirty="0"/>
          </a:p>
        </p:txBody>
      </p:sp>
      <p:sp>
        <p:nvSpPr>
          <p:cNvPr id="64" name="TextBox 63"/>
          <p:cNvSpPr txBox="1"/>
          <p:nvPr/>
        </p:nvSpPr>
        <p:spPr>
          <a:xfrm>
            <a:off x="762000" y="2819400"/>
            <a:ext cx="917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2. Send </a:t>
            </a:r>
            <a:br>
              <a:rPr lang="en-US" i="1" dirty="0" smtClean="0"/>
            </a:br>
            <a:r>
              <a:rPr lang="en-US" i="1" dirty="0" smtClean="0"/>
              <a:t>.exe</a:t>
            </a:r>
            <a:endParaRPr lang="en-US" i="1" dirty="0"/>
          </a:p>
        </p:txBody>
      </p:sp>
      <p:sp>
        <p:nvSpPr>
          <p:cNvPr id="65" name="TextBox 64"/>
          <p:cNvSpPr txBox="1"/>
          <p:nvPr/>
        </p:nvSpPr>
        <p:spPr>
          <a:xfrm>
            <a:off x="762000" y="4876800"/>
            <a:ext cx="176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3. Start manager</a:t>
            </a:r>
            <a:endParaRPr lang="en-US" i="1" dirty="0"/>
          </a:p>
        </p:txBody>
      </p:sp>
      <p:sp>
        <p:nvSpPr>
          <p:cNvPr id="66" name="TextBox 65"/>
          <p:cNvSpPr txBox="1"/>
          <p:nvPr/>
        </p:nvSpPr>
        <p:spPr>
          <a:xfrm>
            <a:off x="2590800" y="3886200"/>
            <a:ext cx="18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5. Generate graph</a:t>
            </a:r>
            <a:endParaRPr lang="en-US" i="1" dirty="0"/>
          </a:p>
        </p:txBody>
      </p:sp>
      <p:sp>
        <p:nvSpPr>
          <p:cNvPr id="67" name="Oval 66"/>
          <p:cNvSpPr/>
          <p:nvPr/>
        </p:nvSpPr>
        <p:spPr>
          <a:xfrm>
            <a:off x="22860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2438400" y="4343400"/>
            <a:ext cx="76200" cy="762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25908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2362200" y="4495800"/>
            <a:ext cx="76200" cy="76200"/>
          </a:xfrm>
          <a:prstGeom prst="ellipse">
            <a:avLst/>
          </a:prstGeom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2514600" y="4495800"/>
            <a:ext cx="76200" cy="76200"/>
          </a:xfrm>
          <a:prstGeom prst="ellipse">
            <a:avLst/>
          </a:prstGeom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2667000" y="4495800"/>
            <a:ext cx="76200" cy="76200"/>
          </a:xfrm>
          <a:prstGeom prst="ellipse">
            <a:avLst/>
          </a:prstGeom>
          <a:solidFill>
            <a:srgbClr val="FFFF00"/>
          </a:solidFill>
          <a:ln>
            <a:tailEnd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23622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25146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2667000" y="41910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743200" y="4343400"/>
            <a:ext cx="76200" cy="76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8" name="Straight Arrow Connector 77"/>
          <p:cNvCxnSpPr>
            <a:stCxn id="72" idx="7"/>
            <a:endCxn id="76" idx="4"/>
          </p:cNvCxnSpPr>
          <p:nvPr/>
        </p:nvCxnSpPr>
        <p:spPr>
          <a:xfrm rot="5400000" flipH="1" flipV="1">
            <a:off x="2712991" y="4438651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2" idx="1"/>
            <a:endCxn id="69" idx="4"/>
          </p:cNvCxnSpPr>
          <p:nvPr/>
        </p:nvCxnSpPr>
        <p:spPr>
          <a:xfrm rot="16200000" flipV="1">
            <a:off x="2609851" y="44386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71" idx="7"/>
            <a:endCxn id="69" idx="4"/>
          </p:cNvCxnSpPr>
          <p:nvPr/>
        </p:nvCxnSpPr>
        <p:spPr>
          <a:xfrm rot="5400000" flipH="1" flipV="1">
            <a:off x="2560591" y="4438651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71" idx="1"/>
            <a:endCxn id="68" idx="4"/>
          </p:cNvCxnSpPr>
          <p:nvPr/>
        </p:nvCxnSpPr>
        <p:spPr>
          <a:xfrm rot="16200000" flipV="1">
            <a:off x="2457451" y="44386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70" idx="7"/>
            <a:endCxn id="68" idx="3"/>
          </p:cNvCxnSpPr>
          <p:nvPr/>
        </p:nvCxnSpPr>
        <p:spPr>
          <a:xfrm rot="5400000" flipH="1" flipV="1">
            <a:off x="2389141" y="44465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70" idx="1"/>
            <a:endCxn id="67" idx="5"/>
          </p:cNvCxnSpPr>
          <p:nvPr/>
        </p:nvCxnSpPr>
        <p:spPr>
          <a:xfrm rot="16200000" flipV="1">
            <a:off x="2312941" y="44465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>
            <a:stCxn id="76" idx="1"/>
            <a:endCxn id="75" idx="4"/>
          </p:cNvCxnSpPr>
          <p:nvPr/>
        </p:nvCxnSpPr>
        <p:spPr>
          <a:xfrm rot="16200000" flipV="1">
            <a:off x="2686051" y="42862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>
            <a:stCxn id="69" idx="7"/>
            <a:endCxn id="75" idx="5"/>
          </p:cNvCxnSpPr>
          <p:nvPr/>
        </p:nvCxnSpPr>
        <p:spPr>
          <a:xfrm rot="5400000" flipH="1" flipV="1">
            <a:off x="2644682" y="4267200"/>
            <a:ext cx="98518" cy="76200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69" idx="1"/>
            <a:endCxn id="74" idx="4"/>
          </p:cNvCxnSpPr>
          <p:nvPr/>
        </p:nvCxnSpPr>
        <p:spPr>
          <a:xfrm rot="16200000" flipV="1">
            <a:off x="2533651" y="4286250"/>
            <a:ext cx="87359" cy="492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68" idx="7"/>
            <a:endCxn id="74" idx="6"/>
          </p:cNvCxnSpPr>
          <p:nvPr/>
        </p:nvCxnSpPr>
        <p:spPr>
          <a:xfrm rot="5400000" flipH="1" flipV="1">
            <a:off x="2484391" y="4248151"/>
            <a:ext cx="125459" cy="87359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68" idx="1"/>
            <a:endCxn id="73" idx="5"/>
          </p:cNvCxnSpPr>
          <p:nvPr/>
        </p:nvCxnSpPr>
        <p:spPr>
          <a:xfrm rot="16200000" flipV="1">
            <a:off x="2389141" y="4294141"/>
            <a:ext cx="98518" cy="22318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67" idx="1"/>
            <a:endCxn id="73" idx="3"/>
          </p:cNvCxnSpPr>
          <p:nvPr/>
        </p:nvCxnSpPr>
        <p:spPr>
          <a:xfrm rot="5400000" flipH="1" flipV="1">
            <a:off x="2286000" y="4267200"/>
            <a:ext cx="98518" cy="76200"/>
          </a:xfrm>
          <a:prstGeom prst="straightConnector1">
            <a:avLst/>
          </a:prstGeom>
          <a:ln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733800" y="2895600"/>
            <a:ext cx="11816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7. Serialize</a:t>
            </a:r>
            <a:br>
              <a:rPr lang="en-US" i="1" dirty="0" smtClean="0"/>
            </a:br>
            <a:r>
              <a:rPr lang="en-US" i="1" dirty="0" smtClean="0"/>
              <a:t>vertices</a:t>
            </a:r>
            <a:endParaRPr lang="en-US" i="1" dirty="0"/>
          </a:p>
        </p:txBody>
      </p:sp>
      <p:sp>
        <p:nvSpPr>
          <p:cNvPr id="109" name="Freeform 108"/>
          <p:cNvSpPr/>
          <p:nvPr/>
        </p:nvSpPr>
        <p:spPr>
          <a:xfrm>
            <a:off x="2191309" y="4553711"/>
            <a:ext cx="5799626" cy="866269"/>
          </a:xfrm>
          <a:custGeom>
            <a:avLst/>
            <a:gdLst>
              <a:gd name="connsiteX0" fmla="*/ 5708904 w 5995416"/>
              <a:gd name="connsiteY0" fmla="*/ 0 h 1772412"/>
              <a:gd name="connsiteX1" fmla="*/ 5562600 w 5995416"/>
              <a:gd name="connsiteY1" fmla="*/ 1380744 h 1772412"/>
              <a:gd name="connsiteX2" fmla="*/ 3112008 w 5995416"/>
              <a:gd name="connsiteY2" fmla="*/ 1664208 h 1772412"/>
              <a:gd name="connsiteX3" fmla="*/ 505968 w 5995416"/>
              <a:gd name="connsiteY3" fmla="*/ 1636776 h 1772412"/>
              <a:gd name="connsiteX4" fmla="*/ 76200 w 5995416"/>
              <a:gd name="connsiteY4" fmla="*/ 850392 h 1772412"/>
              <a:gd name="connsiteX0" fmla="*/ 6089904 w 6233160"/>
              <a:gd name="connsiteY0" fmla="*/ 0 h 1239012"/>
              <a:gd name="connsiteX1" fmla="*/ 5562600 w 6233160"/>
              <a:gd name="connsiteY1" fmla="*/ 847344 h 1239012"/>
              <a:gd name="connsiteX2" fmla="*/ 3112008 w 6233160"/>
              <a:gd name="connsiteY2" fmla="*/ 1130808 h 1239012"/>
              <a:gd name="connsiteX3" fmla="*/ 505968 w 6233160"/>
              <a:gd name="connsiteY3" fmla="*/ 1103376 h 1239012"/>
              <a:gd name="connsiteX4" fmla="*/ 76200 w 6233160"/>
              <a:gd name="connsiteY4" fmla="*/ 316992 h 1239012"/>
              <a:gd name="connsiteX0" fmla="*/ 6089904 w 6089904"/>
              <a:gd name="connsiteY0" fmla="*/ 0 h 1239012"/>
              <a:gd name="connsiteX1" fmla="*/ 5562600 w 6089904"/>
              <a:gd name="connsiteY1" fmla="*/ 847344 h 1239012"/>
              <a:gd name="connsiteX2" fmla="*/ 3112008 w 6089904"/>
              <a:gd name="connsiteY2" fmla="*/ 1130808 h 1239012"/>
              <a:gd name="connsiteX3" fmla="*/ 505968 w 6089904"/>
              <a:gd name="connsiteY3" fmla="*/ 1103376 h 1239012"/>
              <a:gd name="connsiteX4" fmla="*/ 76200 w 6089904"/>
              <a:gd name="connsiteY4" fmla="*/ 316992 h 1239012"/>
              <a:gd name="connsiteX0" fmla="*/ 5945435 w 5945435"/>
              <a:gd name="connsiteY0" fmla="*/ 338616 h 867697"/>
              <a:gd name="connsiteX1" fmla="*/ 5506565 w 5945435"/>
              <a:gd name="connsiteY1" fmla="*/ 530352 h 867697"/>
              <a:gd name="connsiteX2" fmla="*/ 3055973 w 5945435"/>
              <a:gd name="connsiteY2" fmla="*/ 813816 h 867697"/>
              <a:gd name="connsiteX3" fmla="*/ 449933 w 5945435"/>
              <a:gd name="connsiteY3" fmla="*/ 786384 h 867697"/>
              <a:gd name="connsiteX4" fmla="*/ 20165 w 5945435"/>
              <a:gd name="connsiteY4" fmla="*/ 0 h 867697"/>
              <a:gd name="connsiteX0" fmla="*/ 5945435 w 5945435"/>
              <a:gd name="connsiteY0" fmla="*/ 338616 h 867697"/>
              <a:gd name="connsiteX1" fmla="*/ 5506565 w 5945435"/>
              <a:gd name="connsiteY1" fmla="*/ 530352 h 867697"/>
              <a:gd name="connsiteX2" fmla="*/ 3055973 w 5945435"/>
              <a:gd name="connsiteY2" fmla="*/ 813816 h 867697"/>
              <a:gd name="connsiteX3" fmla="*/ 449933 w 5945435"/>
              <a:gd name="connsiteY3" fmla="*/ 786384 h 867697"/>
              <a:gd name="connsiteX4" fmla="*/ 20165 w 5945435"/>
              <a:gd name="connsiteY4" fmla="*/ 0 h 867697"/>
              <a:gd name="connsiteX0" fmla="*/ 5945435 w 5945435"/>
              <a:gd name="connsiteY0" fmla="*/ 338616 h 866269"/>
              <a:gd name="connsiteX1" fmla="*/ 5418132 w 5945435"/>
              <a:gd name="connsiteY1" fmla="*/ 556231 h 866269"/>
              <a:gd name="connsiteX2" fmla="*/ 3055973 w 5945435"/>
              <a:gd name="connsiteY2" fmla="*/ 813816 h 866269"/>
              <a:gd name="connsiteX3" fmla="*/ 449933 w 5945435"/>
              <a:gd name="connsiteY3" fmla="*/ 786384 h 866269"/>
              <a:gd name="connsiteX4" fmla="*/ 20165 w 5945435"/>
              <a:gd name="connsiteY4" fmla="*/ 0 h 866269"/>
              <a:gd name="connsiteX0" fmla="*/ 5945435 w 5945435"/>
              <a:gd name="connsiteY0" fmla="*/ 338616 h 866269"/>
              <a:gd name="connsiteX1" fmla="*/ 5418132 w 5945435"/>
              <a:gd name="connsiteY1" fmla="*/ 556231 h 866269"/>
              <a:gd name="connsiteX2" fmla="*/ 3055973 w 5945435"/>
              <a:gd name="connsiteY2" fmla="*/ 813816 h 866269"/>
              <a:gd name="connsiteX3" fmla="*/ 449933 w 5945435"/>
              <a:gd name="connsiteY3" fmla="*/ 786384 h 866269"/>
              <a:gd name="connsiteX4" fmla="*/ 20165 w 5945435"/>
              <a:gd name="connsiteY4" fmla="*/ 0 h 86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5435" h="866269">
                <a:moveTo>
                  <a:pt x="5945435" y="338616"/>
                </a:moveTo>
                <a:cubicBezTo>
                  <a:pt x="5545683" y="579235"/>
                  <a:pt x="5882023" y="416646"/>
                  <a:pt x="5418132" y="556231"/>
                </a:cubicBezTo>
                <a:cubicBezTo>
                  <a:pt x="4954241" y="695816"/>
                  <a:pt x="3884006" y="775457"/>
                  <a:pt x="3055973" y="813816"/>
                </a:cubicBezTo>
                <a:cubicBezTo>
                  <a:pt x="2227940" y="852175"/>
                  <a:pt x="955901" y="922020"/>
                  <a:pt x="449933" y="786384"/>
                </a:cubicBezTo>
                <a:cubicBezTo>
                  <a:pt x="-56035" y="650748"/>
                  <a:pt x="-17935" y="325374"/>
                  <a:pt x="20165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5638800" y="4953000"/>
            <a:ext cx="1752660" cy="646331"/>
          </a:xfrm>
          <a:prstGeom prst="rect">
            <a:avLst/>
          </a:prstGeom>
          <a:noFill/>
          <a:ln>
            <a:noFill/>
            <a:tailEnd w="lg" len="lg"/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8. Monitor</a:t>
            </a:r>
          </a:p>
          <a:p>
            <a:pPr algn="ctr"/>
            <a:r>
              <a:rPr lang="en-US" i="1" dirty="0" smtClean="0"/>
              <a:t>Vertex execution</a:t>
            </a:r>
            <a:endParaRPr lang="en-US" i="1" dirty="0"/>
          </a:p>
        </p:txBody>
      </p:sp>
      <p:sp>
        <p:nvSpPr>
          <p:cNvPr id="116" name="modem"/>
          <p:cNvSpPr>
            <a:spLocks noEditPoints="1" noChangeArrowheads="1"/>
          </p:cNvSpPr>
          <p:nvPr/>
        </p:nvSpPr>
        <p:spPr bwMode="auto">
          <a:xfrm>
            <a:off x="4343400" y="4572000"/>
            <a:ext cx="609600" cy="304800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7" name="Straight Connector 116"/>
          <p:cNvCxnSpPr/>
          <p:nvPr/>
        </p:nvCxnSpPr>
        <p:spPr>
          <a:xfrm rot="5400000">
            <a:off x="4267994" y="5409406"/>
            <a:ext cx="1066800" cy="158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Freeform 117"/>
          <p:cNvSpPr/>
          <p:nvPr/>
        </p:nvSpPr>
        <p:spPr>
          <a:xfrm>
            <a:off x="1941576" y="4956048"/>
            <a:ext cx="2750820" cy="905256"/>
          </a:xfrm>
          <a:custGeom>
            <a:avLst/>
            <a:gdLst>
              <a:gd name="connsiteX0" fmla="*/ 158496 w 2718816"/>
              <a:gd name="connsiteY0" fmla="*/ 45720 h 905256"/>
              <a:gd name="connsiteX1" fmla="*/ 204216 w 2718816"/>
              <a:gd name="connsiteY1" fmla="*/ 658368 h 905256"/>
              <a:gd name="connsiteX2" fmla="*/ 1383792 w 2718816"/>
              <a:gd name="connsiteY2" fmla="*/ 905256 h 905256"/>
              <a:gd name="connsiteX3" fmla="*/ 2490216 w 2718816"/>
              <a:gd name="connsiteY3" fmla="*/ 822960 h 905256"/>
              <a:gd name="connsiteX4" fmla="*/ 2718816 w 2718816"/>
              <a:gd name="connsiteY4" fmla="*/ 0 h 905256"/>
              <a:gd name="connsiteX0" fmla="*/ 158496 w 2756916"/>
              <a:gd name="connsiteY0" fmla="*/ 45720 h 905256"/>
              <a:gd name="connsiteX1" fmla="*/ 204216 w 2756916"/>
              <a:gd name="connsiteY1" fmla="*/ 658368 h 905256"/>
              <a:gd name="connsiteX2" fmla="*/ 1383792 w 2756916"/>
              <a:gd name="connsiteY2" fmla="*/ 905256 h 905256"/>
              <a:gd name="connsiteX3" fmla="*/ 2490216 w 2756916"/>
              <a:gd name="connsiteY3" fmla="*/ 822960 h 905256"/>
              <a:gd name="connsiteX4" fmla="*/ 2718816 w 2756916"/>
              <a:gd name="connsiteY4" fmla="*/ 432816 h 905256"/>
              <a:gd name="connsiteX5" fmla="*/ 2718816 w 2756916"/>
              <a:gd name="connsiteY5" fmla="*/ 0 h 905256"/>
              <a:gd name="connsiteX0" fmla="*/ 158496 w 2756916"/>
              <a:gd name="connsiteY0" fmla="*/ 45720 h 905256"/>
              <a:gd name="connsiteX1" fmla="*/ 204216 w 2756916"/>
              <a:gd name="connsiteY1" fmla="*/ 658368 h 905256"/>
              <a:gd name="connsiteX2" fmla="*/ 1383792 w 2756916"/>
              <a:gd name="connsiteY2" fmla="*/ 905256 h 905256"/>
              <a:gd name="connsiteX3" fmla="*/ 1773936 w 2756916"/>
              <a:gd name="connsiteY3" fmla="*/ 886968 h 905256"/>
              <a:gd name="connsiteX4" fmla="*/ 2490216 w 2756916"/>
              <a:gd name="connsiteY4" fmla="*/ 822960 h 905256"/>
              <a:gd name="connsiteX5" fmla="*/ 2718816 w 2756916"/>
              <a:gd name="connsiteY5" fmla="*/ 432816 h 905256"/>
              <a:gd name="connsiteX6" fmla="*/ 2718816 w 2756916"/>
              <a:gd name="connsiteY6" fmla="*/ 0 h 905256"/>
              <a:gd name="connsiteX0" fmla="*/ 79248 w 2830068"/>
              <a:gd name="connsiteY0" fmla="*/ 45720 h 905256"/>
              <a:gd name="connsiteX1" fmla="*/ 277368 w 2830068"/>
              <a:gd name="connsiteY1" fmla="*/ 658368 h 905256"/>
              <a:gd name="connsiteX2" fmla="*/ 1456944 w 2830068"/>
              <a:gd name="connsiteY2" fmla="*/ 905256 h 905256"/>
              <a:gd name="connsiteX3" fmla="*/ 1847088 w 2830068"/>
              <a:gd name="connsiteY3" fmla="*/ 886968 h 905256"/>
              <a:gd name="connsiteX4" fmla="*/ 2563368 w 2830068"/>
              <a:gd name="connsiteY4" fmla="*/ 822960 h 905256"/>
              <a:gd name="connsiteX5" fmla="*/ 2791968 w 2830068"/>
              <a:gd name="connsiteY5" fmla="*/ 432816 h 905256"/>
              <a:gd name="connsiteX6" fmla="*/ 2791968 w 2830068"/>
              <a:gd name="connsiteY6" fmla="*/ 0 h 905256"/>
              <a:gd name="connsiteX0" fmla="*/ 31496 w 2782316"/>
              <a:gd name="connsiteY0" fmla="*/ 45720 h 905256"/>
              <a:gd name="connsiteX1" fmla="*/ 229616 w 2782316"/>
              <a:gd name="connsiteY1" fmla="*/ 658368 h 905256"/>
              <a:gd name="connsiteX2" fmla="*/ 1409192 w 2782316"/>
              <a:gd name="connsiteY2" fmla="*/ 905256 h 905256"/>
              <a:gd name="connsiteX3" fmla="*/ 1799336 w 2782316"/>
              <a:gd name="connsiteY3" fmla="*/ 886968 h 905256"/>
              <a:gd name="connsiteX4" fmla="*/ 2515616 w 2782316"/>
              <a:gd name="connsiteY4" fmla="*/ 822960 h 905256"/>
              <a:gd name="connsiteX5" fmla="*/ 2744216 w 2782316"/>
              <a:gd name="connsiteY5" fmla="*/ 432816 h 905256"/>
              <a:gd name="connsiteX6" fmla="*/ 2744216 w 2782316"/>
              <a:gd name="connsiteY6" fmla="*/ 0 h 905256"/>
              <a:gd name="connsiteX0" fmla="*/ 0 w 2750820"/>
              <a:gd name="connsiteY0" fmla="*/ 45720 h 905256"/>
              <a:gd name="connsiteX1" fmla="*/ 198120 w 2750820"/>
              <a:gd name="connsiteY1" fmla="*/ 658368 h 905256"/>
              <a:gd name="connsiteX2" fmla="*/ 1072896 w 2750820"/>
              <a:gd name="connsiteY2" fmla="*/ 905256 h 905256"/>
              <a:gd name="connsiteX3" fmla="*/ 1767840 w 2750820"/>
              <a:gd name="connsiteY3" fmla="*/ 886968 h 905256"/>
              <a:gd name="connsiteX4" fmla="*/ 2484120 w 2750820"/>
              <a:gd name="connsiteY4" fmla="*/ 822960 h 905256"/>
              <a:gd name="connsiteX5" fmla="*/ 2712720 w 2750820"/>
              <a:gd name="connsiteY5" fmla="*/ 432816 h 905256"/>
              <a:gd name="connsiteX6" fmla="*/ 2712720 w 2750820"/>
              <a:gd name="connsiteY6" fmla="*/ 0 h 90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50820" h="905256">
                <a:moveTo>
                  <a:pt x="0" y="45720"/>
                </a:moveTo>
                <a:cubicBezTo>
                  <a:pt x="57912" y="252984"/>
                  <a:pt x="19304" y="515112"/>
                  <a:pt x="198120" y="658368"/>
                </a:cubicBezTo>
                <a:cubicBezTo>
                  <a:pt x="376936" y="801624"/>
                  <a:pt x="874776" y="867156"/>
                  <a:pt x="1072896" y="905256"/>
                </a:cubicBezTo>
                <a:lnTo>
                  <a:pt x="1767840" y="886968"/>
                </a:lnTo>
                <a:lnTo>
                  <a:pt x="2484120" y="822960"/>
                </a:lnTo>
                <a:cubicBezTo>
                  <a:pt x="2668524" y="807720"/>
                  <a:pt x="2674620" y="569976"/>
                  <a:pt x="2712720" y="432816"/>
                </a:cubicBezTo>
                <a:cubicBezTo>
                  <a:pt x="2750820" y="295656"/>
                  <a:pt x="2674620" y="135636"/>
                  <a:pt x="2712720" y="0"/>
                </a:cubicBezTo>
              </a:path>
            </a:pathLst>
          </a:custGeom>
          <a:ln w="28575"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TextBox 118"/>
          <p:cNvSpPr txBox="1"/>
          <p:nvPr/>
        </p:nvSpPr>
        <p:spPr>
          <a:xfrm>
            <a:off x="2590800" y="5562600"/>
            <a:ext cx="17729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4. Query</a:t>
            </a:r>
            <a:br>
              <a:rPr lang="en-US" i="1" dirty="0" smtClean="0"/>
            </a:br>
            <a:r>
              <a:rPr lang="en-US" i="1" dirty="0" smtClean="0"/>
              <a:t>cluster resources</a:t>
            </a:r>
            <a:endParaRPr lang="en-US" i="1" dirty="0"/>
          </a:p>
        </p:txBody>
      </p:sp>
      <p:sp>
        <p:nvSpPr>
          <p:cNvPr id="121" name="TextBox 120"/>
          <p:cNvSpPr txBox="1"/>
          <p:nvPr/>
        </p:nvSpPr>
        <p:spPr>
          <a:xfrm>
            <a:off x="4953000" y="4343400"/>
            <a:ext cx="769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Name</a:t>
            </a:r>
            <a:br>
              <a:rPr lang="en-US" dirty="0" smtClean="0"/>
            </a:br>
            <a:r>
              <a:rPr lang="en-US" dirty="0" smtClean="0"/>
              <a:t>server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>
            <a:off x="2286000" y="4572000"/>
            <a:ext cx="1964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6. Initialize vertices</a:t>
            </a:r>
            <a:endParaRPr lang="en-US" i="1" dirty="0"/>
          </a:p>
        </p:txBody>
      </p:sp>
      <p:sp>
        <p:nvSpPr>
          <p:cNvPr id="52" name="TextBox 51"/>
          <p:cNvSpPr txBox="1"/>
          <p:nvPr/>
        </p:nvSpPr>
        <p:spPr>
          <a:xfrm>
            <a:off x="6855289" y="3717974"/>
            <a:ext cx="1098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Remote</a:t>
            </a:r>
            <a:br>
              <a:rPr lang="en-US" dirty="0" smtClean="0"/>
            </a:br>
            <a:r>
              <a:rPr lang="en-US" dirty="0" smtClean="0"/>
              <a:t>execution</a:t>
            </a:r>
          </a:p>
          <a:p>
            <a:r>
              <a:rPr lang="en-US" dirty="0" smtClean="0"/>
              <a:t>service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37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5" grpId="0" animBg="1"/>
      <p:bldP spid="45" grpId="0" animBg="1"/>
      <p:bldP spid="63" grpId="0"/>
      <p:bldP spid="64" grpId="0"/>
      <p:bldP spid="65" grpId="0"/>
      <p:bldP spid="66" grpId="0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108" grpId="0"/>
      <p:bldP spid="109" grpId="0" animBg="1"/>
      <p:bldP spid="110" grpId="0"/>
      <p:bldP spid="118" grpId="0" animBg="1"/>
      <p:bldP spid="119" grpId="0"/>
      <p:bldP spid="5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25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Dryad: A distributed runtime</a:t>
            </a:r>
          </a:p>
          <a:p>
            <a:r>
              <a:rPr lang="en-US" dirty="0" smtClean="0"/>
              <a:t>DryadLINQ: A compiler for Dryad</a:t>
            </a:r>
          </a:p>
          <a:p>
            <a:r>
              <a:rPr lang="en-US" dirty="0" smtClean="0"/>
              <a:t>Tools and applications</a:t>
            </a:r>
          </a:p>
          <a:p>
            <a:r>
              <a:rPr lang="en-US" dirty="0" smtClean="0"/>
              <a:t>Sketch: A billion-row spreadsheet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06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Collections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4" name="Picture 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0155" y="2998065"/>
            <a:ext cx="884439" cy="1304621"/>
          </a:xfrm>
          <a:prstGeom prst="rect">
            <a:avLst/>
          </a:prstGeom>
          <a:noFill/>
        </p:spPr>
      </p:pic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6065" y="2998065"/>
            <a:ext cx="884439" cy="1304621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025" y="2998065"/>
            <a:ext cx="884439" cy="1304621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1078913" y="2700754"/>
            <a:ext cx="2202164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8" name="Rectangle 7"/>
          <p:cNvSpPr/>
          <p:nvPr/>
        </p:nvSpPr>
        <p:spPr>
          <a:xfrm>
            <a:off x="130672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6406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0" name="Rectangle 9"/>
          <p:cNvSpPr/>
          <p:nvPr/>
        </p:nvSpPr>
        <p:spPr>
          <a:xfrm>
            <a:off x="2066090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244577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2825458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ounded Rectangle 12"/>
          <p:cNvSpPr/>
          <p:nvPr/>
        </p:nvSpPr>
        <p:spPr>
          <a:xfrm>
            <a:off x="3812634" y="2700754"/>
            <a:ext cx="1822480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" name="Rectangle 13"/>
          <p:cNvSpPr/>
          <p:nvPr/>
        </p:nvSpPr>
        <p:spPr>
          <a:xfrm>
            <a:off x="4040443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" name="Rectangle 14"/>
          <p:cNvSpPr/>
          <p:nvPr/>
        </p:nvSpPr>
        <p:spPr>
          <a:xfrm>
            <a:off x="4420127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4799811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5179495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ounded Rectangle 17"/>
          <p:cNvSpPr/>
          <p:nvPr/>
        </p:nvSpPr>
        <p:spPr>
          <a:xfrm>
            <a:off x="6470418" y="2700754"/>
            <a:ext cx="1822480" cy="1349145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" name="Rectangle 18"/>
          <p:cNvSpPr/>
          <p:nvPr/>
        </p:nvSpPr>
        <p:spPr>
          <a:xfrm>
            <a:off x="6698226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" name="Rectangle 19"/>
          <p:cNvSpPr/>
          <p:nvPr/>
        </p:nvSpPr>
        <p:spPr>
          <a:xfrm>
            <a:off x="7077910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7457594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7837278" y="2850658"/>
            <a:ext cx="227811" cy="10493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3" name="TextBox 18"/>
          <p:cNvSpPr txBox="1"/>
          <p:nvPr/>
        </p:nvSpPr>
        <p:spPr>
          <a:xfrm>
            <a:off x="1371600" y="1676400"/>
            <a:ext cx="1627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Partition</a:t>
            </a:r>
            <a:endParaRPr lang="en-US" sz="3200" i="1" dirty="0"/>
          </a:p>
        </p:txBody>
      </p:sp>
      <p:sp>
        <p:nvSpPr>
          <p:cNvPr id="24" name="Left Brace 23"/>
          <p:cNvSpPr/>
          <p:nvPr/>
        </p:nvSpPr>
        <p:spPr>
          <a:xfrm rot="16200000" flipH="1">
            <a:off x="2066090" y="1376594"/>
            <a:ext cx="294813" cy="206369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TextBox 20"/>
          <p:cNvSpPr txBox="1"/>
          <p:nvPr/>
        </p:nvSpPr>
        <p:spPr>
          <a:xfrm>
            <a:off x="3810000" y="4724400"/>
            <a:ext cx="1819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smtClean="0"/>
              <a:t>Collection</a:t>
            </a:r>
            <a:endParaRPr lang="en-US" sz="3200" i="1" dirty="0"/>
          </a:p>
        </p:txBody>
      </p:sp>
      <p:sp>
        <p:nvSpPr>
          <p:cNvPr id="26" name="Left Brace 25"/>
          <p:cNvSpPr/>
          <p:nvPr/>
        </p:nvSpPr>
        <p:spPr>
          <a:xfrm rot="16200000">
            <a:off x="4645703" y="860673"/>
            <a:ext cx="294813" cy="7517731"/>
          </a:xfrm>
          <a:prstGeom prst="leftBrace">
            <a:avLst>
              <a:gd name="adj1" fmla="val 2775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TextBox 25"/>
          <p:cNvSpPr txBox="1"/>
          <p:nvPr/>
        </p:nvSpPr>
        <p:spPr>
          <a:xfrm>
            <a:off x="5603845" y="1524000"/>
            <a:ext cx="220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i="1" dirty="0" err="1" smtClean="0"/>
              <a:t>.Net</a:t>
            </a:r>
            <a:r>
              <a:rPr lang="en-US" sz="3200" i="1" dirty="0" smtClean="0"/>
              <a:t> objects</a:t>
            </a:r>
            <a:endParaRPr lang="en-US" sz="3200" i="1" dirty="0"/>
          </a:p>
        </p:txBody>
      </p:sp>
      <p:cxnSp>
        <p:nvCxnSpPr>
          <p:cNvPr id="28" name="Straight Arrow Connector 27"/>
          <p:cNvCxnSpPr>
            <a:stCxn id="27" idx="2"/>
            <a:endCxn id="12" idx="0"/>
          </p:cNvCxnSpPr>
          <p:nvPr/>
        </p:nvCxnSpPr>
        <p:spPr>
          <a:xfrm rot="5400000">
            <a:off x="4451239" y="596900"/>
            <a:ext cx="741883" cy="376563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/>
          <p:cNvSpPr/>
          <p:nvPr/>
        </p:nvSpPr>
        <p:spPr>
          <a:xfrm>
            <a:off x="886838" y="2555845"/>
            <a:ext cx="7665137" cy="162147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7" idx="2"/>
            <a:endCxn id="22" idx="0"/>
          </p:cNvCxnSpPr>
          <p:nvPr/>
        </p:nvCxnSpPr>
        <p:spPr>
          <a:xfrm rot="16200000" flipH="1">
            <a:off x="6957149" y="1856622"/>
            <a:ext cx="741883" cy="12461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7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4495800"/>
            <a:ext cx="1363467" cy="2011226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47800" y="274638"/>
            <a:ext cx="3886200" cy="1143000"/>
          </a:xfrm>
        </p:spPr>
        <p:txBody>
          <a:bodyPr/>
          <a:lstStyle/>
          <a:p>
            <a:r>
              <a:rPr lang="en-US" dirty="0" smtClean="0"/>
              <a:t>LINQ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5" descr="C:\Program Files\Microsoft Resource DVD Artwork\DVD_ART\BoxShots_Logos\Visual Studio 2008 Professional Edition MSDN Premium\Visual Studio 2008 Professional Edition with MSDN Premium Subscription Ang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1219200"/>
            <a:ext cx="1736852" cy="2357718"/>
          </a:xfrm>
          <a:prstGeom prst="rect">
            <a:avLst/>
          </a:prstGeom>
          <a:noFill/>
        </p:spPr>
      </p:pic>
      <p:pic>
        <p:nvPicPr>
          <p:cNvPr id="6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4343401"/>
            <a:ext cx="799643" cy="2514600"/>
          </a:xfrm>
          <a:prstGeom prst="rect">
            <a:avLst/>
          </a:prstGeom>
          <a:noFill/>
        </p:spPr>
      </p:pic>
      <p:pic>
        <p:nvPicPr>
          <p:cNvPr id="7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4343400"/>
            <a:ext cx="799643" cy="2514600"/>
          </a:xfrm>
          <a:prstGeom prst="rect">
            <a:avLst/>
          </a:prstGeom>
          <a:noFill/>
        </p:spPr>
      </p:pic>
      <p:pic>
        <p:nvPicPr>
          <p:cNvPr id="9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4343400"/>
            <a:ext cx="799643" cy="2514600"/>
          </a:xfrm>
          <a:prstGeom prst="rect">
            <a:avLst/>
          </a:prstGeom>
          <a:noFill/>
        </p:spPr>
      </p:pic>
      <p:pic>
        <p:nvPicPr>
          <p:cNvPr id="10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4343400"/>
            <a:ext cx="799643" cy="2514600"/>
          </a:xfrm>
          <a:prstGeom prst="rect">
            <a:avLst/>
          </a:prstGeom>
          <a:noFill/>
        </p:spPr>
      </p:pic>
      <p:pic>
        <p:nvPicPr>
          <p:cNvPr id="11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43400"/>
            <a:ext cx="799643" cy="2514600"/>
          </a:xfrm>
          <a:prstGeom prst="rect">
            <a:avLst/>
          </a:prstGeom>
          <a:noFill/>
        </p:spPr>
      </p:pic>
      <p:pic>
        <p:nvPicPr>
          <p:cNvPr id="12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4343400"/>
            <a:ext cx="799643" cy="2514600"/>
          </a:xfrm>
          <a:prstGeom prst="rect">
            <a:avLst/>
          </a:prstGeom>
          <a:noFill/>
        </p:spPr>
      </p:pic>
      <p:pic>
        <p:nvPicPr>
          <p:cNvPr id="13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343400"/>
            <a:ext cx="799643" cy="2514600"/>
          </a:xfrm>
          <a:prstGeom prst="rect">
            <a:avLst/>
          </a:prstGeom>
          <a:noFill/>
        </p:spPr>
      </p:pic>
      <p:pic>
        <p:nvPicPr>
          <p:cNvPr id="14" name="Picture 8" descr="C:\Program Files\Microsoft Resource DVD Artwork\DVD_ART\Artwork_Imagery\HARDWARE_IMAGERY\Photos - OEM Hardware\Server Computer\HP Compaq ProLiant IA-32 Enterprise Serve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4343400"/>
            <a:ext cx="799643" cy="251460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219200" y="3733800"/>
            <a:ext cx="6629400" cy="38100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Dryad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430640"/>
            <a:ext cx="457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/>
              <a:t>=&gt; DryadLINQ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947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6200" y="1722437"/>
            <a:ext cx="8991600" cy="4800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4160837"/>
            <a:ext cx="8686800" cy="2133600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284205" y="4618036"/>
            <a:ext cx="1767017" cy="57180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14021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/>
              <a:t>LINQ = </a:t>
            </a:r>
            <a:r>
              <a:rPr lang="en-US" dirty="0" err="1" smtClean="0"/>
              <a:t>.Net</a:t>
            </a:r>
            <a:r>
              <a:rPr lang="en-US" dirty="0" smtClean="0"/>
              <a:t>+ Queries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228600" y="2255837"/>
            <a:ext cx="8686800" cy="53340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8600" y="2865437"/>
            <a:ext cx="8686800" cy="1219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4024" name="Content Placeholder 2"/>
          <p:cNvSpPr txBox="1">
            <a:spLocks/>
          </p:cNvSpPr>
          <p:nvPr/>
        </p:nvSpPr>
        <p:spPr bwMode="auto">
          <a:xfrm>
            <a:off x="228600" y="2255837"/>
            <a:ext cx="8686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Collection&lt;T&gt; collection;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bool</a:t>
            </a:r>
            <a:r>
              <a:rPr lang="en-US" sz="3200" dirty="0">
                <a:latin typeface="Calibri" pitchFamily="34" charset="0"/>
              </a:rPr>
              <a:t>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(Key);	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>
                <a:latin typeface="Calibri" pitchFamily="34" charset="0"/>
              </a:rPr>
              <a:t>string Hash(Key);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endParaRPr lang="en-US" sz="32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pitchFamily="34" charset="0"/>
              <a:buNone/>
            </a:pPr>
            <a:r>
              <a:rPr lang="en-US" sz="3200" dirty="0" err="1">
                <a:latin typeface="Calibri" pitchFamily="34" charset="0"/>
              </a:rPr>
              <a:t>var</a:t>
            </a:r>
            <a:r>
              <a:rPr lang="en-US" sz="3200" dirty="0">
                <a:latin typeface="Calibri" pitchFamily="34" charset="0"/>
              </a:rPr>
              <a:t> results = from c in collection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	where </a:t>
            </a:r>
            <a:r>
              <a:rPr lang="en-US" sz="3200" dirty="0" err="1">
                <a:latin typeface="Calibri" pitchFamily="34" charset="0"/>
              </a:rPr>
              <a:t>IsLegal</a:t>
            </a:r>
            <a:r>
              <a:rPr lang="en-US" sz="3200" dirty="0">
                <a:latin typeface="Calibri" pitchFamily="34" charset="0"/>
              </a:rPr>
              <a:t>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 </a:t>
            </a:r>
            <a:br>
              <a:rPr lang="en-US" sz="3200" dirty="0">
                <a:latin typeface="Calibri" pitchFamily="34" charset="0"/>
              </a:rPr>
            </a:br>
            <a:r>
              <a:rPr lang="en-US" sz="3200" dirty="0">
                <a:latin typeface="Calibri" pitchFamily="34" charset="0"/>
              </a:rPr>
              <a:t>		select new { Hash(</a:t>
            </a:r>
            <a:r>
              <a:rPr lang="en-US" sz="3200" dirty="0" err="1">
                <a:latin typeface="Calibri" pitchFamily="34" charset="0"/>
              </a:rPr>
              <a:t>c.key</a:t>
            </a:r>
            <a:r>
              <a:rPr lang="en-US" sz="3200" dirty="0">
                <a:latin typeface="Calibri" pitchFamily="34" charset="0"/>
              </a:rPr>
              <a:t>), </a:t>
            </a:r>
            <a:r>
              <a:rPr lang="en-US" sz="3200" dirty="0" err="1">
                <a:latin typeface="Calibri" pitchFamily="34" charset="0"/>
              </a:rPr>
              <a:t>c.value</a:t>
            </a:r>
            <a:r>
              <a:rPr lang="en-US" sz="3200" dirty="0">
                <a:latin typeface="Calibri" pitchFamily="34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79542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1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0" y="1371600"/>
            <a:ext cx="4191000" cy="19081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357438" y="2341563"/>
            <a:ext cx="4048125" cy="847725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2393950" y="2514600"/>
            <a:ext cx="858838" cy="225425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2366963" y="1600200"/>
            <a:ext cx="4049712" cy="209550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357438" y="1828800"/>
            <a:ext cx="4048125" cy="4826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357438" y="1584325"/>
            <a:ext cx="4048125" cy="1798638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Collection&lt;T&gt; collection;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err="1">
                <a:latin typeface="+mn-lt"/>
              </a:rPr>
              <a:t>bool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 err="1">
                <a:latin typeface="+mn-lt"/>
              </a:rPr>
              <a:t>IsLegal</a:t>
            </a:r>
            <a:r>
              <a:rPr lang="en-US" sz="3200" dirty="0">
                <a:latin typeface="+mn-lt"/>
              </a:rPr>
              <a:t>(Key k);	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>
                <a:latin typeface="+mn-lt"/>
              </a:rPr>
              <a:t>string Hash(Key);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200" dirty="0" err="1">
                <a:latin typeface="+mn-lt"/>
              </a:rPr>
              <a:t>var</a:t>
            </a:r>
            <a:r>
              <a:rPr lang="en-US" sz="3200" dirty="0">
                <a:latin typeface="+mn-lt"/>
              </a:rPr>
              <a:t> results = from c in collection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	where </a:t>
            </a:r>
            <a:r>
              <a:rPr lang="en-US" sz="3200" dirty="0" err="1">
                <a:latin typeface="+mn-lt"/>
              </a:rPr>
              <a:t>IsLegal</a:t>
            </a:r>
            <a:r>
              <a:rPr lang="en-US" sz="3200" dirty="0">
                <a:latin typeface="+mn-lt"/>
              </a:rPr>
              <a:t>(</a:t>
            </a:r>
            <a:r>
              <a:rPr lang="en-US" sz="3200" dirty="0" err="1">
                <a:latin typeface="+mn-lt"/>
              </a:rPr>
              <a:t>c.key</a:t>
            </a:r>
            <a:r>
              <a:rPr lang="en-US" sz="3200" dirty="0">
                <a:latin typeface="+mn-lt"/>
              </a:rPr>
              <a:t>) 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	select new { Hash(</a:t>
            </a:r>
            <a:r>
              <a:rPr lang="en-US" sz="3200" dirty="0" err="1">
                <a:latin typeface="+mn-lt"/>
              </a:rPr>
              <a:t>c.key</a:t>
            </a:r>
            <a:r>
              <a:rPr lang="en-US" sz="3200" dirty="0">
                <a:latin typeface="+mn-lt"/>
              </a:rPr>
              <a:t>), </a:t>
            </a:r>
            <a:r>
              <a:rPr lang="en-US" sz="3200" dirty="0" err="1">
                <a:latin typeface="+mn-lt"/>
              </a:rPr>
              <a:t>c.value</a:t>
            </a:r>
            <a:r>
              <a:rPr lang="en-US" sz="3200" dirty="0">
                <a:latin typeface="+mn-lt"/>
              </a:rPr>
              <a:t>};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1676400" y="4953000"/>
            <a:ext cx="5334000" cy="838200"/>
          </a:xfrm>
          <a:prstGeom prst="roundRect">
            <a:avLst/>
          </a:prstGeom>
          <a:solidFill>
            <a:srgbClr val="CC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4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66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15050" name="Title 1"/>
          <p:cNvSpPr>
            <a:spLocks noGrp="1"/>
          </p:cNvSpPr>
          <p:nvPr>
            <p:ph type="title" idx="4294967295"/>
          </p:nvPr>
        </p:nvSpPr>
        <p:spPr>
          <a:xfrm>
            <a:off x="598488" y="255814"/>
            <a:ext cx="8229600" cy="1143000"/>
          </a:xfrm>
        </p:spPr>
        <p:txBody>
          <a:bodyPr/>
          <a:lstStyle/>
          <a:p>
            <a:r>
              <a:rPr lang="en-US" dirty="0" smtClean="0"/>
              <a:t>DryadLINQ = </a:t>
            </a:r>
            <a:r>
              <a:rPr lang="en-US" dirty="0"/>
              <a:t>LINQ + Dryad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176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cxnSp>
        <p:nvCxnSpPr>
          <p:cNvPr id="17" name="Straight Arrow Connector 16"/>
          <p:cNvCxnSpPr>
            <a:stCxn id="21" idx="4"/>
            <a:endCxn id="13" idx="0"/>
          </p:cNvCxnSpPr>
          <p:nvPr/>
        </p:nvCxnSpPr>
        <p:spPr>
          <a:xfrm rot="5400000">
            <a:off x="21216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 rot="16200000" flipH="1">
            <a:off x="6065838" y="4905375"/>
            <a:ext cx="381000" cy="381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21224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4178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7132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008688" y="44291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542088" y="4352925"/>
            <a:ext cx="1611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collection</a:t>
            </a:r>
          </a:p>
        </p:txBody>
      </p:sp>
      <p:sp>
        <p:nvSpPr>
          <p:cNvPr id="33" name="Oval 32"/>
          <p:cNvSpPr/>
          <p:nvPr/>
        </p:nvSpPr>
        <p:spPr>
          <a:xfrm>
            <a:off x="21986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940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7894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6084888" y="6029325"/>
            <a:ext cx="381000" cy="304800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7" name="Straight Arrow Connector 36"/>
          <p:cNvCxnSpPr>
            <a:stCxn id="13" idx="2"/>
            <a:endCxn id="33" idx="0"/>
          </p:cNvCxnSpPr>
          <p:nvPr/>
        </p:nvCxnSpPr>
        <p:spPr>
          <a:xfrm rot="16200000" flipH="1">
            <a:off x="21605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4" idx="2"/>
            <a:endCxn id="34" idx="0"/>
          </p:cNvCxnSpPr>
          <p:nvPr/>
        </p:nvCxnSpPr>
        <p:spPr>
          <a:xfrm rot="16200000" flipH="1">
            <a:off x="34559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15" idx="2"/>
            <a:endCxn id="35" idx="0"/>
          </p:cNvCxnSpPr>
          <p:nvPr/>
        </p:nvCxnSpPr>
        <p:spPr>
          <a:xfrm rot="16200000" flipH="1">
            <a:off x="4751388" y="5800725"/>
            <a:ext cx="381000" cy="7620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2"/>
            <a:endCxn id="36" idx="0"/>
          </p:cNvCxnSpPr>
          <p:nvPr/>
        </p:nvCxnSpPr>
        <p:spPr>
          <a:xfrm rot="5400000">
            <a:off x="6084094" y="58396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6618288" y="5953125"/>
            <a:ext cx="11445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i="1">
                <a:latin typeface="Calibri" pitchFamily="34" charset="0"/>
              </a:rPr>
              <a:t>results</a:t>
            </a:r>
          </a:p>
        </p:txBody>
      </p:sp>
      <p:pic>
        <p:nvPicPr>
          <p:cNvPr id="215068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4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9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98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0" name="Picture 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5288" y="4657725"/>
            <a:ext cx="7223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ounded Rectangle 13"/>
          <p:cNvSpPr/>
          <p:nvPr/>
        </p:nvSpPr>
        <p:spPr>
          <a:xfrm>
            <a:off x="3113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4084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0088" y="5114925"/>
            <a:ext cx="990600" cy="53340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chemeClr val="tx1"/>
                </a:solidFill>
              </a:rPr>
              <a:t>C#</a:t>
            </a:r>
          </a:p>
        </p:txBody>
      </p:sp>
      <p:sp>
        <p:nvSpPr>
          <p:cNvPr id="54" name="Down Arrow 53"/>
          <p:cNvSpPr/>
          <p:nvPr/>
        </p:nvSpPr>
        <p:spPr>
          <a:xfrm>
            <a:off x="3886200" y="3429000"/>
            <a:ext cx="914400" cy="762000"/>
          </a:xfrm>
          <a:prstGeom prst="downArrow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0" name="Freeform 59"/>
          <p:cNvSpPr/>
          <p:nvPr/>
        </p:nvSpPr>
        <p:spPr>
          <a:xfrm>
            <a:off x="1333500" y="1897063"/>
            <a:ext cx="1038225" cy="32004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8764" h="3200400">
                <a:moveTo>
                  <a:pt x="1038764" y="0"/>
                </a:moveTo>
                <a:cubicBezTo>
                  <a:pt x="907211" y="6470"/>
                  <a:pt x="547058" y="12940"/>
                  <a:pt x="378843" y="155276"/>
                </a:cubicBezTo>
                <a:cubicBezTo>
                  <a:pt x="210628" y="297612"/>
                  <a:pt x="0" y="346494"/>
                  <a:pt x="29474" y="854015"/>
                </a:cubicBezTo>
                <a:cubicBezTo>
                  <a:pt x="58948" y="1361536"/>
                  <a:pt x="288266" y="2280968"/>
                  <a:pt x="555685" y="32004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" name="Freeform 60"/>
          <p:cNvSpPr/>
          <p:nvPr/>
        </p:nvSpPr>
        <p:spPr>
          <a:xfrm flipH="1">
            <a:off x="6400800" y="2743200"/>
            <a:ext cx="889000" cy="2286000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09909 w 1009909"/>
              <a:gd name="connsiteY0" fmla="*/ 0 h 2743200"/>
              <a:gd name="connsiteX1" fmla="*/ 349988 w 1009909"/>
              <a:gd name="connsiteY1" fmla="*/ 155276 h 2743200"/>
              <a:gd name="connsiteX2" fmla="*/ 619 w 1009909"/>
              <a:gd name="connsiteY2" fmla="*/ 854015 h 2743200"/>
              <a:gd name="connsiteX3" fmla="*/ 353703 w 1009909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9909" h="2743200">
                <a:moveTo>
                  <a:pt x="1009909" y="0"/>
                </a:moveTo>
                <a:cubicBezTo>
                  <a:pt x="878356" y="6470"/>
                  <a:pt x="518203" y="12940"/>
                  <a:pt x="349988" y="155276"/>
                </a:cubicBezTo>
                <a:cubicBezTo>
                  <a:pt x="181773" y="297612"/>
                  <a:pt x="0" y="422694"/>
                  <a:pt x="619" y="854015"/>
                </a:cubicBezTo>
                <a:cubicBezTo>
                  <a:pt x="1238" y="1285336"/>
                  <a:pt x="86284" y="1823768"/>
                  <a:pt x="353703" y="2743200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685800" y="2133600"/>
            <a:ext cx="7731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>
                <a:latin typeface="Calibri" pitchFamily="34" charset="0"/>
              </a:rPr>
              <a:t>Vertex</a:t>
            </a:r>
            <a:br>
              <a:rPr lang="en-US" i="1">
                <a:latin typeface="Calibri" pitchFamily="34" charset="0"/>
              </a:rPr>
            </a:br>
            <a:r>
              <a:rPr lang="en-US" i="1">
                <a:latin typeface="Calibri" pitchFamily="34" charset="0"/>
              </a:rPr>
              <a:t>code</a:t>
            </a: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7315200" y="2819400"/>
            <a:ext cx="12319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 dirty="0">
                <a:latin typeface="Calibri" pitchFamily="34" charset="0"/>
              </a:rPr>
              <a:t>Query</a:t>
            </a:r>
            <a:br>
              <a:rPr lang="en-US" i="1" dirty="0">
                <a:latin typeface="Calibri" pitchFamily="34" charset="0"/>
              </a:rPr>
            </a:br>
            <a:r>
              <a:rPr lang="en-US" i="1" dirty="0">
                <a:latin typeface="Calibri" pitchFamily="34" charset="0"/>
              </a:rPr>
              <a:t>plan</a:t>
            </a:r>
          </a:p>
          <a:p>
            <a:pPr>
              <a:spcBef>
                <a:spcPct val="0"/>
              </a:spcBef>
            </a:pPr>
            <a:r>
              <a:rPr lang="en-US" i="1" dirty="0">
                <a:latin typeface="Calibri" pitchFamily="34" charset="0"/>
              </a:rPr>
              <a:t>(Dryad job)</a:t>
            </a:r>
          </a:p>
        </p:txBody>
      </p:sp>
      <p:sp>
        <p:nvSpPr>
          <p:cNvPr id="68" name="Freeform 67"/>
          <p:cNvSpPr/>
          <p:nvPr/>
        </p:nvSpPr>
        <p:spPr>
          <a:xfrm>
            <a:off x="1854200" y="1703388"/>
            <a:ext cx="547688" cy="2792412"/>
          </a:xfrm>
          <a:custGeom>
            <a:avLst/>
            <a:gdLst>
              <a:gd name="connsiteX0" fmla="*/ 1017916 w 1017916"/>
              <a:gd name="connsiteY0" fmla="*/ 0 h 3200400"/>
              <a:gd name="connsiteX1" fmla="*/ 586595 w 1017916"/>
              <a:gd name="connsiteY1" fmla="*/ 155276 h 3200400"/>
              <a:gd name="connsiteX2" fmla="*/ 8626 w 1017916"/>
              <a:gd name="connsiteY2" fmla="*/ 854015 h 3200400"/>
              <a:gd name="connsiteX3" fmla="*/ 534837 w 1017916"/>
              <a:gd name="connsiteY3" fmla="*/ 3200400 h 3200400"/>
              <a:gd name="connsiteX0" fmla="*/ 1038764 w 1038764"/>
              <a:gd name="connsiteY0" fmla="*/ 0 h 3200400"/>
              <a:gd name="connsiteX1" fmla="*/ 378843 w 1038764"/>
              <a:gd name="connsiteY1" fmla="*/ 155276 h 3200400"/>
              <a:gd name="connsiteX2" fmla="*/ 29474 w 1038764"/>
              <a:gd name="connsiteY2" fmla="*/ 854015 h 3200400"/>
              <a:gd name="connsiteX3" fmla="*/ 555685 w 1038764"/>
              <a:gd name="connsiteY3" fmla="*/ 3200400 h 3200400"/>
              <a:gd name="connsiteX0" fmla="*/ 1038764 w 1038764"/>
              <a:gd name="connsiteY0" fmla="*/ 22561 h 3222961"/>
              <a:gd name="connsiteX1" fmla="*/ 792088 w 1038764"/>
              <a:gd name="connsiteY1" fmla="*/ 25879 h 3222961"/>
              <a:gd name="connsiteX2" fmla="*/ 378843 w 1038764"/>
              <a:gd name="connsiteY2" fmla="*/ 177837 h 3222961"/>
              <a:gd name="connsiteX3" fmla="*/ 29474 w 1038764"/>
              <a:gd name="connsiteY3" fmla="*/ 876576 h 3222961"/>
              <a:gd name="connsiteX4" fmla="*/ 555685 w 1038764"/>
              <a:gd name="connsiteY4" fmla="*/ 3222961 h 3222961"/>
              <a:gd name="connsiteX0" fmla="*/ 798875 w 862093"/>
              <a:gd name="connsiteY0" fmla="*/ 22561 h 3222961"/>
              <a:gd name="connsiteX1" fmla="*/ 792088 w 862093"/>
              <a:gd name="connsiteY1" fmla="*/ 25879 h 3222961"/>
              <a:gd name="connsiteX2" fmla="*/ 378843 w 862093"/>
              <a:gd name="connsiteY2" fmla="*/ 177837 h 3222961"/>
              <a:gd name="connsiteX3" fmla="*/ 29474 w 862093"/>
              <a:gd name="connsiteY3" fmla="*/ 876576 h 3222961"/>
              <a:gd name="connsiteX4" fmla="*/ 555685 w 862093"/>
              <a:gd name="connsiteY4" fmla="*/ 3222961 h 3222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2093" h="3222961">
                <a:moveTo>
                  <a:pt x="798875" y="22561"/>
                </a:moveTo>
                <a:cubicBezTo>
                  <a:pt x="797744" y="23114"/>
                  <a:pt x="862093" y="0"/>
                  <a:pt x="792088" y="25879"/>
                </a:cubicBezTo>
                <a:cubicBezTo>
                  <a:pt x="722083" y="51758"/>
                  <a:pt x="505945" y="36054"/>
                  <a:pt x="378843" y="177837"/>
                </a:cubicBezTo>
                <a:cubicBezTo>
                  <a:pt x="251741" y="319620"/>
                  <a:pt x="0" y="369055"/>
                  <a:pt x="29474" y="876576"/>
                </a:cubicBezTo>
                <a:cubicBezTo>
                  <a:pt x="58948" y="1384097"/>
                  <a:pt x="288266" y="2303529"/>
                  <a:pt x="555685" y="3222961"/>
                </a:cubicBezTo>
              </a:path>
            </a:pathLst>
          </a:cu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2057400" y="3505200"/>
            <a:ext cx="638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i="1">
                <a:latin typeface="Calibri" pitchFamily="34" charset="0"/>
              </a:rPr>
              <a:t>Data</a:t>
            </a:r>
          </a:p>
        </p:txBody>
      </p:sp>
      <p:cxnSp>
        <p:nvCxnSpPr>
          <p:cNvPr id="18" name="Straight Arrow Connector 17"/>
          <p:cNvCxnSpPr>
            <a:stCxn id="22" idx="4"/>
            <a:endCxn id="14" idx="0"/>
          </p:cNvCxnSpPr>
          <p:nvPr/>
        </p:nvCxnSpPr>
        <p:spPr>
          <a:xfrm rot="5400000">
            <a:off x="34170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3" idx="4"/>
            <a:endCxn id="15" idx="0"/>
          </p:cNvCxnSpPr>
          <p:nvPr/>
        </p:nvCxnSpPr>
        <p:spPr>
          <a:xfrm rot="5400000">
            <a:off x="4712494" y="4925219"/>
            <a:ext cx="381000" cy="158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25" grpId="0"/>
      <p:bldP spid="33" grpId="0" animBg="1"/>
      <p:bldP spid="34" grpId="0" animBg="1"/>
      <p:bldP spid="35" grpId="0" animBg="1"/>
      <p:bldP spid="36" grpId="0" animBg="1"/>
      <p:bldP spid="49" grpId="0"/>
      <p:bldP spid="14" grpId="0" animBg="1"/>
      <p:bldP spid="15" grpId="0" animBg="1"/>
      <p:bldP spid="16" grpId="0" animBg="1"/>
      <p:bldP spid="60" grpId="0" animBg="1"/>
      <p:bldP spid="61" grpId="0" animBg="1"/>
      <p:bldP spid="62" grpId="0"/>
      <p:bldP spid="63" grpId="0"/>
      <p:bldP spid="68" grpId="0" animBg="1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500 Years Ago</a:t>
            </a:r>
            <a:endParaRPr lang="en-US" dirty="0"/>
          </a:p>
        </p:txBody>
      </p:sp>
      <p:pic>
        <p:nvPicPr>
          <p:cNvPr id="5122" name="Picture 2" descr="http://upload.wikimedia.org/wikipedia/commons/thumb/2/2b/Tycho_Brahe.JPG/250px-Tycho_Brah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7" y="1007014"/>
            <a:ext cx="3311346" cy="491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3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85160" y="5867400"/>
            <a:ext cx="1710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Tycho</a:t>
            </a:r>
            <a:r>
              <a:rPr lang="en-US" sz="2400" dirty="0" smtClean="0"/>
              <a:t> Brahe</a:t>
            </a:r>
            <a:br>
              <a:rPr lang="en-US" sz="2400" dirty="0" smtClean="0"/>
            </a:br>
            <a:r>
              <a:rPr lang="en-US" sz="2400" dirty="0" smtClean="0"/>
              <a:t>(1546-1601)</a:t>
            </a:r>
            <a:endParaRPr lang="en-US" sz="2400" dirty="0"/>
          </a:p>
        </p:txBody>
      </p:sp>
      <p:pic>
        <p:nvPicPr>
          <p:cNvPr id="7" name="Picture 2" descr="File:Johannes Kepler 16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990600"/>
            <a:ext cx="3552952" cy="48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770418" y="5867400"/>
            <a:ext cx="2222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Johannes Kepler</a:t>
            </a:r>
          </a:p>
          <a:p>
            <a:pPr algn="ctr"/>
            <a:r>
              <a:rPr lang="en-US" sz="2400" dirty="0" smtClean="0"/>
              <a:t>(1571-1630)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622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icture 19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05400" y="4087125"/>
            <a:ext cx="467620" cy="367961"/>
          </a:xfrm>
          <a:prstGeom prst="rect">
            <a:avLst/>
          </a:prstGeom>
          <a:noFill/>
        </p:spPr>
      </p:pic>
      <p:sp>
        <p:nvSpPr>
          <p:cNvPr id="204" name="Rounded Rectangle 203"/>
          <p:cNvSpPr/>
          <p:nvPr/>
        </p:nvSpPr>
        <p:spPr>
          <a:xfrm>
            <a:off x="5257800" y="4003271"/>
            <a:ext cx="114237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pic>
        <p:nvPicPr>
          <p:cNvPr id="174" name="Picture 17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581400"/>
            <a:ext cx="467620" cy="367961"/>
          </a:xfrm>
          <a:prstGeom prst="rect">
            <a:avLst/>
          </a:prstGeom>
          <a:noFill/>
        </p:spPr>
      </p:pic>
      <p:sp>
        <p:nvSpPr>
          <p:cNvPr id="183" name="Rounded Rectangle 182"/>
          <p:cNvSpPr/>
          <p:nvPr/>
        </p:nvSpPr>
        <p:spPr>
          <a:xfrm>
            <a:off x="5638800" y="3469871"/>
            <a:ext cx="76137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pic>
        <p:nvPicPr>
          <p:cNvPr id="175" name="Picture 17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3553725"/>
            <a:ext cx="467620" cy="367961"/>
          </a:xfrm>
          <a:prstGeom prst="rect">
            <a:avLst/>
          </a:prstGeom>
          <a:noFill/>
        </p:spPr>
      </p:pic>
      <p:sp>
        <p:nvSpPr>
          <p:cNvPr id="188" name="Rounded Rectangle 187"/>
          <p:cNvSpPr/>
          <p:nvPr/>
        </p:nvSpPr>
        <p:spPr>
          <a:xfrm>
            <a:off x="6841817" y="34698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5" name="Rounded Rectangle 304"/>
          <p:cNvSpPr/>
          <p:nvPr/>
        </p:nvSpPr>
        <p:spPr>
          <a:xfrm>
            <a:off x="5715000" y="3509400"/>
            <a:ext cx="622005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6" name="Rounded Rectangle 305"/>
          <p:cNvSpPr/>
          <p:nvPr/>
        </p:nvSpPr>
        <p:spPr>
          <a:xfrm>
            <a:off x="6898200" y="3509400"/>
            <a:ext cx="8418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76" name="Picture 17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553725"/>
            <a:ext cx="467620" cy="367961"/>
          </a:xfrm>
          <a:prstGeom prst="rect">
            <a:avLst/>
          </a:prstGeom>
          <a:noFill/>
        </p:spPr>
      </p:pic>
      <p:sp>
        <p:nvSpPr>
          <p:cNvPr id="177" name="Rounded Rectangle 176"/>
          <p:cNvSpPr/>
          <p:nvPr/>
        </p:nvSpPr>
        <p:spPr>
          <a:xfrm>
            <a:off x="3991227" y="3469871"/>
            <a:ext cx="1329573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0" name="Rounded Rectangle 299"/>
          <p:cNvSpPr/>
          <p:nvPr/>
        </p:nvSpPr>
        <p:spPr>
          <a:xfrm>
            <a:off x="4036800" y="3509400"/>
            <a:ext cx="6576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03" name="Rounded Rectangle 302"/>
          <p:cNvSpPr/>
          <p:nvPr/>
        </p:nvSpPr>
        <p:spPr>
          <a:xfrm>
            <a:off x="4724400" y="3505200"/>
            <a:ext cx="533400" cy="294118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Language 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286000"/>
            <a:ext cx="208063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Where</a:t>
            </a:r>
          </a:p>
          <a:p>
            <a:r>
              <a:rPr lang="en-US" sz="3600" dirty="0" smtClean="0"/>
              <a:t>Select</a:t>
            </a:r>
          </a:p>
          <a:p>
            <a:r>
              <a:rPr lang="en-US" sz="3600" dirty="0" err="1" smtClean="0"/>
              <a:t>GroupBy</a:t>
            </a:r>
            <a:endParaRPr lang="en-US" sz="3600" dirty="0" smtClean="0"/>
          </a:p>
          <a:p>
            <a:r>
              <a:rPr lang="en-US" sz="3600" dirty="0" err="1" smtClean="0"/>
              <a:t>OrderBy</a:t>
            </a:r>
            <a:endParaRPr lang="en-US" sz="3600" dirty="0" smtClean="0"/>
          </a:p>
          <a:p>
            <a:r>
              <a:rPr lang="en-US" sz="3600" dirty="0" smtClean="0"/>
              <a:t>Aggregate</a:t>
            </a:r>
          </a:p>
          <a:p>
            <a:r>
              <a:rPr lang="en-US" sz="3600" dirty="0" smtClean="0"/>
              <a:t>Join</a:t>
            </a:r>
          </a:p>
        </p:txBody>
      </p:sp>
      <p:pic>
        <p:nvPicPr>
          <p:cNvPr id="5" name="Picture 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1572525"/>
            <a:ext cx="467620" cy="367961"/>
          </a:xfrm>
          <a:prstGeom prst="rect">
            <a:avLst/>
          </a:prstGeom>
          <a:noFill/>
        </p:spPr>
      </p:pic>
      <p:pic>
        <p:nvPicPr>
          <p:cNvPr id="6" name="Picture 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1572525"/>
            <a:ext cx="467620" cy="367961"/>
          </a:xfrm>
          <a:prstGeom prst="rect">
            <a:avLst/>
          </a:prstGeom>
          <a:noFill/>
        </p:spPr>
      </p:pic>
      <p:pic>
        <p:nvPicPr>
          <p:cNvPr id="7" name="Picture 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572525"/>
            <a:ext cx="467620" cy="367961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3991227" y="14886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9" name="Rectangle 8"/>
          <p:cNvSpPr/>
          <p:nvPr/>
        </p:nvSpPr>
        <p:spPr>
          <a:xfrm>
            <a:off x="411167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2420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1" name="Rectangle 10"/>
          <p:cNvSpPr/>
          <p:nvPr/>
        </p:nvSpPr>
        <p:spPr>
          <a:xfrm>
            <a:off x="4513166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2" name="Rectangle 11"/>
          <p:cNvSpPr/>
          <p:nvPr/>
        </p:nvSpPr>
        <p:spPr>
          <a:xfrm>
            <a:off x="4713912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" name="Rectangle 12"/>
          <p:cNvSpPr/>
          <p:nvPr/>
        </p:nvSpPr>
        <p:spPr>
          <a:xfrm>
            <a:off x="4914658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" name="Rounded Rectangle 13"/>
          <p:cNvSpPr/>
          <p:nvPr/>
        </p:nvSpPr>
        <p:spPr>
          <a:xfrm>
            <a:off x="5436596" y="14886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" name="Rectangle 14"/>
          <p:cNvSpPr/>
          <p:nvPr/>
        </p:nvSpPr>
        <p:spPr>
          <a:xfrm>
            <a:off x="5557043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" name="Rectangle 15"/>
          <p:cNvSpPr/>
          <p:nvPr/>
        </p:nvSpPr>
        <p:spPr>
          <a:xfrm>
            <a:off x="5757789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" name="Rectangle 16"/>
          <p:cNvSpPr/>
          <p:nvPr/>
        </p:nvSpPr>
        <p:spPr>
          <a:xfrm>
            <a:off x="595853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" name="Rectangle 17"/>
          <p:cNvSpPr/>
          <p:nvPr/>
        </p:nvSpPr>
        <p:spPr>
          <a:xfrm>
            <a:off x="6159282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" name="Rounded Rectangle 18"/>
          <p:cNvSpPr/>
          <p:nvPr/>
        </p:nvSpPr>
        <p:spPr>
          <a:xfrm>
            <a:off x="6841817" y="14886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0" name="Rectangle 19"/>
          <p:cNvSpPr/>
          <p:nvPr/>
        </p:nvSpPr>
        <p:spPr>
          <a:xfrm>
            <a:off x="6962263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7163009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" name="Rectangle 21"/>
          <p:cNvSpPr/>
          <p:nvPr/>
        </p:nvSpPr>
        <p:spPr>
          <a:xfrm>
            <a:off x="7363755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7564501" y="15309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32" name="Picture 131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2486925"/>
            <a:ext cx="467620" cy="367961"/>
          </a:xfrm>
          <a:prstGeom prst="rect">
            <a:avLst/>
          </a:prstGeom>
          <a:noFill/>
        </p:spPr>
      </p:pic>
      <p:pic>
        <p:nvPicPr>
          <p:cNvPr id="133" name="Picture 13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2486925"/>
            <a:ext cx="467620" cy="367961"/>
          </a:xfrm>
          <a:prstGeom prst="rect">
            <a:avLst/>
          </a:prstGeom>
          <a:noFill/>
        </p:spPr>
      </p:pic>
      <p:pic>
        <p:nvPicPr>
          <p:cNvPr id="134" name="Picture 13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486925"/>
            <a:ext cx="467620" cy="367961"/>
          </a:xfrm>
          <a:prstGeom prst="rect">
            <a:avLst/>
          </a:prstGeom>
          <a:noFill/>
        </p:spPr>
      </p:pic>
      <p:sp>
        <p:nvSpPr>
          <p:cNvPr id="135" name="Rounded Rectangle 134"/>
          <p:cNvSpPr/>
          <p:nvPr/>
        </p:nvSpPr>
        <p:spPr>
          <a:xfrm>
            <a:off x="3991227" y="24030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36" name="Rectangle 135"/>
          <p:cNvSpPr/>
          <p:nvPr/>
        </p:nvSpPr>
        <p:spPr>
          <a:xfrm>
            <a:off x="4111675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4513166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39" name="Rectangle 138"/>
          <p:cNvSpPr/>
          <p:nvPr/>
        </p:nvSpPr>
        <p:spPr>
          <a:xfrm>
            <a:off x="4713912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1" name="Rounded Rectangle 140"/>
          <p:cNvSpPr/>
          <p:nvPr/>
        </p:nvSpPr>
        <p:spPr>
          <a:xfrm>
            <a:off x="5436596" y="24030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3" name="Rectangle 142"/>
          <p:cNvSpPr/>
          <p:nvPr/>
        </p:nvSpPr>
        <p:spPr>
          <a:xfrm>
            <a:off x="5757789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4" name="Rectangle 143"/>
          <p:cNvSpPr/>
          <p:nvPr/>
        </p:nvSpPr>
        <p:spPr>
          <a:xfrm>
            <a:off x="5958535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5" name="Rectangle 144"/>
          <p:cNvSpPr/>
          <p:nvPr/>
        </p:nvSpPr>
        <p:spPr>
          <a:xfrm>
            <a:off x="6159282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6" name="Rounded Rectangle 145"/>
          <p:cNvSpPr/>
          <p:nvPr/>
        </p:nvSpPr>
        <p:spPr>
          <a:xfrm>
            <a:off x="6841817" y="24030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47" name="Rectangle 146"/>
          <p:cNvSpPr/>
          <p:nvPr/>
        </p:nvSpPr>
        <p:spPr>
          <a:xfrm>
            <a:off x="6962263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48" name="Rectangle 147"/>
          <p:cNvSpPr/>
          <p:nvPr/>
        </p:nvSpPr>
        <p:spPr>
          <a:xfrm>
            <a:off x="7163009" y="24453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53" name="Picture 15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3020325"/>
            <a:ext cx="467620" cy="367961"/>
          </a:xfrm>
          <a:prstGeom prst="rect">
            <a:avLst/>
          </a:prstGeom>
          <a:noFill/>
        </p:spPr>
      </p:pic>
      <p:pic>
        <p:nvPicPr>
          <p:cNvPr id="154" name="Picture 15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3020325"/>
            <a:ext cx="467620" cy="367961"/>
          </a:xfrm>
          <a:prstGeom prst="rect">
            <a:avLst/>
          </a:prstGeom>
          <a:noFill/>
        </p:spPr>
      </p:pic>
      <p:pic>
        <p:nvPicPr>
          <p:cNvPr id="155" name="Picture 154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3020325"/>
            <a:ext cx="467620" cy="367961"/>
          </a:xfrm>
          <a:prstGeom prst="rect">
            <a:avLst/>
          </a:prstGeom>
          <a:noFill/>
        </p:spPr>
      </p:pic>
      <p:sp>
        <p:nvSpPr>
          <p:cNvPr id="156" name="Rounded Rectangle 155"/>
          <p:cNvSpPr/>
          <p:nvPr/>
        </p:nvSpPr>
        <p:spPr>
          <a:xfrm>
            <a:off x="3991227" y="2936471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57" name="Rectangle 156"/>
          <p:cNvSpPr/>
          <p:nvPr/>
        </p:nvSpPr>
        <p:spPr>
          <a:xfrm>
            <a:off x="408960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4290345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59" name="Rectangle 158"/>
          <p:cNvSpPr/>
          <p:nvPr/>
        </p:nvSpPr>
        <p:spPr>
          <a:xfrm>
            <a:off x="4491091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0" name="Rectangle 159"/>
          <p:cNvSpPr/>
          <p:nvPr/>
        </p:nvSpPr>
        <p:spPr>
          <a:xfrm>
            <a:off x="4691837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1" name="Rectangle 160"/>
          <p:cNvSpPr/>
          <p:nvPr/>
        </p:nvSpPr>
        <p:spPr>
          <a:xfrm>
            <a:off x="4892583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2" name="Rounded Rectangle 161"/>
          <p:cNvSpPr/>
          <p:nvPr/>
        </p:nvSpPr>
        <p:spPr>
          <a:xfrm>
            <a:off x="5436596" y="29364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3" name="Rectangle 162"/>
          <p:cNvSpPr/>
          <p:nvPr/>
        </p:nvSpPr>
        <p:spPr>
          <a:xfrm>
            <a:off x="5534968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4" name="Rectangle 163"/>
          <p:cNvSpPr/>
          <p:nvPr/>
        </p:nvSpPr>
        <p:spPr>
          <a:xfrm>
            <a:off x="5735714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5" name="Rectangle 164"/>
          <p:cNvSpPr/>
          <p:nvPr/>
        </p:nvSpPr>
        <p:spPr>
          <a:xfrm>
            <a:off x="593646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6" name="Rectangle 165"/>
          <p:cNvSpPr/>
          <p:nvPr/>
        </p:nvSpPr>
        <p:spPr>
          <a:xfrm>
            <a:off x="6137207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7" name="Rounded Rectangle 166"/>
          <p:cNvSpPr/>
          <p:nvPr/>
        </p:nvSpPr>
        <p:spPr>
          <a:xfrm>
            <a:off x="6841817" y="29364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68" name="Rectangle 167"/>
          <p:cNvSpPr/>
          <p:nvPr/>
        </p:nvSpPr>
        <p:spPr>
          <a:xfrm>
            <a:off x="6940188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69" name="Rectangle 168"/>
          <p:cNvSpPr/>
          <p:nvPr/>
        </p:nvSpPr>
        <p:spPr>
          <a:xfrm>
            <a:off x="7140934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0" name="Rectangle 169"/>
          <p:cNvSpPr/>
          <p:nvPr/>
        </p:nvSpPr>
        <p:spPr>
          <a:xfrm>
            <a:off x="7341680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1" name="Rectangle 170"/>
          <p:cNvSpPr/>
          <p:nvPr/>
        </p:nvSpPr>
        <p:spPr>
          <a:xfrm>
            <a:off x="7542426" y="3067201"/>
            <a:ext cx="164598" cy="119058"/>
          </a:xfrm>
          <a:prstGeom prst="rect">
            <a:avLst/>
          </a:prstGeom>
          <a:solidFill>
            <a:srgbClr val="11FF17"/>
          </a:solidFill>
          <a:ln>
            <a:solidFill>
              <a:srgbClr val="006C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78" name="Rectangle 177"/>
          <p:cNvSpPr/>
          <p:nvPr/>
        </p:nvSpPr>
        <p:spPr>
          <a:xfrm>
            <a:off x="4114374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4315119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0" name="Rectangle 179"/>
          <p:cNvSpPr/>
          <p:nvPr/>
        </p:nvSpPr>
        <p:spPr>
          <a:xfrm>
            <a:off x="4515865" y="3571201"/>
            <a:ext cx="115050" cy="1778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1" name="Rectangle 180"/>
          <p:cNvSpPr/>
          <p:nvPr/>
        </p:nvSpPr>
        <p:spPr>
          <a:xfrm>
            <a:off x="4761750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2" name="Rectangle 181"/>
          <p:cNvSpPr/>
          <p:nvPr/>
        </p:nvSpPr>
        <p:spPr>
          <a:xfrm>
            <a:off x="4933575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5" name="Rectangle 184"/>
          <p:cNvSpPr/>
          <p:nvPr/>
        </p:nvSpPr>
        <p:spPr>
          <a:xfrm>
            <a:off x="5760488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6" name="Rectangle 185"/>
          <p:cNvSpPr/>
          <p:nvPr/>
        </p:nvSpPr>
        <p:spPr>
          <a:xfrm>
            <a:off x="5961234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7" name="Rectangle 186"/>
          <p:cNvSpPr/>
          <p:nvPr/>
        </p:nvSpPr>
        <p:spPr>
          <a:xfrm>
            <a:off x="6161981" y="3571201"/>
            <a:ext cx="115050" cy="17785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89" name="Rectangle 188"/>
          <p:cNvSpPr/>
          <p:nvPr/>
        </p:nvSpPr>
        <p:spPr>
          <a:xfrm>
            <a:off x="6964962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0" name="Rectangle 189"/>
          <p:cNvSpPr/>
          <p:nvPr/>
        </p:nvSpPr>
        <p:spPr>
          <a:xfrm>
            <a:off x="7165708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1" name="Rectangle 190"/>
          <p:cNvSpPr/>
          <p:nvPr/>
        </p:nvSpPr>
        <p:spPr>
          <a:xfrm>
            <a:off x="7366454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192" name="Rectangle 191"/>
          <p:cNvSpPr/>
          <p:nvPr/>
        </p:nvSpPr>
        <p:spPr>
          <a:xfrm>
            <a:off x="7567200" y="3571201"/>
            <a:ext cx="115050" cy="1778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196" name="Picture 19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7453" y="4087125"/>
            <a:ext cx="467620" cy="367961"/>
          </a:xfrm>
          <a:prstGeom prst="rect">
            <a:avLst/>
          </a:prstGeom>
          <a:noFill/>
        </p:spPr>
      </p:pic>
      <p:pic>
        <p:nvPicPr>
          <p:cNvPr id="197" name="Picture 19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4087125"/>
            <a:ext cx="467620" cy="367961"/>
          </a:xfrm>
          <a:prstGeom prst="rect">
            <a:avLst/>
          </a:prstGeom>
          <a:noFill/>
        </p:spPr>
      </p:pic>
      <p:sp>
        <p:nvSpPr>
          <p:cNvPr id="198" name="Rounded Rectangle 197"/>
          <p:cNvSpPr/>
          <p:nvPr/>
        </p:nvSpPr>
        <p:spPr>
          <a:xfrm>
            <a:off x="3991227" y="4003271"/>
            <a:ext cx="961773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199" name="Rectangle 198"/>
          <p:cNvSpPr/>
          <p:nvPr/>
        </p:nvSpPr>
        <p:spPr>
          <a:xfrm>
            <a:off x="4118400" y="4295790"/>
            <a:ext cx="113722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4316484" y="4289363"/>
            <a:ext cx="116383" cy="5214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1" name="Rectangle 200"/>
          <p:cNvSpPr/>
          <p:nvPr/>
        </p:nvSpPr>
        <p:spPr>
          <a:xfrm>
            <a:off x="4511080" y="4268487"/>
            <a:ext cx="122534" cy="73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2" name="Rectangle 201"/>
          <p:cNvSpPr/>
          <p:nvPr/>
        </p:nvSpPr>
        <p:spPr>
          <a:xfrm>
            <a:off x="4705674" y="4268487"/>
            <a:ext cx="128685" cy="730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3" name="Rectangle 202"/>
          <p:cNvSpPr/>
          <p:nvPr/>
        </p:nvSpPr>
        <p:spPr>
          <a:xfrm>
            <a:off x="5334000" y="4261529"/>
            <a:ext cx="120878" cy="799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5" name="Rectangle 204"/>
          <p:cNvSpPr/>
          <p:nvPr/>
        </p:nvSpPr>
        <p:spPr>
          <a:xfrm>
            <a:off x="5551200" y="4226400"/>
            <a:ext cx="126291" cy="115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6" name="Rectangle 205"/>
          <p:cNvSpPr/>
          <p:nvPr/>
        </p:nvSpPr>
        <p:spPr>
          <a:xfrm>
            <a:off x="5752800" y="4212000"/>
            <a:ext cx="125437" cy="129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7" name="Rectangle 206"/>
          <p:cNvSpPr/>
          <p:nvPr/>
        </p:nvSpPr>
        <p:spPr>
          <a:xfrm>
            <a:off x="5947201" y="4176000"/>
            <a:ext cx="131782" cy="165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8" name="Rectangle 207"/>
          <p:cNvSpPr/>
          <p:nvPr/>
        </p:nvSpPr>
        <p:spPr>
          <a:xfrm>
            <a:off x="6159418" y="4140000"/>
            <a:ext cx="120311" cy="2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09" name="Rounded Rectangle 208"/>
          <p:cNvSpPr/>
          <p:nvPr/>
        </p:nvSpPr>
        <p:spPr>
          <a:xfrm>
            <a:off x="6841817" y="4003271"/>
            <a:ext cx="9635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10" name="Rectangle 209"/>
          <p:cNvSpPr/>
          <p:nvPr/>
        </p:nvSpPr>
        <p:spPr>
          <a:xfrm>
            <a:off x="6962399" y="4140000"/>
            <a:ext cx="120311" cy="20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1" name="Rectangle 210"/>
          <p:cNvSpPr/>
          <p:nvPr/>
        </p:nvSpPr>
        <p:spPr>
          <a:xfrm>
            <a:off x="7163999" y="4118400"/>
            <a:ext cx="119457" cy="2231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2" name="Rectangle 211"/>
          <p:cNvSpPr/>
          <p:nvPr/>
        </p:nvSpPr>
        <p:spPr>
          <a:xfrm>
            <a:off x="7358400" y="4075200"/>
            <a:ext cx="125803" cy="2663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13" name="Rectangle 212"/>
          <p:cNvSpPr/>
          <p:nvPr/>
        </p:nvSpPr>
        <p:spPr>
          <a:xfrm>
            <a:off x="7564501" y="4045550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216" name="Picture 215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7867" y="5192431"/>
            <a:ext cx="467620" cy="367961"/>
          </a:xfrm>
          <a:prstGeom prst="rect">
            <a:avLst/>
          </a:prstGeom>
          <a:noFill/>
        </p:spPr>
      </p:pic>
      <p:pic>
        <p:nvPicPr>
          <p:cNvPr id="218" name="Picture 217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135" y="5192431"/>
            <a:ext cx="467620" cy="367961"/>
          </a:xfrm>
          <a:prstGeom prst="rect">
            <a:avLst/>
          </a:prstGeom>
          <a:noFill/>
        </p:spPr>
      </p:pic>
      <p:sp>
        <p:nvSpPr>
          <p:cNvPr id="219" name="Rounded Rectangle 218"/>
          <p:cNvSpPr/>
          <p:nvPr/>
        </p:nvSpPr>
        <p:spPr>
          <a:xfrm>
            <a:off x="4646562" y="5108577"/>
            <a:ext cx="1164325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0" name="Rectangle 219"/>
          <p:cNvSpPr/>
          <p:nvPr/>
        </p:nvSpPr>
        <p:spPr>
          <a:xfrm>
            <a:off x="4767010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967755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2" name="Rectangle 221"/>
          <p:cNvSpPr/>
          <p:nvPr/>
        </p:nvSpPr>
        <p:spPr>
          <a:xfrm>
            <a:off x="5168501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3" name="Rectangle 222"/>
          <p:cNvSpPr/>
          <p:nvPr/>
        </p:nvSpPr>
        <p:spPr>
          <a:xfrm>
            <a:off x="5369247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4" name="Rectangle 223"/>
          <p:cNvSpPr/>
          <p:nvPr/>
        </p:nvSpPr>
        <p:spPr>
          <a:xfrm>
            <a:off x="5569993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5" name="Rounded Rectangle 224"/>
          <p:cNvSpPr/>
          <p:nvPr/>
        </p:nvSpPr>
        <p:spPr>
          <a:xfrm>
            <a:off x="6091931" y="5108577"/>
            <a:ext cx="734979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26" name="Rectangle 225"/>
          <p:cNvSpPr/>
          <p:nvPr/>
        </p:nvSpPr>
        <p:spPr>
          <a:xfrm>
            <a:off x="6212378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7" name="Rectangle 226"/>
          <p:cNvSpPr/>
          <p:nvPr/>
        </p:nvSpPr>
        <p:spPr>
          <a:xfrm>
            <a:off x="6413124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228" name="Rectangle 227"/>
          <p:cNvSpPr/>
          <p:nvPr/>
        </p:nvSpPr>
        <p:spPr>
          <a:xfrm>
            <a:off x="6613870" y="5150856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pic>
        <p:nvPicPr>
          <p:cNvPr id="237" name="Picture 236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532" y="4579654"/>
            <a:ext cx="467620" cy="367961"/>
          </a:xfrm>
          <a:prstGeom prst="rect">
            <a:avLst/>
          </a:prstGeom>
          <a:noFill/>
        </p:spPr>
      </p:pic>
      <p:sp>
        <p:nvSpPr>
          <p:cNvPr id="246" name="Rounded Rectangle 245"/>
          <p:cNvSpPr/>
          <p:nvPr/>
        </p:nvSpPr>
        <p:spPr>
          <a:xfrm>
            <a:off x="5436597" y="4495800"/>
            <a:ext cx="354604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247" name="Rectangle 246"/>
          <p:cNvSpPr/>
          <p:nvPr/>
        </p:nvSpPr>
        <p:spPr>
          <a:xfrm>
            <a:off x="5557043" y="4538079"/>
            <a:ext cx="120448" cy="295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04" name="Rectangle 303"/>
          <p:cNvSpPr/>
          <p:nvPr/>
        </p:nvSpPr>
        <p:spPr>
          <a:xfrm>
            <a:off x="5105400" y="3571201"/>
            <a:ext cx="115050" cy="177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0" name="Down Arrow 309"/>
          <p:cNvSpPr/>
          <p:nvPr/>
        </p:nvSpPr>
        <p:spPr>
          <a:xfrm>
            <a:off x="5715000" y="1981200"/>
            <a:ext cx="4572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3" name="Picture 312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1794" y="5189254"/>
            <a:ext cx="467620" cy="367961"/>
          </a:xfrm>
          <a:prstGeom prst="rect">
            <a:avLst/>
          </a:prstGeom>
          <a:noFill/>
        </p:spPr>
      </p:pic>
      <p:pic>
        <p:nvPicPr>
          <p:cNvPr id="314" name="Picture 313" descr="C:\Program Files\Microsoft Resource DVD Artwork\DVD_ART\Artwork_Imagery\HARDWARE_IMAGERY\Illustration - Misc Hardware\XML Icons\Serv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9710" y="5189254"/>
            <a:ext cx="467620" cy="367961"/>
          </a:xfrm>
          <a:prstGeom prst="rect">
            <a:avLst/>
          </a:prstGeom>
          <a:noFill/>
        </p:spPr>
      </p:pic>
      <p:sp>
        <p:nvSpPr>
          <p:cNvPr id="315" name="Rounded Rectangle 314"/>
          <p:cNvSpPr/>
          <p:nvPr/>
        </p:nvSpPr>
        <p:spPr>
          <a:xfrm>
            <a:off x="1705859" y="5105400"/>
            <a:ext cx="728274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16" name="Rectangle 315"/>
          <p:cNvSpPr/>
          <p:nvPr/>
        </p:nvSpPr>
        <p:spPr>
          <a:xfrm>
            <a:off x="1826305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7" name="Rectangle 316"/>
          <p:cNvSpPr/>
          <p:nvPr/>
        </p:nvSpPr>
        <p:spPr>
          <a:xfrm>
            <a:off x="2027051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18" name="Rectangle 317"/>
          <p:cNvSpPr/>
          <p:nvPr/>
        </p:nvSpPr>
        <p:spPr>
          <a:xfrm>
            <a:off x="2227797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0" name="Rounded Rectangle 319"/>
          <p:cNvSpPr/>
          <p:nvPr/>
        </p:nvSpPr>
        <p:spPr>
          <a:xfrm>
            <a:off x="2784074" y="5105400"/>
            <a:ext cx="515431" cy="38051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/>
          </a:p>
        </p:txBody>
      </p:sp>
      <p:sp>
        <p:nvSpPr>
          <p:cNvPr id="321" name="Rectangle 320"/>
          <p:cNvSpPr/>
          <p:nvPr/>
        </p:nvSpPr>
        <p:spPr>
          <a:xfrm>
            <a:off x="2904520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2" name="Rectangle 321"/>
          <p:cNvSpPr/>
          <p:nvPr/>
        </p:nvSpPr>
        <p:spPr>
          <a:xfrm>
            <a:off x="3105266" y="5147679"/>
            <a:ext cx="120448" cy="29595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5" name="Down Arrow 324"/>
          <p:cNvSpPr/>
          <p:nvPr/>
        </p:nvSpPr>
        <p:spPr>
          <a:xfrm rot="16200000">
            <a:off x="3276600" y="5225592"/>
            <a:ext cx="457200" cy="304800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Rectangle 325"/>
          <p:cNvSpPr/>
          <p:nvPr/>
        </p:nvSpPr>
        <p:spPr>
          <a:xfrm>
            <a:off x="4768772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27" name="Rectangle 326"/>
          <p:cNvSpPr/>
          <p:nvPr/>
        </p:nvSpPr>
        <p:spPr>
          <a:xfrm>
            <a:off x="4969517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8" name="Rectangle 327"/>
          <p:cNvSpPr/>
          <p:nvPr/>
        </p:nvSpPr>
        <p:spPr>
          <a:xfrm>
            <a:off x="5170263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29" name="Rectangle 328"/>
          <p:cNvSpPr/>
          <p:nvPr/>
        </p:nvSpPr>
        <p:spPr>
          <a:xfrm>
            <a:off x="5371009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0" name="Rectangle 329"/>
          <p:cNvSpPr/>
          <p:nvPr/>
        </p:nvSpPr>
        <p:spPr>
          <a:xfrm>
            <a:off x="5571755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1" name="Rectangle 330"/>
          <p:cNvSpPr/>
          <p:nvPr/>
        </p:nvSpPr>
        <p:spPr>
          <a:xfrm>
            <a:off x="6214140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2" name="Rectangle 331"/>
          <p:cNvSpPr/>
          <p:nvPr/>
        </p:nvSpPr>
        <p:spPr>
          <a:xfrm>
            <a:off x="6414886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  <p:sp>
        <p:nvSpPr>
          <p:cNvPr id="333" name="Rectangle 332"/>
          <p:cNvSpPr/>
          <p:nvPr/>
        </p:nvSpPr>
        <p:spPr>
          <a:xfrm>
            <a:off x="6615632" y="5309603"/>
            <a:ext cx="113759" cy="139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3658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 animBg="1"/>
      <p:bldP spid="183" grpId="0" animBg="1"/>
      <p:bldP spid="188" grpId="0" animBg="1"/>
      <p:bldP spid="305" grpId="0" animBg="1"/>
      <p:bldP spid="306" grpId="0" animBg="1"/>
      <p:bldP spid="177" grpId="0" animBg="1"/>
      <p:bldP spid="300" grpId="0" animBg="1"/>
      <p:bldP spid="303" grpId="0" animBg="1"/>
      <p:bldP spid="135" grpId="0" animBg="1"/>
      <p:bldP spid="136" grpId="0" animBg="1"/>
      <p:bldP spid="138" grpId="0" animBg="1"/>
      <p:bldP spid="139" grpId="0" animBg="1"/>
      <p:bldP spid="141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5" grpId="0" animBg="1"/>
      <p:bldP spid="186" grpId="0" animBg="1"/>
      <p:bldP spid="187" grpId="0" animBg="1"/>
      <p:bldP spid="189" grpId="0" animBg="1"/>
      <p:bldP spid="190" grpId="0" animBg="1"/>
      <p:bldP spid="191" grpId="0" animBg="1"/>
      <p:bldP spid="192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46" grpId="0" animBg="1"/>
      <p:bldP spid="247" grpId="0" animBg="1"/>
      <p:bldP spid="304" grpId="0" animBg="1"/>
      <p:bldP spid="315" grpId="0" animBg="1"/>
      <p:bldP spid="316" grpId="0" animBg="1"/>
      <p:bldP spid="317" grpId="0" animBg="1"/>
      <p:bldP spid="318" grpId="0" animBg="1"/>
      <p:bldP spid="320" grpId="0" animBg="1"/>
      <p:bldP spid="321" grpId="0" animBg="1"/>
      <p:bldP spid="322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47225"/>
          </a:xfrm>
        </p:spPr>
        <p:txBody>
          <a:bodyPr/>
          <a:lstStyle/>
          <a:p>
            <a:r>
              <a:rPr lang="en-US" dirty="0" smtClean="0"/>
              <a:t>Very expressive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4800" y="1447800"/>
            <a:ext cx="4441861" cy="1569660"/>
          </a:xfrm>
          <a:prstGeom prst="rect">
            <a:avLst/>
          </a:prstGeom>
          <a:solidFill>
            <a:srgbClr val="CCFFFF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err="1" smtClean="0"/>
              <a:t>var</a:t>
            </a:r>
            <a:r>
              <a:rPr lang="en-US" sz="2400" dirty="0" smtClean="0"/>
              <a:t> </a:t>
            </a:r>
            <a:r>
              <a:rPr lang="en-US" sz="2400" dirty="0"/>
              <a:t>result = </a:t>
            </a:r>
            <a:endParaRPr lang="en-US" sz="2400" dirty="0" smtClean="0"/>
          </a:p>
          <a:p>
            <a:r>
              <a:rPr lang="en-US" sz="2400" dirty="0" err="1" smtClean="0"/>
              <a:t>input.SelectMany</a:t>
            </a:r>
            <a:r>
              <a:rPr lang="en-US" sz="2400" dirty="0" smtClean="0"/>
              <a:t>(r </a:t>
            </a:r>
            <a:r>
              <a:rPr lang="en-US" sz="2400" dirty="0"/>
              <a:t>=&gt; </a:t>
            </a:r>
            <a:r>
              <a:rPr lang="en-US" sz="2400" dirty="0" smtClean="0">
                <a:solidFill>
                  <a:srgbClr val="FF0000"/>
                </a:solidFill>
              </a:rPr>
              <a:t>Mapper</a:t>
            </a:r>
            <a:r>
              <a:rPr lang="en-US" sz="2400" dirty="0" smtClean="0"/>
              <a:t>(r))</a:t>
            </a:r>
            <a:endParaRPr lang="en-US" sz="2400" dirty="0"/>
          </a:p>
          <a:p>
            <a:r>
              <a:rPr lang="en-US" sz="2400" dirty="0" smtClean="0"/>
              <a:t>          </a:t>
            </a:r>
            <a:r>
              <a:rPr lang="en-US" sz="2400" dirty="0"/>
              <a:t>.</a:t>
            </a:r>
            <a:r>
              <a:rPr lang="en-US" sz="2400" dirty="0" err="1" smtClean="0"/>
              <a:t>GroupBy</a:t>
            </a:r>
            <a:r>
              <a:rPr lang="en-US" sz="2400" dirty="0" smtClean="0"/>
              <a:t>(r </a:t>
            </a:r>
            <a:r>
              <a:rPr lang="en-US" sz="2400" dirty="0"/>
              <a:t>=&gt; </a:t>
            </a:r>
            <a:r>
              <a:rPr lang="en-US" sz="2400" dirty="0" smtClean="0">
                <a:solidFill>
                  <a:srgbClr val="FF0000"/>
                </a:solidFill>
              </a:rPr>
              <a:t>Key</a:t>
            </a:r>
            <a:r>
              <a:rPr lang="en-US" sz="2400" dirty="0" smtClean="0"/>
              <a:t>(r))</a:t>
            </a:r>
            <a:endParaRPr lang="en-US" sz="2400" dirty="0"/>
          </a:p>
          <a:p>
            <a:r>
              <a:rPr lang="en-US" sz="2400" dirty="0" smtClean="0"/>
              <a:t>          </a:t>
            </a:r>
            <a:r>
              <a:rPr lang="en-US" sz="2400"/>
              <a:t>.</a:t>
            </a:r>
            <a:r>
              <a:rPr lang="en-US" sz="2400" smtClean="0"/>
              <a:t>Select(g =&gt; </a:t>
            </a:r>
            <a:r>
              <a:rPr lang="en-US" sz="2400" smtClean="0">
                <a:solidFill>
                  <a:srgbClr val="FF0000"/>
                </a:solidFill>
              </a:rPr>
              <a:t>Reducer</a:t>
            </a:r>
            <a:r>
              <a:rPr lang="en-US" sz="2400" smtClean="0"/>
              <a:t>(g</a:t>
            </a:r>
            <a:r>
              <a:rPr lang="en-US" sz="2400" dirty="0" smtClean="0"/>
              <a:t>));</a:t>
            </a:r>
            <a:endParaRPr lang="en-US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511" y="1655354"/>
            <a:ext cx="3740114" cy="115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13469" y="2796251"/>
            <a:ext cx="137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Map-Reduce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8" y="3830337"/>
            <a:ext cx="4505500" cy="1707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6831" y="3344743"/>
            <a:ext cx="3348519" cy="3007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354627" y="5537771"/>
            <a:ext cx="193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Distributed sorting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166831" y="6339448"/>
            <a:ext cx="315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Iterative machine-learning (EM)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08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Dryad: A distributed runtime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DryadLINQ: A compiler for Dryad</a:t>
            </a:r>
          </a:p>
          <a:p>
            <a:r>
              <a:rPr lang="en-US" dirty="0" smtClean="0"/>
              <a:t>Tools and applications</a:t>
            </a:r>
          </a:p>
          <a:p>
            <a:r>
              <a:rPr lang="en-US" dirty="0" smtClean="0"/>
              <a:t>Sketch: A billion-row spreadsheet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849" y="365126"/>
            <a:ext cx="8243501" cy="1325563"/>
          </a:xfrm>
        </p:spPr>
        <p:txBody>
          <a:bodyPr/>
          <a:lstStyle/>
          <a:p>
            <a:r>
              <a:rPr lang="en-US" dirty="0" smtClean="0"/>
              <a:t>Debugging DryadLINQ jobs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33</a:t>
            </a:fld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" y="1828800"/>
            <a:ext cx="9144000" cy="4746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35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performance counters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34</a:t>
            </a:fld>
            <a:endParaRPr lang="en-US"/>
          </a:p>
        </p:txBody>
      </p:sp>
      <p:pic>
        <p:nvPicPr>
          <p:cNvPr id="5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70762" y="1825625"/>
            <a:ext cx="740247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170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Kinect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 l="43148" t="49089" r="43277" b="23567"/>
          <a:stretch>
            <a:fillRect/>
          </a:stretch>
        </p:blipFill>
        <p:spPr bwMode="auto">
          <a:xfrm>
            <a:off x="6074384" y="2199823"/>
            <a:ext cx="3009127" cy="3009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 l="42879" t="15755" r="43546" b="56901"/>
          <a:stretch>
            <a:fillRect/>
          </a:stretch>
        </p:blipFill>
        <p:spPr bwMode="auto">
          <a:xfrm>
            <a:off x="0" y="2132426"/>
            <a:ext cx="3009125" cy="300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58549" y="5181600"/>
            <a:ext cx="1864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Depth map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648986" y="5181601"/>
            <a:ext cx="1809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Body parts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3581400" y="3048000"/>
            <a:ext cx="18288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  <a:t>Classifier</a:t>
            </a:r>
            <a:endParaRPr lang="en-US" sz="28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3105346" y="3418695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486400" y="3418695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717134" y="5181600"/>
            <a:ext cx="167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Xbox GPU</a:t>
            </a:r>
            <a:endParaRPr lang="en-US" sz="2800" dirty="0"/>
          </a:p>
        </p:txBody>
      </p:sp>
      <p:pic>
        <p:nvPicPr>
          <p:cNvPr id="13" name="Picture 2" descr="http://game-engine.co.uk/wp-content/uploads/2010/06/kinect_xbo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408" y="282906"/>
            <a:ext cx="2384003" cy="149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32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621" y="70721"/>
            <a:ext cx="8229600" cy="1143000"/>
          </a:xfrm>
        </p:spPr>
        <p:txBody>
          <a:bodyPr/>
          <a:lstStyle/>
          <a:p>
            <a:r>
              <a:rPr lang="en-US" dirty="0" smtClean="0"/>
              <a:t>Learn from Many 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74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304801" y="1074856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75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304801" y="3658056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451154" y="1213721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451154" y="3796921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736917" y="1289921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736917" y="3873121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574593" y="1436318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574593" y="4019518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6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739414" y="1510848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739414" y="4094048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986575" y="1534294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986575" y="4117494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564524" y="1393334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3" cstate="print"/>
          <a:srcRect l="9141" t="23491" r="82265" b="54527"/>
          <a:stretch>
            <a:fillRect/>
          </a:stretch>
        </p:blipFill>
        <p:spPr bwMode="auto">
          <a:xfrm>
            <a:off x="772044" y="1393333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3" cstate="print"/>
          <a:srcRect l="42761" t="23491" r="48645" b="54527"/>
          <a:stretch>
            <a:fillRect/>
          </a:stretch>
        </p:blipFill>
        <p:spPr bwMode="auto">
          <a:xfrm>
            <a:off x="772044" y="3976533"/>
            <a:ext cx="1674822" cy="2413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61" name="Picture 17" descr="C:\Users\mbudiu\AppData\Local\Microsoft\Windows\Temporary Internet Files\Content.IE5\9Y4XRVEM\MP900448623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04463"/>
            <a:ext cx="1466737" cy="219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7162800" y="4446924"/>
            <a:ext cx="1828800" cy="1219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  <a:t>Decision</a:t>
            </a:r>
            <a:b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  <a:t>Tree</a:t>
            </a:r>
            <a:b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Britannic Bold" pitchFamily="34" charset="0"/>
              </a:rPr>
              <a:t>Classifier</a:t>
            </a:r>
            <a:endParaRPr lang="en-US" sz="2800" dirty="0">
              <a:solidFill>
                <a:schemeClr val="tx1"/>
              </a:solidFill>
              <a:latin typeface="Britannic Bold" pitchFamily="34" charset="0"/>
            </a:endParaRPr>
          </a:p>
        </p:txBody>
      </p:sp>
      <p:sp>
        <p:nvSpPr>
          <p:cNvPr id="55" name="Right Arrow 54"/>
          <p:cNvSpPr/>
          <p:nvPr/>
        </p:nvSpPr>
        <p:spPr>
          <a:xfrm>
            <a:off x="2876746" y="2811858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/>
          <p:cNvSpPr/>
          <p:nvPr/>
        </p:nvSpPr>
        <p:spPr>
          <a:xfrm>
            <a:off x="2876746" y="4765180"/>
            <a:ext cx="457200" cy="53340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43220" y="6087331"/>
            <a:ext cx="28377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Machine learning</a:t>
            </a:r>
            <a:endParaRPr lang="en-US" sz="2800" dirty="0"/>
          </a:p>
        </p:txBody>
      </p:sp>
      <p:grpSp>
        <p:nvGrpSpPr>
          <p:cNvPr id="5" name="Group 4"/>
          <p:cNvGrpSpPr/>
          <p:nvPr/>
        </p:nvGrpSpPr>
        <p:grpSpPr>
          <a:xfrm>
            <a:off x="3830077" y="1847128"/>
            <a:ext cx="2238015" cy="1929459"/>
            <a:chOff x="7296094" y="1162352"/>
            <a:chExt cx="1325788" cy="1143001"/>
          </a:xfrm>
        </p:grpSpPr>
        <p:pic>
          <p:nvPicPr>
            <p:cNvPr id="31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96094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32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31397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33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66700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3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02003" y="1162352"/>
              <a:ext cx="319879" cy="1143001"/>
            </a:xfrm>
            <a:prstGeom prst="rect">
              <a:avLst/>
            </a:prstGeom>
            <a:noFill/>
          </p:spPr>
        </p:pic>
      </p:grpSp>
      <p:grpSp>
        <p:nvGrpSpPr>
          <p:cNvPr id="35" name="Group 34"/>
          <p:cNvGrpSpPr/>
          <p:nvPr/>
        </p:nvGrpSpPr>
        <p:grpSpPr>
          <a:xfrm>
            <a:off x="3830077" y="3947594"/>
            <a:ext cx="2238015" cy="1929459"/>
            <a:chOff x="7296094" y="1162352"/>
            <a:chExt cx="1325788" cy="1143001"/>
          </a:xfrm>
        </p:grpSpPr>
        <p:pic>
          <p:nvPicPr>
            <p:cNvPr id="3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296094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3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31397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4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966700" y="1162352"/>
              <a:ext cx="319879" cy="1143001"/>
            </a:xfrm>
            <a:prstGeom prst="rect">
              <a:avLst/>
            </a:prstGeom>
            <a:noFill/>
          </p:spPr>
        </p:pic>
        <p:pic>
          <p:nvPicPr>
            <p:cNvPr id="4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302003" y="1162352"/>
              <a:ext cx="319879" cy="114300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0221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37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Dryad: A distributed runtime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DryadLINQ: A compiler for Dryad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Tools and applications</a:t>
            </a:r>
          </a:p>
          <a:p>
            <a:r>
              <a:rPr lang="en-US" dirty="0" smtClean="0"/>
              <a:t>Sketch: A billion-row spreadsheet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59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" name="Straight Connector 90"/>
          <p:cNvCxnSpPr>
            <a:stCxn id="41" idx="3"/>
          </p:cNvCxnSpPr>
          <p:nvPr/>
        </p:nvCxnSpPr>
        <p:spPr>
          <a:xfrm>
            <a:off x="3010448" y="3171552"/>
            <a:ext cx="3314152" cy="437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Bandwidth hierarchy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914400" y="2971800"/>
            <a:ext cx="4648201" cy="3200399"/>
            <a:chOff x="724357" y="2127766"/>
            <a:chExt cx="5828843" cy="4273035"/>
          </a:xfrm>
        </p:grpSpPr>
        <p:pic>
          <p:nvPicPr>
            <p:cNvPr id="4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4357" y="3886201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5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007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6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77157" y="3886200"/>
              <a:ext cx="799643" cy="2514600"/>
            </a:xfrm>
            <a:prstGeom prst="rect">
              <a:avLst/>
            </a:prstGeom>
            <a:noFill/>
          </p:spPr>
        </p:pic>
        <p:pic>
          <p:nvPicPr>
            <p:cNvPr id="7" name="Picture 8" descr="C:\Program Files\Microsoft Resource DVD Artwork\DVD_ART\Artwork_Imagery\HARDWARE_IMAGERY\Photos - OEM Hardware\Server Computer\HP Compaq ProLiant IA-32 Enterprise Server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753557" y="3886200"/>
              <a:ext cx="799643" cy="2514600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243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007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0771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53557" y="3505200"/>
              <a:ext cx="762000" cy="2286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/>
            <p:cNvCxnSpPr>
              <a:stCxn id="12" idx="2"/>
              <a:endCxn id="8" idx="0"/>
            </p:cNvCxnSpPr>
            <p:nvPr/>
          </p:nvCxnSpPr>
          <p:spPr>
            <a:xfrm flipH="1">
              <a:off x="1105357" y="2667000"/>
              <a:ext cx="30872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>
              <a:off x="7627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7246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6484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6103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>
              <a:off x="5341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4579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391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24010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23248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2867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22105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1343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41155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40774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40012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39631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38869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107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91994" y="3885406"/>
              <a:ext cx="304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5753894" y="3999706"/>
              <a:ext cx="533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5677694" y="4152106"/>
              <a:ext cx="8382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5639594" y="4266406"/>
              <a:ext cx="10668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5563394" y="4418806"/>
              <a:ext cx="13716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5487194" y="4571206"/>
              <a:ext cx="1676400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2" idx="2"/>
              <a:endCxn id="9" idx="0"/>
            </p:cNvCxnSpPr>
            <p:nvPr/>
          </p:nvCxnSpPr>
          <p:spPr>
            <a:xfrm flipH="1">
              <a:off x="2781757" y="2667000"/>
              <a:ext cx="1410831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12" idx="2"/>
              <a:endCxn id="10" idx="0"/>
            </p:cNvCxnSpPr>
            <p:nvPr/>
          </p:nvCxnSpPr>
          <p:spPr>
            <a:xfrm>
              <a:off x="4192588" y="2667000"/>
              <a:ext cx="2655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2" idx="2"/>
              <a:endCxn id="11" idx="0"/>
            </p:cNvCxnSpPr>
            <p:nvPr/>
          </p:nvCxnSpPr>
          <p:spPr>
            <a:xfrm>
              <a:off x="4192588" y="2667000"/>
              <a:ext cx="1941969" cy="83820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2590800" y="2127766"/>
              <a:ext cx="762000" cy="533400"/>
            </a:xfrm>
            <a:prstGeom prst="rect">
              <a:avLst/>
            </a:prstGeom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>
              <a:stCxn id="41" idx="2"/>
              <a:endCxn id="8" idx="0"/>
            </p:cNvCxnSpPr>
            <p:nvPr/>
          </p:nvCxnSpPr>
          <p:spPr>
            <a:xfrm flipH="1">
              <a:off x="1105357" y="2661166"/>
              <a:ext cx="18664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1" idx="2"/>
              <a:endCxn id="9" idx="0"/>
            </p:cNvCxnSpPr>
            <p:nvPr/>
          </p:nvCxnSpPr>
          <p:spPr>
            <a:xfrm flipH="1">
              <a:off x="2781757" y="2661166"/>
              <a:ext cx="190043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1" idx="2"/>
              <a:endCxn id="10" idx="0"/>
            </p:cNvCxnSpPr>
            <p:nvPr/>
          </p:nvCxnSpPr>
          <p:spPr>
            <a:xfrm>
              <a:off x="2971800" y="2661166"/>
              <a:ext cx="14863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41" idx="2"/>
              <a:endCxn id="11" idx="0"/>
            </p:cNvCxnSpPr>
            <p:nvPr/>
          </p:nvCxnSpPr>
          <p:spPr>
            <a:xfrm>
              <a:off x="2971800" y="2661166"/>
              <a:ext cx="3162757" cy="844034"/>
            </a:xfrm>
            <a:prstGeom prst="line">
              <a:avLst/>
            </a:prstGeom>
            <a:ln w="571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811588" y="2133600"/>
              <a:ext cx="762000" cy="533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 descr="C:\Users\mbudiu\AppData\Local\Microsoft\Windows\Temporary Internet Files\Content.IE5\X5IFRAUI\MP900448626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779458"/>
            <a:ext cx="1056191" cy="79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7" name="Straight Connector 96"/>
          <p:cNvCxnSpPr>
            <a:endCxn id="1026" idx="1"/>
          </p:cNvCxnSpPr>
          <p:nvPr/>
        </p:nvCxnSpPr>
        <p:spPr>
          <a:xfrm flipV="1">
            <a:off x="6781800" y="3175530"/>
            <a:ext cx="533400" cy="39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>
            <a:stCxn id="1026" idx="0"/>
          </p:cNvCxnSpPr>
          <p:nvPr/>
        </p:nvCxnSpPr>
        <p:spPr>
          <a:xfrm flipH="1" flipV="1">
            <a:off x="7843295" y="2057400"/>
            <a:ext cx="1" cy="722058"/>
          </a:xfrm>
          <a:prstGeom prst="line">
            <a:avLst/>
          </a:prstGeom>
          <a:ln w="31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budiu\AppData\Local\Microsoft\Windows\Temporary Internet Files\Content.IE5\N94RV80I\MC900055181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138" y="1295400"/>
            <a:ext cx="1176253" cy="100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t-qil\AppData\Local\Microsoft\Windows\Temporary Internet Files\Content.IE5\XBK56KTO\MP900433172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671" y="2779459"/>
            <a:ext cx="913058" cy="91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903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77" y="1825625"/>
            <a:ext cx="861322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Visualizations are bounded data displays</a:t>
            </a:r>
          </a:p>
          <a:p>
            <a:r>
              <a:rPr lang="en-US" dirty="0" smtClean="0"/>
              <a:t>All computations are sketches</a:t>
            </a:r>
          </a:p>
          <a:p>
            <a:endParaRPr lang="en-US" dirty="0"/>
          </a:p>
          <a:p>
            <a:r>
              <a:rPr lang="en-US" b="1" dirty="0" smtClean="0"/>
              <a:t>Sketch</a:t>
            </a:r>
            <a:r>
              <a:rPr lang="en-US" dirty="0" smtClean="0"/>
              <a:t> is a runtime for </a:t>
            </a:r>
          </a:p>
          <a:p>
            <a:pPr marL="914400" lvl="1" indent="-457200">
              <a:buAutoNum type="arabicParenBoth"/>
            </a:pPr>
            <a:r>
              <a:rPr lang="en-US" dirty="0" smtClean="0"/>
              <a:t>running streaming (sketching) algorithms</a:t>
            </a:r>
          </a:p>
          <a:p>
            <a:pPr marL="914400" lvl="1" indent="-457200">
              <a:buAutoNum type="arabicParenBoth"/>
            </a:pPr>
            <a:r>
              <a:rPr lang="en-US" dirty="0" smtClean="0"/>
              <a:t>implementing </a:t>
            </a:r>
            <a:r>
              <a:rPr lang="en-US" dirty="0"/>
              <a:t>visualizations with bounded </a:t>
            </a:r>
            <a:r>
              <a:rPr lang="en-US" dirty="0" smtClean="0"/>
              <a:t>data renderings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73" y="365126"/>
            <a:ext cx="1098677" cy="154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5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ile:Kepler laws diagram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57400"/>
            <a:ext cx="4222750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Laws of Planetary Motion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4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37" y="1752600"/>
            <a:ext cx="3556271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3594" y="5945469"/>
            <a:ext cx="30248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Tycho’s</a:t>
            </a:r>
            <a:r>
              <a:rPr lang="en-US" sz="2400" dirty="0" smtClean="0"/>
              <a:t> measurements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971394" y="5945469"/>
            <a:ext cx="1801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Kepler’s</a:t>
            </a:r>
            <a:r>
              <a:rPr lang="en-US" sz="2400" dirty="0" smtClean="0"/>
              <a:t> laws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350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Streaming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Sketches = randomized streaming algorithms </a:t>
            </a:r>
          </a:p>
          <a:p>
            <a:r>
              <a:rPr lang="en-US" dirty="0" smtClean="0"/>
              <a:t>Input = set of size n</a:t>
            </a:r>
          </a:p>
          <a:p>
            <a:r>
              <a:rPr lang="en-US" dirty="0" smtClean="0"/>
              <a:t>Result same independent of the order</a:t>
            </a:r>
          </a:p>
          <a:p>
            <a:r>
              <a:rPr lang="en-US" dirty="0" smtClean="0"/>
              <a:t>Memory = O(log(n))</a:t>
            </a:r>
          </a:p>
          <a:p>
            <a:r>
              <a:rPr lang="en-US" dirty="0" smtClean="0"/>
              <a:t>Multi-pass</a:t>
            </a:r>
          </a:p>
          <a:p>
            <a:endParaRPr lang="en-US" dirty="0"/>
          </a:p>
          <a:p>
            <a:r>
              <a:rPr lang="en-US" dirty="0" smtClean="0"/>
              <a:t>Linear input transformations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545" y="2264979"/>
            <a:ext cx="1755228" cy="263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" y="1508812"/>
            <a:ext cx="7867650" cy="47053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billion rows on 155 machines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18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18" y="1508812"/>
            <a:ext cx="7867650" cy="4705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Spreadsheet operations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508812"/>
            <a:ext cx="7886700" cy="4668151"/>
          </a:xfrm>
          <a:solidFill>
            <a:srgbClr val="FFFFFF">
              <a:alpha val="69804"/>
            </a:srgbClr>
          </a:solidFill>
        </p:spPr>
        <p:txBody>
          <a:bodyPr>
            <a:normAutofit lnSpcReduction="10000"/>
          </a:bodyPr>
          <a:lstStyle/>
          <a:p>
            <a:r>
              <a:rPr lang="en-US" dirty="0" smtClean="0"/>
              <a:t>Browsing/scrolling</a:t>
            </a:r>
          </a:p>
          <a:p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Using predicates</a:t>
            </a:r>
          </a:p>
          <a:p>
            <a:pPr lvl="1"/>
            <a:r>
              <a:rPr lang="en-US" dirty="0" smtClean="0"/>
              <a:t>Heavy hitters</a:t>
            </a:r>
          </a:p>
          <a:p>
            <a:pPr lvl="1"/>
            <a:r>
              <a:rPr lang="en-US" dirty="0" smtClean="0"/>
              <a:t>Sampling</a:t>
            </a:r>
          </a:p>
          <a:p>
            <a:r>
              <a:rPr lang="en-US" dirty="0" smtClean="0"/>
              <a:t>Searching</a:t>
            </a:r>
          </a:p>
          <a:p>
            <a:r>
              <a:rPr lang="en-US" dirty="0" smtClean="0"/>
              <a:t>Sorting</a:t>
            </a:r>
          </a:p>
          <a:p>
            <a:r>
              <a:rPr lang="en-US" dirty="0" smtClean="0"/>
              <a:t>Computing new columns</a:t>
            </a:r>
          </a:p>
          <a:p>
            <a:r>
              <a:rPr lang="en-US" dirty="0" smtClean="0"/>
              <a:t>Set operations (intersection, union, etc.)</a:t>
            </a:r>
          </a:p>
          <a:p>
            <a:r>
              <a:rPr lang="en-US" dirty="0" smtClean="0"/>
              <a:t>Charting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3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818" y="1603804"/>
            <a:ext cx="6667500" cy="47625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37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320" y="1554377"/>
            <a:ext cx="6667500" cy="4762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Maps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61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distributed service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272599" y="6356351"/>
            <a:ext cx="2057400" cy="365125"/>
          </a:xfrm>
        </p:spPr>
        <p:txBody>
          <a:bodyPr/>
          <a:lstStyle/>
          <a:p>
            <a:fld id="{E28248A2-C527-40F2-A97A-FB1E4B5C2DC0}" type="slidenum">
              <a:rPr lang="en-US" smtClean="0"/>
              <a:t>45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586" y="1842702"/>
            <a:ext cx="814001" cy="81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763" y="1842702"/>
            <a:ext cx="814001" cy="8140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47" y="4699769"/>
            <a:ext cx="1116741" cy="111674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635578" y="581325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635578" y="594658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635578" y="608501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627854" y="617168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6099607" y="415992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38" y="4699768"/>
            <a:ext cx="1116741" cy="111674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4818369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4818369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818369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4810645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4282398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396" y="4699768"/>
            <a:ext cx="1116741" cy="1116741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027027" y="5813250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3027027" y="5946587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3027027" y="608501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3019303" y="6171684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>
            <a:off x="2491056" y="4159926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99" y="4696509"/>
            <a:ext cx="1116741" cy="1116741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234930" y="5809991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234930" y="5943328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1234930" y="6081759"/>
            <a:ext cx="551414" cy="1112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1227206" y="6168425"/>
            <a:ext cx="59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698959" y="4156667"/>
            <a:ext cx="1623365" cy="53984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Sketch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service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>
            <a:stCxn id="11" idx="2"/>
            <a:endCxn id="36" idx="0"/>
          </p:cNvCxnSpPr>
          <p:nvPr/>
        </p:nvCxnSpPr>
        <p:spPr>
          <a:xfrm>
            <a:off x="5966764" y="2656703"/>
            <a:ext cx="944526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1" idx="2"/>
            <a:endCxn id="42" idx="0"/>
          </p:cNvCxnSpPr>
          <p:nvPr/>
        </p:nvCxnSpPr>
        <p:spPr>
          <a:xfrm flipH="1">
            <a:off x="5094081" y="2656703"/>
            <a:ext cx="872683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0" idx="2"/>
            <a:endCxn id="36" idx="0"/>
          </p:cNvCxnSpPr>
          <p:nvPr/>
        </p:nvCxnSpPr>
        <p:spPr>
          <a:xfrm>
            <a:off x="2860587" y="2656703"/>
            <a:ext cx="4050703" cy="150322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2"/>
            <a:endCxn id="42" idx="0"/>
          </p:cNvCxnSpPr>
          <p:nvPr/>
        </p:nvCxnSpPr>
        <p:spPr>
          <a:xfrm>
            <a:off x="2860587" y="2656703"/>
            <a:ext cx="2233494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2"/>
            <a:endCxn id="48" idx="0"/>
          </p:cNvCxnSpPr>
          <p:nvPr/>
        </p:nvCxnSpPr>
        <p:spPr>
          <a:xfrm>
            <a:off x="2860587" y="2656703"/>
            <a:ext cx="442152" cy="1503223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0" idx="2"/>
            <a:endCxn id="54" idx="0"/>
          </p:cNvCxnSpPr>
          <p:nvPr/>
        </p:nvCxnSpPr>
        <p:spPr>
          <a:xfrm flipH="1">
            <a:off x="1510642" y="2656703"/>
            <a:ext cx="1349945" cy="1499964"/>
          </a:xfrm>
          <a:prstGeom prst="straightConnector1">
            <a:avLst/>
          </a:prstGeom>
          <a:ln w="444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711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DataSets</a:t>
            </a:r>
            <a:r>
              <a:rPr lang="en-US" dirty="0" smtClean="0"/>
              <a:t> = distributed objects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46</a:t>
            </a:fld>
            <a:endParaRPr lang="en-US"/>
          </a:p>
        </p:txBody>
      </p:sp>
      <p:sp>
        <p:nvSpPr>
          <p:cNvPr id="4" name="Isosceles Triangle 3"/>
          <p:cNvSpPr/>
          <p:nvPr/>
        </p:nvSpPr>
        <p:spPr>
          <a:xfrm>
            <a:off x="1680518" y="2508422"/>
            <a:ext cx="6322028" cy="347224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/>
          <p:cNvSpPr/>
          <p:nvPr/>
        </p:nvSpPr>
        <p:spPr>
          <a:xfrm>
            <a:off x="2231399" y="3561698"/>
            <a:ext cx="5032444" cy="999194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Network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93498" y="1863684"/>
            <a:ext cx="2458995" cy="1484997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80519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31547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93275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Slide Number Placeholder 2"/>
          <p:cNvSpPr txBox="1">
            <a:spLocks/>
          </p:cNvSpPr>
          <p:nvPr/>
        </p:nvSpPr>
        <p:spPr>
          <a:xfrm>
            <a:off x="805969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8248A2-C527-40F2-A97A-FB1E4B5C2DC0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495022" y="4769709"/>
            <a:ext cx="1507524" cy="1951768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2493" y="1816721"/>
            <a:ext cx="72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072825" y="4769709"/>
            <a:ext cx="871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Servers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778460" y="2561734"/>
            <a:ext cx="1664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DataSet</a:t>
            </a:r>
            <a:r>
              <a:rPr lang="en-US" sz="2400" dirty="0" smtClean="0"/>
              <a:t>&lt;T&gt;</a:t>
            </a:r>
            <a:endParaRPr lang="en-US" sz="2400" dirty="0"/>
          </a:p>
        </p:txBody>
      </p:sp>
      <p:cxnSp>
        <p:nvCxnSpPr>
          <p:cNvPr id="21" name="Straight Arrow Connector 20"/>
          <p:cNvCxnSpPr>
            <a:stCxn id="19" idx="2"/>
          </p:cNvCxnSpPr>
          <p:nvPr/>
        </p:nvCxnSpPr>
        <p:spPr>
          <a:xfrm flipH="1">
            <a:off x="5746898" y="3023399"/>
            <a:ext cx="1863866" cy="469396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705447" y="2001387"/>
            <a:ext cx="2254102" cy="4600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650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22313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6977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38350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849899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316294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94748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13876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80271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68467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34862" y="6049926"/>
            <a:ext cx="419987" cy="5954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61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Spreadsheet architecture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18240" y="3894082"/>
            <a:ext cx="5531139" cy="670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</a:rPr>
              <a:t>DataSet</a:t>
            </a:r>
            <a:r>
              <a:rPr lang="en-US" sz="2800" dirty="0" smtClean="0">
                <a:solidFill>
                  <a:schemeClr val="tx1"/>
                </a:solidFill>
              </a:rPr>
              <a:t>&lt;Table&gt;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8240" y="4677496"/>
            <a:ext cx="158862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SQL Server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43933" y="4677496"/>
            <a:ext cx="1432958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CSV Files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13956" y="4677496"/>
            <a:ext cx="1593463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Column store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58540" y="4677496"/>
            <a:ext cx="790839" cy="54721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Cosmos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74371" y="4766439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Storage layer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818240" y="3263460"/>
            <a:ext cx="5531139" cy="5501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Table operations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8240" y="2632838"/>
            <a:ext cx="5531139" cy="5501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GUI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74371" y="4044824"/>
            <a:ext cx="1963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Distributed objects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4370" y="3361193"/>
            <a:ext cx="184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logic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4369" y="2723262"/>
            <a:ext cx="20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Spreadsheet display</a:t>
            </a:r>
          </a:p>
        </p:txBody>
      </p:sp>
    </p:spTree>
    <p:extLst>
      <p:ext uri="{BB962C8B-B14F-4D97-AF65-F5344CB8AC3E}">
        <p14:creationId xmlns:p14="http://schemas.microsoft.com/office/powerpoint/2010/main" val="912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API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interface </a:t>
            </a:r>
            <a:r>
              <a:rPr lang="en-US" dirty="0" err="1" smtClean="0"/>
              <a:t>IDataSet</a:t>
            </a:r>
            <a:r>
              <a:rPr lang="en-US" dirty="0" smtClean="0"/>
              <a:t>&lt;T&gt; {</a:t>
            </a:r>
            <a:br>
              <a:rPr lang="en-US" dirty="0" smtClean="0"/>
            </a:br>
            <a:r>
              <a:rPr lang="en-US" dirty="0" smtClean="0"/>
              <a:t>   </a:t>
            </a:r>
            <a:r>
              <a:rPr lang="en-US" dirty="0" err="1" smtClean="0"/>
              <a:t>IDataSet</a:t>
            </a:r>
            <a:r>
              <a:rPr lang="en-US" dirty="0" smtClean="0"/>
              <a:t>&lt;S&gt;               Map&lt;S&gt;(</a:t>
            </a:r>
            <a:r>
              <a:rPr lang="en-US" dirty="0" err="1" smtClean="0"/>
              <a:t>Func</a:t>
            </a:r>
            <a:r>
              <a:rPr lang="en-US" dirty="0" smtClean="0"/>
              <a:t>&lt;T,S&gt; f);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 </a:t>
            </a:r>
            <a:r>
              <a:rPr lang="en-US" dirty="0" err="1" smtClean="0"/>
              <a:t>IDataSet</a:t>
            </a:r>
            <a:r>
              <a:rPr lang="en-US" dirty="0" smtClean="0"/>
              <a:t>&lt;Pair&lt;T,S&gt;&gt; Zip(</a:t>
            </a:r>
            <a:r>
              <a:rPr lang="en-US" dirty="0" err="1" smtClean="0"/>
              <a:t>IDataSet</a:t>
            </a:r>
            <a:r>
              <a:rPr lang="en-US" dirty="0" smtClean="0"/>
              <a:t>&lt;S&gt; other);</a:t>
            </a:r>
            <a:br>
              <a:rPr lang="en-US" dirty="0" smtClean="0"/>
            </a:br>
            <a:r>
              <a:rPr lang="en-US" dirty="0" smtClean="0"/>
              <a:t>   R                                  Sketch(</a:t>
            </a:r>
            <a:r>
              <a:rPr lang="en-US" dirty="0" err="1" smtClean="0"/>
              <a:t>ISketch</a:t>
            </a:r>
            <a:r>
              <a:rPr lang="en-US" dirty="0" smtClean="0"/>
              <a:t>&lt;T, R&gt; sketch);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}</a:t>
            </a:r>
          </a:p>
          <a:p>
            <a:pPr marL="0" indent="0">
              <a:buNone/>
            </a:pPr>
            <a:r>
              <a:rPr lang="en-US" dirty="0" smtClean="0"/>
              <a:t>interface </a:t>
            </a:r>
            <a:r>
              <a:rPr lang="en-US" dirty="0" err="1" smtClean="0"/>
              <a:t>ISketch</a:t>
            </a:r>
            <a:r>
              <a:rPr lang="en-US" dirty="0" smtClean="0"/>
              <a:t>&lt;T,R&gt; {</a:t>
            </a:r>
            <a:br>
              <a:rPr lang="en-US" dirty="0" smtClean="0"/>
            </a:br>
            <a:r>
              <a:rPr lang="en-US" dirty="0" smtClean="0"/>
              <a:t>	R Create(T data);</a:t>
            </a:r>
            <a:br>
              <a:rPr lang="en-US" dirty="0" smtClean="0"/>
            </a:br>
            <a:r>
              <a:rPr lang="en-US" dirty="0" smtClean="0"/>
              <a:t>	R Combine(List&lt;R&gt; parts);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}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31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288" y="129997"/>
            <a:ext cx="7886700" cy="1325563"/>
          </a:xfrm>
        </p:spPr>
        <p:txBody>
          <a:bodyPr/>
          <a:lstStyle/>
          <a:p>
            <a:r>
              <a:rPr lang="en-US" dirty="0" err="1" smtClean="0"/>
              <a:t>DataSet</a:t>
            </a:r>
            <a:r>
              <a:rPr lang="en-US" dirty="0" smtClean="0"/>
              <a:t> Implementations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49</a:t>
            </a:fld>
            <a:endParaRPr lang="en-US"/>
          </a:p>
        </p:txBody>
      </p:sp>
      <p:sp>
        <p:nvSpPr>
          <p:cNvPr id="210" name="Rectangle 209"/>
          <p:cNvSpPr/>
          <p:nvPr/>
        </p:nvSpPr>
        <p:spPr>
          <a:xfrm>
            <a:off x="4345905" y="1247882"/>
            <a:ext cx="2111091" cy="21072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/>
          <p:cNvSpPr/>
          <p:nvPr/>
        </p:nvSpPr>
        <p:spPr>
          <a:xfrm>
            <a:off x="6027858" y="4055015"/>
            <a:ext cx="2044023" cy="2606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Rectangle 211"/>
          <p:cNvSpPr/>
          <p:nvPr/>
        </p:nvSpPr>
        <p:spPr>
          <a:xfrm>
            <a:off x="1072118" y="4046191"/>
            <a:ext cx="4481771" cy="26150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Rectangle 212"/>
          <p:cNvSpPr/>
          <p:nvPr/>
        </p:nvSpPr>
        <p:spPr>
          <a:xfrm>
            <a:off x="4657126" y="1308090"/>
            <a:ext cx="1588046" cy="903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Application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4" name="Cloud 213"/>
          <p:cNvSpPr/>
          <p:nvPr/>
        </p:nvSpPr>
        <p:spPr>
          <a:xfrm>
            <a:off x="1828734" y="3385876"/>
            <a:ext cx="5032444" cy="602071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Network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121617" y="4146955"/>
            <a:ext cx="1887877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TextBox 215"/>
          <p:cNvSpPr txBox="1"/>
          <p:nvPr/>
        </p:nvSpPr>
        <p:spPr>
          <a:xfrm>
            <a:off x="4340720" y="2177114"/>
            <a:ext cx="615399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Client </a:t>
            </a:r>
          </a:p>
        </p:txBody>
      </p:sp>
      <p:grpSp>
        <p:nvGrpSpPr>
          <p:cNvPr id="217" name="Group 216"/>
          <p:cNvGrpSpPr/>
          <p:nvPr/>
        </p:nvGrpSpPr>
        <p:grpSpPr>
          <a:xfrm>
            <a:off x="5029959" y="2366324"/>
            <a:ext cx="824966" cy="361243"/>
            <a:chOff x="4213698" y="990600"/>
            <a:chExt cx="1044102" cy="457200"/>
          </a:xfrm>
        </p:grpSpPr>
        <p:sp>
          <p:nvSpPr>
            <p:cNvPr id="218" name="Trapezoid 2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4508591" y="2908188"/>
            <a:ext cx="481657" cy="361243"/>
            <a:chOff x="4213698" y="990600"/>
            <a:chExt cx="1044102" cy="457200"/>
          </a:xfrm>
        </p:grpSpPr>
        <p:sp>
          <p:nvSpPr>
            <p:cNvPr id="221" name="Trapezoid 22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3" name="Group 222"/>
          <p:cNvGrpSpPr/>
          <p:nvPr/>
        </p:nvGrpSpPr>
        <p:grpSpPr>
          <a:xfrm>
            <a:off x="5863893" y="2908188"/>
            <a:ext cx="481657" cy="361243"/>
            <a:chOff x="4213698" y="990600"/>
            <a:chExt cx="1044102" cy="457200"/>
          </a:xfrm>
        </p:grpSpPr>
        <p:sp>
          <p:nvSpPr>
            <p:cNvPr id="224" name="Trapezoid 22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26" name="Rectangle 225"/>
          <p:cNvSpPr/>
          <p:nvPr/>
        </p:nvSpPr>
        <p:spPr>
          <a:xfrm>
            <a:off x="4787389" y="1436190"/>
            <a:ext cx="1308363" cy="42145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GUI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7" name="Straight Arrow Connector 226"/>
          <p:cNvCxnSpPr>
            <a:stCxn id="213" idx="2"/>
            <a:endCxn id="218" idx="0"/>
          </p:cNvCxnSpPr>
          <p:nvPr/>
        </p:nvCxnSpPr>
        <p:spPr>
          <a:xfrm flipH="1">
            <a:off x="5442442" y="2211197"/>
            <a:ext cx="8707" cy="15512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219" idx="2"/>
            <a:endCxn id="221" idx="0"/>
          </p:cNvCxnSpPr>
          <p:nvPr/>
        </p:nvCxnSpPr>
        <p:spPr>
          <a:xfrm flipH="1">
            <a:off x="4749419" y="2727567"/>
            <a:ext cx="693023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219" idx="2"/>
            <a:endCxn id="224" idx="0"/>
          </p:cNvCxnSpPr>
          <p:nvPr/>
        </p:nvCxnSpPr>
        <p:spPr>
          <a:xfrm>
            <a:off x="5442442" y="2727567"/>
            <a:ext cx="662279" cy="18062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0" name="Group 229"/>
          <p:cNvGrpSpPr/>
          <p:nvPr/>
        </p:nvGrpSpPr>
        <p:grpSpPr>
          <a:xfrm>
            <a:off x="1635301" y="5188247"/>
            <a:ext cx="824966" cy="361243"/>
            <a:chOff x="4213698" y="990600"/>
            <a:chExt cx="1044102" cy="457200"/>
          </a:xfrm>
        </p:grpSpPr>
        <p:sp>
          <p:nvSpPr>
            <p:cNvPr id="231" name="Trapezoid 23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1347077" y="5820422"/>
            <a:ext cx="481657" cy="361243"/>
            <a:chOff x="4213698" y="990600"/>
            <a:chExt cx="1044102" cy="457200"/>
          </a:xfrm>
        </p:grpSpPr>
        <p:sp>
          <p:nvSpPr>
            <p:cNvPr id="234" name="Trapezoid 2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6" name="Group 235"/>
          <p:cNvGrpSpPr/>
          <p:nvPr/>
        </p:nvGrpSpPr>
        <p:grpSpPr>
          <a:xfrm>
            <a:off x="2170761" y="5820422"/>
            <a:ext cx="481657" cy="361243"/>
            <a:chOff x="4213698" y="990600"/>
            <a:chExt cx="1044102" cy="457200"/>
          </a:xfrm>
        </p:grpSpPr>
        <p:sp>
          <p:nvSpPr>
            <p:cNvPr id="237" name="Trapezoid 23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39" name="Straight Arrow Connector 238"/>
          <p:cNvCxnSpPr>
            <a:stCxn id="232" idx="2"/>
            <a:endCxn id="234" idx="0"/>
          </p:cNvCxnSpPr>
          <p:nvPr/>
        </p:nvCxnSpPr>
        <p:spPr>
          <a:xfrm flipH="1">
            <a:off x="15879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2" idx="2"/>
            <a:endCxn id="237" idx="0"/>
          </p:cNvCxnSpPr>
          <p:nvPr/>
        </p:nvCxnSpPr>
        <p:spPr>
          <a:xfrm>
            <a:off x="20477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Rectangle 240"/>
          <p:cNvSpPr/>
          <p:nvPr/>
        </p:nvSpPr>
        <p:spPr>
          <a:xfrm>
            <a:off x="3178908" y="4146955"/>
            <a:ext cx="2274938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/>
          <p:cNvGrpSpPr/>
          <p:nvPr/>
        </p:nvGrpSpPr>
        <p:grpSpPr>
          <a:xfrm>
            <a:off x="3646476" y="5820422"/>
            <a:ext cx="481657" cy="361243"/>
            <a:chOff x="4213698" y="990600"/>
            <a:chExt cx="1044102" cy="457200"/>
          </a:xfrm>
        </p:grpSpPr>
        <p:sp>
          <p:nvSpPr>
            <p:cNvPr id="243" name="Trapezoid 24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5" name="Group 244"/>
          <p:cNvGrpSpPr/>
          <p:nvPr/>
        </p:nvGrpSpPr>
        <p:grpSpPr>
          <a:xfrm>
            <a:off x="4470161" y="5820422"/>
            <a:ext cx="481657" cy="361243"/>
            <a:chOff x="4213698" y="990600"/>
            <a:chExt cx="1044102" cy="457200"/>
          </a:xfrm>
        </p:grpSpPr>
        <p:sp>
          <p:nvSpPr>
            <p:cNvPr id="246" name="Trapezoid 24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48" name="Straight Arrow Connector 247"/>
          <p:cNvCxnSpPr>
            <a:stCxn id="291" idx="2"/>
            <a:endCxn id="243" idx="0"/>
          </p:cNvCxnSpPr>
          <p:nvPr/>
        </p:nvCxnSpPr>
        <p:spPr>
          <a:xfrm flipH="1">
            <a:off x="3887305" y="5549490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Arrow Connector 248"/>
          <p:cNvCxnSpPr>
            <a:stCxn id="291" idx="2"/>
            <a:endCxn id="246" idx="0"/>
          </p:cNvCxnSpPr>
          <p:nvPr/>
        </p:nvCxnSpPr>
        <p:spPr>
          <a:xfrm>
            <a:off x="4347184" y="5549490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0" name="Rectangle 249"/>
          <p:cNvSpPr/>
          <p:nvPr/>
        </p:nvSpPr>
        <p:spPr>
          <a:xfrm>
            <a:off x="6148921" y="4146955"/>
            <a:ext cx="1873460" cy="2313453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1" name="Group 250"/>
          <p:cNvGrpSpPr/>
          <p:nvPr/>
        </p:nvGrpSpPr>
        <p:grpSpPr>
          <a:xfrm>
            <a:off x="6609437" y="5191449"/>
            <a:ext cx="824966" cy="361243"/>
            <a:chOff x="4213698" y="990600"/>
            <a:chExt cx="1044102" cy="457200"/>
          </a:xfrm>
        </p:grpSpPr>
        <p:sp>
          <p:nvSpPr>
            <p:cNvPr id="252" name="Trapezoid 25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4" name="Group 253"/>
          <p:cNvGrpSpPr/>
          <p:nvPr/>
        </p:nvGrpSpPr>
        <p:grpSpPr>
          <a:xfrm>
            <a:off x="6321213" y="5823624"/>
            <a:ext cx="481657" cy="361243"/>
            <a:chOff x="4213698" y="990600"/>
            <a:chExt cx="1044102" cy="457200"/>
          </a:xfrm>
        </p:grpSpPr>
        <p:sp>
          <p:nvSpPr>
            <p:cNvPr id="255" name="Trapezoid 25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7" name="Group 256"/>
          <p:cNvGrpSpPr/>
          <p:nvPr/>
        </p:nvGrpSpPr>
        <p:grpSpPr>
          <a:xfrm>
            <a:off x="7144897" y="5823624"/>
            <a:ext cx="481657" cy="361243"/>
            <a:chOff x="4213698" y="990600"/>
            <a:chExt cx="1044102" cy="457200"/>
          </a:xfrm>
        </p:grpSpPr>
        <p:sp>
          <p:nvSpPr>
            <p:cNvPr id="258" name="Trapezoid 25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0" name="Straight Arrow Connector 259"/>
          <p:cNvCxnSpPr>
            <a:stCxn id="253" idx="2"/>
            <a:endCxn id="255" idx="0"/>
          </p:cNvCxnSpPr>
          <p:nvPr/>
        </p:nvCxnSpPr>
        <p:spPr>
          <a:xfrm flipH="1">
            <a:off x="6562041" y="5552692"/>
            <a:ext cx="459879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260"/>
          <p:cNvCxnSpPr>
            <a:stCxn id="253" idx="2"/>
            <a:endCxn id="258" idx="0"/>
          </p:cNvCxnSpPr>
          <p:nvPr/>
        </p:nvCxnSpPr>
        <p:spPr>
          <a:xfrm>
            <a:off x="7021920" y="5552692"/>
            <a:ext cx="363806" cy="27093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2" name="Group 261"/>
          <p:cNvGrpSpPr/>
          <p:nvPr/>
        </p:nvGrpSpPr>
        <p:grpSpPr>
          <a:xfrm>
            <a:off x="3837345" y="4586176"/>
            <a:ext cx="824966" cy="361243"/>
            <a:chOff x="4213698" y="990600"/>
            <a:chExt cx="1044102" cy="457200"/>
          </a:xfrm>
        </p:grpSpPr>
        <p:sp>
          <p:nvSpPr>
            <p:cNvPr id="263" name="Trapezoid 26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65" name="Straight Arrow Connector 264"/>
          <p:cNvCxnSpPr>
            <a:stCxn id="264" idx="2"/>
            <a:endCxn id="290" idx="0"/>
          </p:cNvCxnSpPr>
          <p:nvPr/>
        </p:nvCxnSpPr>
        <p:spPr>
          <a:xfrm>
            <a:off x="4249828" y="4947419"/>
            <a:ext cx="97355" cy="24082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Arrow Connector 265"/>
          <p:cNvCxnSpPr>
            <a:stCxn id="264" idx="2"/>
            <a:endCxn id="279" idx="0"/>
          </p:cNvCxnSpPr>
          <p:nvPr/>
        </p:nvCxnSpPr>
        <p:spPr>
          <a:xfrm flipH="1">
            <a:off x="3506847" y="4947419"/>
            <a:ext cx="742981" cy="1537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Arrow Connector 266"/>
          <p:cNvCxnSpPr>
            <a:stCxn id="222" idx="2"/>
            <a:endCxn id="282" idx="0"/>
          </p:cNvCxnSpPr>
          <p:nvPr/>
        </p:nvCxnSpPr>
        <p:spPr>
          <a:xfrm flipH="1">
            <a:off x="4275448" y="3269431"/>
            <a:ext cx="473972" cy="95587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Arrow Connector 267"/>
          <p:cNvCxnSpPr>
            <a:endCxn id="283" idx="0"/>
          </p:cNvCxnSpPr>
          <p:nvPr/>
        </p:nvCxnSpPr>
        <p:spPr>
          <a:xfrm>
            <a:off x="6479095" y="3747369"/>
            <a:ext cx="374375" cy="47793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9" name="TextBox 268"/>
          <p:cNvSpPr txBox="1"/>
          <p:nvPr/>
        </p:nvSpPr>
        <p:spPr>
          <a:xfrm>
            <a:off x="7023199" y="2013419"/>
            <a:ext cx="10438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Dataset</a:t>
            </a:r>
          </a:p>
          <a:p>
            <a:r>
              <a:rPr lang="en-US" i="1" dirty="0" smtClean="0"/>
              <a:t>interface</a:t>
            </a:r>
            <a:endParaRPr lang="en-US" i="1" dirty="0"/>
          </a:p>
        </p:txBody>
      </p:sp>
      <p:cxnSp>
        <p:nvCxnSpPr>
          <p:cNvPr id="270" name="Straight Arrow Connector 269"/>
          <p:cNvCxnSpPr>
            <a:stCxn id="269" idx="1"/>
            <a:endCxn id="224" idx="3"/>
          </p:cNvCxnSpPr>
          <p:nvPr/>
        </p:nvCxnSpPr>
        <p:spPr>
          <a:xfrm flipH="1">
            <a:off x="6245172" y="2336585"/>
            <a:ext cx="778027" cy="63181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Arrow Connector 270"/>
          <p:cNvCxnSpPr>
            <a:stCxn id="269" idx="1"/>
            <a:endCxn id="218" idx="3"/>
          </p:cNvCxnSpPr>
          <p:nvPr/>
        </p:nvCxnSpPr>
        <p:spPr>
          <a:xfrm flipH="1">
            <a:off x="5754547" y="2336585"/>
            <a:ext cx="1268652" cy="899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Arrow Connector 271"/>
          <p:cNvCxnSpPr>
            <a:stCxn id="269" idx="1"/>
            <a:endCxn id="258" idx="0"/>
          </p:cNvCxnSpPr>
          <p:nvPr/>
        </p:nvCxnSpPr>
        <p:spPr>
          <a:xfrm>
            <a:off x="7023199" y="2336585"/>
            <a:ext cx="362527" cy="348703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3" name="TextBox 272"/>
          <p:cNvSpPr txBox="1"/>
          <p:nvPr/>
        </p:nvSpPr>
        <p:spPr>
          <a:xfrm>
            <a:off x="4682281" y="4659446"/>
            <a:ext cx="1867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Rack aggregation</a:t>
            </a:r>
            <a:endParaRPr lang="en-US" i="1" dirty="0"/>
          </a:p>
        </p:txBody>
      </p:sp>
      <p:sp>
        <p:nvSpPr>
          <p:cNvPr id="274" name="TextBox 273"/>
          <p:cNvSpPr txBox="1"/>
          <p:nvPr/>
        </p:nvSpPr>
        <p:spPr>
          <a:xfrm>
            <a:off x="4742887" y="5273046"/>
            <a:ext cx="173620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Core parallelism</a:t>
            </a:r>
            <a:endParaRPr lang="en-US" i="1" dirty="0"/>
          </a:p>
        </p:txBody>
      </p:sp>
      <p:sp>
        <p:nvSpPr>
          <p:cNvPr id="275" name="TextBox 274"/>
          <p:cNvSpPr txBox="1"/>
          <p:nvPr/>
        </p:nvSpPr>
        <p:spPr>
          <a:xfrm>
            <a:off x="3059769" y="2467023"/>
            <a:ext cx="19179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Cluster parallelism</a:t>
            </a:r>
            <a:endParaRPr lang="en-US" i="1" dirty="0"/>
          </a:p>
        </p:txBody>
      </p:sp>
      <p:sp>
        <p:nvSpPr>
          <p:cNvPr id="276" name="Rectangle 275"/>
          <p:cNvSpPr/>
          <p:nvPr/>
        </p:nvSpPr>
        <p:spPr>
          <a:xfrm>
            <a:off x="1121617" y="3269430"/>
            <a:ext cx="6900764" cy="120061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7" name="TextBox 276"/>
          <p:cNvSpPr txBox="1"/>
          <p:nvPr/>
        </p:nvSpPr>
        <p:spPr>
          <a:xfrm>
            <a:off x="1160416" y="3294925"/>
            <a:ext cx="853918" cy="29181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RMI layer</a:t>
            </a:r>
            <a:endParaRPr lang="en-US" i="1" dirty="0"/>
          </a:p>
        </p:txBody>
      </p:sp>
      <p:grpSp>
        <p:nvGrpSpPr>
          <p:cNvPr id="278" name="Group 277"/>
          <p:cNvGrpSpPr/>
          <p:nvPr/>
        </p:nvGrpSpPr>
        <p:grpSpPr>
          <a:xfrm>
            <a:off x="3266018" y="5101139"/>
            <a:ext cx="481657" cy="361243"/>
            <a:chOff x="4213698" y="990600"/>
            <a:chExt cx="1044102" cy="457200"/>
          </a:xfrm>
        </p:grpSpPr>
        <p:sp>
          <p:nvSpPr>
            <p:cNvPr id="279" name="Trapezoid 27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1" name="Rounded Rectangle 280"/>
          <p:cNvSpPr/>
          <p:nvPr/>
        </p:nvSpPr>
        <p:spPr>
          <a:xfrm>
            <a:off x="1773008" y="4230440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2" name="Rounded Rectangle 281"/>
          <p:cNvSpPr/>
          <p:nvPr/>
        </p:nvSpPr>
        <p:spPr>
          <a:xfrm>
            <a:off x="3984019" y="4225308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3" name="Rounded Rectangle 282"/>
          <p:cNvSpPr/>
          <p:nvPr/>
        </p:nvSpPr>
        <p:spPr>
          <a:xfrm>
            <a:off x="6562041" y="4225307"/>
            <a:ext cx="582856" cy="20842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ref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4" name="Straight Arrow Connector 283"/>
          <p:cNvCxnSpPr>
            <a:stCxn id="283" idx="2"/>
            <a:endCxn id="252" idx="0"/>
          </p:cNvCxnSpPr>
          <p:nvPr/>
        </p:nvCxnSpPr>
        <p:spPr>
          <a:xfrm>
            <a:off x="6853470" y="4433727"/>
            <a:ext cx="168450" cy="7577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Arrow Connector 284"/>
          <p:cNvCxnSpPr>
            <a:stCxn id="282" idx="2"/>
            <a:endCxn id="263" idx="0"/>
          </p:cNvCxnSpPr>
          <p:nvPr/>
        </p:nvCxnSpPr>
        <p:spPr>
          <a:xfrm flipH="1">
            <a:off x="4249828" y="4433728"/>
            <a:ext cx="25620" cy="152448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Arrow Connector 140"/>
          <p:cNvCxnSpPr>
            <a:stCxn id="280" idx="2"/>
            <a:endCxn id="281" idx="0"/>
          </p:cNvCxnSpPr>
          <p:nvPr/>
        </p:nvCxnSpPr>
        <p:spPr>
          <a:xfrm rot="5400000" flipH="1">
            <a:off x="2169671" y="4125206"/>
            <a:ext cx="1231941" cy="1442410"/>
          </a:xfrm>
          <a:prstGeom prst="bentConnector5">
            <a:avLst>
              <a:gd name="adj1" fmla="val -14662"/>
              <a:gd name="adj2" fmla="val 27997"/>
              <a:gd name="adj3" fmla="val 144608"/>
            </a:avLst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Arrow Connector 286"/>
          <p:cNvCxnSpPr>
            <a:stCxn id="281" idx="2"/>
            <a:endCxn id="231" idx="0"/>
          </p:cNvCxnSpPr>
          <p:nvPr/>
        </p:nvCxnSpPr>
        <p:spPr>
          <a:xfrm flipH="1">
            <a:off x="2047784" y="4438860"/>
            <a:ext cx="16653" cy="749387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4349747" y="2486738"/>
            <a:ext cx="2104687" cy="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3934701" y="5188247"/>
            <a:ext cx="824966" cy="361243"/>
            <a:chOff x="4213698" y="990600"/>
            <a:chExt cx="1044102" cy="457200"/>
          </a:xfrm>
        </p:grpSpPr>
        <p:sp>
          <p:nvSpPr>
            <p:cNvPr id="290" name="Trapezoid 28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92" name="TextBox 291"/>
          <p:cNvSpPr txBox="1"/>
          <p:nvPr/>
        </p:nvSpPr>
        <p:spPr>
          <a:xfrm>
            <a:off x="1077436" y="4141910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0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3181893" y="4154162"/>
            <a:ext cx="784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1</a:t>
            </a:r>
          </a:p>
        </p:txBody>
      </p:sp>
      <p:sp>
        <p:nvSpPr>
          <p:cNvPr id="294" name="TextBox 293"/>
          <p:cNvSpPr txBox="1"/>
          <p:nvPr/>
        </p:nvSpPr>
        <p:spPr>
          <a:xfrm>
            <a:off x="7279735" y="4141910"/>
            <a:ext cx="787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Server n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2778450" y="6387619"/>
            <a:ext cx="625937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0</a:t>
            </a:r>
          </a:p>
        </p:txBody>
      </p:sp>
      <p:sp>
        <p:nvSpPr>
          <p:cNvPr id="296" name="TextBox 295"/>
          <p:cNvSpPr txBox="1"/>
          <p:nvPr/>
        </p:nvSpPr>
        <p:spPr>
          <a:xfrm>
            <a:off x="6791980" y="6387619"/>
            <a:ext cx="596805" cy="29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Rack r</a:t>
            </a:r>
          </a:p>
        </p:txBody>
      </p:sp>
      <p:cxnSp>
        <p:nvCxnSpPr>
          <p:cNvPr id="297" name="Straight Arrow Connector 296"/>
          <p:cNvCxnSpPr/>
          <p:nvPr/>
        </p:nvCxnSpPr>
        <p:spPr>
          <a:xfrm>
            <a:off x="6088468" y="3252176"/>
            <a:ext cx="232745" cy="33456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8" name="TextBox 297"/>
          <p:cNvSpPr txBox="1"/>
          <p:nvPr/>
        </p:nvSpPr>
        <p:spPr>
          <a:xfrm>
            <a:off x="2716924" y="1291523"/>
            <a:ext cx="1532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Address space</a:t>
            </a:r>
            <a:endParaRPr lang="en-US" dirty="0"/>
          </a:p>
        </p:txBody>
      </p:sp>
      <p:cxnSp>
        <p:nvCxnSpPr>
          <p:cNvPr id="299" name="Straight Arrow Connector 298"/>
          <p:cNvCxnSpPr>
            <a:stCxn id="298" idx="2"/>
          </p:cNvCxnSpPr>
          <p:nvPr/>
        </p:nvCxnSpPr>
        <p:spPr>
          <a:xfrm>
            <a:off x="3483376" y="1660855"/>
            <a:ext cx="861579" cy="3853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Arrow Connector 299"/>
          <p:cNvCxnSpPr>
            <a:stCxn id="298" idx="2"/>
          </p:cNvCxnSpPr>
          <p:nvPr/>
        </p:nvCxnSpPr>
        <p:spPr>
          <a:xfrm flipH="1">
            <a:off x="2785644" y="1660855"/>
            <a:ext cx="697732" cy="2470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1" name="Rounded Rectangle 300"/>
          <p:cNvSpPr/>
          <p:nvPr/>
        </p:nvSpPr>
        <p:spPr>
          <a:xfrm>
            <a:off x="1470375" y="6275464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2" name="Rounded Rectangle 301"/>
          <p:cNvSpPr/>
          <p:nvPr/>
        </p:nvSpPr>
        <p:spPr>
          <a:xfrm>
            <a:off x="2294590" y="6274282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3" name="Rounded Rectangle 302"/>
          <p:cNvSpPr/>
          <p:nvPr/>
        </p:nvSpPr>
        <p:spPr>
          <a:xfrm>
            <a:off x="3770304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4" name="Rounded Rectangle 303"/>
          <p:cNvSpPr/>
          <p:nvPr/>
        </p:nvSpPr>
        <p:spPr>
          <a:xfrm>
            <a:off x="4632419" y="6291695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5" name="Rounded Rectangle 304"/>
          <p:cNvSpPr/>
          <p:nvPr/>
        </p:nvSpPr>
        <p:spPr>
          <a:xfrm>
            <a:off x="6432283" y="6279750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306" name="Rounded Rectangle 305"/>
          <p:cNvSpPr/>
          <p:nvPr/>
        </p:nvSpPr>
        <p:spPr>
          <a:xfrm>
            <a:off x="7268726" y="6267979"/>
            <a:ext cx="234000" cy="151259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7" name="Straight Arrow Connector 306"/>
          <p:cNvCxnSpPr>
            <a:stCxn id="235" idx="2"/>
            <a:endCxn id="301" idx="0"/>
          </p:cNvCxnSpPr>
          <p:nvPr/>
        </p:nvCxnSpPr>
        <p:spPr>
          <a:xfrm flipH="1">
            <a:off x="1587375" y="6181665"/>
            <a:ext cx="530" cy="93799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>
            <a:stCxn id="238" idx="2"/>
            <a:endCxn id="302" idx="0"/>
          </p:cNvCxnSpPr>
          <p:nvPr/>
        </p:nvCxnSpPr>
        <p:spPr>
          <a:xfrm>
            <a:off x="2411590" y="6181665"/>
            <a:ext cx="0" cy="92617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Arrow Connector 308"/>
          <p:cNvCxnSpPr>
            <a:stCxn id="244" idx="2"/>
            <a:endCxn id="303" idx="0"/>
          </p:cNvCxnSpPr>
          <p:nvPr/>
        </p:nvCxnSpPr>
        <p:spPr>
          <a:xfrm>
            <a:off x="3887305" y="6181665"/>
            <a:ext cx="0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>
            <a:endCxn id="304" idx="0"/>
          </p:cNvCxnSpPr>
          <p:nvPr/>
        </p:nvCxnSpPr>
        <p:spPr>
          <a:xfrm flipH="1">
            <a:off x="4749419" y="6181665"/>
            <a:ext cx="10247" cy="110030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Arrow Connector 310"/>
          <p:cNvCxnSpPr>
            <a:stCxn id="256" idx="2"/>
            <a:endCxn id="305" idx="0"/>
          </p:cNvCxnSpPr>
          <p:nvPr/>
        </p:nvCxnSpPr>
        <p:spPr>
          <a:xfrm flipH="1">
            <a:off x="6549283" y="6184867"/>
            <a:ext cx="12758" cy="94883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>
            <a:stCxn id="259" idx="2"/>
            <a:endCxn id="306" idx="0"/>
          </p:cNvCxnSpPr>
          <p:nvPr/>
        </p:nvCxnSpPr>
        <p:spPr>
          <a:xfrm>
            <a:off x="7385726" y="6184867"/>
            <a:ext cx="0" cy="83112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Arrow Connector 316"/>
          <p:cNvCxnSpPr>
            <a:stCxn id="269" idx="1"/>
            <a:endCxn id="252" idx="0"/>
          </p:cNvCxnSpPr>
          <p:nvPr/>
        </p:nvCxnSpPr>
        <p:spPr>
          <a:xfrm flipH="1">
            <a:off x="7021920" y="2336585"/>
            <a:ext cx="1279" cy="28548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491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/>
      <p:bldP spid="226" grpId="0" animBg="1"/>
      <p:bldP spid="241" grpId="0" animBg="1"/>
      <p:bldP spid="250" grpId="0" animBg="1"/>
      <p:bldP spid="269" grpId="0"/>
      <p:bldP spid="273" grpId="0" animBg="1"/>
      <p:bldP spid="274" grpId="0" animBg="1"/>
      <p:bldP spid="275" grpId="0" animBg="1"/>
      <p:bldP spid="276" grpId="0" animBg="1"/>
      <p:bldP spid="277" grpId="0" animBg="1"/>
      <p:bldP spid="281" grpId="0" animBg="1"/>
      <p:bldP spid="282" grpId="0" animBg="1"/>
      <p:bldP spid="283" grpId="0" animBg="1"/>
      <p:bldP spid="292" grpId="0"/>
      <p:bldP spid="293" grpId="0"/>
      <p:bldP spid="294" grpId="0"/>
      <p:bldP spid="295" grpId="0"/>
      <p:bldP spid="296" grpId="0"/>
      <p:bldP spid="298" grpId="0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 descr="http://www.nature.com/news/2011/110119/images/469282a-i5.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4820" r="5084" b="1686"/>
          <a:stretch/>
        </p:blipFill>
        <p:spPr bwMode="auto">
          <a:xfrm>
            <a:off x="3443920" y="2350806"/>
            <a:ext cx="5700080" cy="31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The Large Hadron Collider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5</a:t>
            </a:fld>
            <a:endParaRPr lang="en-US"/>
          </a:p>
        </p:txBody>
      </p:sp>
      <p:pic>
        <p:nvPicPr>
          <p:cNvPr id="7170" name="Picture 2" descr="File:Construction of LHC at CER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3200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25161" y="6019800"/>
            <a:ext cx="15530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25 PB/year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5219911" y="5867400"/>
            <a:ext cx="29535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WLHC Grid: </a:t>
            </a:r>
            <a:br>
              <a:rPr lang="en-US" sz="2400" dirty="0" smtClean="0"/>
            </a:br>
            <a:r>
              <a:rPr lang="en-US" sz="2400" dirty="0" smtClean="0"/>
              <a:t>200K computing cores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43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765179" y="1735907"/>
            <a:ext cx="836092" cy="622466"/>
            <a:chOff x="4213698" y="990600"/>
            <a:chExt cx="1044102" cy="457200"/>
          </a:xfrm>
        </p:grpSpPr>
        <p:sp>
          <p:nvSpPr>
            <p:cNvPr id="3" name="Trapezoid 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" name="Straight Arrow Connector 4"/>
          <p:cNvCxnSpPr>
            <a:endCxn id="3" idx="0"/>
          </p:cNvCxnSpPr>
          <p:nvPr/>
        </p:nvCxnSpPr>
        <p:spPr>
          <a:xfrm>
            <a:off x="3166548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974617" y="4076614"/>
            <a:ext cx="836092" cy="622466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04423" y="4076614"/>
            <a:ext cx="836092" cy="622466"/>
            <a:chOff x="4213698" y="990600"/>
            <a:chExt cx="1044102" cy="457200"/>
          </a:xfrm>
        </p:grpSpPr>
        <p:sp>
          <p:nvSpPr>
            <p:cNvPr id="10" name="Trapezoid 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" name="Straight Arrow Connector 11"/>
          <p:cNvCxnSpPr>
            <a:stCxn id="28" idx="2"/>
            <a:endCxn id="7" idx="0"/>
          </p:cNvCxnSpPr>
          <p:nvPr/>
        </p:nvCxnSpPr>
        <p:spPr>
          <a:xfrm flipH="1">
            <a:off x="2392663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8" idx="2"/>
            <a:endCxn id="10" idx="0"/>
          </p:cNvCxnSpPr>
          <p:nvPr/>
        </p:nvCxnSpPr>
        <p:spPr>
          <a:xfrm>
            <a:off x="3190952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  <a:endCxn id="27" idx="0"/>
          </p:cNvCxnSpPr>
          <p:nvPr/>
        </p:nvCxnSpPr>
        <p:spPr>
          <a:xfrm>
            <a:off x="3183225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2474935" y="2987298"/>
            <a:ext cx="1432031" cy="622466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783840" y="1735907"/>
            <a:ext cx="836092" cy="622466"/>
            <a:chOff x="4213698" y="990600"/>
            <a:chExt cx="1044102" cy="457200"/>
          </a:xfrm>
        </p:grpSpPr>
        <p:sp>
          <p:nvSpPr>
            <p:cNvPr id="34" name="Trapezoid 3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6" name="Straight Arrow Connector 35"/>
          <p:cNvCxnSpPr>
            <a:endCxn id="34" idx="0"/>
          </p:cNvCxnSpPr>
          <p:nvPr/>
        </p:nvCxnSpPr>
        <p:spPr>
          <a:xfrm>
            <a:off x="6185209" y="1053626"/>
            <a:ext cx="16679" cy="68228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993276" y="4076614"/>
            <a:ext cx="836092" cy="622466"/>
            <a:chOff x="4213698" y="990600"/>
            <a:chExt cx="1044102" cy="457200"/>
          </a:xfrm>
        </p:grpSpPr>
        <p:sp>
          <p:nvSpPr>
            <p:cNvPr id="38" name="Trapezoid 3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423086" y="4076614"/>
            <a:ext cx="836092" cy="622466"/>
            <a:chOff x="4213698" y="990600"/>
            <a:chExt cx="1044102" cy="457200"/>
          </a:xfrm>
        </p:grpSpPr>
        <p:sp>
          <p:nvSpPr>
            <p:cNvPr id="41" name="Trapezoid 4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3" name="Straight Arrow Connector 42"/>
          <p:cNvCxnSpPr>
            <a:stCxn id="50" idx="2"/>
            <a:endCxn id="38" idx="0"/>
          </p:cNvCxnSpPr>
          <p:nvPr/>
        </p:nvCxnSpPr>
        <p:spPr>
          <a:xfrm flipH="1">
            <a:off x="5411324" y="3609764"/>
            <a:ext cx="798289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50" idx="2"/>
            <a:endCxn id="41" idx="0"/>
          </p:cNvCxnSpPr>
          <p:nvPr/>
        </p:nvCxnSpPr>
        <p:spPr>
          <a:xfrm>
            <a:off x="6209613" y="3609764"/>
            <a:ext cx="631517" cy="46685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35" idx="2"/>
            <a:endCxn id="49" idx="0"/>
          </p:cNvCxnSpPr>
          <p:nvPr/>
        </p:nvCxnSpPr>
        <p:spPr>
          <a:xfrm>
            <a:off x="6201886" y="2358373"/>
            <a:ext cx="7725" cy="628924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5493598" y="2987298"/>
            <a:ext cx="1432031" cy="622466"/>
            <a:chOff x="4213698" y="990600"/>
            <a:chExt cx="1044102" cy="457200"/>
          </a:xfrm>
        </p:grpSpPr>
        <p:sp>
          <p:nvSpPr>
            <p:cNvPr id="49" name="Trapezoid 4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Curved Connector 51"/>
          <p:cNvCxnSpPr>
            <a:stCxn id="155" idx="2"/>
            <a:endCxn id="163" idx="2"/>
          </p:cNvCxnSpPr>
          <p:nvPr/>
        </p:nvCxnSpPr>
        <p:spPr>
          <a:xfrm rot="5400000" flipH="1" flipV="1">
            <a:off x="3929045" y="4069706"/>
            <a:ext cx="2" cy="2990382"/>
          </a:xfrm>
          <a:prstGeom prst="curvedConnector3">
            <a:avLst>
              <a:gd name="adj1" fmla="val -228600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11" idx="0"/>
            <a:endCxn id="42" idx="0"/>
          </p:cNvCxnSpPr>
          <p:nvPr/>
        </p:nvCxnSpPr>
        <p:spPr>
          <a:xfrm rot="5400000" flipH="1" flipV="1">
            <a:off x="5333797" y="2774771"/>
            <a:ext cx="17292" cy="3018663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28" idx="3"/>
            <a:endCxn id="50" idx="1"/>
          </p:cNvCxnSpPr>
          <p:nvPr/>
        </p:nvCxnSpPr>
        <p:spPr>
          <a:xfrm>
            <a:off x="3906965" y="3402275"/>
            <a:ext cx="1586630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4" idx="3"/>
            <a:endCxn id="35" idx="1"/>
          </p:cNvCxnSpPr>
          <p:nvPr/>
        </p:nvCxnSpPr>
        <p:spPr>
          <a:xfrm>
            <a:off x="3601273" y="2150884"/>
            <a:ext cx="2182567" cy="17292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Rounded Rectangle 154"/>
          <p:cNvSpPr/>
          <p:nvPr/>
        </p:nvSpPr>
        <p:spPr>
          <a:xfrm>
            <a:off x="2126858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56" name="Straight Arrow Connector 155"/>
          <p:cNvCxnSpPr>
            <a:stCxn id="8" idx="2"/>
            <a:endCxn id="155" idx="0"/>
          </p:cNvCxnSpPr>
          <p:nvPr/>
        </p:nvCxnSpPr>
        <p:spPr>
          <a:xfrm>
            <a:off x="2392663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ounded Rectangle 160"/>
          <p:cNvSpPr/>
          <p:nvPr/>
        </p:nvSpPr>
        <p:spPr>
          <a:xfrm>
            <a:off x="3548929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T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2" name="Straight Arrow Connector 161"/>
          <p:cNvCxnSpPr>
            <a:stCxn id="11" idx="2"/>
            <a:endCxn id="161" idx="0"/>
          </p:cNvCxnSpPr>
          <p:nvPr/>
        </p:nvCxnSpPr>
        <p:spPr>
          <a:xfrm>
            <a:off x="3822469" y="4699078"/>
            <a:ext cx="33458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ounded Rectangle 162"/>
          <p:cNvSpPr/>
          <p:nvPr/>
        </p:nvSpPr>
        <p:spPr>
          <a:xfrm>
            <a:off x="5117240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4" name="Straight Arrow Connector 163"/>
          <p:cNvCxnSpPr>
            <a:endCxn id="163" idx="0"/>
          </p:cNvCxnSpPr>
          <p:nvPr/>
        </p:nvCxnSpPr>
        <p:spPr>
          <a:xfrm>
            <a:off x="538304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Rounded Rectangle 164"/>
          <p:cNvSpPr/>
          <p:nvPr/>
        </p:nvSpPr>
        <p:spPr>
          <a:xfrm>
            <a:off x="6525371" y="5203398"/>
            <a:ext cx="613998" cy="361501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166" name="Straight Arrow Connector 165"/>
          <p:cNvCxnSpPr>
            <a:endCxn id="165" idx="0"/>
          </p:cNvCxnSpPr>
          <p:nvPr/>
        </p:nvCxnSpPr>
        <p:spPr>
          <a:xfrm>
            <a:off x="6791176" y="4699078"/>
            <a:ext cx="41195" cy="50432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Curved Connector 185"/>
          <p:cNvCxnSpPr>
            <a:stCxn id="7" idx="2"/>
            <a:endCxn id="38" idx="2"/>
          </p:cNvCxnSpPr>
          <p:nvPr/>
        </p:nvCxnSpPr>
        <p:spPr>
          <a:xfrm rot="16200000" flipH="1">
            <a:off x="3903989" y="2774771"/>
            <a:ext cx="17292" cy="3018661"/>
          </a:xfrm>
          <a:prstGeom prst="curvedConnector3">
            <a:avLst>
              <a:gd name="adj1" fmla="val -2314283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Curved Connector 191"/>
          <p:cNvCxnSpPr>
            <a:stCxn id="161" idx="2"/>
            <a:endCxn id="165" idx="2"/>
          </p:cNvCxnSpPr>
          <p:nvPr/>
        </p:nvCxnSpPr>
        <p:spPr>
          <a:xfrm rot="16200000" flipH="1">
            <a:off x="5346145" y="4076676"/>
            <a:ext cx="17292" cy="2976442"/>
          </a:xfrm>
          <a:prstGeom prst="curvedConnector3">
            <a:avLst>
              <a:gd name="adj1" fmla="val 2546598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TextBox 347"/>
          <p:cNvSpPr txBox="1"/>
          <p:nvPr/>
        </p:nvSpPr>
        <p:spPr>
          <a:xfrm>
            <a:off x="5740336" y="5441779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349" name="TextBox 348"/>
          <p:cNvSpPr txBox="1"/>
          <p:nvPr/>
        </p:nvSpPr>
        <p:spPr>
          <a:xfrm>
            <a:off x="2926963" y="5479227"/>
            <a:ext cx="279244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</a:t>
            </a:r>
            <a:endParaRPr lang="en-US" sz="24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28650" y="365126"/>
            <a:ext cx="4665781" cy="1325563"/>
          </a:xfrm>
        </p:spPr>
        <p:txBody>
          <a:bodyPr/>
          <a:lstStyle/>
          <a:p>
            <a:r>
              <a:rPr lang="en-US" dirty="0" smtClean="0"/>
              <a:t>Map(f)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84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/>
      <p:bldP spid="165" grpId="0" animBg="1"/>
      <p:bldP spid="348" grpId="0"/>
      <p:bldP spid="34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Sketch(s)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51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416794" y="3350334"/>
            <a:ext cx="970551" cy="477195"/>
            <a:chOff x="4213698" y="990600"/>
            <a:chExt cx="1044102" cy="457200"/>
          </a:xfrm>
        </p:grpSpPr>
        <p:sp>
          <p:nvSpPr>
            <p:cNvPr id="5" name="Trapezoid 4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Proxy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Straight Arrow Connector 6"/>
          <p:cNvCxnSpPr>
            <a:endCxn id="5" idx="0"/>
          </p:cNvCxnSpPr>
          <p:nvPr/>
        </p:nvCxnSpPr>
        <p:spPr>
          <a:xfrm>
            <a:off x="2882708" y="2827283"/>
            <a:ext cx="19361" cy="523051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499093" y="5144767"/>
            <a:ext cx="970551" cy="477195"/>
            <a:chOff x="4213698" y="990600"/>
            <a:chExt cx="1044102" cy="457200"/>
          </a:xfrm>
        </p:grpSpPr>
        <p:sp>
          <p:nvSpPr>
            <p:cNvPr id="9" name="Trapezoid 8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158837" y="5144767"/>
            <a:ext cx="970551" cy="477195"/>
            <a:chOff x="4213698" y="990600"/>
            <a:chExt cx="1044102" cy="457200"/>
          </a:xfrm>
        </p:grpSpPr>
        <p:sp>
          <p:nvSpPr>
            <p:cNvPr id="12" name="Trapezoid 11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Local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4" name="Straight Arrow Connector 13"/>
          <p:cNvCxnSpPr>
            <a:stCxn id="19" idx="2"/>
            <a:endCxn id="9" idx="0"/>
          </p:cNvCxnSpPr>
          <p:nvPr/>
        </p:nvCxnSpPr>
        <p:spPr>
          <a:xfrm flipH="1">
            <a:off x="1984368" y="4786871"/>
            <a:ext cx="926668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2"/>
            <a:endCxn id="12" idx="0"/>
          </p:cNvCxnSpPr>
          <p:nvPr/>
        </p:nvCxnSpPr>
        <p:spPr>
          <a:xfrm>
            <a:off x="2911036" y="4786871"/>
            <a:ext cx="733076" cy="35789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2"/>
            <a:endCxn id="18" idx="0"/>
          </p:cNvCxnSpPr>
          <p:nvPr/>
        </p:nvCxnSpPr>
        <p:spPr>
          <a:xfrm>
            <a:off x="2902069" y="3827529"/>
            <a:ext cx="8967" cy="48214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2079873" y="4309675"/>
            <a:ext cx="1662327" cy="477195"/>
            <a:chOff x="4213698" y="990600"/>
            <a:chExt cx="1044102" cy="457200"/>
          </a:xfrm>
        </p:grpSpPr>
        <p:sp>
          <p:nvSpPr>
            <p:cNvPr id="18" name="Trapezoid 17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</a:rPr>
                <a:t>Parallel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4843170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1" name="Rectangle 20"/>
          <p:cNvSpPr/>
          <p:nvPr/>
        </p:nvSpPr>
        <p:spPr>
          <a:xfrm>
            <a:off x="5813723" y="4940984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2" name="Curved Connector 21"/>
          <p:cNvCxnSpPr>
            <a:stCxn id="36" idx="3"/>
            <a:endCxn id="21" idx="2"/>
          </p:cNvCxnSpPr>
          <p:nvPr/>
        </p:nvCxnSpPr>
        <p:spPr>
          <a:xfrm flipV="1">
            <a:off x="4063107" y="5285471"/>
            <a:ext cx="1902263" cy="861678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34" idx="3"/>
            <a:endCxn id="20" idx="2"/>
          </p:cNvCxnSpPr>
          <p:nvPr/>
        </p:nvCxnSpPr>
        <p:spPr>
          <a:xfrm flipV="1">
            <a:off x="2407160" y="5285471"/>
            <a:ext cx="2587659" cy="861679"/>
          </a:xfrm>
          <a:prstGeom prst="curvedConnector2">
            <a:avLst/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306271" y="4018363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5302873" y="2979490"/>
            <a:ext cx="303298" cy="34448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R</a:t>
            </a:r>
            <a:endParaRPr lang="en-US" sz="1400" dirty="0"/>
          </a:p>
        </p:txBody>
      </p:sp>
      <p:cxnSp>
        <p:nvCxnSpPr>
          <p:cNvPr id="27" name="Curved Connector 26"/>
          <p:cNvCxnSpPr>
            <a:stCxn id="20" idx="0"/>
            <a:endCxn id="25" idx="2"/>
          </p:cNvCxnSpPr>
          <p:nvPr/>
        </p:nvCxnSpPr>
        <p:spPr>
          <a:xfrm rot="5400000" flipH="1" flipV="1">
            <a:off x="4937304" y="4420367"/>
            <a:ext cx="578134" cy="463101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/>
          <p:cNvCxnSpPr>
            <a:stCxn id="21" idx="0"/>
          </p:cNvCxnSpPr>
          <p:nvPr/>
        </p:nvCxnSpPr>
        <p:spPr>
          <a:xfrm rot="16200000" flipV="1">
            <a:off x="5422579" y="4398193"/>
            <a:ext cx="578134" cy="50745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5" idx="0"/>
            <a:endCxn id="26" idx="2"/>
          </p:cNvCxnSpPr>
          <p:nvPr/>
        </p:nvCxnSpPr>
        <p:spPr>
          <a:xfrm rot="16200000" flipV="1">
            <a:off x="5109028" y="3669470"/>
            <a:ext cx="694387" cy="33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063108" y="3965087"/>
            <a:ext cx="1091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s.Combine</a:t>
            </a:r>
            <a:endParaRPr lang="en-US" sz="1400" dirty="0"/>
          </a:p>
        </p:txBody>
      </p:sp>
      <p:cxnSp>
        <p:nvCxnSpPr>
          <p:cNvPr id="32" name="Curved Connector 31"/>
          <p:cNvCxnSpPr>
            <a:stCxn id="19" idx="3"/>
            <a:endCxn id="25" idx="1"/>
          </p:cNvCxnSpPr>
          <p:nvPr/>
        </p:nvCxnSpPr>
        <p:spPr>
          <a:xfrm flipV="1">
            <a:off x="3742200" y="4190607"/>
            <a:ext cx="1564074" cy="437198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urved Connector 32"/>
          <p:cNvCxnSpPr>
            <a:stCxn id="6" idx="3"/>
            <a:endCxn id="26" idx="1"/>
          </p:cNvCxnSpPr>
          <p:nvPr/>
        </p:nvCxnSpPr>
        <p:spPr>
          <a:xfrm flipV="1">
            <a:off x="3387344" y="3151733"/>
            <a:ext cx="1915528" cy="516730"/>
          </a:xfrm>
          <a:prstGeom prst="curvedConnector3">
            <a:avLst>
              <a:gd name="adj1" fmla="val 5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694420" y="6008583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5" name="Straight Arrow Connector 34"/>
          <p:cNvCxnSpPr>
            <a:endCxn id="34" idx="0"/>
          </p:cNvCxnSpPr>
          <p:nvPr/>
        </p:nvCxnSpPr>
        <p:spPr>
          <a:xfrm>
            <a:off x="2002971" y="5621961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3350367" y="6008582"/>
            <a:ext cx="712740" cy="277134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>
            <a:endCxn id="36" idx="0"/>
          </p:cNvCxnSpPr>
          <p:nvPr/>
        </p:nvCxnSpPr>
        <p:spPr>
          <a:xfrm>
            <a:off x="3658918" y="5621960"/>
            <a:ext cx="47820" cy="386622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4545727" y="5621960"/>
            <a:ext cx="1868736" cy="445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s.Create</a:t>
            </a:r>
            <a:endParaRPr lang="en-US" sz="1400" dirty="0"/>
          </a:p>
        </p:txBody>
      </p:sp>
      <p:sp>
        <p:nvSpPr>
          <p:cNvPr id="40" name="Rectangle 39"/>
          <p:cNvSpPr/>
          <p:nvPr/>
        </p:nvSpPr>
        <p:spPr>
          <a:xfrm>
            <a:off x="3682828" y="526624"/>
            <a:ext cx="46413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interface </a:t>
            </a:r>
            <a:r>
              <a:rPr lang="en-US" sz="2400" dirty="0" err="1" smtClean="0"/>
              <a:t>ISketch</a:t>
            </a:r>
            <a:r>
              <a:rPr lang="en-US" sz="2400" dirty="0" smtClean="0"/>
              <a:t>&lt;T,R&gt; {</a:t>
            </a:r>
            <a:br>
              <a:rPr lang="en-US" sz="2400" dirty="0" smtClean="0"/>
            </a:br>
            <a:r>
              <a:rPr lang="en-US" sz="2400" dirty="0" smtClean="0"/>
              <a:t>	R Create(T data);</a:t>
            </a:r>
            <a:br>
              <a:rPr lang="en-US" sz="2400" dirty="0" smtClean="0"/>
            </a:br>
            <a:r>
              <a:rPr lang="en-US" sz="2400" dirty="0" smtClean="0"/>
              <a:t>	R Combine(List&lt;R&gt; parts);</a:t>
            </a:r>
            <a:br>
              <a:rPr lang="en-US" sz="2400" dirty="0" smtClean="0"/>
            </a:br>
            <a:r>
              <a:rPr lang="en-US" sz="2400" dirty="0" smtClean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63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5" grpId="0" animBg="1"/>
      <p:bldP spid="26" grpId="0" animBg="1"/>
      <p:bldP spid="30" grpId="0"/>
      <p:bldP spid="3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Zip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52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086083" y="2654646"/>
            <a:ext cx="556290" cy="447840"/>
            <a:chOff x="4213698" y="990600"/>
            <a:chExt cx="1044102" cy="457200"/>
          </a:xfrm>
        </p:grpSpPr>
        <p:sp>
          <p:nvSpPr>
            <p:cNvPr id="7" name="Trapezoid 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9" name="Straight Arrow Connector 8"/>
          <p:cNvCxnSpPr/>
          <p:nvPr/>
        </p:nvCxnSpPr>
        <p:spPr>
          <a:xfrm>
            <a:off x="2331658" y="2183009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1560086" y="4338692"/>
            <a:ext cx="556290" cy="447840"/>
            <a:chOff x="4213698" y="990600"/>
            <a:chExt cx="1044102" cy="457200"/>
          </a:xfrm>
        </p:grpSpPr>
        <p:sp>
          <p:nvSpPr>
            <p:cNvPr id="11" name="Trapezoid 1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511400" y="4338692"/>
            <a:ext cx="556290" cy="447840"/>
            <a:chOff x="4213698" y="990600"/>
            <a:chExt cx="1044102" cy="457200"/>
          </a:xfrm>
        </p:grpSpPr>
        <p:sp>
          <p:nvSpPr>
            <p:cNvPr id="14" name="Trapezoid 1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6" name="Straight Arrow Connector 15"/>
          <p:cNvCxnSpPr>
            <a:stCxn id="21" idx="2"/>
            <a:endCxn id="11" idx="0"/>
          </p:cNvCxnSpPr>
          <p:nvPr/>
        </p:nvCxnSpPr>
        <p:spPr>
          <a:xfrm flipH="1">
            <a:off x="1838231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21" idx="2"/>
            <a:endCxn id="14" idx="0"/>
          </p:cNvCxnSpPr>
          <p:nvPr/>
        </p:nvCxnSpPr>
        <p:spPr>
          <a:xfrm>
            <a:off x="2369368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  <a:endCxn id="20" idx="0"/>
          </p:cNvCxnSpPr>
          <p:nvPr/>
        </p:nvCxnSpPr>
        <p:spPr>
          <a:xfrm>
            <a:off x="2364227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892970" y="3554972"/>
            <a:ext cx="952795" cy="447840"/>
            <a:chOff x="4213698" y="990600"/>
            <a:chExt cx="1044102" cy="457200"/>
          </a:xfrm>
        </p:grpSpPr>
        <p:sp>
          <p:nvSpPr>
            <p:cNvPr id="20" name="Trapezoid 1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94534" y="2654646"/>
            <a:ext cx="556290" cy="447840"/>
            <a:chOff x="4213698" y="990600"/>
            <a:chExt cx="1044102" cy="457200"/>
          </a:xfrm>
        </p:grpSpPr>
        <p:sp>
          <p:nvSpPr>
            <p:cNvPr id="23" name="Trapezoid 22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5" name="Straight Arrow Connector 24"/>
          <p:cNvCxnSpPr>
            <a:endCxn id="23" idx="0"/>
          </p:cNvCxnSpPr>
          <p:nvPr/>
        </p:nvCxnSpPr>
        <p:spPr>
          <a:xfrm>
            <a:off x="4361583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568536" y="4338692"/>
            <a:ext cx="556290" cy="447840"/>
            <a:chOff x="4213698" y="990600"/>
            <a:chExt cx="1044102" cy="457200"/>
          </a:xfrm>
        </p:grpSpPr>
        <p:sp>
          <p:nvSpPr>
            <p:cNvPr id="27" name="Trapezoid 2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19853" y="4338692"/>
            <a:ext cx="556290" cy="447840"/>
            <a:chOff x="4213698" y="990600"/>
            <a:chExt cx="1044102" cy="457200"/>
          </a:xfrm>
        </p:grpSpPr>
        <p:sp>
          <p:nvSpPr>
            <p:cNvPr id="30" name="Trapezoid 2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2" name="Straight Arrow Connector 31"/>
          <p:cNvCxnSpPr>
            <a:stCxn id="37" idx="2"/>
            <a:endCxn id="27" idx="0"/>
          </p:cNvCxnSpPr>
          <p:nvPr/>
        </p:nvCxnSpPr>
        <p:spPr>
          <a:xfrm flipH="1">
            <a:off x="3846682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37" idx="2"/>
            <a:endCxn id="30" idx="0"/>
          </p:cNvCxnSpPr>
          <p:nvPr/>
        </p:nvCxnSpPr>
        <p:spPr>
          <a:xfrm>
            <a:off x="4377820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24" idx="2"/>
            <a:endCxn id="36" idx="0"/>
          </p:cNvCxnSpPr>
          <p:nvPr/>
        </p:nvCxnSpPr>
        <p:spPr>
          <a:xfrm>
            <a:off x="4372679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3901423" y="3554972"/>
            <a:ext cx="952795" cy="447840"/>
            <a:chOff x="4213698" y="990600"/>
            <a:chExt cx="1044102" cy="457200"/>
          </a:xfrm>
        </p:grpSpPr>
        <p:sp>
          <p:nvSpPr>
            <p:cNvPr id="36" name="Trapezoid 35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38" name="Rounded Rectangle 37"/>
          <p:cNvSpPr/>
          <p:nvPr/>
        </p:nvSpPr>
        <p:spPr>
          <a:xfrm>
            <a:off x="1661379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9" name="Straight Arrow Connector 38"/>
          <p:cNvCxnSpPr>
            <a:stCxn id="12" idx="2"/>
            <a:endCxn id="38" idx="0"/>
          </p:cNvCxnSpPr>
          <p:nvPr/>
        </p:nvCxnSpPr>
        <p:spPr>
          <a:xfrm>
            <a:off x="1838231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2607546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1" name="Straight Arrow Connector 40"/>
          <p:cNvCxnSpPr>
            <a:stCxn id="15" idx="2"/>
            <a:endCxn id="40" idx="0"/>
          </p:cNvCxnSpPr>
          <p:nvPr/>
        </p:nvCxnSpPr>
        <p:spPr>
          <a:xfrm>
            <a:off x="2789545" y="4786531"/>
            <a:ext cx="22261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ounded Rectangle 41"/>
          <p:cNvSpPr/>
          <p:nvPr/>
        </p:nvSpPr>
        <p:spPr>
          <a:xfrm>
            <a:off x="3651015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3" name="Straight Arrow Connector 42"/>
          <p:cNvCxnSpPr>
            <a:endCxn id="42" idx="0"/>
          </p:cNvCxnSpPr>
          <p:nvPr/>
        </p:nvCxnSpPr>
        <p:spPr>
          <a:xfrm>
            <a:off x="3827867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87908" y="5149369"/>
            <a:ext cx="408521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>
            <a:endCxn id="44" idx="0"/>
          </p:cNvCxnSpPr>
          <p:nvPr/>
        </p:nvCxnSpPr>
        <p:spPr>
          <a:xfrm>
            <a:off x="4764760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6344100" y="2654646"/>
            <a:ext cx="556290" cy="447840"/>
            <a:chOff x="4213698" y="990600"/>
            <a:chExt cx="1044102" cy="457200"/>
          </a:xfrm>
        </p:grpSpPr>
        <p:sp>
          <p:nvSpPr>
            <p:cNvPr id="47" name="Trapezoid 46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Proxy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9" name="Straight Arrow Connector 48"/>
          <p:cNvCxnSpPr>
            <a:endCxn id="47" idx="0"/>
          </p:cNvCxnSpPr>
          <p:nvPr/>
        </p:nvCxnSpPr>
        <p:spPr>
          <a:xfrm>
            <a:off x="6611149" y="2163771"/>
            <a:ext cx="11097" cy="490875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/>
          <p:cNvGrpSpPr/>
          <p:nvPr/>
        </p:nvGrpSpPr>
        <p:grpSpPr>
          <a:xfrm>
            <a:off x="5818102" y="4338692"/>
            <a:ext cx="556290" cy="447840"/>
            <a:chOff x="4213698" y="990600"/>
            <a:chExt cx="1044102" cy="457200"/>
          </a:xfrm>
        </p:grpSpPr>
        <p:sp>
          <p:nvSpPr>
            <p:cNvPr id="51" name="Trapezoid 50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769419" y="4338692"/>
            <a:ext cx="556290" cy="447840"/>
            <a:chOff x="4213698" y="990600"/>
            <a:chExt cx="1044102" cy="457200"/>
          </a:xfrm>
        </p:grpSpPr>
        <p:sp>
          <p:nvSpPr>
            <p:cNvPr id="54" name="Trapezoid 53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Local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6" name="Straight Arrow Connector 55"/>
          <p:cNvCxnSpPr>
            <a:stCxn id="61" idx="2"/>
            <a:endCxn id="51" idx="0"/>
          </p:cNvCxnSpPr>
          <p:nvPr/>
        </p:nvCxnSpPr>
        <p:spPr>
          <a:xfrm flipH="1">
            <a:off x="6096248" y="4002812"/>
            <a:ext cx="531138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61" idx="2"/>
            <a:endCxn id="54" idx="0"/>
          </p:cNvCxnSpPr>
          <p:nvPr/>
        </p:nvCxnSpPr>
        <p:spPr>
          <a:xfrm>
            <a:off x="6627386" y="4002812"/>
            <a:ext cx="420177" cy="33588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48" idx="2"/>
            <a:endCxn id="60" idx="0"/>
          </p:cNvCxnSpPr>
          <p:nvPr/>
        </p:nvCxnSpPr>
        <p:spPr>
          <a:xfrm>
            <a:off x="6622245" y="3102486"/>
            <a:ext cx="5140" cy="452486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/>
          <p:cNvGrpSpPr/>
          <p:nvPr/>
        </p:nvGrpSpPr>
        <p:grpSpPr>
          <a:xfrm>
            <a:off x="6150989" y="3554972"/>
            <a:ext cx="952795" cy="447840"/>
            <a:chOff x="4213698" y="990600"/>
            <a:chExt cx="1044102" cy="457200"/>
          </a:xfrm>
        </p:grpSpPr>
        <p:sp>
          <p:nvSpPr>
            <p:cNvPr id="60" name="Trapezoid 59"/>
            <p:cNvSpPr/>
            <p:nvPr/>
          </p:nvSpPr>
          <p:spPr>
            <a:xfrm>
              <a:off x="4213698" y="990600"/>
              <a:ext cx="1044102" cy="152400"/>
            </a:xfrm>
            <a:prstGeom prst="trapezoid">
              <a:avLst>
                <a:gd name="adj" fmla="val 166721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213698" y="1143000"/>
              <a:ext cx="1044102" cy="3048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Parallel</a:t>
              </a:r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2" name="Rounded Rectangle 61"/>
          <p:cNvSpPr/>
          <p:nvPr/>
        </p:nvSpPr>
        <p:spPr>
          <a:xfrm>
            <a:off x="5818102" y="5149369"/>
            <a:ext cx="573480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>
            <a:endCxn id="62" idx="0"/>
          </p:cNvCxnSpPr>
          <p:nvPr/>
        </p:nvCxnSpPr>
        <p:spPr>
          <a:xfrm>
            <a:off x="6077433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ounded Rectangle 63"/>
          <p:cNvSpPr/>
          <p:nvPr/>
        </p:nvSpPr>
        <p:spPr>
          <a:xfrm>
            <a:off x="6769421" y="5149369"/>
            <a:ext cx="544628" cy="260086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T,S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5" name="Straight Arrow Connector 64"/>
          <p:cNvCxnSpPr>
            <a:endCxn id="64" idx="0"/>
          </p:cNvCxnSpPr>
          <p:nvPr/>
        </p:nvCxnSpPr>
        <p:spPr>
          <a:xfrm>
            <a:off x="7014326" y="4786531"/>
            <a:ext cx="27409" cy="362839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4" idx="2"/>
            <a:endCxn id="64" idx="2"/>
          </p:cNvCxnSpPr>
          <p:nvPr/>
        </p:nvCxnSpPr>
        <p:spPr>
          <a:xfrm rot="16200000" flipH="1">
            <a:off x="5917084" y="4284672"/>
            <a:ext cx="17254" cy="2249566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urved Connector 67"/>
          <p:cNvCxnSpPr>
            <a:stCxn id="40" idx="2"/>
            <a:endCxn id="64" idx="2"/>
          </p:cNvCxnSpPr>
          <p:nvPr/>
        </p:nvCxnSpPr>
        <p:spPr>
          <a:xfrm rot="16200000" flipH="1">
            <a:off x="4926903" y="3294491"/>
            <a:ext cx="17254" cy="4229927"/>
          </a:xfrm>
          <a:prstGeom prst="curvedConnector3">
            <a:avLst>
              <a:gd name="adj1" fmla="val 1800000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urved Connector 68"/>
          <p:cNvCxnSpPr>
            <a:stCxn id="42" idx="0"/>
            <a:endCxn id="62" idx="1"/>
          </p:cNvCxnSpPr>
          <p:nvPr/>
        </p:nvCxnSpPr>
        <p:spPr>
          <a:xfrm rot="16200000" flipH="1">
            <a:off x="4771667" y="4232977"/>
            <a:ext cx="130043" cy="1962826"/>
          </a:xfrm>
          <a:prstGeom prst="curvedConnector4">
            <a:avLst>
              <a:gd name="adj1" fmla="val -238824"/>
              <a:gd name="adj2" fmla="val 55804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38" idx="0"/>
            <a:endCxn id="62" idx="1"/>
          </p:cNvCxnSpPr>
          <p:nvPr/>
        </p:nvCxnSpPr>
        <p:spPr>
          <a:xfrm rot="16200000" flipH="1">
            <a:off x="3776849" y="3238159"/>
            <a:ext cx="130043" cy="3952462"/>
          </a:xfrm>
          <a:prstGeom prst="curvedConnector4">
            <a:avLst>
              <a:gd name="adj1" fmla="val -238824"/>
              <a:gd name="adj2" fmla="val 82707"/>
            </a:avLst>
          </a:pr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ight Arrow 71"/>
          <p:cNvSpPr/>
          <p:nvPr/>
        </p:nvSpPr>
        <p:spPr>
          <a:xfrm>
            <a:off x="5218386" y="2803926"/>
            <a:ext cx="667407" cy="6171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398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53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5" y="1926671"/>
            <a:ext cx="6865666" cy="463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15503" y="3392451"/>
            <a:ext cx="678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CDF</a:t>
            </a:r>
            <a:endParaRPr lang="en-US" sz="2400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flipH="1" flipV="1">
            <a:off x="6101253" y="3331779"/>
            <a:ext cx="1014250" cy="29150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15503" y="4574319"/>
            <a:ext cx="1433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2D</a:t>
            </a:r>
          </a:p>
          <a:p>
            <a:r>
              <a:rPr lang="en-US" sz="2400" dirty="0" smtClean="0"/>
              <a:t>histogram</a:t>
            </a:r>
            <a:endParaRPr lang="en-US" sz="2400" dirty="0"/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 flipV="1">
            <a:off x="6589986" y="4929352"/>
            <a:ext cx="525517" cy="6046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760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2486266" y="5273565"/>
            <a:ext cx="1047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Compute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a histogram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54</a:t>
            </a:fld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79532" y="3343915"/>
            <a:ext cx="6991935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95342" y="3165530"/>
            <a:ext cx="784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ndara"/>
                <a:cs typeface="Candara"/>
              </a:rPr>
              <a:t>Client</a:t>
            </a:r>
            <a:endParaRPr lang="en-US" b="1" dirty="0">
              <a:latin typeface="Candara"/>
              <a:cs typeface="Candar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65" y="4621480"/>
            <a:ext cx="102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ndara"/>
                <a:cs typeface="Candara"/>
              </a:rPr>
              <a:t>Server 1</a:t>
            </a:r>
            <a:endParaRPr lang="en-US" b="1" dirty="0">
              <a:latin typeface="Candara"/>
              <a:cs typeface="Candar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361" y="5378458"/>
            <a:ext cx="10253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Candara"/>
                <a:cs typeface="Candara"/>
              </a:rPr>
              <a:t>Server </a:t>
            </a:r>
            <a:r>
              <a:rPr lang="en-US" b="1" i="1" dirty="0" smtClean="0">
                <a:latin typeface="Candara"/>
                <a:cs typeface="Candara"/>
              </a:rPr>
              <a:t>n</a:t>
            </a:r>
            <a:endParaRPr lang="en-US" b="1" i="1" dirty="0">
              <a:latin typeface="Candara"/>
              <a:cs typeface="Candara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359709" y="4799865"/>
            <a:ext cx="6911758" cy="628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349660" y="5563123"/>
            <a:ext cx="6921807" cy="1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905526" y="2847701"/>
            <a:ext cx="7160" cy="491589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048864" y="4806146"/>
            <a:ext cx="1340607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3389471" y="3350196"/>
            <a:ext cx="412811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529526" y="3350197"/>
            <a:ext cx="412707" cy="2212926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484922" y="5563123"/>
            <a:ext cx="1044604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952359" y="3350196"/>
            <a:ext cx="96505" cy="145595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73647" y="3371239"/>
            <a:ext cx="511275" cy="219188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12773" y="4799865"/>
            <a:ext cx="2369232" cy="0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782005" y="3320887"/>
            <a:ext cx="613939" cy="1478978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7087163" y="3339291"/>
            <a:ext cx="83249" cy="2219594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519299" y="5558885"/>
            <a:ext cx="1569675" cy="3767"/>
          </a:xfrm>
          <a:prstGeom prst="line">
            <a:avLst/>
          </a:prstGeom>
          <a:ln w="38100" cmpd="sng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92626" y="3362755"/>
            <a:ext cx="320147" cy="1465202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122429" y="3362755"/>
            <a:ext cx="1387668" cy="2196130"/>
          </a:xfrm>
          <a:prstGeom prst="line">
            <a:avLst/>
          </a:prstGeom>
          <a:ln w="38100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445225" y="2847701"/>
            <a:ext cx="0" cy="467607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7339" y="5044965"/>
            <a:ext cx="0" cy="398801"/>
          </a:xfrm>
          <a:prstGeom prst="line">
            <a:avLst/>
          </a:prstGeom>
          <a:ln w="76200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247428" y="3491822"/>
            <a:ext cx="12672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Histogram</a:t>
            </a:r>
          </a:p>
          <a:p>
            <a:pPr algn="ctr"/>
            <a:r>
              <a:rPr lang="en-US" i="1" dirty="0" smtClean="0">
                <a:latin typeface="Candara"/>
                <a:cs typeface="Candara"/>
              </a:rPr>
              <a:t>1D + 2D</a:t>
            </a:r>
          </a:p>
          <a:p>
            <a:pPr algn="ctr"/>
            <a:r>
              <a:rPr lang="en-US" i="1" dirty="0" smtClean="0">
                <a:latin typeface="Candara"/>
                <a:cs typeface="Candara"/>
              </a:rPr>
              <a:t>composite</a:t>
            </a:r>
          </a:p>
          <a:p>
            <a:pPr algn="ctr"/>
            <a:r>
              <a:rPr lang="en-US" i="1" dirty="0" smtClean="0">
                <a:latin typeface="Candara"/>
                <a:cs typeface="Candara"/>
              </a:rPr>
              <a:t>sketch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327495" y="3639754"/>
            <a:ext cx="1105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Data</a:t>
            </a:r>
            <a:br>
              <a:rPr lang="en-US" i="1" dirty="0" smtClean="0">
                <a:latin typeface="Candara"/>
                <a:cs typeface="Candara"/>
              </a:rPr>
            </a:br>
            <a:r>
              <a:rPr lang="en-US" i="1" dirty="0" smtClean="0">
                <a:latin typeface="Candara"/>
                <a:cs typeface="Candara"/>
              </a:rPr>
              <a:t>range</a:t>
            </a:r>
          </a:p>
          <a:p>
            <a:pPr algn="ctr"/>
            <a:r>
              <a:rPr lang="en-US" i="1" dirty="0" smtClean="0">
                <a:latin typeface="Candara"/>
                <a:cs typeface="Candara"/>
              </a:rPr>
              <a:t>sketch</a:t>
            </a:r>
            <a:endParaRPr lang="en-US" i="1" dirty="0">
              <a:latin typeface="Candara"/>
              <a:cs typeface="Candara"/>
            </a:endParaRPr>
          </a:p>
        </p:txBody>
      </p:sp>
      <p:sp>
        <p:nvSpPr>
          <p:cNvPr id="27" name="Rectangle 26"/>
          <p:cNvSpPr/>
          <p:nvPr/>
        </p:nvSpPr>
        <p:spPr>
          <a:xfrm rot="16200000">
            <a:off x="7145558" y="2801795"/>
            <a:ext cx="110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Render</a:t>
            </a:r>
            <a:endParaRPr lang="en-US" i="1" dirty="0">
              <a:latin typeface="Candara"/>
              <a:cs typeface="Candara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7850128" y="306616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850127" y="2650670"/>
            <a:ext cx="1147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Display</a:t>
            </a:r>
          </a:p>
          <a:p>
            <a:pPr algn="ctr"/>
            <a:r>
              <a:rPr lang="en-US" i="1" dirty="0" smtClean="0">
                <a:latin typeface="Candara"/>
                <a:cs typeface="Candara"/>
              </a:rPr>
              <a:t>histogram</a:t>
            </a:r>
            <a:endParaRPr lang="en-US" i="1" dirty="0">
              <a:latin typeface="Candara"/>
              <a:cs typeface="Candara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1905525" y="3085351"/>
            <a:ext cx="2036708" cy="61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4106412" y="3085351"/>
            <a:ext cx="3338813" cy="6148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01536" y="306616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997205" y="2654757"/>
            <a:ext cx="1213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 smtClean="0">
                <a:latin typeface="Candara"/>
                <a:cs typeface="Candara"/>
              </a:rPr>
              <a:t>User </a:t>
            </a:r>
            <a:br>
              <a:rPr lang="en-US" i="1" dirty="0" smtClean="0">
                <a:latin typeface="Candara"/>
                <a:cs typeface="Candara"/>
              </a:rPr>
            </a:br>
            <a:r>
              <a:rPr lang="en-US" i="1" dirty="0" smtClean="0">
                <a:latin typeface="Candara"/>
                <a:cs typeface="Candara"/>
              </a:rPr>
              <a:t>click</a:t>
            </a:r>
            <a:endParaRPr lang="en-US" i="1" dirty="0">
              <a:latin typeface="Candara"/>
              <a:cs typeface="Candara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956016" y="3066168"/>
            <a:ext cx="0" cy="249140"/>
          </a:xfrm>
          <a:prstGeom prst="line">
            <a:avLst/>
          </a:prstGeom>
          <a:ln w="38100" cmpd="sng">
            <a:solidFill>
              <a:srgbClr val="FFC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905525" y="2911365"/>
            <a:ext cx="5539700" cy="15706"/>
          </a:xfrm>
          <a:prstGeom prst="straightConnector1">
            <a:avLst/>
          </a:prstGeom>
          <a:ln w="285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2753085" y="2987565"/>
            <a:ext cx="314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r</a:t>
            </a:r>
            <a:endParaRPr lang="en-US" baseline="-25000" dirty="0"/>
          </a:p>
        </p:txBody>
      </p:sp>
      <p:sp>
        <p:nvSpPr>
          <p:cNvPr id="38" name="TextBox 37"/>
          <p:cNvSpPr txBox="1"/>
          <p:nvPr/>
        </p:nvSpPr>
        <p:spPr>
          <a:xfrm>
            <a:off x="5538072" y="2987565"/>
            <a:ext cx="341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</a:t>
            </a:r>
            <a:r>
              <a:rPr lang="en-US" baseline="-25000" dirty="0" err="1" smtClean="0"/>
              <a:t>h</a:t>
            </a:r>
            <a:endParaRPr lang="en-US" baseline="-25000" dirty="0"/>
          </a:p>
        </p:txBody>
      </p:sp>
      <p:sp>
        <p:nvSpPr>
          <p:cNvPr id="39" name="TextBox 38"/>
          <p:cNvSpPr txBox="1"/>
          <p:nvPr/>
        </p:nvSpPr>
        <p:spPr>
          <a:xfrm>
            <a:off x="4609235" y="2570214"/>
            <a:ext cx="332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 smtClean="0"/>
              <a:t>a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07987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5" grpId="0"/>
      <p:bldP spid="26" grpId="0"/>
      <p:bldP spid="27" grpId="0"/>
      <p:bldP spid="29" grpId="0"/>
      <p:bldP spid="37" grpId="0"/>
      <p:bldP spid="38" grpId="0"/>
      <p:bldP spid="3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019" y="457200"/>
            <a:ext cx="3708981" cy="5565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numbers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825625"/>
            <a:ext cx="4694840" cy="4233589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dirty="0" smtClean="0"/>
              <a:t>Window </a:t>
            </a:r>
            <a:r>
              <a:rPr lang="en-US" dirty="0"/>
              <a:t>Server </a:t>
            </a:r>
            <a:r>
              <a:rPr lang="en-US" dirty="0" smtClean="0"/>
              <a:t>2012 R2 </a:t>
            </a:r>
          </a:p>
          <a:p>
            <a:r>
              <a:rPr lang="en-US" dirty="0" smtClean="0"/>
              <a:t>8-core </a:t>
            </a:r>
            <a:r>
              <a:rPr lang="en-US" dirty="0"/>
              <a:t>2.1GHz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AMD Opteron 2373 </a:t>
            </a:r>
            <a:r>
              <a:rPr lang="en-US" dirty="0"/>
              <a:t>EE </a:t>
            </a:r>
            <a:endParaRPr lang="en-US" dirty="0" smtClean="0"/>
          </a:p>
          <a:p>
            <a:r>
              <a:rPr lang="en-US" dirty="0" smtClean="0"/>
              <a:t>&gt; </a:t>
            </a:r>
            <a:r>
              <a:rPr lang="en-US" dirty="0"/>
              <a:t>16GB </a:t>
            </a:r>
            <a:r>
              <a:rPr lang="en-US" dirty="0" smtClean="0"/>
              <a:t>RAM</a:t>
            </a:r>
            <a:endParaRPr lang="en-US" dirty="0"/>
          </a:p>
          <a:p>
            <a:r>
              <a:rPr lang="en-US" dirty="0" smtClean="0"/>
              <a:t>3 x 1TB </a:t>
            </a:r>
            <a:r>
              <a:rPr lang="en-US" dirty="0"/>
              <a:t>disks using </a:t>
            </a:r>
            <a:r>
              <a:rPr lang="en-US" dirty="0" smtClean="0"/>
              <a:t>RAID-0</a:t>
            </a:r>
          </a:p>
          <a:p>
            <a:r>
              <a:rPr lang="en-US" dirty="0"/>
              <a:t>155 machines </a:t>
            </a:r>
          </a:p>
          <a:p>
            <a:r>
              <a:rPr lang="en-US" dirty="0" smtClean="0"/>
              <a:t>5 </a:t>
            </a:r>
            <a:r>
              <a:rPr lang="en-US" dirty="0"/>
              <a:t>racks </a:t>
            </a:r>
            <a:endParaRPr lang="en-US" dirty="0" smtClean="0"/>
          </a:p>
          <a:p>
            <a:r>
              <a:rPr lang="en-US" dirty="0" smtClean="0"/>
              <a:t>1Gbps Ethernet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8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56</a:t>
            </a:fld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6438923"/>
              </p:ext>
            </p:extLst>
          </p:nvPr>
        </p:nvGraphicFramePr>
        <p:xfrm>
          <a:off x="2391103" y="1993699"/>
          <a:ext cx="4425264" cy="385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Null Sketch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88372" y="5885794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1555529" y="3679729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2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Histogram computation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26M rows/machine</a:t>
            </a:r>
          </a:p>
          <a:p>
            <a:r>
              <a:rPr lang="en-US" dirty="0" smtClean="0"/>
              <a:t>Scale-out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57</a:t>
            </a:fld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9566826"/>
              </p:ext>
            </p:extLst>
          </p:nvPr>
        </p:nvGraphicFramePr>
        <p:xfrm>
          <a:off x="2729927" y="2301565"/>
          <a:ext cx="4698123" cy="3857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767895" y="6064469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986454" y="4037080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 (</a:t>
            </a:r>
            <a:r>
              <a:rPr lang="en-US" dirty="0" err="1" smtClean="0"/>
              <a:t>ms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9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24" y="0"/>
            <a:ext cx="3937876" cy="2953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1278" y="2254690"/>
            <a:ext cx="7886700" cy="4351338"/>
          </a:xfrm>
        </p:spPr>
        <p:txBody>
          <a:bodyPr/>
          <a:lstStyle/>
          <a:p>
            <a:r>
              <a:rPr lang="en-US" dirty="0" smtClean="0"/>
              <a:t>Big data is here to stay</a:t>
            </a:r>
          </a:p>
          <a:p>
            <a:r>
              <a:rPr lang="en-US" dirty="0" smtClean="0"/>
              <a:t>Better tools are needed</a:t>
            </a:r>
          </a:p>
          <a:p>
            <a:r>
              <a:rPr lang="en-US" dirty="0" smtClean="0"/>
              <a:t>Quest for high-level abstractions for </a:t>
            </a:r>
            <a:br>
              <a:rPr lang="en-US" dirty="0" smtClean="0"/>
            </a:br>
            <a:r>
              <a:rPr lang="en-US" dirty="0" smtClean="0"/>
              <a:t>building </a:t>
            </a:r>
            <a:r>
              <a:rPr lang="en-US" smtClean="0"/>
              <a:t>distributed systems</a:t>
            </a:r>
            <a:endParaRPr lang="en-US" dirty="0" smtClean="0"/>
          </a:p>
          <a:p>
            <a:pPr lvl="1"/>
            <a:r>
              <a:rPr lang="en-US" dirty="0" smtClean="0"/>
              <a:t>Execution graphs</a:t>
            </a:r>
          </a:p>
          <a:p>
            <a:pPr lvl="1"/>
            <a:r>
              <a:rPr lang="en-US" dirty="0" smtClean="0"/>
              <a:t>Distributed collections</a:t>
            </a:r>
          </a:p>
          <a:p>
            <a:pPr lvl="1"/>
            <a:r>
              <a:rPr lang="en-US" dirty="0" smtClean="0"/>
              <a:t>Higher-order transformations</a:t>
            </a:r>
          </a:p>
          <a:p>
            <a:pPr lvl="1"/>
            <a:r>
              <a:rPr lang="en-US" dirty="0" smtClean="0"/>
              <a:t>Distributed </a:t>
            </a:r>
            <a:r>
              <a:rPr lang="en-US" dirty="0" err="1" smtClean="0"/>
              <a:t>stateful</a:t>
            </a:r>
            <a:r>
              <a:rPr lang="en-US" dirty="0" smtClean="0"/>
              <a:t> objects</a:t>
            </a:r>
          </a:p>
          <a:p>
            <a:pPr lvl="1"/>
            <a:r>
              <a:rPr lang="en-US" dirty="0" smtClean="0"/>
              <a:t>Sketching algorithms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7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248A2-C527-40F2-A97A-FB1E4B5C2DC0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Genetic Code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6</a:t>
            </a:fld>
            <a:endParaRPr lang="en-US"/>
          </a:p>
        </p:txBody>
      </p:sp>
      <p:pic>
        <p:nvPicPr>
          <p:cNvPr id="8197" name="Picture 5" descr="File:Genome Siz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15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" y="3657600"/>
            <a:ext cx="8610600" cy="685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Execution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8600" y="1752600"/>
            <a:ext cx="8610600" cy="685800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Application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Data-Parallel Computation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z="1100" smtClean="0"/>
              <a:pPr/>
              <a:t>60</a:t>
            </a:fld>
            <a:endParaRPr lang="en-US" sz="1100"/>
          </a:p>
        </p:txBody>
      </p:sp>
      <p:sp>
        <p:nvSpPr>
          <p:cNvPr id="4" name="Rectangle 3"/>
          <p:cNvSpPr/>
          <p:nvPr/>
        </p:nvSpPr>
        <p:spPr>
          <a:xfrm>
            <a:off x="228600" y="4572000"/>
            <a:ext cx="8610600" cy="6858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Storage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743200"/>
            <a:ext cx="8610600" cy="685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Language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895600" y="3048000"/>
            <a:ext cx="1676400" cy="1447800"/>
          </a:xfrm>
          <a:prstGeom prst="roundRect">
            <a:avLst>
              <a:gd name="adj" fmla="val 10321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Map-Reduce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895600" y="4495800"/>
            <a:ext cx="16764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GFS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err="1" smtClean="0">
                <a:solidFill>
                  <a:schemeClr val="tx1"/>
                </a:solidFill>
              </a:rPr>
              <a:t>BigTable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4495800"/>
            <a:ext cx="15240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Cosmos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Azure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SQL Server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400800" y="3505200"/>
            <a:ext cx="15240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Dryad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00800" y="2667000"/>
            <a:ext cx="1524000" cy="8382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DryadLINQ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Scope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895600" y="2667000"/>
            <a:ext cx="1676400" cy="381000"/>
          </a:xfrm>
          <a:prstGeom prst="roundRect">
            <a:avLst>
              <a:gd name="adj" fmla="val 20206"/>
            </a:avLst>
          </a:prstGeom>
          <a:solidFill>
            <a:srgbClr val="C0C0C0">
              <a:alpha val="50196"/>
            </a:srgbClr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</a:rPr>
              <a:t>Sawzall,FlumeJava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648200" y="3048000"/>
            <a:ext cx="1676400" cy="1447800"/>
          </a:xfrm>
          <a:prstGeom prst="roundRect">
            <a:avLst>
              <a:gd name="adj" fmla="val 10321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Hadoop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648200" y="4495800"/>
            <a:ext cx="1676400" cy="990600"/>
          </a:xfrm>
          <a:prstGeom prst="roundRect">
            <a:avLst/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HDFS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S3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648200" y="2667000"/>
            <a:ext cx="1676400" cy="381000"/>
          </a:xfrm>
          <a:prstGeom prst="roundRect">
            <a:avLst>
              <a:gd name="adj" fmla="val 26999"/>
            </a:avLst>
          </a:prstGeom>
          <a:solidFill>
            <a:srgbClr val="C0C0C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Pig, Hive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81600" y="2362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≈SQL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629400" y="2362200"/>
            <a:ext cx="1126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LINQ, SQL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050507" y="2362200"/>
            <a:ext cx="1369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Sawzall</a:t>
            </a:r>
            <a:r>
              <a:rPr lang="en-US" dirty="0" smtClean="0"/>
              <a:t>, Java</a:t>
            </a:r>
            <a:endParaRPr lang="en-US" dirty="0"/>
          </a:p>
        </p:txBody>
      </p:sp>
      <p:sp>
        <p:nvSpPr>
          <p:cNvPr id="24" name="Left Arrow 23"/>
          <p:cNvSpPr/>
          <p:nvPr/>
        </p:nvSpPr>
        <p:spPr>
          <a:xfrm rot="5400000">
            <a:off x="6972300" y="5600700"/>
            <a:ext cx="457200" cy="5334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4" grpId="0" animBg="1"/>
      <p:bldP spid="16" grpId="0" animBg="1"/>
      <p:bldP spid="17" grpId="0" animBg="1"/>
      <p:bldP spid="21" grpId="0"/>
      <p:bldP spid="22" grpId="0"/>
      <p:bldP spid="23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55638"/>
            <a:ext cx="8269816" cy="620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Astronomy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8325"/>
            <a:ext cx="7467600" cy="5849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Weather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F914F-062F-453F-B34B-BB004E9935E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Webs</a:t>
            </a:r>
            <a:endParaRPr lang="en-US" dirty="0"/>
          </a:p>
        </p:txBody>
      </p:sp>
      <p:pic>
        <p:nvPicPr>
          <p:cNvPr id="10244" name="Picture 4" descr="http://r1.3crowd.com/blyon/opte/maps/static/1069646562.LGL.2D.4096x4096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19400"/>
            <a:ext cx="3306763" cy="330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D6D15-E93D-49F7-A232-24DC301FD65E}" type="slidenum">
              <a:rPr lang="en-US" smtClean="0"/>
              <a:t>9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64348" y="6248400"/>
            <a:ext cx="11978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Internet</a:t>
            </a:r>
            <a:endParaRPr lang="en-US" sz="2400" dirty="0"/>
          </a:p>
        </p:txBody>
      </p:sp>
      <p:pic>
        <p:nvPicPr>
          <p:cNvPr id="10246" name="Picture 6" descr="http://1.bp.blogspot.com/_P3kw8FQvTAU/TRCJ_vh8WzI/AAAAAAAAAFM/Wp1lD76CaEk/s1600/facebook_social_graph_connection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23952"/>
            <a:ext cx="6403767" cy="318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483565" y="4355068"/>
            <a:ext cx="309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/>
              <a:t>Facebook friends graph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00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5388</TotalTime>
  <Words>1196</Words>
  <Application>Microsoft Office PowerPoint</Application>
  <PresentationFormat>On-screen Show (4:3)</PresentationFormat>
  <Paragraphs>542</Paragraphs>
  <Slides>60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Britannic Bold</vt:lpstr>
      <vt:lpstr>Calibri</vt:lpstr>
      <vt:lpstr>Calibri Light</vt:lpstr>
      <vt:lpstr>Candara</vt:lpstr>
      <vt:lpstr>Office Theme</vt:lpstr>
      <vt:lpstr>Big Data Platforms </vt:lpstr>
      <vt:lpstr>My work</vt:lpstr>
      <vt:lpstr>500 Years Ago</vt:lpstr>
      <vt:lpstr>The Laws of Planetary Motion</vt:lpstr>
      <vt:lpstr>The Large Hadron Collider</vt:lpstr>
      <vt:lpstr>Genetic Code</vt:lpstr>
      <vt:lpstr>Astronomy</vt:lpstr>
      <vt:lpstr>Weather</vt:lpstr>
      <vt:lpstr>The Webs</vt:lpstr>
      <vt:lpstr>Big Data</vt:lpstr>
      <vt:lpstr>Big Computers</vt:lpstr>
      <vt:lpstr>Talk Outline</vt:lpstr>
      <vt:lpstr>Design Space</vt:lpstr>
      <vt:lpstr>Dryad</vt:lpstr>
      <vt:lpstr>Dryad = Execution Layer</vt:lpstr>
      <vt:lpstr>2-D Piping</vt:lpstr>
      <vt:lpstr>Virtualized 2-D Pipelines</vt:lpstr>
      <vt:lpstr>Virtualized 2-D Pipelines</vt:lpstr>
      <vt:lpstr>Virtualized 2-D Pipelines</vt:lpstr>
      <vt:lpstr>Virtualized 2-D Pipelines</vt:lpstr>
      <vt:lpstr>Virtualized 2-D Pipelines</vt:lpstr>
      <vt:lpstr>Dryad Job Structure</vt:lpstr>
      <vt:lpstr>Dryad System Architecture</vt:lpstr>
      <vt:lpstr>Staging</vt:lpstr>
      <vt:lpstr>Talk Outline</vt:lpstr>
      <vt:lpstr>Distributed Collections</vt:lpstr>
      <vt:lpstr>LINQ</vt:lpstr>
      <vt:lpstr>LINQ = .Net+ Queries</vt:lpstr>
      <vt:lpstr>DryadLINQ = LINQ + Dryad</vt:lpstr>
      <vt:lpstr>Language Summary</vt:lpstr>
      <vt:lpstr>Very expressive</vt:lpstr>
      <vt:lpstr>Talk Outline</vt:lpstr>
      <vt:lpstr>Debugging DryadLINQ jobs</vt:lpstr>
      <vt:lpstr>Distributed performance counters</vt:lpstr>
      <vt:lpstr>Training Kinect</vt:lpstr>
      <vt:lpstr>Learn from Many Examples</vt:lpstr>
      <vt:lpstr>Talk Outline</vt:lpstr>
      <vt:lpstr>Bandwidth hierarchy</vt:lpstr>
      <vt:lpstr>Principles</vt:lpstr>
      <vt:lpstr>Streaming algorithms</vt:lpstr>
      <vt:lpstr>4 billion rows on 155 machines</vt:lpstr>
      <vt:lpstr>Spreadsheet operations</vt:lpstr>
      <vt:lpstr>Histograms</vt:lpstr>
      <vt:lpstr>Heat Maps</vt:lpstr>
      <vt:lpstr>Sketch distributed service</vt:lpstr>
      <vt:lpstr>DataSets = distributed objects</vt:lpstr>
      <vt:lpstr>Sketch Spreadsheet architecture</vt:lpstr>
      <vt:lpstr>DataSet API</vt:lpstr>
      <vt:lpstr>DataSet Implementations</vt:lpstr>
      <vt:lpstr>Map(f)</vt:lpstr>
      <vt:lpstr>Sketch(s)</vt:lpstr>
      <vt:lpstr>Zip</vt:lpstr>
      <vt:lpstr>Histograms</vt:lpstr>
      <vt:lpstr>Computing a histogram</vt:lpstr>
      <vt:lpstr>Some numbers</vt:lpstr>
      <vt:lpstr>Null Sketch</vt:lpstr>
      <vt:lpstr>Histogram computation</vt:lpstr>
      <vt:lpstr>Conclusions</vt:lpstr>
      <vt:lpstr>PowerPoint Presentation</vt:lpstr>
      <vt:lpstr>Data-Parallel Computation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Interacting with large distributed data sets with Sketch</dc:title>
  <dc:creator>Mihai Budiu</dc:creator>
  <cp:lastModifiedBy>Mihai Budiu</cp:lastModifiedBy>
  <cp:revision>47</cp:revision>
  <dcterms:created xsi:type="dcterms:W3CDTF">2014-10-01T05:06:39Z</dcterms:created>
  <dcterms:modified xsi:type="dcterms:W3CDTF">2014-10-11T02:01:50Z</dcterms:modified>
</cp:coreProperties>
</file>