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xlsx" ContentType="application/vnd.openxmlformats-officedocument.spreadsheetml.sheet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rts/chart1.xml" ContentType="application/vnd.openxmlformats-officedocument.drawingml.chart+xml"/>
  <Override PartName="/ppt/notesSlides/notesSlide25.xml" ContentType="application/vnd.openxmlformats-officedocument.presentationml.notesSlide+xml"/>
  <Override PartName="/ppt/charts/chart2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3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93"/>
  </p:notesMasterIdLst>
  <p:sldIdLst>
    <p:sldId id="256" r:id="rId2"/>
    <p:sldId id="257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59" r:id="rId13"/>
    <p:sldId id="274" r:id="rId14"/>
    <p:sldId id="35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322" r:id="rId26"/>
    <p:sldId id="285" r:id="rId27"/>
    <p:sldId id="321" r:id="rId28"/>
    <p:sldId id="323" r:id="rId29"/>
    <p:sldId id="324" r:id="rId30"/>
    <p:sldId id="289" r:id="rId31"/>
    <p:sldId id="286" r:id="rId32"/>
    <p:sldId id="287" r:id="rId33"/>
    <p:sldId id="288" r:id="rId34"/>
    <p:sldId id="292" r:id="rId35"/>
    <p:sldId id="293" r:id="rId36"/>
    <p:sldId id="320" r:id="rId37"/>
    <p:sldId id="325" r:id="rId38"/>
    <p:sldId id="290" r:id="rId39"/>
    <p:sldId id="326" r:id="rId40"/>
    <p:sldId id="327" r:id="rId41"/>
    <p:sldId id="328" r:id="rId42"/>
    <p:sldId id="329" r:id="rId43"/>
    <p:sldId id="330" r:id="rId44"/>
    <p:sldId id="261" r:id="rId45"/>
    <p:sldId id="352" r:id="rId46"/>
    <p:sldId id="308" r:id="rId47"/>
    <p:sldId id="331" r:id="rId48"/>
    <p:sldId id="332" r:id="rId49"/>
    <p:sldId id="350" r:id="rId50"/>
    <p:sldId id="335" r:id="rId51"/>
    <p:sldId id="336" r:id="rId52"/>
    <p:sldId id="337" r:id="rId53"/>
    <p:sldId id="338" r:id="rId54"/>
    <p:sldId id="339" r:id="rId55"/>
    <p:sldId id="340" r:id="rId56"/>
    <p:sldId id="341" r:id="rId57"/>
    <p:sldId id="342" r:id="rId58"/>
    <p:sldId id="343" r:id="rId59"/>
    <p:sldId id="344" r:id="rId60"/>
    <p:sldId id="348" r:id="rId61"/>
    <p:sldId id="345" r:id="rId62"/>
    <p:sldId id="347" r:id="rId63"/>
    <p:sldId id="346" r:id="rId64"/>
    <p:sldId id="295" r:id="rId65"/>
    <p:sldId id="349" r:id="rId66"/>
    <p:sldId id="333" r:id="rId67"/>
    <p:sldId id="334" r:id="rId68"/>
    <p:sldId id="291" r:id="rId69"/>
    <p:sldId id="296" r:id="rId70"/>
    <p:sldId id="319" r:id="rId71"/>
    <p:sldId id="318" r:id="rId72"/>
    <p:sldId id="351" r:id="rId73"/>
    <p:sldId id="297" r:id="rId74"/>
    <p:sldId id="309" r:id="rId75"/>
    <p:sldId id="298" r:id="rId76"/>
    <p:sldId id="299" r:id="rId77"/>
    <p:sldId id="300" r:id="rId78"/>
    <p:sldId id="311" r:id="rId79"/>
    <p:sldId id="310" r:id="rId80"/>
    <p:sldId id="303" r:id="rId81"/>
    <p:sldId id="302" r:id="rId82"/>
    <p:sldId id="304" r:id="rId83"/>
    <p:sldId id="312" r:id="rId84"/>
    <p:sldId id="313" r:id="rId85"/>
    <p:sldId id="317" r:id="rId86"/>
    <p:sldId id="316" r:id="rId87"/>
    <p:sldId id="315" r:id="rId88"/>
    <p:sldId id="301" r:id="rId89"/>
    <p:sldId id="314" r:id="rId90"/>
    <p:sldId id="353" r:id="rId91"/>
    <p:sldId id="305" r:id="rId9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B3AE7D8-AC08-4A69-A4E2-6979E36AA40A}">
          <p14:sldIdLst>
            <p14:sldId id="256"/>
            <p14:sldId id="257"/>
          </p14:sldIdLst>
        </p14:section>
        <p14:section name="Motivation" id="{41901B2C-B6B3-488B-900B-E7EF9DCC9B3C}">
          <p14:sldIdLst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59"/>
            <p14:sldId id="274"/>
          </p14:sldIdLst>
        </p14:section>
        <p14:section name="Dryad" id="{E792E704-2E45-4E8F-82CC-175469641050}">
          <p14:sldIdLst>
            <p14:sldId id="35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322"/>
            <p14:sldId id="285"/>
            <p14:sldId id="321"/>
            <p14:sldId id="323"/>
            <p14:sldId id="324"/>
          </p14:sldIdLst>
        </p14:section>
        <p14:section name="DryadLINQ" id="{9CCB5A44-F2D3-4C89-9143-7412806EB4F2}">
          <p14:sldIdLst>
            <p14:sldId id="289"/>
            <p14:sldId id="286"/>
            <p14:sldId id="287"/>
            <p14:sldId id="288"/>
            <p14:sldId id="292"/>
            <p14:sldId id="293"/>
            <p14:sldId id="320"/>
            <p14:sldId id="325"/>
          </p14:sldIdLst>
        </p14:section>
        <p14:section name="Debugging" id="{07AF4AF2-36D7-41B2-A973-A8542B53097B}">
          <p14:sldIdLst>
            <p14:sldId id="290"/>
            <p14:sldId id="326"/>
            <p14:sldId id="327"/>
            <p14:sldId id="328"/>
            <p14:sldId id="329"/>
            <p14:sldId id="330"/>
            <p14:sldId id="261"/>
            <p14:sldId id="352"/>
            <p14:sldId id="308"/>
            <p14:sldId id="331"/>
            <p14:sldId id="332"/>
          </p14:sldIdLst>
        </p14:section>
        <p14:section name="Training Kinect" id="{98897AD0-E669-4A1E-A3A5-F2ABB0F92609}">
          <p14:sldIdLst>
            <p14:sldId id="350"/>
            <p14:sldId id="335"/>
            <p14:sldId id="336"/>
            <p14:sldId id="337"/>
            <p14:sldId id="338"/>
            <p14:sldId id="339"/>
            <p14:sldId id="340"/>
            <p14:sldId id="341"/>
            <p14:sldId id="342"/>
            <p14:sldId id="343"/>
            <p14:sldId id="344"/>
            <p14:sldId id="348"/>
            <p14:sldId id="345"/>
            <p14:sldId id="347"/>
            <p14:sldId id="346"/>
            <p14:sldId id="295"/>
            <p14:sldId id="349"/>
            <p14:sldId id="333"/>
            <p14:sldId id="334"/>
          </p14:sldIdLst>
        </p14:section>
        <p14:section name="Sketch" id="{0674D416-9771-4D6A-BCC8-1D1236ADD0EF}">
          <p14:sldIdLst>
            <p14:sldId id="291"/>
            <p14:sldId id="296"/>
            <p14:sldId id="319"/>
            <p14:sldId id="318"/>
            <p14:sldId id="351"/>
            <p14:sldId id="297"/>
            <p14:sldId id="309"/>
            <p14:sldId id="298"/>
            <p14:sldId id="299"/>
            <p14:sldId id="300"/>
            <p14:sldId id="311"/>
            <p14:sldId id="310"/>
            <p14:sldId id="303"/>
            <p14:sldId id="302"/>
            <p14:sldId id="304"/>
            <p14:sldId id="312"/>
            <p14:sldId id="313"/>
            <p14:sldId id="317"/>
            <p14:sldId id="316"/>
            <p14:sldId id="315"/>
            <p14:sldId id="301"/>
            <p14:sldId id="314"/>
            <p14:sldId id="353"/>
          </p14:sldIdLst>
        </p14:section>
        <p14:section name="Conclusions" id="{AC4EB3CF-9666-485A-9FBF-8BC8DF675CEF}">
          <p14:sldIdLst>
            <p14:sldId id="30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90" autoAdjust="0"/>
    <p:restoredTop sz="94660"/>
  </p:normalViewPr>
  <p:slideViewPr>
    <p:cSldViewPr snapToGrid="0">
      <p:cViewPr varScale="1">
        <p:scale>
          <a:sx n="186" d="100"/>
          <a:sy n="186" d="100"/>
        </p:scale>
        <p:origin x="996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97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111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budiu\Documents\research\papers\sketch\measurement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budiu\Documents\research\papers\sketch\measurement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 smtClean="0"/>
              <a:t>Probability</a:t>
            </a:r>
            <a:endParaRPr lang="en-US" dirty="0"/>
          </a:p>
        </c:rich>
      </c:tx>
      <c:layout>
        <c:manualLayout>
          <c:xMode val="edge"/>
          <c:yMode val="edge"/>
          <c:x val="0.28458341745743315"/>
          <c:y val="9.7297297297297303E-2"/>
        </c:manualLayout>
      </c:layout>
      <c:overlay val="0"/>
    </c:title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cat>
            <c:strRef>
              <c:f>Sheet1!$A$2:$A$5</c:f>
              <c:strCache>
                <c:ptCount val="4"/>
                <c:pt idx="0">
                  <c:v>Head</c:v>
                </c:pt>
                <c:pt idx="1">
                  <c:v>Left hand</c:v>
                </c:pt>
                <c:pt idx="2">
                  <c:v>Chest</c:v>
                </c:pt>
                <c:pt idx="3">
                  <c:v>Right Foot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</c:v>
                </c:pt>
                <c:pt idx="1">
                  <c:v>70</c:v>
                </c:pt>
                <c:pt idx="2">
                  <c:v>10</c:v>
                </c:pt>
                <c:pt idx="3">
                  <c:v>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8"/>
        <c:axId val="455203816"/>
        <c:axId val="318449424"/>
      </c:barChart>
      <c:catAx>
        <c:axId val="4552038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318449424"/>
        <c:crosses val="autoZero"/>
        <c:auto val="1"/>
        <c:lblAlgn val="ctr"/>
        <c:lblOffset val="100"/>
        <c:noMultiLvlLbl val="0"/>
      </c:catAx>
      <c:valAx>
        <c:axId val="318449424"/>
        <c:scaling>
          <c:orientation val="minMax"/>
          <c:max val="100"/>
        </c:scaling>
        <c:delete val="0"/>
        <c:axPos val="l"/>
        <c:majorGridlines/>
        <c:numFmt formatCode="General" sourceLinked="0"/>
        <c:majorTickMark val="out"/>
        <c:minorTickMark val="none"/>
        <c:tickLblPos val="nextTo"/>
        <c:crossAx val="455203816"/>
        <c:crosses val="autoZero"/>
        <c:crossBetween val="between"/>
        <c:majorUnit val="25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5914260717410341E-2"/>
          <c:y val="0.1115277777777778"/>
          <c:w val="0.90408573928258973"/>
          <c:h val="0.77644320501603947"/>
        </c:manualLayout>
      </c:layout>
      <c:lineChart>
        <c:grouping val="standard"/>
        <c:varyColors val="0"/>
        <c:ser>
          <c:idx val="0"/>
          <c:order val="0"/>
          <c:tx>
            <c:strRef>
              <c:f>Sheet1!$B$34</c:f>
              <c:strCache>
                <c:ptCount val="1"/>
                <c:pt idx="0">
                  <c:v>No aggregation network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errBars>
            <c:errDir val="y"/>
            <c:errBarType val="both"/>
            <c:errValType val="cust"/>
            <c:noEndCap val="0"/>
            <c:plus>
              <c:numRef>
                <c:f>Sheet1!$G$36:$G$45</c:f>
                <c:numCache>
                  <c:formatCode>General</c:formatCode>
                  <c:ptCount val="10"/>
                  <c:pt idx="0">
                    <c:v>5.6</c:v>
                  </c:pt>
                  <c:pt idx="1">
                    <c:v>6.4</c:v>
                  </c:pt>
                  <c:pt idx="2">
                    <c:v>14.8</c:v>
                  </c:pt>
                  <c:pt idx="3">
                    <c:v>9</c:v>
                  </c:pt>
                  <c:pt idx="4">
                    <c:v>20.6</c:v>
                  </c:pt>
                  <c:pt idx="5">
                    <c:v>15.799999999999997</c:v>
                  </c:pt>
                  <c:pt idx="6">
                    <c:v>13.400000000000006</c:v>
                  </c:pt>
                  <c:pt idx="7">
                    <c:v>29.599999999999994</c:v>
                  </c:pt>
                  <c:pt idx="8">
                    <c:v>28.399999999999977</c:v>
                  </c:pt>
                  <c:pt idx="9">
                    <c:v>104.60000000000002</c:v>
                  </c:pt>
                </c:numCache>
              </c:numRef>
            </c:plus>
            <c:minus>
              <c:numRef>
                <c:f>Sheet1!$F$36:$F$45</c:f>
                <c:numCache>
                  <c:formatCode>General</c:formatCode>
                  <c:ptCount val="10"/>
                  <c:pt idx="0">
                    <c:v>1.4</c:v>
                  </c:pt>
                  <c:pt idx="1">
                    <c:v>1.5999999999999996</c:v>
                  </c:pt>
                  <c:pt idx="2">
                    <c:v>5.1999999999999993</c:v>
                  </c:pt>
                  <c:pt idx="3">
                    <c:v>6</c:v>
                  </c:pt>
                  <c:pt idx="4">
                    <c:v>15.399999999999999</c:v>
                  </c:pt>
                  <c:pt idx="5">
                    <c:v>11.200000000000003</c:v>
                  </c:pt>
                  <c:pt idx="6">
                    <c:v>16.599999999999994</c:v>
                  </c:pt>
                  <c:pt idx="7">
                    <c:v>24.400000000000006</c:v>
                  </c:pt>
                  <c:pt idx="8">
                    <c:v>20.600000000000023</c:v>
                  </c:pt>
                  <c:pt idx="9">
                    <c:v>92.399999999999977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numRef>
              <c:f>Sheet1!$A$36:$A$45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4</c:v>
                </c:pt>
                <c:pt idx="3">
                  <c:v>8</c:v>
                </c:pt>
                <c:pt idx="4">
                  <c:v>16</c:v>
                </c:pt>
                <c:pt idx="5">
                  <c:v>24</c:v>
                </c:pt>
                <c:pt idx="6">
                  <c:v>32</c:v>
                </c:pt>
                <c:pt idx="7">
                  <c:v>64</c:v>
                </c:pt>
                <c:pt idx="8">
                  <c:v>128</c:v>
                </c:pt>
                <c:pt idx="9">
                  <c:v>155</c:v>
                </c:pt>
              </c:numCache>
            </c:numRef>
          </c:cat>
          <c:val>
            <c:numRef>
              <c:f>Sheet1!$E$36:$E$45</c:f>
              <c:numCache>
                <c:formatCode>General</c:formatCode>
                <c:ptCount val="10"/>
                <c:pt idx="0">
                  <c:v>3.4</c:v>
                </c:pt>
                <c:pt idx="1">
                  <c:v>5.6</c:v>
                </c:pt>
                <c:pt idx="2">
                  <c:v>12.2</c:v>
                </c:pt>
                <c:pt idx="3">
                  <c:v>21</c:v>
                </c:pt>
                <c:pt idx="4">
                  <c:v>47.4</c:v>
                </c:pt>
                <c:pt idx="5">
                  <c:v>61.2</c:v>
                </c:pt>
                <c:pt idx="6">
                  <c:v>96.6</c:v>
                </c:pt>
                <c:pt idx="7">
                  <c:v>166.4</c:v>
                </c:pt>
                <c:pt idx="8">
                  <c:v>359.6</c:v>
                </c:pt>
                <c:pt idx="9">
                  <c:v>509.4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Sheet1!$I$34</c:f>
              <c:strCache>
                <c:ptCount val="1"/>
                <c:pt idx="0">
                  <c:v>With aggregation network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errBars>
            <c:errDir val="y"/>
            <c:errBarType val="both"/>
            <c:errValType val="cust"/>
            <c:noEndCap val="0"/>
            <c:plus>
              <c:numRef>
                <c:f>Sheet1!$N$36:$N$45</c:f>
                <c:numCache>
                  <c:formatCode>General</c:formatCode>
                  <c:ptCount val="10"/>
                  <c:pt idx="0">
                    <c:v>2</c:v>
                  </c:pt>
                  <c:pt idx="1">
                    <c:v>0.40000000000000036</c:v>
                  </c:pt>
                  <c:pt idx="2">
                    <c:v>35.4</c:v>
                  </c:pt>
                  <c:pt idx="3">
                    <c:v>46.6</c:v>
                  </c:pt>
                  <c:pt idx="4">
                    <c:v>53.6</c:v>
                  </c:pt>
                  <c:pt idx="5">
                    <c:v>58.8</c:v>
                  </c:pt>
                  <c:pt idx="6">
                    <c:v>71.599999999999994</c:v>
                  </c:pt>
                  <c:pt idx="7">
                    <c:v>78.8</c:v>
                  </c:pt>
                  <c:pt idx="8">
                    <c:v>10.600000000000001</c:v>
                  </c:pt>
                  <c:pt idx="9">
                    <c:v>126.4</c:v>
                  </c:pt>
                </c:numCache>
              </c:numRef>
            </c:plus>
            <c:minus>
              <c:numRef>
                <c:f>Sheet1!$M$36:$M$45</c:f>
                <c:numCache>
                  <c:formatCode>General</c:formatCode>
                  <c:ptCount val="10"/>
                  <c:pt idx="0">
                    <c:v>1</c:v>
                  </c:pt>
                  <c:pt idx="1">
                    <c:v>0.59999999999999964</c:v>
                  </c:pt>
                  <c:pt idx="2">
                    <c:v>40.6</c:v>
                  </c:pt>
                  <c:pt idx="3">
                    <c:v>31.4</c:v>
                  </c:pt>
                  <c:pt idx="4">
                    <c:v>36.4</c:v>
                  </c:pt>
                  <c:pt idx="5">
                    <c:v>31.200000000000003</c:v>
                  </c:pt>
                  <c:pt idx="6">
                    <c:v>34.4</c:v>
                  </c:pt>
                  <c:pt idx="7">
                    <c:v>44.2</c:v>
                  </c:pt>
                  <c:pt idx="8">
                    <c:v>10.399999999999999</c:v>
                  </c:pt>
                  <c:pt idx="9">
                    <c:v>34.599999999999994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val>
            <c:numRef>
              <c:f>Sheet1!$L$36:$L$45</c:f>
              <c:numCache>
                <c:formatCode>General</c:formatCode>
                <c:ptCount val="10"/>
                <c:pt idx="0">
                  <c:v>5</c:v>
                </c:pt>
                <c:pt idx="1">
                  <c:v>4.5999999999999996</c:v>
                </c:pt>
                <c:pt idx="2">
                  <c:v>44.6</c:v>
                </c:pt>
                <c:pt idx="3">
                  <c:v>37.4</c:v>
                </c:pt>
                <c:pt idx="4">
                  <c:v>49.4</c:v>
                </c:pt>
                <c:pt idx="5">
                  <c:v>44.2</c:v>
                </c:pt>
                <c:pt idx="6">
                  <c:v>49.4</c:v>
                </c:pt>
                <c:pt idx="7">
                  <c:v>64.2</c:v>
                </c:pt>
                <c:pt idx="8">
                  <c:v>37.4</c:v>
                </c:pt>
                <c:pt idx="9">
                  <c:v>70.599999999999994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54522536"/>
        <c:axId val="454522928"/>
      </c:lineChart>
      <c:catAx>
        <c:axId val="4545225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3000000" spcFirstLastPara="1" vertOverflow="ellipsis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54522928"/>
        <c:crosses val="autoZero"/>
        <c:auto val="1"/>
        <c:lblAlgn val="ctr"/>
        <c:lblOffset val="100"/>
        <c:noMultiLvlLbl val="0"/>
      </c:catAx>
      <c:valAx>
        <c:axId val="4545229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545225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13014455182786835"/>
          <c:y val="6.6024296891454573E-2"/>
          <c:w val="0.72031215682609406"/>
          <c:h val="0.24132176837270336"/>
        </c:manualLayout>
      </c:layout>
      <c:overlay val="0"/>
      <c:spPr>
        <a:solidFill>
          <a:schemeClr val="bg1"/>
        </a:solidFill>
        <a:ln>
          <a:solidFill>
            <a:schemeClr val="tx2"/>
          </a:solidFill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ysClr val="windowText" lastClr="000000"/>
      </a:solidFill>
      <a:round/>
    </a:ln>
    <a:effectLst/>
  </c:spPr>
  <c:txPr>
    <a:bodyPr/>
    <a:lstStyle/>
    <a:p>
      <a:pPr>
        <a:defRPr sz="1600"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653718285214348"/>
          <c:y val="6.4421341863517043E-2"/>
          <c:w val="0.85290726159230101"/>
          <c:h val="0.75388287401574805"/>
        </c:manualLayout>
      </c:layout>
      <c:lineChart>
        <c:grouping val="standard"/>
        <c:varyColors val="0"/>
        <c:ser>
          <c:idx val="0"/>
          <c:order val="0"/>
          <c:tx>
            <c:strRef>
              <c:f>Sheet1!$B$2</c:f>
              <c:strCache>
                <c:ptCount val="1"/>
                <c:pt idx="0">
                  <c:v>No aggregation network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errBars>
            <c:errDir val="y"/>
            <c:errBarType val="both"/>
            <c:errValType val="cust"/>
            <c:noEndCap val="0"/>
            <c:plus>
              <c:numRef>
                <c:f>Sheet1!$G$4:$G$13</c:f>
                <c:numCache>
                  <c:formatCode>General</c:formatCode>
                  <c:ptCount val="10"/>
                  <c:pt idx="0">
                    <c:v>15.399999999999977</c:v>
                  </c:pt>
                  <c:pt idx="1">
                    <c:v>13.600000000000023</c:v>
                  </c:pt>
                  <c:pt idx="2">
                    <c:v>89.600000000000023</c:v>
                  </c:pt>
                  <c:pt idx="3">
                    <c:v>425</c:v>
                  </c:pt>
                  <c:pt idx="4">
                    <c:v>149.39999999999998</c:v>
                  </c:pt>
                  <c:pt idx="5">
                    <c:v>82.200000000000045</c:v>
                  </c:pt>
                  <c:pt idx="6">
                    <c:v>102.39999999999998</c:v>
                  </c:pt>
                  <c:pt idx="7">
                    <c:v>4.2000000000000455</c:v>
                  </c:pt>
                  <c:pt idx="8">
                    <c:v>77</c:v>
                  </c:pt>
                  <c:pt idx="9">
                    <c:v>130.20000000000005</c:v>
                  </c:pt>
                </c:numCache>
              </c:numRef>
            </c:plus>
            <c:minus>
              <c:numRef>
                <c:f>Sheet1!$F$4:$F$13</c:f>
                <c:numCache>
                  <c:formatCode>General</c:formatCode>
                  <c:ptCount val="10"/>
                  <c:pt idx="0">
                    <c:v>27.600000000000023</c:v>
                  </c:pt>
                  <c:pt idx="1">
                    <c:v>12.399999999999977</c:v>
                  </c:pt>
                  <c:pt idx="2">
                    <c:v>36.399999999999977</c:v>
                  </c:pt>
                  <c:pt idx="3">
                    <c:v>160</c:v>
                  </c:pt>
                  <c:pt idx="4">
                    <c:v>92.600000000000023</c:v>
                  </c:pt>
                  <c:pt idx="5">
                    <c:v>97.799999999999955</c:v>
                  </c:pt>
                  <c:pt idx="6">
                    <c:v>56.600000000000023</c:v>
                  </c:pt>
                  <c:pt idx="7">
                    <c:v>5.7999999999999545</c:v>
                  </c:pt>
                  <c:pt idx="8">
                    <c:v>135</c:v>
                  </c:pt>
                  <c:pt idx="9">
                    <c:v>95.799999999999955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numRef>
              <c:f>Sheet1!$A$4:$A$13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4</c:v>
                </c:pt>
                <c:pt idx="3">
                  <c:v>8</c:v>
                </c:pt>
                <c:pt idx="4">
                  <c:v>16</c:v>
                </c:pt>
                <c:pt idx="5">
                  <c:v>24</c:v>
                </c:pt>
                <c:pt idx="6">
                  <c:v>32</c:v>
                </c:pt>
                <c:pt idx="7">
                  <c:v>64</c:v>
                </c:pt>
                <c:pt idx="8">
                  <c:v>128</c:v>
                </c:pt>
                <c:pt idx="9">
                  <c:v>155</c:v>
                </c:pt>
              </c:numCache>
            </c:numRef>
          </c:cat>
          <c:val>
            <c:numRef>
              <c:f>Sheet1!$E$4:$E$13</c:f>
              <c:numCache>
                <c:formatCode>General</c:formatCode>
                <c:ptCount val="10"/>
                <c:pt idx="0">
                  <c:v>913.6</c:v>
                </c:pt>
                <c:pt idx="1">
                  <c:v>879.4</c:v>
                </c:pt>
                <c:pt idx="2">
                  <c:v>886.4</c:v>
                </c:pt>
                <c:pt idx="3">
                  <c:v>1014</c:v>
                </c:pt>
                <c:pt idx="4">
                  <c:v>987.6</c:v>
                </c:pt>
                <c:pt idx="5">
                  <c:v>930.8</c:v>
                </c:pt>
                <c:pt idx="6">
                  <c:v>859.6</c:v>
                </c:pt>
                <c:pt idx="7">
                  <c:v>995.8</c:v>
                </c:pt>
                <c:pt idx="8">
                  <c:v>1440</c:v>
                </c:pt>
                <c:pt idx="9">
                  <c:v>1578.8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Sheet1!$I$2</c:f>
              <c:strCache>
                <c:ptCount val="1"/>
                <c:pt idx="0">
                  <c:v>With aggregation network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errBars>
            <c:errDir val="y"/>
            <c:errBarType val="both"/>
            <c:errValType val="cust"/>
            <c:noEndCap val="0"/>
            <c:plus>
              <c:numRef>
                <c:f>Sheet1!$N$4:$N$13</c:f>
                <c:numCache>
                  <c:formatCode>General</c:formatCode>
                  <c:ptCount val="10"/>
                  <c:pt idx="0">
                    <c:v>13.799999999999955</c:v>
                  </c:pt>
                  <c:pt idx="1">
                    <c:v>29.200000000000045</c:v>
                  </c:pt>
                  <c:pt idx="2">
                    <c:v>27.399999999999977</c:v>
                  </c:pt>
                  <c:pt idx="3">
                    <c:v>3.3999999999999773</c:v>
                  </c:pt>
                  <c:pt idx="4">
                    <c:v>134.79999999999995</c:v>
                  </c:pt>
                  <c:pt idx="5">
                    <c:v>119.40000000000009</c:v>
                  </c:pt>
                  <c:pt idx="6">
                    <c:v>126.20000000000005</c:v>
                  </c:pt>
                  <c:pt idx="7">
                    <c:v>67.200000000000045</c:v>
                  </c:pt>
                  <c:pt idx="8">
                    <c:v>98.400000000000091</c:v>
                  </c:pt>
                  <c:pt idx="9">
                    <c:v>30.200000000000045</c:v>
                  </c:pt>
                </c:numCache>
              </c:numRef>
            </c:plus>
            <c:minus>
              <c:numRef>
                <c:f>Sheet1!$M$4:$M$13</c:f>
                <c:numCache>
                  <c:formatCode>General</c:formatCode>
                  <c:ptCount val="10"/>
                  <c:pt idx="0">
                    <c:v>8.2000000000000455</c:v>
                  </c:pt>
                  <c:pt idx="1">
                    <c:v>14.799999999999955</c:v>
                  </c:pt>
                  <c:pt idx="2">
                    <c:v>18.600000000000023</c:v>
                  </c:pt>
                  <c:pt idx="3">
                    <c:v>5.6000000000000227</c:v>
                  </c:pt>
                  <c:pt idx="4">
                    <c:v>198.20000000000005</c:v>
                  </c:pt>
                  <c:pt idx="5">
                    <c:v>231.59999999999991</c:v>
                  </c:pt>
                  <c:pt idx="6">
                    <c:v>64.799999999999955</c:v>
                  </c:pt>
                  <c:pt idx="7">
                    <c:v>46.799999999999955</c:v>
                  </c:pt>
                  <c:pt idx="8">
                    <c:v>71.599999999999909</c:v>
                  </c:pt>
                  <c:pt idx="9">
                    <c:v>51.799999999999955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val>
            <c:numRef>
              <c:f>Sheet1!$L$4:$L$13</c:f>
              <c:numCache>
                <c:formatCode>General</c:formatCode>
                <c:ptCount val="10"/>
                <c:pt idx="0">
                  <c:v>927.2</c:v>
                </c:pt>
                <c:pt idx="1">
                  <c:v>890.8</c:v>
                </c:pt>
                <c:pt idx="2">
                  <c:v>856.6</c:v>
                </c:pt>
                <c:pt idx="3">
                  <c:v>836.6</c:v>
                </c:pt>
                <c:pt idx="4">
                  <c:v>1183.2</c:v>
                </c:pt>
                <c:pt idx="5">
                  <c:v>1277.5999999999999</c:v>
                </c:pt>
                <c:pt idx="6">
                  <c:v>1317.8</c:v>
                </c:pt>
                <c:pt idx="7">
                  <c:v>1232.8</c:v>
                </c:pt>
                <c:pt idx="8">
                  <c:v>1227.5999999999999</c:v>
                </c:pt>
                <c:pt idx="9">
                  <c:v>1196.8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54523712"/>
        <c:axId val="454524104"/>
        <c:extLst/>
      </c:lineChart>
      <c:catAx>
        <c:axId val="4545237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3000000" spcFirstLastPara="1" vertOverflow="ellipsis" wrap="square" anchor="ctr" anchorCtr="1"/>
          <a:lstStyle/>
          <a:p>
            <a:pPr>
              <a:defRPr sz="1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54524104"/>
        <c:crosses val="autoZero"/>
        <c:auto val="1"/>
        <c:lblAlgn val="ctr"/>
        <c:lblOffset val="100"/>
        <c:noMultiLvlLbl val="0"/>
      </c:catAx>
      <c:valAx>
        <c:axId val="454524104"/>
        <c:scaling>
          <c:orientation val="minMax"/>
          <c:max val="170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54523712"/>
        <c:crosses val="autoZero"/>
        <c:crossBetween val="between"/>
        <c:majorUnit val="200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ysClr val="windowText" lastClr="000000"/>
      </a:solidFill>
      <a:round/>
    </a:ln>
    <a:effectLst/>
  </c:spPr>
  <c:txPr>
    <a:bodyPr/>
    <a:lstStyle/>
    <a:p>
      <a:pPr>
        <a:defRPr sz="1800"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1510FE-B5F3-4A1D-B797-68B3CCA41609}" type="datetimeFigureOut">
              <a:rPr lang="en-US" smtClean="0"/>
              <a:t>10/10/2014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F8A2D-B50B-40D2-88DF-AC5F607BE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122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Images from Wikipedia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100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Left image from Google Books.</a:t>
            </a:r>
          </a:p>
          <a:p>
            <a:r>
              <a:rPr lang="en-US" dirty="0" smtClean="0"/>
              <a:t>Right</a:t>
            </a:r>
            <a:r>
              <a:rPr lang="en-US" baseline="0" dirty="0" smtClean="0"/>
              <a:t> image from Wikipedia.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4563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Left image from Wikipedia.</a:t>
            </a:r>
          </a:p>
          <a:p>
            <a:r>
              <a:rPr lang="en-US" dirty="0" smtClean="0"/>
              <a:t>Right image from</a:t>
            </a:r>
            <a:r>
              <a:rPr lang="en-US" baseline="0" dirty="0" smtClean="0"/>
              <a:t> Nature.com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079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from Wikipedia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7363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from sdss3.org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2048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from noaa.gov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4265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Left image from Opte.org</a:t>
            </a:r>
          </a:p>
          <a:p>
            <a:r>
              <a:rPr lang="en-US" dirty="0" smtClean="0"/>
              <a:t>Right</a:t>
            </a:r>
            <a:r>
              <a:rPr lang="en-US" baseline="0" dirty="0" smtClean="0"/>
              <a:t> image from facebook.com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322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 is optimized for: throughput,</a:t>
            </a:r>
            <a:r>
              <a:rPr lang="en-US" baseline="0" dirty="0" smtClean="0"/>
              <a:t> data-parallel computation, in a private data-center.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7889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 the same way as the Unix shell does not understand the pipeline running on top, but manages its execution (i.e., killing processes when one</a:t>
            </a:r>
            <a:r>
              <a:rPr lang="en-US" baseline="0" dirty="0" smtClean="0"/>
              <a:t> exits), Dryad does not understand the job running on top.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6523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 is a generalization of the Unix piping mechanism: instead of </a:t>
            </a:r>
            <a:r>
              <a:rPr lang="en-US" dirty="0" err="1" smtClean="0"/>
              <a:t>uni</a:t>
            </a:r>
            <a:r>
              <a:rPr lang="en-US" dirty="0" smtClean="0"/>
              <a:t>-dimensional (chain) pipelines, it provides two-dimensional pipelines.</a:t>
            </a:r>
            <a:r>
              <a:rPr lang="en-US" baseline="0" dirty="0" smtClean="0"/>
              <a:t> The unit is still a process connected by a point-to-point channel, but the processes are replicated.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6830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a possible schedule of a Dryad job using 2 machines.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5842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Unix pipeline is generalized 3</a:t>
            </a:r>
            <a:r>
              <a:rPr lang="en-US" baseline="0" dirty="0" smtClean="0"/>
              <a:t>-ways:</a:t>
            </a:r>
          </a:p>
          <a:p>
            <a:pPr>
              <a:buFontTx/>
              <a:buChar char="-"/>
            </a:pPr>
            <a:r>
              <a:rPr lang="en-US" baseline="0" dirty="0" smtClean="0"/>
              <a:t>2D instead of 1D</a:t>
            </a:r>
          </a:p>
          <a:p>
            <a:pPr>
              <a:buFontTx/>
              <a:buChar char="-"/>
            </a:pPr>
            <a:r>
              <a:rPr lang="en-US" baseline="0" dirty="0" smtClean="0"/>
              <a:t> spans multiple machines</a:t>
            </a:r>
          </a:p>
          <a:p>
            <a:pPr>
              <a:buFontTx/>
              <a:buChar char="-"/>
            </a:pPr>
            <a:r>
              <a:rPr lang="en-US" baseline="0" dirty="0" smtClean="0"/>
              <a:t> resources are virtualized: you can run the same large job on many or few machines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3773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the basic Dryad</a:t>
            </a:r>
            <a:r>
              <a:rPr lang="en-US" baseline="0" dirty="0" smtClean="0"/>
              <a:t> terminology.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970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brain of a Dryad job is a centralized</a:t>
            </a:r>
            <a:r>
              <a:rPr lang="en-US" baseline="0" dirty="0" smtClean="0"/>
              <a:t> </a:t>
            </a:r>
            <a:r>
              <a:rPr lang="en-US" dirty="0" smtClean="0"/>
              <a:t>graph manager, which maintains a complete state of the job.</a:t>
            </a:r>
          </a:p>
          <a:p>
            <a:r>
              <a:rPr lang="en-US" dirty="0" smtClean="0"/>
              <a:t>The GM controls the processes running</a:t>
            </a:r>
            <a:r>
              <a:rPr lang="en-US" baseline="0" dirty="0" smtClean="0"/>
              <a:t> on a cluster, but never exchanges data with them.</a:t>
            </a:r>
          </a:p>
          <a:p>
            <a:r>
              <a:rPr lang="en-US" baseline="0" dirty="0" smtClean="0"/>
              <a:t>(The data plane is completely separated from the control plane.)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6458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Channels are very abstract, enabling a variety</a:t>
            </a:r>
            <a:r>
              <a:rPr lang="en-US" baseline="0" dirty="0" smtClean="0"/>
              <a:t> of transport mechanisms.</a:t>
            </a:r>
          </a:p>
          <a:p>
            <a:r>
              <a:rPr lang="en-US" baseline="0" dirty="0" smtClean="0"/>
              <a:t>The performance and fault-tolerance of these </a:t>
            </a:r>
            <a:r>
              <a:rPr lang="en-US" baseline="0" dirty="0" err="1" smtClean="0"/>
              <a:t>machanisms</a:t>
            </a:r>
            <a:r>
              <a:rPr lang="en-US" baseline="0" dirty="0" smtClean="0"/>
              <a:t> vary widely.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7144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Computation Staging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8221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Vertex</a:t>
            </a:r>
            <a:r>
              <a:rPr lang="en-US" baseline="0" dirty="0" smtClean="0"/>
              <a:t> failures and channel failures are handled differently.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5898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handling of apparently very slow computation by duplication of vertices is handled by a stage manager.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5593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Aggregating data with</a:t>
            </a:r>
            <a:r>
              <a:rPr lang="en-US" baseline="0" dirty="0" smtClean="0"/>
              <a:t> associative operators can be done in a bandwidth-preserving fashion in the intermediate aggregations are placed close to the source data.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5788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adds a wealth of features on top of plain</a:t>
            </a:r>
            <a:r>
              <a:rPr lang="en-US" baseline="0" dirty="0" smtClean="0"/>
              <a:t> Dryad.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8496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Language Integrated Query is an extension of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.Net</a:t>
            </a:r>
            <a:r>
              <a:rPr lang="en-US" baseline="0" dirty="0" smtClean="0"/>
              <a:t> which allows one to write declarative computations on collections (green part).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63826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translates LINQ programs into Dryad computations:</a:t>
            </a:r>
          </a:p>
          <a:p>
            <a:pPr rtl="0"/>
            <a:r>
              <a:rPr lang="en-US" dirty="0" smtClean="0"/>
              <a:t>- C# and LINQ data objects become distributed partitioned files. </a:t>
            </a:r>
          </a:p>
          <a:p>
            <a:pPr rtl="0"/>
            <a:r>
              <a:rPr lang="en-US" dirty="0" smtClean="0"/>
              <a:t>- LINQ queries become distributed Dryad jobs. </a:t>
            </a:r>
          </a:p>
          <a:p>
            <a:pPr rtl="0"/>
            <a:r>
              <a:rPr lang="en-US" dirty="0" smtClean="0"/>
              <a:t>-</a:t>
            </a:r>
            <a:r>
              <a:rPr lang="en-US" baseline="0" dirty="0" smtClean="0"/>
              <a:t> </a:t>
            </a:r>
            <a:r>
              <a:rPr lang="en-US" dirty="0" smtClean="0"/>
              <a:t>C# methods become code running on the vertices of a Dryad job.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2204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3DD7EF-48A3-482D-83FD-78B65EB3BDF3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02097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42849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D114C7-3239-4DC6-B7D3-37922C9E6000}" type="slidenum">
              <a:rPr lang="en-US" smtClean="0"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720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B88DC-F14B-4D8F-868F-3C217D03204D}" type="datetime1">
              <a:rPr lang="en-US" smtClean="0"/>
              <a:t>10/10/2014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106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B2B81-274B-4341-B105-85C2792906AA}" type="datetime1">
              <a:rPr lang="en-US" smtClean="0"/>
              <a:t>10/10/2014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789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EC7C3-F43B-4D29-96D4-8400017DDA9A}" type="datetime1">
              <a:rPr lang="en-US" smtClean="0"/>
              <a:t>10/10/2014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863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A4D3A-10D2-427B-9598-30AFFFE18E1C}" type="datetime1">
              <a:rPr lang="en-US" smtClean="0"/>
              <a:t>10/10/2014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916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8A4BE-159C-4475-A8C5-7B3513AE09B1}" type="datetime1">
              <a:rPr lang="en-US" smtClean="0"/>
              <a:t>10/10/2014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556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185F1-B279-4CB1-A294-919C3DDED7AA}" type="datetime1">
              <a:rPr lang="en-US" smtClean="0"/>
              <a:t>10/10/2014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441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38A7D-81FD-45A8-B9AD-72B9613193A7}" type="datetime1">
              <a:rPr lang="en-US" smtClean="0"/>
              <a:t>10/10/2014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168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09585-C259-49BA-A263-C2B8AB963B35}" type="datetime1">
              <a:rPr lang="en-US" smtClean="0"/>
              <a:t>10/10/2014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082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DC41-D984-4EC7-9C8C-88837626F796}" type="datetime1">
              <a:rPr lang="en-US" smtClean="0"/>
              <a:t>10/10/2014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943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00C13-508B-4CF7-91C2-66479006263F}" type="datetime1">
              <a:rPr lang="en-US" smtClean="0"/>
              <a:t>10/10/2014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206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E2E6-418F-499D-BFDA-348939C7952A}" type="datetime1">
              <a:rPr lang="en-US" smtClean="0"/>
              <a:t>10/10/2014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722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BF703-C07D-43BB-A7E4-D96D8B262CD1}" type="datetime1">
              <a:rPr lang="en-US" smtClean="0"/>
              <a:t>10/10/2014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713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5.jpeg"/><Relationship Id="rId7" Type="http://schemas.openxmlformats.org/officeDocument/2006/relationships/image" Target="../media/image18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microsoft.com/office/2007/relationships/hdphoto" Target="../media/hdphoto1.wdp"/><Relationship Id="rId10" Type="http://schemas.openxmlformats.org/officeDocument/2006/relationships/image" Target="../media/image21.wmf"/><Relationship Id="rId4" Type="http://schemas.openxmlformats.org/officeDocument/2006/relationships/image" Target="../media/image16.png"/><Relationship Id="rId9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9.pn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1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2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pn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2.wmf"/><Relationship Id="rId5" Type="http://schemas.openxmlformats.org/officeDocument/2006/relationships/image" Target="../media/image51.jpeg"/><Relationship Id="rId4" Type="http://schemas.openxmlformats.org/officeDocument/2006/relationships/image" Target="../media/image45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4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gif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7" Type="http://schemas.openxmlformats.org/officeDocument/2006/relationships/image" Target="../media/image74.jpe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7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jpeg"/><Relationship Id="rId13" Type="http://schemas.openxmlformats.org/officeDocument/2006/relationships/image" Target="../media/image89.jpeg"/><Relationship Id="rId18" Type="http://schemas.openxmlformats.org/officeDocument/2006/relationships/image" Target="../media/image94.jpeg"/><Relationship Id="rId26" Type="http://schemas.openxmlformats.org/officeDocument/2006/relationships/image" Target="../media/image102.jpeg"/><Relationship Id="rId3" Type="http://schemas.openxmlformats.org/officeDocument/2006/relationships/image" Target="../media/image79.png"/><Relationship Id="rId21" Type="http://schemas.openxmlformats.org/officeDocument/2006/relationships/image" Target="../media/image97.jpeg"/><Relationship Id="rId7" Type="http://schemas.openxmlformats.org/officeDocument/2006/relationships/image" Target="../media/image83.jpeg"/><Relationship Id="rId12" Type="http://schemas.openxmlformats.org/officeDocument/2006/relationships/image" Target="../media/image88.jpeg"/><Relationship Id="rId17" Type="http://schemas.openxmlformats.org/officeDocument/2006/relationships/image" Target="../media/image93.jpeg"/><Relationship Id="rId25" Type="http://schemas.openxmlformats.org/officeDocument/2006/relationships/image" Target="../media/image101.jpeg"/><Relationship Id="rId2" Type="http://schemas.openxmlformats.org/officeDocument/2006/relationships/image" Target="../media/image78.jpeg"/><Relationship Id="rId16" Type="http://schemas.openxmlformats.org/officeDocument/2006/relationships/image" Target="../media/image92.jpeg"/><Relationship Id="rId20" Type="http://schemas.openxmlformats.org/officeDocument/2006/relationships/image" Target="../media/image9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2.jpeg"/><Relationship Id="rId11" Type="http://schemas.openxmlformats.org/officeDocument/2006/relationships/image" Target="../media/image87.jpeg"/><Relationship Id="rId24" Type="http://schemas.openxmlformats.org/officeDocument/2006/relationships/image" Target="../media/image100.jpeg"/><Relationship Id="rId5" Type="http://schemas.openxmlformats.org/officeDocument/2006/relationships/image" Target="../media/image81.jpeg"/><Relationship Id="rId15" Type="http://schemas.openxmlformats.org/officeDocument/2006/relationships/image" Target="../media/image91.jpeg"/><Relationship Id="rId23" Type="http://schemas.openxmlformats.org/officeDocument/2006/relationships/image" Target="../media/image99.jpeg"/><Relationship Id="rId28" Type="http://schemas.openxmlformats.org/officeDocument/2006/relationships/image" Target="../media/image104.jpeg"/><Relationship Id="rId10" Type="http://schemas.openxmlformats.org/officeDocument/2006/relationships/image" Target="../media/image86.jpeg"/><Relationship Id="rId19" Type="http://schemas.openxmlformats.org/officeDocument/2006/relationships/image" Target="../media/image95.jpeg"/><Relationship Id="rId4" Type="http://schemas.openxmlformats.org/officeDocument/2006/relationships/image" Target="../media/image80.jpeg"/><Relationship Id="rId9" Type="http://schemas.openxmlformats.org/officeDocument/2006/relationships/image" Target="../media/image85.jpeg"/><Relationship Id="rId14" Type="http://schemas.openxmlformats.org/officeDocument/2006/relationships/image" Target="../media/image90.jpeg"/><Relationship Id="rId22" Type="http://schemas.openxmlformats.org/officeDocument/2006/relationships/image" Target="../media/image98.jpeg"/><Relationship Id="rId27" Type="http://schemas.openxmlformats.org/officeDocument/2006/relationships/image" Target="../media/image103.jpe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0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2.png"/><Relationship Id="rId4" Type="http://schemas.openxmlformats.org/officeDocument/2006/relationships/image" Target="../media/image111.jpeg"/></Relationships>
</file>

<file path=ppt/slides/_rels/slide6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6.xml"/><Relationship Id="rId4" Type="http://schemas.openxmlformats.org/officeDocument/2006/relationships/chart" Target="../charts/chart1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117.png"/><Relationship Id="rId4" Type="http://schemas.openxmlformats.org/officeDocument/2006/relationships/image" Target="../media/image116.wmf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20.png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6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6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6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6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4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122363"/>
            <a:ext cx="9144000" cy="1620837"/>
          </a:xfrm>
        </p:spPr>
        <p:txBody>
          <a:bodyPr>
            <a:normAutofit fontScale="90000"/>
          </a:bodyPr>
          <a:lstStyle/>
          <a:p>
            <a:r>
              <a:rPr lang="en-US" dirty="0"/>
              <a:t>Abstractions for building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big-data </a:t>
            </a:r>
            <a:r>
              <a:rPr lang="en-US" dirty="0"/>
              <a:t>systems</a:t>
            </a:r>
            <a:endParaRPr lang="en-US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3200" dirty="0" smtClean="0"/>
              <a:t>Mihai Budiu</a:t>
            </a:r>
          </a:p>
          <a:p>
            <a:endParaRPr lang="en-US" sz="3200" dirty="0"/>
          </a:p>
          <a:p>
            <a:r>
              <a:rPr lang="en-US" sz="3200" dirty="0" smtClean="0"/>
              <a:t>                  , </a:t>
            </a:r>
            <a:r>
              <a:rPr lang="en-US" sz="3200" dirty="0" smtClean="0"/>
              <a:t>Oct </a:t>
            </a:r>
            <a:r>
              <a:rPr lang="en-US" sz="3200" dirty="0" smtClean="0"/>
              <a:t>13 </a:t>
            </a:r>
            <a:r>
              <a:rPr lang="en-US" sz="3200" dirty="0" smtClean="0"/>
              <a:t>2014</a:t>
            </a:r>
            <a:endParaRPr lang="en-US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6" y="4768618"/>
            <a:ext cx="1466848" cy="406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639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9106"/>
            <a:ext cx="7886700" cy="1325563"/>
          </a:xfrm>
        </p:spPr>
        <p:txBody>
          <a:bodyPr/>
          <a:lstStyle/>
          <a:p>
            <a:r>
              <a:rPr lang="en-US" dirty="0" smtClean="0"/>
              <a:t>My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350" y="1209674"/>
            <a:ext cx="8877300" cy="5425211"/>
          </a:xfrm>
        </p:spPr>
        <p:txBody>
          <a:bodyPr>
            <a:normAutofit/>
          </a:bodyPr>
          <a:lstStyle/>
          <a:p>
            <a:r>
              <a:rPr lang="en-US" dirty="0" smtClean="0"/>
              <a:t>Ph.D. from Carnegie Mellon, 2003</a:t>
            </a:r>
          </a:p>
          <a:p>
            <a:pPr lvl="1"/>
            <a:r>
              <a:rPr lang="en-US" dirty="0"/>
              <a:t>H</a:t>
            </a:r>
            <a:r>
              <a:rPr lang="en-US" dirty="0" smtClean="0"/>
              <a:t>ardware synthesis</a:t>
            </a:r>
          </a:p>
          <a:p>
            <a:pPr lvl="1"/>
            <a:r>
              <a:rPr lang="en-US" dirty="0" smtClean="0"/>
              <a:t>Reconfigurable hardware</a:t>
            </a:r>
          </a:p>
          <a:p>
            <a:pPr lvl="1"/>
            <a:r>
              <a:rPr lang="en-US" dirty="0" smtClean="0"/>
              <a:t>Compilers and computer architecture</a:t>
            </a:r>
          </a:p>
          <a:p>
            <a:r>
              <a:rPr lang="en-US" dirty="0" smtClean="0"/>
              <a:t>Researcher at Microsoft Research Silicon Valley 2004-2014</a:t>
            </a:r>
          </a:p>
          <a:p>
            <a:pPr lvl="1"/>
            <a:r>
              <a:rPr lang="en-US" dirty="0" smtClean="0"/>
              <a:t>Computer security</a:t>
            </a:r>
          </a:p>
          <a:p>
            <a:pPr lvl="1"/>
            <a:r>
              <a:rPr lang="en-US" dirty="0" smtClean="0"/>
              <a:t>Cloud computing infrastructure: </a:t>
            </a:r>
          </a:p>
          <a:p>
            <a:pPr lvl="2"/>
            <a:r>
              <a:rPr lang="en-US" dirty="0" smtClean="0"/>
              <a:t>distributed computation platforms </a:t>
            </a:r>
          </a:p>
          <a:p>
            <a:pPr lvl="2"/>
            <a:r>
              <a:rPr lang="en-US" dirty="0" smtClean="0"/>
              <a:t>monitoring and debugging</a:t>
            </a:r>
          </a:p>
          <a:p>
            <a:pPr lvl="2"/>
            <a:r>
              <a:rPr lang="en-US" dirty="0" smtClean="0"/>
              <a:t>performance analysis</a:t>
            </a:r>
          </a:p>
          <a:p>
            <a:pPr lvl="1"/>
            <a:r>
              <a:rPr lang="en-US" dirty="0" smtClean="0"/>
              <a:t>Big data analysis and visualization </a:t>
            </a:r>
          </a:p>
          <a:p>
            <a:pPr lvl="1"/>
            <a:r>
              <a:rPr lang="en-US" dirty="0" smtClean="0"/>
              <a:t>Large scale machine learning </a:t>
            </a:r>
          </a:p>
          <a:p>
            <a:pPr lvl="1"/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3528" y="201606"/>
            <a:ext cx="1693772" cy="201613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96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US" dirty="0" smtClean="0"/>
              <a:t>500 Years Ago</a:t>
            </a:r>
            <a:endParaRPr lang="en-US" dirty="0"/>
          </a:p>
        </p:txBody>
      </p:sp>
      <p:pic>
        <p:nvPicPr>
          <p:cNvPr id="5122" name="Picture 2" descr="http://upload.wikimedia.org/wikipedia/commons/thumb/2/2b/Tycho_Brahe.JPG/250px-Tycho_Brahe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27" y="1007014"/>
            <a:ext cx="3311346" cy="4914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3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285160" y="5867400"/>
            <a:ext cx="17105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err="1" smtClean="0"/>
              <a:t>Tycho</a:t>
            </a:r>
            <a:r>
              <a:rPr lang="en-US" sz="2400" dirty="0" smtClean="0"/>
              <a:t> Brahe</a:t>
            </a:r>
            <a:br>
              <a:rPr lang="en-US" sz="2400" dirty="0" smtClean="0"/>
            </a:br>
            <a:r>
              <a:rPr lang="en-US" sz="2400" dirty="0" smtClean="0"/>
              <a:t>(1546-1601)</a:t>
            </a:r>
            <a:endParaRPr lang="en-US" sz="2400" dirty="0"/>
          </a:p>
        </p:txBody>
      </p:sp>
      <p:pic>
        <p:nvPicPr>
          <p:cNvPr id="7" name="Picture 2" descr="File:Johannes Kepler 161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1" y="990600"/>
            <a:ext cx="3552952" cy="488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770418" y="5867400"/>
            <a:ext cx="22229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Johannes Kepler</a:t>
            </a:r>
          </a:p>
          <a:p>
            <a:pPr algn="ctr"/>
            <a:r>
              <a:rPr lang="en-US" sz="2400" dirty="0" smtClean="0"/>
              <a:t>(1571-1630)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62213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le:Kepler laws diagram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57400"/>
            <a:ext cx="4222750" cy="361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Laws of Planetary Motion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4</a:t>
            </a:fld>
            <a:endParaRPr lang="en-US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37" y="1752600"/>
            <a:ext cx="3556271" cy="418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13594" y="5945469"/>
            <a:ext cx="3024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 smtClean="0"/>
              <a:t>Tycho’s</a:t>
            </a:r>
            <a:r>
              <a:rPr lang="en-US" sz="2400" dirty="0" smtClean="0"/>
              <a:t> measurements</a:t>
            </a:r>
            <a:endParaRPr lang="en-US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5971394" y="5945469"/>
            <a:ext cx="1801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 smtClean="0"/>
              <a:t>Kepler’s</a:t>
            </a:r>
            <a:r>
              <a:rPr lang="en-US" sz="2400" dirty="0" smtClean="0"/>
              <a:t> laws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8350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7" name="Picture 9" descr="http://www.nature.com/news/2011/110119/images/469282a-i5.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3" t="14820" r="5084" b="1686"/>
          <a:stretch/>
        </p:blipFill>
        <p:spPr bwMode="auto">
          <a:xfrm>
            <a:off x="3443920" y="2350806"/>
            <a:ext cx="5700080" cy="317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72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The Large Hadron Collider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5</a:t>
            </a:fld>
            <a:endParaRPr lang="en-US"/>
          </a:p>
        </p:txBody>
      </p:sp>
      <p:pic>
        <p:nvPicPr>
          <p:cNvPr id="7170" name="Picture 2" descr="File:Construction of LHC at CER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676400"/>
            <a:ext cx="32004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25161" y="6019800"/>
            <a:ext cx="15530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25 PB/year</a:t>
            </a:r>
            <a:endParaRPr lang="en-US" sz="2400" dirty="0"/>
          </a:p>
        </p:txBody>
      </p:sp>
      <p:sp>
        <p:nvSpPr>
          <p:cNvPr id="12" name="Rectangle 11"/>
          <p:cNvSpPr/>
          <p:nvPr/>
        </p:nvSpPr>
        <p:spPr>
          <a:xfrm>
            <a:off x="5219911" y="5867400"/>
            <a:ext cx="295350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WLHC Grid: </a:t>
            </a:r>
            <a:br>
              <a:rPr lang="en-US" sz="2400" dirty="0" smtClean="0"/>
            </a:br>
            <a:r>
              <a:rPr lang="en-US" sz="2400" dirty="0" smtClean="0"/>
              <a:t>200K computing cores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7043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US" dirty="0" smtClean="0"/>
              <a:t>Genetic Code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6</a:t>
            </a:fld>
            <a:endParaRPr lang="en-US"/>
          </a:p>
        </p:txBody>
      </p:sp>
      <p:pic>
        <p:nvPicPr>
          <p:cNvPr id="8197" name="Picture 5" descr="File:Genome Size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143000"/>
            <a:ext cx="7620000" cy="539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152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655638"/>
            <a:ext cx="8269816" cy="620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Astronomy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95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938325"/>
            <a:ext cx="7467600" cy="5849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Weather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34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The Webs</a:t>
            </a:r>
            <a:endParaRPr lang="en-US" dirty="0"/>
          </a:p>
        </p:txBody>
      </p:sp>
      <p:pic>
        <p:nvPicPr>
          <p:cNvPr id="10244" name="Picture 4" descr="http://r1.3crowd.com/blyon/opte/maps/static/1069646562.LGL.2D.4096x4096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19400"/>
            <a:ext cx="3306763" cy="330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9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364348" y="6248400"/>
            <a:ext cx="11978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Internet</a:t>
            </a:r>
            <a:endParaRPr lang="en-US" sz="2400" dirty="0"/>
          </a:p>
        </p:txBody>
      </p:sp>
      <p:pic>
        <p:nvPicPr>
          <p:cNvPr id="10246" name="Picture 6" descr="http://1.bp.blogspot.com/_P3kw8FQvTAU/TRCJ_vh8WzI/AAAAAAAAAFM/Wp1lD76CaEk/s1600/facebook_social_graph_connections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123952"/>
            <a:ext cx="6403767" cy="3189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4483565" y="4355068"/>
            <a:ext cx="30987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Facebook friends graph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2005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23" name="Picture 27" descr="C:\Users\mbudiu\AppData\Local\Microsoft\Windows\Temporary Internet Files\Content.IE5\4RTJG1K4\MC9002390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448" y="5257800"/>
            <a:ext cx="771152" cy="63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Big Data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10</a:t>
            </a:fld>
            <a:endParaRPr lang="en-US"/>
          </a:p>
        </p:txBody>
      </p:sp>
      <p:pic>
        <p:nvPicPr>
          <p:cNvPr id="4098" name="Picture 2" descr="C:\Users\mbudiu\AppData\Local\Microsoft\Windows\Temporary Internet Files\Content.IE5\2GJ666VQ\MP9004116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99" y="1676400"/>
            <a:ext cx="6513583" cy="434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budiu\AppData\Local\Microsoft\Windows\Temporary Internet Files\Content.IE5\E9CM70IO\MP9004305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800" b="100000" l="9836" r="93443">
                        <a14:foregroundMark x1="62842" y1="96400" x2="62842" y2="96400"/>
                        <a14:foregroundMark x1="76503" y1="97200" x2="76503" y2="972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4977437"/>
            <a:ext cx="762000" cy="103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mbudiu\AppData\Local\Microsoft\Windows\Temporary Internet Files\Content.IE5\2TXM5NTJ\MC9003182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205" y="2146244"/>
            <a:ext cx="1831543" cy="1022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mbudiu\AppData\Local\Microsoft\Windows\Temporary Internet Files\Content.IE5\2GJ666VQ\MC9003182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05000"/>
            <a:ext cx="2092106" cy="106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mbudiu\AppData\Local\Microsoft\Windows\Temporary Internet Files\Content.IE5\002IN0QG\MC9004125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4778613"/>
            <a:ext cx="1286948" cy="91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mbudiu\AppData\Local\Microsoft\Windows\Temporary Internet Files\Content.IE5\E9CM70IO\MP90039017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904016"/>
            <a:ext cx="1046053" cy="74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Users\mbudiu\AppData\Local\Microsoft\Windows\Temporary Internet Files\Content.IE5\E9CM70IO\MC90009024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614154"/>
            <a:ext cx="1136965" cy="116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2" name="Picture 26" descr="C:\Users\mbudiu\AppData\Local\Microsoft\Windows\Temporary Internet Files\Content.IE5\2GJ666VQ\MC9003201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196" y="2967533"/>
            <a:ext cx="1293314" cy="10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5543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Big Computers</a:t>
            </a:r>
            <a:endParaRPr lang="en-US" dirty="0"/>
          </a:p>
        </p:txBody>
      </p:sp>
      <p:pic>
        <p:nvPicPr>
          <p:cNvPr id="11266" name="Picture 2" descr="http://www.microsoft.com/presspass/images/features/2010/07-14Datacenter_lg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6398" y="1600200"/>
            <a:ext cx="6311204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11</a:t>
            </a:fld>
            <a:endParaRPr lang="en-US"/>
          </a:p>
        </p:txBody>
      </p:sp>
      <p:cxnSp>
        <p:nvCxnSpPr>
          <p:cNvPr id="42" name="Straight Arrow Connector 41"/>
          <p:cNvCxnSpPr/>
          <p:nvPr/>
        </p:nvCxnSpPr>
        <p:spPr>
          <a:xfrm flipH="1" flipV="1">
            <a:off x="2743200" y="4044462"/>
            <a:ext cx="2057402" cy="160433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 flipV="1">
            <a:off x="1808668" y="4225606"/>
            <a:ext cx="2991932" cy="142318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 flipH="1" flipV="1">
            <a:off x="3428534" y="3991708"/>
            <a:ext cx="1372066" cy="165708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H="1" flipV="1">
            <a:off x="3657600" y="3956703"/>
            <a:ext cx="1143000" cy="1692090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H="1" flipV="1">
            <a:off x="3777241" y="3956703"/>
            <a:ext cx="1023360" cy="1692088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 flipH="1" flipV="1">
            <a:off x="4016523" y="3922520"/>
            <a:ext cx="784078" cy="172627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 flipH="1" flipV="1">
            <a:off x="3896882" y="3922520"/>
            <a:ext cx="903718" cy="172627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 flipH="1" flipV="1">
            <a:off x="3161944" y="4033615"/>
            <a:ext cx="1638656" cy="161517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V="1">
            <a:off x="5006411" y="4191000"/>
            <a:ext cx="1371600" cy="149316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5006411" y="4374239"/>
            <a:ext cx="2209800" cy="130992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5006411" y="4114800"/>
            <a:ext cx="1013389" cy="1569360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5006411" y="4044462"/>
            <a:ext cx="708589" cy="1639699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5006411" y="4026877"/>
            <a:ext cx="497574" cy="1657284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5006411" y="4000500"/>
            <a:ext cx="268974" cy="1683661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5006411" y="3991708"/>
            <a:ext cx="356897" cy="1692453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5006411" y="4018085"/>
            <a:ext cx="189843" cy="166607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16" descr="C:\Users\mbudiu\AppData\Local\Microsoft\Windows\Temporary Internet Files\Content.IE5\0W1FB6JX\MMj0178124000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3267" y="4648200"/>
            <a:ext cx="1735016" cy="17634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9367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12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/>
              <a:t>Dryad: A distributed runtime</a:t>
            </a:r>
          </a:p>
          <a:p>
            <a:r>
              <a:rPr lang="en-US" dirty="0" smtClean="0"/>
              <a:t>DryadLINQ: A compiler for Dryad</a:t>
            </a:r>
          </a:p>
          <a:p>
            <a:r>
              <a:rPr lang="en-US" dirty="0" smtClean="0"/>
              <a:t>Tools and applications</a:t>
            </a:r>
          </a:p>
          <a:p>
            <a:r>
              <a:rPr lang="en-US" dirty="0" smtClean="0"/>
              <a:t>Sketch: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071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Design Space</a:t>
            </a:r>
            <a:endParaRPr lang="en-US" dirty="0"/>
          </a:p>
        </p:txBody>
      </p:sp>
      <p:sp>
        <p:nvSpPr>
          <p:cNvPr id="39" name="Slide Number Placeholder 3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</a:t>
            </a:fld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219200" y="5943600"/>
            <a:ext cx="5715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rot="5400000" flipH="1" flipV="1">
            <a:off x="-838200" y="3810000"/>
            <a:ext cx="39624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5638800" y="6096000"/>
            <a:ext cx="1290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Throughput</a:t>
            </a:r>
          </a:p>
          <a:p>
            <a:r>
              <a:rPr lang="en-US" dirty="0" smtClean="0"/>
              <a:t>(batch)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143000" y="6096000"/>
            <a:ext cx="13192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Latency</a:t>
            </a:r>
          </a:p>
          <a:p>
            <a:r>
              <a:rPr lang="en-US" dirty="0" smtClean="0"/>
              <a:t>(interactive)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52400" y="2057400"/>
            <a:ext cx="945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Internet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231139" y="5221069"/>
            <a:ext cx="787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D</a:t>
            </a:r>
            <a:r>
              <a:rPr lang="en-US" dirty="0" smtClean="0"/>
              <a:t>ata</a:t>
            </a:r>
          </a:p>
          <a:p>
            <a:pPr algn="ctr"/>
            <a:r>
              <a:rPr lang="en-US" dirty="0" smtClean="0"/>
              <a:t>center</a:t>
            </a:r>
            <a:endParaRPr lang="en-US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1295400" y="3886200"/>
            <a:ext cx="2057400" cy="1828800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327393" y="3293755"/>
            <a:ext cx="877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Data-</a:t>
            </a:r>
          </a:p>
          <a:p>
            <a:pPr algn="ctr"/>
            <a:r>
              <a:rPr lang="en-US" dirty="0" smtClean="0"/>
              <a:t>parallel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1066800" y="4495800"/>
            <a:ext cx="976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Shared</a:t>
            </a:r>
          </a:p>
          <a:p>
            <a:r>
              <a:rPr lang="en-US" dirty="0" smtClean="0"/>
              <a:t>memory</a:t>
            </a:r>
            <a:endParaRPr lang="en-US" dirty="0"/>
          </a:p>
        </p:txBody>
      </p:sp>
      <p:cxnSp>
        <p:nvCxnSpPr>
          <p:cNvPr id="20" name="Straight Arrow Connector 19"/>
          <p:cNvCxnSpPr/>
          <p:nvPr/>
        </p:nvCxnSpPr>
        <p:spPr>
          <a:xfrm rot="5400000" flipH="1" flipV="1">
            <a:off x="6438900" y="4000500"/>
            <a:ext cx="1905000" cy="1828800"/>
          </a:xfrm>
          <a:prstGeom prst="straightConnector1">
            <a:avLst/>
          </a:prstGeom>
          <a:ln w="38100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3429000" y="3886200"/>
            <a:ext cx="4953000" cy="76200"/>
          </a:xfrm>
          <a:prstGeom prst="straightConnector1">
            <a:avLst/>
          </a:prstGeom>
          <a:ln w="38100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7010400" y="3810000"/>
            <a:ext cx="838200" cy="533400"/>
          </a:xfrm>
          <a:prstGeom prst="rect">
            <a:avLst/>
          </a:prstGeom>
          <a:solidFill>
            <a:srgbClr val="FFC000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Dryad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3276600" y="38862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Search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486400" y="52578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HPC</a:t>
            </a:r>
          </a:p>
        </p:txBody>
      </p:sp>
      <p:sp>
        <p:nvSpPr>
          <p:cNvPr id="32" name="Rectangle 31"/>
          <p:cNvSpPr/>
          <p:nvPr/>
        </p:nvSpPr>
        <p:spPr>
          <a:xfrm>
            <a:off x="7239000" y="13716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Grid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752600" y="5257800"/>
            <a:ext cx="1219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254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Transaction</a:t>
            </a:r>
          </a:p>
        </p:txBody>
      </p:sp>
      <p:sp>
        <p:nvSpPr>
          <p:cNvPr id="21" name="Rectangle 20"/>
          <p:cNvSpPr/>
          <p:nvPr/>
        </p:nvSpPr>
        <p:spPr>
          <a:xfrm>
            <a:off x="3276600" y="3328413"/>
            <a:ext cx="838200" cy="533400"/>
          </a:xfrm>
          <a:prstGeom prst="rect">
            <a:avLst/>
          </a:prstGeom>
          <a:solidFill>
            <a:srgbClr val="FFC000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Sketch</a:t>
            </a:r>
            <a:endParaRPr lang="en-US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137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28600" y="3657600"/>
            <a:ext cx="8610600" cy="6858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Execution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28600" y="1752600"/>
            <a:ext cx="8610600" cy="685800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Application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Data-Parallel Computation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z="1100" smtClean="0"/>
              <a:pPr/>
              <a:t>14</a:t>
            </a:fld>
            <a:endParaRPr lang="en-US" sz="1100"/>
          </a:p>
        </p:txBody>
      </p:sp>
      <p:sp>
        <p:nvSpPr>
          <p:cNvPr id="4" name="Rectangle 3"/>
          <p:cNvSpPr/>
          <p:nvPr/>
        </p:nvSpPr>
        <p:spPr>
          <a:xfrm>
            <a:off x="228600" y="4572000"/>
            <a:ext cx="8610600" cy="6858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Storage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8600" y="2743200"/>
            <a:ext cx="86106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Language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895600" y="3048000"/>
            <a:ext cx="1676400" cy="1447800"/>
          </a:xfrm>
          <a:prstGeom prst="roundRect">
            <a:avLst>
              <a:gd name="adj" fmla="val 10321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Map-Reduce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895600" y="4495800"/>
            <a:ext cx="16764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GFS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err="1" smtClean="0">
                <a:solidFill>
                  <a:schemeClr val="tx1"/>
                </a:solidFill>
              </a:rPr>
              <a:t>BigTable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6400800" y="4495800"/>
            <a:ext cx="15240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Cosmos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Azure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smtClean="0">
                <a:solidFill>
                  <a:schemeClr val="tx1"/>
                </a:solidFill>
              </a:rPr>
              <a:t>SQL Server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6400800" y="3505200"/>
            <a:ext cx="15240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Dryad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400800" y="2667000"/>
            <a:ext cx="1524000" cy="8382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DryadLINQ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smtClean="0">
                <a:solidFill>
                  <a:schemeClr val="tx1"/>
                </a:solidFill>
              </a:rPr>
              <a:t>Scope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2895600" y="2667000"/>
            <a:ext cx="1676400" cy="381000"/>
          </a:xfrm>
          <a:prstGeom prst="roundRect">
            <a:avLst>
              <a:gd name="adj" fmla="val 20206"/>
            </a:avLst>
          </a:prstGeom>
          <a:solidFill>
            <a:srgbClr val="C0C0C0">
              <a:alpha val="50196"/>
            </a:srgbClr>
          </a:solidFill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err="1" smtClean="0">
                <a:solidFill>
                  <a:schemeClr val="tx1"/>
                </a:solidFill>
              </a:rPr>
              <a:t>Sawzall,FlumeJava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4648200" y="3048000"/>
            <a:ext cx="1676400" cy="1447800"/>
          </a:xfrm>
          <a:prstGeom prst="roundRect">
            <a:avLst>
              <a:gd name="adj" fmla="val 10321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Hadoop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4648200" y="4495800"/>
            <a:ext cx="16764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HDFS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S3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648200" y="2667000"/>
            <a:ext cx="1676400" cy="381000"/>
          </a:xfrm>
          <a:prstGeom prst="roundRect">
            <a:avLst>
              <a:gd name="adj" fmla="val 26999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Pig, Hive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181600" y="2362200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≈SQL</a:t>
            </a:r>
            <a:endParaRPr lang="en-US" dirty="0"/>
          </a:p>
        </p:txBody>
      </p:sp>
      <p:sp>
        <p:nvSpPr>
          <p:cNvPr id="22" name="TextBox 21"/>
          <p:cNvSpPr txBox="1"/>
          <p:nvPr/>
        </p:nvSpPr>
        <p:spPr>
          <a:xfrm>
            <a:off x="6629400" y="2362200"/>
            <a:ext cx="1126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LINQ, SQL</a:t>
            </a:r>
            <a:endParaRPr 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3050507" y="2362200"/>
            <a:ext cx="1369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Sawzall</a:t>
            </a:r>
            <a:r>
              <a:rPr lang="en-US" dirty="0" smtClean="0"/>
              <a:t>, Java</a:t>
            </a:r>
            <a:endParaRPr lang="en-US" dirty="0"/>
          </a:p>
        </p:txBody>
      </p:sp>
      <p:sp>
        <p:nvSpPr>
          <p:cNvPr id="24" name="Left Arrow 23"/>
          <p:cNvSpPr/>
          <p:nvPr/>
        </p:nvSpPr>
        <p:spPr>
          <a:xfrm rot="5400000">
            <a:off x="6972300" y="5600700"/>
            <a:ext cx="457200" cy="5334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420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4" grpId="0" animBg="1"/>
      <p:bldP spid="16" grpId="0" animBg="1"/>
      <p:bldP spid="17" grpId="0" animBg="1"/>
      <p:bldP spid="21" grpId="0"/>
      <p:bldP spid="22" grpId="0"/>
      <p:bldP spid="23" grpId="0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435" y="1524245"/>
            <a:ext cx="5945145" cy="4351338"/>
          </a:xfrm>
        </p:spPr>
        <p:txBody>
          <a:bodyPr>
            <a:normAutofit/>
          </a:bodyPr>
          <a:lstStyle/>
          <a:p>
            <a:r>
              <a:rPr lang="en-US" sz="3200" dirty="0" err="1" smtClean="0"/>
              <a:t>Eurosys</a:t>
            </a:r>
            <a:r>
              <a:rPr lang="en-US" sz="3200" dirty="0" smtClean="0"/>
              <a:t> 2007</a:t>
            </a:r>
          </a:p>
          <a:p>
            <a:r>
              <a:rPr lang="en-US" sz="3200" dirty="0" smtClean="0"/>
              <a:t>Continuously deployed in </a:t>
            </a:r>
            <a:br>
              <a:rPr lang="en-US" sz="3200" dirty="0" smtClean="0"/>
            </a:br>
            <a:r>
              <a:rPr lang="en-US" sz="3200" dirty="0" smtClean="0"/>
              <a:t>Microsoft since 2006</a:t>
            </a:r>
          </a:p>
          <a:p>
            <a:r>
              <a:rPr lang="en-US" sz="3200" dirty="0" smtClean="0"/>
              <a:t>Execution engine of Bing analytics</a:t>
            </a:r>
          </a:p>
          <a:p>
            <a:r>
              <a:rPr lang="en-US" sz="3200" dirty="0" smtClean="0"/>
              <a:t>&gt; 10</a:t>
            </a:r>
            <a:r>
              <a:rPr lang="en-US" sz="3200" baseline="30000" dirty="0" smtClean="0"/>
              <a:t>5 </a:t>
            </a:r>
            <a:r>
              <a:rPr lang="en-US" sz="3200" dirty="0" smtClean="0"/>
              <a:t>machines</a:t>
            </a:r>
          </a:p>
          <a:p>
            <a:r>
              <a:rPr lang="en-US" sz="3200" dirty="0" smtClean="0"/>
              <a:t>Many PB of data analyzed daily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15</a:t>
            </a:fld>
            <a:endParaRPr lang="en-US"/>
          </a:p>
        </p:txBody>
      </p:sp>
      <p:pic>
        <p:nvPicPr>
          <p:cNvPr id="5" name="Picture 2" descr="http://upload.wikimedia.org/wikipedia/commons/0/0f/Dryad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030" y="762000"/>
            <a:ext cx="2096770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073867" y="5709138"/>
            <a:ext cx="18910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Dryad painting by </a:t>
            </a:r>
            <a:br>
              <a:rPr lang="en-US" dirty="0" smtClean="0"/>
            </a:br>
            <a:r>
              <a:rPr lang="en-US" dirty="0" smtClean="0"/>
              <a:t>Evelyn de Morgan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27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= Execution Layer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09600" y="2286000"/>
            <a:ext cx="4495800" cy="685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Job (application)</a:t>
            </a:r>
            <a:endParaRPr lang="en-US" sz="3200" dirty="0"/>
          </a:p>
        </p:txBody>
      </p:sp>
      <p:sp>
        <p:nvSpPr>
          <p:cNvPr id="7" name="Rectangle 6"/>
          <p:cNvSpPr/>
          <p:nvPr/>
        </p:nvSpPr>
        <p:spPr>
          <a:xfrm>
            <a:off x="609600" y="3200400"/>
            <a:ext cx="4495800" cy="685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Dryad</a:t>
            </a:r>
            <a:endParaRPr lang="en-US" sz="3200" dirty="0"/>
          </a:p>
        </p:txBody>
      </p:sp>
      <p:sp>
        <p:nvSpPr>
          <p:cNvPr id="8" name="Rectangle 7"/>
          <p:cNvSpPr/>
          <p:nvPr/>
        </p:nvSpPr>
        <p:spPr>
          <a:xfrm>
            <a:off x="609600" y="4114800"/>
            <a:ext cx="4495800" cy="685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Cluster</a:t>
            </a:r>
            <a:endParaRPr lang="en-US" sz="3200" dirty="0"/>
          </a:p>
        </p:txBody>
      </p:sp>
      <p:sp>
        <p:nvSpPr>
          <p:cNvPr id="9" name="Rectangle 8"/>
          <p:cNvSpPr/>
          <p:nvPr/>
        </p:nvSpPr>
        <p:spPr>
          <a:xfrm>
            <a:off x="6781800" y="2286000"/>
            <a:ext cx="1752600" cy="685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Pipeline</a:t>
            </a:r>
            <a:endParaRPr lang="en-US" sz="3200" dirty="0"/>
          </a:p>
        </p:txBody>
      </p:sp>
      <p:sp>
        <p:nvSpPr>
          <p:cNvPr id="10" name="Rectangle 9"/>
          <p:cNvSpPr/>
          <p:nvPr/>
        </p:nvSpPr>
        <p:spPr>
          <a:xfrm>
            <a:off x="6781800" y="3200400"/>
            <a:ext cx="1752600" cy="685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Shell</a:t>
            </a:r>
            <a:endParaRPr lang="en-US" sz="3200" dirty="0"/>
          </a:p>
        </p:txBody>
      </p:sp>
      <p:sp>
        <p:nvSpPr>
          <p:cNvPr id="11" name="Rectangle 10"/>
          <p:cNvSpPr/>
          <p:nvPr/>
        </p:nvSpPr>
        <p:spPr>
          <a:xfrm>
            <a:off x="6781800" y="4114800"/>
            <a:ext cx="1752600" cy="685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Machine</a:t>
            </a:r>
            <a:endParaRPr lang="en-US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5562600" y="2743200"/>
            <a:ext cx="99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≈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2408469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ounded Rectangle 142"/>
          <p:cNvSpPr/>
          <p:nvPr/>
        </p:nvSpPr>
        <p:spPr>
          <a:xfrm>
            <a:off x="152400" y="3429000"/>
            <a:ext cx="8839200" cy="3276600"/>
          </a:xfrm>
          <a:prstGeom prst="roundRect">
            <a:avLst>
              <a:gd name="adj" fmla="val 11195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2" name="Rounded Rectangle 141"/>
          <p:cNvSpPr/>
          <p:nvPr/>
        </p:nvSpPr>
        <p:spPr>
          <a:xfrm>
            <a:off x="152400" y="990600"/>
            <a:ext cx="8839200" cy="2362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2-D Piping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066800"/>
            <a:ext cx="8229600" cy="4754563"/>
          </a:xfrm>
        </p:spPr>
        <p:txBody>
          <a:bodyPr/>
          <a:lstStyle/>
          <a:p>
            <a:r>
              <a:rPr lang="en-US" dirty="0" smtClean="0"/>
              <a:t>Unix Pipes: 1-D</a:t>
            </a:r>
          </a:p>
          <a:p>
            <a:pPr>
              <a:buNone/>
            </a:pPr>
            <a:r>
              <a:rPr lang="en-US" dirty="0" smtClean="0"/>
              <a:t>		</a:t>
            </a:r>
            <a:r>
              <a:rPr lang="en-US" dirty="0" err="1" smtClean="0"/>
              <a:t>grep</a:t>
            </a:r>
            <a:r>
              <a:rPr lang="en-US" dirty="0" smtClean="0"/>
              <a:t> |  </a:t>
            </a:r>
            <a:r>
              <a:rPr lang="en-US" dirty="0" err="1" smtClean="0"/>
              <a:t>sed</a:t>
            </a:r>
            <a:r>
              <a:rPr lang="en-US" dirty="0" smtClean="0"/>
              <a:t>  | sort | </a:t>
            </a:r>
            <a:r>
              <a:rPr lang="en-US" dirty="0" err="1" smtClean="0"/>
              <a:t>awk</a:t>
            </a:r>
            <a:r>
              <a:rPr lang="en-US" dirty="0" smtClean="0"/>
              <a:t> |  </a:t>
            </a:r>
            <a:r>
              <a:rPr lang="en-US" dirty="0" err="1" smtClean="0"/>
              <a:t>perl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  <a:p>
            <a:r>
              <a:rPr lang="en-US" dirty="0" smtClean="0"/>
              <a:t>Dryad: 2-D</a:t>
            </a:r>
          </a:p>
          <a:p>
            <a:pPr>
              <a:buNone/>
            </a:pPr>
            <a:r>
              <a:rPr lang="en-US" dirty="0" smtClean="0"/>
              <a:t>	 grep</a:t>
            </a:r>
            <a:r>
              <a:rPr lang="en-US" baseline="30000" dirty="0" smtClean="0"/>
              <a:t>1000</a:t>
            </a:r>
            <a:r>
              <a:rPr lang="en-US" dirty="0" smtClean="0"/>
              <a:t> |  sed</a:t>
            </a:r>
            <a:r>
              <a:rPr lang="en-US" baseline="30000" dirty="0" smtClean="0"/>
              <a:t>500</a:t>
            </a:r>
            <a:r>
              <a:rPr lang="en-US" dirty="0" smtClean="0"/>
              <a:t>  | sort</a:t>
            </a:r>
            <a:r>
              <a:rPr lang="en-US" baseline="30000" dirty="0" smtClean="0"/>
              <a:t>1000 </a:t>
            </a:r>
            <a:r>
              <a:rPr lang="en-US" dirty="0" smtClean="0"/>
              <a:t>| awk</a:t>
            </a:r>
            <a:r>
              <a:rPr lang="en-US" baseline="30000" dirty="0" smtClean="0"/>
              <a:t>500</a:t>
            </a:r>
            <a:r>
              <a:rPr lang="en-US" dirty="0" smtClean="0"/>
              <a:t> |  perl</a:t>
            </a:r>
            <a:r>
              <a:rPr lang="en-US" baseline="30000" dirty="0" smtClean="0"/>
              <a:t>50</a:t>
            </a:r>
          </a:p>
          <a:p>
            <a:endParaRPr lang="en-US" dirty="0" smtClean="0"/>
          </a:p>
        </p:txBody>
      </p:sp>
      <p:sp>
        <p:nvSpPr>
          <p:cNvPr id="144" name="Slide Number Placeholder 14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Rounded Rectangle 3"/>
          <p:cNvSpPr/>
          <p:nvPr/>
        </p:nvSpPr>
        <p:spPr>
          <a:xfrm>
            <a:off x="1447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2590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657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800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8674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2098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3528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4196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55626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1264024" y="4542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5" name="Rounded Rectangle 34"/>
          <p:cNvSpPr/>
          <p:nvPr/>
        </p:nvSpPr>
        <p:spPr>
          <a:xfrm>
            <a:off x="29404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6" name="Rounded Rectangle 35"/>
          <p:cNvSpPr/>
          <p:nvPr/>
        </p:nvSpPr>
        <p:spPr>
          <a:xfrm>
            <a:off x="4464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7" name="Rounded Rectangle 36"/>
          <p:cNvSpPr/>
          <p:nvPr/>
        </p:nvSpPr>
        <p:spPr>
          <a:xfrm>
            <a:off x="5988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72838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39" name="Straight Arrow Connector 38"/>
          <p:cNvCxnSpPr>
            <a:stCxn id="34" idx="3"/>
            <a:endCxn id="35" idx="1"/>
          </p:cNvCxnSpPr>
          <p:nvPr/>
        </p:nvCxnSpPr>
        <p:spPr>
          <a:xfrm>
            <a:off x="2026024" y="4809341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35" idx="3"/>
            <a:endCxn id="36" idx="1"/>
          </p:cNvCxnSpPr>
          <p:nvPr/>
        </p:nvCxnSpPr>
        <p:spPr>
          <a:xfrm flipV="1">
            <a:off x="3702424" y="4885541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36" idx="3"/>
            <a:endCxn id="61" idx="1"/>
          </p:cNvCxnSpPr>
          <p:nvPr/>
        </p:nvCxnSpPr>
        <p:spPr>
          <a:xfrm>
            <a:off x="5226424" y="4885541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37" idx="3"/>
            <a:endCxn id="38" idx="1"/>
          </p:cNvCxnSpPr>
          <p:nvPr/>
        </p:nvCxnSpPr>
        <p:spPr>
          <a:xfrm>
            <a:off x="6750424" y="4885541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ounded Rectangle 52"/>
          <p:cNvSpPr/>
          <p:nvPr/>
        </p:nvSpPr>
        <p:spPr>
          <a:xfrm>
            <a:off x="1264024" y="5380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1264024" y="6034256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5" name="Rounded Rectangle 54"/>
          <p:cNvSpPr/>
          <p:nvPr/>
        </p:nvSpPr>
        <p:spPr>
          <a:xfrm>
            <a:off x="2940424" y="5761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9" name="Rounded Rectangle 58"/>
          <p:cNvSpPr/>
          <p:nvPr/>
        </p:nvSpPr>
        <p:spPr>
          <a:xfrm>
            <a:off x="4464424" y="5457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0" name="Rounded Rectangle 59"/>
          <p:cNvSpPr/>
          <p:nvPr/>
        </p:nvSpPr>
        <p:spPr>
          <a:xfrm>
            <a:off x="4464424" y="6066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1" name="Rounded Rectangle 60"/>
          <p:cNvSpPr/>
          <p:nvPr/>
        </p:nvSpPr>
        <p:spPr>
          <a:xfrm>
            <a:off x="5988424" y="5685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65" name="Straight Arrow Connector 64"/>
          <p:cNvCxnSpPr>
            <a:stCxn id="53" idx="3"/>
            <a:endCxn id="55" idx="1"/>
          </p:cNvCxnSpPr>
          <p:nvPr/>
        </p:nvCxnSpPr>
        <p:spPr>
          <a:xfrm>
            <a:off x="2026024" y="5647541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54" idx="3"/>
            <a:endCxn id="55" idx="1"/>
          </p:cNvCxnSpPr>
          <p:nvPr/>
        </p:nvCxnSpPr>
        <p:spPr>
          <a:xfrm flipV="1">
            <a:off x="2026024" y="6028541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55" idx="3"/>
            <a:endCxn id="59" idx="1"/>
          </p:cNvCxnSpPr>
          <p:nvPr/>
        </p:nvCxnSpPr>
        <p:spPr>
          <a:xfrm flipV="1">
            <a:off x="3702424" y="57237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>
            <a:stCxn id="55" idx="3"/>
            <a:endCxn id="60" idx="1"/>
          </p:cNvCxnSpPr>
          <p:nvPr/>
        </p:nvCxnSpPr>
        <p:spPr>
          <a:xfrm>
            <a:off x="3702424" y="60285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>
            <a:stCxn id="60" idx="3"/>
            <a:endCxn id="61" idx="1"/>
          </p:cNvCxnSpPr>
          <p:nvPr/>
        </p:nvCxnSpPr>
        <p:spPr>
          <a:xfrm flipV="1">
            <a:off x="5226424" y="5952341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59" idx="3"/>
            <a:endCxn id="61" idx="1"/>
          </p:cNvCxnSpPr>
          <p:nvPr/>
        </p:nvCxnSpPr>
        <p:spPr>
          <a:xfrm>
            <a:off x="5226424" y="5723741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/>
          <p:nvPr/>
        </p:nvCxnSpPr>
        <p:spPr>
          <a:xfrm>
            <a:off x="6629400" y="2661509"/>
            <a:ext cx="506506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Arrow Connector 87"/>
          <p:cNvCxnSpPr/>
          <p:nvPr/>
        </p:nvCxnSpPr>
        <p:spPr>
          <a:xfrm>
            <a:off x="918139" y="2661509"/>
            <a:ext cx="529661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>
            <a:stCxn id="118" idx="3"/>
            <a:endCxn id="34" idx="1"/>
          </p:cNvCxnSpPr>
          <p:nvPr/>
        </p:nvCxnSpPr>
        <p:spPr>
          <a:xfrm>
            <a:off x="868834" y="4809341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119" idx="3"/>
            <a:endCxn id="53" idx="1"/>
          </p:cNvCxnSpPr>
          <p:nvPr/>
        </p:nvCxnSpPr>
        <p:spPr>
          <a:xfrm flipV="1">
            <a:off x="841939" y="5647541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stCxn id="120" idx="3"/>
          </p:cNvCxnSpPr>
          <p:nvPr/>
        </p:nvCxnSpPr>
        <p:spPr>
          <a:xfrm flipV="1">
            <a:off x="841940" y="6301750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>
            <a:stCxn id="36" idx="3"/>
            <a:endCxn id="37" idx="1"/>
          </p:cNvCxnSpPr>
          <p:nvPr/>
        </p:nvCxnSpPr>
        <p:spPr>
          <a:xfrm>
            <a:off x="5226424" y="4885541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59" idx="3"/>
            <a:endCxn id="37" idx="1"/>
          </p:cNvCxnSpPr>
          <p:nvPr/>
        </p:nvCxnSpPr>
        <p:spPr>
          <a:xfrm flipV="1">
            <a:off x="5226424" y="4885541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/>
          <p:cNvCxnSpPr>
            <a:stCxn id="60" idx="3"/>
            <a:endCxn id="37" idx="1"/>
          </p:cNvCxnSpPr>
          <p:nvPr/>
        </p:nvCxnSpPr>
        <p:spPr>
          <a:xfrm flipV="1">
            <a:off x="5226424" y="4885541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Arrow Connector 109"/>
          <p:cNvCxnSpPr>
            <a:stCxn id="61" idx="3"/>
            <a:endCxn id="38" idx="1"/>
          </p:cNvCxnSpPr>
          <p:nvPr/>
        </p:nvCxnSpPr>
        <p:spPr>
          <a:xfrm flipV="1">
            <a:off x="6750424" y="5342741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Arrow Connector 112"/>
          <p:cNvCxnSpPr>
            <a:stCxn id="38" idx="3"/>
            <a:endCxn id="121" idx="1"/>
          </p:cNvCxnSpPr>
          <p:nvPr/>
        </p:nvCxnSpPr>
        <p:spPr>
          <a:xfrm>
            <a:off x="8045824" y="5342741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35906" y="2362200"/>
            <a:ext cx="613339" cy="621030"/>
          </a:xfrm>
          <a:prstGeom prst="rect">
            <a:avLst/>
          </a:prstGeom>
          <a:noFill/>
        </p:spPr>
      </p:pic>
      <p:pic>
        <p:nvPicPr>
          <p:cNvPr id="11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2362200"/>
            <a:ext cx="613339" cy="621030"/>
          </a:xfrm>
          <a:prstGeom prst="rect">
            <a:avLst/>
          </a:prstGeom>
          <a:noFill/>
        </p:spPr>
      </p:pic>
      <p:pic>
        <p:nvPicPr>
          <p:cNvPr id="11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4498826"/>
            <a:ext cx="613339" cy="621030"/>
          </a:xfrm>
          <a:prstGeom prst="rect">
            <a:avLst/>
          </a:prstGeom>
          <a:noFill/>
        </p:spPr>
      </p:pic>
      <p:pic>
        <p:nvPicPr>
          <p:cNvPr id="119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5345991"/>
            <a:ext cx="613339" cy="621030"/>
          </a:xfrm>
          <a:prstGeom prst="rect">
            <a:avLst/>
          </a:prstGeom>
          <a:noFill/>
        </p:spPr>
      </p:pic>
      <p:pic>
        <p:nvPicPr>
          <p:cNvPr id="120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6008370"/>
            <a:ext cx="613339" cy="621030"/>
          </a:xfrm>
          <a:prstGeom prst="rect">
            <a:avLst/>
          </a:prstGeom>
          <a:noFill/>
        </p:spPr>
      </p:pic>
      <p:pic>
        <p:nvPicPr>
          <p:cNvPr id="121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5035699"/>
            <a:ext cx="613339" cy="621030"/>
          </a:xfrm>
          <a:prstGeom prst="rect">
            <a:avLst/>
          </a:prstGeom>
          <a:noFill/>
        </p:spPr>
      </p:pic>
      <p:pic>
        <p:nvPicPr>
          <p:cNvPr id="5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69635" y="5779770"/>
            <a:ext cx="613339" cy="621030"/>
          </a:xfrm>
          <a:prstGeom prst="rect">
            <a:avLst/>
          </a:prstGeom>
          <a:noFill/>
        </p:spPr>
      </p:pic>
      <p:cxnSp>
        <p:nvCxnSpPr>
          <p:cNvPr id="57" name="Straight Arrow Connector 56"/>
          <p:cNvCxnSpPr>
            <a:stCxn id="61" idx="3"/>
            <a:endCxn id="56" idx="1"/>
          </p:cNvCxnSpPr>
          <p:nvPr/>
        </p:nvCxnSpPr>
        <p:spPr>
          <a:xfrm>
            <a:off x="6750424" y="5952341"/>
            <a:ext cx="1619211" cy="13794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991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53" grpId="0" animBg="1"/>
      <p:bldP spid="54" grpId="0" animBg="1"/>
      <p:bldP spid="55" grpId="0" animBg="1"/>
      <p:bldP spid="59" grpId="0" animBg="1"/>
      <p:bldP spid="60" grpId="0" animBg="1"/>
      <p:bldP spid="6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64024" y="4735830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26024" y="4730115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3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39" name="Straight Arrow Connector 38"/>
          <p:cNvCxnSpPr>
            <a:endCxn id="38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8312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28194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1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0" y="4800600"/>
            <a:ext cx="281940" cy="487680"/>
          </a:xfrm>
          <a:prstGeom prst="rect">
            <a:avLst/>
          </a:prstGeom>
          <a:noFill/>
        </p:spPr>
      </p:pic>
      <p:pic>
        <p:nvPicPr>
          <p:cNvPr id="40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2" name="Straight Arrow Connector 41"/>
          <p:cNvCxnSpPr>
            <a:endCxn id="40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1006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44196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3352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1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3" name="Straight Arrow Connector 42"/>
          <p:cNvCxnSpPr>
            <a:endCxn id="41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53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39624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  <p:pic>
        <p:nvPicPr>
          <p:cNvPr id="4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6" name="Straight Arrow Connector 45"/>
          <p:cNvCxnSpPr>
            <a:endCxn id="45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940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75929"/>
            <a:ext cx="7886700" cy="1325563"/>
          </a:xfrm>
        </p:spPr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rgbClr val="FFFFCC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  <p:pic>
        <p:nvPicPr>
          <p:cNvPr id="4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4495800"/>
            <a:ext cx="481434" cy="468630"/>
          </a:xfrm>
          <a:prstGeom prst="rect">
            <a:avLst/>
          </a:prstGeom>
          <a:noFill/>
        </p:spPr>
      </p:pic>
      <p:pic>
        <p:nvPicPr>
          <p:cNvPr id="46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8200" y="4800600"/>
            <a:ext cx="281940" cy="487680"/>
          </a:xfrm>
          <a:prstGeom prst="rect">
            <a:avLst/>
          </a:prstGeom>
          <a:noFill/>
        </p:spPr>
      </p:pic>
      <p:sp>
        <p:nvSpPr>
          <p:cNvPr id="47" name="TextBox 46"/>
          <p:cNvSpPr txBox="1"/>
          <p:nvPr/>
        </p:nvSpPr>
        <p:spPr>
          <a:xfrm>
            <a:off x="2895600" y="1219200"/>
            <a:ext cx="2848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3200" dirty="0" smtClean="0"/>
              <a:t> 2D DAG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multi-machine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virtualized</a:t>
            </a:r>
            <a:endParaRPr lang="en-US" sz="3200" dirty="0"/>
          </a:p>
        </p:txBody>
      </p:sp>
      <p:pic>
        <p:nvPicPr>
          <p:cNvPr id="4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9" name="Straight Arrow Connector 48"/>
          <p:cNvCxnSpPr>
            <a:endCxn id="48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991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ounded Rectangle 46"/>
          <p:cNvSpPr/>
          <p:nvPr/>
        </p:nvSpPr>
        <p:spPr>
          <a:xfrm>
            <a:off x="4191000" y="2514600"/>
            <a:ext cx="1219200" cy="3429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Job Structure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sed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19600" y="31242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awk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perl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</p:cNvCxnSpPr>
          <p:nvPr/>
        </p:nvCxnSpPr>
        <p:spPr>
          <a:xfrm>
            <a:off x="2026024" y="3510915"/>
            <a:ext cx="916352" cy="671786"/>
          </a:xfrm>
          <a:prstGeom prst="curvedConnector3">
            <a:avLst>
              <a:gd name="adj1" fmla="val 36168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390900"/>
            <a:ext cx="717176" cy="653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181600" y="3390900"/>
            <a:ext cx="806824" cy="12630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sed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19600" y="40386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19600" y="48006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awk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305300"/>
            <a:ext cx="717176" cy="4248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17176" cy="337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181600" y="4653915"/>
            <a:ext cx="806824" cy="4133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181600" y="4305300"/>
            <a:ext cx="806824" cy="3486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181600" y="3390900"/>
            <a:ext cx="806824" cy="1962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181600" y="3587115"/>
            <a:ext cx="806824" cy="718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181600" y="3587115"/>
            <a:ext cx="806824" cy="1480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sp>
        <p:nvSpPr>
          <p:cNvPr id="48" name="TextBox 47"/>
          <p:cNvSpPr txBox="1"/>
          <p:nvPr/>
        </p:nvSpPr>
        <p:spPr>
          <a:xfrm>
            <a:off x="76200" y="2209800"/>
            <a:ext cx="947695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Input</a:t>
            </a:r>
            <a:br>
              <a:rPr lang="en-US" sz="2800" i="1" dirty="0" smtClean="0"/>
            </a:br>
            <a:r>
              <a:rPr lang="en-US" sz="2800" i="1" dirty="0" smtClean="0"/>
              <a:t>files</a:t>
            </a:r>
            <a:endParaRPr lang="en-US" sz="2800" i="1" dirty="0"/>
          </a:p>
        </p:txBody>
      </p:sp>
      <p:sp>
        <p:nvSpPr>
          <p:cNvPr id="49" name="TextBox 48"/>
          <p:cNvSpPr txBox="1"/>
          <p:nvPr/>
        </p:nvSpPr>
        <p:spPr>
          <a:xfrm>
            <a:off x="1447800" y="5638800"/>
            <a:ext cx="1802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Vertices </a:t>
            </a:r>
            <a:br>
              <a:rPr lang="en-US" sz="2800" i="1" dirty="0" smtClean="0"/>
            </a:br>
            <a:r>
              <a:rPr lang="en-US" sz="2800" i="1" dirty="0" smtClean="0"/>
              <a:t>(processes)</a:t>
            </a:r>
            <a:endParaRPr lang="en-US" sz="2800" i="1" dirty="0"/>
          </a:p>
        </p:txBody>
      </p:sp>
      <p:cxnSp>
        <p:nvCxnSpPr>
          <p:cNvPr id="50" name="Straight Arrow Connector 49"/>
          <p:cNvCxnSpPr>
            <a:stCxn id="49" idx="0"/>
            <a:endCxn id="15" idx="2"/>
          </p:cNvCxnSpPr>
          <p:nvPr/>
        </p:nvCxnSpPr>
        <p:spPr>
          <a:xfrm rot="16200000" flipV="1">
            <a:off x="1822349" y="5111851"/>
            <a:ext cx="381000" cy="67289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stCxn id="49" idx="0"/>
            <a:endCxn id="16" idx="2"/>
          </p:cNvCxnSpPr>
          <p:nvPr/>
        </p:nvCxnSpPr>
        <p:spPr>
          <a:xfrm rot="5400000" flipH="1" flipV="1">
            <a:off x="2514368" y="4831745"/>
            <a:ext cx="641985" cy="97212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/>
          <p:cNvSpPr txBox="1"/>
          <p:nvPr/>
        </p:nvSpPr>
        <p:spPr>
          <a:xfrm>
            <a:off x="7930206" y="2590800"/>
            <a:ext cx="1213794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Output</a:t>
            </a:r>
            <a:br>
              <a:rPr lang="en-US" sz="2800" i="1" dirty="0" smtClean="0"/>
            </a:br>
            <a:r>
              <a:rPr lang="en-US" sz="2800" i="1" dirty="0" smtClean="0"/>
              <a:t>files</a:t>
            </a:r>
            <a:endParaRPr lang="en-US" sz="2800" i="1" dirty="0"/>
          </a:p>
        </p:txBody>
      </p:sp>
      <p:sp>
        <p:nvSpPr>
          <p:cNvPr id="58" name="TextBox 57"/>
          <p:cNvSpPr txBox="1"/>
          <p:nvPr/>
        </p:nvSpPr>
        <p:spPr>
          <a:xfrm>
            <a:off x="2057400" y="2057400"/>
            <a:ext cx="1502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Channels</a:t>
            </a:r>
            <a:endParaRPr lang="en-US" sz="2800" i="1" dirty="0"/>
          </a:p>
        </p:txBody>
      </p:sp>
      <p:cxnSp>
        <p:nvCxnSpPr>
          <p:cNvPr id="59" name="Straight Arrow Connector 58"/>
          <p:cNvCxnSpPr>
            <a:stCxn id="58" idx="2"/>
          </p:cNvCxnSpPr>
          <p:nvPr/>
        </p:nvCxnSpPr>
        <p:spPr>
          <a:xfrm rot="5400000">
            <a:off x="2084993" y="3010228"/>
            <a:ext cx="1153182" cy="29396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4419600" y="2514600"/>
            <a:ext cx="1002069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Stage</a:t>
            </a:r>
            <a:endParaRPr lang="en-US" sz="2800" i="1" dirty="0"/>
          </a:p>
        </p:txBody>
      </p:sp>
      <p:pic>
        <p:nvPicPr>
          <p:cNvPr id="6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66" name="Straight Arrow Connector 65"/>
          <p:cNvCxnSpPr>
            <a:stCxn id="16" idx="3"/>
            <a:endCxn id="19" idx="1"/>
          </p:cNvCxnSpPr>
          <p:nvPr/>
        </p:nvCxnSpPr>
        <p:spPr>
          <a:xfrm flipV="1">
            <a:off x="3702424" y="4653915"/>
            <a:ext cx="2286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6" idx="3"/>
            <a:endCxn id="8" idx="1"/>
          </p:cNvCxnSpPr>
          <p:nvPr/>
        </p:nvCxnSpPr>
        <p:spPr>
          <a:xfrm flipV="1">
            <a:off x="3702424" y="3587115"/>
            <a:ext cx="2286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"/>
          <p:cNvCxnSpPr>
            <a:stCxn id="5" idx="3"/>
          </p:cNvCxnSpPr>
          <p:nvPr/>
        </p:nvCxnSpPr>
        <p:spPr>
          <a:xfrm>
            <a:off x="2026024" y="3510915"/>
            <a:ext cx="934459" cy="418289"/>
          </a:xfrm>
          <a:prstGeom prst="curvedConnector3">
            <a:avLst>
              <a:gd name="adj1" fmla="val 50000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19" idx="3"/>
            <a:endCxn id="65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stCxn id="58" idx="2"/>
          </p:cNvCxnSpPr>
          <p:nvPr/>
        </p:nvCxnSpPr>
        <p:spPr>
          <a:xfrm rot="16200000" flipH="1">
            <a:off x="2846993" y="2542193"/>
            <a:ext cx="1153180" cy="1230033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730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694374"/>
            <a:ext cx="691911" cy="1020626"/>
          </a:xfrm>
          <a:prstGeom prst="rect">
            <a:avLst/>
          </a:prstGeom>
          <a:noFill/>
        </p:spPr>
      </p:pic>
      <p:pic>
        <p:nvPicPr>
          <p:cNvPr id="73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694374"/>
            <a:ext cx="691911" cy="1020626"/>
          </a:xfrm>
          <a:prstGeom prst="rect">
            <a:avLst/>
          </a:prstGeom>
          <a:noFill/>
        </p:spPr>
      </p:pic>
      <p:pic>
        <p:nvPicPr>
          <p:cNvPr id="74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4694374"/>
            <a:ext cx="691911" cy="1020626"/>
          </a:xfrm>
          <a:prstGeom prst="rect">
            <a:avLst/>
          </a:prstGeom>
          <a:noFill/>
        </p:spPr>
      </p:pic>
      <p:pic>
        <p:nvPicPr>
          <p:cNvPr id="7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0" y="4694374"/>
            <a:ext cx="691911" cy="1020626"/>
          </a:xfrm>
          <a:prstGeom prst="rect">
            <a:avLst/>
          </a:prstGeom>
          <a:noFill/>
        </p:spPr>
      </p:pic>
      <p:sp>
        <p:nvSpPr>
          <p:cNvPr id="75" name="Freeform 74"/>
          <p:cNvSpPr/>
          <p:nvPr/>
        </p:nvSpPr>
        <p:spPr>
          <a:xfrm>
            <a:off x="606640" y="3151573"/>
            <a:ext cx="7459463" cy="997505"/>
          </a:xfrm>
          <a:custGeom>
            <a:avLst/>
            <a:gdLst>
              <a:gd name="connsiteX0" fmla="*/ 538579 w 7739849"/>
              <a:gd name="connsiteY0" fmla="*/ 328474 h 985421"/>
              <a:gd name="connsiteX1" fmla="*/ 645111 w 7739849"/>
              <a:gd name="connsiteY1" fmla="*/ 168676 h 985421"/>
              <a:gd name="connsiteX2" fmla="*/ 2074416 w 7739849"/>
              <a:gd name="connsiteY2" fmla="*/ 168676 h 985421"/>
              <a:gd name="connsiteX3" fmla="*/ 4071892 w 7739849"/>
              <a:gd name="connsiteY3" fmla="*/ 239697 h 985421"/>
              <a:gd name="connsiteX4" fmla="*/ 7187954 w 7739849"/>
              <a:gd name="connsiteY4" fmla="*/ 62144 h 985421"/>
              <a:gd name="connsiteX5" fmla="*/ 7383263 w 7739849"/>
              <a:gd name="connsiteY5" fmla="*/ 612559 h 985421"/>
              <a:gd name="connsiteX6" fmla="*/ 6051612 w 7739849"/>
              <a:gd name="connsiteY6" fmla="*/ 941033 h 985421"/>
              <a:gd name="connsiteX7" fmla="*/ 3876583 w 7739849"/>
              <a:gd name="connsiteY7" fmla="*/ 878889 h 985421"/>
              <a:gd name="connsiteX8" fmla="*/ 538579 w 7739849"/>
              <a:gd name="connsiteY8" fmla="*/ 328474 h 985421"/>
              <a:gd name="connsiteX0" fmla="*/ 538579 w 7739849"/>
              <a:gd name="connsiteY0" fmla="*/ 328474 h 960021"/>
              <a:gd name="connsiteX1" fmla="*/ 645111 w 7739849"/>
              <a:gd name="connsiteY1" fmla="*/ 168676 h 960021"/>
              <a:gd name="connsiteX2" fmla="*/ 2074416 w 7739849"/>
              <a:gd name="connsiteY2" fmla="*/ 168676 h 960021"/>
              <a:gd name="connsiteX3" fmla="*/ 4071892 w 7739849"/>
              <a:gd name="connsiteY3" fmla="*/ 239697 h 960021"/>
              <a:gd name="connsiteX4" fmla="*/ 7187954 w 7739849"/>
              <a:gd name="connsiteY4" fmla="*/ 62144 h 960021"/>
              <a:gd name="connsiteX5" fmla="*/ 7383263 w 7739849"/>
              <a:gd name="connsiteY5" fmla="*/ 612559 h 960021"/>
              <a:gd name="connsiteX6" fmla="*/ 6051612 w 7739849"/>
              <a:gd name="connsiteY6" fmla="*/ 941033 h 960021"/>
              <a:gd name="connsiteX7" fmla="*/ 3876583 w 7739849"/>
              <a:gd name="connsiteY7" fmla="*/ 726489 h 960021"/>
              <a:gd name="connsiteX8" fmla="*/ 538579 w 7739849"/>
              <a:gd name="connsiteY8" fmla="*/ 328474 h 960021"/>
              <a:gd name="connsiteX0" fmla="*/ 538579 w 7739849"/>
              <a:gd name="connsiteY0" fmla="*/ 328474 h 960021"/>
              <a:gd name="connsiteX1" fmla="*/ 645111 w 7739849"/>
              <a:gd name="connsiteY1" fmla="*/ 168676 h 960021"/>
              <a:gd name="connsiteX2" fmla="*/ 2074416 w 7739849"/>
              <a:gd name="connsiteY2" fmla="*/ 168676 h 960021"/>
              <a:gd name="connsiteX3" fmla="*/ 4071892 w 7739849"/>
              <a:gd name="connsiteY3" fmla="*/ 239697 h 960021"/>
              <a:gd name="connsiteX4" fmla="*/ 7187954 w 7739849"/>
              <a:gd name="connsiteY4" fmla="*/ 62144 h 960021"/>
              <a:gd name="connsiteX5" fmla="*/ 7383263 w 7739849"/>
              <a:gd name="connsiteY5" fmla="*/ 612559 h 960021"/>
              <a:gd name="connsiteX6" fmla="*/ 5899212 w 7739849"/>
              <a:gd name="connsiteY6" fmla="*/ 941033 h 960021"/>
              <a:gd name="connsiteX7" fmla="*/ 3876583 w 7739849"/>
              <a:gd name="connsiteY7" fmla="*/ 726489 h 960021"/>
              <a:gd name="connsiteX8" fmla="*/ 538579 w 7739849"/>
              <a:gd name="connsiteY8" fmla="*/ 328474 h 960021"/>
              <a:gd name="connsiteX0" fmla="*/ 538579 w 7739849"/>
              <a:gd name="connsiteY0" fmla="*/ 328474 h 948924"/>
              <a:gd name="connsiteX1" fmla="*/ 645111 w 7739849"/>
              <a:gd name="connsiteY1" fmla="*/ 168676 h 948924"/>
              <a:gd name="connsiteX2" fmla="*/ 2074416 w 7739849"/>
              <a:gd name="connsiteY2" fmla="*/ 168676 h 948924"/>
              <a:gd name="connsiteX3" fmla="*/ 4071892 w 7739849"/>
              <a:gd name="connsiteY3" fmla="*/ 239697 h 948924"/>
              <a:gd name="connsiteX4" fmla="*/ 7187954 w 7739849"/>
              <a:gd name="connsiteY4" fmla="*/ 62144 h 948924"/>
              <a:gd name="connsiteX5" fmla="*/ 7383263 w 7739849"/>
              <a:gd name="connsiteY5" fmla="*/ 612559 h 948924"/>
              <a:gd name="connsiteX6" fmla="*/ 7374385 w 7739849"/>
              <a:gd name="connsiteY6" fmla="*/ 773837 h 948924"/>
              <a:gd name="connsiteX7" fmla="*/ 5899212 w 7739849"/>
              <a:gd name="connsiteY7" fmla="*/ 941033 h 948924"/>
              <a:gd name="connsiteX8" fmla="*/ 3876583 w 7739849"/>
              <a:gd name="connsiteY8" fmla="*/ 726489 h 948924"/>
              <a:gd name="connsiteX9" fmla="*/ 538579 w 7739849"/>
              <a:gd name="connsiteY9" fmla="*/ 328474 h 948924"/>
              <a:gd name="connsiteX0" fmla="*/ 538579 w 7765249"/>
              <a:gd name="connsiteY0" fmla="*/ 328474 h 948924"/>
              <a:gd name="connsiteX1" fmla="*/ 645111 w 7765249"/>
              <a:gd name="connsiteY1" fmla="*/ 168676 h 948924"/>
              <a:gd name="connsiteX2" fmla="*/ 2074416 w 7765249"/>
              <a:gd name="connsiteY2" fmla="*/ 168676 h 948924"/>
              <a:gd name="connsiteX3" fmla="*/ 4071892 w 7765249"/>
              <a:gd name="connsiteY3" fmla="*/ 239697 h 948924"/>
              <a:gd name="connsiteX4" fmla="*/ 7187954 w 7765249"/>
              <a:gd name="connsiteY4" fmla="*/ 62144 h 948924"/>
              <a:gd name="connsiteX5" fmla="*/ 7535663 w 7765249"/>
              <a:gd name="connsiteY5" fmla="*/ 612559 h 948924"/>
              <a:gd name="connsiteX6" fmla="*/ 7374385 w 7765249"/>
              <a:gd name="connsiteY6" fmla="*/ 773837 h 948924"/>
              <a:gd name="connsiteX7" fmla="*/ 5899212 w 7765249"/>
              <a:gd name="connsiteY7" fmla="*/ 941033 h 948924"/>
              <a:gd name="connsiteX8" fmla="*/ 3876583 w 7765249"/>
              <a:gd name="connsiteY8" fmla="*/ 726489 h 948924"/>
              <a:gd name="connsiteX9" fmla="*/ 538579 w 7765249"/>
              <a:gd name="connsiteY9" fmla="*/ 328474 h 948924"/>
              <a:gd name="connsiteX0" fmla="*/ 538579 w 7765249"/>
              <a:gd name="connsiteY0" fmla="*/ 328474 h 948924"/>
              <a:gd name="connsiteX1" fmla="*/ 645111 w 7765249"/>
              <a:gd name="connsiteY1" fmla="*/ 168676 h 948924"/>
              <a:gd name="connsiteX2" fmla="*/ 2074416 w 7765249"/>
              <a:gd name="connsiteY2" fmla="*/ 168676 h 948924"/>
              <a:gd name="connsiteX3" fmla="*/ 4071892 w 7765249"/>
              <a:gd name="connsiteY3" fmla="*/ 239697 h 948924"/>
              <a:gd name="connsiteX4" fmla="*/ 7187954 w 7765249"/>
              <a:gd name="connsiteY4" fmla="*/ 62144 h 948924"/>
              <a:gd name="connsiteX5" fmla="*/ 7535663 w 7765249"/>
              <a:gd name="connsiteY5" fmla="*/ 612559 h 948924"/>
              <a:gd name="connsiteX6" fmla="*/ 7374385 w 7765249"/>
              <a:gd name="connsiteY6" fmla="*/ 773837 h 948924"/>
              <a:gd name="connsiteX7" fmla="*/ 5899212 w 7765249"/>
              <a:gd name="connsiteY7" fmla="*/ 941033 h 948924"/>
              <a:gd name="connsiteX8" fmla="*/ 3876583 w 7765249"/>
              <a:gd name="connsiteY8" fmla="*/ 726489 h 948924"/>
              <a:gd name="connsiteX9" fmla="*/ 538579 w 7765249"/>
              <a:gd name="connsiteY9" fmla="*/ 328474 h 948924"/>
              <a:gd name="connsiteX0" fmla="*/ 538579 w 7647127"/>
              <a:gd name="connsiteY0" fmla="*/ 328474 h 948924"/>
              <a:gd name="connsiteX1" fmla="*/ 645111 w 7647127"/>
              <a:gd name="connsiteY1" fmla="*/ 168676 h 948924"/>
              <a:gd name="connsiteX2" fmla="*/ 2074416 w 7647127"/>
              <a:gd name="connsiteY2" fmla="*/ 168676 h 948924"/>
              <a:gd name="connsiteX3" fmla="*/ 4071892 w 7647127"/>
              <a:gd name="connsiteY3" fmla="*/ 239697 h 948924"/>
              <a:gd name="connsiteX4" fmla="*/ 6883154 w 7647127"/>
              <a:gd name="connsiteY4" fmla="*/ 62144 h 948924"/>
              <a:gd name="connsiteX5" fmla="*/ 7535663 w 7647127"/>
              <a:gd name="connsiteY5" fmla="*/ 612559 h 948924"/>
              <a:gd name="connsiteX6" fmla="*/ 7374385 w 7647127"/>
              <a:gd name="connsiteY6" fmla="*/ 773837 h 948924"/>
              <a:gd name="connsiteX7" fmla="*/ 5899212 w 7647127"/>
              <a:gd name="connsiteY7" fmla="*/ 941033 h 948924"/>
              <a:gd name="connsiteX8" fmla="*/ 3876583 w 7647127"/>
              <a:gd name="connsiteY8" fmla="*/ 726489 h 948924"/>
              <a:gd name="connsiteX9" fmla="*/ 538579 w 7647127"/>
              <a:gd name="connsiteY9" fmla="*/ 328474 h 948924"/>
              <a:gd name="connsiteX0" fmla="*/ 538579 w 7535663"/>
              <a:gd name="connsiteY0" fmla="*/ 328474 h 960021"/>
              <a:gd name="connsiteX1" fmla="*/ 645111 w 7535663"/>
              <a:gd name="connsiteY1" fmla="*/ 168676 h 960021"/>
              <a:gd name="connsiteX2" fmla="*/ 2074416 w 7535663"/>
              <a:gd name="connsiteY2" fmla="*/ 168676 h 960021"/>
              <a:gd name="connsiteX3" fmla="*/ 4071892 w 7535663"/>
              <a:gd name="connsiteY3" fmla="*/ 239697 h 960021"/>
              <a:gd name="connsiteX4" fmla="*/ 6883154 w 7535663"/>
              <a:gd name="connsiteY4" fmla="*/ 62144 h 960021"/>
              <a:gd name="connsiteX5" fmla="*/ 7535663 w 7535663"/>
              <a:gd name="connsiteY5" fmla="*/ 612559 h 960021"/>
              <a:gd name="connsiteX6" fmla="*/ 5899212 w 7535663"/>
              <a:gd name="connsiteY6" fmla="*/ 941033 h 960021"/>
              <a:gd name="connsiteX7" fmla="*/ 3876583 w 7535663"/>
              <a:gd name="connsiteY7" fmla="*/ 726489 h 960021"/>
              <a:gd name="connsiteX8" fmla="*/ 538579 w 7535663"/>
              <a:gd name="connsiteY8" fmla="*/ 328474 h 960021"/>
              <a:gd name="connsiteX0" fmla="*/ 538579 w 7577709"/>
              <a:gd name="connsiteY0" fmla="*/ 328474 h 972845"/>
              <a:gd name="connsiteX1" fmla="*/ 645111 w 7577709"/>
              <a:gd name="connsiteY1" fmla="*/ 168676 h 972845"/>
              <a:gd name="connsiteX2" fmla="*/ 2074416 w 7577709"/>
              <a:gd name="connsiteY2" fmla="*/ 168676 h 972845"/>
              <a:gd name="connsiteX3" fmla="*/ 4071892 w 7577709"/>
              <a:gd name="connsiteY3" fmla="*/ 239697 h 972845"/>
              <a:gd name="connsiteX4" fmla="*/ 6883154 w 7577709"/>
              <a:gd name="connsiteY4" fmla="*/ 62144 h 972845"/>
              <a:gd name="connsiteX5" fmla="*/ 7535663 w 7577709"/>
              <a:gd name="connsiteY5" fmla="*/ 612559 h 972845"/>
              <a:gd name="connsiteX6" fmla="*/ 7135428 w 7577709"/>
              <a:gd name="connsiteY6" fmla="*/ 917359 h 972845"/>
              <a:gd name="connsiteX7" fmla="*/ 5899212 w 7577709"/>
              <a:gd name="connsiteY7" fmla="*/ 941033 h 972845"/>
              <a:gd name="connsiteX8" fmla="*/ 3876583 w 7577709"/>
              <a:gd name="connsiteY8" fmla="*/ 726489 h 972845"/>
              <a:gd name="connsiteX9" fmla="*/ 538579 w 7577709"/>
              <a:gd name="connsiteY9" fmla="*/ 328474 h 972845"/>
              <a:gd name="connsiteX0" fmla="*/ 538579 w 7577709"/>
              <a:gd name="connsiteY0" fmla="*/ 328474 h 980982"/>
              <a:gd name="connsiteX1" fmla="*/ 645111 w 7577709"/>
              <a:gd name="connsiteY1" fmla="*/ 168676 h 980982"/>
              <a:gd name="connsiteX2" fmla="*/ 2074416 w 7577709"/>
              <a:gd name="connsiteY2" fmla="*/ 168676 h 980982"/>
              <a:gd name="connsiteX3" fmla="*/ 4071892 w 7577709"/>
              <a:gd name="connsiteY3" fmla="*/ 239697 h 980982"/>
              <a:gd name="connsiteX4" fmla="*/ 6883154 w 7577709"/>
              <a:gd name="connsiteY4" fmla="*/ 62144 h 980982"/>
              <a:gd name="connsiteX5" fmla="*/ 7535663 w 7577709"/>
              <a:gd name="connsiteY5" fmla="*/ 612559 h 980982"/>
              <a:gd name="connsiteX6" fmla="*/ 7135428 w 7577709"/>
              <a:gd name="connsiteY6" fmla="*/ 917359 h 980982"/>
              <a:gd name="connsiteX7" fmla="*/ 5899212 w 7577709"/>
              <a:gd name="connsiteY7" fmla="*/ 941033 h 980982"/>
              <a:gd name="connsiteX8" fmla="*/ 3876583 w 7577709"/>
              <a:gd name="connsiteY8" fmla="*/ 878889 h 980982"/>
              <a:gd name="connsiteX9" fmla="*/ 538579 w 7577709"/>
              <a:gd name="connsiteY9" fmla="*/ 328474 h 980982"/>
              <a:gd name="connsiteX0" fmla="*/ 538579 w 7577709"/>
              <a:gd name="connsiteY0" fmla="*/ 328474 h 972105"/>
              <a:gd name="connsiteX1" fmla="*/ 645111 w 7577709"/>
              <a:gd name="connsiteY1" fmla="*/ 168676 h 972105"/>
              <a:gd name="connsiteX2" fmla="*/ 2074416 w 7577709"/>
              <a:gd name="connsiteY2" fmla="*/ 168676 h 972105"/>
              <a:gd name="connsiteX3" fmla="*/ 4071892 w 7577709"/>
              <a:gd name="connsiteY3" fmla="*/ 239697 h 972105"/>
              <a:gd name="connsiteX4" fmla="*/ 6883154 w 7577709"/>
              <a:gd name="connsiteY4" fmla="*/ 62144 h 972105"/>
              <a:gd name="connsiteX5" fmla="*/ 7535663 w 7577709"/>
              <a:gd name="connsiteY5" fmla="*/ 612559 h 972105"/>
              <a:gd name="connsiteX6" fmla="*/ 7135428 w 7577709"/>
              <a:gd name="connsiteY6" fmla="*/ 917359 h 972105"/>
              <a:gd name="connsiteX7" fmla="*/ 5899212 w 7577709"/>
              <a:gd name="connsiteY7" fmla="*/ 941033 h 972105"/>
              <a:gd name="connsiteX8" fmla="*/ 3876583 w 7577709"/>
              <a:gd name="connsiteY8" fmla="*/ 878889 h 972105"/>
              <a:gd name="connsiteX9" fmla="*/ 2243092 w 7577709"/>
              <a:gd name="connsiteY9" fmla="*/ 562991 h 972105"/>
              <a:gd name="connsiteX10" fmla="*/ 538579 w 7577709"/>
              <a:gd name="connsiteY10" fmla="*/ 328474 h 972105"/>
              <a:gd name="connsiteX0" fmla="*/ 538579 w 7577709"/>
              <a:gd name="connsiteY0" fmla="*/ 328474 h 972105"/>
              <a:gd name="connsiteX1" fmla="*/ 645111 w 7577709"/>
              <a:gd name="connsiteY1" fmla="*/ 168676 h 972105"/>
              <a:gd name="connsiteX2" fmla="*/ 2074416 w 7577709"/>
              <a:gd name="connsiteY2" fmla="*/ 168676 h 972105"/>
              <a:gd name="connsiteX3" fmla="*/ 4071892 w 7577709"/>
              <a:gd name="connsiteY3" fmla="*/ 239697 h 972105"/>
              <a:gd name="connsiteX4" fmla="*/ 6883154 w 7577709"/>
              <a:gd name="connsiteY4" fmla="*/ 62144 h 972105"/>
              <a:gd name="connsiteX5" fmla="*/ 7535663 w 7577709"/>
              <a:gd name="connsiteY5" fmla="*/ 612559 h 972105"/>
              <a:gd name="connsiteX6" fmla="*/ 7135428 w 7577709"/>
              <a:gd name="connsiteY6" fmla="*/ 917359 h 972105"/>
              <a:gd name="connsiteX7" fmla="*/ 5899212 w 7577709"/>
              <a:gd name="connsiteY7" fmla="*/ 941033 h 972105"/>
              <a:gd name="connsiteX8" fmla="*/ 3876583 w 7577709"/>
              <a:gd name="connsiteY8" fmla="*/ 878889 h 972105"/>
              <a:gd name="connsiteX9" fmla="*/ 3361678 w 7577709"/>
              <a:gd name="connsiteY9" fmla="*/ 646590 h 972105"/>
              <a:gd name="connsiteX10" fmla="*/ 2243092 w 7577709"/>
              <a:gd name="connsiteY10" fmla="*/ 562991 h 972105"/>
              <a:gd name="connsiteX11" fmla="*/ 538579 w 7577709"/>
              <a:gd name="connsiteY11" fmla="*/ 328474 h 9721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4605292 w 7577709"/>
              <a:gd name="connsiteY3" fmla="*/ 112697 h 997505"/>
              <a:gd name="connsiteX4" fmla="*/ 6883154 w 7577709"/>
              <a:gd name="connsiteY4" fmla="*/ 87544 h 997505"/>
              <a:gd name="connsiteX5" fmla="*/ 7535663 w 7577709"/>
              <a:gd name="connsiteY5" fmla="*/ 637959 h 997505"/>
              <a:gd name="connsiteX6" fmla="*/ 7135428 w 7577709"/>
              <a:gd name="connsiteY6" fmla="*/ 942759 h 997505"/>
              <a:gd name="connsiteX7" fmla="*/ 5899212 w 7577709"/>
              <a:gd name="connsiteY7" fmla="*/ 966433 h 997505"/>
              <a:gd name="connsiteX8" fmla="*/ 3876583 w 7577709"/>
              <a:gd name="connsiteY8" fmla="*/ 904289 h 997505"/>
              <a:gd name="connsiteX9" fmla="*/ 3361678 w 7577709"/>
              <a:gd name="connsiteY9" fmla="*/ 671990 h 997505"/>
              <a:gd name="connsiteX10" fmla="*/ 2243092 w 7577709"/>
              <a:gd name="connsiteY10" fmla="*/ 588391 h 997505"/>
              <a:gd name="connsiteX11" fmla="*/ 538579 w 7577709"/>
              <a:gd name="connsiteY11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361678 w 7577709"/>
              <a:gd name="connsiteY10" fmla="*/ 671990 h 997505"/>
              <a:gd name="connsiteX11" fmla="*/ 2243092 w 7577709"/>
              <a:gd name="connsiteY11" fmla="*/ 5883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883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121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12191 h 997505"/>
              <a:gd name="connsiteX12" fmla="*/ 538579 w 7577709"/>
              <a:gd name="connsiteY12" fmla="*/ 353874 h 997505"/>
              <a:gd name="connsiteX0" fmla="*/ 538579 w 7501509"/>
              <a:gd name="connsiteY0" fmla="*/ 328474 h 997505"/>
              <a:gd name="connsiteX1" fmla="*/ 645111 w 7501509"/>
              <a:gd name="connsiteY1" fmla="*/ 168676 h 997505"/>
              <a:gd name="connsiteX2" fmla="*/ 2074416 w 7501509"/>
              <a:gd name="connsiteY2" fmla="*/ 168676 h 997505"/>
              <a:gd name="connsiteX3" fmla="*/ 3062057 w 7501509"/>
              <a:gd name="connsiteY3" fmla="*/ 142043 h 997505"/>
              <a:gd name="connsiteX4" fmla="*/ 4605292 w 7501509"/>
              <a:gd name="connsiteY4" fmla="*/ 87297 h 997505"/>
              <a:gd name="connsiteX5" fmla="*/ 6883154 w 7501509"/>
              <a:gd name="connsiteY5" fmla="*/ 62144 h 997505"/>
              <a:gd name="connsiteX6" fmla="*/ 7459463 w 7501509"/>
              <a:gd name="connsiteY6" fmla="*/ 460159 h 997505"/>
              <a:gd name="connsiteX7" fmla="*/ 7135428 w 7501509"/>
              <a:gd name="connsiteY7" fmla="*/ 917359 h 997505"/>
              <a:gd name="connsiteX8" fmla="*/ 5899212 w 7501509"/>
              <a:gd name="connsiteY8" fmla="*/ 941033 h 997505"/>
              <a:gd name="connsiteX9" fmla="*/ 3876583 w 7501509"/>
              <a:gd name="connsiteY9" fmla="*/ 878889 h 997505"/>
              <a:gd name="connsiteX10" fmla="*/ 3056878 w 7501509"/>
              <a:gd name="connsiteY10" fmla="*/ 494190 h 997505"/>
              <a:gd name="connsiteX11" fmla="*/ 2243092 w 7501509"/>
              <a:gd name="connsiteY11" fmla="*/ 486791 h 997505"/>
              <a:gd name="connsiteX12" fmla="*/ 538579 w 7501509"/>
              <a:gd name="connsiteY12" fmla="*/ 328474 h 997505"/>
              <a:gd name="connsiteX0" fmla="*/ 538579 w 7459463"/>
              <a:gd name="connsiteY0" fmla="*/ 328474 h 997505"/>
              <a:gd name="connsiteX1" fmla="*/ 645111 w 7459463"/>
              <a:gd name="connsiteY1" fmla="*/ 168676 h 997505"/>
              <a:gd name="connsiteX2" fmla="*/ 2074416 w 7459463"/>
              <a:gd name="connsiteY2" fmla="*/ 168676 h 997505"/>
              <a:gd name="connsiteX3" fmla="*/ 3062057 w 7459463"/>
              <a:gd name="connsiteY3" fmla="*/ 142043 h 997505"/>
              <a:gd name="connsiteX4" fmla="*/ 4605292 w 7459463"/>
              <a:gd name="connsiteY4" fmla="*/ 87297 h 997505"/>
              <a:gd name="connsiteX5" fmla="*/ 6883154 w 7459463"/>
              <a:gd name="connsiteY5" fmla="*/ 62144 h 997505"/>
              <a:gd name="connsiteX6" fmla="*/ 7459463 w 7459463"/>
              <a:gd name="connsiteY6" fmla="*/ 460159 h 997505"/>
              <a:gd name="connsiteX7" fmla="*/ 7135428 w 7459463"/>
              <a:gd name="connsiteY7" fmla="*/ 917359 h 997505"/>
              <a:gd name="connsiteX8" fmla="*/ 5899212 w 7459463"/>
              <a:gd name="connsiteY8" fmla="*/ 941033 h 997505"/>
              <a:gd name="connsiteX9" fmla="*/ 3876583 w 7459463"/>
              <a:gd name="connsiteY9" fmla="*/ 878889 h 997505"/>
              <a:gd name="connsiteX10" fmla="*/ 3056878 w 7459463"/>
              <a:gd name="connsiteY10" fmla="*/ 494190 h 997505"/>
              <a:gd name="connsiteX11" fmla="*/ 2243092 w 7459463"/>
              <a:gd name="connsiteY11" fmla="*/ 486791 h 997505"/>
              <a:gd name="connsiteX12" fmla="*/ 538579 w 7459463"/>
              <a:gd name="connsiteY12" fmla="*/ 328474 h 997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59463" h="997505">
                <a:moveTo>
                  <a:pt x="538579" y="328474"/>
                </a:moveTo>
                <a:cubicBezTo>
                  <a:pt x="0" y="210105"/>
                  <a:pt x="389138" y="195309"/>
                  <a:pt x="645111" y="168676"/>
                </a:cubicBezTo>
                <a:cubicBezTo>
                  <a:pt x="901084" y="142043"/>
                  <a:pt x="1671592" y="173115"/>
                  <a:pt x="2074416" y="168676"/>
                </a:cubicBezTo>
                <a:cubicBezTo>
                  <a:pt x="2477240" y="164237"/>
                  <a:pt x="2640244" y="155606"/>
                  <a:pt x="3062057" y="142043"/>
                </a:cubicBezTo>
                <a:cubicBezTo>
                  <a:pt x="3483870" y="128480"/>
                  <a:pt x="3968443" y="100613"/>
                  <a:pt x="4605292" y="87297"/>
                </a:cubicBezTo>
                <a:cubicBezTo>
                  <a:pt x="5242141" y="73981"/>
                  <a:pt x="6407459" y="0"/>
                  <a:pt x="6883154" y="62144"/>
                </a:cubicBezTo>
                <a:cubicBezTo>
                  <a:pt x="7358849" y="124288"/>
                  <a:pt x="7417417" y="317623"/>
                  <a:pt x="7459463" y="460159"/>
                </a:cubicBezTo>
                <a:cubicBezTo>
                  <a:pt x="7458600" y="641905"/>
                  <a:pt x="7395470" y="837213"/>
                  <a:pt x="7135428" y="917359"/>
                </a:cubicBezTo>
                <a:cubicBezTo>
                  <a:pt x="6875386" y="997505"/>
                  <a:pt x="6442353" y="947445"/>
                  <a:pt x="5899212" y="941033"/>
                </a:cubicBezTo>
                <a:cubicBezTo>
                  <a:pt x="5356071" y="934621"/>
                  <a:pt x="4350305" y="953363"/>
                  <a:pt x="3876583" y="878889"/>
                </a:cubicBezTo>
                <a:cubicBezTo>
                  <a:pt x="3402861" y="804415"/>
                  <a:pt x="3329126" y="559540"/>
                  <a:pt x="3056878" y="494190"/>
                </a:cubicBezTo>
                <a:cubicBezTo>
                  <a:pt x="2784630" y="428840"/>
                  <a:pt x="2644314" y="478899"/>
                  <a:pt x="2243092" y="486791"/>
                </a:cubicBezTo>
                <a:cubicBezTo>
                  <a:pt x="1823376" y="459172"/>
                  <a:pt x="804909" y="406893"/>
                  <a:pt x="538579" y="328474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Line 73"/>
          <p:cNvSpPr>
            <a:spLocks noChangeShapeType="1"/>
          </p:cNvSpPr>
          <p:nvPr/>
        </p:nvSpPr>
        <p:spPr bwMode="auto">
          <a:xfrm>
            <a:off x="7543800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System Architecture</a:t>
            </a:r>
            <a:endParaRPr lang="en-US" dirty="0"/>
          </a:p>
        </p:txBody>
      </p:sp>
      <p:sp>
        <p:nvSpPr>
          <p:cNvPr id="77" name="Slide Number Placeholder 7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3602556" y="2197768"/>
            <a:ext cx="4671820" cy="584391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800" dirty="0" smtClean="0"/>
              <a:t>Files, TCP, FIFO, Network</a:t>
            </a:r>
            <a:endParaRPr lang="en-US" sz="2800" dirty="0"/>
          </a:p>
        </p:txBody>
      </p:sp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694016" y="2521476"/>
            <a:ext cx="2353984" cy="3345924"/>
          </a:xfrm>
          <a:prstGeom prst="rect">
            <a:avLst/>
          </a:prstGeom>
          <a:noFill/>
          <a:ln w="28575" cap="rnd">
            <a:solidFill>
              <a:schemeClr val="tx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6" name="Oval 25"/>
          <p:cNvSpPr>
            <a:spLocks noChangeArrowheads="1"/>
          </p:cNvSpPr>
          <p:nvPr/>
        </p:nvSpPr>
        <p:spPr bwMode="auto">
          <a:xfrm>
            <a:off x="1088573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7" name="Oval 26"/>
          <p:cNvSpPr>
            <a:spLocks noChangeArrowheads="1"/>
          </p:cNvSpPr>
          <p:nvPr/>
        </p:nvSpPr>
        <p:spPr bwMode="auto">
          <a:xfrm>
            <a:off x="1563436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8" name="Oval 27"/>
          <p:cNvSpPr>
            <a:spLocks noChangeArrowheads="1"/>
          </p:cNvSpPr>
          <p:nvPr/>
        </p:nvSpPr>
        <p:spPr bwMode="auto">
          <a:xfrm>
            <a:off x="2038300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9" name="Oval 28"/>
          <p:cNvSpPr>
            <a:spLocks noChangeArrowheads="1"/>
          </p:cNvSpPr>
          <p:nvPr/>
        </p:nvSpPr>
        <p:spPr bwMode="auto">
          <a:xfrm>
            <a:off x="1326004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0" name="Oval 29"/>
          <p:cNvSpPr>
            <a:spLocks noChangeArrowheads="1"/>
          </p:cNvSpPr>
          <p:nvPr/>
        </p:nvSpPr>
        <p:spPr bwMode="auto">
          <a:xfrm>
            <a:off x="1800868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1" name="Oval 30"/>
          <p:cNvSpPr>
            <a:spLocks noChangeArrowheads="1"/>
          </p:cNvSpPr>
          <p:nvPr/>
        </p:nvSpPr>
        <p:spPr bwMode="auto">
          <a:xfrm>
            <a:off x="2275732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2" name="Oval 31"/>
          <p:cNvSpPr>
            <a:spLocks noChangeArrowheads="1"/>
          </p:cNvSpPr>
          <p:nvPr/>
        </p:nvSpPr>
        <p:spPr bwMode="auto">
          <a:xfrm>
            <a:off x="2516654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3" name="Oval 32"/>
          <p:cNvSpPr>
            <a:spLocks noChangeArrowheads="1"/>
          </p:cNvSpPr>
          <p:nvPr/>
        </p:nvSpPr>
        <p:spPr bwMode="auto">
          <a:xfrm>
            <a:off x="2038300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4" name="Oval 33"/>
          <p:cNvSpPr>
            <a:spLocks noChangeArrowheads="1"/>
          </p:cNvSpPr>
          <p:nvPr/>
        </p:nvSpPr>
        <p:spPr bwMode="auto">
          <a:xfrm>
            <a:off x="1563436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5" name="Oval 34"/>
          <p:cNvSpPr>
            <a:spLocks noChangeArrowheads="1"/>
          </p:cNvSpPr>
          <p:nvPr/>
        </p:nvSpPr>
        <p:spPr bwMode="auto">
          <a:xfrm>
            <a:off x="1011756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6" name="Oval 35"/>
          <p:cNvSpPr>
            <a:spLocks noChangeArrowheads="1"/>
          </p:cNvSpPr>
          <p:nvPr/>
        </p:nvSpPr>
        <p:spPr bwMode="auto">
          <a:xfrm>
            <a:off x="1326004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7" name="Oval 36"/>
          <p:cNvSpPr>
            <a:spLocks noChangeArrowheads="1"/>
          </p:cNvSpPr>
          <p:nvPr/>
        </p:nvSpPr>
        <p:spPr bwMode="auto">
          <a:xfrm>
            <a:off x="1800868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8" name="Oval 37"/>
          <p:cNvSpPr>
            <a:spLocks noChangeArrowheads="1"/>
          </p:cNvSpPr>
          <p:nvPr/>
        </p:nvSpPr>
        <p:spPr bwMode="auto">
          <a:xfrm>
            <a:off x="2275732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cxnSp>
        <p:nvCxnSpPr>
          <p:cNvPr id="19" name="AutoShape 38"/>
          <p:cNvCxnSpPr>
            <a:cxnSpLocks noChangeShapeType="1"/>
            <a:stCxn id="6" idx="4"/>
            <a:endCxn id="9" idx="1"/>
          </p:cNvCxnSpPr>
          <p:nvPr/>
        </p:nvCxnSpPr>
        <p:spPr bwMode="auto">
          <a:xfrm rot="16200000" flipH="1">
            <a:off x="1172371" y="3206671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0" name="AutoShape 39"/>
          <p:cNvCxnSpPr>
            <a:cxnSpLocks noChangeShapeType="1"/>
            <a:stCxn id="7" idx="3"/>
            <a:endCxn id="9" idx="7"/>
          </p:cNvCxnSpPr>
          <p:nvPr/>
        </p:nvCxnSpPr>
        <p:spPr bwMode="auto">
          <a:xfrm rot="5400000">
            <a:off x="1437511" y="3234380"/>
            <a:ext cx="251851" cy="6954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1" name="AutoShape 40"/>
          <p:cNvCxnSpPr>
            <a:cxnSpLocks noChangeShapeType="1"/>
            <a:stCxn id="7" idx="5"/>
            <a:endCxn id="10" idx="1"/>
          </p:cNvCxnSpPr>
          <p:nvPr/>
        </p:nvCxnSpPr>
        <p:spPr bwMode="auto">
          <a:xfrm rot="16200000" flipH="1">
            <a:off x="1674942" y="3234380"/>
            <a:ext cx="251852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2" name="AutoShape 41"/>
          <p:cNvCxnSpPr>
            <a:cxnSpLocks noChangeShapeType="1"/>
            <a:stCxn id="8" idx="3"/>
            <a:endCxn id="10" idx="0"/>
          </p:cNvCxnSpPr>
          <p:nvPr/>
        </p:nvCxnSpPr>
        <p:spPr bwMode="auto">
          <a:xfrm rot="5400000">
            <a:off x="1884666" y="3178145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3" name="AutoShape 42"/>
          <p:cNvCxnSpPr>
            <a:cxnSpLocks noChangeShapeType="1"/>
            <a:stCxn id="8" idx="5"/>
            <a:endCxn id="11" idx="0"/>
          </p:cNvCxnSpPr>
          <p:nvPr/>
        </p:nvCxnSpPr>
        <p:spPr bwMode="auto">
          <a:xfrm rot="16200000" flipH="1">
            <a:off x="2206042" y="3178144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4" name="AutoShape 43"/>
          <p:cNvCxnSpPr>
            <a:cxnSpLocks noChangeShapeType="1"/>
            <a:stCxn id="12" idx="4"/>
            <a:endCxn id="11" idx="7"/>
          </p:cNvCxnSpPr>
          <p:nvPr/>
        </p:nvCxnSpPr>
        <p:spPr bwMode="auto">
          <a:xfrm rot="5400000">
            <a:off x="2445220" y="3204927"/>
            <a:ext cx="223324" cy="15697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5" name="AutoShape 45"/>
          <p:cNvCxnSpPr>
            <a:cxnSpLocks noChangeShapeType="1"/>
            <a:stCxn id="10" idx="4"/>
            <a:endCxn id="13" idx="1"/>
          </p:cNvCxnSpPr>
          <p:nvPr/>
        </p:nvCxnSpPr>
        <p:spPr bwMode="auto">
          <a:xfrm rot="16200000" flipH="1">
            <a:off x="1917609" y="3563322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6" name="AutoShape 46"/>
          <p:cNvCxnSpPr>
            <a:cxnSpLocks noChangeShapeType="1"/>
            <a:stCxn id="10" idx="4"/>
            <a:endCxn id="14" idx="7"/>
          </p:cNvCxnSpPr>
          <p:nvPr/>
        </p:nvCxnSpPr>
        <p:spPr bwMode="auto">
          <a:xfrm rot="5400000">
            <a:off x="1764122" y="3563323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7" name="AutoShape 47"/>
          <p:cNvCxnSpPr>
            <a:cxnSpLocks noChangeShapeType="1"/>
            <a:stCxn id="9" idx="4"/>
            <a:endCxn id="15" idx="7"/>
          </p:cNvCxnSpPr>
          <p:nvPr/>
        </p:nvCxnSpPr>
        <p:spPr bwMode="auto">
          <a:xfrm rot="5400000">
            <a:off x="1250852" y="3524914"/>
            <a:ext cx="157438" cy="23030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8" name="AutoShape 48"/>
          <p:cNvCxnSpPr>
            <a:cxnSpLocks noChangeShapeType="1"/>
            <a:stCxn id="9" idx="4"/>
            <a:endCxn id="14" idx="1"/>
          </p:cNvCxnSpPr>
          <p:nvPr/>
        </p:nvCxnSpPr>
        <p:spPr bwMode="auto">
          <a:xfrm rot="16200000" flipH="1">
            <a:off x="1442746" y="3563322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9" name="AutoShape 51"/>
          <p:cNvCxnSpPr>
            <a:cxnSpLocks noChangeShapeType="1"/>
            <a:stCxn id="14" idx="5"/>
            <a:endCxn id="17" idx="1"/>
          </p:cNvCxnSpPr>
          <p:nvPr/>
        </p:nvCxnSpPr>
        <p:spPr bwMode="auto">
          <a:xfrm rot="16200000" flipH="1">
            <a:off x="1739397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1" name="AutoShape 53"/>
          <p:cNvCxnSpPr>
            <a:cxnSpLocks noChangeShapeType="1"/>
            <a:stCxn id="13" idx="3"/>
            <a:endCxn id="17" idx="0"/>
          </p:cNvCxnSpPr>
          <p:nvPr/>
        </p:nvCxnSpPr>
        <p:spPr bwMode="auto">
          <a:xfrm rot="5400000">
            <a:off x="1949122" y="3826989"/>
            <a:ext cx="9441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2" name="AutoShape 54"/>
          <p:cNvCxnSpPr>
            <a:cxnSpLocks noChangeShapeType="1"/>
            <a:stCxn id="14" idx="3"/>
            <a:endCxn id="16" idx="7"/>
          </p:cNvCxnSpPr>
          <p:nvPr/>
        </p:nvCxnSpPr>
        <p:spPr bwMode="auto">
          <a:xfrm rot="5400000">
            <a:off x="1501965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3" name="AutoShape 55"/>
          <p:cNvCxnSpPr>
            <a:cxnSpLocks noChangeShapeType="1"/>
            <a:stCxn id="15" idx="5"/>
            <a:endCxn id="16" idx="1"/>
          </p:cNvCxnSpPr>
          <p:nvPr/>
        </p:nvCxnSpPr>
        <p:spPr bwMode="auto">
          <a:xfrm rot="16200000" flipH="1">
            <a:off x="1226126" y="3844819"/>
            <a:ext cx="122940" cy="14635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4" name="AutoShape 56"/>
          <p:cNvCxnSpPr>
            <a:cxnSpLocks noChangeShapeType="1"/>
            <a:stCxn id="13" idx="5"/>
            <a:endCxn id="18" idx="1"/>
          </p:cNvCxnSpPr>
          <p:nvPr/>
        </p:nvCxnSpPr>
        <p:spPr bwMode="auto">
          <a:xfrm rot="16200000" flipH="1">
            <a:off x="2214261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35" name="Text Box 57"/>
          <p:cNvSpPr txBox="1">
            <a:spLocks noChangeArrowheads="1"/>
          </p:cNvSpPr>
          <p:nvPr/>
        </p:nvSpPr>
        <p:spPr bwMode="auto">
          <a:xfrm>
            <a:off x="914401" y="2514600"/>
            <a:ext cx="19050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400" i="1" dirty="0"/>
              <a:t>job schedule</a:t>
            </a:r>
          </a:p>
        </p:txBody>
      </p:sp>
      <p:sp>
        <p:nvSpPr>
          <p:cNvPr id="37" name="Line 68"/>
          <p:cNvSpPr>
            <a:spLocks noChangeShapeType="1"/>
          </p:cNvSpPr>
          <p:nvPr/>
        </p:nvSpPr>
        <p:spPr bwMode="auto">
          <a:xfrm>
            <a:off x="990806" y="5704113"/>
            <a:ext cx="6892506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38" name="Line 69"/>
          <p:cNvSpPr>
            <a:spLocks noChangeShapeType="1"/>
          </p:cNvSpPr>
          <p:nvPr/>
        </p:nvSpPr>
        <p:spPr bwMode="auto">
          <a:xfrm>
            <a:off x="1957991" y="5446294"/>
            <a:ext cx="0" cy="257819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39" name="Line 70"/>
          <p:cNvSpPr>
            <a:spLocks noChangeShapeType="1"/>
          </p:cNvSpPr>
          <p:nvPr/>
        </p:nvSpPr>
        <p:spPr bwMode="auto">
          <a:xfrm>
            <a:off x="4000604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0" name="Line 72"/>
          <p:cNvSpPr>
            <a:spLocks noChangeShapeType="1"/>
          </p:cNvSpPr>
          <p:nvPr/>
        </p:nvSpPr>
        <p:spPr bwMode="auto">
          <a:xfrm>
            <a:off x="5344886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1" name="Line 73"/>
          <p:cNvSpPr>
            <a:spLocks noChangeShapeType="1"/>
          </p:cNvSpPr>
          <p:nvPr/>
        </p:nvSpPr>
        <p:spPr bwMode="auto">
          <a:xfrm>
            <a:off x="6374922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3" name="Oval 76"/>
          <p:cNvSpPr>
            <a:spLocks noChangeArrowheads="1"/>
          </p:cNvSpPr>
          <p:nvPr/>
        </p:nvSpPr>
        <p:spPr bwMode="auto">
          <a:xfrm>
            <a:off x="1881175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4" name="Oval 77"/>
          <p:cNvSpPr>
            <a:spLocks noChangeArrowheads="1"/>
          </p:cNvSpPr>
          <p:nvPr/>
        </p:nvSpPr>
        <p:spPr bwMode="auto">
          <a:xfrm>
            <a:off x="3920295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5" name="Oval 78"/>
          <p:cNvSpPr>
            <a:spLocks noChangeArrowheads="1"/>
          </p:cNvSpPr>
          <p:nvPr/>
        </p:nvSpPr>
        <p:spPr bwMode="auto">
          <a:xfrm>
            <a:off x="5264579" y="5641091"/>
            <a:ext cx="157123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6" name="Oval 79"/>
          <p:cNvSpPr>
            <a:spLocks noChangeArrowheads="1"/>
          </p:cNvSpPr>
          <p:nvPr/>
        </p:nvSpPr>
        <p:spPr bwMode="auto">
          <a:xfrm>
            <a:off x="6294613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7" name="Oval 80"/>
          <p:cNvSpPr>
            <a:spLocks noChangeArrowheads="1"/>
          </p:cNvSpPr>
          <p:nvPr/>
        </p:nvSpPr>
        <p:spPr bwMode="auto">
          <a:xfrm>
            <a:off x="7467600" y="5638800"/>
            <a:ext cx="157123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8" name="Text Box 83"/>
          <p:cNvSpPr txBox="1">
            <a:spLocks noChangeArrowheads="1"/>
          </p:cNvSpPr>
          <p:nvPr/>
        </p:nvSpPr>
        <p:spPr bwMode="auto">
          <a:xfrm>
            <a:off x="5344886" y="1676400"/>
            <a:ext cx="248954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/>
              <a:t>data plane</a:t>
            </a:r>
          </a:p>
        </p:txBody>
      </p:sp>
      <p:sp>
        <p:nvSpPr>
          <p:cNvPr id="49" name="Text Box 84"/>
          <p:cNvSpPr txBox="1">
            <a:spLocks noChangeArrowheads="1"/>
          </p:cNvSpPr>
          <p:nvPr/>
        </p:nvSpPr>
        <p:spPr bwMode="auto">
          <a:xfrm>
            <a:off x="2895600" y="5715000"/>
            <a:ext cx="296091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 dirty="0"/>
              <a:t>control plane</a:t>
            </a:r>
          </a:p>
        </p:txBody>
      </p:sp>
      <p:cxnSp>
        <p:nvCxnSpPr>
          <p:cNvPr id="52" name="AutoShape 88"/>
          <p:cNvCxnSpPr>
            <a:cxnSpLocks noChangeShapeType="1"/>
            <a:stCxn id="11" idx="3"/>
            <a:endCxn id="13" idx="7"/>
          </p:cNvCxnSpPr>
          <p:nvPr/>
        </p:nvCxnSpPr>
        <p:spPr bwMode="auto">
          <a:xfrm rot="5400000">
            <a:off x="2182750" y="3591031"/>
            <a:ext cx="185965" cy="6954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53" name="AutoShape 89"/>
          <p:cNvCxnSpPr>
            <a:cxnSpLocks noChangeShapeType="1"/>
            <a:stCxn id="11" idx="4"/>
            <a:endCxn id="18" idx="7"/>
          </p:cNvCxnSpPr>
          <p:nvPr/>
        </p:nvCxnSpPr>
        <p:spPr bwMode="auto">
          <a:xfrm rot="16200000" flipH="1">
            <a:off x="2227360" y="3728434"/>
            <a:ext cx="418121" cy="8394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54" name="Rectangle 7"/>
          <p:cNvSpPr>
            <a:spLocks noChangeArrowheads="1"/>
          </p:cNvSpPr>
          <p:nvPr/>
        </p:nvSpPr>
        <p:spPr bwMode="auto">
          <a:xfrm>
            <a:off x="3505201" y="4546121"/>
            <a:ext cx="990806" cy="705376"/>
          </a:xfrm>
          <a:prstGeom prst="rect">
            <a:avLst/>
          </a:prstGeom>
          <a:solidFill>
            <a:srgbClr val="66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800" dirty="0" smtClean="0"/>
              <a:t>NS,</a:t>
            </a:r>
            <a:br>
              <a:rPr lang="en-US" sz="2800" dirty="0" smtClean="0"/>
            </a:br>
            <a:r>
              <a:rPr lang="en-US" sz="2800" dirty="0" err="1" smtClean="0"/>
              <a:t>Sched</a:t>
            </a:r>
            <a:endParaRPr lang="en-US" sz="2800" dirty="0"/>
          </a:p>
        </p:txBody>
      </p:sp>
      <p:sp>
        <p:nvSpPr>
          <p:cNvPr id="55" name="Rectangle 8"/>
          <p:cNvSpPr>
            <a:spLocks noChangeArrowheads="1"/>
          </p:cNvSpPr>
          <p:nvPr/>
        </p:nvSpPr>
        <p:spPr bwMode="auto">
          <a:xfrm>
            <a:off x="4800189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6" name="Rectangle 9"/>
          <p:cNvSpPr>
            <a:spLocks noChangeArrowheads="1"/>
          </p:cNvSpPr>
          <p:nvPr/>
        </p:nvSpPr>
        <p:spPr bwMode="auto">
          <a:xfrm>
            <a:off x="7013892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7" name="Rectangle 13"/>
          <p:cNvSpPr>
            <a:spLocks noChangeArrowheads="1"/>
          </p:cNvSpPr>
          <p:nvPr/>
        </p:nvSpPr>
        <p:spPr bwMode="auto">
          <a:xfrm>
            <a:off x="5907042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9" name="Line 91"/>
          <p:cNvSpPr>
            <a:spLocks noChangeShapeType="1"/>
          </p:cNvSpPr>
          <p:nvPr/>
        </p:nvSpPr>
        <p:spPr bwMode="auto">
          <a:xfrm flipV="1">
            <a:off x="5425195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0" name="Line 92"/>
          <p:cNvSpPr>
            <a:spLocks noChangeShapeType="1"/>
          </p:cNvSpPr>
          <p:nvPr/>
        </p:nvSpPr>
        <p:spPr bwMode="auto">
          <a:xfrm>
            <a:off x="6294613" y="2782159"/>
            <a:ext cx="80309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1" name="Line 93"/>
          <p:cNvSpPr>
            <a:spLocks noChangeShapeType="1"/>
          </p:cNvSpPr>
          <p:nvPr/>
        </p:nvSpPr>
        <p:spPr bwMode="auto">
          <a:xfrm>
            <a:off x="7324649" y="2782159"/>
            <a:ext cx="80307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2" name="Line 94"/>
          <p:cNvSpPr>
            <a:spLocks noChangeShapeType="1"/>
          </p:cNvSpPr>
          <p:nvPr/>
        </p:nvSpPr>
        <p:spPr bwMode="auto">
          <a:xfrm>
            <a:off x="5027147" y="2782159"/>
            <a:ext cx="160616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3" name="Line 97"/>
          <p:cNvSpPr>
            <a:spLocks noChangeShapeType="1"/>
          </p:cNvSpPr>
          <p:nvPr/>
        </p:nvSpPr>
        <p:spPr bwMode="auto">
          <a:xfrm flipV="1">
            <a:off x="6532045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4" name="Line 98"/>
          <p:cNvSpPr>
            <a:spLocks noChangeShapeType="1"/>
          </p:cNvSpPr>
          <p:nvPr/>
        </p:nvSpPr>
        <p:spPr bwMode="auto">
          <a:xfrm flipV="1">
            <a:off x="7562081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5" name="Line 99"/>
          <p:cNvSpPr>
            <a:spLocks noChangeShapeType="1"/>
          </p:cNvSpPr>
          <p:nvPr/>
        </p:nvSpPr>
        <p:spPr bwMode="auto">
          <a:xfrm>
            <a:off x="5264578" y="3950941"/>
            <a:ext cx="1047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6" name="Line 101"/>
          <p:cNvSpPr>
            <a:spLocks noChangeShapeType="1"/>
          </p:cNvSpPr>
          <p:nvPr/>
        </p:nvSpPr>
        <p:spPr bwMode="auto">
          <a:xfrm>
            <a:off x="6374921" y="3950941"/>
            <a:ext cx="698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7" name="Line 102"/>
          <p:cNvSpPr>
            <a:spLocks noChangeShapeType="1"/>
          </p:cNvSpPr>
          <p:nvPr/>
        </p:nvSpPr>
        <p:spPr bwMode="auto">
          <a:xfrm>
            <a:off x="7481771" y="3950941"/>
            <a:ext cx="698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8" name="Oval 58"/>
          <p:cNvSpPr>
            <a:spLocks noChangeArrowheads="1"/>
          </p:cNvSpPr>
          <p:nvPr/>
        </p:nvSpPr>
        <p:spPr bwMode="auto">
          <a:xfrm>
            <a:off x="4870022" y="3363686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/>
              <a:t>V</a:t>
            </a:r>
          </a:p>
        </p:txBody>
      </p:sp>
      <p:sp>
        <p:nvSpPr>
          <p:cNvPr id="69" name="Oval 59"/>
          <p:cNvSpPr>
            <a:spLocks noChangeArrowheads="1"/>
          </p:cNvSpPr>
          <p:nvPr/>
        </p:nvSpPr>
        <p:spPr bwMode="auto">
          <a:xfrm>
            <a:off x="5980365" y="3366550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/>
              <a:t>V</a:t>
            </a:r>
          </a:p>
        </p:txBody>
      </p:sp>
      <p:sp>
        <p:nvSpPr>
          <p:cNvPr id="70" name="Oval 60"/>
          <p:cNvSpPr>
            <a:spLocks noChangeArrowheads="1"/>
          </p:cNvSpPr>
          <p:nvPr/>
        </p:nvSpPr>
        <p:spPr bwMode="auto">
          <a:xfrm>
            <a:off x="7090708" y="3366550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/>
              <a:t>V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1219200" y="5867400"/>
            <a:ext cx="1365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job manager</a:t>
            </a:r>
            <a:endParaRPr lang="en-US" dirty="0"/>
          </a:p>
        </p:txBody>
      </p:sp>
      <p:sp>
        <p:nvSpPr>
          <p:cNvPr id="79" name="TextBox 78"/>
          <p:cNvSpPr txBox="1"/>
          <p:nvPr/>
        </p:nvSpPr>
        <p:spPr>
          <a:xfrm>
            <a:off x="5334000" y="5867400"/>
            <a:ext cx="814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cluster</a:t>
            </a:r>
            <a:endParaRPr lang="en-US" dirty="0"/>
          </a:p>
        </p:txBody>
      </p:sp>
      <p:sp>
        <p:nvSpPr>
          <p:cNvPr id="80" name="Rectangle 24"/>
          <p:cNvSpPr>
            <a:spLocks noChangeArrowheads="1"/>
          </p:cNvSpPr>
          <p:nvPr/>
        </p:nvSpPr>
        <p:spPr bwMode="auto">
          <a:xfrm>
            <a:off x="3200400" y="1752600"/>
            <a:ext cx="5257800" cy="4114800"/>
          </a:xfrm>
          <a:prstGeom prst="rect">
            <a:avLst/>
          </a:prstGeom>
          <a:noFill/>
          <a:ln w="28575" cap="rnd">
            <a:solidFill>
              <a:schemeClr val="tx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pic>
        <p:nvPicPr>
          <p:cNvPr id="8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6258" y="4620465"/>
            <a:ext cx="691911" cy="10206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67712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Channels</a:t>
            </a:r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4" name="Rounded Rectangle 3"/>
          <p:cNvSpPr/>
          <p:nvPr/>
        </p:nvSpPr>
        <p:spPr>
          <a:xfrm>
            <a:off x="1295400" y="19050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1371600" y="43434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M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7" name="Straight Arrow Connector 6"/>
          <p:cNvCxnSpPr>
            <a:stCxn id="4" idx="2"/>
            <a:endCxn id="5" idx="0"/>
          </p:cNvCxnSpPr>
          <p:nvPr/>
        </p:nvCxnSpPr>
        <p:spPr>
          <a:xfrm rot="16200000" flipH="1">
            <a:off x="876300" y="3352800"/>
            <a:ext cx="1905000" cy="76200"/>
          </a:xfrm>
          <a:prstGeom prst="straightConnector1">
            <a:avLst/>
          </a:prstGeom>
          <a:ln w="76200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1524000" y="29718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524000" y="32004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524000" y="34290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524000" y="36576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2286000" y="3124200"/>
            <a:ext cx="985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Items</a:t>
            </a:r>
            <a:endParaRPr lang="en-US" sz="2800" i="1" dirty="0"/>
          </a:p>
        </p:txBody>
      </p:sp>
      <p:sp>
        <p:nvSpPr>
          <p:cNvPr id="13" name="TextBox 12"/>
          <p:cNvSpPr txBox="1"/>
          <p:nvPr/>
        </p:nvSpPr>
        <p:spPr>
          <a:xfrm>
            <a:off x="4114800" y="2171700"/>
            <a:ext cx="426720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Finite streams of items</a:t>
            </a:r>
          </a:p>
          <a:p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files</a:t>
            </a:r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TCP pipes</a:t>
            </a:r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memory FIFOs </a:t>
            </a:r>
            <a:br>
              <a:rPr lang="en-US" sz="2800" dirty="0" smtClean="0"/>
            </a:br>
            <a:r>
              <a:rPr lang="en-US" sz="2800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26705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Rectangle 113"/>
          <p:cNvSpPr/>
          <p:nvPr/>
        </p:nvSpPr>
        <p:spPr>
          <a:xfrm>
            <a:off x="1219200" y="4038600"/>
            <a:ext cx="990600" cy="457200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GM code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5" name="Rectangle 114"/>
          <p:cNvSpPr/>
          <p:nvPr/>
        </p:nvSpPr>
        <p:spPr>
          <a:xfrm>
            <a:off x="7696200" y="3429000"/>
            <a:ext cx="990600" cy="4572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vertex code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1905000" y="5334000"/>
            <a:ext cx="70866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762000" y="5943600"/>
            <a:ext cx="82296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13723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5400000">
            <a:off x="75445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modem"/>
          <p:cNvSpPr>
            <a:spLocks noEditPoints="1" noChangeArrowheads="1"/>
          </p:cNvSpPr>
          <p:nvPr/>
        </p:nvSpPr>
        <p:spPr bwMode="auto">
          <a:xfrm>
            <a:off x="77724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2" name="Picture 3" descr="C:\Documents and Settings\mbudiu\Local Settings\Temporary Internet Files\Content.IE5\BEKKHKZ9\MPj0409015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78074" y="3973959"/>
            <a:ext cx="457944" cy="460190"/>
          </a:xfrm>
          <a:prstGeom prst="rect">
            <a:avLst/>
          </a:prstGeom>
          <a:noFill/>
        </p:spPr>
      </p:pic>
      <p:sp>
        <p:nvSpPr>
          <p:cNvPr id="26" name="modem"/>
          <p:cNvSpPr>
            <a:spLocks noEditPoints="1" noChangeArrowheads="1"/>
          </p:cNvSpPr>
          <p:nvPr/>
        </p:nvSpPr>
        <p:spPr bwMode="auto">
          <a:xfrm>
            <a:off x="15240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28" name="Straight Connector 27"/>
          <p:cNvCxnSpPr/>
          <p:nvPr/>
        </p:nvCxnSpPr>
        <p:spPr>
          <a:xfrm rot="5400000">
            <a:off x="-838200" y="4343400"/>
            <a:ext cx="32004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 rot="16200000" flipH="1">
            <a:off x="838200" y="2819400"/>
            <a:ext cx="1600200" cy="685800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Freeform 44"/>
          <p:cNvSpPr/>
          <p:nvPr/>
        </p:nvSpPr>
        <p:spPr>
          <a:xfrm>
            <a:off x="2362201" y="2818892"/>
            <a:ext cx="5333999" cy="1237996"/>
          </a:xfrm>
          <a:custGeom>
            <a:avLst/>
            <a:gdLst>
              <a:gd name="connsiteX0" fmla="*/ 0 w 3044952"/>
              <a:gd name="connsiteY0" fmla="*/ 704088 h 704088"/>
              <a:gd name="connsiteX1" fmla="*/ 1271016 w 3044952"/>
              <a:gd name="connsiteY1" fmla="*/ 173736 h 704088"/>
              <a:gd name="connsiteX2" fmla="*/ 3044952 w 3044952"/>
              <a:gd name="connsiteY2" fmla="*/ 0 h 704088"/>
              <a:gd name="connsiteX0" fmla="*/ 0 w 3044952"/>
              <a:gd name="connsiteY0" fmla="*/ 704088 h 704088"/>
              <a:gd name="connsiteX1" fmla="*/ 1271016 w 3044952"/>
              <a:gd name="connsiteY1" fmla="*/ 326136 h 704088"/>
              <a:gd name="connsiteX2" fmla="*/ 3044952 w 3044952"/>
              <a:gd name="connsiteY2" fmla="*/ 0 h 704088"/>
              <a:gd name="connsiteX0" fmla="*/ 0 w 3089529"/>
              <a:gd name="connsiteY0" fmla="*/ 1485900 h 1485900"/>
              <a:gd name="connsiteX1" fmla="*/ 2582037 w 3089529"/>
              <a:gd name="connsiteY1" fmla="*/ 117348 h 1485900"/>
              <a:gd name="connsiteX2" fmla="*/ 3044952 w 3089529"/>
              <a:gd name="connsiteY2" fmla="*/ 781812 h 1485900"/>
              <a:gd name="connsiteX0" fmla="*/ 0 w 3091655"/>
              <a:gd name="connsiteY0" fmla="*/ 1596644 h 1596644"/>
              <a:gd name="connsiteX1" fmla="*/ 2582037 w 3091655"/>
              <a:gd name="connsiteY1" fmla="*/ 228092 h 1596644"/>
              <a:gd name="connsiteX2" fmla="*/ 3014502 w 3091655"/>
              <a:gd name="connsiteY2" fmla="*/ 380492 h 1596644"/>
              <a:gd name="connsiteX3" fmla="*/ 3044952 w 3091655"/>
              <a:gd name="connsiteY3" fmla="*/ 892556 h 1596644"/>
              <a:gd name="connsiteX0" fmla="*/ 0 w 3281964"/>
              <a:gd name="connsiteY0" fmla="*/ 1237996 h 1237996"/>
              <a:gd name="connsiteX1" fmla="*/ 1440180 w 3281964"/>
              <a:gd name="connsiteY1" fmla="*/ 402844 h 1237996"/>
              <a:gd name="connsiteX2" fmla="*/ 3014502 w 3281964"/>
              <a:gd name="connsiteY2" fmla="*/ 21844 h 1237996"/>
              <a:gd name="connsiteX3" fmla="*/ 3044952 w 3281964"/>
              <a:gd name="connsiteY3" fmla="*/ 533908 h 1237996"/>
              <a:gd name="connsiteX0" fmla="*/ 0 w 3044952"/>
              <a:gd name="connsiteY0" fmla="*/ 1390396 h 1390396"/>
              <a:gd name="connsiteX1" fmla="*/ 1440180 w 3044952"/>
              <a:gd name="connsiteY1" fmla="*/ 555244 h 1390396"/>
              <a:gd name="connsiteX2" fmla="*/ 2464719 w 3044952"/>
              <a:gd name="connsiteY2" fmla="*/ 21844 h 1390396"/>
              <a:gd name="connsiteX3" fmla="*/ 3044952 w 3044952"/>
              <a:gd name="connsiteY3" fmla="*/ 686308 h 1390396"/>
              <a:gd name="connsiteX0" fmla="*/ 0 w 3044952"/>
              <a:gd name="connsiteY0" fmla="*/ 1390396 h 1390396"/>
              <a:gd name="connsiteX1" fmla="*/ 1186434 w 3044952"/>
              <a:gd name="connsiteY1" fmla="*/ 555244 h 1390396"/>
              <a:gd name="connsiteX2" fmla="*/ 2464719 w 3044952"/>
              <a:gd name="connsiteY2" fmla="*/ 21844 h 1390396"/>
              <a:gd name="connsiteX3" fmla="*/ 3044952 w 3044952"/>
              <a:gd name="connsiteY3" fmla="*/ 686308 h 1390396"/>
              <a:gd name="connsiteX0" fmla="*/ 0 w 3044952"/>
              <a:gd name="connsiteY0" fmla="*/ 1237996 h 1237996"/>
              <a:gd name="connsiteX1" fmla="*/ 1186434 w 3044952"/>
              <a:gd name="connsiteY1" fmla="*/ 402844 h 1237996"/>
              <a:gd name="connsiteX2" fmla="*/ 2464719 w 3044952"/>
              <a:gd name="connsiteY2" fmla="*/ 21844 h 1237996"/>
              <a:gd name="connsiteX3" fmla="*/ 3044952 w 3044952"/>
              <a:gd name="connsiteY3" fmla="*/ 533908 h 1237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44952" h="1237996">
                <a:moveTo>
                  <a:pt x="0" y="1237996"/>
                </a:moveTo>
                <a:cubicBezTo>
                  <a:pt x="381762" y="1031494"/>
                  <a:pt x="678942" y="520192"/>
                  <a:pt x="1186434" y="402844"/>
                </a:cubicBezTo>
                <a:cubicBezTo>
                  <a:pt x="1618366" y="174752"/>
                  <a:pt x="2154966" y="0"/>
                  <a:pt x="2464719" y="21844"/>
                </a:cubicBezTo>
                <a:cubicBezTo>
                  <a:pt x="2774472" y="43688"/>
                  <a:pt x="2969392" y="423164"/>
                  <a:pt x="3044952" y="533908"/>
                </a:cubicBezTo>
              </a:path>
            </a:pathLst>
          </a:custGeom>
          <a:ln w="28575">
            <a:solidFill>
              <a:srgbClr val="FF0000"/>
            </a:solidFill>
            <a:prstDash val="solid"/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itle 60"/>
          <p:cNvSpPr>
            <a:spLocks noGrp="1"/>
          </p:cNvSpPr>
          <p:nvPr>
            <p:ph type="title"/>
          </p:nvPr>
        </p:nvSpPr>
        <p:spPr>
          <a:xfrm>
            <a:off x="609600" y="152400"/>
            <a:ext cx="8229600" cy="1143000"/>
          </a:xfrm>
        </p:spPr>
        <p:txBody>
          <a:bodyPr/>
          <a:lstStyle/>
          <a:p>
            <a:r>
              <a:rPr lang="en-US" dirty="0" smtClean="0"/>
              <a:t>Staging</a:t>
            </a:r>
            <a:endParaRPr lang="en-US" dirty="0"/>
          </a:p>
        </p:txBody>
      </p:sp>
      <p:pic>
        <p:nvPicPr>
          <p:cNvPr id="62" name="Picture 14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0" y="1524000"/>
            <a:ext cx="1194269" cy="1219200"/>
          </a:xfrm>
          <a:prstGeom prst="rect">
            <a:avLst/>
          </a:prstGeom>
          <a:noFill/>
        </p:spPr>
      </p:pic>
      <p:sp>
        <p:nvSpPr>
          <p:cNvPr id="63" name="TextBox 62"/>
          <p:cNvSpPr txBox="1"/>
          <p:nvPr/>
        </p:nvSpPr>
        <p:spPr>
          <a:xfrm>
            <a:off x="304800" y="990600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1. Build</a:t>
            </a:r>
            <a:endParaRPr lang="en-US" i="1" dirty="0"/>
          </a:p>
        </p:txBody>
      </p:sp>
      <p:sp>
        <p:nvSpPr>
          <p:cNvPr id="64" name="TextBox 63"/>
          <p:cNvSpPr txBox="1"/>
          <p:nvPr/>
        </p:nvSpPr>
        <p:spPr>
          <a:xfrm>
            <a:off x="762000" y="2819400"/>
            <a:ext cx="917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2. Send </a:t>
            </a:r>
            <a:br>
              <a:rPr lang="en-US" i="1" dirty="0" smtClean="0"/>
            </a:br>
            <a:r>
              <a:rPr lang="en-US" i="1" dirty="0" smtClean="0"/>
              <a:t>.exe</a:t>
            </a:r>
            <a:endParaRPr lang="en-US" i="1" dirty="0"/>
          </a:p>
        </p:txBody>
      </p:sp>
      <p:sp>
        <p:nvSpPr>
          <p:cNvPr id="65" name="TextBox 64"/>
          <p:cNvSpPr txBox="1"/>
          <p:nvPr/>
        </p:nvSpPr>
        <p:spPr>
          <a:xfrm>
            <a:off x="762000" y="4876800"/>
            <a:ext cx="1763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3. Start manager</a:t>
            </a:r>
            <a:endParaRPr lang="en-US" i="1" dirty="0"/>
          </a:p>
        </p:txBody>
      </p:sp>
      <p:sp>
        <p:nvSpPr>
          <p:cNvPr id="66" name="TextBox 65"/>
          <p:cNvSpPr txBox="1"/>
          <p:nvPr/>
        </p:nvSpPr>
        <p:spPr>
          <a:xfrm>
            <a:off x="2590800" y="3886200"/>
            <a:ext cx="1886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5. Generate graph</a:t>
            </a:r>
            <a:endParaRPr lang="en-US" i="1" dirty="0"/>
          </a:p>
        </p:txBody>
      </p:sp>
      <p:sp>
        <p:nvSpPr>
          <p:cNvPr id="67" name="Oval 66"/>
          <p:cNvSpPr/>
          <p:nvPr/>
        </p:nvSpPr>
        <p:spPr>
          <a:xfrm>
            <a:off x="22860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Oval 67"/>
          <p:cNvSpPr/>
          <p:nvPr/>
        </p:nvSpPr>
        <p:spPr>
          <a:xfrm>
            <a:off x="2438400" y="4343400"/>
            <a:ext cx="76200" cy="76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Oval 68"/>
          <p:cNvSpPr/>
          <p:nvPr/>
        </p:nvSpPr>
        <p:spPr>
          <a:xfrm>
            <a:off x="25908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Oval 69"/>
          <p:cNvSpPr/>
          <p:nvPr/>
        </p:nvSpPr>
        <p:spPr>
          <a:xfrm>
            <a:off x="2362200" y="4495800"/>
            <a:ext cx="76200" cy="76200"/>
          </a:xfrm>
          <a:prstGeom prst="ellipse">
            <a:avLst/>
          </a:prstGeom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Oval 70"/>
          <p:cNvSpPr/>
          <p:nvPr/>
        </p:nvSpPr>
        <p:spPr>
          <a:xfrm>
            <a:off x="2514600" y="4495800"/>
            <a:ext cx="76200" cy="76200"/>
          </a:xfrm>
          <a:prstGeom prst="ellipse">
            <a:avLst/>
          </a:prstGeom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Oval 71"/>
          <p:cNvSpPr/>
          <p:nvPr/>
        </p:nvSpPr>
        <p:spPr>
          <a:xfrm>
            <a:off x="2667000" y="4495800"/>
            <a:ext cx="76200" cy="76200"/>
          </a:xfrm>
          <a:prstGeom prst="ellipse">
            <a:avLst/>
          </a:prstGeom>
          <a:solidFill>
            <a:srgbClr val="FFFF00"/>
          </a:solidFill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Oval 72"/>
          <p:cNvSpPr/>
          <p:nvPr/>
        </p:nvSpPr>
        <p:spPr>
          <a:xfrm>
            <a:off x="23622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Oval 73"/>
          <p:cNvSpPr/>
          <p:nvPr/>
        </p:nvSpPr>
        <p:spPr>
          <a:xfrm>
            <a:off x="25146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Oval 74"/>
          <p:cNvSpPr/>
          <p:nvPr/>
        </p:nvSpPr>
        <p:spPr>
          <a:xfrm>
            <a:off x="26670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Oval 75"/>
          <p:cNvSpPr/>
          <p:nvPr/>
        </p:nvSpPr>
        <p:spPr>
          <a:xfrm>
            <a:off x="27432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8" name="Straight Arrow Connector 77"/>
          <p:cNvCxnSpPr>
            <a:stCxn id="72" idx="7"/>
            <a:endCxn id="76" idx="4"/>
          </p:cNvCxnSpPr>
          <p:nvPr/>
        </p:nvCxnSpPr>
        <p:spPr>
          <a:xfrm rot="5400000" flipH="1" flipV="1">
            <a:off x="2712991" y="4438651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72" idx="1"/>
            <a:endCxn id="69" idx="4"/>
          </p:cNvCxnSpPr>
          <p:nvPr/>
        </p:nvCxnSpPr>
        <p:spPr>
          <a:xfrm rot="16200000" flipV="1">
            <a:off x="2609851" y="44386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71" idx="7"/>
            <a:endCxn id="69" idx="4"/>
          </p:cNvCxnSpPr>
          <p:nvPr/>
        </p:nvCxnSpPr>
        <p:spPr>
          <a:xfrm rot="5400000" flipH="1" flipV="1">
            <a:off x="2560591" y="4438651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/>
          <p:cNvCxnSpPr>
            <a:stCxn id="71" idx="1"/>
            <a:endCxn id="68" idx="4"/>
          </p:cNvCxnSpPr>
          <p:nvPr/>
        </p:nvCxnSpPr>
        <p:spPr>
          <a:xfrm rot="16200000" flipV="1">
            <a:off x="2457451" y="44386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stCxn id="70" idx="7"/>
            <a:endCxn id="68" idx="3"/>
          </p:cNvCxnSpPr>
          <p:nvPr/>
        </p:nvCxnSpPr>
        <p:spPr>
          <a:xfrm rot="5400000" flipH="1" flipV="1">
            <a:off x="2389141" y="44465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70" idx="1"/>
            <a:endCxn id="67" idx="5"/>
          </p:cNvCxnSpPr>
          <p:nvPr/>
        </p:nvCxnSpPr>
        <p:spPr>
          <a:xfrm rot="16200000" flipV="1">
            <a:off x="2312941" y="44465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76" idx="1"/>
            <a:endCxn id="75" idx="4"/>
          </p:cNvCxnSpPr>
          <p:nvPr/>
        </p:nvCxnSpPr>
        <p:spPr>
          <a:xfrm rot="16200000" flipV="1">
            <a:off x="2686051" y="42862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/>
          <p:cNvCxnSpPr>
            <a:stCxn id="69" idx="7"/>
            <a:endCxn id="75" idx="5"/>
          </p:cNvCxnSpPr>
          <p:nvPr/>
        </p:nvCxnSpPr>
        <p:spPr>
          <a:xfrm rot="5400000" flipH="1" flipV="1">
            <a:off x="2644682" y="4267200"/>
            <a:ext cx="98518" cy="76200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>
            <a:stCxn id="69" idx="1"/>
            <a:endCxn id="74" idx="4"/>
          </p:cNvCxnSpPr>
          <p:nvPr/>
        </p:nvCxnSpPr>
        <p:spPr>
          <a:xfrm rot="16200000" flipV="1">
            <a:off x="2533651" y="42862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68" idx="7"/>
            <a:endCxn id="74" idx="6"/>
          </p:cNvCxnSpPr>
          <p:nvPr/>
        </p:nvCxnSpPr>
        <p:spPr>
          <a:xfrm rot="5400000" flipH="1" flipV="1">
            <a:off x="2484391" y="4248151"/>
            <a:ext cx="125459" cy="873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/>
          <p:cNvCxnSpPr>
            <a:stCxn id="68" idx="1"/>
            <a:endCxn id="73" idx="5"/>
          </p:cNvCxnSpPr>
          <p:nvPr/>
        </p:nvCxnSpPr>
        <p:spPr>
          <a:xfrm rot="16200000" flipV="1">
            <a:off x="2389141" y="42941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Arrow Connector 101"/>
          <p:cNvCxnSpPr>
            <a:stCxn id="67" idx="1"/>
            <a:endCxn id="73" idx="3"/>
          </p:cNvCxnSpPr>
          <p:nvPr/>
        </p:nvCxnSpPr>
        <p:spPr>
          <a:xfrm rot="5400000" flipH="1" flipV="1">
            <a:off x="2286000" y="4267200"/>
            <a:ext cx="98518" cy="76200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TextBox 107"/>
          <p:cNvSpPr txBox="1"/>
          <p:nvPr/>
        </p:nvSpPr>
        <p:spPr>
          <a:xfrm>
            <a:off x="3733800" y="2895600"/>
            <a:ext cx="1181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7. Serialize</a:t>
            </a:r>
            <a:br>
              <a:rPr lang="en-US" i="1" dirty="0" smtClean="0"/>
            </a:br>
            <a:r>
              <a:rPr lang="en-US" i="1" dirty="0" smtClean="0"/>
              <a:t>vertices</a:t>
            </a:r>
            <a:endParaRPr lang="en-US" i="1" dirty="0"/>
          </a:p>
        </p:txBody>
      </p:sp>
      <p:sp>
        <p:nvSpPr>
          <p:cNvPr id="109" name="Freeform 108"/>
          <p:cNvSpPr/>
          <p:nvPr/>
        </p:nvSpPr>
        <p:spPr>
          <a:xfrm>
            <a:off x="2191309" y="4553711"/>
            <a:ext cx="5799626" cy="866269"/>
          </a:xfrm>
          <a:custGeom>
            <a:avLst/>
            <a:gdLst>
              <a:gd name="connsiteX0" fmla="*/ 5708904 w 5995416"/>
              <a:gd name="connsiteY0" fmla="*/ 0 h 1772412"/>
              <a:gd name="connsiteX1" fmla="*/ 5562600 w 5995416"/>
              <a:gd name="connsiteY1" fmla="*/ 1380744 h 1772412"/>
              <a:gd name="connsiteX2" fmla="*/ 3112008 w 5995416"/>
              <a:gd name="connsiteY2" fmla="*/ 1664208 h 1772412"/>
              <a:gd name="connsiteX3" fmla="*/ 505968 w 5995416"/>
              <a:gd name="connsiteY3" fmla="*/ 1636776 h 1772412"/>
              <a:gd name="connsiteX4" fmla="*/ 76200 w 5995416"/>
              <a:gd name="connsiteY4" fmla="*/ 850392 h 1772412"/>
              <a:gd name="connsiteX0" fmla="*/ 6089904 w 6233160"/>
              <a:gd name="connsiteY0" fmla="*/ 0 h 1239012"/>
              <a:gd name="connsiteX1" fmla="*/ 5562600 w 6233160"/>
              <a:gd name="connsiteY1" fmla="*/ 847344 h 1239012"/>
              <a:gd name="connsiteX2" fmla="*/ 3112008 w 6233160"/>
              <a:gd name="connsiteY2" fmla="*/ 1130808 h 1239012"/>
              <a:gd name="connsiteX3" fmla="*/ 505968 w 6233160"/>
              <a:gd name="connsiteY3" fmla="*/ 1103376 h 1239012"/>
              <a:gd name="connsiteX4" fmla="*/ 76200 w 6233160"/>
              <a:gd name="connsiteY4" fmla="*/ 316992 h 1239012"/>
              <a:gd name="connsiteX0" fmla="*/ 6089904 w 6089904"/>
              <a:gd name="connsiteY0" fmla="*/ 0 h 1239012"/>
              <a:gd name="connsiteX1" fmla="*/ 5562600 w 6089904"/>
              <a:gd name="connsiteY1" fmla="*/ 847344 h 1239012"/>
              <a:gd name="connsiteX2" fmla="*/ 3112008 w 6089904"/>
              <a:gd name="connsiteY2" fmla="*/ 1130808 h 1239012"/>
              <a:gd name="connsiteX3" fmla="*/ 505968 w 6089904"/>
              <a:gd name="connsiteY3" fmla="*/ 1103376 h 1239012"/>
              <a:gd name="connsiteX4" fmla="*/ 76200 w 6089904"/>
              <a:gd name="connsiteY4" fmla="*/ 316992 h 1239012"/>
              <a:gd name="connsiteX0" fmla="*/ 5945435 w 5945435"/>
              <a:gd name="connsiteY0" fmla="*/ 338616 h 867697"/>
              <a:gd name="connsiteX1" fmla="*/ 5506565 w 5945435"/>
              <a:gd name="connsiteY1" fmla="*/ 530352 h 867697"/>
              <a:gd name="connsiteX2" fmla="*/ 3055973 w 5945435"/>
              <a:gd name="connsiteY2" fmla="*/ 813816 h 867697"/>
              <a:gd name="connsiteX3" fmla="*/ 449933 w 5945435"/>
              <a:gd name="connsiteY3" fmla="*/ 786384 h 867697"/>
              <a:gd name="connsiteX4" fmla="*/ 20165 w 5945435"/>
              <a:gd name="connsiteY4" fmla="*/ 0 h 867697"/>
              <a:gd name="connsiteX0" fmla="*/ 5945435 w 5945435"/>
              <a:gd name="connsiteY0" fmla="*/ 338616 h 867697"/>
              <a:gd name="connsiteX1" fmla="*/ 5506565 w 5945435"/>
              <a:gd name="connsiteY1" fmla="*/ 530352 h 867697"/>
              <a:gd name="connsiteX2" fmla="*/ 3055973 w 5945435"/>
              <a:gd name="connsiteY2" fmla="*/ 813816 h 867697"/>
              <a:gd name="connsiteX3" fmla="*/ 449933 w 5945435"/>
              <a:gd name="connsiteY3" fmla="*/ 786384 h 867697"/>
              <a:gd name="connsiteX4" fmla="*/ 20165 w 5945435"/>
              <a:gd name="connsiteY4" fmla="*/ 0 h 867697"/>
              <a:gd name="connsiteX0" fmla="*/ 5945435 w 5945435"/>
              <a:gd name="connsiteY0" fmla="*/ 338616 h 866269"/>
              <a:gd name="connsiteX1" fmla="*/ 5418132 w 5945435"/>
              <a:gd name="connsiteY1" fmla="*/ 556231 h 866269"/>
              <a:gd name="connsiteX2" fmla="*/ 3055973 w 5945435"/>
              <a:gd name="connsiteY2" fmla="*/ 813816 h 866269"/>
              <a:gd name="connsiteX3" fmla="*/ 449933 w 5945435"/>
              <a:gd name="connsiteY3" fmla="*/ 786384 h 866269"/>
              <a:gd name="connsiteX4" fmla="*/ 20165 w 5945435"/>
              <a:gd name="connsiteY4" fmla="*/ 0 h 866269"/>
              <a:gd name="connsiteX0" fmla="*/ 5945435 w 5945435"/>
              <a:gd name="connsiteY0" fmla="*/ 338616 h 866269"/>
              <a:gd name="connsiteX1" fmla="*/ 5418132 w 5945435"/>
              <a:gd name="connsiteY1" fmla="*/ 556231 h 866269"/>
              <a:gd name="connsiteX2" fmla="*/ 3055973 w 5945435"/>
              <a:gd name="connsiteY2" fmla="*/ 813816 h 866269"/>
              <a:gd name="connsiteX3" fmla="*/ 449933 w 5945435"/>
              <a:gd name="connsiteY3" fmla="*/ 786384 h 866269"/>
              <a:gd name="connsiteX4" fmla="*/ 20165 w 5945435"/>
              <a:gd name="connsiteY4" fmla="*/ 0 h 866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45435" h="866269">
                <a:moveTo>
                  <a:pt x="5945435" y="338616"/>
                </a:moveTo>
                <a:cubicBezTo>
                  <a:pt x="5545683" y="579235"/>
                  <a:pt x="5882023" y="416646"/>
                  <a:pt x="5418132" y="556231"/>
                </a:cubicBezTo>
                <a:cubicBezTo>
                  <a:pt x="4954241" y="695816"/>
                  <a:pt x="3884006" y="775457"/>
                  <a:pt x="3055973" y="813816"/>
                </a:cubicBezTo>
                <a:cubicBezTo>
                  <a:pt x="2227940" y="852175"/>
                  <a:pt x="955901" y="922020"/>
                  <a:pt x="449933" y="786384"/>
                </a:cubicBezTo>
                <a:cubicBezTo>
                  <a:pt x="-56035" y="650748"/>
                  <a:pt x="-17935" y="325374"/>
                  <a:pt x="20165" y="0"/>
                </a:cubicBezTo>
              </a:path>
            </a:pathLst>
          </a:cu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TextBox 109"/>
          <p:cNvSpPr txBox="1"/>
          <p:nvPr/>
        </p:nvSpPr>
        <p:spPr>
          <a:xfrm>
            <a:off x="5638800" y="4953000"/>
            <a:ext cx="1752660" cy="646331"/>
          </a:xfrm>
          <a:prstGeom prst="rect">
            <a:avLst/>
          </a:prstGeom>
          <a:noFill/>
          <a:ln>
            <a:noFill/>
            <a:tailEnd w="lg" len="lg"/>
          </a:ln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8. Monitor</a:t>
            </a:r>
          </a:p>
          <a:p>
            <a:pPr algn="ctr"/>
            <a:r>
              <a:rPr lang="en-US" i="1" dirty="0" smtClean="0"/>
              <a:t>Vertex execution</a:t>
            </a:r>
            <a:endParaRPr lang="en-US" i="1" dirty="0"/>
          </a:p>
        </p:txBody>
      </p:sp>
      <p:sp>
        <p:nvSpPr>
          <p:cNvPr id="116" name="modem"/>
          <p:cNvSpPr>
            <a:spLocks noEditPoints="1" noChangeArrowheads="1"/>
          </p:cNvSpPr>
          <p:nvPr/>
        </p:nvSpPr>
        <p:spPr bwMode="auto">
          <a:xfrm>
            <a:off x="43434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117" name="Straight Connector 116"/>
          <p:cNvCxnSpPr/>
          <p:nvPr/>
        </p:nvCxnSpPr>
        <p:spPr>
          <a:xfrm rot="5400000">
            <a:off x="42679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Freeform 117"/>
          <p:cNvSpPr/>
          <p:nvPr/>
        </p:nvSpPr>
        <p:spPr>
          <a:xfrm>
            <a:off x="1941576" y="4956048"/>
            <a:ext cx="2750820" cy="905256"/>
          </a:xfrm>
          <a:custGeom>
            <a:avLst/>
            <a:gdLst>
              <a:gd name="connsiteX0" fmla="*/ 158496 w 2718816"/>
              <a:gd name="connsiteY0" fmla="*/ 45720 h 905256"/>
              <a:gd name="connsiteX1" fmla="*/ 204216 w 2718816"/>
              <a:gd name="connsiteY1" fmla="*/ 658368 h 905256"/>
              <a:gd name="connsiteX2" fmla="*/ 1383792 w 2718816"/>
              <a:gd name="connsiteY2" fmla="*/ 905256 h 905256"/>
              <a:gd name="connsiteX3" fmla="*/ 2490216 w 2718816"/>
              <a:gd name="connsiteY3" fmla="*/ 822960 h 905256"/>
              <a:gd name="connsiteX4" fmla="*/ 2718816 w 2718816"/>
              <a:gd name="connsiteY4" fmla="*/ 0 h 905256"/>
              <a:gd name="connsiteX0" fmla="*/ 158496 w 2756916"/>
              <a:gd name="connsiteY0" fmla="*/ 45720 h 905256"/>
              <a:gd name="connsiteX1" fmla="*/ 204216 w 2756916"/>
              <a:gd name="connsiteY1" fmla="*/ 658368 h 905256"/>
              <a:gd name="connsiteX2" fmla="*/ 1383792 w 2756916"/>
              <a:gd name="connsiteY2" fmla="*/ 905256 h 905256"/>
              <a:gd name="connsiteX3" fmla="*/ 2490216 w 2756916"/>
              <a:gd name="connsiteY3" fmla="*/ 822960 h 905256"/>
              <a:gd name="connsiteX4" fmla="*/ 2718816 w 2756916"/>
              <a:gd name="connsiteY4" fmla="*/ 432816 h 905256"/>
              <a:gd name="connsiteX5" fmla="*/ 2718816 w 2756916"/>
              <a:gd name="connsiteY5" fmla="*/ 0 h 905256"/>
              <a:gd name="connsiteX0" fmla="*/ 158496 w 2756916"/>
              <a:gd name="connsiteY0" fmla="*/ 45720 h 905256"/>
              <a:gd name="connsiteX1" fmla="*/ 204216 w 2756916"/>
              <a:gd name="connsiteY1" fmla="*/ 658368 h 905256"/>
              <a:gd name="connsiteX2" fmla="*/ 1383792 w 2756916"/>
              <a:gd name="connsiteY2" fmla="*/ 905256 h 905256"/>
              <a:gd name="connsiteX3" fmla="*/ 1773936 w 2756916"/>
              <a:gd name="connsiteY3" fmla="*/ 886968 h 905256"/>
              <a:gd name="connsiteX4" fmla="*/ 2490216 w 2756916"/>
              <a:gd name="connsiteY4" fmla="*/ 822960 h 905256"/>
              <a:gd name="connsiteX5" fmla="*/ 2718816 w 2756916"/>
              <a:gd name="connsiteY5" fmla="*/ 432816 h 905256"/>
              <a:gd name="connsiteX6" fmla="*/ 2718816 w 2756916"/>
              <a:gd name="connsiteY6" fmla="*/ 0 h 905256"/>
              <a:gd name="connsiteX0" fmla="*/ 79248 w 2830068"/>
              <a:gd name="connsiteY0" fmla="*/ 45720 h 905256"/>
              <a:gd name="connsiteX1" fmla="*/ 277368 w 2830068"/>
              <a:gd name="connsiteY1" fmla="*/ 658368 h 905256"/>
              <a:gd name="connsiteX2" fmla="*/ 1456944 w 2830068"/>
              <a:gd name="connsiteY2" fmla="*/ 905256 h 905256"/>
              <a:gd name="connsiteX3" fmla="*/ 1847088 w 2830068"/>
              <a:gd name="connsiteY3" fmla="*/ 886968 h 905256"/>
              <a:gd name="connsiteX4" fmla="*/ 2563368 w 2830068"/>
              <a:gd name="connsiteY4" fmla="*/ 822960 h 905256"/>
              <a:gd name="connsiteX5" fmla="*/ 2791968 w 2830068"/>
              <a:gd name="connsiteY5" fmla="*/ 432816 h 905256"/>
              <a:gd name="connsiteX6" fmla="*/ 2791968 w 2830068"/>
              <a:gd name="connsiteY6" fmla="*/ 0 h 905256"/>
              <a:gd name="connsiteX0" fmla="*/ 31496 w 2782316"/>
              <a:gd name="connsiteY0" fmla="*/ 45720 h 905256"/>
              <a:gd name="connsiteX1" fmla="*/ 229616 w 2782316"/>
              <a:gd name="connsiteY1" fmla="*/ 658368 h 905256"/>
              <a:gd name="connsiteX2" fmla="*/ 1409192 w 2782316"/>
              <a:gd name="connsiteY2" fmla="*/ 905256 h 905256"/>
              <a:gd name="connsiteX3" fmla="*/ 1799336 w 2782316"/>
              <a:gd name="connsiteY3" fmla="*/ 886968 h 905256"/>
              <a:gd name="connsiteX4" fmla="*/ 2515616 w 2782316"/>
              <a:gd name="connsiteY4" fmla="*/ 822960 h 905256"/>
              <a:gd name="connsiteX5" fmla="*/ 2744216 w 2782316"/>
              <a:gd name="connsiteY5" fmla="*/ 432816 h 905256"/>
              <a:gd name="connsiteX6" fmla="*/ 2744216 w 2782316"/>
              <a:gd name="connsiteY6" fmla="*/ 0 h 905256"/>
              <a:gd name="connsiteX0" fmla="*/ 0 w 2750820"/>
              <a:gd name="connsiteY0" fmla="*/ 45720 h 905256"/>
              <a:gd name="connsiteX1" fmla="*/ 198120 w 2750820"/>
              <a:gd name="connsiteY1" fmla="*/ 658368 h 905256"/>
              <a:gd name="connsiteX2" fmla="*/ 1072896 w 2750820"/>
              <a:gd name="connsiteY2" fmla="*/ 905256 h 905256"/>
              <a:gd name="connsiteX3" fmla="*/ 1767840 w 2750820"/>
              <a:gd name="connsiteY3" fmla="*/ 886968 h 905256"/>
              <a:gd name="connsiteX4" fmla="*/ 2484120 w 2750820"/>
              <a:gd name="connsiteY4" fmla="*/ 822960 h 905256"/>
              <a:gd name="connsiteX5" fmla="*/ 2712720 w 2750820"/>
              <a:gd name="connsiteY5" fmla="*/ 432816 h 905256"/>
              <a:gd name="connsiteX6" fmla="*/ 2712720 w 2750820"/>
              <a:gd name="connsiteY6" fmla="*/ 0 h 905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50820" h="905256">
                <a:moveTo>
                  <a:pt x="0" y="45720"/>
                </a:moveTo>
                <a:cubicBezTo>
                  <a:pt x="57912" y="252984"/>
                  <a:pt x="19304" y="515112"/>
                  <a:pt x="198120" y="658368"/>
                </a:cubicBezTo>
                <a:cubicBezTo>
                  <a:pt x="376936" y="801624"/>
                  <a:pt x="874776" y="867156"/>
                  <a:pt x="1072896" y="905256"/>
                </a:cubicBezTo>
                <a:lnTo>
                  <a:pt x="1767840" y="886968"/>
                </a:lnTo>
                <a:lnTo>
                  <a:pt x="2484120" y="822960"/>
                </a:lnTo>
                <a:cubicBezTo>
                  <a:pt x="2668524" y="807720"/>
                  <a:pt x="2674620" y="569976"/>
                  <a:pt x="2712720" y="432816"/>
                </a:cubicBezTo>
                <a:cubicBezTo>
                  <a:pt x="2750820" y="295656"/>
                  <a:pt x="2674620" y="135636"/>
                  <a:pt x="2712720" y="0"/>
                </a:cubicBezTo>
              </a:path>
            </a:pathLst>
          </a:cu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TextBox 118"/>
          <p:cNvSpPr txBox="1"/>
          <p:nvPr/>
        </p:nvSpPr>
        <p:spPr>
          <a:xfrm>
            <a:off x="2590800" y="5562600"/>
            <a:ext cx="17729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4. Query</a:t>
            </a:r>
            <a:br>
              <a:rPr lang="en-US" i="1" dirty="0" smtClean="0"/>
            </a:br>
            <a:r>
              <a:rPr lang="en-US" i="1" dirty="0" smtClean="0"/>
              <a:t>cluster resources</a:t>
            </a:r>
            <a:endParaRPr lang="en-US" i="1" dirty="0"/>
          </a:p>
        </p:txBody>
      </p:sp>
      <p:sp>
        <p:nvSpPr>
          <p:cNvPr id="121" name="TextBox 120"/>
          <p:cNvSpPr txBox="1"/>
          <p:nvPr/>
        </p:nvSpPr>
        <p:spPr>
          <a:xfrm>
            <a:off x="4953000" y="4343400"/>
            <a:ext cx="769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Name</a:t>
            </a:r>
            <a:br>
              <a:rPr lang="en-US" dirty="0" smtClean="0"/>
            </a:br>
            <a:r>
              <a:rPr lang="en-US" dirty="0" smtClean="0"/>
              <a:t>server</a:t>
            </a:r>
            <a:endParaRPr lang="en-US" dirty="0"/>
          </a:p>
        </p:txBody>
      </p:sp>
      <p:sp>
        <p:nvSpPr>
          <p:cNvPr id="58" name="TextBox 57"/>
          <p:cNvSpPr txBox="1"/>
          <p:nvPr/>
        </p:nvSpPr>
        <p:spPr>
          <a:xfrm>
            <a:off x="2286000" y="4572000"/>
            <a:ext cx="1964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6. Initialize vertices</a:t>
            </a:r>
            <a:endParaRPr lang="en-US" i="1" dirty="0"/>
          </a:p>
        </p:txBody>
      </p:sp>
      <p:sp>
        <p:nvSpPr>
          <p:cNvPr id="52" name="TextBox 51"/>
          <p:cNvSpPr txBox="1"/>
          <p:nvPr/>
        </p:nvSpPr>
        <p:spPr>
          <a:xfrm>
            <a:off x="6855289" y="3717974"/>
            <a:ext cx="10984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Remote</a:t>
            </a:r>
            <a:br>
              <a:rPr lang="en-US" dirty="0" smtClean="0"/>
            </a:br>
            <a:r>
              <a:rPr lang="en-US" dirty="0" smtClean="0"/>
              <a:t>execution</a:t>
            </a:r>
          </a:p>
          <a:p>
            <a:r>
              <a:rPr lang="en-US" dirty="0" smtClean="0"/>
              <a:t>service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371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" grpId="0" animBg="1"/>
      <p:bldP spid="115" grpId="0" animBg="1"/>
      <p:bldP spid="45" grpId="0" animBg="1"/>
      <p:bldP spid="63" grpId="0"/>
      <p:bldP spid="64" grpId="0"/>
      <p:bldP spid="65" grpId="0"/>
      <p:bldP spid="66" grpId="0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108" grpId="0"/>
      <p:bldP spid="109" grpId="0" animBg="1"/>
      <p:bldP spid="110" grpId="0"/>
      <p:bldP spid="118" grpId="0" animBg="1"/>
      <p:bldP spid="119" grpId="0"/>
      <p:bldP spid="5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15962"/>
          </a:xfrm>
        </p:spPr>
        <p:txBody>
          <a:bodyPr>
            <a:normAutofit/>
          </a:bodyPr>
          <a:lstStyle/>
          <a:p>
            <a:r>
              <a:rPr lang="en-US" dirty="0" smtClean="0"/>
              <a:t>Fault Tolerance</a:t>
            </a:r>
            <a:endParaRPr lang="en-US" dirty="0"/>
          </a:p>
        </p:txBody>
      </p:sp>
      <p:pic>
        <p:nvPicPr>
          <p:cNvPr id="6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8225" y="1750445"/>
            <a:ext cx="559723" cy="813967"/>
          </a:xfrm>
          <a:prstGeom prst="rect">
            <a:avLst/>
          </a:prstGeom>
          <a:noFill/>
        </p:spPr>
      </p:pic>
      <p:sp>
        <p:nvSpPr>
          <p:cNvPr id="5" name="Rounded Rectangle 4"/>
          <p:cNvSpPr/>
          <p:nvPr/>
        </p:nvSpPr>
        <p:spPr>
          <a:xfrm rot="16200000">
            <a:off x="592896" y="1863846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 rot="16200000">
            <a:off x="1654780" y="1689367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ounded Rectangle 12"/>
          <p:cNvSpPr/>
          <p:nvPr/>
        </p:nvSpPr>
        <p:spPr>
          <a:xfrm rot="16200000">
            <a:off x="2893645" y="1573048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51" idx="4"/>
            <a:endCxn id="5" idx="0"/>
          </p:cNvCxnSpPr>
          <p:nvPr/>
        </p:nvCxnSpPr>
        <p:spPr>
          <a:xfrm>
            <a:off x="470104" y="2069718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5" idx="2"/>
            <a:endCxn id="10" idx="0"/>
          </p:cNvCxnSpPr>
          <p:nvPr/>
        </p:nvCxnSpPr>
        <p:spPr>
          <a:xfrm rot="10800000" flipH="1">
            <a:off x="1177412" y="1895844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5" idx="2"/>
            <a:endCxn id="9" idx="0"/>
          </p:cNvCxnSpPr>
          <p:nvPr/>
        </p:nvCxnSpPr>
        <p:spPr>
          <a:xfrm>
            <a:off x="1177412" y="2070324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0" idx="2"/>
            <a:endCxn id="13" idx="0"/>
          </p:cNvCxnSpPr>
          <p:nvPr/>
        </p:nvCxnSpPr>
        <p:spPr>
          <a:xfrm flipV="1">
            <a:off x="2239296" y="1779525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2"/>
            <a:endCxn id="13" idx="0"/>
          </p:cNvCxnSpPr>
          <p:nvPr/>
        </p:nvCxnSpPr>
        <p:spPr>
          <a:xfrm flipV="1">
            <a:off x="2239296" y="1779525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3" idx="2"/>
          </p:cNvCxnSpPr>
          <p:nvPr/>
        </p:nvCxnSpPr>
        <p:spPr>
          <a:xfrm rot="10800000" flipH="1">
            <a:off x="3478160" y="1692286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al 50"/>
          <p:cNvSpPr/>
          <p:nvPr/>
        </p:nvSpPr>
        <p:spPr>
          <a:xfrm rot="16200000">
            <a:off x="206103" y="1952336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16200000">
            <a:off x="1654780" y="2678082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0255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88225" y="1808605"/>
            <a:ext cx="766916" cy="756076"/>
          </a:xfrm>
          <a:prstGeom prst="rect">
            <a:avLst/>
          </a:prstGeom>
          <a:noFill/>
        </p:spPr>
      </p:pic>
      <p:pic>
        <p:nvPicPr>
          <p:cNvPr id="10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457" y="1866765"/>
            <a:ext cx="372723" cy="357682"/>
          </a:xfrm>
          <a:prstGeom prst="rect">
            <a:avLst/>
          </a:prstGeom>
          <a:noFill/>
        </p:spPr>
      </p:pic>
      <p:pic>
        <p:nvPicPr>
          <p:cNvPr id="10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6341" y="1692286"/>
            <a:ext cx="372723" cy="357682"/>
          </a:xfrm>
          <a:prstGeom prst="rect">
            <a:avLst/>
          </a:prstGeom>
          <a:noFill/>
        </p:spPr>
      </p:pic>
      <p:pic>
        <p:nvPicPr>
          <p:cNvPr id="10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2819400"/>
            <a:ext cx="372723" cy="357682"/>
          </a:xfrm>
          <a:prstGeom prst="rect">
            <a:avLst/>
          </a:prstGeom>
          <a:noFill/>
        </p:spPr>
      </p:pic>
      <p:pic>
        <p:nvPicPr>
          <p:cNvPr id="14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91284" y="2691233"/>
            <a:ext cx="559723" cy="813967"/>
          </a:xfrm>
          <a:prstGeom prst="rect">
            <a:avLst/>
          </a:prstGeom>
          <a:noFill/>
        </p:spPr>
      </p:pic>
      <p:sp>
        <p:nvSpPr>
          <p:cNvPr id="150" name="Rounded Rectangle 149"/>
          <p:cNvSpPr/>
          <p:nvPr/>
        </p:nvSpPr>
        <p:spPr>
          <a:xfrm rot="16200000">
            <a:off x="5395955" y="1757759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51" name="Rounded Rectangle 150"/>
          <p:cNvSpPr/>
          <p:nvPr/>
        </p:nvSpPr>
        <p:spPr>
          <a:xfrm rot="16200000">
            <a:off x="6457839" y="158328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2" name="Rounded Rectangle 151"/>
          <p:cNvSpPr/>
          <p:nvPr/>
        </p:nvSpPr>
        <p:spPr>
          <a:xfrm rot="16200000">
            <a:off x="7696704" y="1466961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53" name="Straight Arrow Connector 152"/>
          <p:cNvCxnSpPr>
            <a:stCxn id="159" idx="4"/>
            <a:endCxn id="150" idx="0"/>
          </p:cNvCxnSpPr>
          <p:nvPr/>
        </p:nvCxnSpPr>
        <p:spPr>
          <a:xfrm>
            <a:off x="5273163" y="1963631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Arrow Connector 153"/>
          <p:cNvCxnSpPr>
            <a:stCxn id="150" idx="2"/>
            <a:endCxn id="151" idx="0"/>
          </p:cNvCxnSpPr>
          <p:nvPr/>
        </p:nvCxnSpPr>
        <p:spPr>
          <a:xfrm rot="10800000" flipH="1">
            <a:off x="5980471" y="1789757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Arrow Connector 154"/>
          <p:cNvCxnSpPr>
            <a:stCxn id="150" idx="2"/>
            <a:endCxn id="160" idx="0"/>
          </p:cNvCxnSpPr>
          <p:nvPr/>
        </p:nvCxnSpPr>
        <p:spPr>
          <a:xfrm>
            <a:off x="5980471" y="1964237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Oval 158"/>
          <p:cNvSpPr/>
          <p:nvPr/>
        </p:nvSpPr>
        <p:spPr>
          <a:xfrm rot="16200000">
            <a:off x="5009162" y="1846249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" name="Rounded Rectangle 159"/>
          <p:cNvSpPr/>
          <p:nvPr/>
        </p:nvSpPr>
        <p:spPr>
          <a:xfrm rot="16200000">
            <a:off x="6457839" y="257199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61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1284" y="1702518"/>
            <a:ext cx="766916" cy="756076"/>
          </a:xfrm>
          <a:prstGeom prst="rect">
            <a:avLst/>
          </a:prstGeom>
          <a:noFill/>
        </p:spPr>
      </p:pic>
      <p:sp>
        <p:nvSpPr>
          <p:cNvPr id="162" name="Rounded Rectangle 161"/>
          <p:cNvSpPr/>
          <p:nvPr/>
        </p:nvSpPr>
        <p:spPr>
          <a:xfrm rot="16200000">
            <a:off x="7814691" y="2630155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3" name="Straight Arrow Connector 162"/>
          <p:cNvCxnSpPr>
            <a:stCxn id="160" idx="2"/>
            <a:endCxn id="162" idx="0"/>
          </p:cNvCxnSpPr>
          <p:nvPr/>
        </p:nvCxnSpPr>
        <p:spPr>
          <a:xfrm>
            <a:off x="7042355" y="2778472"/>
            <a:ext cx="943897" cy="5816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Arrow Connector 163"/>
          <p:cNvCxnSpPr>
            <a:stCxn id="151" idx="2"/>
            <a:endCxn id="162" idx="0"/>
          </p:cNvCxnSpPr>
          <p:nvPr/>
        </p:nvCxnSpPr>
        <p:spPr>
          <a:xfrm>
            <a:off x="7042355" y="1789757"/>
            <a:ext cx="943897" cy="104687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67516" y="1760678"/>
            <a:ext cx="372723" cy="357682"/>
          </a:xfrm>
          <a:prstGeom prst="rect">
            <a:avLst/>
          </a:prstGeom>
          <a:noFill/>
        </p:spPr>
      </p:pic>
      <p:pic>
        <p:nvPicPr>
          <p:cNvPr id="166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1586199"/>
            <a:ext cx="372723" cy="357682"/>
          </a:xfrm>
          <a:prstGeom prst="rect">
            <a:avLst/>
          </a:prstGeom>
          <a:noFill/>
        </p:spPr>
      </p:pic>
      <p:pic>
        <p:nvPicPr>
          <p:cNvPr id="167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2667000"/>
            <a:ext cx="372723" cy="357682"/>
          </a:xfrm>
          <a:prstGeom prst="rect">
            <a:avLst/>
          </a:prstGeom>
          <a:noFill/>
        </p:spPr>
      </p:pic>
      <p:sp>
        <p:nvSpPr>
          <p:cNvPr id="168" name="Right Arrow 167"/>
          <p:cNvSpPr/>
          <p:nvPr/>
        </p:nvSpPr>
        <p:spPr>
          <a:xfrm>
            <a:off x="4119715" y="2043398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3310" y="4577923"/>
            <a:ext cx="559723" cy="813967"/>
          </a:xfrm>
          <a:prstGeom prst="rect">
            <a:avLst/>
          </a:prstGeom>
          <a:noFill/>
        </p:spPr>
      </p:pic>
      <p:sp>
        <p:nvSpPr>
          <p:cNvPr id="170" name="Rounded Rectangle 169"/>
          <p:cNvSpPr/>
          <p:nvPr/>
        </p:nvSpPr>
        <p:spPr>
          <a:xfrm rot="16200000">
            <a:off x="587981" y="4691324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71" name="Rounded Rectangle 170"/>
          <p:cNvSpPr/>
          <p:nvPr/>
        </p:nvSpPr>
        <p:spPr>
          <a:xfrm rot="16200000">
            <a:off x="1649865" y="451684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2" name="Rounded Rectangle 171"/>
          <p:cNvSpPr/>
          <p:nvPr/>
        </p:nvSpPr>
        <p:spPr>
          <a:xfrm rot="16200000">
            <a:off x="2888730" y="4400526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73" name="Straight Arrow Connector 172"/>
          <p:cNvCxnSpPr>
            <a:stCxn id="179" idx="4"/>
            <a:endCxn id="170" idx="0"/>
          </p:cNvCxnSpPr>
          <p:nvPr/>
        </p:nvCxnSpPr>
        <p:spPr>
          <a:xfrm>
            <a:off x="465189" y="4897196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Arrow Connector 173"/>
          <p:cNvCxnSpPr>
            <a:stCxn id="170" idx="2"/>
            <a:endCxn id="171" idx="0"/>
          </p:cNvCxnSpPr>
          <p:nvPr/>
        </p:nvCxnSpPr>
        <p:spPr>
          <a:xfrm rot="10800000" flipH="1">
            <a:off x="1172497" y="4723322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Arrow Connector 174"/>
          <p:cNvCxnSpPr>
            <a:stCxn id="170" idx="2"/>
            <a:endCxn id="180" idx="0"/>
          </p:cNvCxnSpPr>
          <p:nvPr/>
        </p:nvCxnSpPr>
        <p:spPr>
          <a:xfrm>
            <a:off x="1172497" y="4897802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Arrow Connector 175"/>
          <p:cNvCxnSpPr>
            <a:stCxn id="171" idx="2"/>
            <a:endCxn id="172" idx="0"/>
          </p:cNvCxnSpPr>
          <p:nvPr/>
        </p:nvCxnSpPr>
        <p:spPr>
          <a:xfrm flipV="1">
            <a:off x="2234381" y="4607003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Arrow Connector 176"/>
          <p:cNvCxnSpPr>
            <a:stCxn id="180" idx="2"/>
            <a:endCxn id="172" idx="0"/>
          </p:cNvCxnSpPr>
          <p:nvPr/>
        </p:nvCxnSpPr>
        <p:spPr>
          <a:xfrm flipV="1">
            <a:off x="2234381" y="4607003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Arrow Connector 177"/>
          <p:cNvCxnSpPr>
            <a:stCxn id="172" idx="2"/>
          </p:cNvCxnSpPr>
          <p:nvPr/>
        </p:nvCxnSpPr>
        <p:spPr>
          <a:xfrm rot="10800000" flipH="1">
            <a:off x="3473245" y="4519764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Oval 178"/>
          <p:cNvSpPr/>
          <p:nvPr/>
        </p:nvSpPr>
        <p:spPr>
          <a:xfrm rot="16200000">
            <a:off x="201188" y="4779814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0" name="Rounded Rectangle 179"/>
          <p:cNvSpPr/>
          <p:nvPr/>
        </p:nvSpPr>
        <p:spPr>
          <a:xfrm rot="16200000">
            <a:off x="1649865" y="550556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8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542" y="4694243"/>
            <a:ext cx="372723" cy="357682"/>
          </a:xfrm>
          <a:prstGeom prst="rect">
            <a:avLst/>
          </a:prstGeom>
          <a:noFill/>
        </p:spPr>
      </p:pic>
      <p:pic>
        <p:nvPicPr>
          <p:cNvPr id="18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1426" y="4519764"/>
            <a:ext cx="372723" cy="357682"/>
          </a:xfrm>
          <a:prstGeom prst="rect">
            <a:avLst/>
          </a:prstGeom>
          <a:noFill/>
        </p:spPr>
      </p:pic>
      <p:pic>
        <p:nvPicPr>
          <p:cNvPr id="18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5562600"/>
            <a:ext cx="372723" cy="357682"/>
          </a:xfrm>
          <a:prstGeom prst="rect">
            <a:avLst/>
          </a:prstGeom>
          <a:noFill/>
        </p:spPr>
      </p:pic>
      <p:sp>
        <p:nvSpPr>
          <p:cNvPr id="185" name="Right Arrow 184"/>
          <p:cNvSpPr/>
          <p:nvPr/>
        </p:nvSpPr>
        <p:spPr>
          <a:xfrm>
            <a:off x="4114800" y="4876800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96665" y="4189114"/>
            <a:ext cx="559723" cy="813967"/>
          </a:xfrm>
          <a:prstGeom prst="rect">
            <a:avLst/>
          </a:prstGeom>
          <a:noFill/>
        </p:spPr>
      </p:pic>
      <p:sp>
        <p:nvSpPr>
          <p:cNvPr id="187" name="Rounded Rectangle 186"/>
          <p:cNvSpPr/>
          <p:nvPr/>
        </p:nvSpPr>
        <p:spPr>
          <a:xfrm rot="16200000">
            <a:off x="5452491" y="469132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88" name="Rounded Rectangle 187"/>
          <p:cNvSpPr/>
          <p:nvPr/>
        </p:nvSpPr>
        <p:spPr>
          <a:xfrm rot="16200000">
            <a:off x="6534040" y="4210160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9" name="Rounded Rectangle 188"/>
          <p:cNvSpPr/>
          <p:nvPr/>
        </p:nvSpPr>
        <p:spPr>
          <a:xfrm rot="16200000">
            <a:off x="7753240" y="4400527"/>
            <a:ext cx="756076" cy="412955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90" name="Straight Arrow Connector 189"/>
          <p:cNvCxnSpPr>
            <a:stCxn id="196" idx="4"/>
            <a:endCxn id="187" idx="0"/>
          </p:cNvCxnSpPr>
          <p:nvPr/>
        </p:nvCxnSpPr>
        <p:spPr>
          <a:xfrm>
            <a:off x="5329699" y="4897197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Arrow Connector 190"/>
          <p:cNvCxnSpPr>
            <a:stCxn id="187" idx="2"/>
            <a:endCxn id="188" idx="0"/>
          </p:cNvCxnSpPr>
          <p:nvPr/>
        </p:nvCxnSpPr>
        <p:spPr>
          <a:xfrm flipV="1">
            <a:off x="6037007" y="4416638"/>
            <a:ext cx="668594" cy="48116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Arrow Connector 191"/>
          <p:cNvCxnSpPr>
            <a:stCxn id="187" idx="2"/>
            <a:endCxn id="197" idx="0"/>
          </p:cNvCxnSpPr>
          <p:nvPr/>
        </p:nvCxnSpPr>
        <p:spPr>
          <a:xfrm>
            <a:off x="6037007" y="4897803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/>
          <p:cNvCxnSpPr>
            <a:stCxn id="188" idx="2"/>
            <a:endCxn id="189" idx="0"/>
          </p:cNvCxnSpPr>
          <p:nvPr/>
        </p:nvCxnSpPr>
        <p:spPr>
          <a:xfrm>
            <a:off x="7118556" y="4416638"/>
            <a:ext cx="806245" cy="190367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Arrow Connector 193"/>
          <p:cNvCxnSpPr>
            <a:stCxn id="197" idx="2"/>
            <a:endCxn id="189" idx="0"/>
          </p:cNvCxnSpPr>
          <p:nvPr/>
        </p:nvCxnSpPr>
        <p:spPr>
          <a:xfrm flipV="1">
            <a:off x="7098891" y="4607004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Arrow Connector 194"/>
          <p:cNvCxnSpPr>
            <a:stCxn id="189" idx="2"/>
          </p:cNvCxnSpPr>
          <p:nvPr/>
        </p:nvCxnSpPr>
        <p:spPr>
          <a:xfrm rot="10800000" flipH="1">
            <a:off x="8337755" y="4519765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6" name="Oval 195"/>
          <p:cNvSpPr/>
          <p:nvPr/>
        </p:nvSpPr>
        <p:spPr>
          <a:xfrm rot="16200000">
            <a:off x="5065698" y="4779815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7" name="Rounded Rectangle 196"/>
          <p:cNvSpPr/>
          <p:nvPr/>
        </p:nvSpPr>
        <p:spPr>
          <a:xfrm rot="16200000">
            <a:off x="6514375" y="5505561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99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24052" y="4694244"/>
            <a:ext cx="372723" cy="357682"/>
          </a:xfrm>
          <a:prstGeom prst="rect">
            <a:avLst/>
          </a:prstGeom>
          <a:noFill/>
        </p:spPr>
      </p:pic>
      <p:pic>
        <p:nvPicPr>
          <p:cNvPr id="201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05600" y="5562600"/>
            <a:ext cx="372723" cy="357682"/>
          </a:xfrm>
          <a:prstGeom prst="rect">
            <a:avLst/>
          </a:prstGeom>
          <a:noFill/>
        </p:spPr>
      </p:pic>
      <p:pic>
        <p:nvPicPr>
          <p:cNvPr id="202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9800" y="4267200"/>
            <a:ext cx="766916" cy="756076"/>
          </a:xfrm>
          <a:prstGeom prst="rect">
            <a:avLst/>
          </a:prstGeom>
          <a:noFill/>
        </p:spPr>
      </p:pic>
      <p:sp>
        <p:nvSpPr>
          <p:cNvPr id="205" name="Rectangle 204"/>
          <p:cNvSpPr/>
          <p:nvPr/>
        </p:nvSpPr>
        <p:spPr>
          <a:xfrm>
            <a:off x="152400" y="1143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" name="Rectangle 205"/>
          <p:cNvSpPr/>
          <p:nvPr/>
        </p:nvSpPr>
        <p:spPr>
          <a:xfrm>
            <a:off x="152400" y="3810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7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01000" y="4419600"/>
            <a:ext cx="281940" cy="4876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17048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" grpId="0" animBg="1"/>
      <p:bldP spid="151" grpId="0" animBg="1"/>
      <p:bldP spid="152" grpId="0" animBg="1"/>
      <p:bldP spid="159" grpId="0" animBg="1"/>
      <p:bldP spid="160" grpId="0" animBg="1"/>
      <p:bldP spid="162" grpId="0" animBg="1"/>
      <p:bldP spid="168" grpId="0" animBg="1"/>
      <p:bldP spid="170" grpId="0" animBg="1"/>
      <p:bldP spid="171" grpId="0" animBg="1"/>
      <p:bldP spid="172" grpId="0" animBg="1"/>
      <p:bldP spid="179" grpId="0" animBg="1"/>
      <p:bldP spid="180" grpId="0" animBg="1"/>
      <p:bldP spid="185" grpId="0" animBg="1"/>
      <p:bldP spid="187" grpId="0" animBg="1"/>
      <p:bldP spid="188" grpId="0" animBg="1"/>
      <p:bldP spid="189" grpId="0" animBg="1"/>
      <p:bldP spid="196" grpId="0" animBg="1"/>
      <p:bldP spid="19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9144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X[0]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2098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X[1]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5052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X[3]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4876800" y="1981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X[2]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32" name="Straight Arrow Connector 31"/>
          <p:cNvCxnSpPr>
            <a:endCxn id="9" idx="0"/>
          </p:cNvCxnSpPr>
          <p:nvPr/>
        </p:nvCxnSpPr>
        <p:spPr>
          <a:xfrm rot="16200000" flipH="1">
            <a:off x="2286000" y="1562100"/>
            <a:ext cx="6096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endCxn id="10" idx="0"/>
          </p:cNvCxnSpPr>
          <p:nvPr/>
        </p:nvCxnSpPr>
        <p:spPr>
          <a:xfrm rot="16200000" flipH="1">
            <a:off x="3581400" y="1562100"/>
            <a:ext cx="6096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endCxn id="11" idx="0"/>
          </p:cNvCxnSpPr>
          <p:nvPr/>
        </p:nvCxnSpPr>
        <p:spPr>
          <a:xfrm rot="16200000" flipH="1">
            <a:off x="4914900" y="1524000"/>
            <a:ext cx="609600" cy="304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endCxn id="8" idx="0"/>
          </p:cNvCxnSpPr>
          <p:nvPr/>
        </p:nvCxnSpPr>
        <p:spPr>
          <a:xfrm rot="16200000" flipH="1">
            <a:off x="933450" y="1504950"/>
            <a:ext cx="685800" cy="2667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9" idx="2"/>
          </p:cNvCxnSpPr>
          <p:nvPr/>
        </p:nvCxnSpPr>
        <p:spPr>
          <a:xfrm rot="16200000" flipH="1">
            <a:off x="2533650" y="2686050"/>
            <a:ext cx="685800" cy="3429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/>
          <p:nvPr/>
        </p:nvCxnSpPr>
        <p:spPr>
          <a:xfrm rot="16200000" flipH="1">
            <a:off x="1219200" y="2743200"/>
            <a:ext cx="6858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10" idx="2"/>
          </p:cNvCxnSpPr>
          <p:nvPr/>
        </p:nvCxnSpPr>
        <p:spPr>
          <a:xfrm rot="16200000" flipH="1">
            <a:off x="3867150" y="2647950"/>
            <a:ext cx="685800" cy="4191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11" idx="2"/>
          </p:cNvCxnSpPr>
          <p:nvPr/>
        </p:nvCxnSpPr>
        <p:spPr>
          <a:xfrm rot="16200000" flipH="1">
            <a:off x="5276850" y="2609850"/>
            <a:ext cx="685800" cy="4953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Rounded Rectangle 69"/>
          <p:cNvSpPr/>
          <p:nvPr/>
        </p:nvSpPr>
        <p:spPr>
          <a:xfrm>
            <a:off x="7239000" y="1981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X’[2]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71" name="Straight Arrow Connector 70"/>
          <p:cNvCxnSpPr>
            <a:endCxn id="70" idx="0"/>
          </p:cNvCxnSpPr>
          <p:nvPr/>
        </p:nvCxnSpPr>
        <p:spPr>
          <a:xfrm>
            <a:off x="5105400" y="1371600"/>
            <a:ext cx="2628900" cy="609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stCxn id="70" idx="2"/>
          </p:cNvCxnSpPr>
          <p:nvPr/>
        </p:nvCxnSpPr>
        <p:spPr>
          <a:xfrm rot="16200000" flipH="1">
            <a:off x="7639050" y="2609850"/>
            <a:ext cx="685800" cy="4953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1676400" y="3429000"/>
            <a:ext cx="2554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Completed vertices</a:t>
            </a:r>
            <a:endParaRPr lang="en-US" sz="2400" i="1" dirty="0"/>
          </a:p>
        </p:txBody>
      </p:sp>
      <p:sp>
        <p:nvSpPr>
          <p:cNvPr id="75" name="Left Brace 74"/>
          <p:cNvSpPr/>
          <p:nvPr/>
        </p:nvSpPr>
        <p:spPr>
          <a:xfrm rot="16200000">
            <a:off x="2590800" y="1524000"/>
            <a:ext cx="304800" cy="3657600"/>
          </a:xfrm>
          <a:prstGeom prst="leftBrace">
            <a:avLst>
              <a:gd name="adj1" fmla="val 50333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b="1" dirty="0"/>
          </a:p>
        </p:txBody>
      </p:sp>
      <p:sp>
        <p:nvSpPr>
          <p:cNvPr id="76" name="TextBox 75"/>
          <p:cNvSpPr txBox="1"/>
          <p:nvPr/>
        </p:nvSpPr>
        <p:spPr>
          <a:xfrm>
            <a:off x="5181600" y="3276600"/>
            <a:ext cx="9492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 smtClean="0"/>
              <a:t>Slow </a:t>
            </a:r>
            <a:br>
              <a:rPr lang="en-US" sz="2400" i="1" dirty="0" smtClean="0"/>
            </a:br>
            <a:r>
              <a:rPr lang="en-US" sz="2400" i="1" dirty="0" smtClean="0"/>
              <a:t>vertex</a:t>
            </a:r>
            <a:endParaRPr lang="en-US" sz="2400" i="1" dirty="0"/>
          </a:p>
        </p:txBody>
      </p:sp>
      <p:sp>
        <p:nvSpPr>
          <p:cNvPr id="78" name="TextBox 77"/>
          <p:cNvSpPr txBox="1"/>
          <p:nvPr/>
        </p:nvSpPr>
        <p:spPr>
          <a:xfrm>
            <a:off x="7239000" y="3276600"/>
            <a:ext cx="13640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 smtClean="0"/>
              <a:t>Duplicate</a:t>
            </a:r>
            <a:br>
              <a:rPr lang="en-US" sz="2400" i="1" dirty="0" smtClean="0"/>
            </a:br>
            <a:r>
              <a:rPr lang="en-US" sz="2400" i="1" dirty="0" smtClean="0"/>
              <a:t>vertex</a:t>
            </a:r>
            <a:endParaRPr lang="en-US" sz="2400" i="1" dirty="0"/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US" dirty="0" smtClean="0"/>
              <a:t>Dynamic Graph Rewriting</a:t>
            </a:r>
            <a:endParaRPr lang="en-US" dirty="0"/>
          </a:p>
        </p:txBody>
      </p:sp>
      <p:sp>
        <p:nvSpPr>
          <p:cNvPr id="49" name="TextBox 48"/>
          <p:cNvSpPr txBox="1"/>
          <p:nvPr/>
        </p:nvSpPr>
        <p:spPr>
          <a:xfrm>
            <a:off x="762000" y="5486400"/>
            <a:ext cx="75868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Duplication Policy = f(running times, data volumes)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79661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 animBg="1"/>
      <p:bldP spid="78" grpId="0"/>
      <p:bldP spid="4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/>
          <p:cNvSpPr/>
          <p:nvPr/>
        </p:nvSpPr>
        <p:spPr>
          <a:xfrm>
            <a:off x="381000" y="3505200"/>
            <a:ext cx="8534400" cy="3276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/>
          <p:cNvSpPr/>
          <p:nvPr/>
        </p:nvSpPr>
        <p:spPr>
          <a:xfrm>
            <a:off x="457200" y="990600"/>
            <a:ext cx="8534400" cy="2133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ounded Rectangle 7"/>
          <p:cNvSpPr/>
          <p:nvPr/>
        </p:nvSpPr>
        <p:spPr>
          <a:xfrm>
            <a:off x="8382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1336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4290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48006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718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42672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5626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cxnSp>
        <p:nvCxnSpPr>
          <p:cNvPr id="58" name="Straight Arrow Connector 57"/>
          <p:cNvCxnSpPr>
            <a:stCxn id="10" idx="2"/>
            <a:endCxn id="16" idx="0"/>
          </p:cNvCxnSpPr>
          <p:nvPr/>
        </p:nvCxnSpPr>
        <p:spPr>
          <a:xfrm rot="5400000">
            <a:off x="3352800" y="4381500"/>
            <a:ext cx="685800" cy="4572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>
            <a:stCxn id="8" idx="2"/>
            <a:endCxn id="16" idx="0"/>
          </p:cNvCxnSpPr>
          <p:nvPr/>
        </p:nvCxnSpPr>
        <p:spPr>
          <a:xfrm rot="16200000" flipH="1">
            <a:off x="2057400" y="3543300"/>
            <a:ext cx="685800" cy="2133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>
            <a:stCxn id="9" idx="2"/>
            <a:endCxn id="17" idx="0"/>
          </p:cNvCxnSpPr>
          <p:nvPr/>
        </p:nvCxnSpPr>
        <p:spPr>
          <a:xfrm rot="16200000" flipH="1">
            <a:off x="3352800" y="3543300"/>
            <a:ext cx="685800" cy="2133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57" idx="2"/>
            <a:endCxn id="18" idx="0"/>
          </p:cNvCxnSpPr>
          <p:nvPr/>
        </p:nvCxnSpPr>
        <p:spPr>
          <a:xfrm rot="5400000">
            <a:off x="6057900" y="4267200"/>
            <a:ext cx="685800" cy="685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stCxn id="59" idx="2"/>
            <a:endCxn id="17" idx="0"/>
          </p:cNvCxnSpPr>
          <p:nvPr/>
        </p:nvCxnSpPr>
        <p:spPr>
          <a:xfrm rot="5400000">
            <a:off x="6096000" y="2933700"/>
            <a:ext cx="685800" cy="3352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11" idx="2"/>
            <a:endCxn id="18" idx="0"/>
          </p:cNvCxnSpPr>
          <p:nvPr/>
        </p:nvCxnSpPr>
        <p:spPr>
          <a:xfrm rot="16200000" flipH="1">
            <a:off x="5334000" y="4229100"/>
            <a:ext cx="685800" cy="762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ounded Rectangle 56"/>
          <p:cNvSpPr/>
          <p:nvPr/>
        </p:nvSpPr>
        <p:spPr>
          <a:xfrm>
            <a:off x="62484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9" name="Rounded Rectangle 58"/>
          <p:cNvSpPr/>
          <p:nvPr/>
        </p:nvSpPr>
        <p:spPr>
          <a:xfrm>
            <a:off x="76200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5" name="Rounded Rectangle 64"/>
          <p:cNvSpPr/>
          <p:nvPr/>
        </p:nvSpPr>
        <p:spPr>
          <a:xfrm>
            <a:off x="4419600" y="60960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7" name="Rounded Rectangle 86"/>
          <p:cNvSpPr/>
          <p:nvPr/>
        </p:nvSpPr>
        <p:spPr>
          <a:xfrm>
            <a:off x="8382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8" name="Rounded Rectangle 87"/>
          <p:cNvSpPr/>
          <p:nvPr/>
        </p:nvSpPr>
        <p:spPr>
          <a:xfrm>
            <a:off x="21336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9" name="Rounded Rectangle 88"/>
          <p:cNvSpPr/>
          <p:nvPr/>
        </p:nvSpPr>
        <p:spPr>
          <a:xfrm>
            <a:off x="34290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1" name="Rounded Rectangle 90"/>
          <p:cNvSpPr/>
          <p:nvPr/>
        </p:nvSpPr>
        <p:spPr>
          <a:xfrm>
            <a:off x="48006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2" name="Rounded Rectangle 91"/>
          <p:cNvSpPr/>
          <p:nvPr/>
        </p:nvSpPr>
        <p:spPr>
          <a:xfrm>
            <a:off x="62484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5" name="Rounded Rectangle 94"/>
          <p:cNvSpPr/>
          <p:nvPr/>
        </p:nvSpPr>
        <p:spPr>
          <a:xfrm>
            <a:off x="76200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6" name="Rounded Rectangle 95"/>
          <p:cNvSpPr/>
          <p:nvPr/>
        </p:nvSpPr>
        <p:spPr>
          <a:xfrm>
            <a:off x="4419600" y="22860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97" name="Straight Arrow Connector 96"/>
          <p:cNvCxnSpPr>
            <a:stCxn id="87" idx="2"/>
            <a:endCxn id="96" idx="0"/>
          </p:cNvCxnSpPr>
          <p:nvPr/>
        </p:nvCxnSpPr>
        <p:spPr>
          <a:xfrm rot="16200000" flipH="1">
            <a:off x="2857500" y="228600"/>
            <a:ext cx="533400" cy="3581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88" idx="2"/>
            <a:endCxn id="96" idx="0"/>
          </p:cNvCxnSpPr>
          <p:nvPr/>
        </p:nvCxnSpPr>
        <p:spPr>
          <a:xfrm rot="16200000" flipH="1">
            <a:off x="3505200" y="876300"/>
            <a:ext cx="533400" cy="2286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/>
          <p:cNvCxnSpPr>
            <a:stCxn id="89" idx="2"/>
            <a:endCxn id="96" idx="0"/>
          </p:cNvCxnSpPr>
          <p:nvPr/>
        </p:nvCxnSpPr>
        <p:spPr>
          <a:xfrm rot="16200000" flipH="1">
            <a:off x="4152900" y="1524000"/>
            <a:ext cx="533400" cy="990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/>
          <p:cNvCxnSpPr>
            <a:stCxn id="91" idx="2"/>
            <a:endCxn id="96" idx="0"/>
          </p:cNvCxnSpPr>
          <p:nvPr/>
        </p:nvCxnSpPr>
        <p:spPr>
          <a:xfrm rot="5400000">
            <a:off x="4838700" y="1828800"/>
            <a:ext cx="533400" cy="381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Arrow Connector 101"/>
          <p:cNvCxnSpPr>
            <a:stCxn id="92" idx="2"/>
            <a:endCxn id="96" idx="0"/>
          </p:cNvCxnSpPr>
          <p:nvPr/>
        </p:nvCxnSpPr>
        <p:spPr>
          <a:xfrm rot="5400000">
            <a:off x="5562600" y="1104900"/>
            <a:ext cx="533400" cy="1828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95" idx="2"/>
            <a:endCxn id="96" idx="0"/>
          </p:cNvCxnSpPr>
          <p:nvPr/>
        </p:nvCxnSpPr>
        <p:spPr>
          <a:xfrm rot="5400000">
            <a:off x="6248400" y="419100"/>
            <a:ext cx="533400" cy="3200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Arrow Connector 134"/>
          <p:cNvCxnSpPr>
            <a:stCxn id="18" idx="2"/>
            <a:endCxn id="65" idx="0"/>
          </p:cNvCxnSpPr>
          <p:nvPr/>
        </p:nvCxnSpPr>
        <p:spPr>
          <a:xfrm rot="5400000">
            <a:off x="5181600" y="5219700"/>
            <a:ext cx="609600" cy="1143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Arrow Connector 135"/>
          <p:cNvCxnSpPr>
            <a:stCxn id="17" idx="2"/>
            <a:endCxn id="65" idx="0"/>
          </p:cNvCxnSpPr>
          <p:nvPr/>
        </p:nvCxnSpPr>
        <p:spPr>
          <a:xfrm rot="16200000" flipH="1">
            <a:off x="4533900" y="5715000"/>
            <a:ext cx="609600" cy="152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Arrow Connector 136"/>
          <p:cNvCxnSpPr>
            <a:stCxn id="16" idx="2"/>
            <a:endCxn id="65" idx="0"/>
          </p:cNvCxnSpPr>
          <p:nvPr/>
        </p:nvCxnSpPr>
        <p:spPr>
          <a:xfrm rot="16200000" flipH="1">
            <a:off x="3886200" y="5067300"/>
            <a:ext cx="609600" cy="1447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0" name="Down Arrow 149"/>
          <p:cNvSpPr/>
          <p:nvPr/>
        </p:nvSpPr>
        <p:spPr>
          <a:xfrm>
            <a:off x="4343400" y="3048000"/>
            <a:ext cx="838200" cy="533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1" name="TextBox 150"/>
          <p:cNvSpPr txBox="1"/>
          <p:nvPr/>
        </p:nvSpPr>
        <p:spPr>
          <a:xfrm>
            <a:off x="8382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52" name="TextBox 151"/>
          <p:cNvSpPr txBox="1"/>
          <p:nvPr/>
        </p:nvSpPr>
        <p:spPr>
          <a:xfrm>
            <a:off x="21336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3" name="TextBox 152"/>
          <p:cNvSpPr txBox="1"/>
          <p:nvPr/>
        </p:nvSpPr>
        <p:spPr>
          <a:xfrm>
            <a:off x="34290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54" name="TextBox 153"/>
          <p:cNvSpPr txBox="1"/>
          <p:nvPr/>
        </p:nvSpPr>
        <p:spPr>
          <a:xfrm>
            <a:off x="48006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5" name="TextBox 154"/>
          <p:cNvSpPr txBox="1"/>
          <p:nvPr/>
        </p:nvSpPr>
        <p:spPr>
          <a:xfrm>
            <a:off x="62484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6" name="TextBox 155"/>
          <p:cNvSpPr txBox="1"/>
          <p:nvPr/>
        </p:nvSpPr>
        <p:spPr>
          <a:xfrm>
            <a:off x="76200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7" name="TextBox 156"/>
          <p:cNvSpPr txBox="1"/>
          <p:nvPr/>
        </p:nvSpPr>
        <p:spPr>
          <a:xfrm>
            <a:off x="55626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8" name="TextBox 157"/>
          <p:cNvSpPr txBox="1"/>
          <p:nvPr/>
        </p:nvSpPr>
        <p:spPr>
          <a:xfrm>
            <a:off x="42672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9" name="TextBox 158"/>
          <p:cNvSpPr txBox="1"/>
          <p:nvPr/>
        </p:nvSpPr>
        <p:spPr>
          <a:xfrm>
            <a:off x="29718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60" name="TextBox 159"/>
          <p:cNvSpPr txBox="1"/>
          <p:nvPr/>
        </p:nvSpPr>
        <p:spPr>
          <a:xfrm>
            <a:off x="457200" y="2514600"/>
            <a:ext cx="970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static</a:t>
            </a:r>
            <a:endParaRPr lang="en-US" sz="2800" i="1" dirty="0"/>
          </a:p>
        </p:txBody>
      </p:sp>
      <p:sp>
        <p:nvSpPr>
          <p:cNvPr id="161" name="TextBox 160"/>
          <p:cNvSpPr txBox="1"/>
          <p:nvPr/>
        </p:nvSpPr>
        <p:spPr>
          <a:xfrm>
            <a:off x="533400" y="6172200"/>
            <a:ext cx="1412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dynamic</a:t>
            </a:r>
            <a:endParaRPr lang="en-US" sz="2800" i="1" dirty="0"/>
          </a:p>
        </p:txBody>
      </p:sp>
      <p:sp>
        <p:nvSpPr>
          <p:cNvPr id="162" name="TextBox 161"/>
          <p:cNvSpPr txBox="1"/>
          <p:nvPr/>
        </p:nvSpPr>
        <p:spPr>
          <a:xfrm>
            <a:off x="762000" y="4800600"/>
            <a:ext cx="814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rack #</a:t>
            </a:r>
            <a:endParaRPr lang="en-US" sz="2000" i="1" dirty="0"/>
          </a:p>
        </p:txBody>
      </p:sp>
      <p:cxnSp>
        <p:nvCxnSpPr>
          <p:cNvPr id="164" name="Straight Arrow Connector 163"/>
          <p:cNvCxnSpPr/>
          <p:nvPr/>
        </p:nvCxnSpPr>
        <p:spPr>
          <a:xfrm rot="5400000" flipH="1" flipV="1">
            <a:off x="685800" y="4495800"/>
            <a:ext cx="685800" cy="76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/>
          <p:cNvSpPr>
            <a:spLocks noGrp="1"/>
          </p:cNvSpPr>
          <p:nvPr>
            <p:ph type="title"/>
          </p:nvPr>
        </p:nvSpPr>
        <p:spPr>
          <a:xfrm>
            <a:off x="381000" y="152400"/>
            <a:ext cx="8458200" cy="762000"/>
          </a:xfrm>
        </p:spPr>
        <p:txBody>
          <a:bodyPr>
            <a:normAutofit/>
          </a:bodyPr>
          <a:lstStyle/>
          <a:p>
            <a:r>
              <a:rPr lang="en-US" dirty="0" smtClean="0"/>
              <a:t>Dynamic Aggregation</a:t>
            </a:r>
            <a:endParaRPr lang="en-US" dirty="0"/>
          </a:p>
        </p:txBody>
      </p:sp>
      <p:sp>
        <p:nvSpPr>
          <p:cNvPr id="50" name="Slide Number Placeholder 4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791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 animBg="1"/>
      <p:bldP spid="8" grpId="0" animBg="1"/>
      <p:bldP spid="9" grpId="0" animBg="1"/>
      <p:bldP spid="10" grpId="0" animBg="1"/>
      <p:bldP spid="11" grpId="0" animBg="1"/>
      <p:bldP spid="16" grpId="0" animBg="1"/>
      <p:bldP spid="17" grpId="0" animBg="1"/>
      <p:bldP spid="18" grpId="0" animBg="1"/>
      <p:bldP spid="57" grpId="0" animBg="1"/>
      <p:bldP spid="59" grpId="0" animBg="1"/>
      <p:bldP spid="65" grpId="0" animBg="1"/>
      <p:bldP spid="151" grpId="0"/>
      <p:bldP spid="152" grpId="0"/>
      <p:bldP spid="153" grpId="0"/>
      <p:bldP spid="154" grpId="0"/>
      <p:bldP spid="155" grpId="0"/>
      <p:bldP spid="156" grpId="0"/>
      <p:bldP spid="157" grpId="0"/>
      <p:bldP spid="158" grpId="0"/>
      <p:bldP spid="159" grpId="0"/>
      <p:bldP spid="161" grpId="0"/>
      <p:bldP spid="16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30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/>
              <a:t>DryadLINQ: A compiler for Dryad</a:t>
            </a:r>
          </a:p>
          <a:p>
            <a:r>
              <a:rPr lang="en-US" dirty="0" smtClean="0"/>
              <a:t>Tools and applications</a:t>
            </a:r>
          </a:p>
          <a:p>
            <a:r>
              <a:rPr lang="en-US" dirty="0" smtClean="0"/>
              <a:t>Sketch: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506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Collections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31</a:t>
            </a:fld>
            <a:endParaRPr lang="en-US"/>
          </a:p>
        </p:txBody>
      </p:sp>
      <p:pic>
        <p:nvPicPr>
          <p:cNvPr id="4" name="Picture 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0155" y="2998065"/>
            <a:ext cx="884439" cy="1304621"/>
          </a:xfrm>
          <a:prstGeom prst="rect">
            <a:avLst/>
          </a:prstGeom>
          <a:noFill/>
        </p:spPr>
      </p:pic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6065" y="2998065"/>
            <a:ext cx="884439" cy="130462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025" y="2998065"/>
            <a:ext cx="884439" cy="1304621"/>
          </a:xfrm>
          <a:prstGeom prst="rect">
            <a:avLst/>
          </a:prstGeom>
          <a:noFill/>
        </p:spPr>
      </p:pic>
      <p:sp>
        <p:nvSpPr>
          <p:cNvPr id="7" name="Rounded Rectangle 6"/>
          <p:cNvSpPr/>
          <p:nvPr/>
        </p:nvSpPr>
        <p:spPr>
          <a:xfrm>
            <a:off x="1078913" y="2700754"/>
            <a:ext cx="2202164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8" name="Rectangle 7"/>
          <p:cNvSpPr/>
          <p:nvPr/>
        </p:nvSpPr>
        <p:spPr>
          <a:xfrm>
            <a:off x="130672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686406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" name="Rectangle 9"/>
          <p:cNvSpPr/>
          <p:nvPr/>
        </p:nvSpPr>
        <p:spPr>
          <a:xfrm>
            <a:off x="2066090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244577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2825458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ounded Rectangle 12"/>
          <p:cNvSpPr/>
          <p:nvPr/>
        </p:nvSpPr>
        <p:spPr>
          <a:xfrm>
            <a:off x="3812634" y="2700754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" name="Rectangle 13"/>
          <p:cNvSpPr/>
          <p:nvPr/>
        </p:nvSpPr>
        <p:spPr>
          <a:xfrm>
            <a:off x="4040443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4420127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4799811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5179495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ounded Rectangle 17"/>
          <p:cNvSpPr/>
          <p:nvPr/>
        </p:nvSpPr>
        <p:spPr>
          <a:xfrm>
            <a:off x="6470418" y="2700754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" name="Rectangle 18"/>
          <p:cNvSpPr/>
          <p:nvPr/>
        </p:nvSpPr>
        <p:spPr>
          <a:xfrm>
            <a:off x="6698226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" name="Rectangle 19"/>
          <p:cNvSpPr/>
          <p:nvPr/>
        </p:nvSpPr>
        <p:spPr>
          <a:xfrm>
            <a:off x="7077910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45759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837278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TextBox 18"/>
          <p:cNvSpPr txBox="1"/>
          <p:nvPr/>
        </p:nvSpPr>
        <p:spPr>
          <a:xfrm>
            <a:off x="1371600" y="1676400"/>
            <a:ext cx="16279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Partition</a:t>
            </a:r>
            <a:endParaRPr lang="en-US" sz="3200" i="1" dirty="0"/>
          </a:p>
        </p:txBody>
      </p:sp>
      <p:sp>
        <p:nvSpPr>
          <p:cNvPr id="24" name="Left Brace 23"/>
          <p:cNvSpPr/>
          <p:nvPr/>
        </p:nvSpPr>
        <p:spPr>
          <a:xfrm rot="16200000" flipH="1">
            <a:off x="2066090" y="1376594"/>
            <a:ext cx="294813" cy="206369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TextBox 20"/>
          <p:cNvSpPr txBox="1"/>
          <p:nvPr/>
        </p:nvSpPr>
        <p:spPr>
          <a:xfrm>
            <a:off x="3810000" y="4724400"/>
            <a:ext cx="18197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Collection</a:t>
            </a:r>
            <a:endParaRPr lang="en-US" sz="3200" i="1" dirty="0"/>
          </a:p>
        </p:txBody>
      </p:sp>
      <p:sp>
        <p:nvSpPr>
          <p:cNvPr id="26" name="Left Brace 25"/>
          <p:cNvSpPr/>
          <p:nvPr/>
        </p:nvSpPr>
        <p:spPr>
          <a:xfrm rot="16200000">
            <a:off x="4645703" y="860673"/>
            <a:ext cx="294813" cy="751773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TextBox 25"/>
          <p:cNvSpPr txBox="1"/>
          <p:nvPr/>
        </p:nvSpPr>
        <p:spPr>
          <a:xfrm>
            <a:off x="5603845" y="1524000"/>
            <a:ext cx="2202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err="1" smtClean="0"/>
              <a:t>.Net</a:t>
            </a:r>
            <a:r>
              <a:rPr lang="en-US" sz="3200" i="1" dirty="0" smtClean="0"/>
              <a:t> objects</a:t>
            </a:r>
            <a:endParaRPr lang="en-US" sz="3200" i="1" dirty="0"/>
          </a:p>
        </p:txBody>
      </p:sp>
      <p:cxnSp>
        <p:nvCxnSpPr>
          <p:cNvPr id="28" name="Straight Arrow Connector 27"/>
          <p:cNvCxnSpPr>
            <a:stCxn id="27" idx="2"/>
            <a:endCxn id="12" idx="0"/>
          </p:cNvCxnSpPr>
          <p:nvPr/>
        </p:nvCxnSpPr>
        <p:spPr>
          <a:xfrm rot="5400000">
            <a:off x="4451239" y="596900"/>
            <a:ext cx="741883" cy="376563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ounded Rectangle 28"/>
          <p:cNvSpPr/>
          <p:nvPr/>
        </p:nvSpPr>
        <p:spPr>
          <a:xfrm>
            <a:off x="886838" y="2555845"/>
            <a:ext cx="7665137" cy="162147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cxnSp>
        <p:nvCxnSpPr>
          <p:cNvPr id="30" name="Straight Arrow Connector 29"/>
          <p:cNvCxnSpPr>
            <a:stCxn id="27" idx="2"/>
            <a:endCxn id="22" idx="0"/>
          </p:cNvCxnSpPr>
          <p:nvPr/>
        </p:nvCxnSpPr>
        <p:spPr>
          <a:xfrm rot="16200000" flipH="1">
            <a:off x="6957149" y="1856622"/>
            <a:ext cx="741883" cy="12461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0730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6200" y="4495800"/>
            <a:ext cx="1363467" cy="2011226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47800" y="274638"/>
            <a:ext cx="3886200" cy="1143000"/>
          </a:xfrm>
        </p:spPr>
        <p:txBody>
          <a:bodyPr/>
          <a:lstStyle/>
          <a:p>
            <a:r>
              <a:rPr lang="en-US" dirty="0" smtClean="0"/>
              <a:t>LINQ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32</a:t>
            </a:fld>
            <a:endParaRPr lang="en-US"/>
          </a:p>
        </p:txBody>
      </p:sp>
      <p:pic>
        <p:nvPicPr>
          <p:cNvPr id="8" name="Picture 5" descr="C:\Program Files\Microsoft Resource DVD Artwork\DVD_ART\BoxShots_Logos\Visual Studio 2008 Professional Edition MSDN Premium\Visual Studio 2008 Professional Edition with MSDN Premium Subscription Ang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3800" y="1219200"/>
            <a:ext cx="1736852" cy="2357718"/>
          </a:xfrm>
          <a:prstGeom prst="rect">
            <a:avLst/>
          </a:prstGeom>
          <a:noFill/>
        </p:spPr>
      </p:pic>
      <p:pic>
        <p:nvPicPr>
          <p:cNvPr id="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19200" y="4343401"/>
            <a:ext cx="799643" cy="2514600"/>
          </a:xfrm>
          <a:prstGeom prst="rect">
            <a:avLst/>
          </a:prstGeom>
          <a:noFill/>
        </p:spPr>
      </p:pic>
      <p:pic>
        <p:nvPicPr>
          <p:cNvPr id="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7400" y="4343400"/>
            <a:ext cx="799643" cy="2514600"/>
          </a:xfrm>
          <a:prstGeom prst="rect">
            <a:avLst/>
          </a:prstGeom>
          <a:noFill/>
        </p:spPr>
      </p:pic>
      <p:pic>
        <p:nvPicPr>
          <p:cNvPr id="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95600" y="4343400"/>
            <a:ext cx="799643" cy="2514600"/>
          </a:xfrm>
          <a:prstGeom prst="rect">
            <a:avLst/>
          </a:prstGeom>
          <a:noFill/>
        </p:spPr>
      </p:pic>
      <p:pic>
        <p:nvPicPr>
          <p:cNvPr id="1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33800" y="4343400"/>
            <a:ext cx="799643" cy="2514600"/>
          </a:xfrm>
          <a:prstGeom prst="rect">
            <a:avLst/>
          </a:prstGeom>
          <a:noFill/>
        </p:spPr>
      </p:pic>
      <p:pic>
        <p:nvPicPr>
          <p:cNvPr id="1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343400"/>
            <a:ext cx="799643" cy="2514600"/>
          </a:xfrm>
          <a:prstGeom prst="rect">
            <a:avLst/>
          </a:prstGeom>
          <a:noFill/>
        </p:spPr>
      </p:pic>
      <p:pic>
        <p:nvPicPr>
          <p:cNvPr id="1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10200" y="4343400"/>
            <a:ext cx="799643" cy="2514600"/>
          </a:xfrm>
          <a:prstGeom prst="rect">
            <a:avLst/>
          </a:prstGeom>
          <a:noFill/>
        </p:spPr>
      </p:pic>
      <p:pic>
        <p:nvPicPr>
          <p:cNvPr id="1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48400" y="4343400"/>
            <a:ext cx="799643" cy="2514600"/>
          </a:xfrm>
          <a:prstGeom prst="rect">
            <a:avLst/>
          </a:prstGeom>
          <a:noFill/>
        </p:spPr>
      </p:pic>
      <p:pic>
        <p:nvPicPr>
          <p:cNvPr id="1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86600" y="4343400"/>
            <a:ext cx="799643" cy="2514600"/>
          </a:xfrm>
          <a:prstGeom prst="rect">
            <a:avLst/>
          </a:prstGeom>
          <a:noFill/>
        </p:spPr>
      </p:pic>
      <p:sp>
        <p:nvSpPr>
          <p:cNvPr id="17" name="Rectangle 16"/>
          <p:cNvSpPr/>
          <p:nvPr/>
        </p:nvSpPr>
        <p:spPr>
          <a:xfrm>
            <a:off x="1219200" y="3733800"/>
            <a:ext cx="6629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tx1"/>
                </a:solidFill>
              </a:rPr>
              <a:t>Dryad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3962400" y="430640"/>
            <a:ext cx="4572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 smtClean="0"/>
              <a:t>=&gt; DryadLINQ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99474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76200" y="1722437"/>
            <a:ext cx="8991600" cy="48006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228600" y="4160837"/>
            <a:ext cx="8686800" cy="213360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>
            <a:off x="284205" y="4618036"/>
            <a:ext cx="1767017" cy="57180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33</a:t>
            </a:fld>
            <a:endParaRPr lang="en-US"/>
          </a:p>
        </p:txBody>
      </p:sp>
      <p:sp>
        <p:nvSpPr>
          <p:cNvPr id="214021" name="Title 1"/>
          <p:cNvSpPr>
            <a:spLocks noGrp="1"/>
          </p:cNvSpPr>
          <p:nvPr>
            <p:ph type="title" idx="4294967295"/>
          </p:nvPr>
        </p:nvSpPr>
        <p:spPr>
          <a:xfrm>
            <a:off x="381000" y="228600"/>
            <a:ext cx="8229600" cy="1143000"/>
          </a:xfrm>
        </p:spPr>
        <p:txBody>
          <a:bodyPr/>
          <a:lstStyle/>
          <a:p>
            <a:r>
              <a:rPr lang="en-US" dirty="0" smtClean="0"/>
              <a:t>LINQ = </a:t>
            </a:r>
            <a:r>
              <a:rPr lang="en-US" dirty="0" err="1" smtClean="0"/>
              <a:t>.Net</a:t>
            </a:r>
            <a:r>
              <a:rPr lang="en-US" dirty="0" smtClean="0"/>
              <a:t>+ Queries</a:t>
            </a:r>
            <a:endParaRPr lang="en-US" dirty="0"/>
          </a:p>
        </p:txBody>
      </p:sp>
      <p:sp>
        <p:nvSpPr>
          <p:cNvPr id="11" name="Rounded Rectangle 10"/>
          <p:cNvSpPr/>
          <p:nvPr/>
        </p:nvSpPr>
        <p:spPr>
          <a:xfrm>
            <a:off x="228600" y="2255837"/>
            <a:ext cx="8686800" cy="53340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28600" y="2865437"/>
            <a:ext cx="8686800" cy="1219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14024" name="Content Placeholder 2"/>
          <p:cNvSpPr txBox="1">
            <a:spLocks/>
          </p:cNvSpPr>
          <p:nvPr/>
        </p:nvSpPr>
        <p:spPr bwMode="auto">
          <a:xfrm>
            <a:off x="228600" y="2255837"/>
            <a:ext cx="8686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Collection&lt;T&gt; collection;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bool</a:t>
            </a:r>
            <a:r>
              <a:rPr lang="en-US" sz="3200" dirty="0">
                <a:latin typeface="Calibri" pitchFamily="34" charset="0"/>
              </a:rPr>
              <a:t>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(Key);	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string Hash(Key);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endParaRPr lang="en-US" sz="32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var</a:t>
            </a:r>
            <a:r>
              <a:rPr lang="en-US" sz="3200" dirty="0">
                <a:latin typeface="Calibri" pitchFamily="34" charset="0"/>
              </a:rPr>
              <a:t> results = from c in collection </a:t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>
                <a:latin typeface="Calibri" pitchFamily="34" charset="0"/>
              </a:rPr>
              <a:t>		where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 </a:t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>
                <a:latin typeface="Calibri" pitchFamily="34" charset="0"/>
              </a:rPr>
              <a:t>		select new { Hash(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), </a:t>
            </a:r>
            <a:r>
              <a:rPr lang="en-US" sz="3200" dirty="0" err="1">
                <a:latin typeface="Calibri" pitchFamily="34" charset="0"/>
              </a:rPr>
              <a:t>c.value</a:t>
            </a:r>
            <a:r>
              <a:rPr lang="en-US" sz="3200" dirty="0">
                <a:latin typeface="Calibri" pitchFamily="34" charset="0"/>
              </a:rPr>
              <a:t>};</a:t>
            </a:r>
          </a:p>
        </p:txBody>
      </p:sp>
    </p:spTree>
    <p:extLst>
      <p:ext uri="{BB962C8B-B14F-4D97-AF65-F5344CB8AC3E}">
        <p14:creationId xmlns:p14="http://schemas.microsoft.com/office/powerpoint/2010/main" val="379542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  <p:bldP spid="11" grpId="0" animBg="1"/>
      <p:bldP spid="9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2286000" y="1371600"/>
            <a:ext cx="4191000" cy="19081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357438" y="2341563"/>
            <a:ext cx="4048125" cy="847725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6" name="Rounded Rectangle 65"/>
          <p:cNvSpPr/>
          <p:nvPr/>
        </p:nvSpPr>
        <p:spPr>
          <a:xfrm>
            <a:off x="2393950" y="2514600"/>
            <a:ext cx="858838" cy="2254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4" name="Rounded Rectangle 63"/>
          <p:cNvSpPr/>
          <p:nvPr/>
        </p:nvSpPr>
        <p:spPr>
          <a:xfrm>
            <a:off x="2366963" y="1600200"/>
            <a:ext cx="4049712" cy="20955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2357438" y="1828800"/>
            <a:ext cx="4048125" cy="4826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2357438" y="1584325"/>
            <a:ext cx="4048125" cy="1798638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Collection&lt;T&gt; collection;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bool</a:t>
            </a:r>
            <a:r>
              <a:rPr lang="en-US" sz="3200" dirty="0">
                <a:latin typeface="+mn-lt"/>
              </a:rPr>
              <a:t> </a:t>
            </a:r>
            <a:r>
              <a:rPr lang="en-US" sz="3200" dirty="0" err="1">
                <a:latin typeface="+mn-lt"/>
              </a:rPr>
              <a:t>IsLegal</a:t>
            </a:r>
            <a:r>
              <a:rPr lang="en-US" sz="3200" dirty="0">
                <a:latin typeface="+mn-lt"/>
              </a:rPr>
              <a:t>(Key k);	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string Hash(Key);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en-US" sz="3200" dirty="0">
              <a:latin typeface="+mn-lt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var</a:t>
            </a:r>
            <a:r>
              <a:rPr lang="en-US" sz="3200" dirty="0">
                <a:latin typeface="+mn-lt"/>
              </a:rPr>
              <a:t> results = from c in collection </a:t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	where </a:t>
            </a:r>
            <a:r>
              <a:rPr lang="en-US" sz="3200" dirty="0" err="1">
                <a:latin typeface="+mn-lt"/>
              </a:rPr>
              <a:t>IsLegal</a:t>
            </a:r>
            <a:r>
              <a:rPr lang="en-US" sz="3200" dirty="0">
                <a:latin typeface="+mn-lt"/>
              </a:rPr>
              <a:t>(</a:t>
            </a:r>
            <a:r>
              <a:rPr lang="en-US" sz="3200" dirty="0" err="1">
                <a:latin typeface="+mn-lt"/>
              </a:rPr>
              <a:t>c.key</a:t>
            </a:r>
            <a:r>
              <a:rPr lang="en-US" sz="3200" dirty="0">
                <a:latin typeface="+mn-lt"/>
              </a:rPr>
              <a:t>) </a:t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	select new { Hash(</a:t>
            </a:r>
            <a:r>
              <a:rPr lang="en-US" sz="3200" dirty="0" err="1">
                <a:latin typeface="+mn-lt"/>
              </a:rPr>
              <a:t>c.key</a:t>
            </a:r>
            <a:r>
              <a:rPr lang="en-US" sz="3200" dirty="0">
                <a:latin typeface="+mn-lt"/>
              </a:rPr>
              <a:t>), </a:t>
            </a:r>
            <a:r>
              <a:rPr lang="en-US" sz="3200" dirty="0" err="1">
                <a:latin typeface="+mn-lt"/>
              </a:rPr>
              <a:t>c.value</a:t>
            </a:r>
            <a:r>
              <a:rPr lang="en-US" sz="3200" dirty="0">
                <a:latin typeface="+mn-lt"/>
              </a:rPr>
              <a:t>};</a:t>
            </a:r>
          </a:p>
        </p:txBody>
      </p:sp>
      <p:sp>
        <p:nvSpPr>
          <p:cNvPr id="55" name="Rounded Rectangle 54"/>
          <p:cNvSpPr/>
          <p:nvPr/>
        </p:nvSpPr>
        <p:spPr>
          <a:xfrm>
            <a:off x="1676400" y="4953000"/>
            <a:ext cx="5334000" cy="838200"/>
          </a:xfrm>
          <a:prstGeom prst="roundRect">
            <a:avLst/>
          </a:prstGeom>
          <a:solidFill>
            <a:srgbClr val="CC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1504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66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" name="Slide Number Placeholder 4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34</a:t>
            </a:fld>
            <a:endParaRPr lang="en-US"/>
          </a:p>
        </p:txBody>
      </p:sp>
      <p:sp>
        <p:nvSpPr>
          <p:cNvPr id="215050" name="Title 1"/>
          <p:cNvSpPr>
            <a:spLocks noGrp="1"/>
          </p:cNvSpPr>
          <p:nvPr>
            <p:ph type="title" idx="4294967295"/>
          </p:nvPr>
        </p:nvSpPr>
        <p:spPr>
          <a:xfrm>
            <a:off x="598488" y="255814"/>
            <a:ext cx="8229600" cy="1143000"/>
          </a:xfrm>
        </p:spPr>
        <p:txBody>
          <a:bodyPr/>
          <a:lstStyle/>
          <a:p>
            <a:r>
              <a:rPr lang="en-US" dirty="0" smtClean="0"/>
              <a:t>DryadLINQ = </a:t>
            </a:r>
            <a:r>
              <a:rPr lang="en-US" dirty="0"/>
              <a:t>LINQ + Dryad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8176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cxnSp>
        <p:nvCxnSpPr>
          <p:cNvPr id="17" name="Straight Arrow Connector 16"/>
          <p:cNvCxnSpPr>
            <a:stCxn id="21" idx="4"/>
            <a:endCxn id="13" idx="0"/>
          </p:cNvCxnSpPr>
          <p:nvPr/>
        </p:nvCxnSpPr>
        <p:spPr>
          <a:xfrm rot="5400000">
            <a:off x="21216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16" idx="0"/>
          </p:cNvCxnSpPr>
          <p:nvPr/>
        </p:nvCxnSpPr>
        <p:spPr>
          <a:xfrm rot="16200000" flipH="1">
            <a:off x="6065838" y="4905375"/>
            <a:ext cx="381000" cy="381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/>
          <p:cNvSpPr/>
          <p:nvPr/>
        </p:nvSpPr>
        <p:spPr>
          <a:xfrm>
            <a:off x="21224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34178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47132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4" name="Oval 23"/>
          <p:cNvSpPr/>
          <p:nvPr/>
        </p:nvSpPr>
        <p:spPr>
          <a:xfrm>
            <a:off x="60086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6542088" y="4352925"/>
            <a:ext cx="1611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collection</a:t>
            </a:r>
          </a:p>
        </p:txBody>
      </p:sp>
      <p:sp>
        <p:nvSpPr>
          <p:cNvPr id="33" name="Oval 32"/>
          <p:cNvSpPr/>
          <p:nvPr/>
        </p:nvSpPr>
        <p:spPr>
          <a:xfrm>
            <a:off x="21986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34940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47894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60848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37" name="Straight Arrow Connector 36"/>
          <p:cNvCxnSpPr>
            <a:stCxn id="13" idx="2"/>
            <a:endCxn id="33" idx="0"/>
          </p:cNvCxnSpPr>
          <p:nvPr/>
        </p:nvCxnSpPr>
        <p:spPr>
          <a:xfrm rot="16200000" flipH="1">
            <a:off x="21605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2"/>
            <a:endCxn id="34" idx="0"/>
          </p:cNvCxnSpPr>
          <p:nvPr/>
        </p:nvCxnSpPr>
        <p:spPr>
          <a:xfrm rot="16200000" flipH="1">
            <a:off x="34559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2"/>
            <a:endCxn id="35" idx="0"/>
          </p:cNvCxnSpPr>
          <p:nvPr/>
        </p:nvCxnSpPr>
        <p:spPr>
          <a:xfrm rot="16200000" flipH="1">
            <a:off x="47513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6" idx="2"/>
            <a:endCxn id="36" idx="0"/>
          </p:cNvCxnSpPr>
          <p:nvPr/>
        </p:nvCxnSpPr>
        <p:spPr>
          <a:xfrm rot="5400000">
            <a:off x="6084094" y="58396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>
            <a:spLocks noChangeArrowheads="1"/>
          </p:cNvSpPr>
          <p:nvPr/>
        </p:nvSpPr>
        <p:spPr bwMode="auto">
          <a:xfrm>
            <a:off x="6618288" y="5953125"/>
            <a:ext cx="1144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results</a:t>
            </a:r>
          </a:p>
        </p:txBody>
      </p:sp>
      <p:pic>
        <p:nvPicPr>
          <p:cNvPr id="21506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44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98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52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ounded Rectangle 13"/>
          <p:cNvSpPr/>
          <p:nvPr/>
        </p:nvSpPr>
        <p:spPr>
          <a:xfrm>
            <a:off x="3113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4084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780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54" name="Down Arrow 53"/>
          <p:cNvSpPr/>
          <p:nvPr/>
        </p:nvSpPr>
        <p:spPr>
          <a:xfrm>
            <a:off x="3886200" y="3429000"/>
            <a:ext cx="914400" cy="762000"/>
          </a:xfrm>
          <a:prstGeom prst="downArrow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Freeform 59"/>
          <p:cNvSpPr/>
          <p:nvPr/>
        </p:nvSpPr>
        <p:spPr>
          <a:xfrm>
            <a:off x="1333500" y="1897063"/>
            <a:ext cx="1038225" cy="32004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8764" h="3200400">
                <a:moveTo>
                  <a:pt x="1038764" y="0"/>
                </a:moveTo>
                <a:cubicBezTo>
                  <a:pt x="907211" y="6470"/>
                  <a:pt x="547058" y="12940"/>
                  <a:pt x="378843" y="155276"/>
                </a:cubicBezTo>
                <a:cubicBezTo>
                  <a:pt x="210628" y="297612"/>
                  <a:pt x="0" y="346494"/>
                  <a:pt x="29474" y="854015"/>
                </a:cubicBezTo>
                <a:cubicBezTo>
                  <a:pt x="58948" y="1361536"/>
                  <a:pt x="288266" y="2280968"/>
                  <a:pt x="555685" y="32004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Freeform 60"/>
          <p:cNvSpPr/>
          <p:nvPr/>
        </p:nvSpPr>
        <p:spPr>
          <a:xfrm flipH="1">
            <a:off x="6400800" y="2743200"/>
            <a:ext cx="889000" cy="22860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09909 w 1009909"/>
              <a:gd name="connsiteY0" fmla="*/ 0 h 2743200"/>
              <a:gd name="connsiteX1" fmla="*/ 349988 w 1009909"/>
              <a:gd name="connsiteY1" fmla="*/ 155276 h 2743200"/>
              <a:gd name="connsiteX2" fmla="*/ 619 w 1009909"/>
              <a:gd name="connsiteY2" fmla="*/ 854015 h 2743200"/>
              <a:gd name="connsiteX3" fmla="*/ 353703 w 1009909"/>
              <a:gd name="connsiteY3" fmla="*/ 274320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9909" h="2743200">
                <a:moveTo>
                  <a:pt x="1009909" y="0"/>
                </a:moveTo>
                <a:cubicBezTo>
                  <a:pt x="878356" y="6470"/>
                  <a:pt x="518203" y="12940"/>
                  <a:pt x="349988" y="155276"/>
                </a:cubicBezTo>
                <a:cubicBezTo>
                  <a:pt x="181773" y="297612"/>
                  <a:pt x="0" y="422694"/>
                  <a:pt x="619" y="854015"/>
                </a:cubicBezTo>
                <a:cubicBezTo>
                  <a:pt x="1238" y="1285336"/>
                  <a:pt x="86284" y="1823768"/>
                  <a:pt x="353703" y="27432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TextBox 61"/>
          <p:cNvSpPr txBox="1">
            <a:spLocks noChangeArrowheads="1"/>
          </p:cNvSpPr>
          <p:nvPr/>
        </p:nvSpPr>
        <p:spPr bwMode="auto">
          <a:xfrm>
            <a:off x="685800" y="2133600"/>
            <a:ext cx="7731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>
                <a:latin typeface="Calibri" pitchFamily="34" charset="0"/>
              </a:rPr>
              <a:t>Vertex</a:t>
            </a:r>
            <a:br>
              <a:rPr lang="en-US" i="1">
                <a:latin typeface="Calibri" pitchFamily="34" charset="0"/>
              </a:rPr>
            </a:br>
            <a:r>
              <a:rPr lang="en-US" i="1">
                <a:latin typeface="Calibri" pitchFamily="34" charset="0"/>
              </a:rPr>
              <a:t>code</a:t>
            </a:r>
          </a:p>
        </p:txBody>
      </p:sp>
      <p:sp>
        <p:nvSpPr>
          <p:cNvPr id="63" name="TextBox 62"/>
          <p:cNvSpPr txBox="1">
            <a:spLocks noChangeArrowheads="1"/>
          </p:cNvSpPr>
          <p:nvPr/>
        </p:nvSpPr>
        <p:spPr bwMode="auto">
          <a:xfrm>
            <a:off x="7315200" y="2819400"/>
            <a:ext cx="12319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 dirty="0">
                <a:latin typeface="Calibri" pitchFamily="34" charset="0"/>
              </a:rPr>
              <a:t>Query</a:t>
            </a:r>
            <a:br>
              <a:rPr lang="en-US" i="1" dirty="0">
                <a:latin typeface="Calibri" pitchFamily="34" charset="0"/>
              </a:rPr>
            </a:br>
            <a:r>
              <a:rPr lang="en-US" i="1" dirty="0">
                <a:latin typeface="Calibri" pitchFamily="34" charset="0"/>
              </a:rPr>
              <a:t>plan</a:t>
            </a:r>
          </a:p>
          <a:p>
            <a:pPr>
              <a:spcBef>
                <a:spcPct val="0"/>
              </a:spcBef>
            </a:pPr>
            <a:r>
              <a:rPr lang="en-US" i="1" dirty="0">
                <a:latin typeface="Calibri" pitchFamily="34" charset="0"/>
              </a:rPr>
              <a:t>(Dryad job)</a:t>
            </a:r>
          </a:p>
        </p:txBody>
      </p:sp>
      <p:sp>
        <p:nvSpPr>
          <p:cNvPr id="68" name="Freeform 67"/>
          <p:cNvSpPr/>
          <p:nvPr/>
        </p:nvSpPr>
        <p:spPr>
          <a:xfrm>
            <a:off x="1854200" y="1703388"/>
            <a:ext cx="547688" cy="2792412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38764 w 1038764"/>
              <a:gd name="connsiteY0" fmla="*/ 22561 h 3222961"/>
              <a:gd name="connsiteX1" fmla="*/ 792088 w 1038764"/>
              <a:gd name="connsiteY1" fmla="*/ 25879 h 3222961"/>
              <a:gd name="connsiteX2" fmla="*/ 378843 w 1038764"/>
              <a:gd name="connsiteY2" fmla="*/ 177837 h 3222961"/>
              <a:gd name="connsiteX3" fmla="*/ 29474 w 1038764"/>
              <a:gd name="connsiteY3" fmla="*/ 876576 h 3222961"/>
              <a:gd name="connsiteX4" fmla="*/ 555685 w 1038764"/>
              <a:gd name="connsiteY4" fmla="*/ 3222961 h 3222961"/>
              <a:gd name="connsiteX0" fmla="*/ 798875 w 862093"/>
              <a:gd name="connsiteY0" fmla="*/ 22561 h 3222961"/>
              <a:gd name="connsiteX1" fmla="*/ 792088 w 862093"/>
              <a:gd name="connsiteY1" fmla="*/ 25879 h 3222961"/>
              <a:gd name="connsiteX2" fmla="*/ 378843 w 862093"/>
              <a:gd name="connsiteY2" fmla="*/ 177837 h 3222961"/>
              <a:gd name="connsiteX3" fmla="*/ 29474 w 862093"/>
              <a:gd name="connsiteY3" fmla="*/ 876576 h 3222961"/>
              <a:gd name="connsiteX4" fmla="*/ 555685 w 862093"/>
              <a:gd name="connsiteY4" fmla="*/ 3222961 h 3222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093" h="3222961">
                <a:moveTo>
                  <a:pt x="798875" y="22561"/>
                </a:moveTo>
                <a:cubicBezTo>
                  <a:pt x="797744" y="23114"/>
                  <a:pt x="862093" y="0"/>
                  <a:pt x="792088" y="25879"/>
                </a:cubicBezTo>
                <a:cubicBezTo>
                  <a:pt x="722083" y="51758"/>
                  <a:pt x="505945" y="36054"/>
                  <a:pt x="378843" y="177837"/>
                </a:cubicBezTo>
                <a:cubicBezTo>
                  <a:pt x="251741" y="319620"/>
                  <a:pt x="0" y="369055"/>
                  <a:pt x="29474" y="876576"/>
                </a:cubicBezTo>
                <a:cubicBezTo>
                  <a:pt x="58948" y="1384097"/>
                  <a:pt x="288266" y="2303529"/>
                  <a:pt x="555685" y="3222961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9" name="TextBox 68"/>
          <p:cNvSpPr txBox="1">
            <a:spLocks noChangeArrowheads="1"/>
          </p:cNvSpPr>
          <p:nvPr/>
        </p:nvSpPr>
        <p:spPr bwMode="auto">
          <a:xfrm>
            <a:off x="2057400" y="3505200"/>
            <a:ext cx="638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>
                <a:latin typeface="Calibri" pitchFamily="34" charset="0"/>
              </a:rPr>
              <a:t>Data</a:t>
            </a:r>
          </a:p>
        </p:txBody>
      </p:sp>
      <p:cxnSp>
        <p:nvCxnSpPr>
          <p:cNvPr id="18" name="Straight Arrow Connector 17"/>
          <p:cNvCxnSpPr>
            <a:stCxn id="22" idx="4"/>
            <a:endCxn id="14" idx="0"/>
          </p:cNvCxnSpPr>
          <p:nvPr/>
        </p:nvCxnSpPr>
        <p:spPr>
          <a:xfrm rot="5400000">
            <a:off x="34170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23" idx="4"/>
            <a:endCxn id="15" idx="0"/>
          </p:cNvCxnSpPr>
          <p:nvPr/>
        </p:nvCxnSpPr>
        <p:spPr>
          <a:xfrm rot="5400000">
            <a:off x="47124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8150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13" grpId="0" animBg="1"/>
      <p:bldP spid="21" grpId="0" animBg="1"/>
      <p:bldP spid="22" grpId="0" animBg="1"/>
      <p:bldP spid="23" grpId="0" animBg="1"/>
      <p:bldP spid="24" grpId="0" animBg="1"/>
      <p:bldP spid="25" grpId="0"/>
      <p:bldP spid="33" grpId="0" animBg="1"/>
      <p:bldP spid="34" grpId="0" animBg="1"/>
      <p:bldP spid="35" grpId="0" animBg="1"/>
      <p:bldP spid="36" grpId="0" animBg="1"/>
      <p:bldP spid="49" grpId="0"/>
      <p:bldP spid="14" grpId="0" animBg="1"/>
      <p:bldP spid="15" grpId="0" animBg="1"/>
      <p:bldP spid="16" grpId="0" animBg="1"/>
      <p:bldP spid="60" grpId="0" animBg="1"/>
      <p:bldP spid="61" grpId="0" animBg="1"/>
      <p:bldP spid="62" grpId="0"/>
      <p:bldP spid="63" grpId="0"/>
      <p:bldP spid="68" grpId="0" animBg="1"/>
      <p:bldP spid="6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Picture 19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5400" y="4087125"/>
            <a:ext cx="467620" cy="367961"/>
          </a:xfrm>
          <a:prstGeom prst="rect">
            <a:avLst/>
          </a:prstGeom>
          <a:noFill/>
        </p:spPr>
      </p:pic>
      <p:sp>
        <p:nvSpPr>
          <p:cNvPr id="204" name="Rounded Rectangle 203"/>
          <p:cNvSpPr/>
          <p:nvPr/>
        </p:nvSpPr>
        <p:spPr>
          <a:xfrm>
            <a:off x="5257800" y="4003271"/>
            <a:ext cx="114237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174" name="Picture 17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3581400"/>
            <a:ext cx="467620" cy="367961"/>
          </a:xfrm>
          <a:prstGeom prst="rect">
            <a:avLst/>
          </a:prstGeom>
          <a:noFill/>
        </p:spPr>
      </p:pic>
      <p:sp>
        <p:nvSpPr>
          <p:cNvPr id="183" name="Rounded Rectangle 182"/>
          <p:cNvSpPr/>
          <p:nvPr/>
        </p:nvSpPr>
        <p:spPr>
          <a:xfrm>
            <a:off x="5638800" y="3469871"/>
            <a:ext cx="76137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175" name="Picture 17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3553725"/>
            <a:ext cx="467620" cy="367961"/>
          </a:xfrm>
          <a:prstGeom prst="rect">
            <a:avLst/>
          </a:prstGeom>
          <a:noFill/>
        </p:spPr>
      </p:pic>
      <p:sp>
        <p:nvSpPr>
          <p:cNvPr id="188" name="Rounded Rectangle 187"/>
          <p:cNvSpPr/>
          <p:nvPr/>
        </p:nvSpPr>
        <p:spPr>
          <a:xfrm>
            <a:off x="6841817" y="34698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5" name="Rounded Rectangle 304"/>
          <p:cNvSpPr/>
          <p:nvPr/>
        </p:nvSpPr>
        <p:spPr>
          <a:xfrm>
            <a:off x="5715000" y="3509400"/>
            <a:ext cx="622005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6" name="Rounded Rectangle 305"/>
          <p:cNvSpPr/>
          <p:nvPr/>
        </p:nvSpPr>
        <p:spPr>
          <a:xfrm>
            <a:off x="6898200" y="3509400"/>
            <a:ext cx="8418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76" name="Picture 17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3553725"/>
            <a:ext cx="467620" cy="367961"/>
          </a:xfrm>
          <a:prstGeom prst="rect">
            <a:avLst/>
          </a:prstGeom>
          <a:noFill/>
        </p:spPr>
      </p:pic>
      <p:sp>
        <p:nvSpPr>
          <p:cNvPr id="177" name="Rounded Rectangle 176"/>
          <p:cNvSpPr/>
          <p:nvPr/>
        </p:nvSpPr>
        <p:spPr>
          <a:xfrm>
            <a:off x="3991227" y="3469871"/>
            <a:ext cx="1329573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0" name="Rounded Rectangle 299"/>
          <p:cNvSpPr/>
          <p:nvPr/>
        </p:nvSpPr>
        <p:spPr>
          <a:xfrm>
            <a:off x="4036800" y="3509400"/>
            <a:ext cx="6576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3" name="Rounded Rectangle 302"/>
          <p:cNvSpPr/>
          <p:nvPr/>
        </p:nvSpPr>
        <p:spPr>
          <a:xfrm>
            <a:off x="4724400" y="3505200"/>
            <a:ext cx="5334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Language Summary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533400" y="2286000"/>
            <a:ext cx="208063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Where</a:t>
            </a:r>
          </a:p>
          <a:p>
            <a:r>
              <a:rPr lang="en-US" sz="3600" dirty="0" smtClean="0"/>
              <a:t>Select</a:t>
            </a:r>
          </a:p>
          <a:p>
            <a:r>
              <a:rPr lang="en-US" sz="3600" dirty="0" err="1" smtClean="0"/>
              <a:t>GroupBy</a:t>
            </a:r>
            <a:endParaRPr lang="en-US" sz="3600" dirty="0" smtClean="0"/>
          </a:p>
          <a:p>
            <a:r>
              <a:rPr lang="en-US" sz="3600" dirty="0" err="1" smtClean="0"/>
              <a:t>OrderBy</a:t>
            </a:r>
            <a:endParaRPr lang="en-US" sz="3600" dirty="0" smtClean="0"/>
          </a:p>
          <a:p>
            <a:r>
              <a:rPr lang="en-US" sz="3600" dirty="0" smtClean="0"/>
              <a:t>Aggregate</a:t>
            </a:r>
          </a:p>
          <a:p>
            <a:r>
              <a:rPr lang="en-US" sz="3600" dirty="0" smtClean="0"/>
              <a:t>Join</a:t>
            </a:r>
          </a:p>
        </p:txBody>
      </p:sp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1572525"/>
            <a:ext cx="467620" cy="36796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1572525"/>
            <a:ext cx="467620" cy="367961"/>
          </a:xfrm>
          <a:prstGeom prst="rect">
            <a:avLst/>
          </a:prstGeom>
          <a:noFill/>
        </p:spPr>
      </p:pic>
      <p:pic>
        <p:nvPicPr>
          <p:cNvPr id="7" name="Picture 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1572525"/>
            <a:ext cx="467620" cy="367961"/>
          </a:xfrm>
          <a:prstGeom prst="rect">
            <a:avLst/>
          </a:prstGeom>
          <a:noFill/>
        </p:spPr>
      </p:pic>
      <p:sp>
        <p:nvSpPr>
          <p:cNvPr id="8" name="Rounded Rectangle 7"/>
          <p:cNvSpPr/>
          <p:nvPr/>
        </p:nvSpPr>
        <p:spPr>
          <a:xfrm>
            <a:off x="3991227" y="14886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" name="Rectangle 8"/>
          <p:cNvSpPr/>
          <p:nvPr/>
        </p:nvSpPr>
        <p:spPr>
          <a:xfrm>
            <a:off x="411167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312420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4513166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4713912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4914658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ounded Rectangle 13"/>
          <p:cNvSpPr/>
          <p:nvPr/>
        </p:nvSpPr>
        <p:spPr>
          <a:xfrm>
            <a:off x="5436596" y="14886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" name="Rectangle 14"/>
          <p:cNvSpPr/>
          <p:nvPr/>
        </p:nvSpPr>
        <p:spPr>
          <a:xfrm>
            <a:off x="5557043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5757789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595853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6159282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" name="Rounded Rectangle 18"/>
          <p:cNvSpPr/>
          <p:nvPr/>
        </p:nvSpPr>
        <p:spPr>
          <a:xfrm>
            <a:off x="6841817" y="14886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0" name="Rectangle 19"/>
          <p:cNvSpPr/>
          <p:nvPr/>
        </p:nvSpPr>
        <p:spPr>
          <a:xfrm>
            <a:off x="6962263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163009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36375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Rectangle 22"/>
          <p:cNvSpPr/>
          <p:nvPr/>
        </p:nvSpPr>
        <p:spPr>
          <a:xfrm>
            <a:off x="7564501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32" name="Picture 131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2486925"/>
            <a:ext cx="467620" cy="367961"/>
          </a:xfrm>
          <a:prstGeom prst="rect">
            <a:avLst/>
          </a:prstGeom>
          <a:noFill/>
        </p:spPr>
      </p:pic>
      <p:pic>
        <p:nvPicPr>
          <p:cNvPr id="133" name="Picture 13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2486925"/>
            <a:ext cx="467620" cy="367961"/>
          </a:xfrm>
          <a:prstGeom prst="rect">
            <a:avLst/>
          </a:prstGeom>
          <a:noFill/>
        </p:spPr>
      </p:pic>
      <p:pic>
        <p:nvPicPr>
          <p:cNvPr id="134" name="Picture 13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2486925"/>
            <a:ext cx="467620" cy="367961"/>
          </a:xfrm>
          <a:prstGeom prst="rect">
            <a:avLst/>
          </a:prstGeom>
          <a:noFill/>
        </p:spPr>
      </p:pic>
      <p:sp>
        <p:nvSpPr>
          <p:cNvPr id="135" name="Rounded Rectangle 134"/>
          <p:cNvSpPr/>
          <p:nvPr/>
        </p:nvSpPr>
        <p:spPr>
          <a:xfrm>
            <a:off x="3991227" y="24030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36" name="Rectangle 135"/>
          <p:cNvSpPr/>
          <p:nvPr/>
        </p:nvSpPr>
        <p:spPr>
          <a:xfrm>
            <a:off x="4111675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38" name="Rectangle 137"/>
          <p:cNvSpPr/>
          <p:nvPr/>
        </p:nvSpPr>
        <p:spPr>
          <a:xfrm>
            <a:off x="4513166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9" name="Rectangle 138"/>
          <p:cNvSpPr/>
          <p:nvPr/>
        </p:nvSpPr>
        <p:spPr>
          <a:xfrm>
            <a:off x="4713912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1" name="Rounded Rectangle 140"/>
          <p:cNvSpPr/>
          <p:nvPr/>
        </p:nvSpPr>
        <p:spPr>
          <a:xfrm>
            <a:off x="5436596" y="24030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3" name="Rectangle 142"/>
          <p:cNvSpPr/>
          <p:nvPr/>
        </p:nvSpPr>
        <p:spPr>
          <a:xfrm>
            <a:off x="5757789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4" name="Rectangle 143"/>
          <p:cNvSpPr/>
          <p:nvPr/>
        </p:nvSpPr>
        <p:spPr>
          <a:xfrm>
            <a:off x="5958535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5" name="Rectangle 144"/>
          <p:cNvSpPr/>
          <p:nvPr/>
        </p:nvSpPr>
        <p:spPr>
          <a:xfrm>
            <a:off x="6159282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6" name="Rounded Rectangle 145"/>
          <p:cNvSpPr/>
          <p:nvPr/>
        </p:nvSpPr>
        <p:spPr>
          <a:xfrm>
            <a:off x="6841817" y="24030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7" name="Rectangle 146"/>
          <p:cNvSpPr/>
          <p:nvPr/>
        </p:nvSpPr>
        <p:spPr>
          <a:xfrm>
            <a:off x="6962263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8" name="Rectangle 147"/>
          <p:cNvSpPr/>
          <p:nvPr/>
        </p:nvSpPr>
        <p:spPr>
          <a:xfrm>
            <a:off x="7163009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53" name="Picture 15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3020325"/>
            <a:ext cx="467620" cy="367961"/>
          </a:xfrm>
          <a:prstGeom prst="rect">
            <a:avLst/>
          </a:prstGeom>
          <a:noFill/>
        </p:spPr>
      </p:pic>
      <p:pic>
        <p:nvPicPr>
          <p:cNvPr id="154" name="Picture 15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3020325"/>
            <a:ext cx="467620" cy="367961"/>
          </a:xfrm>
          <a:prstGeom prst="rect">
            <a:avLst/>
          </a:prstGeom>
          <a:noFill/>
        </p:spPr>
      </p:pic>
      <p:pic>
        <p:nvPicPr>
          <p:cNvPr id="155" name="Picture 15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3020325"/>
            <a:ext cx="467620" cy="367961"/>
          </a:xfrm>
          <a:prstGeom prst="rect">
            <a:avLst/>
          </a:prstGeom>
          <a:noFill/>
        </p:spPr>
      </p:pic>
      <p:sp>
        <p:nvSpPr>
          <p:cNvPr id="156" name="Rounded Rectangle 155"/>
          <p:cNvSpPr/>
          <p:nvPr/>
        </p:nvSpPr>
        <p:spPr>
          <a:xfrm>
            <a:off x="3991227" y="29364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7" name="Rectangle 156"/>
          <p:cNvSpPr/>
          <p:nvPr/>
        </p:nvSpPr>
        <p:spPr>
          <a:xfrm>
            <a:off x="408960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58" name="Rectangle 157"/>
          <p:cNvSpPr/>
          <p:nvPr/>
        </p:nvSpPr>
        <p:spPr>
          <a:xfrm>
            <a:off x="4290345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9" name="Rectangle 158"/>
          <p:cNvSpPr/>
          <p:nvPr/>
        </p:nvSpPr>
        <p:spPr>
          <a:xfrm>
            <a:off x="4491091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0" name="Rectangle 159"/>
          <p:cNvSpPr/>
          <p:nvPr/>
        </p:nvSpPr>
        <p:spPr>
          <a:xfrm>
            <a:off x="4691837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1" name="Rectangle 160"/>
          <p:cNvSpPr/>
          <p:nvPr/>
        </p:nvSpPr>
        <p:spPr>
          <a:xfrm>
            <a:off x="4892583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2" name="Rounded Rectangle 161"/>
          <p:cNvSpPr/>
          <p:nvPr/>
        </p:nvSpPr>
        <p:spPr>
          <a:xfrm>
            <a:off x="5436596" y="29364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3" name="Rectangle 162"/>
          <p:cNvSpPr/>
          <p:nvPr/>
        </p:nvSpPr>
        <p:spPr>
          <a:xfrm>
            <a:off x="5534968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4" name="Rectangle 163"/>
          <p:cNvSpPr/>
          <p:nvPr/>
        </p:nvSpPr>
        <p:spPr>
          <a:xfrm>
            <a:off x="5735714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5" name="Rectangle 164"/>
          <p:cNvSpPr/>
          <p:nvPr/>
        </p:nvSpPr>
        <p:spPr>
          <a:xfrm>
            <a:off x="593646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6" name="Rectangle 165"/>
          <p:cNvSpPr/>
          <p:nvPr/>
        </p:nvSpPr>
        <p:spPr>
          <a:xfrm>
            <a:off x="6137207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7" name="Rounded Rectangle 166"/>
          <p:cNvSpPr/>
          <p:nvPr/>
        </p:nvSpPr>
        <p:spPr>
          <a:xfrm>
            <a:off x="6841817" y="29364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8" name="Rectangle 167"/>
          <p:cNvSpPr/>
          <p:nvPr/>
        </p:nvSpPr>
        <p:spPr>
          <a:xfrm>
            <a:off x="6940188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9" name="Rectangle 168"/>
          <p:cNvSpPr/>
          <p:nvPr/>
        </p:nvSpPr>
        <p:spPr>
          <a:xfrm>
            <a:off x="7140934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0" name="Rectangle 169"/>
          <p:cNvSpPr/>
          <p:nvPr/>
        </p:nvSpPr>
        <p:spPr>
          <a:xfrm>
            <a:off x="734168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1" name="Rectangle 170"/>
          <p:cNvSpPr/>
          <p:nvPr/>
        </p:nvSpPr>
        <p:spPr>
          <a:xfrm>
            <a:off x="7542426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8" name="Rectangle 177"/>
          <p:cNvSpPr/>
          <p:nvPr/>
        </p:nvSpPr>
        <p:spPr>
          <a:xfrm>
            <a:off x="4114374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79" name="Rectangle 178"/>
          <p:cNvSpPr/>
          <p:nvPr/>
        </p:nvSpPr>
        <p:spPr>
          <a:xfrm>
            <a:off x="4315119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0" name="Rectangle 179"/>
          <p:cNvSpPr/>
          <p:nvPr/>
        </p:nvSpPr>
        <p:spPr>
          <a:xfrm>
            <a:off x="4515865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1" name="Rectangle 180"/>
          <p:cNvSpPr/>
          <p:nvPr/>
        </p:nvSpPr>
        <p:spPr>
          <a:xfrm>
            <a:off x="4761750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2" name="Rectangle 181"/>
          <p:cNvSpPr/>
          <p:nvPr/>
        </p:nvSpPr>
        <p:spPr>
          <a:xfrm>
            <a:off x="4933575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5" name="Rectangle 184"/>
          <p:cNvSpPr/>
          <p:nvPr/>
        </p:nvSpPr>
        <p:spPr>
          <a:xfrm>
            <a:off x="5760488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6" name="Rectangle 185"/>
          <p:cNvSpPr/>
          <p:nvPr/>
        </p:nvSpPr>
        <p:spPr>
          <a:xfrm>
            <a:off x="5961234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7" name="Rectangle 186"/>
          <p:cNvSpPr/>
          <p:nvPr/>
        </p:nvSpPr>
        <p:spPr>
          <a:xfrm>
            <a:off x="6161981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9" name="Rectangle 188"/>
          <p:cNvSpPr/>
          <p:nvPr/>
        </p:nvSpPr>
        <p:spPr>
          <a:xfrm>
            <a:off x="6964962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0" name="Rectangle 189"/>
          <p:cNvSpPr/>
          <p:nvPr/>
        </p:nvSpPr>
        <p:spPr>
          <a:xfrm>
            <a:off x="7165708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1" name="Rectangle 190"/>
          <p:cNvSpPr/>
          <p:nvPr/>
        </p:nvSpPr>
        <p:spPr>
          <a:xfrm>
            <a:off x="7366454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2" name="Rectangle 191"/>
          <p:cNvSpPr/>
          <p:nvPr/>
        </p:nvSpPr>
        <p:spPr>
          <a:xfrm>
            <a:off x="7567200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96" name="Picture 19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4087125"/>
            <a:ext cx="467620" cy="367961"/>
          </a:xfrm>
          <a:prstGeom prst="rect">
            <a:avLst/>
          </a:prstGeom>
          <a:noFill/>
        </p:spPr>
      </p:pic>
      <p:pic>
        <p:nvPicPr>
          <p:cNvPr id="197" name="Picture 19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4087125"/>
            <a:ext cx="467620" cy="367961"/>
          </a:xfrm>
          <a:prstGeom prst="rect">
            <a:avLst/>
          </a:prstGeom>
          <a:noFill/>
        </p:spPr>
      </p:pic>
      <p:sp>
        <p:nvSpPr>
          <p:cNvPr id="198" name="Rounded Rectangle 197"/>
          <p:cNvSpPr/>
          <p:nvPr/>
        </p:nvSpPr>
        <p:spPr>
          <a:xfrm>
            <a:off x="3991227" y="4003271"/>
            <a:ext cx="961773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9" name="Rectangle 198"/>
          <p:cNvSpPr/>
          <p:nvPr/>
        </p:nvSpPr>
        <p:spPr>
          <a:xfrm>
            <a:off x="4118400" y="4295790"/>
            <a:ext cx="113722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00" name="Rectangle 199"/>
          <p:cNvSpPr/>
          <p:nvPr/>
        </p:nvSpPr>
        <p:spPr>
          <a:xfrm>
            <a:off x="4316484" y="4289363"/>
            <a:ext cx="116383" cy="521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1" name="Rectangle 200"/>
          <p:cNvSpPr/>
          <p:nvPr/>
        </p:nvSpPr>
        <p:spPr>
          <a:xfrm>
            <a:off x="4511080" y="4268487"/>
            <a:ext cx="122534" cy="73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2" name="Rectangle 201"/>
          <p:cNvSpPr/>
          <p:nvPr/>
        </p:nvSpPr>
        <p:spPr>
          <a:xfrm>
            <a:off x="4705674" y="4268487"/>
            <a:ext cx="128685" cy="73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3" name="Rectangle 202"/>
          <p:cNvSpPr/>
          <p:nvPr/>
        </p:nvSpPr>
        <p:spPr>
          <a:xfrm>
            <a:off x="5334000" y="4261529"/>
            <a:ext cx="120878" cy="799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5" name="Rectangle 204"/>
          <p:cNvSpPr/>
          <p:nvPr/>
        </p:nvSpPr>
        <p:spPr>
          <a:xfrm>
            <a:off x="5551200" y="4226400"/>
            <a:ext cx="126291" cy="115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6" name="Rectangle 205"/>
          <p:cNvSpPr/>
          <p:nvPr/>
        </p:nvSpPr>
        <p:spPr>
          <a:xfrm>
            <a:off x="5752800" y="4212000"/>
            <a:ext cx="125437" cy="129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7" name="Rectangle 206"/>
          <p:cNvSpPr/>
          <p:nvPr/>
        </p:nvSpPr>
        <p:spPr>
          <a:xfrm>
            <a:off x="5947201" y="4176000"/>
            <a:ext cx="131782" cy="165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8" name="Rectangle 207"/>
          <p:cNvSpPr/>
          <p:nvPr/>
        </p:nvSpPr>
        <p:spPr>
          <a:xfrm>
            <a:off x="6159418" y="4140000"/>
            <a:ext cx="120311" cy="201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9" name="Rounded Rectangle 208"/>
          <p:cNvSpPr/>
          <p:nvPr/>
        </p:nvSpPr>
        <p:spPr>
          <a:xfrm>
            <a:off x="6841817" y="40032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10" name="Rectangle 209"/>
          <p:cNvSpPr/>
          <p:nvPr/>
        </p:nvSpPr>
        <p:spPr>
          <a:xfrm>
            <a:off x="6962399" y="4140000"/>
            <a:ext cx="120311" cy="201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1" name="Rectangle 210"/>
          <p:cNvSpPr/>
          <p:nvPr/>
        </p:nvSpPr>
        <p:spPr>
          <a:xfrm>
            <a:off x="7163999" y="4118400"/>
            <a:ext cx="119457" cy="223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2" name="Rectangle 211"/>
          <p:cNvSpPr/>
          <p:nvPr/>
        </p:nvSpPr>
        <p:spPr>
          <a:xfrm>
            <a:off x="7358400" y="4075200"/>
            <a:ext cx="125803" cy="2663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3" name="Rectangle 212"/>
          <p:cNvSpPr/>
          <p:nvPr/>
        </p:nvSpPr>
        <p:spPr>
          <a:xfrm>
            <a:off x="7564501" y="40455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216" name="Picture 21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7867" y="5192431"/>
            <a:ext cx="467620" cy="367961"/>
          </a:xfrm>
          <a:prstGeom prst="rect">
            <a:avLst/>
          </a:prstGeom>
          <a:noFill/>
        </p:spPr>
      </p:pic>
      <p:pic>
        <p:nvPicPr>
          <p:cNvPr id="218" name="Picture 217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89135" y="5192431"/>
            <a:ext cx="467620" cy="367961"/>
          </a:xfrm>
          <a:prstGeom prst="rect">
            <a:avLst/>
          </a:prstGeom>
          <a:noFill/>
        </p:spPr>
      </p:pic>
      <p:sp>
        <p:nvSpPr>
          <p:cNvPr id="219" name="Rounded Rectangle 218"/>
          <p:cNvSpPr/>
          <p:nvPr/>
        </p:nvSpPr>
        <p:spPr>
          <a:xfrm>
            <a:off x="4646562" y="5108577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0" name="Rectangle 219"/>
          <p:cNvSpPr/>
          <p:nvPr/>
        </p:nvSpPr>
        <p:spPr>
          <a:xfrm>
            <a:off x="4767010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21" name="Rectangle 220"/>
          <p:cNvSpPr/>
          <p:nvPr/>
        </p:nvSpPr>
        <p:spPr>
          <a:xfrm>
            <a:off x="4967755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2" name="Rectangle 221"/>
          <p:cNvSpPr/>
          <p:nvPr/>
        </p:nvSpPr>
        <p:spPr>
          <a:xfrm>
            <a:off x="5168501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3" name="Rectangle 222"/>
          <p:cNvSpPr/>
          <p:nvPr/>
        </p:nvSpPr>
        <p:spPr>
          <a:xfrm>
            <a:off x="5369247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4" name="Rectangle 223"/>
          <p:cNvSpPr/>
          <p:nvPr/>
        </p:nvSpPr>
        <p:spPr>
          <a:xfrm>
            <a:off x="5569993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5" name="Rounded Rectangle 224"/>
          <p:cNvSpPr/>
          <p:nvPr/>
        </p:nvSpPr>
        <p:spPr>
          <a:xfrm>
            <a:off x="6091931" y="5108577"/>
            <a:ext cx="7349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6" name="Rectangle 225"/>
          <p:cNvSpPr/>
          <p:nvPr/>
        </p:nvSpPr>
        <p:spPr>
          <a:xfrm>
            <a:off x="6212378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7" name="Rectangle 226"/>
          <p:cNvSpPr/>
          <p:nvPr/>
        </p:nvSpPr>
        <p:spPr>
          <a:xfrm>
            <a:off x="6413124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8" name="Rectangle 227"/>
          <p:cNvSpPr/>
          <p:nvPr/>
        </p:nvSpPr>
        <p:spPr>
          <a:xfrm>
            <a:off x="6613870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237" name="Picture 23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4579654"/>
            <a:ext cx="467620" cy="367961"/>
          </a:xfrm>
          <a:prstGeom prst="rect">
            <a:avLst/>
          </a:prstGeom>
          <a:noFill/>
        </p:spPr>
      </p:pic>
      <p:sp>
        <p:nvSpPr>
          <p:cNvPr id="246" name="Rounded Rectangle 245"/>
          <p:cNvSpPr/>
          <p:nvPr/>
        </p:nvSpPr>
        <p:spPr>
          <a:xfrm>
            <a:off x="5436597" y="4495800"/>
            <a:ext cx="354604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47" name="Rectangle 246"/>
          <p:cNvSpPr/>
          <p:nvPr/>
        </p:nvSpPr>
        <p:spPr>
          <a:xfrm>
            <a:off x="5557043" y="453807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4" name="Rectangle 303"/>
          <p:cNvSpPr/>
          <p:nvPr/>
        </p:nvSpPr>
        <p:spPr>
          <a:xfrm>
            <a:off x="5105400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0" name="Down Arrow 309"/>
          <p:cNvSpPr/>
          <p:nvPr/>
        </p:nvSpPr>
        <p:spPr>
          <a:xfrm>
            <a:off x="5715000" y="1981200"/>
            <a:ext cx="457200" cy="304800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3" name="Picture 31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61794" y="5189254"/>
            <a:ext cx="467620" cy="367961"/>
          </a:xfrm>
          <a:prstGeom prst="rect">
            <a:avLst/>
          </a:prstGeom>
          <a:noFill/>
        </p:spPr>
      </p:pic>
      <p:pic>
        <p:nvPicPr>
          <p:cNvPr id="314" name="Picture 31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9710" y="5189254"/>
            <a:ext cx="467620" cy="367961"/>
          </a:xfrm>
          <a:prstGeom prst="rect">
            <a:avLst/>
          </a:prstGeom>
          <a:noFill/>
        </p:spPr>
      </p:pic>
      <p:sp>
        <p:nvSpPr>
          <p:cNvPr id="315" name="Rounded Rectangle 314"/>
          <p:cNvSpPr/>
          <p:nvPr/>
        </p:nvSpPr>
        <p:spPr>
          <a:xfrm>
            <a:off x="1705859" y="5105400"/>
            <a:ext cx="728274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16" name="Rectangle 315"/>
          <p:cNvSpPr/>
          <p:nvPr/>
        </p:nvSpPr>
        <p:spPr>
          <a:xfrm>
            <a:off x="1826305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7" name="Rectangle 316"/>
          <p:cNvSpPr/>
          <p:nvPr/>
        </p:nvSpPr>
        <p:spPr>
          <a:xfrm>
            <a:off x="2027051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8" name="Rectangle 317"/>
          <p:cNvSpPr/>
          <p:nvPr/>
        </p:nvSpPr>
        <p:spPr>
          <a:xfrm>
            <a:off x="2227797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0" name="Rounded Rectangle 319"/>
          <p:cNvSpPr/>
          <p:nvPr/>
        </p:nvSpPr>
        <p:spPr>
          <a:xfrm>
            <a:off x="2784074" y="5105400"/>
            <a:ext cx="515431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21" name="Rectangle 320"/>
          <p:cNvSpPr/>
          <p:nvPr/>
        </p:nvSpPr>
        <p:spPr>
          <a:xfrm>
            <a:off x="2904520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2" name="Rectangle 321"/>
          <p:cNvSpPr/>
          <p:nvPr/>
        </p:nvSpPr>
        <p:spPr>
          <a:xfrm>
            <a:off x="3105266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5" name="Down Arrow 324"/>
          <p:cNvSpPr/>
          <p:nvPr/>
        </p:nvSpPr>
        <p:spPr>
          <a:xfrm rot="16200000">
            <a:off x="3276600" y="5225592"/>
            <a:ext cx="457200" cy="304800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6" name="Rectangle 325"/>
          <p:cNvSpPr/>
          <p:nvPr/>
        </p:nvSpPr>
        <p:spPr>
          <a:xfrm>
            <a:off x="4768772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27" name="Rectangle 326"/>
          <p:cNvSpPr/>
          <p:nvPr/>
        </p:nvSpPr>
        <p:spPr>
          <a:xfrm>
            <a:off x="4969517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8" name="Rectangle 327"/>
          <p:cNvSpPr/>
          <p:nvPr/>
        </p:nvSpPr>
        <p:spPr>
          <a:xfrm>
            <a:off x="5170263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9" name="Rectangle 328"/>
          <p:cNvSpPr/>
          <p:nvPr/>
        </p:nvSpPr>
        <p:spPr>
          <a:xfrm>
            <a:off x="5371009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0" name="Rectangle 329"/>
          <p:cNvSpPr/>
          <p:nvPr/>
        </p:nvSpPr>
        <p:spPr>
          <a:xfrm>
            <a:off x="5571755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1" name="Rectangle 330"/>
          <p:cNvSpPr/>
          <p:nvPr/>
        </p:nvSpPr>
        <p:spPr>
          <a:xfrm>
            <a:off x="6214140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2" name="Rectangle 331"/>
          <p:cNvSpPr/>
          <p:nvPr/>
        </p:nvSpPr>
        <p:spPr>
          <a:xfrm>
            <a:off x="6414886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3" name="Rectangle 332"/>
          <p:cNvSpPr/>
          <p:nvPr/>
        </p:nvSpPr>
        <p:spPr>
          <a:xfrm>
            <a:off x="6615632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3436582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" grpId="0" animBg="1"/>
      <p:bldP spid="183" grpId="0" animBg="1"/>
      <p:bldP spid="188" grpId="0" animBg="1"/>
      <p:bldP spid="305" grpId="0" animBg="1"/>
      <p:bldP spid="306" grpId="0" animBg="1"/>
      <p:bldP spid="177" grpId="0" animBg="1"/>
      <p:bldP spid="300" grpId="0" animBg="1"/>
      <p:bldP spid="303" grpId="0" animBg="1"/>
      <p:bldP spid="135" grpId="0" animBg="1"/>
      <p:bldP spid="136" grpId="0" animBg="1"/>
      <p:bldP spid="138" grpId="0" animBg="1"/>
      <p:bldP spid="139" grpId="0" animBg="1"/>
      <p:bldP spid="141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5" grpId="0" animBg="1"/>
      <p:bldP spid="186" grpId="0" animBg="1"/>
      <p:bldP spid="187" grpId="0" animBg="1"/>
      <p:bldP spid="189" grpId="0" animBg="1"/>
      <p:bldP spid="190" grpId="0" animBg="1"/>
      <p:bldP spid="191" grpId="0" animBg="1"/>
      <p:bldP spid="192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  <p:bldP spid="212" grpId="0" animBg="1"/>
      <p:bldP spid="213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  <p:bldP spid="227" grpId="0" animBg="1"/>
      <p:bldP spid="228" grpId="0" animBg="1"/>
      <p:bldP spid="246" grpId="0" animBg="1"/>
      <p:bldP spid="247" grpId="0" animBg="1"/>
      <p:bldP spid="304" grpId="0" animBg="1"/>
      <p:bldP spid="315" grpId="0" animBg="1"/>
      <p:bldP spid="316" grpId="0" animBg="1"/>
      <p:bldP spid="317" grpId="0" animBg="1"/>
      <p:bldP spid="318" grpId="0" animBg="1"/>
      <p:bldP spid="320" grpId="0" animBg="1"/>
      <p:bldP spid="321" grpId="0" animBg="1"/>
      <p:bldP spid="322" grpId="0" animBg="1"/>
      <p:bldP spid="325" grpId="0" animBg="1"/>
      <p:bldP spid="326" grpId="0" animBg="1"/>
      <p:bldP spid="327" grpId="0" animBg="1"/>
      <p:bldP spid="328" grpId="0" animBg="1"/>
      <p:bldP spid="329" grpId="0" animBg="1"/>
      <p:bldP spid="330" grpId="0" animBg="1"/>
      <p:bldP spid="331" grpId="0" animBg="1"/>
      <p:bldP spid="332" grpId="0" animBg="1"/>
      <p:bldP spid="333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47225"/>
          </a:xfrm>
        </p:spPr>
        <p:txBody>
          <a:bodyPr/>
          <a:lstStyle/>
          <a:p>
            <a:r>
              <a:rPr lang="en-US" dirty="0" smtClean="0"/>
              <a:t>Very expressive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36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304800" y="1447800"/>
            <a:ext cx="4441861" cy="1569660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 smtClean="0"/>
              <a:t>var</a:t>
            </a:r>
            <a:r>
              <a:rPr lang="en-US" sz="2400" dirty="0" smtClean="0"/>
              <a:t> </a:t>
            </a:r>
            <a:r>
              <a:rPr lang="en-US" sz="2400" dirty="0"/>
              <a:t>result = </a:t>
            </a:r>
            <a:endParaRPr lang="en-US" sz="2400" dirty="0" smtClean="0"/>
          </a:p>
          <a:p>
            <a:r>
              <a:rPr lang="en-US" sz="2400" dirty="0" err="1" smtClean="0"/>
              <a:t>input.SelectMany</a:t>
            </a:r>
            <a:r>
              <a:rPr lang="en-US" sz="2400" dirty="0" smtClean="0"/>
              <a:t>(r </a:t>
            </a:r>
            <a:r>
              <a:rPr lang="en-US" sz="2400" dirty="0"/>
              <a:t>=&gt; </a:t>
            </a:r>
            <a:r>
              <a:rPr lang="en-US" sz="2400" dirty="0" smtClean="0">
                <a:solidFill>
                  <a:srgbClr val="FF0000"/>
                </a:solidFill>
              </a:rPr>
              <a:t>Mapper</a:t>
            </a:r>
            <a:r>
              <a:rPr lang="en-US" sz="2400" dirty="0" smtClean="0"/>
              <a:t>(r))</a:t>
            </a:r>
            <a:endParaRPr lang="en-US" sz="2400" dirty="0"/>
          </a:p>
          <a:p>
            <a:r>
              <a:rPr lang="en-US" sz="2400" dirty="0" smtClean="0"/>
              <a:t>          </a:t>
            </a:r>
            <a:r>
              <a:rPr lang="en-US" sz="2400" dirty="0"/>
              <a:t>.</a:t>
            </a:r>
            <a:r>
              <a:rPr lang="en-US" sz="2400" dirty="0" err="1" smtClean="0"/>
              <a:t>GroupBy</a:t>
            </a:r>
            <a:r>
              <a:rPr lang="en-US" sz="2400" dirty="0" smtClean="0"/>
              <a:t>(r </a:t>
            </a:r>
            <a:r>
              <a:rPr lang="en-US" sz="2400" dirty="0"/>
              <a:t>=&gt; </a:t>
            </a:r>
            <a:r>
              <a:rPr lang="en-US" sz="2400" dirty="0" smtClean="0">
                <a:solidFill>
                  <a:srgbClr val="FF0000"/>
                </a:solidFill>
              </a:rPr>
              <a:t>Key</a:t>
            </a:r>
            <a:r>
              <a:rPr lang="en-US" sz="2400" dirty="0" smtClean="0"/>
              <a:t>(r))</a:t>
            </a:r>
            <a:endParaRPr lang="en-US" sz="2400" dirty="0"/>
          </a:p>
          <a:p>
            <a:r>
              <a:rPr lang="en-US" sz="2400" dirty="0" smtClean="0"/>
              <a:t>          </a:t>
            </a:r>
            <a:r>
              <a:rPr lang="en-US" sz="2400"/>
              <a:t>.</a:t>
            </a:r>
            <a:r>
              <a:rPr lang="en-US" sz="2400" smtClean="0"/>
              <a:t>Select(g =&gt; </a:t>
            </a:r>
            <a:r>
              <a:rPr lang="en-US" sz="2400" smtClean="0">
                <a:solidFill>
                  <a:srgbClr val="FF0000"/>
                </a:solidFill>
              </a:rPr>
              <a:t>Reducer</a:t>
            </a:r>
            <a:r>
              <a:rPr lang="en-US" sz="2400" smtClean="0"/>
              <a:t>(g</a:t>
            </a:r>
            <a:r>
              <a:rPr lang="en-US" sz="2400" dirty="0" smtClean="0"/>
              <a:t>));</a:t>
            </a:r>
            <a:endParaRPr lang="en-US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511" y="1655354"/>
            <a:ext cx="3740114" cy="1154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313469" y="2796251"/>
            <a:ext cx="1378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Map-Reduce</a:t>
            </a:r>
            <a:endParaRPr lang="en-US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78" y="3830337"/>
            <a:ext cx="4505500" cy="1707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66831" y="3344743"/>
            <a:ext cx="3348519" cy="3007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1354627" y="5537771"/>
            <a:ext cx="1938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Distributed sorting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166831" y="6339448"/>
            <a:ext cx="3159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Iterative machine-learning (EM)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085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886700" cy="825499"/>
          </a:xfrm>
        </p:spPr>
        <p:txBody>
          <a:bodyPr/>
          <a:lstStyle/>
          <a:p>
            <a:r>
              <a:rPr lang="en-US" dirty="0" smtClean="0"/>
              <a:t>DryadLINQ video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37</a:t>
            </a:fld>
            <a:endParaRPr lang="en-US"/>
          </a:p>
        </p:txBody>
      </p:sp>
      <p:pic>
        <p:nvPicPr>
          <p:cNvPr id="4" name="dryadlinq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7700" y="713583"/>
            <a:ext cx="8010525" cy="6007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864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38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DryadLINQ: A compiler for Dryad</a:t>
            </a:r>
          </a:p>
          <a:p>
            <a:r>
              <a:rPr lang="en-US" dirty="0" smtClean="0"/>
              <a:t>Tools and </a:t>
            </a:r>
            <a:r>
              <a:rPr lang="en-US" dirty="0" smtClean="0"/>
              <a:t>applications</a:t>
            </a:r>
          </a:p>
          <a:p>
            <a:pPr lvl="1"/>
            <a:r>
              <a:rPr lang="en-US" dirty="0" smtClean="0"/>
              <a:t>Debugging DryadLINQ programs</a:t>
            </a:r>
          </a:p>
          <a:p>
            <a:pPr lvl="1"/>
            <a:r>
              <a:rPr lang="en-US" dirty="0" smtClean="0"/>
              <a:t>Training Kinect</a:t>
            </a:r>
            <a:endParaRPr lang="en-US" dirty="0" smtClean="0"/>
          </a:p>
          <a:p>
            <a:r>
              <a:rPr lang="en-US" dirty="0" smtClean="0"/>
              <a:t>Sketch: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55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mbudiu\AppData\Local\Microsoft\Windows\Temporary Internet Files\Content.IE5\7Q8VXV76\MC9004362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760" y="2324037"/>
            <a:ext cx="3351502" cy="335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Programming Clusters: Marketing</a:t>
            </a:r>
            <a:endParaRPr lang="en-US" dirty="0"/>
          </a:p>
        </p:txBody>
      </p:sp>
      <p:grpSp>
        <p:nvGrpSpPr>
          <p:cNvPr id="3" name="Group 2"/>
          <p:cNvGrpSpPr/>
          <p:nvPr/>
        </p:nvGrpSpPr>
        <p:grpSpPr>
          <a:xfrm>
            <a:off x="5730098" y="2537567"/>
            <a:ext cx="3069134" cy="2389884"/>
            <a:chOff x="6736429" y="3236976"/>
            <a:chExt cx="1666705" cy="1134108"/>
          </a:xfrm>
        </p:grpSpPr>
        <p:pic>
          <p:nvPicPr>
            <p:cNvPr id="6" name="Picture 5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736429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7" name="Picture 6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157953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8" name="Picture 7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579476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9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001000" y="3236976"/>
              <a:ext cx="402134" cy="1134108"/>
            </a:xfrm>
            <a:prstGeom prst="rect">
              <a:avLst/>
            </a:prstGeom>
            <a:noFill/>
          </p:spPr>
        </p:pic>
      </p:grpSp>
      <p:pic>
        <p:nvPicPr>
          <p:cNvPr id="1027" name="Picture 3" descr="C:\Users\mbudiu\AppData\Local\Microsoft\Windows\Temporary Internet Files\Content.IE5\ALO6T82F\MP900414028[1].jpg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8" r="-1"/>
          <a:stretch/>
        </p:blipFill>
        <p:spPr bwMode="auto">
          <a:xfrm flipH="1">
            <a:off x="1844758" y="3038670"/>
            <a:ext cx="1014294" cy="98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budiu\AppData\Local\Microsoft\Windows\Temporary Internet Files\Content.IE5\ZWELE1NN\MP900305721[1].jpg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622" y="1752600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739965" y="3836623"/>
            <a:ext cx="17742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Map-Reduce</a:t>
            </a:r>
            <a:endParaRPr lang="en-US" sz="2400" dirty="0"/>
          </a:p>
        </p:txBody>
      </p:sp>
      <p:pic>
        <p:nvPicPr>
          <p:cNvPr id="1026" name="Picture 2" descr="C:\Users\mbudiu\AppData\Local\Microsoft\Windows\Temporary Internet Files\Content.IE5\E9CM70IO\MC90043163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97937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47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Programming Clusters: Reality</a:t>
            </a:r>
            <a:endParaRPr lang="en-US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290931"/>
            <a:ext cx="33385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733800"/>
            <a:ext cx="4610313" cy="2999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96" y="1828799"/>
            <a:ext cx="3581400" cy="2353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999" y="3886200"/>
            <a:ext cx="3110539" cy="238178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0138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Complexity Exposed</a:t>
            </a:r>
            <a:endParaRPr lang="en-US" dirty="0"/>
          </a:p>
        </p:txBody>
      </p:sp>
      <p:grpSp>
        <p:nvGrpSpPr>
          <p:cNvPr id="3" name="Group 2"/>
          <p:cNvGrpSpPr/>
          <p:nvPr/>
        </p:nvGrpSpPr>
        <p:grpSpPr>
          <a:xfrm>
            <a:off x="5196698" y="2537567"/>
            <a:ext cx="3069134" cy="2389884"/>
            <a:chOff x="6736429" y="3236976"/>
            <a:chExt cx="1666705" cy="1134108"/>
          </a:xfrm>
        </p:grpSpPr>
        <p:pic>
          <p:nvPicPr>
            <p:cNvPr id="4" name="Picture 3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736429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5" name="Picture 4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157953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6" name="Picture 5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579476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7" name="Picture 6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001000" y="3236976"/>
              <a:ext cx="402134" cy="1134108"/>
            </a:xfrm>
            <a:prstGeom prst="rect">
              <a:avLst/>
            </a:prstGeom>
            <a:noFill/>
          </p:spPr>
        </p:pic>
      </p:grpSp>
      <p:pic>
        <p:nvPicPr>
          <p:cNvPr id="8" name="Picture 2" descr="C:\Users\mbudiu\AppData\Local\Microsoft\Windows\Temporary Internet Files\Content.IE5\E9CM70IO\MC90043163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" y="287525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1676400" y="5599093"/>
            <a:ext cx="542135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Correctness or performance bugs</a:t>
            </a:r>
            <a:br>
              <a:rPr lang="en-US" sz="2800" dirty="0" smtClean="0">
                <a:solidFill>
                  <a:srgbClr val="FF0000"/>
                </a:solidFill>
              </a:rPr>
            </a:br>
            <a:r>
              <a:rPr lang="en-US" sz="2800" dirty="0" smtClean="0">
                <a:solidFill>
                  <a:srgbClr val="FF0000"/>
                </a:solidFill>
              </a:rPr>
              <a:t>break the single-system abstraction</a:t>
            </a:r>
          </a:p>
        </p:txBody>
      </p:sp>
      <p:pic>
        <p:nvPicPr>
          <p:cNvPr id="11" name="Picture 7" descr="C:\Users\mbudiu\AppData\Local\Microsoft\Windows\Temporary Internet Files\Content.IE5\ZWELE1NN\MP900305721[1]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184" y="1524000"/>
            <a:ext cx="2668016" cy="400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mbudiu\AppData\Local\Microsoft\Windows\Temporary Internet Files\Content.IE5\ALO6T82F\MP9004018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804241" y="2334897"/>
            <a:ext cx="1940855" cy="290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budiu\AppData\Local\Microsoft\Windows\Temporary Internet Files\Content.IE5\4RTJG1K4\MC9000525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407" y="1575928"/>
            <a:ext cx="657453" cy="90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467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685800" y="4615248"/>
            <a:ext cx="8077200" cy="411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Monitoring Tools Structure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16200000">
            <a:off x="2650525" y="5317524"/>
            <a:ext cx="1937951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Cosmos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 rot="16200000">
            <a:off x="3336325" y="5317524"/>
            <a:ext cx="1937951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Scope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rot="16200000">
            <a:off x="4022124" y="5317524"/>
            <a:ext cx="1937951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HPC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rot="16200000">
            <a:off x="4707924" y="5317524"/>
            <a:ext cx="1937951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Azure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200400" y="4352667"/>
            <a:ext cx="2971800" cy="533400"/>
          </a:xfrm>
          <a:prstGeom prst="rect">
            <a:avLst/>
          </a:prstGeom>
          <a:solidFill>
            <a:srgbClr val="CCECFF">
              <a:alpha val="60000"/>
            </a:srgb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Cluster abstraction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200400" y="3624649"/>
            <a:ext cx="2971800" cy="533400"/>
          </a:xfrm>
          <a:prstGeom prst="rect">
            <a:avLst/>
          </a:prstGeom>
          <a:solidFill>
            <a:srgbClr val="FFFF00">
              <a:alpha val="60000"/>
            </a:srgb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Job Object Model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200400" y="2176849"/>
            <a:ext cx="2971800" cy="1295400"/>
          </a:xfrm>
          <a:prstGeom prst="rect">
            <a:avLst/>
          </a:prstGeom>
          <a:solidFill>
            <a:srgbClr val="FFC000">
              <a:alpha val="60000"/>
            </a:srgb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Monitoring,</a:t>
            </a:r>
          </a:p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Profiling,</a:t>
            </a:r>
          </a:p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Debugging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200400" y="1491049"/>
            <a:ext cx="2971800" cy="533400"/>
          </a:xfrm>
          <a:prstGeom prst="rect">
            <a:avLst/>
          </a:prstGeom>
          <a:solidFill>
            <a:srgbClr val="FF0000">
              <a:alpha val="60000"/>
            </a:srgb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GUIs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95289" y="4110213"/>
            <a:ext cx="1694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Client side</a:t>
            </a:r>
            <a:endParaRPr lang="en-US" sz="2800" dirty="0"/>
          </a:p>
        </p:txBody>
      </p:sp>
      <p:sp>
        <p:nvSpPr>
          <p:cNvPr id="15" name="TextBox 14"/>
          <p:cNvSpPr txBox="1"/>
          <p:nvPr/>
        </p:nvSpPr>
        <p:spPr>
          <a:xfrm>
            <a:off x="6895289" y="4648200"/>
            <a:ext cx="18743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Cluster side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50909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3" grpId="0" animBg="1"/>
      <p:bldP spid="1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Up Arrow 13"/>
          <p:cNvSpPr/>
          <p:nvPr/>
        </p:nvSpPr>
        <p:spPr>
          <a:xfrm>
            <a:off x="2329670" y="4837935"/>
            <a:ext cx="3886200" cy="327225"/>
          </a:xfrm>
          <a:prstGeom prst="upArrow">
            <a:avLst>
              <a:gd name="adj1" fmla="val 50000"/>
              <a:gd name="adj2" fmla="val 64324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Job Object Model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152400" y="5410122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Logs</a:t>
            </a:r>
            <a:endParaRPr lang="en-US" sz="3600" dirty="0"/>
          </a:p>
        </p:txBody>
      </p:sp>
      <p:sp>
        <p:nvSpPr>
          <p:cNvPr id="20" name="TextBox 19"/>
          <p:cNvSpPr txBox="1"/>
          <p:nvPr/>
        </p:nvSpPr>
        <p:spPr>
          <a:xfrm>
            <a:off x="228600" y="3835115"/>
            <a:ext cx="10326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JOM</a:t>
            </a:r>
            <a:endParaRPr lang="en-US" sz="3600" dirty="0"/>
          </a:p>
        </p:txBody>
      </p:sp>
      <p:sp>
        <p:nvSpPr>
          <p:cNvPr id="21" name="TextBox 20"/>
          <p:cNvSpPr txBox="1"/>
          <p:nvPr/>
        </p:nvSpPr>
        <p:spPr>
          <a:xfrm>
            <a:off x="228600" y="1937948"/>
            <a:ext cx="12860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Views</a:t>
            </a:r>
            <a:endParaRPr lang="en-US" sz="3600" dirty="0"/>
          </a:p>
        </p:txBody>
      </p:sp>
      <p:sp>
        <p:nvSpPr>
          <p:cNvPr id="4" name="Rectangle 3"/>
          <p:cNvSpPr/>
          <p:nvPr/>
        </p:nvSpPr>
        <p:spPr>
          <a:xfrm>
            <a:off x="1754623" y="3262968"/>
            <a:ext cx="5098568" cy="1511359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Job</a:t>
            </a:r>
          </a:p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570022" y="4284408"/>
            <a:ext cx="618008" cy="3574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4342533" y="4284408"/>
            <a:ext cx="618008" cy="3574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5115043" y="4284408"/>
            <a:ext cx="618008" cy="3574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887553" y="4284408"/>
            <a:ext cx="618008" cy="3574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5204973" y="3837273"/>
            <a:ext cx="1365161" cy="4908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Vertices</a:t>
            </a:r>
            <a:endParaRPr lang="en-US" sz="2800" dirty="0"/>
          </a:p>
        </p:txBody>
      </p:sp>
      <p:sp>
        <p:nvSpPr>
          <p:cNvPr id="10" name="Rounded Rectangle 9"/>
          <p:cNvSpPr/>
          <p:nvPr/>
        </p:nvSpPr>
        <p:spPr>
          <a:xfrm>
            <a:off x="2001926" y="3837273"/>
            <a:ext cx="1065964" cy="825834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Plan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54623" y="1688882"/>
            <a:ext cx="1545021" cy="100084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570022" y="1688882"/>
            <a:ext cx="1545021" cy="100084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308171" y="1688882"/>
            <a:ext cx="1545021" cy="100217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445619" y="5675292"/>
            <a:ext cx="772510" cy="714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/>
          <p:cNvSpPr/>
          <p:nvPr/>
        </p:nvSpPr>
        <p:spPr>
          <a:xfrm>
            <a:off x="2681636" y="5389338"/>
            <a:ext cx="1660897" cy="78637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4806039" y="5480870"/>
            <a:ext cx="772510" cy="10723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>
            <a:off x="5887553" y="5390340"/>
            <a:ext cx="1158766" cy="8578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/>
          <p:cNvCxnSpPr/>
          <p:nvPr/>
        </p:nvCxnSpPr>
        <p:spPr>
          <a:xfrm>
            <a:off x="1754623" y="2689723"/>
            <a:ext cx="247303" cy="1328923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H="1">
            <a:off x="3067890" y="2691059"/>
            <a:ext cx="231754" cy="1327587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3570022" y="2691059"/>
            <a:ext cx="0" cy="1559131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5115044" y="2691059"/>
            <a:ext cx="1390518" cy="1630772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stCxn id="7" idx="2"/>
            <a:endCxn id="17" idx="0"/>
          </p:cNvCxnSpPr>
          <p:nvPr/>
        </p:nvCxnSpPr>
        <p:spPr>
          <a:xfrm flipH="1">
            <a:off x="5192294" y="4641851"/>
            <a:ext cx="231753" cy="839019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endCxn id="17" idx="6"/>
          </p:cNvCxnSpPr>
          <p:nvPr/>
        </p:nvCxnSpPr>
        <p:spPr>
          <a:xfrm flipH="1">
            <a:off x="5578549" y="2691059"/>
            <a:ext cx="1274642" cy="3325976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endCxn id="17" idx="1"/>
          </p:cNvCxnSpPr>
          <p:nvPr/>
        </p:nvCxnSpPr>
        <p:spPr>
          <a:xfrm flipH="1">
            <a:off x="4919170" y="2691059"/>
            <a:ext cx="424880" cy="294685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ctangle 47"/>
          <p:cNvSpPr/>
          <p:nvPr/>
        </p:nvSpPr>
        <p:spPr>
          <a:xfrm>
            <a:off x="2372631" y="1976173"/>
            <a:ext cx="3823926" cy="428932"/>
          </a:xfrm>
          <a:prstGeom prst="rect">
            <a:avLst/>
          </a:prstGeom>
          <a:solidFill>
            <a:srgbClr val="FFFFFF">
              <a:alpha val="70980"/>
            </a:srgb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Tools</a:t>
            </a:r>
            <a:endParaRPr lang="en-US" sz="2800" dirty="0">
              <a:solidFill>
                <a:schemeClr val="tx1"/>
              </a:solidFill>
            </a:endParaRPr>
          </a:p>
        </p:txBody>
      </p:sp>
      <p:grpSp>
        <p:nvGrpSpPr>
          <p:cNvPr id="49" name="Group 48"/>
          <p:cNvGrpSpPr/>
          <p:nvPr/>
        </p:nvGrpSpPr>
        <p:grpSpPr>
          <a:xfrm>
            <a:off x="7281738" y="5165160"/>
            <a:ext cx="1685250" cy="1417446"/>
            <a:chOff x="6736429" y="3236976"/>
            <a:chExt cx="1666705" cy="1134108"/>
          </a:xfrm>
        </p:grpSpPr>
        <p:pic>
          <p:nvPicPr>
            <p:cNvPr id="50" name="Picture 49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736429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51" name="Picture 50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157953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52" name="Picture 51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579476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53" name="Picture 52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001000" y="3236976"/>
              <a:ext cx="402134" cy="1134108"/>
            </a:xfrm>
            <a:prstGeom prst="rect">
              <a:avLst/>
            </a:prstGeom>
            <a:noFill/>
          </p:spPr>
        </p:pic>
      </p:grpSp>
      <p:pic>
        <p:nvPicPr>
          <p:cNvPr id="34" name="Picture 2" descr="C:\Users\mbudiu\AppData\Local\Microsoft\Windows\Temporary Internet Files\Content.IE5\E9CM70IO\MC9004316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488" y="212277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0595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9" grpId="0"/>
      <p:bldP spid="20" grpId="0"/>
      <p:bldP spid="21" grpId="0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 animBg="1"/>
      <p:bldP spid="3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48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849" y="365126"/>
            <a:ext cx="8243501" cy="1325563"/>
          </a:xfrm>
        </p:spPr>
        <p:txBody>
          <a:bodyPr/>
          <a:lstStyle/>
          <a:p>
            <a:r>
              <a:rPr lang="en-US" dirty="0" smtClean="0"/>
              <a:t>The Job Browser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44</a:t>
            </a:fld>
            <a:endParaRPr lang="en-US"/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0" y="1828800"/>
            <a:ext cx="9144000" cy="4746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435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886700" cy="825499"/>
          </a:xfrm>
        </p:spPr>
        <p:txBody>
          <a:bodyPr/>
          <a:lstStyle/>
          <a:p>
            <a:r>
              <a:rPr lang="en-US" dirty="0" err="1" smtClean="0"/>
              <a:t>JobBrowser</a:t>
            </a:r>
            <a:r>
              <a:rPr lang="en-US" dirty="0" smtClean="0"/>
              <a:t> video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45</a:t>
            </a:fld>
            <a:endParaRPr lang="en-US"/>
          </a:p>
        </p:txBody>
      </p:sp>
      <p:pic>
        <p:nvPicPr>
          <p:cNvPr id="4" name="jobBrowser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6251" y="688975"/>
            <a:ext cx="8006292" cy="6004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494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performance counters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46</a:t>
            </a:fld>
            <a:endParaRPr lang="en-US"/>
          </a:p>
        </p:txBody>
      </p:sp>
      <p:pic>
        <p:nvPicPr>
          <p:cNvPr id="5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70762" y="1825625"/>
            <a:ext cx="7402475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91709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Diagnosis decision tree</a:t>
            </a:r>
            <a:endParaRPr lang="en-US" dirty="0"/>
          </a:p>
        </p:txBody>
      </p:sp>
      <p:sp>
        <p:nvSpPr>
          <p:cNvPr id="50" name="Content Placeholder 49"/>
          <p:cNvSpPr>
            <a:spLocks noGrp="1"/>
          </p:cNvSpPr>
          <p:nvPr>
            <p:ph idx="1"/>
          </p:nvPr>
        </p:nvSpPr>
        <p:spPr>
          <a:xfrm>
            <a:off x="228600" y="1600200"/>
            <a:ext cx="4495800" cy="4724400"/>
          </a:xfrm>
        </p:spPr>
        <p:txBody>
          <a:bodyPr/>
          <a:lstStyle/>
          <a:p>
            <a:r>
              <a:rPr lang="en-US" dirty="0" smtClean="0"/>
              <a:t>“Hand-made”</a:t>
            </a:r>
          </a:p>
          <a:p>
            <a:r>
              <a:rPr lang="en-US" dirty="0" smtClean="0"/>
              <a:t>Least portable tool</a:t>
            </a:r>
          </a:p>
          <a:p>
            <a:r>
              <a:rPr lang="en-US" dirty="0" smtClean="0"/>
              <a:t>Incomplete</a:t>
            </a:r>
          </a:p>
          <a:p>
            <a:r>
              <a:rPr lang="en-US" dirty="0" smtClean="0"/>
              <a:t>High-coverage</a:t>
            </a:r>
          </a:p>
          <a:p>
            <a:r>
              <a:rPr lang="en-US" dirty="0" smtClean="0"/>
              <a:t>Bug types:</a:t>
            </a:r>
          </a:p>
          <a:p>
            <a:pPr lvl="1"/>
            <a:r>
              <a:rPr lang="en-US" dirty="0" smtClean="0"/>
              <a:t>User level</a:t>
            </a:r>
          </a:p>
          <a:p>
            <a:pPr lvl="1"/>
            <a:r>
              <a:rPr lang="en-US" dirty="0" smtClean="0"/>
              <a:t>System-level</a:t>
            </a:r>
          </a:p>
          <a:p>
            <a:pPr lvl="1"/>
            <a:r>
              <a:rPr lang="en-US" dirty="0" smtClean="0"/>
              <a:t>Cluster malfunction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804216" y="1143401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/>
          <p:cNvSpPr/>
          <p:nvPr/>
        </p:nvSpPr>
        <p:spPr>
          <a:xfrm>
            <a:off x="5611880" y="1431905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6"/>
          <p:cNvSpPr/>
          <p:nvPr/>
        </p:nvSpPr>
        <p:spPr>
          <a:xfrm>
            <a:off x="5996552" y="1423965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Arrow Connector 7"/>
          <p:cNvCxnSpPr>
            <a:stCxn id="5" idx="2"/>
            <a:endCxn id="6" idx="0"/>
          </p:cNvCxnSpPr>
          <p:nvPr/>
        </p:nvCxnSpPr>
        <p:spPr>
          <a:xfrm flipH="1">
            <a:off x="5724076" y="1271625"/>
            <a:ext cx="192336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5" idx="2"/>
            <a:endCxn id="7" idx="0"/>
          </p:cNvCxnSpPr>
          <p:nvPr/>
        </p:nvCxnSpPr>
        <p:spPr>
          <a:xfrm>
            <a:off x="5916412" y="1271625"/>
            <a:ext cx="192336" cy="1523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ounded Rectangle 9"/>
          <p:cNvSpPr/>
          <p:nvPr/>
        </p:nvSpPr>
        <p:spPr>
          <a:xfrm>
            <a:off x="6220944" y="1720409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>
            <a:off x="6028608" y="2008913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>
            <a:off x="6413280" y="2000972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Arrow Connector 12"/>
          <p:cNvCxnSpPr>
            <a:stCxn id="10" idx="2"/>
            <a:endCxn id="11" idx="0"/>
          </p:cNvCxnSpPr>
          <p:nvPr/>
        </p:nvCxnSpPr>
        <p:spPr>
          <a:xfrm flipH="1">
            <a:off x="6140804" y="1848633"/>
            <a:ext cx="192336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10" idx="2"/>
            <a:endCxn id="12" idx="0"/>
          </p:cNvCxnSpPr>
          <p:nvPr/>
        </p:nvCxnSpPr>
        <p:spPr>
          <a:xfrm>
            <a:off x="6333140" y="1848633"/>
            <a:ext cx="192336" cy="1523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ounded Rectangle 14"/>
          <p:cNvSpPr/>
          <p:nvPr/>
        </p:nvSpPr>
        <p:spPr>
          <a:xfrm>
            <a:off x="7246735" y="1367793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>
            <a:off x="7005169" y="1656297"/>
            <a:ext cx="224392" cy="128224"/>
          </a:xfrm>
          <a:prstGeom prst="round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>
            <a:off x="7439071" y="1648356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Arrow Connector 17"/>
          <p:cNvCxnSpPr>
            <a:stCxn id="15" idx="2"/>
            <a:endCxn id="16" idx="0"/>
          </p:cNvCxnSpPr>
          <p:nvPr/>
        </p:nvCxnSpPr>
        <p:spPr>
          <a:xfrm flipH="1">
            <a:off x="7117365" y="1496017"/>
            <a:ext cx="241566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15" idx="2"/>
            <a:endCxn id="17" idx="0"/>
          </p:cNvCxnSpPr>
          <p:nvPr/>
        </p:nvCxnSpPr>
        <p:spPr>
          <a:xfrm>
            <a:off x="7358931" y="1496017"/>
            <a:ext cx="192336" cy="152339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ounded Rectangle 19"/>
          <p:cNvSpPr/>
          <p:nvPr/>
        </p:nvSpPr>
        <p:spPr>
          <a:xfrm>
            <a:off x="5355432" y="1720409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ed Rectangle 20"/>
          <p:cNvSpPr/>
          <p:nvPr/>
        </p:nvSpPr>
        <p:spPr>
          <a:xfrm>
            <a:off x="5278160" y="2008913"/>
            <a:ext cx="224392" cy="12822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Arrow Connector 21"/>
          <p:cNvCxnSpPr>
            <a:stCxn id="20" idx="2"/>
            <a:endCxn id="21" idx="0"/>
          </p:cNvCxnSpPr>
          <p:nvPr/>
        </p:nvCxnSpPr>
        <p:spPr>
          <a:xfrm flipH="1">
            <a:off x="5390355" y="1848633"/>
            <a:ext cx="77273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5957144" y="2305357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>
            <a:off x="5232943" y="2305357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ounded Rectangle 24"/>
          <p:cNvSpPr/>
          <p:nvPr/>
        </p:nvSpPr>
        <p:spPr>
          <a:xfrm>
            <a:off x="7585381" y="1904804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ounded Rectangle 25"/>
          <p:cNvSpPr/>
          <p:nvPr/>
        </p:nvSpPr>
        <p:spPr>
          <a:xfrm>
            <a:off x="7391936" y="2274805"/>
            <a:ext cx="224392" cy="128224"/>
          </a:xfrm>
          <a:prstGeom prst="roundRect">
            <a:avLst/>
          </a:prstGeom>
          <a:solidFill>
            <a:srgbClr val="92D05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ounded Rectangle 26"/>
          <p:cNvSpPr/>
          <p:nvPr/>
        </p:nvSpPr>
        <p:spPr>
          <a:xfrm>
            <a:off x="7776608" y="2266865"/>
            <a:ext cx="224392" cy="128224"/>
          </a:xfrm>
          <a:prstGeom prst="round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Arrow Connector 27"/>
          <p:cNvCxnSpPr>
            <a:stCxn id="25" idx="2"/>
            <a:endCxn id="26" idx="0"/>
          </p:cNvCxnSpPr>
          <p:nvPr/>
        </p:nvCxnSpPr>
        <p:spPr>
          <a:xfrm flipH="1">
            <a:off x="7504132" y="2033028"/>
            <a:ext cx="193445" cy="24177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25" idx="2"/>
            <a:endCxn id="27" idx="0"/>
          </p:cNvCxnSpPr>
          <p:nvPr/>
        </p:nvCxnSpPr>
        <p:spPr>
          <a:xfrm>
            <a:off x="7697577" y="2033028"/>
            <a:ext cx="191227" cy="23383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7" idx="2"/>
            <a:endCxn id="20" idx="0"/>
          </p:cNvCxnSpPr>
          <p:nvPr/>
        </p:nvCxnSpPr>
        <p:spPr>
          <a:xfrm flipH="1">
            <a:off x="5467628" y="1552188"/>
            <a:ext cx="641120" cy="16822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7" idx="2"/>
            <a:endCxn id="10" idx="0"/>
          </p:cNvCxnSpPr>
          <p:nvPr/>
        </p:nvCxnSpPr>
        <p:spPr>
          <a:xfrm>
            <a:off x="6108748" y="1552188"/>
            <a:ext cx="224392" cy="16822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endCxn id="15" idx="0"/>
          </p:cNvCxnSpPr>
          <p:nvPr/>
        </p:nvCxnSpPr>
        <p:spPr>
          <a:xfrm>
            <a:off x="5957144" y="1271625"/>
            <a:ext cx="1401787" cy="9616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11" idx="2"/>
            <a:endCxn id="23" idx="0"/>
          </p:cNvCxnSpPr>
          <p:nvPr/>
        </p:nvCxnSpPr>
        <p:spPr>
          <a:xfrm flipH="1">
            <a:off x="6069339" y="2137137"/>
            <a:ext cx="71464" cy="16822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21" idx="2"/>
            <a:endCxn id="24" idx="0"/>
          </p:cNvCxnSpPr>
          <p:nvPr/>
        </p:nvCxnSpPr>
        <p:spPr>
          <a:xfrm flipH="1">
            <a:off x="5345139" y="2137137"/>
            <a:ext cx="45217" cy="16822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stCxn id="17" idx="2"/>
            <a:endCxn id="25" idx="0"/>
          </p:cNvCxnSpPr>
          <p:nvPr/>
        </p:nvCxnSpPr>
        <p:spPr>
          <a:xfrm>
            <a:off x="7551267" y="1776580"/>
            <a:ext cx="146310" cy="128224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ounded Rectangle 35"/>
          <p:cNvSpPr/>
          <p:nvPr/>
        </p:nvSpPr>
        <p:spPr>
          <a:xfrm>
            <a:off x="5597028" y="2296240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Arrow Connector 36"/>
          <p:cNvCxnSpPr>
            <a:stCxn id="21" idx="2"/>
            <a:endCxn id="36" idx="0"/>
          </p:cNvCxnSpPr>
          <p:nvPr/>
        </p:nvCxnSpPr>
        <p:spPr>
          <a:xfrm>
            <a:off x="5390355" y="2137137"/>
            <a:ext cx="318869" cy="159104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ounded Rectangle 37"/>
          <p:cNvSpPr/>
          <p:nvPr/>
        </p:nvSpPr>
        <p:spPr>
          <a:xfrm>
            <a:off x="6317112" y="2300652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Arrow Connector 38"/>
          <p:cNvCxnSpPr>
            <a:stCxn id="11" idx="2"/>
            <a:endCxn id="38" idx="0"/>
          </p:cNvCxnSpPr>
          <p:nvPr/>
        </p:nvCxnSpPr>
        <p:spPr>
          <a:xfrm>
            <a:off x="6140804" y="2137137"/>
            <a:ext cx="288504" cy="163515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ounded Rectangle 39"/>
          <p:cNvSpPr/>
          <p:nvPr/>
        </p:nvSpPr>
        <p:spPr>
          <a:xfrm>
            <a:off x="6897936" y="2008913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ounded Rectangle 40"/>
          <p:cNvSpPr/>
          <p:nvPr/>
        </p:nvSpPr>
        <p:spPr>
          <a:xfrm>
            <a:off x="6705600" y="2297417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ounded Rectangle 41"/>
          <p:cNvSpPr/>
          <p:nvPr/>
        </p:nvSpPr>
        <p:spPr>
          <a:xfrm>
            <a:off x="7090272" y="2289476"/>
            <a:ext cx="224392" cy="128224"/>
          </a:xfrm>
          <a:prstGeom prst="roundRect">
            <a:avLst/>
          </a:prstGeom>
          <a:solidFill>
            <a:srgbClr val="92D05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3" name="Straight Arrow Connector 42"/>
          <p:cNvCxnSpPr>
            <a:stCxn id="40" idx="2"/>
            <a:endCxn id="41" idx="0"/>
          </p:cNvCxnSpPr>
          <p:nvPr/>
        </p:nvCxnSpPr>
        <p:spPr>
          <a:xfrm flipH="1">
            <a:off x="6817796" y="2137137"/>
            <a:ext cx="192336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40" idx="2"/>
            <a:endCxn id="42" idx="0"/>
          </p:cNvCxnSpPr>
          <p:nvPr/>
        </p:nvCxnSpPr>
        <p:spPr>
          <a:xfrm>
            <a:off x="7010132" y="2137137"/>
            <a:ext cx="192336" cy="152339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10" idx="2"/>
            <a:endCxn id="40" idx="0"/>
          </p:cNvCxnSpPr>
          <p:nvPr/>
        </p:nvCxnSpPr>
        <p:spPr>
          <a:xfrm>
            <a:off x="6333140" y="1848633"/>
            <a:ext cx="676992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6" idx="2"/>
            <a:endCxn id="23" idx="0"/>
          </p:cNvCxnSpPr>
          <p:nvPr/>
        </p:nvCxnSpPr>
        <p:spPr>
          <a:xfrm>
            <a:off x="5724076" y="1560129"/>
            <a:ext cx="345264" cy="74522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stCxn id="12" idx="2"/>
            <a:endCxn id="41" idx="0"/>
          </p:cNvCxnSpPr>
          <p:nvPr/>
        </p:nvCxnSpPr>
        <p:spPr>
          <a:xfrm>
            <a:off x="6525476" y="2129196"/>
            <a:ext cx="292320" cy="168221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076" y="2514600"/>
            <a:ext cx="3382520" cy="3787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504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build="p"/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  <p:bldP spid="15" grpId="0" animBg="1"/>
      <p:bldP spid="16" grpId="0" animBg="1"/>
      <p:bldP spid="17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6" grpId="0" animBg="1"/>
      <p:bldP spid="38" grpId="0" animBg="1"/>
      <p:bldP spid="40" grpId="0" animBg="1"/>
      <p:bldP spid="41" grpId="0" animBg="1"/>
      <p:bldP spid="42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Vertex Debugging on Client</a:t>
            </a:r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325" y="2214563"/>
            <a:ext cx="470535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2514600"/>
            <a:ext cx="24288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3124200" y="2514600"/>
            <a:ext cx="2428875" cy="228600"/>
          </a:xfrm>
          <a:prstGeom prst="rect">
            <a:avLst/>
          </a:prstGeom>
          <a:solidFill>
            <a:srgbClr val="66FFFF">
              <a:alpha val="30196"/>
            </a:srgb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18"/>
          <a:stretch/>
        </p:blipFill>
        <p:spPr bwMode="auto">
          <a:xfrm>
            <a:off x="228600" y="1504950"/>
            <a:ext cx="8686800" cy="5151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5732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49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DryadLINQ: A compiler for Dryad</a:t>
            </a:r>
          </a:p>
          <a:p>
            <a:r>
              <a:rPr lang="en-US" dirty="0" smtClean="0"/>
              <a:t>Tools and </a:t>
            </a:r>
            <a:r>
              <a:rPr lang="en-US" dirty="0" smtClean="0"/>
              <a:t>applications</a:t>
            </a:r>
          </a:p>
          <a:p>
            <a:pPr lvl="1"/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Debugging DryadLINQ programs</a:t>
            </a:r>
          </a:p>
          <a:p>
            <a:pPr lvl="1"/>
            <a:r>
              <a:rPr lang="en-US" dirty="0" smtClean="0"/>
              <a:t>Training Kinect</a:t>
            </a:r>
            <a:endParaRPr lang="en-US" dirty="0" smtClean="0"/>
          </a:p>
          <a:p>
            <a:r>
              <a:rPr lang="en-US" dirty="0" smtClean="0"/>
              <a:t>Sketch: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85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Input device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50</a:t>
            </a:fld>
            <a:endParaRPr lang="en-US"/>
          </a:p>
        </p:txBody>
      </p:sp>
      <p:pic>
        <p:nvPicPr>
          <p:cNvPr id="20482" name="Picture 2" descr="http://www.tecnetico.com/wp-content/gallery/kinect-antes-conocido-como-project-natal-para-el-xbox-360-de-microsoft/kinect-xbox-360-descrip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6" y="1238322"/>
            <a:ext cx="9060612" cy="498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6241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vision system</a:t>
            </a:r>
            <a:endParaRPr lang="en-US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7620000" y="6172200"/>
            <a:ext cx="13803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Source: </a:t>
            </a:r>
            <a:r>
              <a:rPr lang="en-US" dirty="0" err="1" smtClean="0"/>
              <a:t>iFixit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51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5791200" y="5257524"/>
            <a:ext cx="13372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IR laser </a:t>
            </a:r>
            <a:br>
              <a:rPr lang="en-US" sz="2400" dirty="0" smtClean="0"/>
            </a:br>
            <a:r>
              <a:rPr lang="en-US" sz="2400" dirty="0" smtClean="0"/>
              <a:t>projector</a:t>
            </a:r>
            <a:endParaRPr lang="en-US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4114800" y="5257800"/>
            <a:ext cx="11071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IR </a:t>
            </a:r>
            <a:br>
              <a:rPr lang="en-US" sz="2400" dirty="0" smtClean="0"/>
            </a:br>
            <a:r>
              <a:rPr lang="en-US" sz="2400" dirty="0" smtClean="0"/>
              <a:t>camera</a:t>
            </a:r>
            <a:endParaRPr lang="en-US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2057400" y="5257800"/>
            <a:ext cx="11071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RGB </a:t>
            </a:r>
            <a:br>
              <a:rPr lang="en-US" sz="2400" dirty="0" smtClean="0"/>
            </a:br>
            <a:r>
              <a:rPr lang="en-US" sz="2400" dirty="0" smtClean="0"/>
              <a:t>camera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59389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Projected IR pattern</a:t>
            </a:r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573" y="1178389"/>
            <a:ext cx="6858001" cy="5146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6858000" y="6460555"/>
            <a:ext cx="21331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Source: www.ros.org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25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Depth computation</a:t>
            </a:r>
            <a:endParaRPr lang="en-US" dirty="0"/>
          </a:p>
        </p:txBody>
      </p:sp>
      <p:pic>
        <p:nvPicPr>
          <p:cNvPr id="8194" name="Picture 2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535" y="1828801"/>
            <a:ext cx="6340930" cy="406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656948" y="6324600"/>
            <a:ext cx="84582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/>
              <a:t>Source: http</a:t>
            </a:r>
            <a:r>
              <a:rPr lang="en-US" sz="1600" dirty="0"/>
              <a:t>://nuit-blanche.blogspot.com/2010/11/unsing-kinect-for-compressive-sensing.html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410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Depth map</a:t>
            </a:r>
            <a:endParaRPr lang="en-US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887" y="1600200"/>
            <a:ext cx="7408226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5943600" y="6324600"/>
            <a:ext cx="30630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Source: www.insidekinect.com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127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Kinect video output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371600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dirty="0" smtClean="0"/>
              <a:t>30 HZ frame rate</a:t>
            </a:r>
          </a:p>
          <a:p>
            <a:pPr marL="0" indent="0" algn="ctr">
              <a:buNone/>
            </a:pPr>
            <a:r>
              <a:rPr lang="en-US" dirty="0"/>
              <a:t>57deg field-of-view</a:t>
            </a:r>
          </a:p>
          <a:p>
            <a:pPr marL="0" indent="0" algn="ctr">
              <a:buNone/>
            </a:pPr>
            <a:endParaRPr lang="en-US" dirty="0" smtClean="0"/>
          </a:p>
          <a:p>
            <a:pPr marL="0" indent="0" algn="ctr">
              <a:buNone/>
            </a:pPr>
            <a:endParaRPr lang="en-US" dirty="0" smtClean="0"/>
          </a:p>
          <a:p>
            <a:pPr marL="0" indent="0" algn="ctr">
              <a:buNone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143000" y="5491609"/>
            <a:ext cx="2578783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dirty="0"/>
              <a:t>8-bit VGA </a:t>
            </a:r>
            <a:r>
              <a:rPr lang="en-US" sz="3200" dirty="0" smtClean="0"/>
              <a:t>RGB</a:t>
            </a:r>
            <a:br>
              <a:rPr lang="en-US" sz="3200" dirty="0" smtClean="0"/>
            </a:br>
            <a:r>
              <a:rPr lang="en-US" sz="3200" dirty="0" smtClean="0"/>
              <a:t>640 </a:t>
            </a:r>
            <a:r>
              <a:rPr lang="en-US" sz="3200" dirty="0"/>
              <a:t>x 480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0" y="5491609"/>
            <a:ext cx="3520324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dirty="0"/>
              <a:t>11-bit </a:t>
            </a:r>
            <a:r>
              <a:rPr lang="en-US" sz="3200" dirty="0" smtClean="0"/>
              <a:t>monochrome</a:t>
            </a:r>
            <a:br>
              <a:rPr lang="en-US" sz="3200" dirty="0" smtClean="0"/>
            </a:br>
            <a:r>
              <a:rPr lang="en-US" sz="3200" dirty="0" smtClean="0"/>
              <a:t>320 </a:t>
            </a:r>
            <a:r>
              <a:rPr lang="en-US" sz="3200" dirty="0"/>
              <a:t>x 240</a:t>
            </a:r>
          </a:p>
        </p:txBody>
      </p:sp>
      <p:pic>
        <p:nvPicPr>
          <p:cNvPr id="6" name="Picture 30" descr="ballet-colo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2676525"/>
            <a:ext cx="3257550" cy="2428875"/>
          </a:xfrm>
          <a:prstGeom prst="rect">
            <a:avLst/>
          </a:prstGeom>
          <a:noFill/>
        </p:spPr>
      </p:pic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9200" y="2676525"/>
            <a:ext cx="32575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08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XBox 360 Hardware</a:t>
            </a:r>
            <a:endParaRPr lang="en-US" dirty="0"/>
          </a:p>
        </p:txBody>
      </p:sp>
      <p:pic>
        <p:nvPicPr>
          <p:cNvPr id="1026" name="Picture 2" descr="http://www.pcper.com/images/reviews/940/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3657600"/>
            <a:ext cx="29718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572000" y="5715000"/>
            <a:ext cx="441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Source: http://</a:t>
            </a:r>
            <a:r>
              <a:rPr lang="en-US" sz="1200" dirty="0" smtClean="0"/>
              <a:t>www.pcper.com/article.php?aid=940&amp;type=expert</a:t>
            </a:r>
            <a:endParaRPr lang="en-US" sz="1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56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457200" y="1524000"/>
            <a:ext cx="4580549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Triple Core PowerPC 970, 3.2GHz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Hyperthreaded, 2 threads/core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500 MHz ATI graphics card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/>
              <a:t>DirectX </a:t>
            </a:r>
            <a:r>
              <a:rPr lang="en-US" sz="2400" dirty="0" smtClean="0"/>
              <a:t>9.5</a:t>
            </a:r>
          </a:p>
          <a:p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512 MB RAM</a:t>
            </a:r>
            <a:endParaRPr lang="en-US" sz="2400" dirty="0"/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2005 performance envelope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FF0000"/>
                </a:solidFill>
              </a:rPr>
              <a:t>Must handle 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en-US" sz="2400" dirty="0" smtClean="0">
                <a:solidFill>
                  <a:srgbClr val="FF0000"/>
                </a:solidFill>
              </a:rPr>
              <a:t>real-time </a:t>
            </a:r>
            <a:r>
              <a:rPr lang="en-US" sz="2400" dirty="0">
                <a:solidFill>
                  <a:srgbClr val="FF0000"/>
                </a:solidFill>
              </a:rPr>
              <a:t>vision AND </a:t>
            </a:r>
            <a:endParaRPr lang="en-US" sz="2400" dirty="0" smtClean="0">
              <a:solidFill>
                <a:srgbClr val="FF0000"/>
              </a:solidFill>
            </a:endParaRPr>
          </a:p>
          <a:p>
            <a:pPr marL="800100" lvl="1" indent="-342900">
              <a:buFont typeface="Wingdings" pitchFamily="2" charset="2"/>
              <a:buChar char="§"/>
            </a:pPr>
            <a:r>
              <a:rPr lang="en-US" sz="2400" dirty="0" smtClean="0">
                <a:solidFill>
                  <a:srgbClr val="FF0000"/>
                </a:solidFill>
              </a:rPr>
              <a:t>a </a:t>
            </a:r>
            <a:r>
              <a:rPr lang="en-US" sz="2400" dirty="0">
                <a:solidFill>
                  <a:srgbClr val="FF0000"/>
                </a:solidFill>
              </a:rPr>
              <a:t>modern </a:t>
            </a:r>
            <a:r>
              <a:rPr lang="en-US" sz="2400" dirty="0" smtClean="0">
                <a:solidFill>
                  <a:srgbClr val="FF0000"/>
                </a:solidFill>
              </a:rPr>
              <a:t>game</a:t>
            </a:r>
            <a:endParaRPr lang="en-US" sz="2400" dirty="0">
              <a:solidFill>
                <a:srgbClr val="FF0000"/>
              </a:solidFill>
            </a:endParaRPr>
          </a:p>
        </p:txBody>
      </p:sp>
      <p:pic>
        <p:nvPicPr>
          <p:cNvPr id="1028" name="Picture 4" descr="http://www.pcper.com/images/reviews/940/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1371600"/>
            <a:ext cx="29718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199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4191000"/>
            <a:ext cx="1684572" cy="1759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6" descr="http://nxeassets.xbox.com/shaxam/0201/07/b8/07b8b5ed-4d19-4cb3-957f-d6e367f4c8a7.PNG?v=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945" y="4191000"/>
            <a:ext cx="1612060" cy="1759860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64800" y="1718358"/>
            <a:ext cx="1801048" cy="1514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ight Arrow 10"/>
          <p:cNvSpPr/>
          <p:nvPr/>
        </p:nvSpPr>
        <p:spPr>
          <a:xfrm>
            <a:off x="5710028" y="2325464"/>
            <a:ext cx="416972" cy="386094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6355600" y="1743165"/>
            <a:ext cx="1801048" cy="1465195"/>
            <a:chOff x="4756152" y="2646354"/>
            <a:chExt cx="3973506" cy="3185764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756152" y="2646354"/>
              <a:ext cx="3973506" cy="31857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7" name="Oval 6"/>
            <p:cNvSpPr/>
            <p:nvPr/>
          </p:nvSpPr>
          <p:spPr>
            <a:xfrm>
              <a:off x="6617369" y="4559969"/>
              <a:ext cx="144379" cy="14437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/>
            <p:nvPr/>
          </p:nvSpPr>
          <p:spPr>
            <a:xfrm>
              <a:off x="7828548" y="4507832"/>
              <a:ext cx="144379" cy="14437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0000"/>
                </a:solidFill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5853218" y="3358747"/>
            <a:ext cx="29106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 smtClean="0"/>
              <a:t>Background segmentation</a:t>
            </a:r>
          </a:p>
          <a:p>
            <a:pPr algn="ctr"/>
            <a:r>
              <a:rPr lang="en-US" sz="2000" dirty="0" smtClean="0"/>
              <a:t>Player separation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31394" y="5918896"/>
            <a:ext cx="1983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Body Part Classifier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One Expert: Pipeline Stages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553200" y="5878911"/>
            <a:ext cx="2133600" cy="365125"/>
          </a:xfrm>
        </p:spPr>
        <p:txBody>
          <a:bodyPr/>
          <a:lstStyle/>
          <a:p>
            <a:fld id="{4926CAD5-FC1A-4314-98C1-C0B7035AD44B}" type="slidenum">
              <a:rPr lang="en-US" smtClean="0">
                <a:solidFill>
                  <a:schemeClr val="tx1"/>
                </a:solidFill>
              </a:rPr>
              <a:t>57</a:t>
            </a:fld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049322" y="3316626"/>
            <a:ext cx="1345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Depth map</a:t>
            </a:r>
            <a:endParaRPr lang="en-US" sz="2000" dirty="0"/>
          </a:p>
        </p:txBody>
      </p:sp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6" cstate="print"/>
          <a:srcRect l="43148" t="49089" r="43277" b="23567"/>
          <a:stretch>
            <a:fillRect/>
          </a:stretch>
        </p:blipFill>
        <p:spPr bwMode="auto">
          <a:xfrm>
            <a:off x="906706" y="4199868"/>
            <a:ext cx="1742137" cy="1742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Right Arrow 19"/>
          <p:cNvSpPr/>
          <p:nvPr/>
        </p:nvSpPr>
        <p:spPr>
          <a:xfrm>
            <a:off x="8498428" y="2316957"/>
            <a:ext cx="416972" cy="386094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2" name="Right Arrow 21"/>
          <p:cNvSpPr/>
          <p:nvPr/>
        </p:nvSpPr>
        <p:spPr>
          <a:xfrm>
            <a:off x="3048000" y="4877883"/>
            <a:ext cx="416972" cy="386094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5" name="Right Arrow 24"/>
          <p:cNvSpPr/>
          <p:nvPr/>
        </p:nvSpPr>
        <p:spPr>
          <a:xfrm>
            <a:off x="5791200" y="4877883"/>
            <a:ext cx="416972" cy="386094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6" name="Right Arrow 25"/>
          <p:cNvSpPr/>
          <p:nvPr/>
        </p:nvSpPr>
        <p:spPr>
          <a:xfrm>
            <a:off x="3048000" y="2339432"/>
            <a:ext cx="416972" cy="386094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pic>
        <p:nvPicPr>
          <p:cNvPr id="4098" name="Picture 2" descr="http://game-engine.co.uk/wp-content/uploads/2010/06/kinect_xbox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7" y="1826624"/>
            <a:ext cx="2384003" cy="149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/>
          <p:cNvSpPr txBox="1"/>
          <p:nvPr/>
        </p:nvSpPr>
        <p:spPr>
          <a:xfrm>
            <a:off x="1371600" y="3316626"/>
            <a:ext cx="8915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Sensor</a:t>
            </a:r>
            <a:endParaRPr lang="en-US" sz="2000" dirty="0"/>
          </a:p>
        </p:txBody>
      </p:sp>
      <p:sp>
        <p:nvSpPr>
          <p:cNvPr id="28" name="TextBox 27"/>
          <p:cNvSpPr txBox="1"/>
          <p:nvPr/>
        </p:nvSpPr>
        <p:spPr>
          <a:xfrm>
            <a:off x="3937061" y="5918896"/>
            <a:ext cx="14304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Body Part </a:t>
            </a:r>
            <a:br>
              <a:rPr lang="en-US" dirty="0" smtClean="0"/>
            </a:br>
            <a:r>
              <a:rPr lang="en-US" dirty="0" smtClean="0"/>
              <a:t>Identification</a:t>
            </a:r>
            <a:endParaRPr lang="en-US" dirty="0"/>
          </a:p>
        </p:txBody>
      </p:sp>
      <p:sp>
        <p:nvSpPr>
          <p:cNvPr id="29" name="TextBox 28"/>
          <p:cNvSpPr txBox="1"/>
          <p:nvPr/>
        </p:nvSpPr>
        <p:spPr>
          <a:xfrm>
            <a:off x="6854930" y="5950860"/>
            <a:ext cx="98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Skeleton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489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5" name="Picture 2" descr="image0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390" y="1459418"/>
            <a:ext cx="3048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1" descr="image0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055" y="3916015"/>
            <a:ext cx="3048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3" descr="image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467" y="1459418"/>
            <a:ext cx="3048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Sample test frames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879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1181100" y="1408532"/>
            <a:ext cx="1193800" cy="2781436"/>
            <a:chOff x="1181100" y="1408532"/>
            <a:chExt cx="1193800" cy="2781436"/>
          </a:xfrm>
        </p:grpSpPr>
        <p:cxnSp>
          <p:nvCxnSpPr>
            <p:cNvPr id="5" name="Straight Arrow Connector 4"/>
            <p:cNvCxnSpPr/>
            <p:nvPr/>
          </p:nvCxnSpPr>
          <p:spPr>
            <a:xfrm flipH="1" flipV="1">
              <a:off x="1752600" y="1764268"/>
              <a:ext cx="393700" cy="24257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1181100" y="1408532"/>
              <a:ext cx="11938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b</a:t>
              </a:r>
              <a:r>
                <a:rPr lang="en-US" dirty="0" smtClean="0"/>
                <a:t>ody size</a:t>
              </a:r>
              <a:endParaRPr lang="en-US" dirty="0"/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1892300" y="2290970"/>
            <a:ext cx="965200" cy="1898998"/>
            <a:chOff x="1892300" y="2290970"/>
            <a:chExt cx="965200" cy="1898998"/>
          </a:xfrm>
        </p:grpSpPr>
        <p:cxnSp>
          <p:nvCxnSpPr>
            <p:cNvPr id="18" name="Straight Arrow Connector 17"/>
            <p:cNvCxnSpPr/>
            <p:nvPr/>
          </p:nvCxnSpPr>
          <p:spPr>
            <a:xfrm flipV="1">
              <a:off x="2146300" y="2589768"/>
              <a:ext cx="228600" cy="16002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Box 27"/>
            <p:cNvSpPr txBox="1"/>
            <p:nvPr/>
          </p:nvSpPr>
          <p:spPr>
            <a:xfrm>
              <a:off x="1892300" y="2290970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hair</a:t>
              </a:r>
              <a:endParaRPr lang="en-US" dirty="0"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457200" y="2909669"/>
            <a:ext cx="1689100" cy="1280299"/>
            <a:chOff x="457200" y="2909669"/>
            <a:chExt cx="1689100" cy="1280299"/>
          </a:xfrm>
        </p:grpSpPr>
        <p:cxnSp>
          <p:nvCxnSpPr>
            <p:cNvPr id="15" name="Straight Arrow Connector 14"/>
            <p:cNvCxnSpPr/>
            <p:nvPr/>
          </p:nvCxnSpPr>
          <p:spPr>
            <a:xfrm flipH="1" flipV="1">
              <a:off x="1206500" y="3186668"/>
              <a:ext cx="939800" cy="10033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457200" y="2909669"/>
              <a:ext cx="1473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b</a:t>
              </a:r>
              <a:r>
                <a:rPr lang="en-US" dirty="0" smtClean="0"/>
                <a:t>ody type</a:t>
              </a: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457200" y="4189968"/>
            <a:ext cx="1689100" cy="465782"/>
            <a:chOff x="457200" y="4189968"/>
            <a:chExt cx="1689100" cy="465782"/>
          </a:xfrm>
        </p:grpSpPr>
        <p:cxnSp>
          <p:nvCxnSpPr>
            <p:cNvPr id="24" name="Straight Arrow Connector 23"/>
            <p:cNvCxnSpPr/>
            <p:nvPr/>
          </p:nvCxnSpPr>
          <p:spPr>
            <a:xfrm flipH="1">
              <a:off x="1333500" y="4189968"/>
              <a:ext cx="812800" cy="23495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Box 29"/>
            <p:cNvSpPr txBox="1"/>
            <p:nvPr/>
          </p:nvSpPr>
          <p:spPr>
            <a:xfrm>
              <a:off x="457200" y="4286418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clothes</a:t>
              </a: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003300" y="4189968"/>
            <a:ext cx="1143000" cy="2058432"/>
            <a:chOff x="1003300" y="4189968"/>
            <a:chExt cx="1143000" cy="2058432"/>
          </a:xfrm>
        </p:grpSpPr>
        <p:cxnSp>
          <p:nvCxnSpPr>
            <p:cNvPr id="9" name="Straight Arrow Connector 8"/>
            <p:cNvCxnSpPr/>
            <p:nvPr/>
          </p:nvCxnSpPr>
          <p:spPr>
            <a:xfrm flipH="1">
              <a:off x="1663700" y="4189968"/>
              <a:ext cx="482600" cy="16891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1003300" y="5879068"/>
              <a:ext cx="11430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furniture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2146300" y="4189968"/>
            <a:ext cx="1162050" cy="1625431"/>
            <a:chOff x="2146300" y="4189968"/>
            <a:chExt cx="1162050" cy="1625431"/>
          </a:xfrm>
        </p:grpSpPr>
        <p:cxnSp>
          <p:nvCxnSpPr>
            <p:cNvPr id="21" name="Straight Arrow Connector 20"/>
            <p:cNvCxnSpPr/>
            <p:nvPr/>
          </p:nvCxnSpPr>
          <p:spPr>
            <a:xfrm>
              <a:off x="2146300" y="4189968"/>
              <a:ext cx="571500" cy="12192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TextBox 31"/>
            <p:cNvSpPr txBox="1"/>
            <p:nvPr/>
          </p:nvSpPr>
          <p:spPr>
            <a:xfrm>
              <a:off x="2343150" y="5446067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pets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2146300" y="2541369"/>
            <a:ext cx="1943100" cy="1648599"/>
            <a:chOff x="2146300" y="2541369"/>
            <a:chExt cx="1943100" cy="1648599"/>
          </a:xfrm>
        </p:grpSpPr>
        <p:cxnSp>
          <p:nvCxnSpPr>
            <p:cNvPr id="6" name="Straight Arrow Connector 5"/>
            <p:cNvCxnSpPr/>
            <p:nvPr/>
          </p:nvCxnSpPr>
          <p:spPr>
            <a:xfrm flipV="1">
              <a:off x="2146300" y="2818368"/>
              <a:ext cx="1460500" cy="13716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Box 32"/>
            <p:cNvSpPr txBox="1"/>
            <p:nvPr/>
          </p:nvSpPr>
          <p:spPr>
            <a:xfrm>
              <a:off x="3124200" y="2541369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FOV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146300" y="4189968"/>
            <a:ext cx="2349500" cy="864632"/>
            <a:chOff x="2146300" y="4189968"/>
            <a:chExt cx="2349500" cy="864632"/>
          </a:xfrm>
        </p:grpSpPr>
        <p:cxnSp>
          <p:nvCxnSpPr>
            <p:cNvPr id="12" name="Straight Arrow Connector 11"/>
            <p:cNvCxnSpPr/>
            <p:nvPr/>
          </p:nvCxnSpPr>
          <p:spPr>
            <a:xfrm>
              <a:off x="2146300" y="4189968"/>
              <a:ext cx="1930400" cy="4699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Box 33"/>
            <p:cNvSpPr txBox="1"/>
            <p:nvPr/>
          </p:nvSpPr>
          <p:spPr>
            <a:xfrm>
              <a:off x="3530600" y="4685268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angle</a:t>
              </a:r>
            </a:p>
          </p:txBody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test matrix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59</a:t>
            </a:fld>
            <a:endParaRPr lang="en-US"/>
          </a:p>
        </p:txBody>
      </p:sp>
      <p:pic>
        <p:nvPicPr>
          <p:cNvPr id="20" name="Picture 2" descr="http://centerstage2.com/images/girl_dres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994003"/>
            <a:ext cx="1248340" cy="138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1395785"/>
            <a:ext cx="1576360" cy="139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4" descr="http://www.freewebs.com/nbagiants/s_bradley_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1371565"/>
            <a:ext cx="1439757" cy="2339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http://t2.gstatic.com/images?q=tbn:ANd9GcQWe-2VdTPLlnpaCl08CsHI24F3WC7gZAvMxGV41q1aY-zPh0s_8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194" y="4112930"/>
            <a:ext cx="1170968" cy="130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2" descr="http://t0.gstatic.com/images?q=tbn:ANd9GcT-0LLypskJwqegylIM1prxzZNSpJqafW0V8udinCo4jfCWytu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224" y="4495726"/>
            <a:ext cx="1492251" cy="111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4" descr="http://t3.gstatic.com/images?q=tbn:ANd9GcRaTBoJMRtofC5xBuXn0qlrCemqPwY01jypo8Sj4lu0z8AaKw-OJ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014" y="1569756"/>
            <a:ext cx="955971" cy="128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http://t0.gstatic.com/images?q=tbn:ANd9GcSQKNMuiuytot2Fy45F70xL6NK3E_Qhc1Pm4GrEr5N1bJTBgBCz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108" y="3931956"/>
            <a:ext cx="1006043" cy="151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http://t3.gstatic.com/images?q=tbn:ANd9GcTdvEmAGK6dXgGd3Z3nEbCTENWxAHXPBrnXY7iyqreqq3Ay4mZ_m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591" y="3057009"/>
            <a:ext cx="1810418" cy="135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http://t2.gstatic.com/images?q=tbn:ANd9GcTbJKLxjr_qiJWDZgvHEcGKdq8dvlVrAeRJG5g_8Te1kG9JTYWVQQ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3622" y="2121550"/>
            <a:ext cx="1020976" cy="135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http://t3.gstatic.com/images?q=tbn:ANd9GcTcWR5GFn_n1jAjfbxvzRIKsx7dKV-rJ408bBPMnjcxrFJU0umK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013" y="5091043"/>
            <a:ext cx="1478048" cy="124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8" descr="http://t3.gstatic.com/images?q=tbn:ANd9GcQbiNSeJHlS8MnD-L-8qhfwIGeol2qVsEWXOIlLC8o5-OH-RoIvK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7958" y="4849267"/>
            <a:ext cx="756292" cy="1411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8" descr="http://www.womansday.com/var/ezflow_site/storage/images/wd2/content/family-lifestyle/relationships/10-habits-of-happy-couples/218573-3-eng-US/10-Habits-of-Happy-Couples_full_article_vertical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367" y="1301231"/>
            <a:ext cx="968224" cy="114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http://us.123rf.com/400wm/400/400/andresr/andresr0909/andresr090900476/5519648-happy-group-of-people-sitting-on-a-couch-isolated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766" y="5547680"/>
            <a:ext cx="1299860" cy="1026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6" descr="http://t1.gstatic.com/images?q=tbn:ANd9GcRwm_4wdNEi9Y3g-3K7F8LbRKM-fdg_94PIlPossOvTH7tu9p2o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0521" y="3344003"/>
            <a:ext cx="892121" cy="119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8" descr="http://t2.gstatic.com/images?q=tbn:ANd9GcT4JM52WXqQSS-NXB7JCcUwGk7XfMRIy_iaftwR-N0tteKUK5bK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700" y="5258446"/>
            <a:ext cx="1673901" cy="1113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0" descr="http://t1.gstatic.com/images?q=tbn:ANd9GcTOWb1OJ4K3BJVl0bjFvciTrVn53ZBf95qF94f60Bvap2PkQOSJDA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690" y="2647050"/>
            <a:ext cx="639419" cy="116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12" descr="http://t0.gstatic.com/images?q=tbn:ANd9GcTZ0eJNEGJQRNddFb_wbmLA1xvqZOvA9JHEJxQDJbCXDxLRGASRoQ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675" y="1050902"/>
            <a:ext cx="1414926" cy="921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6" descr="http://t1.gstatic.com/images?q=tbn:ANd9GcSABaN_vhMghRYStG9BlYM9kqay2Qm9IlbuEKdhBwmogB0N_n3tC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350" y="5396122"/>
            <a:ext cx="1330005" cy="133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12" descr="http://t0.gstatic.com/images?q=tbn:ANd9GcR3SG77zJFgQg83oQK4fVDiIMJ7P-dUueJ4BokybBn_rzIviTHI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8989" y="1597600"/>
            <a:ext cx="1291566" cy="129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6" descr="http://t1.gstatic.com/images?q=tbn:ANd9GcQRhtLLjTzugoxYVgK5Q-UB6N3-AGcs3LgA6s6afnNBhq51iqtS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390" y="1588077"/>
            <a:ext cx="1297332" cy="1297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8" descr="http://t0.gstatic.com/images?q=tbn:ANd9GcSiQioa1uJ0OSembUNPaB7E9FnGJZP6oCg6JIh97g3qVoymvNXC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026" y="3735042"/>
            <a:ext cx="1204139" cy="6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0" descr="http://t3.gstatic.com/images?q=tbn:ANd9GcRf6EJHBFdNKijUDjfQ__8pyM0aw-_sHV3mVcfKMvYOror-oE8Puw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014" y="4745616"/>
            <a:ext cx="1510671" cy="1107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2" descr="http://t2.gstatic.com/images?q=tbn:ANd9GcSHollQkbnn__yq9ap8OLW6Ya6ZY12x9BcO4xpdDeAgnmoWAGYHGA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489" y="4726565"/>
            <a:ext cx="1493373" cy="1118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http://t1.gstatic.com/images?q=tbn:ANd9GcT3sU4bB67DJzP1e4Lb4jou6kOwQQy02nuJ66k4eQQf0S_XcK1t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745" y="3828492"/>
            <a:ext cx="1524631" cy="125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http://lovesgumbo.com/wordpress/wp-content/uploads/2010/06/cluttered-bedroom.jpg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213" y="338390"/>
            <a:ext cx="1678947" cy="125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6" descr="http://t0.gstatic.com/images?q=tbn:ANd9GcS23qf3Dkd1qy5630RQQHSmuAO2RPkLSHiR215El92SmcG-p5MwZQ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766" y="2846430"/>
            <a:ext cx="1524631" cy="1014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8" descr="http://t0.gstatic.com/images?q=tbn:ANd9GcSPx-bJOO7LJCTX_IpKrAMOlpaL3ZbbCKLcW6NmJI4l3qepBPhMjA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895" y="4986183"/>
            <a:ext cx="1028355" cy="104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302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50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500"/>
                            </p:stCondLst>
                            <p:childTnLst>
                              <p:par>
                                <p:cTn id="4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500"/>
                            </p:stCondLst>
                            <p:childTnLst>
                              <p:par>
                                <p:cTn id="5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50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9500"/>
                            </p:stCondLst>
                            <p:childTnLst>
                              <p:par>
                                <p:cTn id="6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500"/>
                            </p:stCondLst>
                            <p:childTnLst>
                              <p:par>
                                <p:cTn id="6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1500"/>
                            </p:stCondLst>
                            <p:childTnLst>
                              <p:par>
                                <p:cTn id="7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1500"/>
                            </p:stCondLst>
                            <p:childTnLst>
                              <p:par>
                                <p:cTn id="7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2000"/>
                            </p:stCondLst>
                            <p:childTnLst>
                              <p:par>
                                <p:cTn id="8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2500"/>
                            </p:stCondLst>
                            <p:childTnLst>
                              <p:par>
                                <p:cTn id="8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3000"/>
                            </p:stCondLst>
                            <p:childTnLst>
                              <p:par>
                                <p:cTn id="8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3500"/>
                            </p:stCondLst>
                            <p:childTnLst>
                              <p:par>
                                <p:cTn id="8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4000"/>
                            </p:stCondLst>
                            <p:childTnLst>
                              <p:par>
                                <p:cTn id="9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4500"/>
                            </p:stCondLst>
                            <p:childTnLst>
                              <p:par>
                                <p:cTn id="9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5000"/>
                            </p:stCondLst>
                            <p:childTnLst>
                              <p:par>
                                <p:cTn id="9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0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6500"/>
                            </p:stCondLst>
                            <p:childTnLst>
                              <p:par>
                                <p:cTn id="10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mbudiu\AppData\Local\Microsoft\Windows\Temporary Internet Files\Content.IE5\D5HS8DXT\MP9004444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758" y="938122"/>
            <a:ext cx="8895536" cy="5919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How do </a:t>
            </a:r>
            <a:r>
              <a:rPr lang="en-US" i="1" dirty="0" smtClean="0"/>
              <a:t>You</a:t>
            </a:r>
            <a:r>
              <a:rPr lang="en-US" dirty="0" smtClean="0"/>
              <a:t> Recognize a Human?</a:t>
            </a:r>
            <a:endParaRPr lang="en-US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60</a:t>
            </a:fld>
            <a:endParaRPr lang="en-US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6096002" y="4553304"/>
            <a:ext cx="1676398" cy="1149283"/>
          </a:xfrm>
          <a:prstGeom prst="straightConnector1">
            <a:avLst/>
          </a:prstGeom>
          <a:ln w="57150">
            <a:solidFill>
              <a:srgbClr val="11FF1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7604391" y="5410200"/>
            <a:ext cx="1354858" cy="584775"/>
          </a:xfrm>
          <a:prstGeom prst="rect">
            <a:avLst/>
          </a:prstGeom>
          <a:solidFill>
            <a:srgbClr val="FFFFFF">
              <a:alpha val="83137"/>
            </a:srgbClr>
          </a:solidFill>
        </p:spPr>
        <p:txBody>
          <a:bodyPr wrap="none" rtlCol="0">
            <a:spAutoFit/>
          </a:bodyPr>
          <a:lstStyle/>
          <a:p>
            <a:r>
              <a:rPr lang="en-US" sz="3200" dirty="0" smtClean="0"/>
              <a:t>“nose”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057183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body tracking problem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61</a:t>
            </a:fld>
            <a:endParaRPr lang="en-US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/>
          <a:srcRect l="43148" t="49089" r="43277" b="23567"/>
          <a:stretch>
            <a:fillRect/>
          </a:stretch>
        </p:blipFill>
        <p:spPr bwMode="auto">
          <a:xfrm>
            <a:off x="6305534" y="2659443"/>
            <a:ext cx="2000266" cy="2000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 l="42879" t="15755" r="43546" b="56901"/>
          <a:stretch>
            <a:fillRect/>
          </a:stretch>
        </p:blipFill>
        <p:spPr bwMode="auto">
          <a:xfrm>
            <a:off x="742936" y="2685263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ight Arrow 5"/>
          <p:cNvSpPr/>
          <p:nvPr/>
        </p:nvSpPr>
        <p:spPr>
          <a:xfrm>
            <a:off x="2971800" y="3418695"/>
            <a:ext cx="457200" cy="533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838012" y="4876799"/>
            <a:ext cx="1810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/>
              <a:t>Input</a:t>
            </a:r>
          </a:p>
          <a:p>
            <a:pPr algn="ctr"/>
            <a:r>
              <a:rPr lang="en-US" sz="2800" dirty="0" smtClean="0"/>
              <a:t>Depth map</a:t>
            </a:r>
            <a:endParaRPr lang="en-US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6431068" y="4876800"/>
            <a:ext cx="174919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/>
              <a:t>Output</a:t>
            </a:r>
          </a:p>
          <a:p>
            <a:pPr algn="ctr"/>
            <a:r>
              <a:rPr lang="en-US" sz="2800" dirty="0" smtClean="0"/>
              <a:t>Body parts</a:t>
            </a:r>
            <a:endParaRPr lang="en-US" sz="2800" dirty="0"/>
          </a:p>
        </p:txBody>
      </p:sp>
      <p:sp>
        <p:nvSpPr>
          <p:cNvPr id="9" name="Right Arrow 8"/>
          <p:cNvSpPr/>
          <p:nvPr/>
        </p:nvSpPr>
        <p:spPr>
          <a:xfrm>
            <a:off x="5562600" y="3418695"/>
            <a:ext cx="457200" cy="533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/>
          <p:cNvSpPr/>
          <p:nvPr/>
        </p:nvSpPr>
        <p:spPr>
          <a:xfrm>
            <a:off x="3581400" y="3048000"/>
            <a:ext cx="1828800" cy="12192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Classifier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581400" y="4960203"/>
            <a:ext cx="18758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smtClean="0"/>
              <a:t>Runs on GPU </a:t>
            </a:r>
            <a:br>
              <a:rPr lang="en-US" sz="2400" dirty="0" smtClean="0"/>
            </a:br>
            <a:r>
              <a:rPr lang="en-US" sz="2400" dirty="0" smtClean="0"/>
              <a:t>@ </a:t>
            </a:r>
            <a:r>
              <a:rPr lang="en-US" sz="2400" dirty="0"/>
              <a:t>320x240</a:t>
            </a:r>
          </a:p>
        </p:txBody>
      </p:sp>
    </p:spTree>
    <p:extLst>
      <p:ext uri="{BB962C8B-B14F-4D97-AF65-F5344CB8AC3E}">
        <p14:creationId xmlns:p14="http://schemas.microsoft.com/office/powerpoint/2010/main" val="2299290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http://t1.gstatic.com/images?q=tbn:ANd9GcQtd4ntJDyYF1J6UdBtUOoK-sJaUOQ9SRGhYQG3yi5-ALZZnvZ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523" y="1644539"/>
            <a:ext cx="1989384" cy="4211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46477"/>
          </a:xfrm>
        </p:spPr>
        <p:txBody>
          <a:bodyPr/>
          <a:lstStyle/>
          <a:p>
            <a:r>
              <a:rPr lang="en-US" dirty="0" smtClean="0"/>
              <a:t>Getting the Ground </a:t>
            </a:r>
            <a:r>
              <a:rPr lang="en-US" dirty="0" smtClean="0"/>
              <a:t>Truth: </a:t>
            </a:r>
            <a:r>
              <a:rPr lang="en-US" dirty="0" err="1" smtClean="0"/>
              <a:t>Mocap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62</a:t>
            </a:fld>
            <a:endParaRPr lang="en-US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2646" y="1752600"/>
            <a:ext cx="36576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0847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Training the classifier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63</a:t>
            </a:fld>
            <a:endParaRPr lang="en-US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3436938"/>
            <a:ext cx="8229600" cy="335756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Start from ground-truth data</a:t>
            </a:r>
          </a:p>
          <a:p>
            <a:pPr lvl="1"/>
            <a:r>
              <a:rPr lang="en-GB" dirty="0" smtClean="0"/>
              <a:t>depth paired with body parts</a:t>
            </a:r>
          </a:p>
          <a:p>
            <a:r>
              <a:rPr lang="en-GB" dirty="0" smtClean="0"/>
              <a:t>Train classifier to work across</a:t>
            </a:r>
          </a:p>
          <a:p>
            <a:pPr lvl="1"/>
            <a:r>
              <a:rPr lang="en-GB" dirty="0" smtClean="0"/>
              <a:t>pose</a:t>
            </a:r>
          </a:p>
          <a:p>
            <a:pPr lvl="1"/>
            <a:r>
              <a:rPr lang="en-GB" dirty="0" smtClean="0"/>
              <a:t>scene position</a:t>
            </a:r>
          </a:p>
          <a:p>
            <a:pPr lvl="1"/>
            <a:r>
              <a:rPr lang="en-GB" dirty="0" smtClean="0"/>
              <a:t>Height, body shape</a:t>
            </a:r>
          </a:p>
        </p:txBody>
      </p:sp>
      <p:grpSp>
        <p:nvGrpSpPr>
          <p:cNvPr id="5" name="Group 17"/>
          <p:cNvGrpSpPr/>
          <p:nvPr/>
        </p:nvGrpSpPr>
        <p:grpSpPr>
          <a:xfrm>
            <a:off x="735375" y="1265565"/>
            <a:ext cx="7673252" cy="2165075"/>
            <a:chOff x="470648" y="1285860"/>
            <a:chExt cx="8101880" cy="2286016"/>
          </a:xfrm>
        </p:grpSpPr>
        <p:grpSp>
          <p:nvGrpSpPr>
            <p:cNvPr id="6" name="Group 9"/>
            <p:cNvGrpSpPr/>
            <p:nvPr/>
          </p:nvGrpSpPr>
          <p:grpSpPr>
            <a:xfrm>
              <a:off x="470648" y="1285860"/>
              <a:ext cx="2958344" cy="2286016"/>
              <a:chOff x="-11001484" y="-4143428"/>
              <a:chExt cx="3143272" cy="2428916"/>
            </a:xfrm>
          </p:grpSpPr>
          <p:pic>
            <p:nvPicPr>
              <p:cNvPr id="13" name="Picture 3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9141" t="23491" r="82265" b="54527"/>
              <a:stretch>
                <a:fillRect/>
              </a:stretch>
            </p:blipFill>
            <p:spPr bwMode="auto">
              <a:xfrm>
                <a:off x="-11001484" y="-4143428"/>
                <a:ext cx="1571636" cy="24289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4" name="Picture 3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42761" t="23491" r="48645" b="54527"/>
              <a:stretch>
                <a:fillRect/>
              </a:stretch>
            </p:blipFill>
            <p:spPr bwMode="auto">
              <a:xfrm>
                <a:off x="-9429848" y="-4143428"/>
                <a:ext cx="1571636" cy="24289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grpSp>
          <p:nvGrpSpPr>
            <p:cNvPr id="7" name="Group 16"/>
            <p:cNvGrpSpPr/>
            <p:nvPr/>
          </p:nvGrpSpPr>
          <p:grpSpPr>
            <a:xfrm>
              <a:off x="3571868" y="1285860"/>
              <a:ext cx="2571768" cy="2286016"/>
              <a:chOff x="-8286840" y="15644898"/>
              <a:chExt cx="2571768" cy="2286016"/>
            </a:xfrm>
          </p:grpSpPr>
          <p:pic>
            <p:nvPicPr>
              <p:cNvPr id="11" name="Picture 4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16601" t="33073" r="74695" b="35676"/>
              <a:stretch>
                <a:fillRect/>
              </a:stretch>
            </p:blipFill>
            <p:spPr bwMode="auto">
              <a:xfrm>
                <a:off x="-8286840" y="15644898"/>
                <a:ext cx="1285884" cy="22860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2" name="Picture 4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58382" t="33073" r="32914" b="35676"/>
              <a:stretch>
                <a:fillRect/>
              </a:stretch>
            </p:blipFill>
            <p:spPr bwMode="auto">
              <a:xfrm>
                <a:off x="-7000956" y="15644898"/>
                <a:ext cx="1285884" cy="22860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grpSp>
          <p:nvGrpSpPr>
            <p:cNvPr id="8" name="Group 11"/>
            <p:cNvGrpSpPr/>
            <p:nvPr/>
          </p:nvGrpSpPr>
          <p:grpSpPr>
            <a:xfrm>
              <a:off x="6286512" y="1285860"/>
              <a:ext cx="2286016" cy="2286016"/>
              <a:chOff x="-9501286" y="1428736"/>
              <a:chExt cx="2714644" cy="2714644"/>
            </a:xfrm>
          </p:grpSpPr>
          <p:pic>
            <p:nvPicPr>
              <p:cNvPr id="9" name="Picture 2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9661" t="59051" r="82917" b="16379"/>
              <a:stretch>
                <a:fillRect/>
              </a:stretch>
            </p:blipFill>
            <p:spPr bwMode="auto">
              <a:xfrm>
                <a:off x="-9501286" y="1428736"/>
                <a:ext cx="1357322" cy="271464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0" name="Picture 2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43255" t="59051" r="49323" b="16379"/>
              <a:stretch>
                <a:fillRect/>
              </a:stretch>
            </p:blipFill>
            <p:spPr bwMode="auto">
              <a:xfrm>
                <a:off x="-8143964" y="1428736"/>
                <a:ext cx="1357322" cy="271464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</p:spTree>
    <p:extLst>
      <p:ext uri="{BB962C8B-B14F-4D97-AF65-F5344CB8AC3E}">
        <p14:creationId xmlns:p14="http://schemas.microsoft.com/office/powerpoint/2010/main" val="1416802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621" y="70721"/>
            <a:ext cx="8229600" cy="1143000"/>
          </a:xfrm>
        </p:spPr>
        <p:txBody>
          <a:bodyPr/>
          <a:lstStyle/>
          <a:p>
            <a:r>
              <a:rPr lang="en-US" dirty="0" smtClean="0"/>
              <a:t>Learn from Many Examples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64</a:t>
            </a:fld>
            <a:endParaRPr lang="en-US"/>
          </a:p>
        </p:txBody>
      </p:sp>
      <p:pic>
        <p:nvPicPr>
          <p:cNvPr id="174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304801" y="10748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75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304801" y="36580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451154" y="12137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451154" y="3796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6917" y="1289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6917" y="38731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74593" y="14363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574593" y="40195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9414" y="15108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9414" y="40940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986575" y="15342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986575" y="41174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64524" y="139333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72044" y="13933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72044" y="39765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61" name="Picture 17" descr="C:\Users\mbudiu\AppData\Local\Microsoft\Windows\Temporary Internet Files\Content.IE5\9Y4XRVEM\MP9004486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2604463"/>
            <a:ext cx="1466737" cy="219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ounded Rectangle 27"/>
          <p:cNvSpPr/>
          <p:nvPr/>
        </p:nvSpPr>
        <p:spPr>
          <a:xfrm>
            <a:off x="7162800" y="4446924"/>
            <a:ext cx="1828800" cy="12192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Decision</a:t>
            </a:r>
            <a:b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</a:br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Tree</a:t>
            </a:r>
            <a:b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</a:br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Classifier</a:t>
            </a:r>
            <a:endParaRPr lang="en-US" sz="2800" dirty="0">
              <a:solidFill>
                <a:schemeClr val="tx1"/>
              </a:solidFill>
              <a:latin typeface="Britannic Bold" pitchFamily="34" charset="0"/>
            </a:endParaRPr>
          </a:p>
        </p:txBody>
      </p:sp>
      <p:sp>
        <p:nvSpPr>
          <p:cNvPr id="55" name="Right Arrow 54"/>
          <p:cNvSpPr/>
          <p:nvPr/>
        </p:nvSpPr>
        <p:spPr>
          <a:xfrm>
            <a:off x="2876746" y="2811858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ight Arrow 55"/>
          <p:cNvSpPr/>
          <p:nvPr/>
        </p:nvSpPr>
        <p:spPr>
          <a:xfrm>
            <a:off x="2876746" y="4765180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543220" y="6087331"/>
            <a:ext cx="2837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Machine learning</a:t>
            </a:r>
            <a:endParaRPr lang="en-US" sz="2800" dirty="0"/>
          </a:p>
        </p:txBody>
      </p:sp>
      <p:grpSp>
        <p:nvGrpSpPr>
          <p:cNvPr id="5" name="Group 4"/>
          <p:cNvGrpSpPr/>
          <p:nvPr/>
        </p:nvGrpSpPr>
        <p:grpSpPr>
          <a:xfrm>
            <a:off x="3830077" y="1847128"/>
            <a:ext cx="2238015" cy="1929459"/>
            <a:chOff x="7296094" y="1162352"/>
            <a:chExt cx="1325788" cy="1143001"/>
          </a:xfrm>
        </p:grpSpPr>
        <p:pic>
          <p:nvPicPr>
            <p:cNvPr id="31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2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3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  <p:grpSp>
        <p:nvGrpSpPr>
          <p:cNvPr id="35" name="Group 34"/>
          <p:cNvGrpSpPr/>
          <p:nvPr/>
        </p:nvGrpSpPr>
        <p:grpSpPr>
          <a:xfrm>
            <a:off x="3830077" y="3947594"/>
            <a:ext cx="2238015" cy="1929459"/>
            <a:chOff x="7296094" y="1162352"/>
            <a:chExt cx="1325788" cy="1143001"/>
          </a:xfrm>
        </p:grpSpPr>
        <p:pic>
          <p:nvPicPr>
            <p:cNvPr id="3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4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4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2402217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Decision Trees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65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58349" y="1981200"/>
            <a:ext cx="1964295" cy="3004885"/>
            <a:chOff x="838200" y="1600200"/>
            <a:chExt cx="1964295" cy="3004885"/>
          </a:xfrm>
        </p:grpSpPr>
        <p:pic>
          <p:nvPicPr>
            <p:cNvPr id="4" name="Picture 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34896" b="73047" l="22852" r="39648"/>
                      </a14:imgEffect>
                    </a14:imgLayer>
                  </a14:imgProps>
                </a:ext>
              </a:extLst>
            </a:blip>
            <a:srcRect l="22168" t="32584" r="57324" b="25586"/>
            <a:stretch>
              <a:fillRect/>
            </a:stretch>
          </p:blipFill>
          <p:spPr bwMode="auto">
            <a:xfrm>
              <a:off x="838200" y="1600200"/>
              <a:ext cx="1964295" cy="30048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Rectangle 4"/>
            <p:cNvSpPr/>
            <p:nvPr/>
          </p:nvSpPr>
          <p:spPr>
            <a:xfrm>
              <a:off x="1820347" y="2645442"/>
              <a:ext cx="762000" cy="45720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2125147" y="2797842"/>
              <a:ext cx="152400" cy="15240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2125147" y="2797842"/>
              <a:ext cx="152400" cy="15240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896" b="73047" l="22852" r="39648"/>
                    </a14:imgEffect>
                  </a14:imgLayer>
                </a14:imgProps>
              </a:ext>
            </a:extLst>
          </a:blip>
          <a:srcRect l="32422" t="47135" r="59622" b="46501"/>
          <a:stretch/>
        </p:blipFill>
        <p:spPr bwMode="auto">
          <a:xfrm>
            <a:off x="2863446" y="2522354"/>
            <a:ext cx="2394353" cy="1436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/>
          <p:cNvSpPr/>
          <p:nvPr/>
        </p:nvSpPr>
        <p:spPr>
          <a:xfrm>
            <a:off x="2863447" y="2522355"/>
            <a:ext cx="2394353" cy="14366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3821189" y="3001226"/>
            <a:ext cx="478871" cy="47887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3821189" y="3001226"/>
            <a:ext cx="478871" cy="47887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1902496" y="2522355"/>
            <a:ext cx="960951" cy="5040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1902496" y="3480097"/>
            <a:ext cx="960950" cy="4788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al 26"/>
          <p:cNvSpPr/>
          <p:nvPr/>
        </p:nvSpPr>
        <p:spPr>
          <a:xfrm>
            <a:off x="6934200" y="1295400"/>
            <a:ext cx="457200" cy="457200"/>
          </a:xfrm>
          <a:prstGeom prst="ellipse">
            <a:avLst/>
          </a:prstGeom>
          <a:solidFill>
            <a:srgbClr val="11FF17"/>
          </a:solidFill>
          <a:ln>
            <a:solidFill>
              <a:srgbClr val="11FF17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Arrow Connector 28"/>
          <p:cNvCxnSpPr>
            <a:stCxn id="36" idx="3"/>
            <a:endCxn id="30" idx="7"/>
          </p:cNvCxnSpPr>
          <p:nvPr/>
        </p:nvCxnSpPr>
        <p:spPr>
          <a:xfrm flipH="1">
            <a:off x="7324445" y="2555043"/>
            <a:ext cx="420745" cy="292004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0" name="Oval 29"/>
          <p:cNvSpPr/>
          <p:nvPr/>
        </p:nvSpPr>
        <p:spPr>
          <a:xfrm>
            <a:off x="6934200" y="2780092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7678235" y="2164798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" name="Straight Arrow Connector 40"/>
          <p:cNvCxnSpPr>
            <a:stCxn id="27" idx="5"/>
            <a:endCxn id="36" idx="1"/>
          </p:cNvCxnSpPr>
          <p:nvPr/>
        </p:nvCxnSpPr>
        <p:spPr>
          <a:xfrm>
            <a:off x="7324445" y="1685645"/>
            <a:ext cx="420745" cy="546108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8" name="Oval 47"/>
          <p:cNvSpPr/>
          <p:nvPr/>
        </p:nvSpPr>
        <p:spPr>
          <a:xfrm>
            <a:off x="7678235" y="3657600"/>
            <a:ext cx="457200" cy="457200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Arrow Connector 51"/>
          <p:cNvCxnSpPr>
            <a:stCxn id="30" idx="5"/>
            <a:endCxn id="48" idx="1"/>
          </p:cNvCxnSpPr>
          <p:nvPr/>
        </p:nvCxnSpPr>
        <p:spPr>
          <a:xfrm>
            <a:off x="7324445" y="3170337"/>
            <a:ext cx="420745" cy="554218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prstDash val="sysDash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aphicFrame>
        <p:nvGraphicFramePr>
          <p:cNvPr id="56" name="Chart 55"/>
          <p:cNvGraphicFramePr/>
          <p:nvPr>
            <p:extLst/>
          </p:nvPr>
        </p:nvGraphicFramePr>
        <p:xfrm>
          <a:off x="6098914" y="3962400"/>
          <a:ext cx="2971800" cy="22825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cxnSp>
        <p:nvCxnSpPr>
          <p:cNvPr id="60" name="Straight Arrow Connector 59"/>
          <p:cNvCxnSpPr/>
          <p:nvPr/>
        </p:nvCxnSpPr>
        <p:spPr>
          <a:xfrm flipV="1">
            <a:off x="4068862" y="3076988"/>
            <a:ext cx="795352" cy="174898"/>
          </a:xfrm>
          <a:prstGeom prst="straightConnector1">
            <a:avLst/>
          </a:prstGeom>
          <a:ln w="38100">
            <a:solidFill>
              <a:srgbClr val="11FF17"/>
            </a:solidFill>
            <a:headEnd type="triangle" w="lg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/>
          <p:nvPr/>
        </p:nvCxnSpPr>
        <p:spPr>
          <a:xfrm>
            <a:off x="3271448" y="2844247"/>
            <a:ext cx="365328" cy="806996"/>
          </a:xfrm>
          <a:prstGeom prst="straightConnector1">
            <a:avLst/>
          </a:prstGeom>
          <a:ln w="38100">
            <a:solidFill>
              <a:srgbClr val="FFFF00"/>
            </a:solidFill>
            <a:headEnd type="triangle" w="lg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Oval 80"/>
          <p:cNvSpPr/>
          <p:nvPr/>
        </p:nvSpPr>
        <p:spPr>
          <a:xfrm>
            <a:off x="6172200" y="2073002"/>
            <a:ext cx="457200" cy="457200"/>
          </a:xfrm>
          <a:prstGeom prst="ellipse">
            <a:avLst/>
          </a:prstGeom>
          <a:solidFill>
            <a:srgbClr val="7F7F7F">
              <a:alpha val="43137"/>
            </a:srgb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3" name="Straight Arrow Connector 82"/>
          <p:cNvCxnSpPr>
            <a:stCxn id="27" idx="3"/>
            <a:endCxn id="81" idx="7"/>
          </p:cNvCxnSpPr>
          <p:nvPr/>
        </p:nvCxnSpPr>
        <p:spPr>
          <a:xfrm flipH="1">
            <a:off x="6562445" y="1685645"/>
            <a:ext cx="438710" cy="454312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V="1">
            <a:off x="3821189" y="3480097"/>
            <a:ext cx="478871" cy="171146"/>
          </a:xfrm>
          <a:prstGeom prst="straightConnector1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  <a:headEnd type="triangle" w="lg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Box 90"/>
          <p:cNvSpPr txBox="1"/>
          <p:nvPr/>
        </p:nvSpPr>
        <p:spPr>
          <a:xfrm>
            <a:off x="6518189" y="1600200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&lt;</a:t>
            </a:r>
            <a:endParaRPr lang="en-US" dirty="0"/>
          </a:p>
        </p:txBody>
      </p:sp>
      <p:sp>
        <p:nvSpPr>
          <p:cNvPr id="92" name="TextBox 91"/>
          <p:cNvSpPr txBox="1"/>
          <p:nvPr/>
        </p:nvSpPr>
        <p:spPr>
          <a:xfrm>
            <a:off x="7467600" y="1634774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&gt;</a:t>
            </a:r>
            <a:endParaRPr lang="en-US" dirty="0"/>
          </a:p>
        </p:txBody>
      </p:sp>
      <p:sp>
        <p:nvSpPr>
          <p:cNvPr id="93" name="TextBox 92"/>
          <p:cNvSpPr txBox="1"/>
          <p:nvPr/>
        </p:nvSpPr>
        <p:spPr>
          <a:xfrm>
            <a:off x="7265496" y="2370377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&lt;</a:t>
            </a:r>
            <a:endParaRPr lang="en-US" dirty="0"/>
          </a:p>
        </p:txBody>
      </p:sp>
      <p:sp>
        <p:nvSpPr>
          <p:cNvPr id="94" name="TextBox 93"/>
          <p:cNvSpPr txBox="1"/>
          <p:nvPr/>
        </p:nvSpPr>
        <p:spPr>
          <a:xfrm>
            <a:off x="3112093" y="4909885"/>
            <a:ext cx="2418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Features to learn</a:t>
            </a:r>
            <a:endParaRPr lang="en-US" sz="2400" i="1" dirty="0"/>
          </a:p>
        </p:txBody>
      </p:sp>
      <p:cxnSp>
        <p:nvCxnSpPr>
          <p:cNvPr id="96" name="Straight Arrow Connector 95"/>
          <p:cNvCxnSpPr>
            <a:stCxn id="94" idx="0"/>
          </p:cNvCxnSpPr>
          <p:nvPr/>
        </p:nvCxnSpPr>
        <p:spPr>
          <a:xfrm flipV="1">
            <a:off x="4321463" y="3178843"/>
            <a:ext cx="250537" cy="17310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94" idx="0"/>
          </p:cNvCxnSpPr>
          <p:nvPr/>
        </p:nvCxnSpPr>
        <p:spPr>
          <a:xfrm flipH="1" flipV="1">
            <a:off x="4068863" y="3565671"/>
            <a:ext cx="252600" cy="13442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ight Arrow 33"/>
          <p:cNvSpPr/>
          <p:nvPr/>
        </p:nvSpPr>
        <p:spPr>
          <a:xfrm>
            <a:off x="5486400" y="3086752"/>
            <a:ext cx="533400" cy="585107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2593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7" grpId="0" animBg="1"/>
      <p:bldP spid="30" grpId="0" animBg="1"/>
      <p:bldP spid="36" grpId="0" animBg="1"/>
      <p:bldP spid="48" grpId="0" animBg="1"/>
      <p:bldGraphic spid="56" grpId="0">
        <p:bldAsOne/>
      </p:bldGraphic>
      <p:bldP spid="81" grpId="0" animBg="1"/>
      <p:bldP spid="91" grpId="0"/>
      <p:bldP spid="92" grpId="0"/>
      <p:bldP spid="93" grpId="0"/>
      <p:bldP spid="94" grpId="0"/>
      <p:bldP spid="34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" name="Group 347"/>
          <p:cNvGrpSpPr/>
          <p:nvPr/>
        </p:nvGrpSpPr>
        <p:grpSpPr>
          <a:xfrm>
            <a:off x="152501" y="2469688"/>
            <a:ext cx="2768573" cy="3317851"/>
            <a:chOff x="3886200" y="1312204"/>
            <a:chExt cx="3463541" cy="4150701"/>
          </a:xfrm>
        </p:grpSpPr>
        <p:sp>
          <p:nvSpPr>
            <p:cNvPr id="349" name="Rounded Rectangle 348"/>
            <p:cNvSpPr/>
            <p:nvPr/>
          </p:nvSpPr>
          <p:spPr>
            <a:xfrm>
              <a:off x="3886200" y="1312204"/>
              <a:ext cx="3463541" cy="4150701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0" name="Rounded Rectangle 349"/>
            <p:cNvSpPr/>
            <p:nvPr/>
          </p:nvSpPr>
          <p:spPr>
            <a:xfrm>
              <a:off x="4800600" y="24030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1" name="Straight Arrow Connector 350"/>
            <p:cNvCxnSpPr>
              <a:stCxn id="374" idx="2"/>
              <a:endCxn id="350" idx="0"/>
            </p:cNvCxnSpPr>
            <p:nvPr/>
          </p:nvCxnSpPr>
          <p:spPr>
            <a:xfrm>
              <a:off x="4187952" y="2178717"/>
              <a:ext cx="879348" cy="22436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2" name="Rounded Rectangle 351"/>
            <p:cNvSpPr/>
            <p:nvPr/>
          </p:nvSpPr>
          <p:spPr>
            <a:xfrm>
              <a:off x="4876800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3" name="Rounded Rectangle 352"/>
            <p:cNvSpPr/>
            <p:nvPr/>
          </p:nvSpPr>
          <p:spPr>
            <a:xfrm>
              <a:off x="5541789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4" name="Rounded Rectangle 353"/>
            <p:cNvSpPr/>
            <p:nvPr/>
          </p:nvSpPr>
          <p:spPr>
            <a:xfrm>
              <a:off x="6206778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5" name="Straight Arrow Connector 354"/>
            <p:cNvCxnSpPr>
              <a:stCxn id="353" idx="2"/>
              <a:endCxn id="378" idx="0"/>
            </p:cNvCxnSpPr>
            <p:nvPr/>
          </p:nvCxnSpPr>
          <p:spPr>
            <a:xfrm flipH="1">
              <a:off x="4816546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6" name="Straight Arrow Connector 355"/>
            <p:cNvCxnSpPr>
              <a:stCxn id="350" idx="2"/>
              <a:endCxn id="353" idx="0"/>
            </p:cNvCxnSpPr>
            <p:nvPr/>
          </p:nvCxnSpPr>
          <p:spPr>
            <a:xfrm>
              <a:off x="5067300" y="2667000"/>
              <a:ext cx="741189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7" name="Straight Arrow Connector 356"/>
            <p:cNvCxnSpPr>
              <a:stCxn id="350" idx="2"/>
              <a:endCxn id="354" idx="0"/>
            </p:cNvCxnSpPr>
            <p:nvPr/>
          </p:nvCxnSpPr>
          <p:spPr>
            <a:xfrm>
              <a:off x="5067300" y="2667000"/>
              <a:ext cx="1406178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9" name="Rounded Rectangle 358"/>
            <p:cNvSpPr/>
            <p:nvPr/>
          </p:nvSpPr>
          <p:spPr>
            <a:xfrm>
              <a:off x="5214835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60" name="Straight Arrow Connector 359"/>
            <p:cNvCxnSpPr>
              <a:stCxn id="352" idx="2"/>
              <a:endCxn id="378" idx="0"/>
            </p:cNvCxnSpPr>
            <p:nvPr/>
          </p:nvCxnSpPr>
          <p:spPr>
            <a:xfrm flipH="1">
              <a:off x="4816546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1" name="Straight Arrow Connector 360"/>
            <p:cNvCxnSpPr>
              <a:stCxn id="354" idx="2"/>
              <a:endCxn id="378" idx="0"/>
            </p:cNvCxnSpPr>
            <p:nvPr/>
          </p:nvCxnSpPr>
          <p:spPr>
            <a:xfrm flipH="1">
              <a:off x="4816546" y="3505200"/>
              <a:ext cx="165693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2" name="Straight Arrow Connector 361"/>
            <p:cNvCxnSpPr>
              <a:stCxn id="352" idx="2"/>
              <a:endCxn id="359" idx="0"/>
            </p:cNvCxnSpPr>
            <p:nvPr/>
          </p:nvCxnSpPr>
          <p:spPr>
            <a:xfrm>
              <a:off x="5143500" y="3505200"/>
              <a:ext cx="338035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3" name="Straight Arrow Connector 362"/>
            <p:cNvCxnSpPr>
              <a:stCxn id="353" idx="2"/>
              <a:endCxn id="359" idx="0"/>
            </p:cNvCxnSpPr>
            <p:nvPr/>
          </p:nvCxnSpPr>
          <p:spPr>
            <a:xfrm flipH="1">
              <a:off x="5481535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4" name="Straight Arrow Connector 363"/>
            <p:cNvCxnSpPr>
              <a:stCxn id="354" idx="2"/>
              <a:endCxn id="359" idx="0"/>
            </p:cNvCxnSpPr>
            <p:nvPr/>
          </p:nvCxnSpPr>
          <p:spPr>
            <a:xfrm flipH="1">
              <a:off x="5481535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6" name="Straight Arrow Connector 365"/>
            <p:cNvCxnSpPr>
              <a:stCxn id="350" idx="2"/>
              <a:endCxn id="352" idx="0"/>
            </p:cNvCxnSpPr>
            <p:nvPr/>
          </p:nvCxnSpPr>
          <p:spPr>
            <a:xfrm>
              <a:off x="5067300" y="2667000"/>
              <a:ext cx="76200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8" name="Straight Arrow Connector 367"/>
            <p:cNvCxnSpPr>
              <a:stCxn id="359" idx="2"/>
              <a:endCxn id="392" idx="0"/>
            </p:cNvCxnSpPr>
            <p:nvPr/>
          </p:nvCxnSpPr>
          <p:spPr>
            <a:xfrm>
              <a:off x="5481535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9" name="Straight Arrow Connector 368"/>
            <p:cNvCxnSpPr>
              <a:stCxn id="378" idx="2"/>
              <a:endCxn id="395" idx="0"/>
            </p:cNvCxnSpPr>
            <p:nvPr/>
          </p:nvCxnSpPr>
          <p:spPr>
            <a:xfrm>
              <a:off x="4816546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0" name="Rounded Rectangle 369"/>
            <p:cNvSpPr/>
            <p:nvPr/>
          </p:nvSpPr>
          <p:spPr>
            <a:xfrm>
              <a:off x="5503689" y="492987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71" name="Straight Arrow Connector 370"/>
            <p:cNvCxnSpPr>
              <a:stCxn id="392" idx="2"/>
              <a:endCxn id="370" idx="0"/>
            </p:cNvCxnSpPr>
            <p:nvPr/>
          </p:nvCxnSpPr>
          <p:spPr>
            <a:xfrm>
              <a:off x="5481535" y="4635952"/>
              <a:ext cx="288854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2" name="Straight Arrow Connector 371"/>
            <p:cNvCxnSpPr>
              <a:stCxn id="395" idx="2"/>
              <a:endCxn id="370" idx="0"/>
            </p:cNvCxnSpPr>
            <p:nvPr/>
          </p:nvCxnSpPr>
          <p:spPr>
            <a:xfrm>
              <a:off x="4816546" y="4635952"/>
              <a:ext cx="953843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4" name="Rounded Rectangle 373"/>
            <p:cNvSpPr/>
            <p:nvPr/>
          </p:nvSpPr>
          <p:spPr>
            <a:xfrm>
              <a:off x="3921252" y="1914798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5" name="Rounded Rectangle 374"/>
            <p:cNvSpPr/>
            <p:nvPr/>
          </p:nvSpPr>
          <p:spPr>
            <a:xfrm>
              <a:off x="5888211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6" name="Rounded Rectangle 375"/>
            <p:cNvSpPr/>
            <p:nvPr/>
          </p:nvSpPr>
          <p:spPr>
            <a:xfrm>
              <a:off x="6553200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77" name="Straight Arrow Connector 376"/>
            <p:cNvCxnSpPr>
              <a:stCxn id="376" idx="2"/>
              <a:endCxn id="394" idx="0"/>
            </p:cNvCxnSpPr>
            <p:nvPr/>
          </p:nvCxnSpPr>
          <p:spPr>
            <a:xfrm>
              <a:off x="6819900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8" name="Rounded Rectangle 377"/>
            <p:cNvSpPr/>
            <p:nvPr/>
          </p:nvSpPr>
          <p:spPr>
            <a:xfrm>
              <a:off x="4549846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79" name="Straight Arrow Connector 378"/>
            <p:cNvCxnSpPr>
              <a:stCxn id="354" idx="2"/>
              <a:endCxn id="376" idx="0"/>
            </p:cNvCxnSpPr>
            <p:nvPr/>
          </p:nvCxnSpPr>
          <p:spPr>
            <a:xfrm>
              <a:off x="6473478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0" name="Straight Arrow Connector 379"/>
            <p:cNvCxnSpPr>
              <a:stCxn id="354" idx="2"/>
              <a:endCxn id="375" idx="0"/>
            </p:cNvCxnSpPr>
            <p:nvPr/>
          </p:nvCxnSpPr>
          <p:spPr>
            <a:xfrm flipH="1">
              <a:off x="6154911" y="3505200"/>
              <a:ext cx="318567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1" name="Straight Arrow Connector 380"/>
            <p:cNvCxnSpPr>
              <a:stCxn id="353" idx="2"/>
              <a:endCxn id="375" idx="0"/>
            </p:cNvCxnSpPr>
            <p:nvPr/>
          </p:nvCxnSpPr>
          <p:spPr>
            <a:xfrm>
              <a:off x="5808489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2" name="Straight Arrow Connector 381"/>
            <p:cNvCxnSpPr>
              <a:stCxn id="375" idx="2"/>
              <a:endCxn id="393" idx="0"/>
            </p:cNvCxnSpPr>
            <p:nvPr/>
          </p:nvCxnSpPr>
          <p:spPr>
            <a:xfrm>
              <a:off x="6154911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3" name="Straight Arrow Connector 382"/>
            <p:cNvCxnSpPr>
              <a:stCxn id="393" idx="2"/>
              <a:endCxn id="370" idx="0"/>
            </p:cNvCxnSpPr>
            <p:nvPr/>
          </p:nvCxnSpPr>
          <p:spPr>
            <a:xfrm flipH="1">
              <a:off x="5770389" y="4635952"/>
              <a:ext cx="384522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4" name="Straight Arrow Connector 383"/>
            <p:cNvCxnSpPr>
              <a:stCxn id="394" idx="2"/>
              <a:endCxn id="370" idx="0"/>
            </p:cNvCxnSpPr>
            <p:nvPr/>
          </p:nvCxnSpPr>
          <p:spPr>
            <a:xfrm flipH="1">
              <a:off x="5770389" y="4635952"/>
              <a:ext cx="1049511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5" name="Straight Arrow Connector 384"/>
            <p:cNvCxnSpPr>
              <a:stCxn id="353" idx="2"/>
              <a:endCxn id="376" idx="0"/>
            </p:cNvCxnSpPr>
            <p:nvPr/>
          </p:nvCxnSpPr>
          <p:spPr>
            <a:xfrm>
              <a:off x="5808489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6" name="Straight Arrow Connector 385"/>
            <p:cNvCxnSpPr>
              <a:stCxn id="352" idx="2"/>
              <a:endCxn id="375" idx="0"/>
            </p:cNvCxnSpPr>
            <p:nvPr/>
          </p:nvCxnSpPr>
          <p:spPr>
            <a:xfrm>
              <a:off x="5143500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7" name="Straight Arrow Connector 386"/>
            <p:cNvCxnSpPr>
              <a:endCxn id="376" idx="0"/>
            </p:cNvCxnSpPr>
            <p:nvPr/>
          </p:nvCxnSpPr>
          <p:spPr>
            <a:xfrm>
              <a:off x="5165484" y="3581400"/>
              <a:ext cx="1654416" cy="3048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8" name="Elbow Connector 387"/>
            <p:cNvCxnSpPr>
              <a:stCxn id="374" idx="2"/>
              <a:endCxn id="395" idx="1"/>
            </p:cNvCxnSpPr>
            <p:nvPr/>
          </p:nvCxnSpPr>
          <p:spPr>
            <a:xfrm rot="16200000" flipH="1">
              <a:off x="3206261" y="3160408"/>
              <a:ext cx="2325276" cy="361894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9" name="Elbow Connector 388"/>
            <p:cNvCxnSpPr>
              <a:stCxn id="374" idx="2"/>
              <a:endCxn id="394" idx="1"/>
            </p:cNvCxnSpPr>
            <p:nvPr/>
          </p:nvCxnSpPr>
          <p:spPr>
            <a:xfrm rot="16200000" flipH="1">
              <a:off x="4207938" y="2158731"/>
              <a:ext cx="2325276" cy="2365248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0" name="Elbow Connector 389"/>
            <p:cNvCxnSpPr>
              <a:stCxn id="374" idx="2"/>
              <a:endCxn id="393" idx="1"/>
            </p:cNvCxnSpPr>
            <p:nvPr/>
          </p:nvCxnSpPr>
          <p:spPr>
            <a:xfrm rot="16200000" flipH="1">
              <a:off x="3875443" y="2491225"/>
              <a:ext cx="2325276" cy="1700259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1" name="Elbow Connector 390"/>
            <p:cNvCxnSpPr>
              <a:stCxn id="374" idx="2"/>
              <a:endCxn id="392" idx="1"/>
            </p:cNvCxnSpPr>
            <p:nvPr/>
          </p:nvCxnSpPr>
          <p:spPr>
            <a:xfrm rot="16200000" flipH="1">
              <a:off x="3538755" y="2827913"/>
              <a:ext cx="2325276" cy="1026883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2" name="Rounded Rectangle 391"/>
            <p:cNvSpPr/>
            <p:nvPr/>
          </p:nvSpPr>
          <p:spPr>
            <a:xfrm>
              <a:off x="5214835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3" name="Rounded Rectangle 392"/>
            <p:cNvSpPr/>
            <p:nvPr/>
          </p:nvSpPr>
          <p:spPr>
            <a:xfrm>
              <a:off x="5888211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4" name="Rounded Rectangle 393"/>
            <p:cNvSpPr/>
            <p:nvPr/>
          </p:nvSpPr>
          <p:spPr>
            <a:xfrm>
              <a:off x="6553200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5" name="Rounded Rectangle 394"/>
            <p:cNvSpPr/>
            <p:nvPr/>
          </p:nvSpPr>
          <p:spPr>
            <a:xfrm>
              <a:off x="4549846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398" name="Straight Arrow Connector 397"/>
          <p:cNvCxnSpPr>
            <a:stCxn id="317" idx="0"/>
            <a:endCxn id="350" idx="0"/>
          </p:cNvCxnSpPr>
          <p:nvPr/>
        </p:nvCxnSpPr>
        <p:spPr>
          <a:xfrm flipH="1">
            <a:off x="1096610" y="1714606"/>
            <a:ext cx="1407520" cy="162707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9" name="Straight Arrow Connector 398"/>
          <p:cNvCxnSpPr>
            <a:stCxn id="46" idx="0"/>
            <a:endCxn id="352" idx="0"/>
          </p:cNvCxnSpPr>
          <p:nvPr/>
        </p:nvCxnSpPr>
        <p:spPr>
          <a:xfrm flipH="1">
            <a:off x="1157520" y="2011103"/>
            <a:ext cx="2266675" cy="200058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0" name="Straight Arrow Connector 399"/>
          <p:cNvCxnSpPr>
            <a:stCxn id="48" idx="0"/>
            <a:endCxn id="353" idx="0"/>
          </p:cNvCxnSpPr>
          <p:nvPr/>
        </p:nvCxnSpPr>
        <p:spPr>
          <a:xfrm flipH="1">
            <a:off x="1689078" y="2011103"/>
            <a:ext cx="2463993" cy="200058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1" name="Straight Arrow Connector 400"/>
          <p:cNvCxnSpPr>
            <a:stCxn id="49" idx="0"/>
            <a:endCxn id="354" idx="0"/>
          </p:cNvCxnSpPr>
          <p:nvPr/>
        </p:nvCxnSpPr>
        <p:spPr>
          <a:xfrm flipH="1">
            <a:off x="2220635" y="2011103"/>
            <a:ext cx="2665792" cy="200058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Arrow Connector 183"/>
          <p:cNvCxnSpPr>
            <a:stCxn id="370" idx="2"/>
            <a:endCxn id="168" idx="0"/>
          </p:cNvCxnSpPr>
          <p:nvPr/>
        </p:nvCxnSpPr>
        <p:spPr>
          <a:xfrm>
            <a:off x="1658623" y="5572422"/>
            <a:ext cx="891293" cy="215116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Straight Arrow Connector 241"/>
          <p:cNvCxnSpPr>
            <a:stCxn id="229" idx="2"/>
            <a:endCxn id="374" idx="0"/>
          </p:cNvCxnSpPr>
          <p:nvPr/>
        </p:nvCxnSpPr>
        <p:spPr>
          <a:xfrm flipH="1">
            <a:off x="393706" y="2100246"/>
            <a:ext cx="663418" cy="851124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Isosceles Triangle 43"/>
          <p:cNvSpPr/>
          <p:nvPr/>
        </p:nvSpPr>
        <p:spPr>
          <a:xfrm flipV="1">
            <a:off x="2163036" y="1524288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Isosceles Triangle 45"/>
          <p:cNvSpPr/>
          <p:nvPr/>
        </p:nvSpPr>
        <p:spPr>
          <a:xfrm flipV="1">
            <a:off x="3089189" y="1828372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TextBox 46"/>
          <p:cNvSpPr txBox="1"/>
          <p:nvPr/>
        </p:nvSpPr>
        <p:spPr>
          <a:xfrm>
            <a:off x="1887909" y="1249821"/>
            <a:ext cx="1220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Partial tree</a:t>
            </a:r>
            <a:endParaRPr lang="en-US" dirty="0"/>
          </a:p>
        </p:txBody>
      </p:sp>
      <p:sp>
        <p:nvSpPr>
          <p:cNvPr id="48" name="Isosceles Triangle 47"/>
          <p:cNvSpPr/>
          <p:nvPr/>
        </p:nvSpPr>
        <p:spPr>
          <a:xfrm flipV="1">
            <a:off x="3818064" y="1828372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Isosceles Triangle 48"/>
          <p:cNvSpPr/>
          <p:nvPr/>
        </p:nvSpPr>
        <p:spPr>
          <a:xfrm flipV="1">
            <a:off x="4551420" y="1828372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TextBox 49"/>
          <p:cNvSpPr txBox="1"/>
          <p:nvPr/>
        </p:nvSpPr>
        <p:spPr>
          <a:xfrm>
            <a:off x="3753292" y="1374298"/>
            <a:ext cx="849593" cy="369332"/>
          </a:xfrm>
          <a:prstGeom prst="rect">
            <a:avLst/>
          </a:prstGeom>
          <a:noFill/>
          <a:ln w="19050">
            <a:noFill/>
            <a:headEnd type="none" w="med" len="med"/>
            <a:tailEnd type="triangle" w="med" len="med"/>
          </a:ln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Images</a:t>
            </a:r>
            <a:endParaRPr lang="en-US" dirty="0"/>
          </a:p>
        </p:txBody>
      </p:sp>
      <p:sp>
        <p:nvSpPr>
          <p:cNvPr id="168" name="Rounded Rectangle 167"/>
          <p:cNvSpPr/>
          <p:nvPr/>
        </p:nvSpPr>
        <p:spPr>
          <a:xfrm>
            <a:off x="2336730" y="5787539"/>
            <a:ext cx="426372" cy="210963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ounded Rectangle 176"/>
          <p:cNvSpPr/>
          <p:nvPr/>
        </p:nvSpPr>
        <p:spPr>
          <a:xfrm>
            <a:off x="2336730" y="6146310"/>
            <a:ext cx="426372" cy="210963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1" name="Straight Arrow Connector 180"/>
          <p:cNvCxnSpPr>
            <a:stCxn id="168" idx="2"/>
            <a:endCxn id="177" idx="0"/>
          </p:cNvCxnSpPr>
          <p:nvPr/>
        </p:nvCxnSpPr>
        <p:spPr>
          <a:xfrm>
            <a:off x="2549916" y="5998502"/>
            <a:ext cx="0" cy="14780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2" name="Right Brace 201"/>
          <p:cNvSpPr/>
          <p:nvPr/>
        </p:nvSpPr>
        <p:spPr>
          <a:xfrm rot="5400000" flipH="1">
            <a:off x="4079110" y="643870"/>
            <a:ext cx="121820" cy="2101661"/>
          </a:xfrm>
          <a:prstGeom prst="rightBrace">
            <a:avLst>
              <a:gd name="adj1" fmla="val 36333"/>
              <a:gd name="adj2" fmla="val 50000"/>
            </a:avLst>
          </a:prstGeom>
          <a:ln w="1905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2" name="Isosceles Triangle 221"/>
          <p:cNvSpPr/>
          <p:nvPr/>
        </p:nvSpPr>
        <p:spPr>
          <a:xfrm flipV="1">
            <a:off x="711637" y="1512733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3" name="TextBox 222"/>
          <p:cNvSpPr txBox="1"/>
          <p:nvPr/>
        </p:nvSpPr>
        <p:spPr>
          <a:xfrm>
            <a:off x="561093" y="1219270"/>
            <a:ext cx="992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Features</a:t>
            </a:r>
          </a:p>
        </p:txBody>
      </p:sp>
      <p:sp>
        <p:nvSpPr>
          <p:cNvPr id="229" name="Rounded Rectangle 228"/>
          <p:cNvSpPr/>
          <p:nvPr/>
        </p:nvSpPr>
        <p:spPr>
          <a:xfrm>
            <a:off x="843938" y="1889283"/>
            <a:ext cx="426372" cy="210963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0" name="Rectangle 229"/>
          <p:cNvSpPr/>
          <p:nvPr/>
        </p:nvSpPr>
        <p:spPr>
          <a:xfrm>
            <a:off x="1270139" y="1847152"/>
            <a:ext cx="1163242" cy="369332"/>
          </a:xfrm>
          <a:prstGeom prst="rect">
            <a:avLst/>
          </a:prstGeom>
          <a:ln w="19050">
            <a:noFill/>
            <a:headEnd type="none" w="med" len="med"/>
            <a:tailEnd type="triangle" w="med" len="med"/>
          </a:ln>
        </p:spPr>
        <p:txBody>
          <a:bodyPr wrap="square">
            <a:spAutoFit/>
          </a:bodyPr>
          <a:lstStyle/>
          <a:p>
            <a:r>
              <a:rPr lang="en-US" dirty="0" smtClean="0"/>
              <a:t>split</a:t>
            </a:r>
            <a:endParaRPr lang="en-US" dirty="0"/>
          </a:p>
        </p:txBody>
      </p:sp>
      <p:cxnSp>
        <p:nvCxnSpPr>
          <p:cNvPr id="239" name="Straight Arrow Connector 238"/>
          <p:cNvCxnSpPr>
            <a:stCxn id="222" idx="0"/>
            <a:endCxn id="229" idx="0"/>
          </p:cNvCxnSpPr>
          <p:nvPr/>
        </p:nvCxnSpPr>
        <p:spPr>
          <a:xfrm>
            <a:off x="1046643" y="1695463"/>
            <a:ext cx="10481" cy="19381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6" name="Group 325"/>
          <p:cNvGrpSpPr/>
          <p:nvPr/>
        </p:nvGrpSpPr>
        <p:grpSpPr>
          <a:xfrm>
            <a:off x="3145734" y="2469687"/>
            <a:ext cx="2950266" cy="3317851"/>
            <a:chOff x="3784987" y="1311360"/>
            <a:chExt cx="3690844" cy="4150701"/>
          </a:xfrm>
        </p:grpSpPr>
        <p:sp>
          <p:nvSpPr>
            <p:cNvPr id="11" name="Rounded Rectangle 10"/>
            <p:cNvSpPr/>
            <p:nvPr/>
          </p:nvSpPr>
          <p:spPr>
            <a:xfrm>
              <a:off x="3784987" y="1311360"/>
              <a:ext cx="3690844" cy="4150701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Rounded Rectangle 2"/>
            <p:cNvSpPr/>
            <p:nvPr/>
          </p:nvSpPr>
          <p:spPr>
            <a:xfrm>
              <a:off x="4800600" y="24030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0" name="Straight Arrow Connector 9"/>
            <p:cNvCxnSpPr>
              <a:stCxn id="231" idx="2"/>
              <a:endCxn id="3" idx="0"/>
            </p:cNvCxnSpPr>
            <p:nvPr/>
          </p:nvCxnSpPr>
          <p:spPr>
            <a:xfrm>
              <a:off x="4187952" y="2178717"/>
              <a:ext cx="879348" cy="22436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Rounded Rectangle 51"/>
            <p:cNvSpPr/>
            <p:nvPr/>
          </p:nvSpPr>
          <p:spPr>
            <a:xfrm>
              <a:off x="4876800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ounded Rectangle 52"/>
            <p:cNvSpPr/>
            <p:nvPr/>
          </p:nvSpPr>
          <p:spPr>
            <a:xfrm>
              <a:off x="5541789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Rounded Rectangle 53"/>
            <p:cNvSpPr/>
            <p:nvPr/>
          </p:nvSpPr>
          <p:spPr>
            <a:xfrm>
              <a:off x="6206778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57" name="Straight Arrow Connector 56"/>
            <p:cNvCxnSpPr>
              <a:stCxn id="53" idx="2"/>
              <a:endCxn id="94" idx="0"/>
            </p:cNvCxnSpPr>
            <p:nvPr/>
          </p:nvCxnSpPr>
          <p:spPr>
            <a:xfrm flipH="1">
              <a:off x="4816546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Arrow Connector 59"/>
            <p:cNvCxnSpPr>
              <a:stCxn id="3" idx="2"/>
              <a:endCxn id="53" idx="0"/>
            </p:cNvCxnSpPr>
            <p:nvPr/>
          </p:nvCxnSpPr>
          <p:spPr>
            <a:xfrm>
              <a:off x="5067300" y="2667000"/>
              <a:ext cx="741189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Arrow Connector 62"/>
            <p:cNvCxnSpPr>
              <a:stCxn id="3" idx="2"/>
              <a:endCxn id="54" idx="0"/>
            </p:cNvCxnSpPr>
            <p:nvPr/>
          </p:nvCxnSpPr>
          <p:spPr>
            <a:xfrm>
              <a:off x="5067300" y="2667000"/>
              <a:ext cx="1406178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5" name="Rounded Rectangle 94"/>
            <p:cNvSpPr/>
            <p:nvPr/>
          </p:nvSpPr>
          <p:spPr>
            <a:xfrm>
              <a:off x="5214835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98" name="Straight Arrow Connector 97"/>
            <p:cNvCxnSpPr>
              <a:stCxn id="52" idx="2"/>
              <a:endCxn id="94" idx="0"/>
            </p:cNvCxnSpPr>
            <p:nvPr/>
          </p:nvCxnSpPr>
          <p:spPr>
            <a:xfrm flipH="1">
              <a:off x="4816546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Arrow Connector 98"/>
            <p:cNvCxnSpPr>
              <a:stCxn id="54" idx="2"/>
              <a:endCxn id="94" idx="0"/>
            </p:cNvCxnSpPr>
            <p:nvPr/>
          </p:nvCxnSpPr>
          <p:spPr>
            <a:xfrm flipH="1">
              <a:off x="4816546" y="3505200"/>
              <a:ext cx="165693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Arrow Connector 99"/>
            <p:cNvCxnSpPr>
              <a:stCxn id="52" idx="2"/>
              <a:endCxn id="95" idx="0"/>
            </p:cNvCxnSpPr>
            <p:nvPr/>
          </p:nvCxnSpPr>
          <p:spPr>
            <a:xfrm>
              <a:off x="5143500" y="3505200"/>
              <a:ext cx="338035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Arrow Connector 100"/>
            <p:cNvCxnSpPr>
              <a:stCxn id="53" idx="2"/>
              <a:endCxn id="95" idx="0"/>
            </p:cNvCxnSpPr>
            <p:nvPr/>
          </p:nvCxnSpPr>
          <p:spPr>
            <a:xfrm flipH="1">
              <a:off x="5481535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Arrow Connector 101"/>
            <p:cNvCxnSpPr>
              <a:stCxn id="54" idx="2"/>
              <a:endCxn id="95" idx="0"/>
            </p:cNvCxnSpPr>
            <p:nvPr/>
          </p:nvCxnSpPr>
          <p:spPr>
            <a:xfrm flipH="1">
              <a:off x="5481535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Arrow Connector 129"/>
            <p:cNvCxnSpPr>
              <a:stCxn id="3" idx="2"/>
              <a:endCxn id="52" idx="0"/>
            </p:cNvCxnSpPr>
            <p:nvPr/>
          </p:nvCxnSpPr>
          <p:spPr>
            <a:xfrm>
              <a:off x="5067300" y="2667000"/>
              <a:ext cx="76200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Arrow Connector 147"/>
            <p:cNvCxnSpPr>
              <a:stCxn id="95" idx="2"/>
              <a:endCxn id="129" idx="0"/>
            </p:cNvCxnSpPr>
            <p:nvPr/>
          </p:nvCxnSpPr>
          <p:spPr>
            <a:xfrm>
              <a:off x="5481535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Arrow Connector 150"/>
            <p:cNvCxnSpPr>
              <a:stCxn id="94" idx="2"/>
              <a:endCxn id="128" idx="0"/>
            </p:cNvCxnSpPr>
            <p:nvPr/>
          </p:nvCxnSpPr>
          <p:spPr>
            <a:xfrm>
              <a:off x="4816546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6" name="Rounded Rectangle 155"/>
            <p:cNvSpPr/>
            <p:nvPr/>
          </p:nvSpPr>
          <p:spPr>
            <a:xfrm>
              <a:off x="5503689" y="492987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0" name="Straight Arrow Connector 159"/>
            <p:cNvCxnSpPr>
              <a:stCxn id="129" idx="2"/>
              <a:endCxn id="156" idx="0"/>
            </p:cNvCxnSpPr>
            <p:nvPr/>
          </p:nvCxnSpPr>
          <p:spPr>
            <a:xfrm>
              <a:off x="5481535" y="4635952"/>
              <a:ext cx="288854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Arrow Connector 160"/>
            <p:cNvCxnSpPr>
              <a:stCxn id="128" idx="2"/>
              <a:endCxn id="156" idx="0"/>
            </p:cNvCxnSpPr>
            <p:nvPr/>
          </p:nvCxnSpPr>
          <p:spPr>
            <a:xfrm>
              <a:off x="4816546" y="4635952"/>
              <a:ext cx="953843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1" name="Rounded Rectangle 230"/>
            <p:cNvSpPr/>
            <p:nvPr/>
          </p:nvSpPr>
          <p:spPr>
            <a:xfrm>
              <a:off x="3921252" y="1914798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3" name="Rounded Rectangle 262"/>
            <p:cNvSpPr/>
            <p:nvPr/>
          </p:nvSpPr>
          <p:spPr>
            <a:xfrm>
              <a:off x="5888211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ounded Rectangle 263"/>
            <p:cNvSpPr/>
            <p:nvPr/>
          </p:nvSpPr>
          <p:spPr>
            <a:xfrm>
              <a:off x="6553200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67" name="Straight Arrow Connector 266"/>
            <p:cNvCxnSpPr>
              <a:stCxn id="264" idx="2"/>
              <a:endCxn id="266" idx="0"/>
            </p:cNvCxnSpPr>
            <p:nvPr/>
          </p:nvCxnSpPr>
          <p:spPr>
            <a:xfrm>
              <a:off x="6819900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4" name="Rounded Rectangle 93"/>
            <p:cNvSpPr/>
            <p:nvPr/>
          </p:nvSpPr>
          <p:spPr>
            <a:xfrm>
              <a:off x="4549846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80" name="Straight Arrow Connector 279"/>
            <p:cNvCxnSpPr>
              <a:stCxn id="54" idx="2"/>
              <a:endCxn id="264" idx="0"/>
            </p:cNvCxnSpPr>
            <p:nvPr/>
          </p:nvCxnSpPr>
          <p:spPr>
            <a:xfrm>
              <a:off x="6473478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Arrow Connector 282"/>
            <p:cNvCxnSpPr>
              <a:stCxn id="54" idx="2"/>
              <a:endCxn id="263" idx="0"/>
            </p:cNvCxnSpPr>
            <p:nvPr/>
          </p:nvCxnSpPr>
          <p:spPr>
            <a:xfrm flipH="1">
              <a:off x="6154911" y="3505200"/>
              <a:ext cx="318567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4" name="Straight Arrow Connector 283"/>
            <p:cNvCxnSpPr>
              <a:stCxn id="53" idx="2"/>
              <a:endCxn id="263" idx="0"/>
            </p:cNvCxnSpPr>
            <p:nvPr/>
          </p:nvCxnSpPr>
          <p:spPr>
            <a:xfrm>
              <a:off x="5808489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Arrow Connector 289"/>
            <p:cNvCxnSpPr>
              <a:stCxn id="263" idx="2"/>
              <a:endCxn id="265" idx="0"/>
            </p:cNvCxnSpPr>
            <p:nvPr/>
          </p:nvCxnSpPr>
          <p:spPr>
            <a:xfrm>
              <a:off x="6154911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Straight Arrow Connector 294"/>
            <p:cNvCxnSpPr>
              <a:stCxn id="265" idx="2"/>
              <a:endCxn id="156" idx="0"/>
            </p:cNvCxnSpPr>
            <p:nvPr/>
          </p:nvCxnSpPr>
          <p:spPr>
            <a:xfrm flipH="1">
              <a:off x="5770389" y="4635952"/>
              <a:ext cx="384522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6" name="Straight Arrow Connector 295"/>
            <p:cNvCxnSpPr>
              <a:stCxn id="266" idx="2"/>
              <a:endCxn id="156" idx="0"/>
            </p:cNvCxnSpPr>
            <p:nvPr/>
          </p:nvCxnSpPr>
          <p:spPr>
            <a:xfrm flipH="1">
              <a:off x="5770389" y="4635952"/>
              <a:ext cx="1049511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7" name="Straight Arrow Connector 296"/>
            <p:cNvCxnSpPr>
              <a:stCxn id="53" idx="2"/>
              <a:endCxn id="264" idx="0"/>
            </p:cNvCxnSpPr>
            <p:nvPr/>
          </p:nvCxnSpPr>
          <p:spPr>
            <a:xfrm>
              <a:off x="5808489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Arrow Connector 297"/>
            <p:cNvCxnSpPr>
              <a:stCxn id="52" idx="2"/>
              <a:endCxn id="263" idx="0"/>
            </p:cNvCxnSpPr>
            <p:nvPr/>
          </p:nvCxnSpPr>
          <p:spPr>
            <a:xfrm>
              <a:off x="5143500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Arrow Connector 298"/>
            <p:cNvCxnSpPr>
              <a:endCxn id="264" idx="0"/>
            </p:cNvCxnSpPr>
            <p:nvPr/>
          </p:nvCxnSpPr>
          <p:spPr>
            <a:xfrm>
              <a:off x="5165484" y="3581400"/>
              <a:ext cx="1654416" cy="3048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5" name="Elbow Connector 284"/>
            <p:cNvCxnSpPr>
              <a:stCxn id="231" idx="2"/>
              <a:endCxn id="128" idx="1"/>
            </p:cNvCxnSpPr>
            <p:nvPr/>
          </p:nvCxnSpPr>
          <p:spPr>
            <a:xfrm rot="16200000" flipH="1">
              <a:off x="3206261" y="3160408"/>
              <a:ext cx="2325276" cy="361894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3" name="Elbow Connector 312"/>
            <p:cNvCxnSpPr>
              <a:stCxn id="231" idx="2"/>
              <a:endCxn id="266" idx="1"/>
            </p:cNvCxnSpPr>
            <p:nvPr/>
          </p:nvCxnSpPr>
          <p:spPr>
            <a:xfrm rot="16200000" flipH="1">
              <a:off x="4207938" y="2158731"/>
              <a:ext cx="2325276" cy="2365248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" name="Elbow Connector 313"/>
            <p:cNvCxnSpPr>
              <a:stCxn id="231" idx="2"/>
              <a:endCxn id="265" idx="1"/>
            </p:cNvCxnSpPr>
            <p:nvPr/>
          </p:nvCxnSpPr>
          <p:spPr>
            <a:xfrm rot="16200000" flipH="1">
              <a:off x="3875443" y="2491225"/>
              <a:ext cx="2325276" cy="1700259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5" name="Elbow Connector 314"/>
            <p:cNvCxnSpPr>
              <a:stCxn id="231" idx="2"/>
              <a:endCxn id="129" idx="1"/>
            </p:cNvCxnSpPr>
            <p:nvPr/>
          </p:nvCxnSpPr>
          <p:spPr>
            <a:xfrm rot="16200000" flipH="1">
              <a:off x="3538755" y="2827913"/>
              <a:ext cx="2325276" cy="1026883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9" name="Rounded Rectangle 128"/>
            <p:cNvSpPr/>
            <p:nvPr/>
          </p:nvSpPr>
          <p:spPr>
            <a:xfrm>
              <a:off x="5214835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5" name="Rounded Rectangle 264"/>
            <p:cNvSpPr/>
            <p:nvPr/>
          </p:nvSpPr>
          <p:spPr>
            <a:xfrm>
              <a:off x="5888211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6" name="Rounded Rectangle 265"/>
            <p:cNvSpPr/>
            <p:nvPr/>
          </p:nvSpPr>
          <p:spPr>
            <a:xfrm>
              <a:off x="6553200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Rounded Rectangle 127"/>
            <p:cNvSpPr/>
            <p:nvPr/>
          </p:nvSpPr>
          <p:spPr>
            <a:xfrm>
              <a:off x="4549846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5" name="Isosceles Triangle 324"/>
          <p:cNvSpPr/>
          <p:nvPr/>
        </p:nvSpPr>
        <p:spPr>
          <a:xfrm flipV="1">
            <a:off x="2214909" y="6516160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" name="Rectangle 326"/>
          <p:cNvSpPr/>
          <p:nvPr/>
        </p:nvSpPr>
        <p:spPr>
          <a:xfrm>
            <a:off x="3064074" y="6421472"/>
            <a:ext cx="19470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New partial tree</a:t>
            </a:r>
            <a:endParaRPr lang="en-US" dirty="0"/>
          </a:p>
        </p:txBody>
      </p:sp>
      <p:cxnSp>
        <p:nvCxnSpPr>
          <p:cNvPr id="328" name="Straight Arrow Connector 327"/>
          <p:cNvCxnSpPr>
            <a:stCxn id="177" idx="2"/>
            <a:endCxn id="325" idx="3"/>
          </p:cNvCxnSpPr>
          <p:nvPr/>
        </p:nvCxnSpPr>
        <p:spPr>
          <a:xfrm>
            <a:off x="2549916" y="6357273"/>
            <a:ext cx="0" cy="158886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" name="Freeform 316"/>
          <p:cNvSpPr/>
          <p:nvPr/>
        </p:nvSpPr>
        <p:spPr>
          <a:xfrm>
            <a:off x="2504130" y="1714606"/>
            <a:ext cx="1283209" cy="4796305"/>
          </a:xfrm>
          <a:custGeom>
            <a:avLst/>
            <a:gdLst>
              <a:gd name="connsiteX0" fmla="*/ 0 w 1605321"/>
              <a:gd name="connsiteY0" fmla="*/ 0 h 6000278"/>
              <a:gd name="connsiteX1" fmla="*/ 1526519 w 1605321"/>
              <a:gd name="connsiteY1" fmla="*/ 2712972 h 6000278"/>
              <a:gd name="connsiteX2" fmla="*/ 1292252 w 1605321"/>
              <a:gd name="connsiteY2" fmla="*/ 4844053 h 6000278"/>
              <a:gd name="connsiteX3" fmla="*/ 483650 w 1605321"/>
              <a:gd name="connsiteY3" fmla="*/ 6000278 h 600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5321" h="6000278">
                <a:moveTo>
                  <a:pt x="0" y="0"/>
                </a:moveTo>
                <a:cubicBezTo>
                  <a:pt x="655572" y="952815"/>
                  <a:pt x="1311144" y="1905630"/>
                  <a:pt x="1526519" y="2712972"/>
                </a:cubicBezTo>
                <a:cubicBezTo>
                  <a:pt x="1741894" y="3520314"/>
                  <a:pt x="1466063" y="4296169"/>
                  <a:pt x="1292252" y="4844053"/>
                </a:cubicBezTo>
                <a:cubicBezTo>
                  <a:pt x="1118441" y="5391937"/>
                  <a:pt x="801045" y="5696107"/>
                  <a:pt x="483650" y="6000278"/>
                </a:cubicBezTo>
              </a:path>
            </a:pathLst>
          </a:custGeom>
          <a:noFill/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9" name="Straight Arrow Connector 168"/>
          <p:cNvCxnSpPr>
            <a:stCxn id="156" idx="2"/>
            <a:endCxn id="168" idx="0"/>
          </p:cNvCxnSpPr>
          <p:nvPr/>
        </p:nvCxnSpPr>
        <p:spPr>
          <a:xfrm flipH="1">
            <a:off x="2549916" y="5573096"/>
            <a:ext cx="2182844" cy="214443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stCxn id="44" idx="0"/>
            <a:endCxn id="3" idx="0"/>
          </p:cNvCxnSpPr>
          <p:nvPr/>
        </p:nvCxnSpPr>
        <p:spPr>
          <a:xfrm>
            <a:off x="2498043" y="1707019"/>
            <a:ext cx="1672704" cy="1635332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stCxn id="46" idx="0"/>
            <a:endCxn id="52" idx="0"/>
          </p:cNvCxnSpPr>
          <p:nvPr/>
        </p:nvCxnSpPr>
        <p:spPr>
          <a:xfrm>
            <a:off x="3424196" y="2011103"/>
            <a:ext cx="807462" cy="200126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48" idx="0"/>
            <a:endCxn id="53" idx="0"/>
          </p:cNvCxnSpPr>
          <p:nvPr/>
        </p:nvCxnSpPr>
        <p:spPr>
          <a:xfrm>
            <a:off x="4153071" y="2011103"/>
            <a:ext cx="610144" cy="200126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>
            <a:stCxn id="49" idx="0"/>
            <a:endCxn id="54" idx="0"/>
          </p:cNvCxnSpPr>
          <p:nvPr/>
        </p:nvCxnSpPr>
        <p:spPr>
          <a:xfrm>
            <a:off x="4886427" y="2011103"/>
            <a:ext cx="408345" cy="200126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Arrow Connector 235"/>
          <p:cNvCxnSpPr>
            <a:stCxn id="229" idx="2"/>
            <a:endCxn id="231" idx="0"/>
          </p:cNvCxnSpPr>
          <p:nvPr/>
        </p:nvCxnSpPr>
        <p:spPr>
          <a:xfrm>
            <a:off x="1057124" y="2100246"/>
            <a:ext cx="2410719" cy="85179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39335" y="157577"/>
            <a:ext cx="8229600" cy="1092244"/>
          </a:xfrm>
        </p:spPr>
        <p:txBody>
          <a:bodyPr>
            <a:noAutofit/>
          </a:bodyPr>
          <a:lstStyle/>
          <a:p>
            <a:r>
              <a:rPr lang="en-US" sz="4800" dirty="0" smtClean="0"/>
              <a:t>Query plan for one tree layer</a:t>
            </a:r>
            <a:endParaRPr lang="en-US" sz="4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66</a:t>
            </a:fld>
            <a:endParaRPr lang="en-US"/>
          </a:p>
        </p:txBody>
      </p:sp>
      <p:cxnSp>
        <p:nvCxnSpPr>
          <p:cNvPr id="8" name="Straight Arrow Connector 7"/>
          <p:cNvCxnSpPr/>
          <p:nvPr/>
        </p:nvCxnSpPr>
        <p:spPr>
          <a:xfrm flipH="1" flipV="1">
            <a:off x="6096000" y="2952043"/>
            <a:ext cx="606950" cy="74531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Arrow Connector 140"/>
          <p:cNvCxnSpPr>
            <a:endCxn id="49" idx="5"/>
          </p:cNvCxnSpPr>
          <p:nvPr/>
        </p:nvCxnSpPr>
        <p:spPr>
          <a:xfrm flipH="1" flipV="1">
            <a:off x="5053930" y="1919737"/>
            <a:ext cx="1649020" cy="226979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Arrow Connector 143"/>
          <p:cNvCxnSpPr/>
          <p:nvPr/>
        </p:nvCxnSpPr>
        <p:spPr>
          <a:xfrm flipH="1" flipV="1">
            <a:off x="5638800" y="4284237"/>
            <a:ext cx="1064150" cy="38933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6553200" y="2947433"/>
            <a:ext cx="2490554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Parallelize on: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Features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Images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Tree nodes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74112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1371600"/>
            <a:ext cx="8571012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en-US" dirty="0" smtClean="0"/>
              <a:t>Cluster usage for one tree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F43C9-E9D3-46B3-96B4-3F73CB38F36A}" type="slidenum">
              <a:rPr lang="en-US" smtClean="0"/>
              <a:pPr/>
              <a:t>67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1371600"/>
            <a:ext cx="9144000" cy="990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6019800"/>
            <a:ext cx="9144000" cy="838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7924800" y="5943600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Time (s)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1676400"/>
            <a:ext cx="10021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Machine</a:t>
            </a:r>
          </a:p>
          <a:p>
            <a:pPr algn="ctr"/>
            <a:r>
              <a:rPr lang="en-US" dirty="0" smtClean="0"/>
              <a:t>(235)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 rot="16200000">
            <a:off x="3905995" y="-2153394"/>
            <a:ext cx="1097160" cy="72327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/>
              <a:t>Preprocess</a:t>
            </a:r>
          </a:p>
          <a:p>
            <a:endParaRPr lang="en-US" sz="1600" dirty="0" smtClean="0"/>
          </a:p>
          <a:p>
            <a:endParaRPr lang="en-US" sz="1600" dirty="0" smtClean="0"/>
          </a:p>
          <a:p>
            <a:r>
              <a:rPr lang="en-US" sz="1600" dirty="0" smtClean="0"/>
              <a:t>1</a:t>
            </a:r>
          </a:p>
          <a:p>
            <a:r>
              <a:rPr lang="en-US" sz="1600" dirty="0" smtClean="0"/>
              <a:t>2</a:t>
            </a:r>
          </a:p>
          <a:p>
            <a:r>
              <a:rPr lang="en-US" sz="1600" dirty="0" smtClean="0"/>
              <a:t>3</a:t>
            </a:r>
          </a:p>
          <a:p>
            <a:r>
              <a:rPr lang="en-US" sz="1600" dirty="0" smtClean="0"/>
              <a:t>4</a:t>
            </a:r>
          </a:p>
          <a:p>
            <a:r>
              <a:rPr lang="en-US" sz="1600" dirty="0" smtClean="0"/>
              <a:t>5</a:t>
            </a:r>
          </a:p>
          <a:p>
            <a:r>
              <a:rPr lang="en-US" sz="1600" dirty="0" smtClean="0"/>
              <a:t>6</a:t>
            </a:r>
          </a:p>
          <a:p>
            <a:r>
              <a:rPr lang="en-US" sz="1600" dirty="0" smtClean="0"/>
              <a:t>7</a:t>
            </a:r>
          </a:p>
          <a:p>
            <a:r>
              <a:rPr lang="en-US" sz="1600" dirty="0" smtClean="0"/>
              <a:t>8</a:t>
            </a:r>
          </a:p>
          <a:p>
            <a:r>
              <a:rPr lang="en-US" sz="1600" dirty="0" smtClean="0"/>
              <a:t>9</a:t>
            </a:r>
          </a:p>
          <a:p>
            <a:r>
              <a:rPr lang="en-US" sz="1600" dirty="0" smtClean="0"/>
              <a:t>10</a:t>
            </a:r>
          </a:p>
          <a:p>
            <a:r>
              <a:rPr lang="en-US" sz="1600" dirty="0" smtClean="0"/>
              <a:t>11</a:t>
            </a:r>
          </a:p>
          <a:p>
            <a:r>
              <a:rPr lang="en-US" sz="1600" dirty="0" smtClean="0"/>
              <a:t>12</a:t>
            </a:r>
          </a:p>
          <a:p>
            <a:r>
              <a:rPr lang="en-US" sz="1600" dirty="0" smtClean="0"/>
              <a:t>13</a:t>
            </a:r>
          </a:p>
          <a:p>
            <a:r>
              <a:rPr lang="en-US" sz="1600" dirty="0" smtClean="0"/>
              <a:t>14</a:t>
            </a:r>
          </a:p>
          <a:p>
            <a:r>
              <a:rPr lang="en-US" sz="1600" dirty="0" smtClean="0"/>
              <a:t>15</a:t>
            </a:r>
          </a:p>
          <a:p>
            <a:r>
              <a:rPr lang="en-US" sz="1600" dirty="0" smtClean="0"/>
              <a:t>16</a:t>
            </a:r>
          </a:p>
          <a:p>
            <a:r>
              <a:rPr lang="en-US" sz="1600" dirty="0" smtClean="0"/>
              <a:t>17</a:t>
            </a:r>
          </a:p>
          <a:p>
            <a:endParaRPr lang="en-US" sz="1600" dirty="0" smtClean="0"/>
          </a:p>
          <a:p>
            <a:r>
              <a:rPr lang="en-US" sz="1600" dirty="0" smtClean="0"/>
              <a:t>18</a:t>
            </a:r>
          </a:p>
          <a:p>
            <a:endParaRPr lang="en-US" sz="1600" dirty="0" smtClean="0"/>
          </a:p>
          <a:p>
            <a:endParaRPr lang="en-US" sz="1600" dirty="0" smtClean="0"/>
          </a:p>
          <a:p>
            <a:r>
              <a:rPr lang="en-US" sz="1600" dirty="0" smtClean="0"/>
              <a:t>19 (failed)</a:t>
            </a:r>
          </a:p>
          <a:p>
            <a:endParaRPr lang="en-US" sz="1600" dirty="0" smtClean="0"/>
          </a:p>
          <a:p>
            <a:endParaRPr lang="en-US" sz="1600" dirty="0" smtClean="0"/>
          </a:p>
          <a:p>
            <a:endParaRPr lang="en-US" sz="1600" dirty="0" smtClean="0"/>
          </a:p>
          <a:p>
            <a:r>
              <a:rPr lang="en-US" sz="1600" dirty="0" smtClean="0"/>
              <a:t>19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 rot="5400000">
            <a:off x="762000" y="2209800"/>
            <a:ext cx="457200" cy="158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rot="10800000" flipV="1">
            <a:off x="1143000" y="1981200"/>
            <a:ext cx="609600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rot="10800000" flipV="1">
            <a:off x="1295400" y="1981200"/>
            <a:ext cx="687388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rot="10800000" flipV="1">
            <a:off x="1447800" y="1981200"/>
            <a:ext cx="763588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rot="10800000" flipV="1">
            <a:off x="1600200" y="1981200"/>
            <a:ext cx="838200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rot="10800000" flipV="1">
            <a:off x="1828800" y="1981200"/>
            <a:ext cx="838200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rot="10800000" flipV="1">
            <a:off x="2057400" y="1981200"/>
            <a:ext cx="914400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rot="10800000" flipV="1">
            <a:off x="2219228" y="1981200"/>
            <a:ext cx="981173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/>
          <p:nvPr/>
        </p:nvCxnSpPr>
        <p:spPr>
          <a:xfrm rot="10800000" flipV="1">
            <a:off x="2514602" y="1981200"/>
            <a:ext cx="914398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/>
          <p:nvPr/>
        </p:nvCxnSpPr>
        <p:spPr>
          <a:xfrm rot="10800000" flipV="1">
            <a:off x="2743200" y="1981200"/>
            <a:ext cx="914400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 rot="10800000" flipV="1">
            <a:off x="2895600" y="1981200"/>
            <a:ext cx="1066800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 rot="10800000" flipV="1">
            <a:off x="3124200" y="1981200"/>
            <a:ext cx="1066800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/>
          <p:nvPr/>
        </p:nvCxnSpPr>
        <p:spPr>
          <a:xfrm rot="10800000" flipV="1">
            <a:off x="3352800" y="1981200"/>
            <a:ext cx="1066800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/>
          <p:nvPr/>
        </p:nvCxnSpPr>
        <p:spPr>
          <a:xfrm rot="10800000" flipV="1">
            <a:off x="3581400" y="1981200"/>
            <a:ext cx="1066800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/>
          <p:nvPr/>
        </p:nvCxnSpPr>
        <p:spPr>
          <a:xfrm rot="10800000" flipV="1">
            <a:off x="3886200" y="1981200"/>
            <a:ext cx="990600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/>
          <p:nvPr/>
        </p:nvCxnSpPr>
        <p:spPr>
          <a:xfrm rot="10800000" flipV="1">
            <a:off x="4267200" y="1981200"/>
            <a:ext cx="838200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/>
          <p:nvPr/>
        </p:nvCxnSpPr>
        <p:spPr>
          <a:xfrm rot="10800000" flipV="1">
            <a:off x="4724400" y="1981200"/>
            <a:ext cx="685800" cy="457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/>
          <p:nvPr/>
        </p:nvCxnSpPr>
        <p:spPr>
          <a:xfrm rot="5400000">
            <a:off x="5219700" y="2019300"/>
            <a:ext cx="457200" cy="3810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/>
          <p:cNvCxnSpPr/>
          <p:nvPr/>
        </p:nvCxnSpPr>
        <p:spPr>
          <a:xfrm rot="5400000">
            <a:off x="7620000" y="2209800"/>
            <a:ext cx="457200" cy="158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/>
          <p:nvPr/>
        </p:nvCxnSpPr>
        <p:spPr>
          <a:xfrm rot="16200000" flipH="1">
            <a:off x="6667500" y="2171700"/>
            <a:ext cx="457200" cy="76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/>
          <p:cNvCxnSpPr/>
          <p:nvPr/>
        </p:nvCxnSpPr>
        <p:spPr>
          <a:xfrm rot="5400000">
            <a:off x="5829300" y="2171700"/>
            <a:ext cx="457200" cy="762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Rectangle 90"/>
          <p:cNvSpPr/>
          <p:nvPr/>
        </p:nvSpPr>
        <p:spPr>
          <a:xfrm>
            <a:off x="8686800" y="2286000"/>
            <a:ext cx="457200" cy="3810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" name="TextBox 91"/>
          <p:cNvSpPr txBox="1"/>
          <p:nvPr/>
        </p:nvSpPr>
        <p:spPr>
          <a:xfrm>
            <a:off x="304800" y="6248400"/>
            <a:ext cx="8398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18.3 hours, 137.2 CPU days, 107421 processes, 29.56 TB data, average parallelism=140</a:t>
            </a:r>
            <a:endParaRPr lang="en-US" dirty="0"/>
          </a:p>
        </p:txBody>
      </p:sp>
      <p:sp>
        <p:nvSpPr>
          <p:cNvPr id="93" name="TextBox 92"/>
          <p:cNvSpPr txBox="1"/>
          <p:nvPr/>
        </p:nvSpPr>
        <p:spPr>
          <a:xfrm rot="16200000">
            <a:off x="7086732" y="4038468"/>
            <a:ext cx="1740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14400 processes</a:t>
            </a:r>
            <a:endParaRPr lang="en-US" dirty="0"/>
          </a:p>
        </p:txBody>
      </p:sp>
      <p:cxnSp>
        <p:nvCxnSpPr>
          <p:cNvPr id="94" name="Straight Arrow Connector 93"/>
          <p:cNvCxnSpPr/>
          <p:nvPr/>
        </p:nvCxnSpPr>
        <p:spPr>
          <a:xfrm>
            <a:off x="7276123" y="1867877"/>
            <a:ext cx="115277" cy="570523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7543800" y="1866900"/>
            <a:ext cx="76200" cy="57150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TextBox 103"/>
          <p:cNvSpPr txBox="1"/>
          <p:nvPr/>
        </p:nvSpPr>
        <p:spPr>
          <a:xfrm rot="16200000">
            <a:off x="6862564" y="1087839"/>
            <a:ext cx="10328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/>
              <a:t>Normalize</a:t>
            </a:r>
          </a:p>
          <a:p>
            <a:r>
              <a:rPr lang="en-US" sz="1600" dirty="0" smtClean="0"/>
              <a:t>Tree</a:t>
            </a:r>
          </a:p>
        </p:txBody>
      </p:sp>
    </p:spTree>
    <p:extLst>
      <p:ext uri="{BB962C8B-B14F-4D97-AF65-F5344CB8AC3E}">
        <p14:creationId xmlns:p14="http://schemas.microsoft.com/office/powerpoint/2010/main" val="3462206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68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DryadLINQ: A compiler for Dryad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Tools and applications</a:t>
            </a:r>
          </a:p>
          <a:p>
            <a:r>
              <a:rPr lang="en-US" dirty="0" smtClean="0"/>
              <a:t>Sketch: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592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" name="Straight Connector 90"/>
          <p:cNvCxnSpPr>
            <a:stCxn id="41" idx="3"/>
          </p:cNvCxnSpPr>
          <p:nvPr/>
        </p:nvCxnSpPr>
        <p:spPr>
          <a:xfrm>
            <a:off x="3010448" y="3171552"/>
            <a:ext cx="3314152" cy="437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Bandwidth hierarchy</a:t>
            </a:r>
            <a:endParaRPr lang="en-US" dirty="0"/>
          </a:p>
        </p:txBody>
      </p:sp>
      <p:grpSp>
        <p:nvGrpSpPr>
          <p:cNvPr id="46" name="Group 45"/>
          <p:cNvGrpSpPr/>
          <p:nvPr/>
        </p:nvGrpSpPr>
        <p:grpSpPr>
          <a:xfrm>
            <a:off x="914400" y="2971800"/>
            <a:ext cx="4648201" cy="3200399"/>
            <a:chOff x="724357" y="2127766"/>
            <a:chExt cx="5828843" cy="4273035"/>
          </a:xfrm>
        </p:grpSpPr>
        <p:pic>
          <p:nvPicPr>
            <p:cNvPr id="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24357" y="3886201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00757" y="3886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077157" y="3886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53557" y="3886200"/>
              <a:ext cx="799643" cy="2514600"/>
            </a:xfrm>
            <a:prstGeom prst="rect">
              <a:avLst/>
            </a:prstGeom>
            <a:noFill/>
          </p:spPr>
        </p:pic>
        <p:sp>
          <p:nvSpPr>
            <p:cNvPr id="8" name="Rectangle 7"/>
            <p:cNvSpPr/>
            <p:nvPr/>
          </p:nvSpPr>
          <p:spPr>
            <a:xfrm>
              <a:off x="7243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4007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40771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7535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/>
            <p:cNvCxnSpPr>
              <a:stCxn id="12" idx="2"/>
              <a:endCxn id="8" idx="0"/>
            </p:cNvCxnSpPr>
            <p:nvPr/>
          </p:nvCxnSpPr>
          <p:spPr>
            <a:xfrm flipH="1">
              <a:off x="1105357" y="2667000"/>
              <a:ext cx="3087231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5400000">
              <a:off x="7627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7246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5400000">
              <a:off x="6484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>
              <a:off x="6103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5400000">
              <a:off x="5341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5400000">
              <a:off x="4579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5400000">
              <a:off x="24391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24010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23248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2867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22105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5400000">
              <a:off x="21343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5400000">
              <a:off x="41155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5400000">
              <a:off x="40774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5400000">
              <a:off x="40012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5400000">
              <a:off x="39631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5400000">
              <a:off x="38869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38107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57919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5400000">
              <a:off x="57538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56776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5400000">
              <a:off x="56395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55633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5400000">
              <a:off x="54871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>
              <a:stCxn id="12" idx="2"/>
              <a:endCxn id="9" idx="0"/>
            </p:cNvCxnSpPr>
            <p:nvPr/>
          </p:nvCxnSpPr>
          <p:spPr>
            <a:xfrm flipH="1">
              <a:off x="2781757" y="2667000"/>
              <a:ext cx="1410831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>
              <a:stCxn id="12" idx="2"/>
              <a:endCxn id="10" idx="0"/>
            </p:cNvCxnSpPr>
            <p:nvPr/>
          </p:nvCxnSpPr>
          <p:spPr>
            <a:xfrm>
              <a:off x="4192588" y="2667000"/>
              <a:ext cx="265569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stCxn id="12" idx="2"/>
              <a:endCxn id="11" idx="0"/>
            </p:cNvCxnSpPr>
            <p:nvPr/>
          </p:nvCxnSpPr>
          <p:spPr>
            <a:xfrm>
              <a:off x="4192588" y="2667000"/>
              <a:ext cx="1941969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Rectangle 40"/>
            <p:cNvSpPr/>
            <p:nvPr/>
          </p:nvSpPr>
          <p:spPr>
            <a:xfrm>
              <a:off x="2590800" y="2127766"/>
              <a:ext cx="762000" cy="533400"/>
            </a:xfrm>
            <a:prstGeom prst="rect">
              <a:avLst/>
            </a:prstGeom>
            <a:ln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42" name="Straight Connector 41"/>
            <p:cNvCxnSpPr>
              <a:stCxn id="41" idx="2"/>
              <a:endCxn id="8" idx="0"/>
            </p:cNvCxnSpPr>
            <p:nvPr/>
          </p:nvCxnSpPr>
          <p:spPr>
            <a:xfrm flipH="1">
              <a:off x="1105357" y="2661166"/>
              <a:ext cx="1866443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stCxn id="41" idx="2"/>
              <a:endCxn id="9" idx="0"/>
            </p:cNvCxnSpPr>
            <p:nvPr/>
          </p:nvCxnSpPr>
          <p:spPr>
            <a:xfrm flipH="1">
              <a:off x="2781757" y="2661166"/>
              <a:ext cx="190043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>
              <a:stCxn id="41" idx="2"/>
              <a:endCxn id="10" idx="0"/>
            </p:cNvCxnSpPr>
            <p:nvPr/>
          </p:nvCxnSpPr>
          <p:spPr>
            <a:xfrm>
              <a:off x="2971800" y="2661166"/>
              <a:ext cx="1486357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41" idx="2"/>
              <a:endCxn id="11" idx="0"/>
            </p:cNvCxnSpPr>
            <p:nvPr/>
          </p:nvCxnSpPr>
          <p:spPr>
            <a:xfrm>
              <a:off x="2971800" y="2661166"/>
              <a:ext cx="3162757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11"/>
            <p:cNvSpPr/>
            <p:nvPr/>
          </p:nvSpPr>
          <p:spPr>
            <a:xfrm>
              <a:off x="3811588" y="2133600"/>
              <a:ext cx="762000" cy="533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C:\Users\mbudiu\AppData\Local\Microsoft\Windows\Temporary Internet Files\Content.IE5\X5IFRAUI\MP9004486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779458"/>
            <a:ext cx="1056191" cy="792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7" name="Straight Connector 96"/>
          <p:cNvCxnSpPr>
            <a:endCxn id="1026" idx="1"/>
          </p:cNvCxnSpPr>
          <p:nvPr/>
        </p:nvCxnSpPr>
        <p:spPr>
          <a:xfrm flipV="1">
            <a:off x="6781800" y="3175530"/>
            <a:ext cx="533400" cy="39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>
            <a:stCxn id="1026" idx="0"/>
          </p:cNvCxnSpPr>
          <p:nvPr/>
        </p:nvCxnSpPr>
        <p:spPr>
          <a:xfrm flipH="1" flipV="1">
            <a:off x="7843295" y="2057400"/>
            <a:ext cx="1" cy="722058"/>
          </a:xfrm>
          <a:prstGeom prst="line">
            <a:avLst/>
          </a:prstGeom>
          <a:ln w="31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mbudiu\AppData\Local\Microsoft\Windows\Temporary Internet Files\Content.IE5\N94RV80I\MC9000551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138" y="1295400"/>
            <a:ext cx="1176253" cy="1000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t-qil\AppData\Local\Microsoft\Windows\Temporary Internet Files\Content.IE5\XBK56KTO\MP9004331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96671" y="2779459"/>
            <a:ext cx="913058" cy="915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030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Principles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077" y="1825625"/>
            <a:ext cx="8613226" cy="4351338"/>
          </a:xfrm>
        </p:spPr>
        <p:txBody>
          <a:bodyPr>
            <a:normAutofit/>
          </a:bodyPr>
          <a:lstStyle/>
          <a:p>
            <a:r>
              <a:rPr lang="en-US" dirty="0" smtClean="0"/>
              <a:t>Visualizations are bounded data displays</a:t>
            </a:r>
          </a:p>
          <a:p>
            <a:r>
              <a:rPr lang="en-US" dirty="0" smtClean="0"/>
              <a:t>All computations are sketches</a:t>
            </a:r>
          </a:p>
          <a:p>
            <a:endParaRPr lang="en-US" dirty="0"/>
          </a:p>
          <a:p>
            <a:r>
              <a:rPr lang="en-US" b="1" dirty="0" smtClean="0"/>
              <a:t>Sketch</a:t>
            </a:r>
            <a:r>
              <a:rPr lang="en-US" dirty="0" smtClean="0"/>
              <a:t> is a runtime for </a:t>
            </a:r>
          </a:p>
          <a:p>
            <a:pPr marL="914400" lvl="1" indent="-457200">
              <a:buAutoNum type="arabicParenBoth"/>
            </a:pPr>
            <a:r>
              <a:rPr lang="en-US" dirty="0" smtClean="0"/>
              <a:t>running streaming (sketching) algorithms</a:t>
            </a:r>
          </a:p>
          <a:p>
            <a:pPr marL="914400" lvl="1" indent="-457200">
              <a:buAutoNum type="arabicParenBoth"/>
            </a:pPr>
            <a:r>
              <a:rPr lang="en-US" dirty="0" smtClean="0"/>
              <a:t>implementing </a:t>
            </a:r>
            <a:r>
              <a:rPr lang="en-US" dirty="0"/>
              <a:t>visualizations with bounded </a:t>
            </a:r>
            <a:r>
              <a:rPr lang="en-US" dirty="0" smtClean="0"/>
              <a:t>data renderings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70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6673" y="365126"/>
            <a:ext cx="1098677" cy="15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56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Streaming algorithms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Sketches = randomized streaming algorithms </a:t>
            </a:r>
          </a:p>
          <a:p>
            <a:r>
              <a:rPr lang="en-US" dirty="0" smtClean="0"/>
              <a:t>Input = set of size n</a:t>
            </a:r>
          </a:p>
          <a:p>
            <a:r>
              <a:rPr lang="en-US" dirty="0" smtClean="0"/>
              <a:t>Result same independent of the order</a:t>
            </a:r>
          </a:p>
          <a:p>
            <a:r>
              <a:rPr lang="en-US" dirty="0" smtClean="0"/>
              <a:t>Memory = O(log(n))</a:t>
            </a:r>
          </a:p>
          <a:p>
            <a:r>
              <a:rPr lang="en-US" dirty="0" smtClean="0"/>
              <a:t>Multi-pass</a:t>
            </a:r>
          </a:p>
          <a:p>
            <a:endParaRPr lang="en-US" dirty="0"/>
          </a:p>
          <a:p>
            <a:r>
              <a:rPr lang="en-US" dirty="0" smtClean="0"/>
              <a:t>Linear input transformations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71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295" y="2484054"/>
            <a:ext cx="1755228" cy="2632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215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50" y="-244474"/>
            <a:ext cx="7886700" cy="1325563"/>
          </a:xfrm>
        </p:spPr>
        <p:txBody>
          <a:bodyPr/>
          <a:lstStyle/>
          <a:p>
            <a:r>
              <a:rPr lang="en-US" dirty="0" smtClean="0"/>
              <a:t>Sketch video</a:t>
            </a:r>
            <a:endParaRPr lang="en-US" dirty="0"/>
          </a:p>
        </p:txBody>
      </p:sp>
      <p:pic>
        <p:nvPicPr>
          <p:cNvPr id="5" name="sketch-tweets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7064" y="805800"/>
            <a:ext cx="7888286" cy="5915676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4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18" y="1508812"/>
            <a:ext cx="7867650" cy="470535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 billion rows on 155 machines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18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18" y="1508812"/>
            <a:ext cx="7867650" cy="4705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Spreadsheet operations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8650" y="1508812"/>
            <a:ext cx="7886700" cy="4668151"/>
          </a:xfrm>
          <a:solidFill>
            <a:srgbClr val="FFFFFF">
              <a:alpha val="69804"/>
            </a:srgbClr>
          </a:solidFill>
        </p:spPr>
        <p:txBody>
          <a:bodyPr>
            <a:normAutofit lnSpcReduction="10000"/>
          </a:bodyPr>
          <a:lstStyle/>
          <a:p>
            <a:r>
              <a:rPr lang="en-US" dirty="0" smtClean="0"/>
              <a:t>Browsing/scrolling</a:t>
            </a:r>
          </a:p>
          <a:p>
            <a:r>
              <a:rPr lang="en-US" dirty="0" smtClean="0"/>
              <a:t>Filtering</a:t>
            </a:r>
          </a:p>
          <a:p>
            <a:pPr lvl="1"/>
            <a:r>
              <a:rPr lang="en-US" dirty="0" smtClean="0"/>
              <a:t>Using predicates</a:t>
            </a:r>
          </a:p>
          <a:p>
            <a:pPr lvl="1"/>
            <a:r>
              <a:rPr lang="en-US" dirty="0" smtClean="0"/>
              <a:t>Heavy hitters</a:t>
            </a:r>
          </a:p>
          <a:p>
            <a:pPr lvl="1"/>
            <a:r>
              <a:rPr lang="en-US" dirty="0" smtClean="0"/>
              <a:t>Sampling</a:t>
            </a:r>
          </a:p>
          <a:p>
            <a:r>
              <a:rPr lang="en-US" dirty="0" smtClean="0"/>
              <a:t>Searching</a:t>
            </a:r>
          </a:p>
          <a:p>
            <a:r>
              <a:rPr lang="en-US" dirty="0" smtClean="0"/>
              <a:t>Sorting</a:t>
            </a:r>
          </a:p>
          <a:p>
            <a:r>
              <a:rPr lang="en-US" dirty="0" smtClean="0"/>
              <a:t>Computing new columns</a:t>
            </a:r>
          </a:p>
          <a:p>
            <a:r>
              <a:rPr lang="en-US" dirty="0" smtClean="0"/>
              <a:t>Set operations (intersection, union, etc.)</a:t>
            </a:r>
          </a:p>
          <a:p>
            <a:r>
              <a:rPr lang="en-US" dirty="0" smtClean="0"/>
              <a:t>Charting</a:t>
            </a:r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33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1818" y="1603804"/>
            <a:ext cx="6667500" cy="47625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Histograms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637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5320" y="1554377"/>
            <a:ext cx="6667500" cy="4762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Heat Maps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61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Sketch distributed service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272599" y="6356351"/>
            <a:ext cx="2057400" cy="365125"/>
          </a:xfrm>
        </p:spPr>
        <p:txBody>
          <a:bodyPr/>
          <a:lstStyle/>
          <a:p>
            <a:fld id="{E28248A2-C527-40F2-A97A-FB1E4B5C2DC0}" type="slidenum">
              <a:rPr lang="en-US" smtClean="0"/>
              <a:t>77</a:t>
            </a:fld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586" y="1842702"/>
            <a:ext cx="814001" cy="81400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9763" y="1842702"/>
            <a:ext cx="814001" cy="814001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7947" y="4699769"/>
            <a:ext cx="1116741" cy="1116741"/>
          </a:xfrm>
          <a:prstGeom prst="rect">
            <a:avLst/>
          </a:prstGeom>
        </p:spPr>
      </p:pic>
      <p:sp>
        <p:nvSpPr>
          <p:cNvPr id="21" name="Rectangle 20"/>
          <p:cNvSpPr/>
          <p:nvPr/>
        </p:nvSpPr>
        <p:spPr>
          <a:xfrm>
            <a:off x="6635578" y="5813251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/>
          <p:cNvSpPr/>
          <p:nvPr/>
        </p:nvSpPr>
        <p:spPr>
          <a:xfrm>
            <a:off x="6635578" y="594658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/>
          <p:cNvSpPr/>
          <p:nvPr/>
        </p:nvSpPr>
        <p:spPr>
          <a:xfrm>
            <a:off x="6635578" y="6085019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6627854" y="6171685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6099607" y="4159927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738" y="4699768"/>
            <a:ext cx="1116741" cy="1116741"/>
          </a:xfrm>
          <a:prstGeom prst="rect">
            <a:avLst/>
          </a:prstGeom>
        </p:spPr>
      </p:pic>
      <p:sp>
        <p:nvSpPr>
          <p:cNvPr id="38" name="Rectangle 37"/>
          <p:cNvSpPr/>
          <p:nvPr/>
        </p:nvSpPr>
        <p:spPr>
          <a:xfrm>
            <a:off x="4818369" y="5813250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/>
          <p:cNvSpPr/>
          <p:nvPr/>
        </p:nvSpPr>
        <p:spPr>
          <a:xfrm>
            <a:off x="4818369" y="5946587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/>
          <p:cNvSpPr/>
          <p:nvPr/>
        </p:nvSpPr>
        <p:spPr>
          <a:xfrm>
            <a:off x="4818369" y="608501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4810645" y="6171684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42" name="Rectangle 41"/>
          <p:cNvSpPr/>
          <p:nvPr/>
        </p:nvSpPr>
        <p:spPr>
          <a:xfrm>
            <a:off x="4282398" y="4159926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3" name="Picture 4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9396" y="4699768"/>
            <a:ext cx="1116741" cy="1116741"/>
          </a:xfrm>
          <a:prstGeom prst="rect">
            <a:avLst/>
          </a:prstGeom>
        </p:spPr>
      </p:pic>
      <p:sp>
        <p:nvSpPr>
          <p:cNvPr id="44" name="Rectangle 43"/>
          <p:cNvSpPr/>
          <p:nvPr/>
        </p:nvSpPr>
        <p:spPr>
          <a:xfrm>
            <a:off x="3027027" y="5813250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3027027" y="5946587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3027027" y="608501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TextBox 46"/>
          <p:cNvSpPr txBox="1"/>
          <p:nvPr/>
        </p:nvSpPr>
        <p:spPr>
          <a:xfrm>
            <a:off x="3019303" y="6171684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48" name="Rectangle 47"/>
          <p:cNvSpPr/>
          <p:nvPr/>
        </p:nvSpPr>
        <p:spPr>
          <a:xfrm>
            <a:off x="2491056" y="4159926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9" name="Picture 4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299" y="4696509"/>
            <a:ext cx="1116741" cy="1116741"/>
          </a:xfrm>
          <a:prstGeom prst="rect">
            <a:avLst/>
          </a:prstGeom>
        </p:spPr>
      </p:pic>
      <p:sp>
        <p:nvSpPr>
          <p:cNvPr id="50" name="Rectangle 49"/>
          <p:cNvSpPr/>
          <p:nvPr/>
        </p:nvSpPr>
        <p:spPr>
          <a:xfrm>
            <a:off x="1234930" y="5809991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/>
          <p:cNvSpPr/>
          <p:nvPr/>
        </p:nvSpPr>
        <p:spPr>
          <a:xfrm>
            <a:off x="1234930" y="594332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/>
          <p:cNvSpPr/>
          <p:nvPr/>
        </p:nvSpPr>
        <p:spPr>
          <a:xfrm>
            <a:off x="1234930" y="6081759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TextBox 52"/>
          <p:cNvSpPr txBox="1"/>
          <p:nvPr/>
        </p:nvSpPr>
        <p:spPr>
          <a:xfrm>
            <a:off x="1227206" y="6168425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54" name="Rectangle 53"/>
          <p:cNvSpPr/>
          <p:nvPr/>
        </p:nvSpPr>
        <p:spPr>
          <a:xfrm>
            <a:off x="698959" y="4156667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56" name="Straight Arrow Connector 55"/>
          <p:cNvCxnSpPr>
            <a:stCxn id="11" idx="2"/>
            <a:endCxn id="36" idx="0"/>
          </p:cNvCxnSpPr>
          <p:nvPr/>
        </p:nvCxnSpPr>
        <p:spPr>
          <a:xfrm>
            <a:off x="5966764" y="2656703"/>
            <a:ext cx="944526" cy="1503224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>
            <a:stCxn id="11" idx="2"/>
            <a:endCxn id="42" idx="0"/>
          </p:cNvCxnSpPr>
          <p:nvPr/>
        </p:nvCxnSpPr>
        <p:spPr>
          <a:xfrm flipH="1">
            <a:off x="5094081" y="2656703"/>
            <a:ext cx="872683" cy="1503223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" idx="2"/>
            <a:endCxn id="36" idx="0"/>
          </p:cNvCxnSpPr>
          <p:nvPr/>
        </p:nvCxnSpPr>
        <p:spPr>
          <a:xfrm>
            <a:off x="2860587" y="2656703"/>
            <a:ext cx="4050703" cy="1503224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>
            <a:stCxn id="10" idx="2"/>
            <a:endCxn id="42" idx="0"/>
          </p:cNvCxnSpPr>
          <p:nvPr/>
        </p:nvCxnSpPr>
        <p:spPr>
          <a:xfrm>
            <a:off x="2860587" y="2656703"/>
            <a:ext cx="2233494" cy="1503223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" idx="2"/>
            <a:endCxn id="48" idx="0"/>
          </p:cNvCxnSpPr>
          <p:nvPr/>
        </p:nvCxnSpPr>
        <p:spPr>
          <a:xfrm>
            <a:off x="2860587" y="2656703"/>
            <a:ext cx="442152" cy="1503223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10" idx="2"/>
            <a:endCxn id="54" idx="0"/>
          </p:cNvCxnSpPr>
          <p:nvPr/>
        </p:nvCxnSpPr>
        <p:spPr>
          <a:xfrm flipH="1">
            <a:off x="1510642" y="2656703"/>
            <a:ext cx="1349945" cy="1499964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711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DataSets</a:t>
            </a:r>
            <a:r>
              <a:rPr lang="en-US" dirty="0" smtClean="0"/>
              <a:t> = distributed objects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78</a:t>
            </a:fld>
            <a:endParaRPr lang="en-US"/>
          </a:p>
        </p:txBody>
      </p:sp>
      <p:sp>
        <p:nvSpPr>
          <p:cNvPr id="4" name="Isosceles Triangle 3"/>
          <p:cNvSpPr/>
          <p:nvPr/>
        </p:nvSpPr>
        <p:spPr>
          <a:xfrm>
            <a:off x="1680518" y="2508422"/>
            <a:ext cx="6322028" cy="3472248"/>
          </a:xfrm>
          <a:prstGeom prst="triangl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loud 4"/>
          <p:cNvSpPr/>
          <p:nvPr/>
        </p:nvSpPr>
        <p:spPr>
          <a:xfrm>
            <a:off x="2231399" y="3561698"/>
            <a:ext cx="5032444" cy="999194"/>
          </a:xfrm>
          <a:prstGeom prst="cloud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Network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593498" y="1863684"/>
            <a:ext cx="2458995" cy="1484997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680519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315472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893275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Slide Number Placeholder 2"/>
          <p:cNvSpPr txBox="1">
            <a:spLocks/>
          </p:cNvSpPr>
          <p:nvPr/>
        </p:nvSpPr>
        <p:spPr>
          <a:xfrm>
            <a:off x="8059697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8248A2-C527-40F2-A97A-FB1E4B5C2DC0}" type="slidenum">
              <a:rPr lang="en-US" smtClean="0"/>
              <a:pPr/>
              <a:t>78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6495022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052493" y="1816721"/>
            <a:ext cx="725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Client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072825" y="4769709"/>
            <a:ext cx="871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Servers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6778460" y="2561734"/>
            <a:ext cx="1664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/>
              <a:t>DataSet</a:t>
            </a:r>
            <a:r>
              <a:rPr lang="en-US" sz="2400" dirty="0" smtClean="0"/>
              <a:t>&lt;T&gt;</a:t>
            </a:r>
            <a:endParaRPr lang="en-US" sz="2400" dirty="0"/>
          </a:p>
        </p:txBody>
      </p:sp>
      <p:cxnSp>
        <p:nvCxnSpPr>
          <p:cNvPr id="21" name="Straight Arrow Connector 20"/>
          <p:cNvCxnSpPr>
            <a:stCxn id="19" idx="2"/>
          </p:cNvCxnSpPr>
          <p:nvPr/>
        </p:nvCxnSpPr>
        <p:spPr>
          <a:xfrm flipH="1">
            <a:off x="5746898" y="3023399"/>
            <a:ext cx="1863866" cy="469396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/>
          <p:cNvSpPr/>
          <p:nvPr/>
        </p:nvSpPr>
        <p:spPr>
          <a:xfrm>
            <a:off x="3705447" y="2001387"/>
            <a:ext cx="2254102" cy="4600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Application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176500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231399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269779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338350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3849899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431629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4947481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413876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5880271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6568467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7034862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612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Sketch Spreadsheet architecture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79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818240" y="3894082"/>
            <a:ext cx="5531139" cy="6708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 smtClean="0">
                <a:solidFill>
                  <a:schemeClr val="tx1"/>
                </a:solidFill>
              </a:rPr>
              <a:t>DataSet</a:t>
            </a:r>
            <a:r>
              <a:rPr lang="en-US" sz="2800" dirty="0" smtClean="0">
                <a:solidFill>
                  <a:schemeClr val="tx1"/>
                </a:solidFill>
              </a:rPr>
              <a:t>&lt;Table&gt;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18240" y="4677496"/>
            <a:ext cx="1588628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SQL Server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443933" y="4677496"/>
            <a:ext cx="1432958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CSV Files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913956" y="4677496"/>
            <a:ext cx="1593463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Column store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558540" y="4677496"/>
            <a:ext cx="790839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Cosmos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474371" y="4766439"/>
            <a:ext cx="1404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Storage layer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818240" y="3263460"/>
            <a:ext cx="5531139" cy="55018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Table operations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18240" y="2632838"/>
            <a:ext cx="5531139" cy="55018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GUI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474371" y="4044824"/>
            <a:ext cx="1963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Distributed objects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74370" y="3361193"/>
            <a:ext cx="1842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Spreadsheet logic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74369" y="2723262"/>
            <a:ext cx="20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Spreadsheet display</a:t>
            </a:r>
          </a:p>
        </p:txBody>
      </p:sp>
    </p:spTree>
    <p:extLst>
      <p:ext uri="{BB962C8B-B14F-4D97-AF65-F5344CB8AC3E}">
        <p14:creationId xmlns:p14="http://schemas.microsoft.com/office/powerpoint/2010/main" val="912753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DataSet</a:t>
            </a:r>
            <a:r>
              <a:rPr lang="en-US" dirty="0" smtClean="0"/>
              <a:t> API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interface </a:t>
            </a:r>
            <a:r>
              <a:rPr lang="en-US" dirty="0" err="1" smtClean="0"/>
              <a:t>IDataSet</a:t>
            </a:r>
            <a:r>
              <a:rPr lang="en-US" dirty="0" smtClean="0"/>
              <a:t>&lt;T&gt; {</a:t>
            </a:r>
            <a:br>
              <a:rPr lang="en-US" dirty="0" smtClean="0"/>
            </a:br>
            <a:r>
              <a:rPr lang="en-US" dirty="0" smtClean="0"/>
              <a:t>   </a:t>
            </a:r>
            <a:r>
              <a:rPr lang="en-US" dirty="0" err="1" smtClean="0"/>
              <a:t>IDataSet</a:t>
            </a:r>
            <a:r>
              <a:rPr lang="en-US" dirty="0" smtClean="0"/>
              <a:t>&lt;S&gt;               Map&lt;S&gt;(</a:t>
            </a:r>
            <a:r>
              <a:rPr lang="en-US" dirty="0" err="1" smtClean="0"/>
              <a:t>Func</a:t>
            </a:r>
            <a:r>
              <a:rPr lang="en-US" dirty="0" smtClean="0"/>
              <a:t>&lt;T,S&gt; f);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   </a:t>
            </a:r>
            <a:r>
              <a:rPr lang="en-US" dirty="0" err="1" smtClean="0"/>
              <a:t>IDataSet</a:t>
            </a:r>
            <a:r>
              <a:rPr lang="en-US" dirty="0" smtClean="0"/>
              <a:t>&lt;Pair&lt;T,S&gt;&gt; Zip(</a:t>
            </a:r>
            <a:r>
              <a:rPr lang="en-US" dirty="0" err="1" smtClean="0"/>
              <a:t>IDataSet</a:t>
            </a:r>
            <a:r>
              <a:rPr lang="en-US" dirty="0" smtClean="0"/>
              <a:t>&lt;S&gt; other);</a:t>
            </a:r>
            <a:br>
              <a:rPr lang="en-US" dirty="0" smtClean="0"/>
            </a:br>
            <a:r>
              <a:rPr lang="en-US" dirty="0" smtClean="0"/>
              <a:t>   R                                  Sketch(</a:t>
            </a:r>
            <a:r>
              <a:rPr lang="en-US" dirty="0" err="1" smtClean="0"/>
              <a:t>ISketch</a:t>
            </a:r>
            <a:r>
              <a:rPr lang="en-US" dirty="0" smtClean="0"/>
              <a:t>&lt;T, R&gt; sketch);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}</a:t>
            </a:r>
          </a:p>
          <a:p>
            <a:pPr marL="0" indent="0">
              <a:buNone/>
            </a:pPr>
            <a:r>
              <a:rPr lang="en-US" dirty="0" smtClean="0"/>
              <a:t>interface </a:t>
            </a:r>
            <a:r>
              <a:rPr lang="en-US" dirty="0" err="1" smtClean="0"/>
              <a:t>ISketch</a:t>
            </a:r>
            <a:r>
              <a:rPr lang="en-US" dirty="0" smtClean="0"/>
              <a:t>&lt;T,R&gt; {</a:t>
            </a:r>
            <a:br>
              <a:rPr lang="en-US" dirty="0" smtClean="0"/>
            </a:br>
            <a:r>
              <a:rPr lang="en-US" dirty="0" smtClean="0"/>
              <a:t>	R Create(T data);</a:t>
            </a:r>
            <a:br>
              <a:rPr lang="en-US" dirty="0" smtClean="0"/>
            </a:br>
            <a:r>
              <a:rPr lang="en-US" dirty="0" smtClean="0"/>
              <a:t>	R Combine(List&lt;R&gt; parts);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}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31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288" y="129997"/>
            <a:ext cx="7886700" cy="1325563"/>
          </a:xfrm>
        </p:spPr>
        <p:txBody>
          <a:bodyPr/>
          <a:lstStyle/>
          <a:p>
            <a:r>
              <a:rPr lang="en-US" dirty="0" err="1" smtClean="0"/>
              <a:t>DataSet</a:t>
            </a:r>
            <a:r>
              <a:rPr lang="en-US" dirty="0" smtClean="0"/>
              <a:t> Implementations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81</a:t>
            </a:fld>
            <a:endParaRPr lang="en-US"/>
          </a:p>
        </p:txBody>
      </p:sp>
      <p:sp>
        <p:nvSpPr>
          <p:cNvPr id="210" name="Rectangle 209"/>
          <p:cNvSpPr/>
          <p:nvPr/>
        </p:nvSpPr>
        <p:spPr>
          <a:xfrm>
            <a:off x="4345905" y="1247882"/>
            <a:ext cx="2111091" cy="210725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1" name="Rectangle 210"/>
          <p:cNvSpPr/>
          <p:nvPr/>
        </p:nvSpPr>
        <p:spPr>
          <a:xfrm>
            <a:off x="6027858" y="4055015"/>
            <a:ext cx="2044023" cy="260625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2" name="Rectangle 211"/>
          <p:cNvSpPr/>
          <p:nvPr/>
        </p:nvSpPr>
        <p:spPr>
          <a:xfrm>
            <a:off x="1072118" y="4046191"/>
            <a:ext cx="4481771" cy="26150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3" name="Rectangle 212"/>
          <p:cNvSpPr/>
          <p:nvPr/>
        </p:nvSpPr>
        <p:spPr>
          <a:xfrm>
            <a:off x="4657126" y="1308090"/>
            <a:ext cx="1588046" cy="90310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  <a:p>
            <a:pPr algn="ctr"/>
            <a:endParaRPr lang="en-US" dirty="0"/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Application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4" name="Cloud 213"/>
          <p:cNvSpPr/>
          <p:nvPr/>
        </p:nvSpPr>
        <p:spPr>
          <a:xfrm>
            <a:off x="1828734" y="3385876"/>
            <a:ext cx="5032444" cy="602071"/>
          </a:xfrm>
          <a:prstGeom prst="cloud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Network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5" name="Rectangle 214"/>
          <p:cNvSpPr/>
          <p:nvPr/>
        </p:nvSpPr>
        <p:spPr>
          <a:xfrm>
            <a:off x="1121617" y="4146955"/>
            <a:ext cx="1887877" cy="2313453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6" name="TextBox 215"/>
          <p:cNvSpPr txBox="1"/>
          <p:nvPr/>
        </p:nvSpPr>
        <p:spPr>
          <a:xfrm>
            <a:off x="4340720" y="2177114"/>
            <a:ext cx="615399" cy="291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Client </a:t>
            </a:r>
          </a:p>
        </p:txBody>
      </p:sp>
      <p:grpSp>
        <p:nvGrpSpPr>
          <p:cNvPr id="217" name="Group 216"/>
          <p:cNvGrpSpPr/>
          <p:nvPr/>
        </p:nvGrpSpPr>
        <p:grpSpPr>
          <a:xfrm>
            <a:off x="5029959" y="2366324"/>
            <a:ext cx="824966" cy="361243"/>
            <a:chOff x="4213698" y="990600"/>
            <a:chExt cx="1044102" cy="457200"/>
          </a:xfrm>
        </p:grpSpPr>
        <p:sp>
          <p:nvSpPr>
            <p:cNvPr id="218" name="Trapezoid 21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9" name="Rectangle 21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0" name="Group 219"/>
          <p:cNvGrpSpPr/>
          <p:nvPr/>
        </p:nvGrpSpPr>
        <p:grpSpPr>
          <a:xfrm>
            <a:off x="4508591" y="2908188"/>
            <a:ext cx="481657" cy="361243"/>
            <a:chOff x="4213698" y="990600"/>
            <a:chExt cx="1044102" cy="457200"/>
          </a:xfrm>
        </p:grpSpPr>
        <p:sp>
          <p:nvSpPr>
            <p:cNvPr id="221" name="Trapezoid 22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2" name="Rectangle 22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3" name="Group 222"/>
          <p:cNvGrpSpPr/>
          <p:nvPr/>
        </p:nvGrpSpPr>
        <p:grpSpPr>
          <a:xfrm>
            <a:off x="5863893" y="2908188"/>
            <a:ext cx="481657" cy="361243"/>
            <a:chOff x="4213698" y="990600"/>
            <a:chExt cx="1044102" cy="457200"/>
          </a:xfrm>
        </p:grpSpPr>
        <p:sp>
          <p:nvSpPr>
            <p:cNvPr id="224" name="Trapezoid 22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" name="Rectangle 22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26" name="Rectangle 225"/>
          <p:cNvSpPr/>
          <p:nvPr/>
        </p:nvSpPr>
        <p:spPr>
          <a:xfrm>
            <a:off x="4787389" y="1436190"/>
            <a:ext cx="1308363" cy="42145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GUI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27" name="Straight Arrow Connector 226"/>
          <p:cNvCxnSpPr>
            <a:stCxn id="213" idx="2"/>
            <a:endCxn id="218" idx="0"/>
          </p:cNvCxnSpPr>
          <p:nvPr/>
        </p:nvCxnSpPr>
        <p:spPr>
          <a:xfrm flipH="1">
            <a:off x="5442442" y="2211197"/>
            <a:ext cx="8707" cy="15512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Arrow Connector 227"/>
          <p:cNvCxnSpPr>
            <a:stCxn id="219" idx="2"/>
            <a:endCxn id="221" idx="0"/>
          </p:cNvCxnSpPr>
          <p:nvPr/>
        </p:nvCxnSpPr>
        <p:spPr>
          <a:xfrm flipH="1">
            <a:off x="4749419" y="2727567"/>
            <a:ext cx="693023" cy="18062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Arrow Connector 228"/>
          <p:cNvCxnSpPr>
            <a:stCxn id="219" idx="2"/>
            <a:endCxn id="224" idx="0"/>
          </p:cNvCxnSpPr>
          <p:nvPr/>
        </p:nvCxnSpPr>
        <p:spPr>
          <a:xfrm>
            <a:off x="5442442" y="2727567"/>
            <a:ext cx="662279" cy="18062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0" name="Group 229"/>
          <p:cNvGrpSpPr/>
          <p:nvPr/>
        </p:nvGrpSpPr>
        <p:grpSpPr>
          <a:xfrm>
            <a:off x="1635301" y="5188247"/>
            <a:ext cx="824966" cy="361243"/>
            <a:chOff x="4213698" y="990600"/>
            <a:chExt cx="1044102" cy="457200"/>
          </a:xfrm>
        </p:grpSpPr>
        <p:sp>
          <p:nvSpPr>
            <p:cNvPr id="231" name="Trapezoid 23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2" name="Rectangle 23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33" name="Group 232"/>
          <p:cNvGrpSpPr/>
          <p:nvPr/>
        </p:nvGrpSpPr>
        <p:grpSpPr>
          <a:xfrm>
            <a:off x="1347077" y="5820422"/>
            <a:ext cx="481657" cy="361243"/>
            <a:chOff x="4213698" y="990600"/>
            <a:chExt cx="1044102" cy="457200"/>
          </a:xfrm>
        </p:grpSpPr>
        <p:sp>
          <p:nvSpPr>
            <p:cNvPr id="234" name="Trapezoid 23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5" name="Rectangle 23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36" name="Group 235"/>
          <p:cNvGrpSpPr/>
          <p:nvPr/>
        </p:nvGrpSpPr>
        <p:grpSpPr>
          <a:xfrm>
            <a:off x="2170761" y="5820422"/>
            <a:ext cx="481657" cy="361243"/>
            <a:chOff x="4213698" y="990600"/>
            <a:chExt cx="1044102" cy="457200"/>
          </a:xfrm>
        </p:grpSpPr>
        <p:sp>
          <p:nvSpPr>
            <p:cNvPr id="237" name="Trapezoid 23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8" name="Rectangle 23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39" name="Straight Arrow Connector 238"/>
          <p:cNvCxnSpPr>
            <a:stCxn id="232" idx="2"/>
            <a:endCxn id="234" idx="0"/>
          </p:cNvCxnSpPr>
          <p:nvPr/>
        </p:nvCxnSpPr>
        <p:spPr>
          <a:xfrm flipH="1">
            <a:off x="1587905" y="5549490"/>
            <a:ext cx="459879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Straight Arrow Connector 239"/>
          <p:cNvCxnSpPr>
            <a:stCxn id="232" idx="2"/>
            <a:endCxn id="237" idx="0"/>
          </p:cNvCxnSpPr>
          <p:nvPr/>
        </p:nvCxnSpPr>
        <p:spPr>
          <a:xfrm>
            <a:off x="2047784" y="5549490"/>
            <a:ext cx="363806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1" name="Rectangle 240"/>
          <p:cNvSpPr/>
          <p:nvPr/>
        </p:nvSpPr>
        <p:spPr>
          <a:xfrm>
            <a:off x="3178908" y="4146955"/>
            <a:ext cx="2274938" cy="2313453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2" name="Group 241"/>
          <p:cNvGrpSpPr/>
          <p:nvPr/>
        </p:nvGrpSpPr>
        <p:grpSpPr>
          <a:xfrm>
            <a:off x="3646476" y="5820422"/>
            <a:ext cx="481657" cy="361243"/>
            <a:chOff x="4213698" y="990600"/>
            <a:chExt cx="1044102" cy="457200"/>
          </a:xfrm>
        </p:grpSpPr>
        <p:sp>
          <p:nvSpPr>
            <p:cNvPr id="243" name="Trapezoid 24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4" name="Rectangle 24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45" name="Group 244"/>
          <p:cNvGrpSpPr/>
          <p:nvPr/>
        </p:nvGrpSpPr>
        <p:grpSpPr>
          <a:xfrm>
            <a:off x="4470161" y="5820422"/>
            <a:ext cx="481657" cy="361243"/>
            <a:chOff x="4213698" y="990600"/>
            <a:chExt cx="1044102" cy="457200"/>
          </a:xfrm>
        </p:grpSpPr>
        <p:sp>
          <p:nvSpPr>
            <p:cNvPr id="246" name="Trapezoid 245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7" name="Rectangle 246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48" name="Straight Arrow Connector 247"/>
          <p:cNvCxnSpPr>
            <a:stCxn id="291" idx="2"/>
            <a:endCxn id="243" idx="0"/>
          </p:cNvCxnSpPr>
          <p:nvPr/>
        </p:nvCxnSpPr>
        <p:spPr>
          <a:xfrm flipH="1">
            <a:off x="3887305" y="5549490"/>
            <a:ext cx="459879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Straight Arrow Connector 248"/>
          <p:cNvCxnSpPr>
            <a:stCxn id="291" idx="2"/>
            <a:endCxn id="246" idx="0"/>
          </p:cNvCxnSpPr>
          <p:nvPr/>
        </p:nvCxnSpPr>
        <p:spPr>
          <a:xfrm>
            <a:off x="4347184" y="5549490"/>
            <a:ext cx="363806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0" name="Rectangle 249"/>
          <p:cNvSpPr/>
          <p:nvPr/>
        </p:nvSpPr>
        <p:spPr>
          <a:xfrm>
            <a:off x="6148921" y="4146955"/>
            <a:ext cx="1873460" cy="2313453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1" name="Group 250"/>
          <p:cNvGrpSpPr/>
          <p:nvPr/>
        </p:nvGrpSpPr>
        <p:grpSpPr>
          <a:xfrm>
            <a:off x="6609437" y="5191449"/>
            <a:ext cx="824966" cy="361243"/>
            <a:chOff x="4213698" y="990600"/>
            <a:chExt cx="1044102" cy="457200"/>
          </a:xfrm>
        </p:grpSpPr>
        <p:sp>
          <p:nvSpPr>
            <p:cNvPr id="252" name="Trapezoid 251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Rectangle 252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54" name="Group 253"/>
          <p:cNvGrpSpPr/>
          <p:nvPr/>
        </p:nvGrpSpPr>
        <p:grpSpPr>
          <a:xfrm>
            <a:off x="6321213" y="5823624"/>
            <a:ext cx="481657" cy="361243"/>
            <a:chOff x="4213698" y="990600"/>
            <a:chExt cx="1044102" cy="457200"/>
          </a:xfrm>
        </p:grpSpPr>
        <p:sp>
          <p:nvSpPr>
            <p:cNvPr id="255" name="Trapezoid 254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" name="Rectangle 255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57" name="Group 256"/>
          <p:cNvGrpSpPr/>
          <p:nvPr/>
        </p:nvGrpSpPr>
        <p:grpSpPr>
          <a:xfrm>
            <a:off x="7144897" y="5823624"/>
            <a:ext cx="481657" cy="361243"/>
            <a:chOff x="4213698" y="990600"/>
            <a:chExt cx="1044102" cy="457200"/>
          </a:xfrm>
        </p:grpSpPr>
        <p:sp>
          <p:nvSpPr>
            <p:cNvPr id="258" name="Trapezoid 25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9" name="Rectangle 25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60" name="Straight Arrow Connector 259"/>
          <p:cNvCxnSpPr>
            <a:stCxn id="253" idx="2"/>
            <a:endCxn id="255" idx="0"/>
          </p:cNvCxnSpPr>
          <p:nvPr/>
        </p:nvCxnSpPr>
        <p:spPr>
          <a:xfrm flipH="1">
            <a:off x="6562041" y="5552692"/>
            <a:ext cx="459879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Straight Arrow Connector 260"/>
          <p:cNvCxnSpPr>
            <a:stCxn id="253" idx="2"/>
            <a:endCxn id="258" idx="0"/>
          </p:cNvCxnSpPr>
          <p:nvPr/>
        </p:nvCxnSpPr>
        <p:spPr>
          <a:xfrm>
            <a:off x="7021920" y="5552692"/>
            <a:ext cx="363806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2" name="Group 261"/>
          <p:cNvGrpSpPr/>
          <p:nvPr/>
        </p:nvGrpSpPr>
        <p:grpSpPr>
          <a:xfrm>
            <a:off x="3837345" y="4586176"/>
            <a:ext cx="824966" cy="361243"/>
            <a:chOff x="4213698" y="990600"/>
            <a:chExt cx="1044102" cy="457200"/>
          </a:xfrm>
        </p:grpSpPr>
        <p:sp>
          <p:nvSpPr>
            <p:cNvPr id="263" name="Trapezoid 26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ectangle 26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65" name="Straight Arrow Connector 264"/>
          <p:cNvCxnSpPr>
            <a:stCxn id="264" idx="2"/>
            <a:endCxn id="290" idx="0"/>
          </p:cNvCxnSpPr>
          <p:nvPr/>
        </p:nvCxnSpPr>
        <p:spPr>
          <a:xfrm>
            <a:off x="4249828" y="4947419"/>
            <a:ext cx="97355" cy="24082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Straight Arrow Connector 265"/>
          <p:cNvCxnSpPr>
            <a:stCxn id="264" idx="2"/>
            <a:endCxn id="279" idx="0"/>
          </p:cNvCxnSpPr>
          <p:nvPr/>
        </p:nvCxnSpPr>
        <p:spPr>
          <a:xfrm flipH="1">
            <a:off x="3506847" y="4947419"/>
            <a:ext cx="742981" cy="1537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Straight Arrow Connector 266"/>
          <p:cNvCxnSpPr>
            <a:stCxn id="222" idx="2"/>
            <a:endCxn id="282" idx="0"/>
          </p:cNvCxnSpPr>
          <p:nvPr/>
        </p:nvCxnSpPr>
        <p:spPr>
          <a:xfrm flipH="1">
            <a:off x="4275448" y="3269431"/>
            <a:ext cx="473972" cy="95587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Arrow Connector 267"/>
          <p:cNvCxnSpPr>
            <a:endCxn id="283" idx="0"/>
          </p:cNvCxnSpPr>
          <p:nvPr/>
        </p:nvCxnSpPr>
        <p:spPr>
          <a:xfrm>
            <a:off x="6479095" y="3747369"/>
            <a:ext cx="374375" cy="47793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9" name="TextBox 268"/>
          <p:cNvSpPr txBox="1"/>
          <p:nvPr/>
        </p:nvSpPr>
        <p:spPr>
          <a:xfrm>
            <a:off x="7023199" y="2013419"/>
            <a:ext cx="10438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Dataset</a:t>
            </a:r>
          </a:p>
          <a:p>
            <a:r>
              <a:rPr lang="en-US" i="1" dirty="0" smtClean="0"/>
              <a:t>interface</a:t>
            </a:r>
            <a:endParaRPr lang="en-US" i="1" dirty="0"/>
          </a:p>
        </p:txBody>
      </p:sp>
      <p:cxnSp>
        <p:nvCxnSpPr>
          <p:cNvPr id="270" name="Straight Arrow Connector 269"/>
          <p:cNvCxnSpPr>
            <a:stCxn id="269" idx="1"/>
            <a:endCxn id="224" idx="3"/>
          </p:cNvCxnSpPr>
          <p:nvPr/>
        </p:nvCxnSpPr>
        <p:spPr>
          <a:xfrm flipH="1">
            <a:off x="6245172" y="2336585"/>
            <a:ext cx="778027" cy="6318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Straight Arrow Connector 270"/>
          <p:cNvCxnSpPr>
            <a:stCxn id="269" idx="1"/>
            <a:endCxn id="218" idx="3"/>
          </p:cNvCxnSpPr>
          <p:nvPr/>
        </p:nvCxnSpPr>
        <p:spPr>
          <a:xfrm flipH="1">
            <a:off x="5754547" y="2336585"/>
            <a:ext cx="1268652" cy="899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Straight Arrow Connector 271"/>
          <p:cNvCxnSpPr>
            <a:stCxn id="269" idx="1"/>
            <a:endCxn id="258" idx="0"/>
          </p:cNvCxnSpPr>
          <p:nvPr/>
        </p:nvCxnSpPr>
        <p:spPr>
          <a:xfrm>
            <a:off x="7023199" y="2336585"/>
            <a:ext cx="362527" cy="34870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3" name="TextBox 272"/>
          <p:cNvSpPr txBox="1"/>
          <p:nvPr/>
        </p:nvSpPr>
        <p:spPr>
          <a:xfrm>
            <a:off x="4682281" y="4659446"/>
            <a:ext cx="186700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 smtClean="0"/>
              <a:t>Rack aggregation</a:t>
            </a:r>
            <a:endParaRPr lang="en-US" i="1" dirty="0"/>
          </a:p>
        </p:txBody>
      </p:sp>
      <p:sp>
        <p:nvSpPr>
          <p:cNvPr id="274" name="TextBox 273"/>
          <p:cNvSpPr txBox="1"/>
          <p:nvPr/>
        </p:nvSpPr>
        <p:spPr>
          <a:xfrm>
            <a:off x="4742887" y="5273046"/>
            <a:ext cx="173620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 smtClean="0"/>
              <a:t>Core parallelism</a:t>
            </a:r>
            <a:endParaRPr lang="en-US" i="1" dirty="0"/>
          </a:p>
        </p:txBody>
      </p:sp>
      <p:sp>
        <p:nvSpPr>
          <p:cNvPr id="275" name="TextBox 274"/>
          <p:cNvSpPr txBox="1"/>
          <p:nvPr/>
        </p:nvSpPr>
        <p:spPr>
          <a:xfrm>
            <a:off x="3059769" y="2467023"/>
            <a:ext cx="191796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 smtClean="0"/>
              <a:t>Cluster parallelism</a:t>
            </a:r>
            <a:endParaRPr lang="en-US" i="1" dirty="0"/>
          </a:p>
        </p:txBody>
      </p:sp>
      <p:sp>
        <p:nvSpPr>
          <p:cNvPr id="276" name="Rectangle 275"/>
          <p:cNvSpPr/>
          <p:nvPr/>
        </p:nvSpPr>
        <p:spPr>
          <a:xfrm>
            <a:off x="1121617" y="3269430"/>
            <a:ext cx="6900764" cy="1200615"/>
          </a:xfrm>
          <a:prstGeom prst="rect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7" name="TextBox 276"/>
          <p:cNvSpPr txBox="1"/>
          <p:nvPr/>
        </p:nvSpPr>
        <p:spPr>
          <a:xfrm>
            <a:off x="1160416" y="3294925"/>
            <a:ext cx="853918" cy="29181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i="1" dirty="0" smtClean="0"/>
              <a:t>RMI layer</a:t>
            </a:r>
            <a:endParaRPr lang="en-US" i="1" dirty="0"/>
          </a:p>
        </p:txBody>
      </p:sp>
      <p:grpSp>
        <p:nvGrpSpPr>
          <p:cNvPr id="278" name="Group 277"/>
          <p:cNvGrpSpPr/>
          <p:nvPr/>
        </p:nvGrpSpPr>
        <p:grpSpPr>
          <a:xfrm>
            <a:off x="3266018" y="5101139"/>
            <a:ext cx="481657" cy="361243"/>
            <a:chOff x="4213698" y="990600"/>
            <a:chExt cx="1044102" cy="457200"/>
          </a:xfrm>
        </p:grpSpPr>
        <p:sp>
          <p:nvSpPr>
            <p:cNvPr id="279" name="Trapezoid 278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0" name="Rectangle 279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81" name="Rounded Rectangle 280"/>
          <p:cNvSpPr/>
          <p:nvPr/>
        </p:nvSpPr>
        <p:spPr>
          <a:xfrm>
            <a:off x="1773008" y="4230440"/>
            <a:ext cx="582856" cy="2084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ref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2" name="Rounded Rectangle 281"/>
          <p:cNvSpPr/>
          <p:nvPr/>
        </p:nvSpPr>
        <p:spPr>
          <a:xfrm>
            <a:off x="3984019" y="4225308"/>
            <a:ext cx="582856" cy="2084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ref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3" name="Rounded Rectangle 282"/>
          <p:cNvSpPr/>
          <p:nvPr/>
        </p:nvSpPr>
        <p:spPr>
          <a:xfrm>
            <a:off x="6562041" y="4225307"/>
            <a:ext cx="582856" cy="2084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ref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84" name="Straight Arrow Connector 283"/>
          <p:cNvCxnSpPr>
            <a:stCxn id="283" idx="2"/>
            <a:endCxn id="252" idx="0"/>
          </p:cNvCxnSpPr>
          <p:nvPr/>
        </p:nvCxnSpPr>
        <p:spPr>
          <a:xfrm>
            <a:off x="6853470" y="4433727"/>
            <a:ext cx="168450" cy="75772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Straight Arrow Connector 284"/>
          <p:cNvCxnSpPr>
            <a:stCxn id="282" idx="2"/>
            <a:endCxn id="263" idx="0"/>
          </p:cNvCxnSpPr>
          <p:nvPr/>
        </p:nvCxnSpPr>
        <p:spPr>
          <a:xfrm flipH="1">
            <a:off x="4249828" y="4433728"/>
            <a:ext cx="25620" cy="15244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Straight Arrow Connector 140"/>
          <p:cNvCxnSpPr>
            <a:stCxn id="280" idx="2"/>
            <a:endCxn id="281" idx="0"/>
          </p:cNvCxnSpPr>
          <p:nvPr/>
        </p:nvCxnSpPr>
        <p:spPr>
          <a:xfrm rot="5400000" flipH="1">
            <a:off x="2169671" y="4125206"/>
            <a:ext cx="1231941" cy="1442410"/>
          </a:xfrm>
          <a:prstGeom prst="bentConnector5">
            <a:avLst>
              <a:gd name="adj1" fmla="val -14662"/>
              <a:gd name="adj2" fmla="val 27997"/>
              <a:gd name="adj3" fmla="val 144608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Straight Arrow Connector 286"/>
          <p:cNvCxnSpPr>
            <a:stCxn id="281" idx="2"/>
            <a:endCxn id="231" idx="0"/>
          </p:cNvCxnSpPr>
          <p:nvPr/>
        </p:nvCxnSpPr>
        <p:spPr>
          <a:xfrm flipH="1">
            <a:off x="2047784" y="4438860"/>
            <a:ext cx="16653" cy="74938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8" name="Straight Connector 287"/>
          <p:cNvCxnSpPr/>
          <p:nvPr/>
        </p:nvCxnSpPr>
        <p:spPr>
          <a:xfrm>
            <a:off x="4349747" y="2486738"/>
            <a:ext cx="2104687" cy="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9" name="Group 288"/>
          <p:cNvGrpSpPr/>
          <p:nvPr/>
        </p:nvGrpSpPr>
        <p:grpSpPr>
          <a:xfrm>
            <a:off x="3934701" y="5188247"/>
            <a:ext cx="824966" cy="361243"/>
            <a:chOff x="4213698" y="990600"/>
            <a:chExt cx="1044102" cy="457200"/>
          </a:xfrm>
        </p:grpSpPr>
        <p:sp>
          <p:nvSpPr>
            <p:cNvPr id="290" name="Trapezoid 28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1" name="Rectangle 29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92" name="TextBox 291"/>
          <p:cNvSpPr txBox="1"/>
          <p:nvPr/>
        </p:nvSpPr>
        <p:spPr>
          <a:xfrm>
            <a:off x="1077436" y="4141910"/>
            <a:ext cx="784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Server 0</a:t>
            </a:r>
          </a:p>
        </p:txBody>
      </p:sp>
      <p:sp>
        <p:nvSpPr>
          <p:cNvPr id="293" name="TextBox 292"/>
          <p:cNvSpPr txBox="1"/>
          <p:nvPr/>
        </p:nvSpPr>
        <p:spPr>
          <a:xfrm>
            <a:off x="3181893" y="4154162"/>
            <a:ext cx="784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Server 1</a:t>
            </a:r>
          </a:p>
        </p:txBody>
      </p:sp>
      <p:sp>
        <p:nvSpPr>
          <p:cNvPr id="294" name="TextBox 293"/>
          <p:cNvSpPr txBox="1"/>
          <p:nvPr/>
        </p:nvSpPr>
        <p:spPr>
          <a:xfrm>
            <a:off x="7279735" y="4141910"/>
            <a:ext cx="7873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Server n</a:t>
            </a:r>
          </a:p>
        </p:txBody>
      </p:sp>
      <p:sp>
        <p:nvSpPr>
          <p:cNvPr id="295" name="TextBox 294"/>
          <p:cNvSpPr txBox="1"/>
          <p:nvPr/>
        </p:nvSpPr>
        <p:spPr>
          <a:xfrm>
            <a:off x="2778450" y="6387619"/>
            <a:ext cx="625937" cy="291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 0</a:t>
            </a:r>
          </a:p>
        </p:txBody>
      </p:sp>
      <p:sp>
        <p:nvSpPr>
          <p:cNvPr id="296" name="TextBox 295"/>
          <p:cNvSpPr txBox="1"/>
          <p:nvPr/>
        </p:nvSpPr>
        <p:spPr>
          <a:xfrm>
            <a:off x="6791980" y="6387619"/>
            <a:ext cx="596805" cy="291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 r</a:t>
            </a:r>
          </a:p>
        </p:txBody>
      </p:sp>
      <p:cxnSp>
        <p:nvCxnSpPr>
          <p:cNvPr id="297" name="Straight Arrow Connector 296"/>
          <p:cNvCxnSpPr/>
          <p:nvPr/>
        </p:nvCxnSpPr>
        <p:spPr>
          <a:xfrm>
            <a:off x="6088468" y="3252176"/>
            <a:ext cx="232745" cy="33456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8" name="TextBox 297"/>
          <p:cNvSpPr txBox="1"/>
          <p:nvPr/>
        </p:nvSpPr>
        <p:spPr>
          <a:xfrm>
            <a:off x="2716924" y="1291523"/>
            <a:ext cx="1532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Address space</a:t>
            </a:r>
            <a:endParaRPr lang="en-US" dirty="0"/>
          </a:p>
        </p:txBody>
      </p:sp>
      <p:cxnSp>
        <p:nvCxnSpPr>
          <p:cNvPr id="299" name="Straight Arrow Connector 298"/>
          <p:cNvCxnSpPr>
            <a:stCxn id="298" idx="2"/>
          </p:cNvCxnSpPr>
          <p:nvPr/>
        </p:nvCxnSpPr>
        <p:spPr>
          <a:xfrm>
            <a:off x="3483376" y="1660855"/>
            <a:ext cx="861579" cy="385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0" name="Straight Arrow Connector 299"/>
          <p:cNvCxnSpPr>
            <a:stCxn id="298" idx="2"/>
          </p:cNvCxnSpPr>
          <p:nvPr/>
        </p:nvCxnSpPr>
        <p:spPr>
          <a:xfrm flipH="1">
            <a:off x="2785644" y="1660855"/>
            <a:ext cx="697732" cy="24709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1" name="Rounded Rectangle 300"/>
          <p:cNvSpPr/>
          <p:nvPr/>
        </p:nvSpPr>
        <p:spPr>
          <a:xfrm>
            <a:off x="1470375" y="6275464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2" name="Rounded Rectangle 301"/>
          <p:cNvSpPr/>
          <p:nvPr/>
        </p:nvSpPr>
        <p:spPr>
          <a:xfrm>
            <a:off x="2294590" y="6274282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3" name="Rounded Rectangle 302"/>
          <p:cNvSpPr/>
          <p:nvPr/>
        </p:nvSpPr>
        <p:spPr>
          <a:xfrm>
            <a:off x="3770304" y="6291695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4" name="Rounded Rectangle 303"/>
          <p:cNvSpPr/>
          <p:nvPr/>
        </p:nvSpPr>
        <p:spPr>
          <a:xfrm>
            <a:off x="4632419" y="6291695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5" name="Rounded Rectangle 304"/>
          <p:cNvSpPr/>
          <p:nvPr/>
        </p:nvSpPr>
        <p:spPr>
          <a:xfrm>
            <a:off x="6432283" y="6279750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6" name="Rounded Rectangle 305"/>
          <p:cNvSpPr/>
          <p:nvPr/>
        </p:nvSpPr>
        <p:spPr>
          <a:xfrm>
            <a:off x="7268726" y="6267979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07" name="Straight Arrow Connector 306"/>
          <p:cNvCxnSpPr>
            <a:stCxn id="235" idx="2"/>
            <a:endCxn id="301" idx="0"/>
          </p:cNvCxnSpPr>
          <p:nvPr/>
        </p:nvCxnSpPr>
        <p:spPr>
          <a:xfrm flipH="1">
            <a:off x="1587375" y="6181665"/>
            <a:ext cx="530" cy="9379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Straight Arrow Connector 307"/>
          <p:cNvCxnSpPr>
            <a:stCxn id="238" idx="2"/>
            <a:endCxn id="302" idx="0"/>
          </p:cNvCxnSpPr>
          <p:nvPr/>
        </p:nvCxnSpPr>
        <p:spPr>
          <a:xfrm>
            <a:off x="2411590" y="6181665"/>
            <a:ext cx="0" cy="9261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Arrow Connector 308"/>
          <p:cNvCxnSpPr>
            <a:stCxn id="244" idx="2"/>
            <a:endCxn id="303" idx="0"/>
          </p:cNvCxnSpPr>
          <p:nvPr/>
        </p:nvCxnSpPr>
        <p:spPr>
          <a:xfrm>
            <a:off x="3887305" y="6181665"/>
            <a:ext cx="0" cy="110030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Arrow Connector 309"/>
          <p:cNvCxnSpPr>
            <a:endCxn id="304" idx="0"/>
          </p:cNvCxnSpPr>
          <p:nvPr/>
        </p:nvCxnSpPr>
        <p:spPr>
          <a:xfrm flipH="1">
            <a:off x="4749419" y="6181665"/>
            <a:ext cx="10247" cy="110030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Arrow Connector 310"/>
          <p:cNvCxnSpPr>
            <a:stCxn id="256" idx="2"/>
            <a:endCxn id="305" idx="0"/>
          </p:cNvCxnSpPr>
          <p:nvPr/>
        </p:nvCxnSpPr>
        <p:spPr>
          <a:xfrm flipH="1">
            <a:off x="6549283" y="6184867"/>
            <a:ext cx="12758" cy="94883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Straight Arrow Connector 311"/>
          <p:cNvCxnSpPr>
            <a:stCxn id="259" idx="2"/>
            <a:endCxn id="306" idx="0"/>
          </p:cNvCxnSpPr>
          <p:nvPr/>
        </p:nvCxnSpPr>
        <p:spPr>
          <a:xfrm>
            <a:off x="7385726" y="6184867"/>
            <a:ext cx="0" cy="83112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Straight Arrow Connector 316"/>
          <p:cNvCxnSpPr>
            <a:stCxn id="269" idx="1"/>
            <a:endCxn id="252" idx="0"/>
          </p:cNvCxnSpPr>
          <p:nvPr/>
        </p:nvCxnSpPr>
        <p:spPr>
          <a:xfrm flipH="1">
            <a:off x="7021920" y="2336585"/>
            <a:ext cx="1279" cy="28548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491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" grpId="0" animBg="1"/>
      <p:bldP spid="211" grpId="0" animBg="1"/>
      <p:bldP spid="212" grpId="0" animBg="1"/>
      <p:bldP spid="213" grpId="0" animBg="1"/>
      <p:bldP spid="214" grpId="0" animBg="1"/>
      <p:bldP spid="215" grpId="0" animBg="1"/>
      <p:bldP spid="216" grpId="0"/>
      <p:bldP spid="226" grpId="0" animBg="1"/>
      <p:bldP spid="241" grpId="0" animBg="1"/>
      <p:bldP spid="250" grpId="0" animBg="1"/>
      <p:bldP spid="269" grpId="0"/>
      <p:bldP spid="273" grpId="0" animBg="1"/>
      <p:bldP spid="274" grpId="0" animBg="1"/>
      <p:bldP spid="275" grpId="0" animBg="1"/>
      <p:bldP spid="276" grpId="0" animBg="1"/>
      <p:bldP spid="277" grpId="0" animBg="1"/>
      <p:bldP spid="281" grpId="0" animBg="1"/>
      <p:bldP spid="282" grpId="0" animBg="1"/>
      <p:bldP spid="283" grpId="0" animBg="1"/>
      <p:bldP spid="292" grpId="0"/>
      <p:bldP spid="293" grpId="0"/>
      <p:bldP spid="294" grpId="0"/>
      <p:bldP spid="295" grpId="0"/>
      <p:bldP spid="296" grpId="0"/>
      <p:bldP spid="298" grpId="0"/>
      <p:bldP spid="301" grpId="0" animBg="1"/>
      <p:bldP spid="302" grpId="0" animBg="1"/>
      <p:bldP spid="303" grpId="0" animBg="1"/>
      <p:bldP spid="304" grpId="0" animBg="1"/>
      <p:bldP spid="305" grpId="0" animBg="1"/>
      <p:bldP spid="306" grpId="0" animBg="1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2765179" y="1735907"/>
            <a:ext cx="836092" cy="622466"/>
            <a:chOff x="4213698" y="990600"/>
            <a:chExt cx="1044102" cy="457200"/>
          </a:xfrm>
        </p:grpSpPr>
        <p:sp>
          <p:nvSpPr>
            <p:cNvPr id="3" name="Trapezoid 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4" name="Rectangle 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Proxy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" name="Straight Arrow Connector 4"/>
          <p:cNvCxnSpPr>
            <a:endCxn id="3" idx="0"/>
          </p:cNvCxnSpPr>
          <p:nvPr/>
        </p:nvCxnSpPr>
        <p:spPr>
          <a:xfrm>
            <a:off x="3166548" y="1053626"/>
            <a:ext cx="16679" cy="68228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1974617" y="4076614"/>
            <a:ext cx="836092" cy="622466"/>
            <a:chOff x="4213698" y="990600"/>
            <a:chExt cx="1044102" cy="457200"/>
          </a:xfrm>
        </p:grpSpPr>
        <p:sp>
          <p:nvSpPr>
            <p:cNvPr id="7" name="Trapezoid 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3404423" y="4076614"/>
            <a:ext cx="836092" cy="622466"/>
            <a:chOff x="4213698" y="990600"/>
            <a:chExt cx="1044102" cy="457200"/>
          </a:xfrm>
        </p:grpSpPr>
        <p:sp>
          <p:nvSpPr>
            <p:cNvPr id="10" name="Trapezoid 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2" name="Straight Arrow Connector 11"/>
          <p:cNvCxnSpPr>
            <a:stCxn id="28" idx="2"/>
            <a:endCxn id="7" idx="0"/>
          </p:cNvCxnSpPr>
          <p:nvPr/>
        </p:nvCxnSpPr>
        <p:spPr>
          <a:xfrm flipH="1">
            <a:off x="2392663" y="3609764"/>
            <a:ext cx="798289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28" idx="2"/>
            <a:endCxn id="10" idx="0"/>
          </p:cNvCxnSpPr>
          <p:nvPr/>
        </p:nvCxnSpPr>
        <p:spPr>
          <a:xfrm>
            <a:off x="3190952" y="3609764"/>
            <a:ext cx="631517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4" idx="2"/>
            <a:endCxn id="27" idx="0"/>
          </p:cNvCxnSpPr>
          <p:nvPr/>
        </p:nvCxnSpPr>
        <p:spPr>
          <a:xfrm>
            <a:off x="3183225" y="2358373"/>
            <a:ext cx="7725" cy="62892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/>
          <p:cNvGrpSpPr/>
          <p:nvPr/>
        </p:nvGrpSpPr>
        <p:grpSpPr>
          <a:xfrm>
            <a:off x="2474935" y="2987298"/>
            <a:ext cx="1432031" cy="622466"/>
            <a:chOff x="4213698" y="990600"/>
            <a:chExt cx="1044102" cy="457200"/>
          </a:xfrm>
        </p:grpSpPr>
        <p:sp>
          <p:nvSpPr>
            <p:cNvPr id="27" name="Trapezoid 2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Parallel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5783840" y="1735907"/>
            <a:ext cx="836092" cy="622466"/>
            <a:chOff x="4213698" y="990600"/>
            <a:chExt cx="1044102" cy="457200"/>
          </a:xfrm>
        </p:grpSpPr>
        <p:sp>
          <p:nvSpPr>
            <p:cNvPr id="34" name="Trapezoid 3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Proxy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36" name="Straight Arrow Connector 35"/>
          <p:cNvCxnSpPr>
            <a:endCxn id="34" idx="0"/>
          </p:cNvCxnSpPr>
          <p:nvPr/>
        </p:nvCxnSpPr>
        <p:spPr>
          <a:xfrm>
            <a:off x="6185209" y="1053626"/>
            <a:ext cx="16679" cy="68228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Group 36"/>
          <p:cNvGrpSpPr/>
          <p:nvPr/>
        </p:nvGrpSpPr>
        <p:grpSpPr>
          <a:xfrm>
            <a:off x="4993276" y="4076614"/>
            <a:ext cx="836092" cy="622466"/>
            <a:chOff x="4213698" y="990600"/>
            <a:chExt cx="1044102" cy="457200"/>
          </a:xfrm>
        </p:grpSpPr>
        <p:sp>
          <p:nvSpPr>
            <p:cNvPr id="38" name="Trapezoid 3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39" name="Rectangle 3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6423086" y="4076614"/>
            <a:ext cx="836092" cy="622466"/>
            <a:chOff x="4213698" y="990600"/>
            <a:chExt cx="1044102" cy="457200"/>
          </a:xfrm>
        </p:grpSpPr>
        <p:sp>
          <p:nvSpPr>
            <p:cNvPr id="41" name="Trapezoid 4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42" name="Rectangle 4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43" name="Straight Arrow Connector 42"/>
          <p:cNvCxnSpPr>
            <a:stCxn id="50" idx="2"/>
            <a:endCxn id="38" idx="0"/>
          </p:cNvCxnSpPr>
          <p:nvPr/>
        </p:nvCxnSpPr>
        <p:spPr>
          <a:xfrm flipH="1">
            <a:off x="5411324" y="3609764"/>
            <a:ext cx="798289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50" idx="2"/>
            <a:endCxn id="41" idx="0"/>
          </p:cNvCxnSpPr>
          <p:nvPr/>
        </p:nvCxnSpPr>
        <p:spPr>
          <a:xfrm>
            <a:off x="6209613" y="3609764"/>
            <a:ext cx="631517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35" idx="2"/>
            <a:endCxn id="49" idx="0"/>
          </p:cNvCxnSpPr>
          <p:nvPr/>
        </p:nvCxnSpPr>
        <p:spPr>
          <a:xfrm>
            <a:off x="6201886" y="2358373"/>
            <a:ext cx="7725" cy="62892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Group 47"/>
          <p:cNvGrpSpPr/>
          <p:nvPr/>
        </p:nvGrpSpPr>
        <p:grpSpPr>
          <a:xfrm>
            <a:off x="5493598" y="2987298"/>
            <a:ext cx="1432031" cy="622466"/>
            <a:chOff x="4213698" y="990600"/>
            <a:chExt cx="1044102" cy="457200"/>
          </a:xfrm>
        </p:grpSpPr>
        <p:sp>
          <p:nvSpPr>
            <p:cNvPr id="49" name="Trapezoid 48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50" name="Rectangle 49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Parallel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2" name="Curved Connector 51"/>
          <p:cNvCxnSpPr>
            <a:stCxn id="155" idx="2"/>
            <a:endCxn id="163" idx="2"/>
          </p:cNvCxnSpPr>
          <p:nvPr/>
        </p:nvCxnSpPr>
        <p:spPr>
          <a:xfrm rot="5400000" flipH="1" flipV="1">
            <a:off x="3929045" y="4069706"/>
            <a:ext cx="2" cy="2990382"/>
          </a:xfrm>
          <a:prstGeom prst="curvedConnector3">
            <a:avLst>
              <a:gd name="adj1" fmla="val -228600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Curved Connector 53"/>
          <p:cNvCxnSpPr>
            <a:stCxn id="11" idx="0"/>
            <a:endCxn id="42" idx="0"/>
          </p:cNvCxnSpPr>
          <p:nvPr/>
        </p:nvCxnSpPr>
        <p:spPr>
          <a:xfrm rot="5400000" flipH="1" flipV="1">
            <a:off x="5333797" y="2774771"/>
            <a:ext cx="17292" cy="3018663"/>
          </a:xfrm>
          <a:prstGeom prst="curvedConnector3">
            <a:avLst>
              <a:gd name="adj1" fmla="val 18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urved Connector 54"/>
          <p:cNvCxnSpPr>
            <a:stCxn id="28" idx="3"/>
            <a:endCxn id="50" idx="1"/>
          </p:cNvCxnSpPr>
          <p:nvPr/>
        </p:nvCxnSpPr>
        <p:spPr>
          <a:xfrm>
            <a:off x="3906965" y="3402275"/>
            <a:ext cx="1586630" cy="17292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Curved Connector 55"/>
          <p:cNvCxnSpPr>
            <a:stCxn id="4" idx="3"/>
            <a:endCxn id="35" idx="1"/>
          </p:cNvCxnSpPr>
          <p:nvPr/>
        </p:nvCxnSpPr>
        <p:spPr>
          <a:xfrm>
            <a:off x="3601273" y="2150884"/>
            <a:ext cx="2182567" cy="17292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Rounded Rectangle 154"/>
          <p:cNvSpPr/>
          <p:nvPr/>
        </p:nvSpPr>
        <p:spPr>
          <a:xfrm>
            <a:off x="2126858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56" name="Straight Arrow Connector 155"/>
          <p:cNvCxnSpPr>
            <a:stCxn id="8" idx="2"/>
            <a:endCxn id="155" idx="0"/>
          </p:cNvCxnSpPr>
          <p:nvPr/>
        </p:nvCxnSpPr>
        <p:spPr>
          <a:xfrm>
            <a:off x="2392663" y="4699078"/>
            <a:ext cx="41195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1" name="Rounded Rectangle 160"/>
          <p:cNvSpPr/>
          <p:nvPr/>
        </p:nvSpPr>
        <p:spPr>
          <a:xfrm>
            <a:off x="3548929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2" name="Straight Arrow Connector 161"/>
          <p:cNvCxnSpPr>
            <a:stCxn id="11" idx="2"/>
            <a:endCxn id="161" idx="0"/>
          </p:cNvCxnSpPr>
          <p:nvPr/>
        </p:nvCxnSpPr>
        <p:spPr>
          <a:xfrm>
            <a:off x="3822469" y="4699078"/>
            <a:ext cx="33458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Rounded Rectangle 162"/>
          <p:cNvSpPr/>
          <p:nvPr/>
        </p:nvSpPr>
        <p:spPr>
          <a:xfrm>
            <a:off x="5117240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4" name="Straight Arrow Connector 163"/>
          <p:cNvCxnSpPr>
            <a:endCxn id="163" idx="0"/>
          </p:cNvCxnSpPr>
          <p:nvPr/>
        </p:nvCxnSpPr>
        <p:spPr>
          <a:xfrm>
            <a:off x="5383046" y="4699078"/>
            <a:ext cx="41195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" name="Rounded Rectangle 164"/>
          <p:cNvSpPr/>
          <p:nvPr/>
        </p:nvSpPr>
        <p:spPr>
          <a:xfrm>
            <a:off x="6525371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6" name="Straight Arrow Connector 165"/>
          <p:cNvCxnSpPr>
            <a:endCxn id="165" idx="0"/>
          </p:cNvCxnSpPr>
          <p:nvPr/>
        </p:nvCxnSpPr>
        <p:spPr>
          <a:xfrm>
            <a:off x="6791176" y="4699078"/>
            <a:ext cx="41195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Curved Connector 185"/>
          <p:cNvCxnSpPr>
            <a:stCxn id="7" idx="2"/>
            <a:endCxn id="38" idx="2"/>
          </p:cNvCxnSpPr>
          <p:nvPr/>
        </p:nvCxnSpPr>
        <p:spPr>
          <a:xfrm rot="16200000" flipH="1">
            <a:off x="3903989" y="2774771"/>
            <a:ext cx="17292" cy="3018661"/>
          </a:xfrm>
          <a:prstGeom prst="curvedConnector3">
            <a:avLst>
              <a:gd name="adj1" fmla="val -2314283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Curved Connector 191"/>
          <p:cNvCxnSpPr>
            <a:stCxn id="161" idx="2"/>
            <a:endCxn id="165" idx="2"/>
          </p:cNvCxnSpPr>
          <p:nvPr/>
        </p:nvCxnSpPr>
        <p:spPr>
          <a:xfrm rot="16200000" flipH="1">
            <a:off x="5346145" y="4076676"/>
            <a:ext cx="17292" cy="2976442"/>
          </a:xfrm>
          <a:prstGeom prst="curvedConnector3">
            <a:avLst>
              <a:gd name="adj1" fmla="val 2546598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" name="TextBox 347"/>
          <p:cNvSpPr txBox="1"/>
          <p:nvPr/>
        </p:nvSpPr>
        <p:spPr>
          <a:xfrm>
            <a:off x="5740336" y="5441779"/>
            <a:ext cx="279244" cy="461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f</a:t>
            </a:r>
            <a:endParaRPr lang="en-US" sz="2400" dirty="0"/>
          </a:p>
        </p:txBody>
      </p:sp>
      <p:sp>
        <p:nvSpPr>
          <p:cNvPr id="349" name="TextBox 348"/>
          <p:cNvSpPr txBox="1"/>
          <p:nvPr/>
        </p:nvSpPr>
        <p:spPr>
          <a:xfrm>
            <a:off x="2926963" y="5479227"/>
            <a:ext cx="279244" cy="461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f</a:t>
            </a:r>
            <a:endParaRPr lang="en-US" sz="2400" dirty="0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628650" y="365126"/>
            <a:ext cx="4665781" cy="1325563"/>
          </a:xfrm>
        </p:spPr>
        <p:txBody>
          <a:bodyPr/>
          <a:lstStyle/>
          <a:p>
            <a:r>
              <a:rPr lang="en-US" dirty="0" smtClean="0"/>
              <a:t>Map(f)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584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" grpId="0" animBg="1"/>
      <p:bldP spid="165" grpId="0" animBg="1"/>
      <p:bldP spid="348" grpId="0"/>
      <p:bldP spid="349" grpId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Sketch(s)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83</a:t>
            </a:fld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2416794" y="3350334"/>
            <a:ext cx="970551" cy="477195"/>
            <a:chOff x="4213698" y="990600"/>
            <a:chExt cx="1044102" cy="457200"/>
          </a:xfrm>
        </p:grpSpPr>
        <p:sp>
          <p:nvSpPr>
            <p:cNvPr id="5" name="Trapezoid 4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Proxy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7" name="Straight Arrow Connector 6"/>
          <p:cNvCxnSpPr>
            <a:endCxn id="5" idx="0"/>
          </p:cNvCxnSpPr>
          <p:nvPr/>
        </p:nvCxnSpPr>
        <p:spPr>
          <a:xfrm>
            <a:off x="2882708" y="2827283"/>
            <a:ext cx="19361" cy="52305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1499093" y="5144767"/>
            <a:ext cx="970551" cy="477195"/>
            <a:chOff x="4213698" y="990600"/>
            <a:chExt cx="1044102" cy="457200"/>
          </a:xfrm>
        </p:grpSpPr>
        <p:sp>
          <p:nvSpPr>
            <p:cNvPr id="9" name="Trapezoid 8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3158837" y="5144767"/>
            <a:ext cx="970551" cy="477195"/>
            <a:chOff x="4213698" y="990600"/>
            <a:chExt cx="1044102" cy="457200"/>
          </a:xfrm>
        </p:grpSpPr>
        <p:sp>
          <p:nvSpPr>
            <p:cNvPr id="12" name="Trapezoid 11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4" name="Straight Arrow Connector 13"/>
          <p:cNvCxnSpPr>
            <a:stCxn id="19" idx="2"/>
            <a:endCxn id="9" idx="0"/>
          </p:cNvCxnSpPr>
          <p:nvPr/>
        </p:nvCxnSpPr>
        <p:spPr>
          <a:xfrm flipH="1">
            <a:off x="1984368" y="4786871"/>
            <a:ext cx="926668" cy="35789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19" idx="2"/>
            <a:endCxn id="12" idx="0"/>
          </p:cNvCxnSpPr>
          <p:nvPr/>
        </p:nvCxnSpPr>
        <p:spPr>
          <a:xfrm>
            <a:off x="2911036" y="4786871"/>
            <a:ext cx="733076" cy="35789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6" idx="2"/>
            <a:endCxn id="18" idx="0"/>
          </p:cNvCxnSpPr>
          <p:nvPr/>
        </p:nvCxnSpPr>
        <p:spPr>
          <a:xfrm>
            <a:off x="2902069" y="3827529"/>
            <a:ext cx="8967" cy="48214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/>
          <p:cNvGrpSpPr/>
          <p:nvPr/>
        </p:nvGrpSpPr>
        <p:grpSpPr>
          <a:xfrm>
            <a:off x="2079873" y="4309675"/>
            <a:ext cx="1662327" cy="477195"/>
            <a:chOff x="4213698" y="990600"/>
            <a:chExt cx="1044102" cy="457200"/>
          </a:xfrm>
        </p:grpSpPr>
        <p:sp>
          <p:nvSpPr>
            <p:cNvPr id="18" name="Trapezoid 1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Parallel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sp>
        <p:nvSpPr>
          <p:cNvPr id="20" name="Rectangle 19"/>
          <p:cNvSpPr/>
          <p:nvPr/>
        </p:nvSpPr>
        <p:spPr>
          <a:xfrm>
            <a:off x="4843170" y="4940984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sp>
        <p:nvSpPr>
          <p:cNvPr id="21" name="Rectangle 20"/>
          <p:cNvSpPr/>
          <p:nvPr/>
        </p:nvSpPr>
        <p:spPr>
          <a:xfrm>
            <a:off x="5813723" y="4940984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cxnSp>
        <p:nvCxnSpPr>
          <p:cNvPr id="22" name="Curved Connector 21"/>
          <p:cNvCxnSpPr>
            <a:stCxn id="36" idx="3"/>
            <a:endCxn id="21" idx="2"/>
          </p:cNvCxnSpPr>
          <p:nvPr/>
        </p:nvCxnSpPr>
        <p:spPr>
          <a:xfrm flipV="1">
            <a:off x="4063107" y="5285471"/>
            <a:ext cx="1902263" cy="861678"/>
          </a:xfrm>
          <a:prstGeom prst="curvedConnector2">
            <a:avLst/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urved Connector 22"/>
          <p:cNvCxnSpPr>
            <a:stCxn id="34" idx="3"/>
            <a:endCxn id="20" idx="2"/>
          </p:cNvCxnSpPr>
          <p:nvPr/>
        </p:nvCxnSpPr>
        <p:spPr>
          <a:xfrm flipV="1">
            <a:off x="2407160" y="5285471"/>
            <a:ext cx="2587659" cy="861679"/>
          </a:xfrm>
          <a:prstGeom prst="curvedConnector2">
            <a:avLst/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5306271" y="4018363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sp>
        <p:nvSpPr>
          <p:cNvPr id="26" name="Rectangle 25"/>
          <p:cNvSpPr/>
          <p:nvPr/>
        </p:nvSpPr>
        <p:spPr>
          <a:xfrm>
            <a:off x="5302873" y="2979490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cxnSp>
        <p:nvCxnSpPr>
          <p:cNvPr id="27" name="Curved Connector 26"/>
          <p:cNvCxnSpPr>
            <a:stCxn id="20" idx="0"/>
            <a:endCxn id="25" idx="2"/>
          </p:cNvCxnSpPr>
          <p:nvPr/>
        </p:nvCxnSpPr>
        <p:spPr>
          <a:xfrm rot="5400000" flipH="1" flipV="1">
            <a:off x="4937304" y="4420367"/>
            <a:ext cx="578134" cy="463101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urved Connector 27"/>
          <p:cNvCxnSpPr>
            <a:stCxn id="21" idx="0"/>
          </p:cNvCxnSpPr>
          <p:nvPr/>
        </p:nvCxnSpPr>
        <p:spPr>
          <a:xfrm rot="16200000" flipV="1">
            <a:off x="5422579" y="4398193"/>
            <a:ext cx="578134" cy="507450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urved Connector 28"/>
          <p:cNvCxnSpPr>
            <a:stCxn id="25" idx="0"/>
            <a:endCxn id="26" idx="2"/>
          </p:cNvCxnSpPr>
          <p:nvPr/>
        </p:nvCxnSpPr>
        <p:spPr>
          <a:xfrm rot="16200000" flipV="1">
            <a:off x="5109028" y="3669470"/>
            <a:ext cx="694387" cy="3398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063108" y="3965087"/>
            <a:ext cx="10915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/>
              <a:t>s.Combine</a:t>
            </a:r>
            <a:endParaRPr lang="en-US" sz="1400" dirty="0"/>
          </a:p>
        </p:txBody>
      </p:sp>
      <p:cxnSp>
        <p:nvCxnSpPr>
          <p:cNvPr id="32" name="Curved Connector 31"/>
          <p:cNvCxnSpPr>
            <a:stCxn id="19" idx="3"/>
            <a:endCxn id="25" idx="1"/>
          </p:cNvCxnSpPr>
          <p:nvPr/>
        </p:nvCxnSpPr>
        <p:spPr>
          <a:xfrm flipV="1">
            <a:off x="3742200" y="4190607"/>
            <a:ext cx="1564074" cy="437198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Curved Connector 32"/>
          <p:cNvCxnSpPr>
            <a:stCxn id="6" idx="3"/>
            <a:endCxn id="26" idx="1"/>
          </p:cNvCxnSpPr>
          <p:nvPr/>
        </p:nvCxnSpPr>
        <p:spPr>
          <a:xfrm flipV="1">
            <a:off x="3387344" y="3151733"/>
            <a:ext cx="1915528" cy="516730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1694420" y="6008583"/>
            <a:ext cx="712740" cy="27713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5" name="Straight Arrow Connector 34"/>
          <p:cNvCxnSpPr>
            <a:endCxn id="34" idx="0"/>
          </p:cNvCxnSpPr>
          <p:nvPr/>
        </p:nvCxnSpPr>
        <p:spPr>
          <a:xfrm>
            <a:off x="2002971" y="5621961"/>
            <a:ext cx="47820" cy="38662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ounded Rectangle 35"/>
          <p:cNvSpPr/>
          <p:nvPr/>
        </p:nvSpPr>
        <p:spPr>
          <a:xfrm>
            <a:off x="3350367" y="6008582"/>
            <a:ext cx="712740" cy="27713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7" name="Straight Arrow Connector 36"/>
          <p:cNvCxnSpPr>
            <a:endCxn id="36" idx="0"/>
          </p:cNvCxnSpPr>
          <p:nvPr/>
        </p:nvCxnSpPr>
        <p:spPr>
          <a:xfrm>
            <a:off x="3658918" y="5621960"/>
            <a:ext cx="47820" cy="38662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4545727" y="5621960"/>
            <a:ext cx="1868736" cy="445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err="1" smtClean="0"/>
              <a:t>s.Create</a:t>
            </a:r>
            <a:endParaRPr lang="en-US" sz="1400" dirty="0"/>
          </a:p>
        </p:txBody>
      </p:sp>
      <p:sp>
        <p:nvSpPr>
          <p:cNvPr id="40" name="Rectangle 39"/>
          <p:cNvSpPr/>
          <p:nvPr/>
        </p:nvSpPr>
        <p:spPr>
          <a:xfrm>
            <a:off x="3682828" y="526624"/>
            <a:ext cx="464136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interface </a:t>
            </a:r>
            <a:r>
              <a:rPr lang="en-US" sz="2400" dirty="0" err="1" smtClean="0"/>
              <a:t>ISketch</a:t>
            </a:r>
            <a:r>
              <a:rPr lang="en-US" sz="2400" dirty="0" smtClean="0"/>
              <a:t>&lt;T,R&gt; {</a:t>
            </a:r>
            <a:br>
              <a:rPr lang="en-US" sz="2400" dirty="0" smtClean="0"/>
            </a:br>
            <a:r>
              <a:rPr lang="en-US" sz="2400" dirty="0" smtClean="0"/>
              <a:t>	R Create(T data);</a:t>
            </a:r>
            <a:br>
              <a:rPr lang="en-US" sz="2400" dirty="0" smtClean="0"/>
            </a:br>
            <a:r>
              <a:rPr lang="en-US" sz="2400" dirty="0" smtClean="0"/>
              <a:t>	R Combine(List&lt;R&gt; parts);</a:t>
            </a:r>
            <a:br>
              <a:rPr lang="en-US" sz="2400" dirty="0" smtClean="0"/>
            </a:br>
            <a:r>
              <a:rPr lang="en-US" sz="2400" dirty="0" smtClean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630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5" grpId="0" animBg="1"/>
      <p:bldP spid="26" grpId="0" animBg="1"/>
      <p:bldP spid="30" grpId="0"/>
      <p:bldP spid="39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Zip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84</a:t>
            </a:fld>
            <a:endParaRPr lang="en-US"/>
          </a:p>
        </p:txBody>
      </p:sp>
      <p:grpSp>
        <p:nvGrpSpPr>
          <p:cNvPr id="6" name="Group 5"/>
          <p:cNvGrpSpPr/>
          <p:nvPr/>
        </p:nvGrpSpPr>
        <p:grpSpPr>
          <a:xfrm>
            <a:off x="2086083" y="2654646"/>
            <a:ext cx="556290" cy="447840"/>
            <a:chOff x="4213698" y="990600"/>
            <a:chExt cx="1044102" cy="457200"/>
          </a:xfrm>
        </p:grpSpPr>
        <p:sp>
          <p:nvSpPr>
            <p:cNvPr id="7" name="Trapezoid 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9" name="Straight Arrow Connector 8"/>
          <p:cNvCxnSpPr/>
          <p:nvPr/>
        </p:nvCxnSpPr>
        <p:spPr>
          <a:xfrm>
            <a:off x="2331658" y="2183009"/>
            <a:ext cx="11097" cy="49087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>
            <a:off x="1560086" y="4338692"/>
            <a:ext cx="556290" cy="447840"/>
            <a:chOff x="4213698" y="990600"/>
            <a:chExt cx="1044102" cy="457200"/>
          </a:xfrm>
        </p:grpSpPr>
        <p:sp>
          <p:nvSpPr>
            <p:cNvPr id="11" name="Trapezoid 1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2511400" y="4338692"/>
            <a:ext cx="556290" cy="447840"/>
            <a:chOff x="4213698" y="990600"/>
            <a:chExt cx="1044102" cy="457200"/>
          </a:xfrm>
        </p:grpSpPr>
        <p:sp>
          <p:nvSpPr>
            <p:cNvPr id="14" name="Trapezoid 1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6" name="Straight Arrow Connector 15"/>
          <p:cNvCxnSpPr>
            <a:stCxn id="21" idx="2"/>
            <a:endCxn id="11" idx="0"/>
          </p:cNvCxnSpPr>
          <p:nvPr/>
        </p:nvCxnSpPr>
        <p:spPr>
          <a:xfrm flipH="1">
            <a:off x="1838231" y="4002812"/>
            <a:ext cx="531138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21" idx="2"/>
            <a:endCxn id="14" idx="0"/>
          </p:cNvCxnSpPr>
          <p:nvPr/>
        </p:nvCxnSpPr>
        <p:spPr>
          <a:xfrm>
            <a:off x="2369368" y="4002812"/>
            <a:ext cx="420177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0" idx="0"/>
          </p:cNvCxnSpPr>
          <p:nvPr/>
        </p:nvCxnSpPr>
        <p:spPr>
          <a:xfrm>
            <a:off x="2364227" y="3102486"/>
            <a:ext cx="5140" cy="45248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/>
          <p:cNvGrpSpPr/>
          <p:nvPr/>
        </p:nvGrpSpPr>
        <p:grpSpPr>
          <a:xfrm>
            <a:off x="1892970" y="3554972"/>
            <a:ext cx="952795" cy="447840"/>
            <a:chOff x="4213698" y="990600"/>
            <a:chExt cx="1044102" cy="457200"/>
          </a:xfrm>
        </p:grpSpPr>
        <p:sp>
          <p:nvSpPr>
            <p:cNvPr id="20" name="Trapezoid 1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4094534" y="2654646"/>
            <a:ext cx="556290" cy="447840"/>
            <a:chOff x="4213698" y="990600"/>
            <a:chExt cx="1044102" cy="457200"/>
          </a:xfrm>
        </p:grpSpPr>
        <p:sp>
          <p:nvSpPr>
            <p:cNvPr id="23" name="Trapezoid 2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5" name="Straight Arrow Connector 24"/>
          <p:cNvCxnSpPr>
            <a:endCxn id="23" idx="0"/>
          </p:cNvCxnSpPr>
          <p:nvPr/>
        </p:nvCxnSpPr>
        <p:spPr>
          <a:xfrm>
            <a:off x="4361583" y="2163771"/>
            <a:ext cx="11097" cy="49087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/>
          <p:cNvGrpSpPr/>
          <p:nvPr/>
        </p:nvGrpSpPr>
        <p:grpSpPr>
          <a:xfrm>
            <a:off x="3568536" y="4338692"/>
            <a:ext cx="556290" cy="447840"/>
            <a:chOff x="4213698" y="990600"/>
            <a:chExt cx="1044102" cy="457200"/>
          </a:xfrm>
        </p:grpSpPr>
        <p:sp>
          <p:nvSpPr>
            <p:cNvPr id="27" name="Trapezoid 2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4519853" y="4338692"/>
            <a:ext cx="556290" cy="447840"/>
            <a:chOff x="4213698" y="990600"/>
            <a:chExt cx="1044102" cy="457200"/>
          </a:xfrm>
        </p:grpSpPr>
        <p:sp>
          <p:nvSpPr>
            <p:cNvPr id="30" name="Trapezoid 2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32" name="Straight Arrow Connector 31"/>
          <p:cNvCxnSpPr>
            <a:stCxn id="37" idx="2"/>
            <a:endCxn id="27" idx="0"/>
          </p:cNvCxnSpPr>
          <p:nvPr/>
        </p:nvCxnSpPr>
        <p:spPr>
          <a:xfrm flipH="1">
            <a:off x="3846682" y="4002812"/>
            <a:ext cx="531138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37" idx="2"/>
            <a:endCxn id="30" idx="0"/>
          </p:cNvCxnSpPr>
          <p:nvPr/>
        </p:nvCxnSpPr>
        <p:spPr>
          <a:xfrm>
            <a:off x="4377820" y="4002812"/>
            <a:ext cx="420177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24" idx="2"/>
            <a:endCxn id="36" idx="0"/>
          </p:cNvCxnSpPr>
          <p:nvPr/>
        </p:nvCxnSpPr>
        <p:spPr>
          <a:xfrm>
            <a:off x="4372679" y="3102486"/>
            <a:ext cx="5140" cy="45248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" name="Group 34"/>
          <p:cNvGrpSpPr/>
          <p:nvPr/>
        </p:nvGrpSpPr>
        <p:grpSpPr>
          <a:xfrm>
            <a:off x="3901423" y="3554972"/>
            <a:ext cx="952795" cy="447840"/>
            <a:chOff x="4213698" y="990600"/>
            <a:chExt cx="1044102" cy="457200"/>
          </a:xfrm>
        </p:grpSpPr>
        <p:sp>
          <p:nvSpPr>
            <p:cNvPr id="36" name="Trapezoid 35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38" name="Rounded Rectangle 37"/>
          <p:cNvSpPr/>
          <p:nvPr/>
        </p:nvSpPr>
        <p:spPr>
          <a:xfrm>
            <a:off x="1661379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9" name="Straight Arrow Connector 38"/>
          <p:cNvCxnSpPr>
            <a:stCxn id="12" idx="2"/>
            <a:endCxn id="38" idx="0"/>
          </p:cNvCxnSpPr>
          <p:nvPr/>
        </p:nvCxnSpPr>
        <p:spPr>
          <a:xfrm>
            <a:off x="1838231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ounded Rectangle 39"/>
          <p:cNvSpPr/>
          <p:nvPr/>
        </p:nvSpPr>
        <p:spPr>
          <a:xfrm>
            <a:off x="2607546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1" name="Straight Arrow Connector 40"/>
          <p:cNvCxnSpPr>
            <a:stCxn id="15" idx="2"/>
            <a:endCxn id="40" idx="0"/>
          </p:cNvCxnSpPr>
          <p:nvPr/>
        </p:nvCxnSpPr>
        <p:spPr>
          <a:xfrm>
            <a:off x="2789545" y="4786531"/>
            <a:ext cx="22261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ounded Rectangle 41"/>
          <p:cNvSpPr/>
          <p:nvPr/>
        </p:nvSpPr>
        <p:spPr>
          <a:xfrm>
            <a:off x="3651015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/>
          <p:cNvCxnSpPr>
            <a:endCxn id="42" idx="0"/>
          </p:cNvCxnSpPr>
          <p:nvPr/>
        </p:nvCxnSpPr>
        <p:spPr>
          <a:xfrm>
            <a:off x="3827867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ounded Rectangle 43"/>
          <p:cNvSpPr/>
          <p:nvPr/>
        </p:nvSpPr>
        <p:spPr>
          <a:xfrm>
            <a:off x="4587908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5" name="Straight Arrow Connector 44"/>
          <p:cNvCxnSpPr>
            <a:endCxn id="44" idx="0"/>
          </p:cNvCxnSpPr>
          <p:nvPr/>
        </p:nvCxnSpPr>
        <p:spPr>
          <a:xfrm>
            <a:off x="4764760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6" name="Group 45"/>
          <p:cNvGrpSpPr/>
          <p:nvPr/>
        </p:nvGrpSpPr>
        <p:grpSpPr>
          <a:xfrm>
            <a:off x="6344100" y="2654646"/>
            <a:ext cx="556290" cy="447840"/>
            <a:chOff x="4213698" y="990600"/>
            <a:chExt cx="1044102" cy="457200"/>
          </a:xfrm>
        </p:grpSpPr>
        <p:sp>
          <p:nvSpPr>
            <p:cNvPr id="47" name="Trapezoid 4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49" name="Straight Arrow Connector 48"/>
          <p:cNvCxnSpPr>
            <a:endCxn id="47" idx="0"/>
          </p:cNvCxnSpPr>
          <p:nvPr/>
        </p:nvCxnSpPr>
        <p:spPr>
          <a:xfrm>
            <a:off x="6611149" y="2163771"/>
            <a:ext cx="11097" cy="49087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" name="Group 49"/>
          <p:cNvGrpSpPr/>
          <p:nvPr/>
        </p:nvGrpSpPr>
        <p:grpSpPr>
          <a:xfrm>
            <a:off x="5818102" y="4338692"/>
            <a:ext cx="556290" cy="447840"/>
            <a:chOff x="4213698" y="990600"/>
            <a:chExt cx="1044102" cy="457200"/>
          </a:xfrm>
        </p:grpSpPr>
        <p:sp>
          <p:nvSpPr>
            <p:cNvPr id="51" name="Trapezoid 5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Rectangle 5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3" name="Group 52"/>
          <p:cNvGrpSpPr/>
          <p:nvPr/>
        </p:nvGrpSpPr>
        <p:grpSpPr>
          <a:xfrm>
            <a:off x="6769419" y="4338692"/>
            <a:ext cx="556290" cy="447840"/>
            <a:chOff x="4213698" y="990600"/>
            <a:chExt cx="1044102" cy="457200"/>
          </a:xfrm>
        </p:grpSpPr>
        <p:sp>
          <p:nvSpPr>
            <p:cNvPr id="54" name="Trapezoid 5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5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6" name="Straight Arrow Connector 55"/>
          <p:cNvCxnSpPr>
            <a:stCxn id="61" idx="2"/>
            <a:endCxn id="51" idx="0"/>
          </p:cNvCxnSpPr>
          <p:nvPr/>
        </p:nvCxnSpPr>
        <p:spPr>
          <a:xfrm flipH="1">
            <a:off x="6096248" y="4002812"/>
            <a:ext cx="531138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>
            <a:stCxn id="61" idx="2"/>
            <a:endCxn id="54" idx="0"/>
          </p:cNvCxnSpPr>
          <p:nvPr/>
        </p:nvCxnSpPr>
        <p:spPr>
          <a:xfrm>
            <a:off x="6627386" y="4002812"/>
            <a:ext cx="420177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48" idx="2"/>
            <a:endCxn id="60" idx="0"/>
          </p:cNvCxnSpPr>
          <p:nvPr/>
        </p:nvCxnSpPr>
        <p:spPr>
          <a:xfrm>
            <a:off x="6622245" y="3102486"/>
            <a:ext cx="5140" cy="45248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9" name="Group 58"/>
          <p:cNvGrpSpPr/>
          <p:nvPr/>
        </p:nvGrpSpPr>
        <p:grpSpPr>
          <a:xfrm>
            <a:off x="6150989" y="3554972"/>
            <a:ext cx="952795" cy="447840"/>
            <a:chOff x="4213698" y="990600"/>
            <a:chExt cx="1044102" cy="457200"/>
          </a:xfrm>
        </p:grpSpPr>
        <p:sp>
          <p:nvSpPr>
            <p:cNvPr id="60" name="Trapezoid 5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2" name="Rounded Rectangle 61"/>
          <p:cNvSpPr/>
          <p:nvPr/>
        </p:nvSpPr>
        <p:spPr>
          <a:xfrm>
            <a:off x="5818102" y="5149369"/>
            <a:ext cx="573480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T,S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63" name="Straight Arrow Connector 62"/>
          <p:cNvCxnSpPr>
            <a:endCxn id="62" idx="0"/>
          </p:cNvCxnSpPr>
          <p:nvPr/>
        </p:nvCxnSpPr>
        <p:spPr>
          <a:xfrm>
            <a:off x="6077433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ounded Rectangle 63"/>
          <p:cNvSpPr/>
          <p:nvPr/>
        </p:nvSpPr>
        <p:spPr>
          <a:xfrm>
            <a:off x="6769421" y="5149369"/>
            <a:ext cx="544628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T,S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65" name="Straight Arrow Connector 64"/>
          <p:cNvCxnSpPr>
            <a:endCxn id="64" idx="0"/>
          </p:cNvCxnSpPr>
          <p:nvPr/>
        </p:nvCxnSpPr>
        <p:spPr>
          <a:xfrm>
            <a:off x="7014326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Curved Connector 66"/>
          <p:cNvCxnSpPr>
            <a:stCxn id="44" idx="2"/>
            <a:endCxn id="64" idx="2"/>
          </p:cNvCxnSpPr>
          <p:nvPr/>
        </p:nvCxnSpPr>
        <p:spPr>
          <a:xfrm rot="16200000" flipH="1">
            <a:off x="5917084" y="4284672"/>
            <a:ext cx="17254" cy="2249566"/>
          </a:xfrm>
          <a:prstGeom prst="curvedConnector3">
            <a:avLst>
              <a:gd name="adj1" fmla="val 18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Curved Connector 67"/>
          <p:cNvCxnSpPr>
            <a:stCxn id="40" idx="2"/>
            <a:endCxn id="64" idx="2"/>
          </p:cNvCxnSpPr>
          <p:nvPr/>
        </p:nvCxnSpPr>
        <p:spPr>
          <a:xfrm rot="16200000" flipH="1">
            <a:off x="4926903" y="3294491"/>
            <a:ext cx="17254" cy="4229927"/>
          </a:xfrm>
          <a:prstGeom prst="curvedConnector3">
            <a:avLst>
              <a:gd name="adj1" fmla="val 18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Curved Connector 68"/>
          <p:cNvCxnSpPr>
            <a:stCxn id="42" idx="0"/>
            <a:endCxn id="62" idx="1"/>
          </p:cNvCxnSpPr>
          <p:nvPr/>
        </p:nvCxnSpPr>
        <p:spPr>
          <a:xfrm rot="16200000" flipH="1">
            <a:off x="4771667" y="4232977"/>
            <a:ext cx="130043" cy="1962826"/>
          </a:xfrm>
          <a:prstGeom prst="curvedConnector4">
            <a:avLst>
              <a:gd name="adj1" fmla="val -238824"/>
              <a:gd name="adj2" fmla="val 55804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urved Connector 69"/>
          <p:cNvCxnSpPr>
            <a:stCxn id="38" idx="0"/>
            <a:endCxn id="62" idx="1"/>
          </p:cNvCxnSpPr>
          <p:nvPr/>
        </p:nvCxnSpPr>
        <p:spPr>
          <a:xfrm rot="16200000" flipH="1">
            <a:off x="3776849" y="3238159"/>
            <a:ext cx="130043" cy="3952462"/>
          </a:xfrm>
          <a:prstGeom prst="curvedConnector4">
            <a:avLst>
              <a:gd name="adj1" fmla="val -238824"/>
              <a:gd name="adj2" fmla="val 82707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Right Arrow 71"/>
          <p:cNvSpPr/>
          <p:nvPr/>
        </p:nvSpPr>
        <p:spPr>
          <a:xfrm>
            <a:off x="5218386" y="2803926"/>
            <a:ext cx="667407" cy="61719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03989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4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Histograms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85</a:t>
            </a:fld>
            <a:endParaRPr lang="en-US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5" y="1926671"/>
            <a:ext cx="6865666" cy="463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115503" y="3392451"/>
            <a:ext cx="678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CDF</a:t>
            </a:r>
            <a:endParaRPr lang="en-US" sz="2400" dirty="0"/>
          </a:p>
        </p:txBody>
      </p:sp>
      <p:cxnSp>
        <p:nvCxnSpPr>
          <p:cNvPr id="7" name="Straight Arrow Connector 6"/>
          <p:cNvCxnSpPr>
            <a:stCxn id="5" idx="1"/>
          </p:cNvCxnSpPr>
          <p:nvPr/>
        </p:nvCxnSpPr>
        <p:spPr>
          <a:xfrm flipH="1" flipV="1">
            <a:off x="6101253" y="3331779"/>
            <a:ext cx="1014250" cy="29150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7115503" y="4574319"/>
            <a:ext cx="14334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2D</a:t>
            </a:r>
          </a:p>
          <a:p>
            <a:r>
              <a:rPr lang="en-US" sz="2400" dirty="0" smtClean="0"/>
              <a:t>histogram</a:t>
            </a:r>
            <a:endParaRPr lang="en-US" sz="2400" dirty="0"/>
          </a:p>
        </p:txBody>
      </p:sp>
      <p:cxnSp>
        <p:nvCxnSpPr>
          <p:cNvPr id="14" name="Straight Arrow Connector 13"/>
          <p:cNvCxnSpPr>
            <a:stCxn id="13" idx="1"/>
          </p:cNvCxnSpPr>
          <p:nvPr/>
        </p:nvCxnSpPr>
        <p:spPr>
          <a:xfrm flipH="1" flipV="1">
            <a:off x="6589986" y="4929352"/>
            <a:ext cx="525517" cy="6046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602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/>
          <p:cNvSpPr txBox="1"/>
          <p:nvPr/>
        </p:nvSpPr>
        <p:spPr>
          <a:xfrm>
            <a:off x="2486266" y="5273565"/>
            <a:ext cx="1047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Compute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Computing a histogram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86</a:t>
            </a:fld>
            <a:endParaRPr lang="en-US"/>
          </a:p>
        </p:txBody>
      </p:sp>
      <p:cxnSp>
        <p:nvCxnSpPr>
          <p:cNvPr id="4" name="Straight Connector 3"/>
          <p:cNvCxnSpPr/>
          <p:nvPr/>
        </p:nvCxnSpPr>
        <p:spPr>
          <a:xfrm flipV="1">
            <a:off x="1279532" y="3343915"/>
            <a:ext cx="6991935" cy="6281"/>
          </a:xfrm>
          <a:prstGeom prst="line">
            <a:avLst/>
          </a:prstGeom>
          <a:ln w="38100" cmpd="sng">
            <a:solidFill>
              <a:schemeClr val="tx1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495342" y="3165530"/>
            <a:ext cx="7841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latin typeface="Candara"/>
                <a:cs typeface="Candara"/>
              </a:rPr>
              <a:t>Client</a:t>
            </a:r>
            <a:endParaRPr lang="en-US" b="1" dirty="0">
              <a:latin typeface="Candara"/>
              <a:cs typeface="Candara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54665" y="4621480"/>
            <a:ext cx="10253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latin typeface="Candara"/>
                <a:cs typeface="Candara"/>
              </a:rPr>
              <a:t>Server 1</a:t>
            </a:r>
            <a:endParaRPr lang="en-US" b="1" dirty="0">
              <a:latin typeface="Candara"/>
              <a:cs typeface="Candara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34361" y="5378458"/>
            <a:ext cx="10253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latin typeface="Candara"/>
                <a:cs typeface="Candara"/>
              </a:rPr>
              <a:t>Server </a:t>
            </a:r>
            <a:r>
              <a:rPr lang="en-US" b="1" i="1" dirty="0" smtClean="0">
                <a:latin typeface="Candara"/>
                <a:cs typeface="Candara"/>
              </a:rPr>
              <a:t>n</a:t>
            </a:r>
            <a:endParaRPr lang="en-US" b="1" i="1" dirty="0">
              <a:latin typeface="Candara"/>
              <a:cs typeface="Candara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1359709" y="4799865"/>
            <a:ext cx="6911758" cy="6281"/>
          </a:xfrm>
          <a:prstGeom prst="line">
            <a:avLst/>
          </a:prstGeom>
          <a:ln w="38100" cmpd="sng">
            <a:solidFill>
              <a:schemeClr val="tx1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1349660" y="5563123"/>
            <a:ext cx="6921807" cy="1"/>
          </a:xfrm>
          <a:prstGeom prst="line">
            <a:avLst/>
          </a:prstGeom>
          <a:ln w="38100" cmpd="sng">
            <a:solidFill>
              <a:schemeClr val="tx1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1905526" y="2847701"/>
            <a:ext cx="7160" cy="491589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2048864" y="4806146"/>
            <a:ext cx="1340607" cy="0"/>
          </a:xfrm>
          <a:prstGeom prst="line">
            <a:avLst/>
          </a:prstGeom>
          <a:ln w="38100" cmpd="sng">
            <a:solidFill>
              <a:srgbClr val="00B05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3389471" y="3350196"/>
            <a:ext cx="412811" cy="1455950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3529526" y="3350197"/>
            <a:ext cx="412707" cy="2212926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2484922" y="5563123"/>
            <a:ext cx="1044604" cy="0"/>
          </a:xfrm>
          <a:prstGeom prst="line">
            <a:avLst/>
          </a:prstGeom>
          <a:ln w="38100" cmpd="sng">
            <a:solidFill>
              <a:srgbClr val="00B05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952359" y="3350196"/>
            <a:ext cx="96505" cy="1455950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1973647" y="3371239"/>
            <a:ext cx="511275" cy="2191884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412773" y="4799865"/>
            <a:ext cx="2369232" cy="0"/>
          </a:xfrm>
          <a:prstGeom prst="line">
            <a:avLst/>
          </a:prstGeom>
          <a:ln w="38100" cmpd="sng">
            <a:solidFill>
              <a:srgbClr val="00B05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V="1">
            <a:off x="6782005" y="3320887"/>
            <a:ext cx="613939" cy="1478978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V="1">
            <a:off x="7087163" y="3339291"/>
            <a:ext cx="83249" cy="2219594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5519299" y="5558885"/>
            <a:ext cx="1569675" cy="3767"/>
          </a:xfrm>
          <a:prstGeom prst="line">
            <a:avLst/>
          </a:prstGeom>
          <a:ln w="38100" cmpd="sng">
            <a:solidFill>
              <a:srgbClr val="00B05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4092626" y="3362755"/>
            <a:ext cx="320147" cy="1465202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4122429" y="3362755"/>
            <a:ext cx="1387668" cy="2196130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7445225" y="2847701"/>
            <a:ext cx="0" cy="467607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867339" y="5044965"/>
            <a:ext cx="0" cy="398801"/>
          </a:xfrm>
          <a:prstGeom prst="line">
            <a:avLst/>
          </a:prstGeom>
          <a:ln w="76200">
            <a:solidFill>
              <a:schemeClr val="tx1"/>
            </a:solidFill>
            <a:prstDash val="sysDot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5247428" y="3491822"/>
            <a:ext cx="12672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Histogram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1D + 2D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composite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sketch</a:t>
            </a:r>
            <a:endParaRPr lang="en-US" i="1" dirty="0">
              <a:latin typeface="Candara"/>
              <a:cs typeface="Candara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2327495" y="3639754"/>
            <a:ext cx="11055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Data</a:t>
            </a:r>
            <a:br>
              <a:rPr lang="en-US" i="1" dirty="0" smtClean="0">
                <a:latin typeface="Candara"/>
                <a:cs typeface="Candara"/>
              </a:rPr>
            </a:br>
            <a:r>
              <a:rPr lang="en-US" i="1" dirty="0" smtClean="0">
                <a:latin typeface="Candara"/>
                <a:cs typeface="Candara"/>
              </a:rPr>
              <a:t>range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sketch</a:t>
            </a:r>
            <a:endParaRPr lang="en-US" i="1" dirty="0">
              <a:latin typeface="Candara"/>
              <a:cs typeface="Candara"/>
            </a:endParaRPr>
          </a:p>
        </p:txBody>
      </p:sp>
      <p:sp>
        <p:nvSpPr>
          <p:cNvPr id="27" name="Rectangle 26"/>
          <p:cNvSpPr/>
          <p:nvPr/>
        </p:nvSpPr>
        <p:spPr>
          <a:xfrm rot="16200000">
            <a:off x="7145558" y="2801795"/>
            <a:ext cx="11055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Render</a:t>
            </a:r>
            <a:endParaRPr lang="en-US" i="1" dirty="0">
              <a:latin typeface="Candara"/>
              <a:cs typeface="Candara"/>
            </a:endParaRPr>
          </a:p>
        </p:txBody>
      </p:sp>
      <p:cxnSp>
        <p:nvCxnSpPr>
          <p:cNvPr id="28" name="Straight Connector 27"/>
          <p:cNvCxnSpPr/>
          <p:nvPr/>
        </p:nvCxnSpPr>
        <p:spPr>
          <a:xfrm flipV="1">
            <a:off x="7850128" y="3066168"/>
            <a:ext cx="0" cy="249140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7850127" y="2650670"/>
            <a:ext cx="114740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Display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histogram</a:t>
            </a:r>
            <a:endParaRPr lang="en-US" i="1" dirty="0">
              <a:latin typeface="Candara"/>
              <a:cs typeface="Candara"/>
            </a:endParaRPr>
          </a:p>
        </p:txBody>
      </p:sp>
      <p:cxnSp>
        <p:nvCxnSpPr>
          <p:cNvPr id="30" name="Straight Arrow Connector 29"/>
          <p:cNvCxnSpPr/>
          <p:nvPr/>
        </p:nvCxnSpPr>
        <p:spPr>
          <a:xfrm flipV="1">
            <a:off x="1905525" y="3085351"/>
            <a:ext cx="2036708" cy="6148"/>
          </a:xfrm>
          <a:prstGeom prst="straightConnector1">
            <a:avLst/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flipV="1">
            <a:off x="4106412" y="3085351"/>
            <a:ext cx="3338813" cy="6148"/>
          </a:xfrm>
          <a:prstGeom prst="straightConnector1">
            <a:avLst/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V="1">
            <a:off x="4101536" y="3066168"/>
            <a:ext cx="0" cy="249140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Rectangle 32"/>
          <p:cNvSpPr/>
          <p:nvPr/>
        </p:nvSpPr>
        <p:spPr>
          <a:xfrm>
            <a:off x="997205" y="2654757"/>
            <a:ext cx="12137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User </a:t>
            </a:r>
            <a:br>
              <a:rPr lang="en-US" i="1" dirty="0" smtClean="0">
                <a:latin typeface="Candara"/>
                <a:cs typeface="Candara"/>
              </a:rPr>
            </a:br>
            <a:r>
              <a:rPr lang="en-US" i="1" dirty="0" smtClean="0">
                <a:latin typeface="Candara"/>
                <a:cs typeface="Candara"/>
              </a:rPr>
              <a:t>click</a:t>
            </a:r>
            <a:endParaRPr lang="en-US" i="1" dirty="0">
              <a:latin typeface="Candara"/>
              <a:cs typeface="Candara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flipV="1">
            <a:off x="3956016" y="3066168"/>
            <a:ext cx="0" cy="249140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flipV="1">
            <a:off x="1905525" y="2911365"/>
            <a:ext cx="5539700" cy="15706"/>
          </a:xfrm>
          <a:prstGeom prst="straightConnector1">
            <a:avLst/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2753085" y="2987565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t</a:t>
            </a:r>
            <a:r>
              <a:rPr lang="en-US" baseline="-25000" dirty="0" err="1" smtClean="0"/>
              <a:t>r</a:t>
            </a:r>
            <a:endParaRPr lang="en-US" baseline="-25000" dirty="0"/>
          </a:p>
        </p:txBody>
      </p:sp>
      <p:sp>
        <p:nvSpPr>
          <p:cNvPr id="38" name="TextBox 37"/>
          <p:cNvSpPr txBox="1"/>
          <p:nvPr/>
        </p:nvSpPr>
        <p:spPr>
          <a:xfrm>
            <a:off x="5538072" y="2987565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t</a:t>
            </a:r>
            <a:r>
              <a:rPr lang="en-US" baseline="-25000" dirty="0" err="1" smtClean="0"/>
              <a:t>h</a:t>
            </a:r>
            <a:endParaRPr lang="en-US" baseline="-25000" dirty="0"/>
          </a:p>
        </p:txBody>
      </p:sp>
      <p:sp>
        <p:nvSpPr>
          <p:cNvPr id="39" name="TextBox 38"/>
          <p:cNvSpPr txBox="1"/>
          <p:nvPr/>
        </p:nvSpPr>
        <p:spPr>
          <a:xfrm>
            <a:off x="4609235" y="2570214"/>
            <a:ext cx="332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</a:t>
            </a:r>
            <a:r>
              <a:rPr lang="en-US" baseline="-25000" dirty="0" smtClean="0"/>
              <a:t>a</a:t>
            </a:r>
            <a:endParaRPr lang="en-US" baseline="-25000" dirty="0"/>
          </a:p>
        </p:txBody>
      </p:sp>
    </p:spTree>
    <p:extLst>
      <p:ext uri="{BB962C8B-B14F-4D97-AF65-F5344CB8AC3E}">
        <p14:creationId xmlns:p14="http://schemas.microsoft.com/office/powerpoint/2010/main" val="2079874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25" grpId="0"/>
      <p:bldP spid="26" grpId="0"/>
      <p:bldP spid="27" grpId="0"/>
      <p:bldP spid="29" grpId="0"/>
      <p:bldP spid="37" grpId="0"/>
      <p:bldP spid="38" grpId="0"/>
      <p:bldP spid="39" grpId="0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5019" y="457200"/>
            <a:ext cx="3708981" cy="556522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Some numbers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8650" y="1825625"/>
            <a:ext cx="4694840" cy="4233589"/>
          </a:xfrm>
          <a:solidFill>
            <a:srgbClr val="FFFFFF">
              <a:alpha val="50196"/>
            </a:srgbClr>
          </a:solidFill>
        </p:spPr>
        <p:txBody>
          <a:bodyPr>
            <a:normAutofit/>
          </a:bodyPr>
          <a:lstStyle/>
          <a:p>
            <a:r>
              <a:rPr lang="en-US" dirty="0" smtClean="0"/>
              <a:t>Window </a:t>
            </a:r>
            <a:r>
              <a:rPr lang="en-US" dirty="0"/>
              <a:t>Server </a:t>
            </a:r>
            <a:r>
              <a:rPr lang="en-US" dirty="0" smtClean="0"/>
              <a:t>2012 R2 </a:t>
            </a:r>
          </a:p>
          <a:p>
            <a:r>
              <a:rPr lang="en-US" dirty="0" smtClean="0"/>
              <a:t>8-core </a:t>
            </a:r>
            <a:r>
              <a:rPr lang="en-US" dirty="0"/>
              <a:t>2.1GHz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AMD Opteron 2373 </a:t>
            </a:r>
            <a:r>
              <a:rPr lang="en-US" dirty="0"/>
              <a:t>EE </a:t>
            </a:r>
            <a:endParaRPr lang="en-US" dirty="0" smtClean="0"/>
          </a:p>
          <a:p>
            <a:r>
              <a:rPr lang="en-US" dirty="0" smtClean="0"/>
              <a:t>&gt; </a:t>
            </a:r>
            <a:r>
              <a:rPr lang="en-US" dirty="0"/>
              <a:t>16GB </a:t>
            </a:r>
            <a:r>
              <a:rPr lang="en-US" dirty="0" smtClean="0"/>
              <a:t>RAM</a:t>
            </a:r>
            <a:endParaRPr lang="en-US" dirty="0"/>
          </a:p>
          <a:p>
            <a:r>
              <a:rPr lang="en-US" dirty="0" smtClean="0"/>
              <a:t>3 x 1TB </a:t>
            </a:r>
            <a:r>
              <a:rPr lang="en-US" dirty="0"/>
              <a:t>disks using </a:t>
            </a:r>
            <a:r>
              <a:rPr lang="en-US" dirty="0" smtClean="0"/>
              <a:t>RAID-0</a:t>
            </a:r>
          </a:p>
          <a:p>
            <a:r>
              <a:rPr lang="en-US" dirty="0"/>
              <a:t>155 machines </a:t>
            </a:r>
          </a:p>
          <a:p>
            <a:r>
              <a:rPr lang="en-US" dirty="0" smtClean="0"/>
              <a:t>5 </a:t>
            </a:r>
            <a:r>
              <a:rPr lang="en-US" dirty="0"/>
              <a:t>racks </a:t>
            </a:r>
            <a:endParaRPr lang="en-US" dirty="0" smtClean="0"/>
          </a:p>
          <a:p>
            <a:r>
              <a:rPr lang="en-US" dirty="0" smtClean="0"/>
              <a:t>1Gbps Ethernet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38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88</a:t>
            </a:fld>
            <a:endParaRPr lang="en-US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96438923"/>
              </p:ext>
            </p:extLst>
          </p:nvPr>
        </p:nvGraphicFramePr>
        <p:xfrm>
          <a:off x="2391103" y="1993699"/>
          <a:ext cx="4425264" cy="38553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Null Sketch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188372" y="5885794"/>
            <a:ext cx="1091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Machines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 rot="16200000">
            <a:off x="1555529" y="3679729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Time (</a:t>
            </a:r>
            <a:r>
              <a:rPr lang="en-US" dirty="0" err="1" smtClean="0"/>
              <a:t>ms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92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Histogram computation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26M rows/machine</a:t>
            </a:r>
          </a:p>
          <a:p>
            <a:r>
              <a:rPr lang="en-US" dirty="0" smtClean="0"/>
              <a:t>Scale-out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89</a:t>
            </a:fld>
            <a:endParaRPr lang="en-US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39566826"/>
              </p:ext>
            </p:extLst>
          </p:nvPr>
        </p:nvGraphicFramePr>
        <p:xfrm>
          <a:off x="2729927" y="2301565"/>
          <a:ext cx="4698123" cy="385749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767895" y="6064469"/>
            <a:ext cx="1079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machines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 rot="16200000">
            <a:off x="1986454" y="4037080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Time (</a:t>
            </a:r>
            <a:r>
              <a:rPr lang="en-US" dirty="0" err="1" smtClean="0"/>
              <a:t>ms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97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6"/>
            <a:ext cx="9144000" cy="1325563"/>
          </a:xfrm>
        </p:spPr>
        <p:txBody>
          <a:bodyPr/>
          <a:lstStyle/>
          <a:p>
            <a:r>
              <a:rPr lang="en-US" dirty="0" err="1" smtClean="0"/>
              <a:t>ClusterViewer</a:t>
            </a:r>
            <a:r>
              <a:rPr lang="en-US" dirty="0" smtClean="0"/>
              <a:t>: Performance Debugger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90</a:t>
            </a:fld>
            <a:endParaRPr lang="en-US"/>
          </a:p>
        </p:txBody>
      </p:sp>
      <p:pic>
        <p:nvPicPr>
          <p:cNvPr id="5" name="Picture 4" descr="image00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2700" y="1781174"/>
            <a:ext cx="5225255" cy="3918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mage00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326" y="1781175"/>
            <a:ext cx="3733799" cy="3918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2149093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6124" y="0"/>
            <a:ext cx="3937876" cy="295340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51278" y="2254690"/>
            <a:ext cx="7886700" cy="4351338"/>
          </a:xfrm>
        </p:spPr>
        <p:txBody>
          <a:bodyPr/>
          <a:lstStyle/>
          <a:p>
            <a:r>
              <a:rPr lang="en-US" dirty="0" smtClean="0"/>
              <a:t>Big data is here to stay</a:t>
            </a:r>
          </a:p>
          <a:p>
            <a:r>
              <a:rPr lang="en-US" dirty="0" smtClean="0"/>
              <a:t>Better tools are needed</a:t>
            </a:r>
          </a:p>
          <a:p>
            <a:r>
              <a:rPr lang="en-US" dirty="0" smtClean="0"/>
              <a:t>Quest for high-level abstractions for </a:t>
            </a:r>
            <a:br>
              <a:rPr lang="en-US" dirty="0" smtClean="0"/>
            </a:br>
            <a:r>
              <a:rPr lang="en-US" dirty="0" smtClean="0"/>
              <a:t>building distributed systems</a:t>
            </a:r>
          </a:p>
          <a:p>
            <a:pPr lvl="1"/>
            <a:r>
              <a:rPr lang="en-US" dirty="0" smtClean="0"/>
              <a:t>Execution graphs</a:t>
            </a:r>
          </a:p>
          <a:p>
            <a:pPr lvl="1"/>
            <a:r>
              <a:rPr lang="en-US" dirty="0" smtClean="0"/>
              <a:t>Distributed </a:t>
            </a:r>
            <a:r>
              <a:rPr lang="en-US" dirty="0" smtClean="0"/>
              <a:t>collections</a:t>
            </a:r>
            <a:endParaRPr lang="en-US" dirty="0" smtClean="0"/>
          </a:p>
          <a:p>
            <a:pPr lvl="1"/>
            <a:r>
              <a:rPr lang="en-US" dirty="0" smtClean="0"/>
              <a:t>Higher-order </a:t>
            </a:r>
            <a:r>
              <a:rPr lang="en-US" dirty="0" smtClean="0"/>
              <a:t>transformations</a:t>
            </a:r>
          </a:p>
          <a:p>
            <a:pPr lvl="1"/>
            <a:r>
              <a:rPr lang="en-US" dirty="0" smtClean="0"/>
              <a:t>Job object model</a:t>
            </a:r>
            <a:endParaRPr lang="en-US" dirty="0" smtClean="0"/>
          </a:p>
          <a:p>
            <a:pPr lvl="1"/>
            <a:r>
              <a:rPr lang="en-US" dirty="0" smtClean="0"/>
              <a:t>Distributed </a:t>
            </a:r>
            <a:r>
              <a:rPr lang="en-US" dirty="0" err="1" smtClean="0"/>
              <a:t>stateful</a:t>
            </a:r>
            <a:r>
              <a:rPr lang="en-US" dirty="0" smtClean="0"/>
              <a:t> objects</a:t>
            </a:r>
          </a:p>
          <a:p>
            <a:pPr lvl="1"/>
            <a:r>
              <a:rPr lang="en-US" dirty="0" smtClean="0"/>
              <a:t>Sketching algorithms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91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97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5453</TotalTime>
  <Words>1744</Words>
  <Application>Microsoft Office PowerPoint</Application>
  <PresentationFormat>On-screen Show (4:3)</PresentationFormat>
  <Paragraphs>791</Paragraphs>
  <Slides>91</Slides>
  <Notes>25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91</vt:i4>
      </vt:variant>
    </vt:vector>
  </HeadingPairs>
  <TitlesOfParts>
    <vt:vector size="98" baseType="lpstr">
      <vt:lpstr>Arial</vt:lpstr>
      <vt:lpstr>Britannic Bold</vt:lpstr>
      <vt:lpstr>Calibri</vt:lpstr>
      <vt:lpstr>Calibri Light</vt:lpstr>
      <vt:lpstr>Candara</vt:lpstr>
      <vt:lpstr>Wingdings</vt:lpstr>
      <vt:lpstr>Office Theme</vt:lpstr>
      <vt:lpstr>Abstractions for building  big-data systems</vt:lpstr>
      <vt:lpstr>My work</vt:lpstr>
      <vt:lpstr>500 Years Ago</vt:lpstr>
      <vt:lpstr>The Laws of Planetary Motion</vt:lpstr>
      <vt:lpstr>The Large Hadron Collider</vt:lpstr>
      <vt:lpstr>Genetic Code</vt:lpstr>
      <vt:lpstr>Astronomy</vt:lpstr>
      <vt:lpstr>Weather</vt:lpstr>
      <vt:lpstr>The Webs</vt:lpstr>
      <vt:lpstr>Big Data</vt:lpstr>
      <vt:lpstr>Big Computers</vt:lpstr>
      <vt:lpstr>Talk Outline</vt:lpstr>
      <vt:lpstr>Design Space</vt:lpstr>
      <vt:lpstr>Data-Parallel Computation</vt:lpstr>
      <vt:lpstr>Dryad</vt:lpstr>
      <vt:lpstr>Dryad = Execution Layer</vt:lpstr>
      <vt:lpstr>2-D Piping</vt:lpstr>
      <vt:lpstr>Virtualized 2-D Pipelines</vt:lpstr>
      <vt:lpstr>Virtualized 2-D Pipelines</vt:lpstr>
      <vt:lpstr>Virtualized 2-D Pipelines</vt:lpstr>
      <vt:lpstr>Virtualized 2-D Pipelines</vt:lpstr>
      <vt:lpstr>Virtualized 2-D Pipelines</vt:lpstr>
      <vt:lpstr>Dryad Job Structure</vt:lpstr>
      <vt:lpstr>Dryad System Architecture</vt:lpstr>
      <vt:lpstr>Channels</vt:lpstr>
      <vt:lpstr>Staging</vt:lpstr>
      <vt:lpstr>Fault Tolerance</vt:lpstr>
      <vt:lpstr>Dynamic Graph Rewriting</vt:lpstr>
      <vt:lpstr>Dynamic Aggregation</vt:lpstr>
      <vt:lpstr>Talk Outline</vt:lpstr>
      <vt:lpstr>Distributed Collections</vt:lpstr>
      <vt:lpstr>LINQ</vt:lpstr>
      <vt:lpstr>LINQ = .Net+ Queries</vt:lpstr>
      <vt:lpstr>DryadLINQ = LINQ + Dryad</vt:lpstr>
      <vt:lpstr>Language Summary</vt:lpstr>
      <vt:lpstr>Very expressive</vt:lpstr>
      <vt:lpstr>DryadLINQ video</vt:lpstr>
      <vt:lpstr>Talk Outline</vt:lpstr>
      <vt:lpstr>Programming Clusters: Marketing</vt:lpstr>
      <vt:lpstr>Programming Clusters: Reality</vt:lpstr>
      <vt:lpstr>Complexity Exposed</vt:lpstr>
      <vt:lpstr>Monitoring Tools Structure</vt:lpstr>
      <vt:lpstr>Job Object Model</vt:lpstr>
      <vt:lpstr>The Job Browser</vt:lpstr>
      <vt:lpstr>JobBrowser video</vt:lpstr>
      <vt:lpstr>Distributed performance counters</vt:lpstr>
      <vt:lpstr>Diagnosis decision tree</vt:lpstr>
      <vt:lpstr>Vertex Debugging on Client</vt:lpstr>
      <vt:lpstr>Talk Outline</vt:lpstr>
      <vt:lpstr>Input device</vt:lpstr>
      <vt:lpstr>The vision system</vt:lpstr>
      <vt:lpstr>Projected IR pattern</vt:lpstr>
      <vt:lpstr>Depth computation</vt:lpstr>
      <vt:lpstr>Depth map</vt:lpstr>
      <vt:lpstr>Kinect video output</vt:lpstr>
      <vt:lpstr>XBox 360 Hardware</vt:lpstr>
      <vt:lpstr>One Expert: Pipeline Stages</vt:lpstr>
      <vt:lpstr>Sample test frames</vt:lpstr>
      <vt:lpstr>The test matrix</vt:lpstr>
      <vt:lpstr>How do You Recognize a Human?</vt:lpstr>
      <vt:lpstr>The body tracking problem</vt:lpstr>
      <vt:lpstr>Getting the Ground Truth: Mocap</vt:lpstr>
      <vt:lpstr>Training the classifier</vt:lpstr>
      <vt:lpstr>Learn from Many Examples</vt:lpstr>
      <vt:lpstr>Decision Trees</vt:lpstr>
      <vt:lpstr>Query plan for one tree layer</vt:lpstr>
      <vt:lpstr>Cluster usage for one tree</vt:lpstr>
      <vt:lpstr>Talk Outline</vt:lpstr>
      <vt:lpstr>Bandwidth hierarchy</vt:lpstr>
      <vt:lpstr>Principles</vt:lpstr>
      <vt:lpstr>Streaming algorithms</vt:lpstr>
      <vt:lpstr>Sketch video</vt:lpstr>
      <vt:lpstr>4 billion rows on 155 machines</vt:lpstr>
      <vt:lpstr>Spreadsheet operations</vt:lpstr>
      <vt:lpstr>Histograms</vt:lpstr>
      <vt:lpstr>Heat Maps</vt:lpstr>
      <vt:lpstr>Sketch distributed service</vt:lpstr>
      <vt:lpstr>DataSets = distributed objects</vt:lpstr>
      <vt:lpstr>Sketch Spreadsheet architecture</vt:lpstr>
      <vt:lpstr>DataSet API</vt:lpstr>
      <vt:lpstr>DataSet Implementations</vt:lpstr>
      <vt:lpstr>Map(f)</vt:lpstr>
      <vt:lpstr>Sketch(s)</vt:lpstr>
      <vt:lpstr>Zip</vt:lpstr>
      <vt:lpstr>Histograms</vt:lpstr>
      <vt:lpstr>Computing a histogram</vt:lpstr>
      <vt:lpstr>Some numbers</vt:lpstr>
      <vt:lpstr>Null Sketch</vt:lpstr>
      <vt:lpstr>Histogram computation</vt:lpstr>
      <vt:lpstr>ClusterViewer: Performance Debugger</vt:lpstr>
      <vt:lpstr>Conclusions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Interacting with large distributed data sets with Sketch</dc:title>
  <dc:creator>Mihai Budiu</dc:creator>
  <cp:lastModifiedBy>Mihai Budiu</cp:lastModifiedBy>
  <cp:revision>57</cp:revision>
  <dcterms:created xsi:type="dcterms:W3CDTF">2014-10-01T05:06:39Z</dcterms:created>
  <dcterms:modified xsi:type="dcterms:W3CDTF">2014-10-11T01:57:50Z</dcterms:modified>
</cp:coreProperties>
</file>