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57" r:id="rId4"/>
    <p:sldId id="258" r:id="rId5"/>
    <p:sldId id="259" r:id="rId6"/>
    <p:sldId id="260" r:id="rId7"/>
    <p:sldId id="261" r:id="rId8"/>
    <p:sldId id="264" r:id="rId9"/>
    <p:sldId id="262" r:id="rId10"/>
    <p:sldId id="263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32AB88F-3286-4FCB-B082-D3D72B94A727}" v="3" dt="2023-04-23T18:47:08.5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8" autoAdjust="0"/>
    <p:restoredTop sz="94660"/>
  </p:normalViewPr>
  <p:slideViewPr>
    <p:cSldViewPr snapToGrid="0">
      <p:cViewPr varScale="1">
        <p:scale>
          <a:sx n="95" d="100"/>
          <a:sy n="95" d="100"/>
        </p:scale>
        <p:origin x="460" y="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hai Budiu" userId="3fe408b5c12bb05c" providerId="LiveId" clId="{532AB88F-3286-4FCB-B082-D3D72B94A727}"/>
    <pc:docChg chg="undo custSel addSld modSld sldOrd">
      <pc:chgData name="Mihai Budiu" userId="3fe408b5c12bb05c" providerId="LiveId" clId="{532AB88F-3286-4FCB-B082-D3D72B94A727}" dt="2023-04-23T18:48:44.534" v="868" actId="20577"/>
      <pc:docMkLst>
        <pc:docMk/>
      </pc:docMkLst>
      <pc:sldChg chg="addSp modSp mod">
        <pc:chgData name="Mihai Budiu" userId="3fe408b5c12bb05c" providerId="LiveId" clId="{532AB88F-3286-4FCB-B082-D3D72B94A727}" dt="2023-04-23T18:44:00.976" v="364" actId="27636"/>
        <pc:sldMkLst>
          <pc:docMk/>
          <pc:sldMk cId="2817839535" sldId="256"/>
        </pc:sldMkLst>
        <pc:spChg chg="mod">
          <ac:chgData name="Mihai Budiu" userId="3fe408b5c12bb05c" providerId="LiveId" clId="{532AB88F-3286-4FCB-B082-D3D72B94A727}" dt="2023-04-23T18:44:00.976" v="364" actId="27636"/>
          <ac:spMkLst>
            <pc:docMk/>
            <pc:sldMk cId="2817839535" sldId="256"/>
            <ac:spMk id="3" creationId="{AC11D3D9-2931-990C-7E90-51C7F6145F35}"/>
          </ac:spMkLst>
        </pc:spChg>
        <pc:picChg chg="add mod">
          <ac:chgData name="Mihai Budiu" userId="3fe408b5c12bb05c" providerId="LiveId" clId="{532AB88F-3286-4FCB-B082-D3D72B94A727}" dt="2023-04-22T17:52:04.379" v="79" actId="1076"/>
          <ac:picMkLst>
            <pc:docMk/>
            <pc:sldMk cId="2817839535" sldId="256"/>
            <ac:picMk id="2050" creationId="{AF7D5E7B-0A4D-1FB5-384F-9389A16FCEEF}"/>
          </ac:picMkLst>
        </pc:picChg>
      </pc:sldChg>
      <pc:sldChg chg="modSp mod">
        <pc:chgData name="Mihai Budiu" userId="3fe408b5c12bb05c" providerId="LiveId" clId="{532AB88F-3286-4FCB-B082-D3D72B94A727}" dt="2023-04-23T18:44:23.224" v="397" actId="20577"/>
        <pc:sldMkLst>
          <pc:docMk/>
          <pc:sldMk cId="557168051" sldId="258"/>
        </pc:sldMkLst>
        <pc:spChg chg="mod">
          <ac:chgData name="Mihai Budiu" userId="3fe408b5c12bb05c" providerId="LiveId" clId="{532AB88F-3286-4FCB-B082-D3D72B94A727}" dt="2023-04-23T18:44:23.224" v="397" actId="20577"/>
          <ac:spMkLst>
            <pc:docMk/>
            <pc:sldMk cId="557168051" sldId="258"/>
            <ac:spMk id="3" creationId="{A599E434-EC36-C0E7-4CAD-DEDDD242A0B1}"/>
          </ac:spMkLst>
        </pc:spChg>
      </pc:sldChg>
      <pc:sldChg chg="modSp mod">
        <pc:chgData name="Mihai Budiu" userId="3fe408b5c12bb05c" providerId="LiveId" clId="{532AB88F-3286-4FCB-B082-D3D72B94A727}" dt="2023-04-23T18:44:35.037" v="398" actId="20577"/>
        <pc:sldMkLst>
          <pc:docMk/>
          <pc:sldMk cId="680906536" sldId="259"/>
        </pc:sldMkLst>
        <pc:spChg chg="mod">
          <ac:chgData name="Mihai Budiu" userId="3fe408b5c12bb05c" providerId="LiveId" clId="{532AB88F-3286-4FCB-B082-D3D72B94A727}" dt="2023-04-23T18:44:35.037" v="398" actId="20577"/>
          <ac:spMkLst>
            <pc:docMk/>
            <pc:sldMk cId="680906536" sldId="259"/>
            <ac:spMk id="2" creationId="{E73C0551-085C-45FE-208C-528F89B5244E}"/>
          </ac:spMkLst>
        </pc:spChg>
      </pc:sldChg>
      <pc:sldChg chg="modSp mod">
        <pc:chgData name="Mihai Budiu" userId="3fe408b5c12bb05c" providerId="LiveId" clId="{532AB88F-3286-4FCB-B082-D3D72B94A727}" dt="2023-04-23T18:48:44.534" v="868" actId="20577"/>
        <pc:sldMkLst>
          <pc:docMk/>
          <pc:sldMk cId="583978267" sldId="263"/>
        </pc:sldMkLst>
        <pc:spChg chg="mod">
          <ac:chgData name="Mihai Budiu" userId="3fe408b5c12bb05c" providerId="LiveId" clId="{532AB88F-3286-4FCB-B082-D3D72B94A727}" dt="2023-04-23T18:48:44.534" v="868" actId="20577"/>
          <ac:spMkLst>
            <pc:docMk/>
            <pc:sldMk cId="583978267" sldId="263"/>
            <ac:spMk id="2" creationId="{941A76A3-378D-A730-4CB8-168CA7F4A159}"/>
          </ac:spMkLst>
        </pc:spChg>
        <pc:spChg chg="mod">
          <ac:chgData name="Mihai Budiu" userId="3fe408b5c12bb05c" providerId="LiveId" clId="{532AB88F-3286-4FCB-B082-D3D72B94A727}" dt="2023-04-23T18:45:33.465" v="421" actId="20577"/>
          <ac:spMkLst>
            <pc:docMk/>
            <pc:sldMk cId="583978267" sldId="263"/>
            <ac:spMk id="3" creationId="{172D564D-1389-D1A3-AD88-EB0065E33BF5}"/>
          </ac:spMkLst>
        </pc:spChg>
      </pc:sldChg>
      <pc:sldChg chg="modSp new mod">
        <pc:chgData name="Mihai Budiu" userId="3fe408b5c12bb05c" providerId="LiveId" clId="{532AB88F-3286-4FCB-B082-D3D72B94A727}" dt="2023-04-23T18:45:09.229" v="399" actId="20577"/>
        <pc:sldMkLst>
          <pc:docMk/>
          <pc:sldMk cId="1141960738" sldId="264"/>
        </pc:sldMkLst>
        <pc:spChg chg="mod">
          <ac:chgData name="Mihai Budiu" userId="3fe408b5c12bb05c" providerId="LiveId" clId="{532AB88F-3286-4FCB-B082-D3D72B94A727}" dt="2023-04-23T18:45:09.229" v="399" actId="20577"/>
          <ac:spMkLst>
            <pc:docMk/>
            <pc:sldMk cId="1141960738" sldId="264"/>
            <ac:spMk id="2" creationId="{7CDBA425-08C2-D325-3CCB-884C2061C35C}"/>
          </ac:spMkLst>
        </pc:spChg>
        <pc:spChg chg="mod">
          <ac:chgData name="Mihai Budiu" userId="3fe408b5c12bb05c" providerId="LiveId" clId="{532AB88F-3286-4FCB-B082-D3D72B94A727}" dt="2023-04-23T18:43:20.294" v="353" actId="207"/>
          <ac:spMkLst>
            <pc:docMk/>
            <pc:sldMk cId="1141960738" sldId="264"/>
            <ac:spMk id="3" creationId="{1FB55314-F40E-83DC-B384-9F77A8538C8A}"/>
          </ac:spMkLst>
        </pc:spChg>
      </pc:sldChg>
      <pc:sldChg chg="modSp new mod ord">
        <pc:chgData name="Mihai Budiu" userId="3fe408b5c12bb05c" providerId="LiveId" clId="{532AB88F-3286-4FCB-B082-D3D72B94A727}" dt="2023-04-23T18:48:08.519" v="854" actId="6549"/>
        <pc:sldMkLst>
          <pc:docMk/>
          <pc:sldMk cId="1999929844" sldId="265"/>
        </pc:sldMkLst>
        <pc:spChg chg="mod">
          <ac:chgData name="Mihai Budiu" userId="3fe408b5c12bb05c" providerId="LiveId" clId="{532AB88F-3286-4FCB-B082-D3D72B94A727}" dt="2023-04-23T18:46:10.660" v="463" actId="20577"/>
          <ac:spMkLst>
            <pc:docMk/>
            <pc:sldMk cId="1999929844" sldId="265"/>
            <ac:spMk id="2" creationId="{0F312377-138D-8F81-B991-74285AFB3803}"/>
          </ac:spMkLst>
        </pc:spChg>
        <pc:spChg chg="mod">
          <ac:chgData name="Mihai Budiu" userId="3fe408b5c12bb05c" providerId="LiveId" clId="{532AB88F-3286-4FCB-B082-D3D72B94A727}" dt="2023-04-23T18:48:08.519" v="854" actId="6549"/>
          <ac:spMkLst>
            <pc:docMk/>
            <pc:sldMk cId="1999929844" sldId="265"/>
            <ac:spMk id="3" creationId="{5910157B-D3F0-6A54-6FBA-A42BEB9A716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880379-C384-7755-3424-7EE26C36AB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510F2FA-2F14-34CE-75D6-B4EDF5EBAF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21AA65-C127-6E0C-52FB-02BADCDDC1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13900-D8C3-409D-A3F2-D8BDC368153F}" type="datetimeFigureOut">
              <a:rPr lang="en-US" smtClean="0"/>
              <a:t>4/21/2023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8F4210-5337-D31F-D0AA-500EA93CB2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A4E170-5BCF-2185-54CF-771AAAC361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78D2-6C76-41FF-B7B0-9F9E6CE4E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1154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FEFD75-C839-DA59-641D-FE8BBBB8DE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4083F17-5999-6FB9-20AD-0B68F97A26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A93648-8BFA-1950-9C3E-8A2A9A4CC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13900-D8C3-409D-A3F2-D8BDC368153F}" type="datetimeFigureOut">
              <a:rPr lang="en-US" smtClean="0"/>
              <a:t>4/21/2023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0605A7-22A7-1DB2-2059-7220E951B2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8739D3-62FF-3C2C-18E3-A67D5D1C0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78D2-6C76-41FF-B7B0-9F9E6CE4E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6528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5D65199-3FDF-CE50-6A8D-2DFCBB895F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EAD6600-2C15-D437-D86D-752C108463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3CF824-28D9-F944-246F-63E04410E6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13900-D8C3-409D-A3F2-D8BDC368153F}" type="datetimeFigureOut">
              <a:rPr lang="en-US" smtClean="0"/>
              <a:t>4/21/2023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B3BADE-060E-4154-18BE-70C9501FB8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D77B44-D6F6-B135-35F9-876CF90CB9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78D2-6C76-41FF-B7B0-9F9E6CE4E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302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753C97-E5A2-F93D-8241-A0569184B6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5751ED-3C58-B7C6-3756-FFB6240DD3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D97D4E-667F-0ADD-58C9-1311D80518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13900-D8C3-409D-A3F2-D8BDC368153F}" type="datetimeFigureOut">
              <a:rPr lang="en-US" smtClean="0"/>
              <a:t>4/21/2023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B2BE95-5BC0-0256-F93C-501C6D795C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60F8CE-FA1F-F840-7D2C-7C3F8934C8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78D2-6C76-41FF-B7B0-9F9E6CE4E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8293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7F3E67-D470-9E12-44CF-C260413037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B0C19D-5C58-C3E0-24DE-19DE4A3C63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2ED9C8-B38C-83F5-1B1C-E34607DAA5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13900-D8C3-409D-A3F2-D8BDC368153F}" type="datetimeFigureOut">
              <a:rPr lang="en-US" smtClean="0"/>
              <a:t>4/21/2023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BCBD1E-FB94-8048-D04A-8017912472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7640DE-72F1-EF13-79B3-38C306882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78D2-6C76-41FF-B7B0-9F9E6CE4E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0159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A988D3-07D0-07E3-39A8-37813E3A56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C5D9AA-BE49-7069-4F11-149D7A39C2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2B3261-5FDD-6BBA-8B53-1D6B79978E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EDC5BD-D3A9-0691-BE72-9890E69B25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13900-D8C3-409D-A3F2-D8BDC368153F}" type="datetimeFigureOut">
              <a:rPr lang="en-US" smtClean="0"/>
              <a:t>4/21/2023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2D775E-4A88-350D-F7AE-6C5091B8B4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5F38AC-02EB-F1B3-D929-53E8ADACE5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78D2-6C76-41FF-B7B0-9F9E6CE4E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345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B6ECC5-450E-CAF0-8E74-205F25AC66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FB0B51-C646-1C72-62D9-71D5C68843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0EAF74-03D9-7D23-AAC1-4059F29659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E84D224-3049-35F6-2D52-D40D3139470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DF2CACC-E932-B224-A390-70C425646B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C1520A3-A6D2-97E9-CD53-C60095B6D5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13900-D8C3-409D-A3F2-D8BDC368153F}" type="datetimeFigureOut">
              <a:rPr lang="en-US" smtClean="0"/>
              <a:t>4/21/2023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2A64CA0-5E91-2339-E216-9D54823D1B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B81AF26-AC75-C546-D3DF-BA750A8C93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78D2-6C76-41FF-B7B0-9F9E6CE4E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4587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2A140-F90E-D24F-9F04-834F39D9B8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5486966-952A-BF59-D06C-0E139ECA0A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13900-D8C3-409D-A3F2-D8BDC368153F}" type="datetimeFigureOut">
              <a:rPr lang="en-US" smtClean="0"/>
              <a:t>4/21/2023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9826CD8-9F62-1094-9B5E-1572F815A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DD583B3-7790-6DE7-4752-DAEB6B8E9A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78D2-6C76-41FF-B7B0-9F9E6CE4E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7213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A91646E-C062-3F7B-CADC-33D2992952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13900-D8C3-409D-A3F2-D8BDC368153F}" type="datetimeFigureOut">
              <a:rPr lang="en-US" smtClean="0"/>
              <a:t>4/21/2023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32BB665-6691-C97A-9312-D0396CF5E5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937945-C25E-F855-1E27-4C30871368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78D2-6C76-41FF-B7B0-9F9E6CE4E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610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EB55A7-8F31-4012-DE3F-1E998F9593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2A898A-0E5F-A63C-2E3C-5B7D9C969F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46C2DBF-EBFB-28CE-6BD3-6EDC2C06CC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A3A181-B48F-B702-7903-A0ADD77BF6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13900-D8C3-409D-A3F2-D8BDC368153F}" type="datetimeFigureOut">
              <a:rPr lang="en-US" smtClean="0"/>
              <a:t>4/21/2023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FAE32A-7572-58A1-0AAC-1B69450BF9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7698FB-F307-D941-27B6-9F639E852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78D2-6C76-41FF-B7B0-9F9E6CE4E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6028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9E853D-54B4-AA44-EBE8-66868EBF00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F15378D-D368-164F-0E17-C7FCA8F329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DF0255-1711-22EE-0351-26AB506522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A4F19D-0FC5-6EB4-7050-B68A2CE8D3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13900-D8C3-409D-A3F2-D8BDC368153F}" type="datetimeFigureOut">
              <a:rPr lang="en-US" smtClean="0"/>
              <a:t>4/21/2023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FC2482-3189-DA1D-9F87-0DE4DC51BE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814954-0C33-53A3-4708-5A19D8B681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78D2-6C76-41FF-B7B0-9F9E6CE4E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6020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73CEA98-A848-5A68-9FDE-425ADF852C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357345-546B-D381-C298-F077949AC6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2D2566-F4E8-990E-B5B7-09CF0782E6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313900-D8C3-409D-A3F2-D8BDC368153F}" type="datetimeFigureOut">
              <a:rPr lang="en-US" smtClean="0"/>
              <a:t>4/21/2023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D003A5-22DF-A699-0FCB-087941AE4A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F718DB-CC18-A3CE-FCB0-1703655853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EC78D2-6C76-41FF-B7B0-9F9E6CE4E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9962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github.com/p4lang/p4-spec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3D50AE-5E59-2361-4E9C-94989747F2C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What’s new in P4-16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C11D3D9-2931-990C-7E90-51C7F6145F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781426"/>
          </a:xfrm>
        </p:spPr>
        <p:txBody>
          <a:bodyPr>
            <a:normAutofit/>
          </a:bodyPr>
          <a:lstStyle/>
          <a:p>
            <a:r>
              <a:rPr lang="en-US" dirty="0"/>
              <a:t>Mihai Budiu </a:t>
            </a:r>
          </a:p>
          <a:p>
            <a:r>
              <a:rPr lang="en-US" dirty="0"/>
              <a:t>on behalf of the</a:t>
            </a:r>
          </a:p>
          <a:p>
            <a:r>
              <a:rPr lang="en-US" sz="3000" dirty="0"/>
              <a:t>P4 Language Design Working Group</a:t>
            </a:r>
          </a:p>
          <a:p>
            <a:r>
              <a:rPr lang="en-US" dirty="0"/>
              <a:t>P4 workshop</a:t>
            </a:r>
          </a:p>
          <a:p>
            <a:r>
              <a:rPr lang="en-US" dirty="0"/>
              <a:t>April 2023, Santa Clara, CA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AF7D5E7B-0A4D-1FB5-384F-9389A16FCE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7463" y="474537"/>
            <a:ext cx="2228850" cy="1943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178395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1A76A3-378D-A730-4CB8-168CA7F4A1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Open-source compiler </a:t>
            </a:r>
            <a:r>
              <a:rPr lang="en-US" dirty="0"/>
              <a:t>contributions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2D564D-1389-D1A3-AD88-EB0065E33B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Several complex O/S backends contributed</a:t>
            </a:r>
          </a:p>
          <a:p>
            <a:pPr lvl="1"/>
            <a:r>
              <a:rPr lang="en-US" dirty="0"/>
              <a:t>DPDK backend (generates DPDK assembly)</a:t>
            </a:r>
          </a:p>
          <a:p>
            <a:pPr lvl="1"/>
            <a:r>
              <a:rPr lang="en-US" dirty="0"/>
              <a:t>P4 to </a:t>
            </a:r>
            <a:r>
              <a:rPr lang="en-US" dirty="0" err="1"/>
              <a:t>ebpf</a:t>
            </a:r>
            <a:r>
              <a:rPr lang="en-US" dirty="0"/>
              <a:t>/PSA – production quality</a:t>
            </a:r>
          </a:p>
          <a:p>
            <a:pPr lvl="1"/>
            <a:r>
              <a:rPr lang="en-US" dirty="0"/>
              <a:t>Testing backend – P4 test generation using symbolic execution</a:t>
            </a:r>
          </a:p>
          <a:p>
            <a:pPr lvl="1"/>
            <a:r>
              <a:rPr lang="en-US" dirty="0"/>
              <a:t>PTF (Packet Test Framework) Python-based testing for many backends</a:t>
            </a:r>
          </a:p>
          <a:p>
            <a:r>
              <a:rPr lang="en-US" dirty="0"/>
              <a:t>Many bug fixes and improvements</a:t>
            </a:r>
          </a:p>
          <a:p>
            <a:pPr lvl="1"/>
            <a:r>
              <a:rPr lang="en-US" dirty="0"/>
              <a:t>Default initializers fully implemented (…)</a:t>
            </a:r>
          </a:p>
          <a:p>
            <a:pPr lvl="1"/>
            <a:r>
              <a:rPr lang="en-US" dirty="0"/>
              <a:t>Code style enforced across all languages</a:t>
            </a:r>
          </a:p>
          <a:p>
            <a:pPr lvl="1"/>
            <a:r>
              <a:rPr lang="en-US" dirty="0"/>
              <a:t>Improvements in build process</a:t>
            </a:r>
          </a:p>
          <a:p>
            <a:pPr lvl="1"/>
            <a:r>
              <a:rPr lang="en-US" dirty="0"/>
              <a:t>Loop unrolling for parsers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39782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312377-138D-8F81-B991-74285AFB38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Open-source Language Design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10157B-D3F0-6A54-6FBA-A42BEB9A71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Monthly meetings on zoom</a:t>
            </a:r>
          </a:p>
          <a:p>
            <a:pPr lvl="1"/>
            <a:r>
              <a:rPr lang="en-US" dirty="0"/>
              <a:t>First Monday of every month</a:t>
            </a:r>
          </a:p>
          <a:p>
            <a:pPr lvl="1"/>
            <a:r>
              <a:rPr lang="en-US" dirty="0"/>
              <a:t>See the p4.org calendar</a:t>
            </a:r>
          </a:p>
          <a:p>
            <a:r>
              <a:rPr lang="en-US" dirty="0"/>
              <a:t>Any ONF member can participate</a:t>
            </a:r>
          </a:p>
          <a:p>
            <a:r>
              <a:rPr lang="en-US" dirty="0"/>
              <a:t>Proposals and implementations tracked on </a:t>
            </a:r>
            <a:r>
              <a:rPr lang="en-US" dirty="0" err="1"/>
              <a:t>github</a:t>
            </a:r>
            <a:endParaRPr lang="en-US" dirty="0"/>
          </a:p>
          <a:p>
            <a:r>
              <a:rPr lang="en-US" dirty="0">
                <a:hlinkClick r:id="rId2"/>
              </a:rPr>
              <a:t>https://github.com/p4lang/p4-spec</a:t>
            </a:r>
            <a:endParaRPr lang="en-US" dirty="0"/>
          </a:p>
          <a:p>
            <a:r>
              <a:rPr lang="en-US" dirty="0"/>
              <a:t>Discussion meetings available on </a:t>
            </a:r>
            <a:r>
              <a:rPr lang="en-US" dirty="0" err="1"/>
              <a:t>github</a:t>
            </a:r>
            <a:r>
              <a:rPr lang="en-US" dirty="0"/>
              <a:t> as well</a:t>
            </a:r>
          </a:p>
          <a:p>
            <a:r>
              <a:rPr lang="en-US" dirty="0"/>
              <a:t>Changes prototyped in the open-source compiler</a:t>
            </a:r>
          </a:p>
          <a:p>
            <a:r>
              <a:rPr lang="en-US" dirty="0"/>
              <a:t>We welcome new participants</a:t>
            </a:r>
          </a:p>
        </p:txBody>
      </p:sp>
    </p:spTree>
    <p:extLst>
      <p:ext uri="{BB962C8B-B14F-4D97-AF65-F5344CB8AC3E}">
        <p14:creationId xmlns:p14="http://schemas.microsoft.com/office/powerpoint/2010/main" val="19999298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8EF09E-E904-5799-4711-5BF01BE5C3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P4-16 1.2.4 to be released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44B2C7-414E-692C-8A80-BE2C031422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Yearly release cadence</a:t>
            </a:r>
          </a:p>
          <a:p>
            <a:r>
              <a:rPr lang="en-US" dirty="0"/>
              <a:t>Previous release was in July 2022</a:t>
            </a:r>
          </a:p>
          <a:p>
            <a:r>
              <a:rPr lang="en-US" dirty="0"/>
              <a:t>Many clarifications</a:t>
            </a:r>
          </a:p>
          <a:p>
            <a:r>
              <a:rPr lang="en-US" dirty="0"/>
              <a:t>A few small improvements</a:t>
            </a:r>
          </a:p>
          <a:p>
            <a:r>
              <a:rPr lang="en-US" dirty="0"/>
              <a:t>Fully backwards compatible with 1.2.3</a:t>
            </a:r>
          </a:p>
        </p:txBody>
      </p:sp>
    </p:spTree>
    <p:extLst>
      <p:ext uri="{BB962C8B-B14F-4D97-AF65-F5344CB8AC3E}">
        <p14:creationId xmlns:p14="http://schemas.microsoft.com/office/powerpoint/2010/main" val="21555607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E51FC7-7489-61CA-CD69-8FD68478AE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Clarifications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99E434-EC36-C0E7-4CAD-DEDDD242A0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Driven by formal modelling of P4 syntax and semantics</a:t>
            </a:r>
          </a:p>
          <a:p>
            <a:pPr lvl="1"/>
            <a:r>
              <a:rPr lang="en-US" dirty="0"/>
              <a:t>Several academic teams (Princeton, Cornell)</a:t>
            </a:r>
          </a:p>
          <a:p>
            <a:r>
              <a:rPr lang="en-US" dirty="0"/>
              <a:t>“list expressions” -&gt; “tuple expressions”</a:t>
            </a:r>
          </a:p>
          <a:p>
            <a:r>
              <a:rPr lang="en-US" dirty="0"/>
              <a:t>Semantics of ‘exact’, ‘ternary’, ‘lpm’ is now part of the spec</a:t>
            </a:r>
          </a:p>
          <a:p>
            <a:r>
              <a:rPr lang="en-US" dirty="0"/>
              <a:t>Semantics of “negative” ranges such as 5..2 (empty)</a:t>
            </a:r>
          </a:p>
          <a:p>
            <a:r>
              <a:rPr lang="en-US" dirty="0"/>
              <a:t>Many small other fixes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71680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3C0551-085C-45FE-208C-528F89B524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features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0606E5-534C-35C1-AF75-E59CB829CB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4661" y="1825625"/>
            <a:ext cx="12017339" cy="4351338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/>
              <a:t>static_assert</a:t>
            </a:r>
            <a:r>
              <a:rPr lang="en-US" dirty="0"/>
              <a:t> – compile-time assertions</a:t>
            </a:r>
          </a:p>
          <a:p>
            <a:pPr marL="457200" lvl="1" indent="0">
              <a:buNone/>
            </a:pPr>
            <a:r>
              <a:rPr lang="en-US" sz="2000" dirty="0">
                <a:latin typeface="Consolas" panose="020B0609020204030204" pitchFamily="49" charset="0"/>
              </a:rPr>
              <a:t>const bool _check = </a:t>
            </a:r>
            <a:r>
              <a:rPr lang="en-US" sz="2000" dirty="0" err="1">
                <a:latin typeface="Consolas" panose="020B0609020204030204" pitchFamily="49" charset="0"/>
              </a:rPr>
              <a:t>static_assert</a:t>
            </a:r>
            <a:r>
              <a:rPr lang="en-US" sz="2000" dirty="0">
                <a:latin typeface="Consolas" panose="020B0609020204030204" pitchFamily="49" charset="0"/>
              </a:rPr>
              <a:t>(V1MODEL_VERSION &gt; 20180000,</a:t>
            </a:r>
          </a:p>
          <a:p>
            <a:pPr marL="457200" lvl="1" indent="0">
              <a:buNone/>
            </a:pPr>
            <a:r>
              <a:rPr lang="en-US" sz="2000" dirty="0">
                <a:latin typeface="Consolas" panose="020B0609020204030204" pitchFamily="49" charset="0"/>
              </a:rPr>
              <a:t>                                  "Expected a v1 model version &gt;= 20180000");</a:t>
            </a:r>
          </a:p>
          <a:p>
            <a:endParaRPr lang="en-US" dirty="0"/>
          </a:p>
          <a:p>
            <a:r>
              <a:rPr lang="en-US" dirty="0"/>
              <a:t>Allow comparisons for tuples</a:t>
            </a:r>
          </a:p>
          <a:p>
            <a:r>
              <a:rPr lang="en-US" dirty="0"/>
              <a:t>Optional trailing commas</a:t>
            </a:r>
            <a:br>
              <a:rPr lang="en-US" dirty="0"/>
            </a:br>
            <a:endParaRPr lang="en-US" sz="2100" dirty="0"/>
          </a:p>
          <a:p>
            <a:pPr marL="0" indent="0">
              <a:buNone/>
            </a:pPr>
            <a:r>
              <a:rPr lang="en-US" sz="2100" dirty="0">
                <a:latin typeface="Consolas" panose="020B0609020204030204" pitchFamily="49" charset="0"/>
              </a:rPr>
              <a:t>       </a:t>
            </a:r>
            <a:r>
              <a:rPr lang="en-US" sz="2100" dirty="0" err="1">
                <a:latin typeface="Consolas" panose="020B0609020204030204" pitchFamily="49" charset="0"/>
              </a:rPr>
              <a:t>enum</a:t>
            </a:r>
            <a:r>
              <a:rPr lang="en-US" sz="2100" dirty="0">
                <a:latin typeface="Consolas" panose="020B0609020204030204" pitchFamily="49" charset="0"/>
              </a:rPr>
              <a:t> E {</a:t>
            </a:r>
          </a:p>
          <a:p>
            <a:pPr marL="914400" lvl="2" indent="0">
              <a:buNone/>
            </a:pPr>
            <a:r>
              <a:rPr lang="en-US" sz="2100" dirty="0">
                <a:latin typeface="Consolas" panose="020B0609020204030204" pitchFamily="49" charset="0"/>
              </a:rPr>
              <a:t>#if SUPPORT_A</a:t>
            </a:r>
          </a:p>
          <a:p>
            <a:pPr marL="914400" lvl="2" indent="0">
              <a:buNone/>
            </a:pPr>
            <a:r>
              <a:rPr lang="en-US" sz="2100" dirty="0">
                <a:latin typeface="Consolas" panose="020B0609020204030204" pitchFamily="49" charset="0"/>
              </a:rPr>
              <a:t>    a,</a:t>
            </a:r>
          </a:p>
          <a:p>
            <a:pPr marL="914400" lvl="2" indent="0">
              <a:buNone/>
            </a:pPr>
            <a:r>
              <a:rPr lang="en-US" sz="2100" dirty="0">
                <a:latin typeface="Consolas" panose="020B0609020204030204" pitchFamily="49" charset="0"/>
              </a:rPr>
              <a:t>#endif</a:t>
            </a:r>
          </a:p>
          <a:p>
            <a:pPr marL="914400" lvl="2" indent="0">
              <a:buNone/>
            </a:pPr>
            <a:r>
              <a:rPr lang="en-US" sz="2100" dirty="0">
                <a:latin typeface="Consolas" panose="020B0609020204030204" pitchFamily="49" charset="0"/>
              </a:rPr>
              <a:t>    b,</a:t>
            </a:r>
          </a:p>
          <a:p>
            <a:pPr marL="914400" lvl="2" indent="0">
              <a:buNone/>
            </a:pPr>
            <a:r>
              <a:rPr lang="en-US" sz="2100" dirty="0">
                <a:latin typeface="Consolas" panose="020B0609020204030204" pitchFamily="49" charset="0"/>
              </a:rPr>
              <a:t>    c,</a:t>
            </a:r>
          </a:p>
          <a:p>
            <a:pPr marL="914400" lvl="2" indent="0">
              <a:buNone/>
            </a:pPr>
            <a:r>
              <a:rPr lang="en-US" sz="2100" dirty="0">
                <a:latin typeface="Consolas" panose="020B0609020204030204" pitchFamily="49" charset="0"/>
              </a:rPr>
              <a:t>}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09065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4DFECF-21BD-F3EE-E055-A5FB01C4C2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new list&lt;&gt; type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3821C2-62FB-5B7C-4166-BD44C85CDB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Currently we only have list literals</a:t>
            </a:r>
          </a:p>
          <a:p>
            <a:r>
              <a:rPr lang="en-US" dirty="0"/>
              <a:t>Can be used in constructor parameters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r>
              <a:rPr lang="en-US" dirty="0">
                <a:latin typeface="Consolas" panose="020B0609020204030204" pitchFamily="49" charset="0"/>
              </a:rPr>
              <a:t>extern E {</a:t>
            </a:r>
          </a:p>
          <a:p>
            <a:pPr marL="457200" lvl="1" indent="0">
              <a:buNone/>
            </a:pPr>
            <a:r>
              <a:rPr lang="en-US" dirty="0">
                <a:latin typeface="Consolas" panose="020B0609020204030204" pitchFamily="49" charset="0"/>
              </a:rPr>
              <a:t>    E(list&lt;</a:t>
            </a:r>
            <a:r>
              <a:rPr lang="en-US" dirty="0" err="1">
                <a:latin typeface="Consolas" panose="020B0609020204030204" pitchFamily="49" charset="0"/>
              </a:rPr>
              <a:t>pair_t</a:t>
            </a:r>
            <a:r>
              <a:rPr lang="en-US" dirty="0">
                <a:latin typeface="Consolas" panose="020B0609020204030204" pitchFamily="49" charset="0"/>
              </a:rPr>
              <a:t>&gt; data);</a:t>
            </a:r>
          </a:p>
          <a:p>
            <a:pPr marL="457200" lvl="1" indent="0">
              <a:buNone/>
            </a:pPr>
            <a:r>
              <a:rPr lang="en-US" dirty="0">
                <a:latin typeface="Consolas" panose="020B0609020204030204" pitchFamily="49" charset="0"/>
              </a:rPr>
              <a:t>    void run();</a:t>
            </a:r>
          </a:p>
          <a:p>
            <a:pPr marL="457200" lvl="1" indent="0">
              <a:buNone/>
            </a:pPr>
            <a:r>
              <a:rPr lang="en-US" dirty="0">
                <a:latin typeface="Consolas" panose="020B0609020204030204" pitchFamily="49" charset="0"/>
              </a:rPr>
              <a:t>}</a:t>
            </a:r>
          </a:p>
          <a:p>
            <a:pPr marL="457200" lvl="1" indent="0">
              <a:buNone/>
            </a:pPr>
            <a:endParaRPr lang="en-US" dirty="0">
              <a:latin typeface="Consolas" panose="020B0609020204030204" pitchFamily="49" charset="0"/>
            </a:endParaRPr>
          </a:p>
          <a:p>
            <a:pPr marL="457200" lvl="1" indent="0">
              <a:buNone/>
            </a:pPr>
            <a:r>
              <a:rPr lang="en-US" dirty="0">
                <a:latin typeface="Consolas" panose="020B0609020204030204" pitchFamily="49" charset="0"/>
              </a:rPr>
              <a:t>control c() {</a:t>
            </a:r>
          </a:p>
          <a:p>
            <a:pPr marL="457200" lvl="1" indent="0">
              <a:buNone/>
            </a:pPr>
            <a:r>
              <a:rPr lang="en-US" dirty="0">
                <a:latin typeface="Consolas" panose="020B0609020204030204" pitchFamily="49" charset="0"/>
              </a:rPr>
              <a:t>    E((list&lt;</a:t>
            </a:r>
            <a:r>
              <a:rPr lang="en-US" dirty="0" err="1">
                <a:latin typeface="Consolas" panose="020B0609020204030204" pitchFamily="49" charset="0"/>
              </a:rPr>
              <a:t>pair_t</a:t>
            </a:r>
            <a:r>
              <a:rPr lang="en-US" dirty="0">
                <a:latin typeface="Consolas" panose="020B0609020204030204" pitchFamily="49" charset="0"/>
              </a:rPr>
              <a:t>&gt;) {{2, 3}, {4, 5}}) e;</a:t>
            </a:r>
          </a:p>
          <a:p>
            <a:pPr marL="457200" lvl="1" indent="0">
              <a:buNone/>
            </a:pPr>
            <a:r>
              <a:rPr lang="en-US" dirty="0">
                <a:latin typeface="Consolas" panose="020B0609020204030204" pitchFamily="49" charset="0"/>
              </a:rPr>
              <a:t>    apply {</a:t>
            </a:r>
          </a:p>
          <a:p>
            <a:pPr marL="457200" lvl="1" indent="0">
              <a:buNone/>
            </a:pPr>
            <a:r>
              <a:rPr lang="en-US" dirty="0">
                <a:latin typeface="Consolas" panose="020B0609020204030204" pitchFamily="49" charset="0"/>
              </a:rPr>
              <a:t>        </a:t>
            </a:r>
            <a:r>
              <a:rPr lang="en-US" dirty="0" err="1">
                <a:latin typeface="Consolas" panose="020B0609020204030204" pitchFamily="49" charset="0"/>
              </a:rPr>
              <a:t>e.run</a:t>
            </a:r>
            <a:r>
              <a:rPr lang="en-US" dirty="0">
                <a:latin typeface="Consolas" panose="020B0609020204030204" pitchFamily="49" charset="0"/>
              </a:rPr>
              <a:t>();</a:t>
            </a:r>
          </a:p>
          <a:p>
            <a:pPr marL="457200" lvl="1" indent="0">
              <a:buNone/>
            </a:pPr>
            <a:r>
              <a:rPr lang="en-US" dirty="0">
                <a:latin typeface="Consolas" panose="020B0609020204030204" pitchFamily="49" charset="0"/>
              </a:rPr>
              <a:t>    }</a:t>
            </a:r>
          </a:p>
          <a:p>
            <a:pPr marL="457200" lvl="1" indent="0">
              <a:buNone/>
            </a:pPr>
            <a:r>
              <a:rPr lang="en-US" dirty="0">
                <a:latin typeface="Consolas" panose="020B06090202040302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9142483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4F3E39-3F7B-1F61-64CC-9AA3D45E2C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kinds of expressions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0EDC96-FC9D-93D8-8C0B-1B7D7ABE3B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1172290" cy="4351338"/>
          </a:xfrm>
        </p:spPr>
        <p:txBody>
          <a:bodyPr/>
          <a:lstStyle/>
          <a:p>
            <a:r>
              <a:rPr lang="en-US" dirty="0"/>
              <a:t>Invalid header and invalid union literals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>
                <a:latin typeface="Consolas" panose="020B0609020204030204" pitchFamily="49" charset="0"/>
              </a:rPr>
              <a:t>{#} </a:t>
            </a:r>
            <a:r>
              <a:rPr lang="en-US" dirty="0">
                <a:latin typeface="+mj-lt"/>
              </a:rPr>
              <a:t>(a single token)</a:t>
            </a:r>
          </a:p>
          <a:p>
            <a:r>
              <a:rPr lang="en-US" dirty="0"/>
              <a:t>Stack initializers</a:t>
            </a:r>
          </a:p>
          <a:p>
            <a:pPr marL="0" indent="0">
              <a:buNone/>
            </a:pPr>
            <a:r>
              <a:rPr lang="pt-BR" dirty="0">
                <a:latin typeface="+mj-lt"/>
              </a:rPr>
              <a:t>    </a:t>
            </a:r>
            <a:r>
              <a:rPr lang="pt-BR" dirty="0">
                <a:latin typeface="Consolas" panose="020B0609020204030204" pitchFamily="49" charset="0"/>
              </a:rPr>
              <a:t>H&lt;bit&lt;32&gt;&gt;[3] s;        </a:t>
            </a:r>
          </a:p>
          <a:p>
            <a:pPr marL="0" indent="0">
              <a:buNone/>
            </a:pPr>
            <a:r>
              <a:rPr lang="pt-BR" dirty="0">
                <a:latin typeface="Consolas" panose="020B0609020204030204" pitchFamily="49" charset="0"/>
              </a:rPr>
              <a:t>    s = (H&lt;bit&lt;32&gt;&gt;[3]){ {0, 1}, </a:t>
            </a:r>
            <a:br>
              <a:rPr lang="pt-BR" dirty="0">
                <a:latin typeface="Consolas" panose="020B0609020204030204" pitchFamily="49" charset="0"/>
              </a:rPr>
            </a:br>
            <a:r>
              <a:rPr lang="pt-BR" dirty="0">
                <a:latin typeface="Consolas" panose="020B0609020204030204" pitchFamily="49" charset="0"/>
              </a:rPr>
              <a:t>                         {2, 3}, </a:t>
            </a:r>
            <a:br>
              <a:rPr lang="pt-BR" dirty="0">
                <a:latin typeface="Consolas" panose="020B0609020204030204" pitchFamily="49" charset="0"/>
              </a:rPr>
            </a:br>
            <a:r>
              <a:rPr lang="pt-BR" dirty="0">
                <a:latin typeface="Consolas" panose="020B0609020204030204" pitchFamily="49" charset="0"/>
              </a:rPr>
              <a:t>                         (H&lt;bit&lt;32&gt;&gt;){#} };</a:t>
            </a:r>
            <a:endParaRPr lang="en-US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5316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DBA425-08C2-D325-3CCB-884C2061C3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90469"/>
          </a:xfrm>
        </p:spPr>
        <p:txBody>
          <a:bodyPr>
            <a:normAutofit fontScale="90000"/>
          </a:bodyPr>
          <a:lstStyle/>
          <a:p>
            <a:r>
              <a:rPr lang="en-US" dirty="0"/>
              <a:t>Non-const table entries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B55314-F40E-83DC-B384-9F77A8538C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4706"/>
            <a:ext cx="10515600" cy="498017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table t {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   …</a:t>
            </a:r>
            <a:br>
              <a:rPr lang="en-US" dirty="0">
                <a:latin typeface="Consolas" panose="020B0609020204030204" pitchFamily="49" charset="0"/>
              </a:rPr>
            </a:br>
            <a:r>
              <a:rPr lang="en-US" dirty="0">
                <a:latin typeface="Consolas" panose="020B0609020204030204" pitchFamily="49" charset="0"/>
              </a:rPr>
              <a:t>   </a:t>
            </a:r>
            <a:r>
              <a:rPr lang="en-US" dirty="0" err="1">
                <a:latin typeface="Consolas" panose="020B0609020204030204" pitchFamily="49" charset="0"/>
              </a:rPr>
              <a:t>largest_priority_wins</a:t>
            </a:r>
            <a:r>
              <a:rPr lang="en-US" dirty="0">
                <a:latin typeface="Consolas" panose="020B0609020204030204" pitchFamily="49" charset="0"/>
              </a:rPr>
              <a:t> = false;</a:t>
            </a:r>
            <a:br>
              <a:rPr lang="en-US" dirty="0">
                <a:latin typeface="Consolas" panose="020B0609020204030204" pitchFamily="49" charset="0"/>
              </a:rPr>
            </a:br>
            <a:r>
              <a:rPr lang="en-US" dirty="0">
                <a:latin typeface="Consolas" panose="020B0609020204030204" pitchFamily="49" charset="0"/>
              </a:rPr>
              <a:t>   </a:t>
            </a:r>
            <a:r>
              <a:rPr lang="en-US" dirty="0" err="1">
                <a:latin typeface="Consolas" panose="020B0609020204030204" pitchFamily="49" charset="0"/>
              </a:rPr>
              <a:t>priority_delta</a:t>
            </a:r>
            <a:r>
              <a:rPr lang="en-US" dirty="0">
                <a:latin typeface="Consolas" panose="020B0609020204030204" pitchFamily="49" charset="0"/>
              </a:rPr>
              <a:t> = 10; </a:t>
            </a:r>
            <a:br>
              <a:rPr lang="en-US" dirty="0">
                <a:latin typeface="Consolas" panose="020B0609020204030204" pitchFamily="49" charset="0"/>
              </a:rPr>
            </a:br>
            <a:r>
              <a:rPr lang="en-US" dirty="0">
                <a:latin typeface="Consolas" panose="020B0609020204030204" pitchFamily="49" charset="0"/>
              </a:rPr>
              <a:t>   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entries</a:t>
            </a:r>
            <a:r>
              <a:rPr lang="en-US" dirty="0">
                <a:latin typeface="Consolas" panose="020B0609020204030204" pitchFamily="49" charset="0"/>
              </a:rPr>
              <a:t> = {</a:t>
            </a:r>
            <a:br>
              <a:rPr lang="en-US" dirty="0">
                <a:latin typeface="Consolas" panose="020B0609020204030204" pitchFamily="49" charset="0"/>
              </a:rPr>
            </a:br>
            <a:r>
              <a:rPr lang="en-US" dirty="0">
                <a:latin typeface="Consolas" panose="020B0609020204030204" pitchFamily="49" charset="0"/>
              </a:rPr>
              <a:t>     const priority=10: (0x01, 0x1111 &amp;&amp;&amp; 0xF   ) : a(1);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                        (0x02, 0x1181           ) : a(2);</a:t>
            </a:r>
            <a:br>
              <a:rPr lang="en-US" dirty="0">
                <a:latin typeface="Consolas" panose="020B0609020204030204" pitchFamily="49" charset="0"/>
              </a:rPr>
            </a:br>
            <a:r>
              <a:rPr lang="en-US" dirty="0">
                <a:latin typeface="Consolas" panose="020B0609020204030204" pitchFamily="49" charset="0"/>
              </a:rPr>
              <a:t>                        (0x03, 0x1000 &amp;&amp;&amp; 0xF000) : a(3);</a:t>
            </a:r>
            <a:br>
              <a:rPr lang="en-US" dirty="0">
                <a:latin typeface="Consolas" panose="020B0609020204030204" pitchFamily="49" charset="0"/>
              </a:rPr>
            </a:br>
            <a:r>
              <a:rPr lang="en-US" dirty="0">
                <a:latin typeface="Consolas" panose="020B0609020204030204" pitchFamily="49" charset="0"/>
              </a:rPr>
              <a:t>     const              (0x04, 0x0210 &amp;&amp;&amp; 0x02F0) : a(4);</a:t>
            </a:r>
            <a:br>
              <a:rPr lang="en-US" dirty="0">
                <a:latin typeface="Consolas" panose="020B0609020204030204" pitchFamily="49" charset="0"/>
              </a:rPr>
            </a:br>
            <a:r>
              <a:rPr lang="en-US" dirty="0">
                <a:latin typeface="Consolas" panose="020B0609020204030204" pitchFamily="49" charset="0"/>
              </a:rPr>
              <a:t>           priority=40: (0x04, 0x0010 &amp;&amp;&amp; 0x02F0) : a(5);</a:t>
            </a:r>
            <a:br>
              <a:rPr lang="en-US" dirty="0">
                <a:latin typeface="Consolas" panose="020B0609020204030204" pitchFamily="49" charset="0"/>
              </a:rPr>
            </a:br>
            <a:r>
              <a:rPr lang="en-US" dirty="0">
                <a:latin typeface="Consolas" panose="020B0609020204030204" pitchFamily="49" charset="0"/>
              </a:rPr>
              <a:t>                        (0x06, _                ) : a(6);</a:t>
            </a:r>
            <a:br>
              <a:rPr lang="en-US" dirty="0">
                <a:latin typeface="Consolas" panose="020B0609020204030204" pitchFamily="49" charset="0"/>
              </a:rPr>
            </a:br>
            <a:r>
              <a:rPr lang="en-US" dirty="0">
                <a:latin typeface="Consolas" panose="020B0609020204030204" pitchFamily="49" charset="0"/>
              </a:rPr>
              <a:t>}}</a:t>
            </a:r>
          </a:p>
        </p:txBody>
      </p:sp>
    </p:spTree>
    <p:extLst>
      <p:ext uri="{BB962C8B-B14F-4D97-AF65-F5344CB8AC3E}">
        <p14:creationId xmlns:p14="http://schemas.microsoft.com/office/powerpoint/2010/main" val="11419607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9E516B-19E3-8A84-C087-C691134227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Compiler implementation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D849CB-95A9-FB18-C1C7-C2B47E4A97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747F5A7-CB30-8150-A771-831FD03884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5259" y="1516883"/>
            <a:ext cx="8867775" cy="271462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26C5882-5369-2716-B6FB-7338238B52C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8292" y="4873625"/>
            <a:ext cx="8258175" cy="1438275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A590401D-C018-6582-6B3A-F82F10950997}"/>
              </a:ext>
            </a:extLst>
          </p:cNvPr>
          <p:cNvSpPr txBox="1"/>
          <p:nvPr/>
        </p:nvSpPr>
        <p:spPr>
          <a:xfrm>
            <a:off x="1714500" y="4766310"/>
            <a:ext cx="34805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Commits during the last 12 months</a:t>
            </a:r>
          </a:p>
        </p:txBody>
      </p:sp>
    </p:spTree>
    <p:extLst>
      <p:ext uri="{BB962C8B-B14F-4D97-AF65-F5344CB8AC3E}">
        <p14:creationId xmlns:p14="http://schemas.microsoft.com/office/powerpoint/2010/main" val="327600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2783</TotalTime>
  <Words>564</Words>
  <Application>Microsoft Office PowerPoint</Application>
  <PresentationFormat>Widescreen</PresentationFormat>
  <Paragraphs>84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Consolas</vt:lpstr>
      <vt:lpstr>Office Theme</vt:lpstr>
      <vt:lpstr>What’s new in P4-16</vt:lpstr>
      <vt:lpstr>Open-source Language Design Process</vt:lpstr>
      <vt:lpstr>P4-16 1.2.4 to be released</vt:lpstr>
      <vt:lpstr>Clarifications</vt:lpstr>
      <vt:lpstr>New features</vt:lpstr>
      <vt:lpstr>A new list&lt;&gt; type</vt:lpstr>
      <vt:lpstr>More kinds of expressions</vt:lpstr>
      <vt:lpstr>Non-const table entries</vt:lpstr>
      <vt:lpstr>Compiler implementation</vt:lpstr>
      <vt:lpstr>Open-source compiler contributions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What’s new in P4-16</dc:title>
  <dc:creator>Mihai Budiu</dc:creator>
  <cp:lastModifiedBy>Mihai Budiu</cp:lastModifiedBy>
  <cp:revision>1</cp:revision>
  <dcterms:created xsi:type="dcterms:W3CDTF">2023-04-21T20:25:43Z</dcterms:created>
  <dcterms:modified xsi:type="dcterms:W3CDTF">2023-04-23T18:48:51Z</dcterms:modified>
</cp:coreProperties>
</file>