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8" r:id="rId4"/>
    <p:sldId id="258" r:id="rId5"/>
    <p:sldId id="260" r:id="rId6"/>
    <p:sldId id="261" r:id="rId7"/>
    <p:sldId id="262" r:id="rId8"/>
    <p:sldId id="263" r:id="rId9"/>
    <p:sldId id="272" r:id="rId10"/>
    <p:sldId id="276" r:id="rId11"/>
    <p:sldId id="269" r:id="rId12"/>
    <p:sldId id="273" r:id="rId13"/>
    <p:sldId id="271" r:id="rId14"/>
    <p:sldId id="266" r:id="rId15"/>
    <p:sldId id="274" r:id="rId16"/>
    <p:sldId id="270" r:id="rId17"/>
    <p:sldId id="259" r:id="rId18"/>
    <p:sldId id="265" r:id="rId19"/>
    <p:sldId id="264" r:id="rId20"/>
    <p:sldId id="275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F8AEA5-B6E7-7246-B5F2-C51C3D1BBAE1}">
          <p14:sldIdLst>
            <p14:sldId id="256"/>
            <p14:sldId id="257"/>
            <p14:sldId id="268"/>
            <p14:sldId id="258"/>
            <p14:sldId id="260"/>
            <p14:sldId id="261"/>
            <p14:sldId id="262"/>
            <p14:sldId id="263"/>
            <p14:sldId id="272"/>
            <p14:sldId id="276"/>
            <p14:sldId id="269"/>
            <p14:sldId id="273"/>
            <p14:sldId id="271"/>
            <p14:sldId id="266"/>
            <p14:sldId id="274"/>
            <p14:sldId id="270"/>
            <p14:sldId id="259"/>
            <p14:sldId id="265"/>
            <p14:sldId id="264"/>
            <p14:sldId id="275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60" autoAdjust="0"/>
    <p:restoredTop sz="99273" autoAdjust="0"/>
  </p:normalViewPr>
  <p:slideViewPr>
    <p:cSldViewPr snapToGrid="0" snapToObjects="1">
      <p:cViewPr varScale="1">
        <p:scale>
          <a:sx n="151" d="100"/>
          <a:sy n="151" d="100"/>
        </p:scale>
        <p:origin x="-128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A0B00-AD9F-3444-930D-0E9326FCFB37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F9B5-64AF-A04D-AE83-2E0AFF3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8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﻿</a:t>
            </a:r>
            <a:r>
              <a:rPr lang="en-US" sz="1800" dirty="0" smtClean="0"/>
              <a:t>cd p4factory/targets/</a:t>
            </a:r>
            <a:r>
              <a:rPr lang="en-US" sz="1800" dirty="0" err="1" smtClean="0"/>
              <a:t>simple_router</a:t>
            </a:r>
            <a:endParaRPr lang="en-US" sz="1800" dirty="0" smtClean="0"/>
          </a:p>
          <a:p>
            <a:r>
              <a:rPr lang="en-US" sz="1800" dirty="0" smtClean="0"/>
              <a:t>make behavioral</a:t>
            </a:r>
          </a:p>
          <a:p>
            <a:r>
              <a:rPr lang="en-US" sz="1800" dirty="0" smtClean="0"/>
              <a:t>cd ../../..</a:t>
            </a:r>
          </a:p>
          <a:p>
            <a:r>
              <a:rPr lang="en-US" sz="1800" dirty="0" smtClean="0"/>
              <a:t>﻿cd </a:t>
            </a:r>
            <a:r>
              <a:rPr lang="en-US" sz="1800" dirty="0" err="1" smtClean="0"/>
              <a:t>mininet</a:t>
            </a:r>
            <a:r>
              <a:rPr lang="en-US" sz="1800" dirty="0" smtClean="0"/>
              <a:t>-demo</a:t>
            </a:r>
          </a:p>
          <a:p>
            <a:r>
              <a:rPr lang="en-US" sz="1800" dirty="0" err="1" smtClean="0"/>
              <a:t>sudo</a:t>
            </a:r>
            <a:r>
              <a:rPr lang="en-US" sz="1800" dirty="0" smtClean="0"/>
              <a:t> python 1sw_demo.py --behavioral-exe ../p4factory/targets/</a:t>
            </a:r>
            <a:r>
              <a:rPr lang="en-US" sz="1800" dirty="0" err="1" smtClean="0"/>
              <a:t>simple_router</a:t>
            </a:r>
            <a:r>
              <a:rPr lang="en-US" sz="1800" dirty="0" smtClean="0"/>
              <a:t>/behavioral-model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F9B5-64AF-A04D-AE83-2E0AFF3F26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﻿</a:t>
            </a:r>
            <a:r>
              <a:rPr lang="en-US" dirty="0" err="1" smtClean="0"/>
              <a:t>mininet</a:t>
            </a:r>
            <a:r>
              <a:rPr lang="en-US" dirty="0" smtClean="0"/>
              <a:t>&gt; h1 </a:t>
            </a:r>
            <a:r>
              <a:rPr lang="en-US" dirty="0" err="1" smtClean="0"/>
              <a:t>wireshark</a:t>
            </a:r>
            <a:r>
              <a:rPr lang="en-US" dirty="0" smtClean="0"/>
              <a:t> &amp;</a:t>
            </a:r>
          </a:p>
          <a:p>
            <a:r>
              <a:rPr lang="en-US" dirty="0" err="1" smtClean="0"/>
              <a:t>mininet</a:t>
            </a:r>
            <a:r>
              <a:rPr lang="en-US" dirty="0" smtClean="0"/>
              <a:t>&gt; h1 ping h2  # this should fail</a:t>
            </a:r>
          </a:p>
          <a:p>
            <a:r>
              <a:rPr lang="en-US" dirty="0" smtClean="0"/>
              <a:t>$ ﻿./</a:t>
            </a:r>
            <a:r>
              <a:rPr lang="en-US" dirty="0" err="1" smtClean="0"/>
              <a:t>simple_router_control</a:t>
            </a:r>
            <a:r>
              <a:rPr lang="en-US" dirty="0" smtClean="0"/>
              <a:t> --thrift-path ../p4factory/targets/</a:t>
            </a:r>
            <a:r>
              <a:rPr lang="en-US" dirty="0" err="1" smtClean="0"/>
              <a:t>simple_router</a:t>
            </a:r>
            <a:r>
              <a:rPr lang="en-US" dirty="0" smtClean="0"/>
              <a:t>/of-tests/</a:t>
            </a:r>
            <a:r>
              <a:rPr lang="en-US" dirty="0" err="1" smtClean="0"/>
              <a:t>pd_thrift</a:t>
            </a:r>
            <a:r>
              <a:rPr lang="en-US" dirty="0" smtClean="0"/>
              <a:t> &lt; </a:t>
            </a:r>
            <a:r>
              <a:rPr lang="en-US" dirty="0" err="1" smtClean="0"/>
              <a:t>commands.txt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mininet</a:t>
            </a:r>
            <a:r>
              <a:rPr lang="en-US" dirty="0" smtClean="0"/>
              <a:t>&gt; h1 ping h2  # this should succeed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F9B5-64AF-A04D-AE83-2E0AFF3F26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7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 ﻿./</a:t>
            </a:r>
            <a:r>
              <a:rPr lang="en-US" dirty="0" err="1" smtClean="0"/>
              <a:t>simple_router_control</a:t>
            </a:r>
            <a:r>
              <a:rPr lang="en-US" dirty="0" smtClean="0"/>
              <a:t> --thrift-path ../p4factory/targets/</a:t>
            </a:r>
            <a:r>
              <a:rPr lang="en-US" dirty="0" err="1" smtClean="0"/>
              <a:t>simple_router</a:t>
            </a:r>
            <a:r>
              <a:rPr lang="en-US" dirty="0" smtClean="0"/>
              <a:t>/of-tests/</a:t>
            </a:r>
            <a:r>
              <a:rPr lang="en-US" dirty="0" err="1" smtClean="0"/>
              <a:t>pd_thrift</a:t>
            </a:r>
            <a:r>
              <a:rPr lang="en-US" dirty="0" smtClean="0"/>
              <a:t> &lt; </a:t>
            </a:r>
            <a:r>
              <a:rPr lang="en-US" dirty="0" err="1" smtClean="0"/>
              <a:t>divert.txt</a:t>
            </a:r>
            <a:endParaRPr lang="en-US" dirty="0" smtClean="0"/>
          </a:p>
          <a:p>
            <a:r>
              <a:rPr lang="en-US" dirty="0" err="1" smtClean="0"/>
              <a:t>Mininet</a:t>
            </a:r>
            <a:r>
              <a:rPr lang="en-US" dirty="0" smtClean="0"/>
              <a:t>&gt; h1 ping h2 # this should fail, but </a:t>
            </a:r>
            <a:r>
              <a:rPr lang="en-US" dirty="0" err="1" smtClean="0"/>
              <a:t>wireshark</a:t>
            </a:r>
            <a:r>
              <a:rPr lang="en-US" dirty="0" smtClean="0"/>
              <a:t> shows packet </a:t>
            </a:r>
            <a:r>
              <a:rPr lang="en-US" smtClean="0"/>
              <a:t>coming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F9B5-64AF-A04D-AE83-2E0AFF3F26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﻿./</a:t>
            </a:r>
            <a:r>
              <a:rPr lang="en-US" dirty="0" err="1" smtClean="0"/>
              <a:t>simple_router_control</a:t>
            </a:r>
            <a:r>
              <a:rPr lang="en-US" dirty="0" smtClean="0"/>
              <a:t> --thrift-path ../p4factory/targets/</a:t>
            </a:r>
            <a:r>
              <a:rPr lang="en-US" dirty="0" err="1" smtClean="0"/>
              <a:t>simple_router</a:t>
            </a:r>
            <a:r>
              <a:rPr lang="en-US" dirty="0" smtClean="0"/>
              <a:t>/of-tests/</a:t>
            </a:r>
            <a:r>
              <a:rPr lang="en-US" dirty="0" err="1" smtClean="0"/>
              <a:t>pd_thrift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SimpleRouter</a:t>
            </a:r>
            <a:r>
              <a:rPr lang="en-US" dirty="0" smtClean="0"/>
              <a:t>: </a:t>
            </a:r>
            <a:r>
              <a:rPr lang="en-US" dirty="0" err="1" smtClean="0"/>
              <a:t>get_ctr</a:t>
            </a:r>
            <a:r>
              <a:rPr lang="en-US" dirty="0" smtClean="0"/>
              <a:t> </a:t>
            </a:r>
            <a:r>
              <a:rPr lang="en-US" dirty="0" err="1" smtClean="0"/>
              <a:t>send_frame_bytes</a:t>
            </a:r>
            <a:r>
              <a:rPr lang="en-US" dirty="0" smtClean="0"/>
              <a:t> 0</a:t>
            </a:r>
          </a:p>
          <a:p>
            <a:r>
              <a:rPr lang="en-US" dirty="0" smtClean="0"/>
              <a:t>&lt;reply&gt;</a:t>
            </a:r>
          </a:p>
          <a:p>
            <a:r>
              <a:rPr lang="en-US" dirty="0" err="1" smtClean="0"/>
              <a:t>SimpleRouter</a:t>
            </a:r>
            <a:r>
              <a:rPr lang="en-US" dirty="0" smtClean="0"/>
              <a:t>: ^D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F9B5-64AF-A04D-AE83-2E0AFF3F26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8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2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1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9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311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0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4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2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0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0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9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318E6-E70E-AB4B-8CBB-741389C8C9BF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3758"/>
            <a:ext cx="7772400" cy="1470025"/>
          </a:xfrm>
        </p:spPr>
        <p:txBody>
          <a:bodyPr/>
          <a:lstStyle/>
          <a:p>
            <a:r>
              <a:rPr lang="en-US" dirty="0" smtClean="0"/>
              <a:t>P4 demo:</a:t>
            </a:r>
            <a:br>
              <a:rPr lang="en-US" dirty="0" smtClean="0"/>
            </a:br>
            <a:r>
              <a:rPr lang="en-US" dirty="0" smtClean="0"/>
              <a:t>a basic L2/L3 switch in 170 LOC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139440" y="4866640"/>
            <a:ext cx="3088640" cy="67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Mihai Budiu</a:t>
            </a:r>
          </a:p>
          <a:p>
            <a:endParaRPr lang="en-US" smtClean="0">
              <a:solidFill>
                <a:schemeClr val="tx1"/>
              </a:solidFill>
            </a:endParaRPr>
          </a:p>
          <a:p>
            <a:endParaRPr lang="en-US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762" y="5401072"/>
            <a:ext cx="1937738" cy="65095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168400" y="3602285"/>
            <a:ext cx="6918960" cy="1341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netdev0.1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Ottawa, February 15, 2015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1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g-f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09525" cy="6156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2807" y="2926605"/>
            <a:ext cx="2742871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1. Running </a:t>
            </a:r>
            <a:r>
              <a:rPr lang="en-US" dirty="0" err="1" smtClean="0"/>
              <a:t>wireshark</a:t>
            </a:r>
            <a:r>
              <a:rPr lang="en-US" dirty="0" smtClean="0"/>
              <a:t> on h1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1825016" y="4541861"/>
            <a:ext cx="790560" cy="19092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8460" y="6451127"/>
            <a:ext cx="355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Ping from h1 to h2 does not work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7291652" y="1606473"/>
            <a:ext cx="790560" cy="484465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5678" y="6451127"/>
            <a:ext cx="343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Pings sent but no reply returned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5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PART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Populate switch tables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to enable forwarding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15512" y="4323423"/>
            <a:ext cx="3039533" cy="177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793312" y="1586713"/>
            <a:ext cx="2861733" cy="11345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Router control</a:t>
            </a:r>
          </a:p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827179" y="4846115"/>
            <a:ext cx="2599266" cy="369332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9191" y="6024837"/>
            <a:ext cx="2609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/>
              <a:t>P4 </a:t>
            </a:r>
            <a:r>
              <a:rPr lang="en-US" sz="2400" i="1" dirty="0" smtClean="0"/>
              <a:t>software switch</a:t>
            </a:r>
            <a:endParaRPr lang="en-US" sz="2400" i="1" dirty="0"/>
          </a:p>
        </p:txBody>
      </p:sp>
      <p:sp>
        <p:nvSpPr>
          <p:cNvPr id="10" name="Rectangle 9"/>
          <p:cNvSpPr/>
          <p:nvPr/>
        </p:nvSpPr>
        <p:spPr>
          <a:xfrm>
            <a:off x="5827179" y="5335357"/>
            <a:ext cx="2599266" cy="689480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plane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9535" y="2240723"/>
            <a:ext cx="2599266" cy="369332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Table access API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6766979" y="2557234"/>
            <a:ext cx="702733" cy="233840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090" y="4375744"/>
            <a:ext cx="705556" cy="4703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6832663" y="330097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8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g-succ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14222" cy="6013761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825016" y="6022173"/>
            <a:ext cx="790560" cy="42895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8460" y="6451127"/>
            <a:ext cx="413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Populated all tables; ping starts running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5971249" y="6022173"/>
            <a:ext cx="790560" cy="42895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28383" y="6451127"/>
            <a:ext cx="314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Pings sent and reply received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8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PART 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Counters in the </a:t>
            </a:r>
            <a:r>
              <a:rPr lang="en-US" dirty="0" err="1" smtClean="0">
                <a:solidFill>
                  <a:srgbClr val="000000"/>
                </a:solidFill>
              </a:rPr>
              <a:t>datapath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229" y="2681515"/>
            <a:ext cx="1388533" cy="138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counters to table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counter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send_frame_bytes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b="1" dirty="0" smtClean="0">
                <a:latin typeface="Consolas"/>
                <a:cs typeface="Consolas"/>
              </a:rPr>
              <a:t>type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: </a:t>
            </a:r>
            <a:r>
              <a:rPr lang="en-US" b="1" dirty="0">
                <a:latin typeface="Consolas"/>
                <a:cs typeface="Consolas"/>
              </a:rPr>
              <a:t>bytes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b="1" dirty="0">
                <a:latin typeface="Consolas"/>
                <a:cs typeface="Consolas"/>
              </a:rPr>
              <a:t>direct</a:t>
            </a:r>
            <a:r>
              <a:rPr lang="en-US" dirty="0">
                <a:latin typeface="Consolas"/>
                <a:cs typeface="Consolas"/>
              </a:rPr>
              <a:t> : </a:t>
            </a:r>
            <a:r>
              <a:rPr lang="en-US" dirty="0" err="1">
                <a:latin typeface="Consolas"/>
                <a:cs typeface="Consolas"/>
              </a:rPr>
              <a:t>send_frame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743026"/>
              </p:ext>
            </p:extLst>
          </p:nvPr>
        </p:nvGraphicFramePr>
        <p:xfrm>
          <a:off x="901944" y="4740680"/>
          <a:ext cx="28649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474"/>
                <a:gridCol w="14324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output_port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36449"/>
              </p:ext>
            </p:extLst>
          </p:nvPr>
        </p:nvGraphicFramePr>
        <p:xfrm>
          <a:off x="4547881" y="4740680"/>
          <a:ext cx="118021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2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>
            <a:endCxn id="4" idx="0"/>
          </p:cNvCxnSpPr>
          <p:nvPr/>
        </p:nvCxnSpPr>
        <p:spPr>
          <a:xfrm flipH="1">
            <a:off x="2334418" y="3620160"/>
            <a:ext cx="1881736" cy="1120520"/>
          </a:xfrm>
          <a:prstGeom prst="straightConnector1">
            <a:avLst/>
          </a:prstGeom>
          <a:ln>
            <a:solidFill>
              <a:srgbClr val="40404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66892" y="5296320"/>
            <a:ext cx="78098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66892" y="5676480"/>
            <a:ext cx="78098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66892" y="6039360"/>
            <a:ext cx="78098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04401" y="3620160"/>
            <a:ext cx="2142636" cy="1676160"/>
          </a:xfrm>
          <a:prstGeom prst="straightConnector1">
            <a:avLst/>
          </a:prstGeom>
          <a:ln>
            <a:solidFill>
              <a:srgbClr val="40404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1944" y="6143225"/>
            <a:ext cx="187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</a:t>
            </a:r>
            <a:r>
              <a:rPr lang="en-US" dirty="0" err="1" smtClean="0"/>
              <a:t>send_frame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3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un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32502" cy="6173567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3380904" y="2254109"/>
            <a:ext cx="790560" cy="413814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897" y="6451129"/>
            <a:ext cx="427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Reading byte counters while ping is running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5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PART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Divert traffic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808" y="2066427"/>
            <a:ext cx="3310197" cy="21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9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Diverting traffic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6227" y="4771280"/>
            <a:ext cx="2322467" cy="143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IPv4.dst -&gt;</a:t>
            </a:r>
          </a:p>
          <a:p>
            <a:pPr algn="ctr"/>
            <a:r>
              <a:rPr lang="en-US" dirty="0" smtClean="0"/>
              <a:t>nextHop.ipv4address,</a:t>
            </a:r>
          </a:p>
          <a:p>
            <a:pPr algn="ctr"/>
            <a:r>
              <a:rPr lang="en-US" dirty="0" err="1" smtClean="0"/>
              <a:t>outputPort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ipv4.ttl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228694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63006" y="354719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71915" y="4771280"/>
            <a:ext cx="2459756" cy="143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nextHop.ipv4address -&gt;</a:t>
            </a:r>
          </a:p>
          <a:p>
            <a:pPr algn="ctr"/>
            <a:r>
              <a:rPr lang="en-US" dirty="0" err="1" smtClean="0"/>
              <a:t>ethernet.dst_addr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031671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43431" y="4771280"/>
            <a:ext cx="1976397" cy="143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outputPort</a:t>
            </a:r>
            <a:r>
              <a:rPr lang="en-US" dirty="0" smtClean="0"/>
              <a:t> -&gt;</a:t>
            </a:r>
          </a:p>
          <a:p>
            <a:pPr algn="ctr"/>
            <a:r>
              <a:rPr lang="en-US" dirty="0" err="1" smtClean="0"/>
              <a:t>ethernet.src_addr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8319828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7884" y="1581120"/>
            <a:ext cx="7791134" cy="4837796"/>
          </a:xfrm>
          <a:prstGeom prst="roundRect">
            <a:avLst>
              <a:gd name="adj" fmla="val 7491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6227" y="3423440"/>
            <a:ext cx="2322467" cy="948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IPv4.dst -&gt;</a:t>
            </a:r>
          </a:p>
          <a:p>
            <a:pPr algn="ctr"/>
            <a:r>
              <a:rPr lang="en-US" dirty="0" smtClean="0"/>
              <a:t>IPv4.dst</a:t>
            </a:r>
          </a:p>
        </p:txBody>
      </p:sp>
      <p:cxnSp>
        <p:nvCxnSpPr>
          <p:cNvPr id="18" name="Elbow Connector 17"/>
          <p:cNvCxnSpPr>
            <a:stCxn id="16" idx="3"/>
            <a:endCxn id="4" idx="1"/>
          </p:cNvCxnSpPr>
          <p:nvPr/>
        </p:nvCxnSpPr>
        <p:spPr>
          <a:xfrm flipH="1">
            <a:off x="906227" y="3897640"/>
            <a:ext cx="2322467" cy="1588760"/>
          </a:xfrm>
          <a:prstGeom prst="bentConnector5">
            <a:avLst>
              <a:gd name="adj1" fmla="val -9843"/>
              <a:gd name="adj2" fmla="val 42418"/>
              <a:gd name="adj3" fmla="val 119515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24142" y="1995740"/>
            <a:ext cx="56025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Divert traffic for specific destinations</a:t>
            </a:r>
            <a:br>
              <a:rPr lang="en-US" sz="2800" i="1" dirty="0" smtClean="0"/>
            </a:br>
            <a:r>
              <a:rPr lang="en-US" sz="2800" i="1" dirty="0" smtClean="0"/>
              <a:t>to another destination</a:t>
            </a:r>
            <a:endParaRPr lang="en-US" sz="2800" i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228694" y="2979131"/>
            <a:ext cx="660869" cy="444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36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control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ingress </a:t>
            </a:r>
            <a:r>
              <a:rPr lang="en-US" dirty="0" smtClean="0">
                <a:latin typeface="Consolas"/>
                <a:cs typeface="Consolas"/>
              </a:rPr>
              <a:t>{</a:t>
            </a:r>
            <a:r>
              <a:rPr lang="en-US" dirty="0">
                <a:latin typeface="Consolas"/>
                <a:cs typeface="Consolas"/>
              </a:rPr>
              <a:t/>
            </a:r>
            <a:br>
              <a:rPr lang="en-US" dirty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nsolas"/>
                <a:cs typeface="Consolas"/>
              </a:rPr>
              <a:t>apply</a:t>
            </a:r>
            <a:r>
              <a:rPr lang="en-US" dirty="0" smtClean="0">
                <a:solidFill>
                  <a:srgbClr val="FF0000"/>
                </a:solidFill>
                <a:latin typeface="Consolas"/>
                <a:cs typeface="Consolas"/>
              </a:rPr>
              <a:t>(divert);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apply</a:t>
            </a:r>
            <a:r>
              <a:rPr lang="en-US" dirty="0">
                <a:latin typeface="Consolas"/>
                <a:cs typeface="Consolas"/>
              </a:rPr>
              <a:t>(ipv4_match)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apply</a:t>
            </a:r>
            <a:r>
              <a:rPr lang="en-US" dirty="0">
                <a:latin typeface="Consolas"/>
                <a:cs typeface="Consolas"/>
              </a:rPr>
              <a:t>(forward)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control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egress </a:t>
            </a:r>
            <a:r>
              <a:rPr lang="en-US" dirty="0" smtClean="0">
                <a:latin typeface="Consolas"/>
                <a:cs typeface="Consolas"/>
              </a:rPr>
              <a:t>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apply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send_frame</a:t>
            </a:r>
            <a:r>
              <a:rPr lang="en-US" dirty="0"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543" y="1321281"/>
            <a:ext cx="2644882" cy="39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1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Diverting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action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replaceIp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ipdest</a:t>
            </a:r>
            <a:r>
              <a:rPr lang="en-US" dirty="0" smtClean="0">
                <a:latin typeface="Consolas"/>
                <a:cs typeface="Consolas"/>
              </a:rPr>
              <a:t>) 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err="1" smtClean="0">
                <a:latin typeface="Consolas"/>
                <a:cs typeface="Consolas"/>
              </a:rPr>
              <a:t>modify_field</a:t>
            </a:r>
            <a:r>
              <a:rPr lang="en-US" dirty="0">
                <a:latin typeface="Consolas"/>
                <a:cs typeface="Consolas"/>
              </a:rPr>
              <a:t>(ipv4.dstAddr, </a:t>
            </a:r>
            <a:r>
              <a:rPr lang="en-US" dirty="0" err="1">
                <a:latin typeface="Consolas"/>
                <a:cs typeface="Consolas"/>
              </a:rPr>
              <a:t>ipdest</a:t>
            </a:r>
            <a:r>
              <a:rPr lang="en-US" dirty="0"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table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divert </a:t>
            </a:r>
            <a:r>
              <a:rPr lang="en-US" dirty="0" smtClean="0">
                <a:latin typeface="Consolas"/>
                <a:cs typeface="Consolas"/>
              </a:rPr>
              <a:t>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reads</a:t>
            </a:r>
            <a:r>
              <a:rPr lang="en-US" dirty="0" smtClean="0">
                <a:latin typeface="Consolas"/>
                <a:cs typeface="Consolas"/>
              </a:rPr>
              <a:t> { ipv4</a:t>
            </a:r>
            <a:r>
              <a:rPr lang="en-US" dirty="0">
                <a:latin typeface="Consolas"/>
                <a:cs typeface="Consolas"/>
              </a:rPr>
              <a:t>.</a:t>
            </a:r>
            <a:r>
              <a:rPr lang="en-US" dirty="0" smtClean="0">
                <a:latin typeface="Consolas"/>
                <a:cs typeface="Consolas"/>
              </a:rPr>
              <a:t>dstAddr: </a:t>
            </a:r>
            <a:r>
              <a:rPr lang="en-US" b="1" dirty="0" smtClean="0">
                <a:latin typeface="Consolas"/>
                <a:cs typeface="Consolas"/>
              </a:rPr>
              <a:t>exact</a:t>
            </a:r>
            <a:r>
              <a:rPr lang="en-US" dirty="0" smtClean="0">
                <a:latin typeface="Consolas"/>
                <a:cs typeface="Consolas"/>
              </a:rPr>
              <a:t>;} 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actions</a:t>
            </a:r>
            <a:r>
              <a:rPr lang="en-US" dirty="0" smtClean="0">
                <a:latin typeface="Consolas"/>
                <a:cs typeface="Consolas"/>
              </a:rPr>
              <a:t> 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	</a:t>
            </a:r>
            <a:r>
              <a:rPr lang="en-US" dirty="0" err="1" smtClean="0">
                <a:latin typeface="Consolas"/>
                <a:cs typeface="Consolas"/>
              </a:rPr>
              <a:t>replaceIp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	</a:t>
            </a:r>
            <a:r>
              <a:rPr lang="en-US" dirty="0" err="1" smtClean="0">
                <a:latin typeface="Consolas"/>
                <a:cs typeface="Consolas"/>
              </a:rPr>
              <a:t>nop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  }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size</a:t>
            </a:r>
            <a:r>
              <a:rPr lang="en-US" dirty="0">
                <a:latin typeface="Consolas"/>
                <a:cs typeface="Consolas"/>
              </a:rPr>
              <a:t>: </a:t>
            </a:r>
            <a:r>
              <a:rPr lang="en-US" dirty="0" smtClean="0">
                <a:latin typeface="Consolas"/>
                <a:cs typeface="Consolas"/>
              </a:rPr>
              <a:t>256;</a:t>
            </a:r>
            <a:r>
              <a:rPr lang="en-US" dirty="0">
                <a:latin typeface="Consolas"/>
                <a:cs typeface="Consolas"/>
              </a:rPr>
              <a:t/>
            </a:r>
            <a:br>
              <a:rPr lang="en-US" dirty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71985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39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65067" y="2768426"/>
            <a:ext cx="5585799" cy="3975617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13913" y="6347861"/>
            <a:ext cx="123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Mininet</a:t>
            </a:r>
            <a:endParaRPr lang="en-US" sz="24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4758266" y="4013013"/>
            <a:ext cx="3039533" cy="177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10" name="Elbow Connector 9"/>
          <p:cNvCxnSpPr>
            <a:endCxn id="6" idx="1"/>
          </p:cNvCxnSpPr>
          <p:nvPr/>
        </p:nvCxnSpPr>
        <p:spPr>
          <a:xfrm rot="16200000" flipH="1">
            <a:off x="3815236" y="3958983"/>
            <a:ext cx="1212962" cy="673098"/>
          </a:xfrm>
          <a:prstGeom prst="bentConnector2">
            <a:avLst/>
          </a:prstGeom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6" idx="3"/>
          </p:cNvCxnSpPr>
          <p:nvPr/>
        </p:nvCxnSpPr>
        <p:spPr>
          <a:xfrm flipV="1">
            <a:off x="7797799" y="3689050"/>
            <a:ext cx="749300" cy="1212963"/>
          </a:xfrm>
          <a:prstGeom prst="bentConnector2">
            <a:avLst/>
          </a:prstGeom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36066" y="1276303"/>
            <a:ext cx="2861733" cy="11345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Router control</a:t>
            </a:r>
          </a:p>
          <a:p>
            <a:pPr algn="ctr"/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969933" y="4535705"/>
            <a:ext cx="2599266" cy="369332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5533" y="2914205"/>
            <a:ext cx="164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P4 program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457200" y="3800814"/>
            <a:ext cx="1219200" cy="67893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P4 compiler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6" name="Straight Arrow Connector 25"/>
          <p:cNvCxnSpPr>
            <a:stCxn id="20" idx="2"/>
            <a:endCxn id="24" idx="0"/>
          </p:cNvCxnSpPr>
          <p:nvPr/>
        </p:nvCxnSpPr>
        <p:spPr>
          <a:xfrm flipH="1">
            <a:off x="1066800" y="3375870"/>
            <a:ext cx="1735" cy="424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991945" y="5714427"/>
            <a:ext cx="2609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/>
              <a:t>P4 </a:t>
            </a:r>
            <a:r>
              <a:rPr lang="en-US" sz="2400" i="1" dirty="0" smtClean="0"/>
              <a:t>software switch</a:t>
            </a:r>
            <a:endParaRPr lang="en-US" sz="2400" i="1" dirty="0"/>
          </a:p>
        </p:txBody>
      </p:sp>
      <p:sp>
        <p:nvSpPr>
          <p:cNvPr id="30" name="Rectangle 29"/>
          <p:cNvSpPr/>
          <p:nvPr/>
        </p:nvSpPr>
        <p:spPr>
          <a:xfrm>
            <a:off x="4969933" y="5024947"/>
            <a:ext cx="2599266" cy="689480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plane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7" name="Elbow Connector 36"/>
          <p:cNvCxnSpPr>
            <a:stCxn id="24" idx="3"/>
            <a:endCxn id="30" idx="1"/>
          </p:cNvCxnSpPr>
          <p:nvPr/>
        </p:nvCxnSpPr>
        <p:spPr>
          <a:xfrm>
            <a:off x="1676400" y="4140283"/>
            <a:ext cx="3293533" cy="1229404"/>
          </a:xfrm>
          <a:prstGeom prst="bentConnector3">
            <a:avLst>
              <a:gd name="adj1" fmla="val 26313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062289" y="1930313"/>
            <a:ext cx="2599266" cy="369332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Table access API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0" name="Elbow Connector 39"/>
          <p:cNvCxnSpPr>
            <a:stCxn id="24" idx="3"/>
            <a:endCxn id="39" idx="1"/>
          </p:cNvCxnSpPr>
          <p:nvPr/>
        </p:nvCxnSpPr>
        <p:spPr>
          <a:xfrm flipV="1">
            <a:off x="1676400" y="2114979"/>
            <a:ext cx="3385889" cy="2025304"/>
          </a:xfrm>
          <a:prstGeom prst="bentConnector3">
            <a:avLst>
              <a:gd name="adj1" fmla="val 25476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Up-Down Arrow 14"/>
          <p:cNvSpPr/>
          <p:nvPr/>
        </p:nvSpPr>
        <p:spPr>
          <a:xfrm>
            <a:off x="5909733" y="2246824"/>
            <a:ext cx="702733" cy="233840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44" y="4065334"/>
            <a:ext cx="705556" cy="4703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5975417" y="299056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RPC</a:t>
            </a:r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600" r="99600">
                        <a14:foregroundMark x1="8000" y1="26600" x2="8000" y2="26600"/>
                        <a14:foregroundMark x1="5000" y1="23600" x2="5000" y2="23600"/>
                        <a14:foregroundMark x1="1600" y1="20400" x2="1600" y2="20400"/>
                        <a14:foregroundMark x1="6800" y1="45800" x2="6800" y2="45800"/>
                        <a14:foregroundMark x1="94000" y1="72800" x2="94000" y2="72800"/>
                        <a14:foregroundMark x1="98600" y1="73000" x2="98600" y2="73000"/>
                        <a14:foregroundMark x1="99600" y1="73000" x2="99600" y2="7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8853" y="2934191"/>
            <a:ext cx="995436" cy="99543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600" r="99600">
                        <a14:foregroundMark x1="8000" y1="26600" x2="8000" y2="26600"/>
                        <a14:foregroundMark x1="5000" y1="23600" x2="5000" y2="23600"/>
                        <a14:foregroundMark x1="1600" y1="20400" x2="1600" y2="20400"/>
                        <a14:foregroundMark x1="6800" y1="45800" x2="6800" y2="45800"/>
                        <a14:foregroundMark x1="94000" y1="72800" x2="94000" y2="72800"/>
                        <a14:foregroundMark x1="98600" y1="73000" x2="98600" y2="73000"/>
                        <a14:foregroundMark x1="99600" y1="73000" x2="99600" y2="7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9381" y="2934191"/>
            <a:ext cx="995436" cy="99543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 rot="20948280">
            <a:off x="3726333" y="3047782"/>
            <a:ext cx="555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h1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 rot="20948280">
            <a:off x="8141095" y="3047782"/>
            <a:ext cx="555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h2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533" y="1738926"/>
            <a:ext cx="1838659" cy="13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1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4" grpId="0" animBg="1"/>
      <p:bldP spid="30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e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09525" cy="6156745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1825016" y="2304574"/>
            <a:ext cx="790560" cy="414655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96" y="6451129"/>
            <a:ext cx="404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Inserted table entries to divert packets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7258011" y="4197016"/>
            <a:ext cx="790560" cy="225411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5155" y="6451127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Pings sent and received by same host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66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137" y="2173536"/>
            <a:ext cx="8229600" cy="3404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All this code will be available</a:t>
            </a:r>
            <a:br>
              <a:rPr lang="en-US" sz="4000" dirty="0" smtClean="0"/>
            </a:br>
            <a:r>
              <a:rPr lang="en-US" sz="4000" dirty="0" smtClean="0"/>
              <a:t>as FOSS </a:t>
            </a:r>
            <a:br>
              <a:rPr lang="en-US" sz="4000" dirty="0" smtClean="0"/>
            </a:br>
            <a:r>
              <a:rPr lang="en-US" sz="4000" dirty="0" smtClean="0"/>
              <a:t>before March 31, 2015 </a:t>
            </a:r>
            <a:br>
              <a:rPr lang="en-US" sz="4000" dirty="0" smtClean="0"/>
            </a:br>
            <a:r>
              <a:rPr lang="en-US" sz="4000" dirty="0" smtClean="0"/>
              <a:t>on http://p4.org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624" y="1852386"/>
            <a:ext cx="217017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4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Creating a </a:t>
            </a:r>
            <a:r>
              <a:rPr lang="en-US" dirty="0" smtClean="0">
                <a:solidFill>
                  <a:srgbClr val="000000"/>
                </a:solidFill>
              </a:rPr>
              <a:t>basic ethernet+IPv4 switch from a P4 program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66695" y="4619099"/>
            <a:ext cx="3039533" cy="177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278362" y="5141791"/>
            <a:ext cx="2599266" cy="369332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697" y="4749695"/>
            <a:ext cx="164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P4 program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67364" y="5649004"/>
            <a:ext cx="1219200" cy="67893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P4 compiler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  <a:endCxn id="9" idx="0"/>
          </p:cNvCxnSpPr>
          <p:nvPr/>
        </p:nvCxnSpPr>
        <p:spPr>
          <a:xfrm flipH="1">
            <a:off x="1376964" y="5211360"/>
            <a:ext cx="1735" cy="437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00374" y="6320513"/>
            <a:ext cx="2609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/>
              <a:t>P4 </a:t>
            </a:r>
            <a:r>
              <a:rPr lang="en-US" sz="2400" i="1" dirty="0" smtClean="0"/>
              <a:t>software switch</a:t>
            </a:r>
            <a:endParaRPr lang="en-US" sz="2400" i="1" dirty="0"/>
          </a:p>
        </p:txBody>
      </p:sp>
      <p:sp>
        <p:nvSpPr>
          <p:cNvPr id="12" name="Rectangle 11"/>
          <p:cNvSpPr/>
          <p:nvPr/>
        </p:nvSpPr>
        <p:spPr>
          <a:xfrm>
            <a:off x="5278362" y="5631033"/>
            <a:ext cx="2599266" cy="689480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plane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Elbow Connector 12"/>
          <p:cNvCxnSpPr>
            <a:stCxn id="9" idx="3"/>
            <a:endCxn id="12" idx="1"/>
          </p:cNvCxnSpPr>
          <p:nvPr/>
        </p:nvCxnSpPr>
        <p:spPr>
          <a:xfrm flipV="1">
            <a:off x="1986564" y="5975773"/>
            <a:ext cx="3291798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273" y="4671420"/>
            <a:ext cx="705556" cy="47037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7364" y="5636304"/>
            <a:ext cx="1219200" cy="67893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P4 compiler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9" y="337308"/>
            <a:ext cx="2387699" cy="238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71" y="274638"/>
            <a:ext cx="868825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Layer 3 packet forwarding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6227" y="4771280"/>
            <a:ext cx="2322467" cy="143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IPv4.dst -&gt;</a:t>
            </a:r>
          </a:p>
          <a:p>
            <a:pPr algn="ctr"/>
            <a:r>
              <a:rPr lang="en-US" dirty="0" smtClean="0"/>
              <a:t>nextHop.ipv4address,</a:t>
            </a:r>
          </a:p>
          <a:p>
            <a:pPr algn="ctr"/>
            <a:r>
              <a:rPr lang="en-US" dirty="0" err="1" smtClean="0"/>
              <a:t>outputPort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ipv4.ttl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228694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63006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316470" y="5183189"/>
            <a:ext cx="115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Packet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1915" y="4771280"/>
            <a:ext cx="2459756" cy="143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nextHop.ipv4address -&gt;</a:t>
            </a:r>
          </a:p>
          <a:p>
            <a:pPr algn="ctr"/>
            <a:r>
              <a:rPr lang="en-US" dirty="0" err="1" smtClean="0"/>
              <a:t>ethernet.dst_addr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031671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43431" y="4771280"/>
            <a:ext cx="1976397" cy="143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outputPort</a:t>
            </a:r>
            <a:r>
              <a:rPr lang="en-US" dirty="0" smtClean="0"/>
              <a:t> -&gt;</a:t>
            </a:r>
          </a:p>
          <a:p>
            <a:pPr algn="ctr"/>
            <a:r>
              <a:rPr lang="en-US" dirty="0" err="1" smtClean="0"/>
              <a:t>ethernet.src_addr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8319828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8287784" y="5183190"/>
            <a:ext cx="115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Packet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97884" y="2803270"/>
            <a:ext cx="7791134" cy="3615646"/>
          </a:xfrm>
          <a:prstGeom prst="roundRect">
            <a:avLst>
              <a:gd name="adj" fmla="val 7491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57204" y="3152436"/>
            <a:ext cx="7262623" cy="1321354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0000"/>
                </a:solidFill>
              </a:rPr>
              <a:t>Control plane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1950989" y="4330769"/>
            <a:ext cx="297489" cy="58353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4696765" y="4330769"/>
            <a:ext cx="297489" cy="58353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7179402" y="4330770"/>
            <a:ext cx="297489" cy="58353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5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latin typeface="Consolas"/>
                <a:cs typeface="Consolas"/>
              </a:rPr>
              <a:t>header_type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ethernet_t</a:t>
            </a:r>
            <a:r>
              <a:rPr lang="en-US" dirty="0" smtClean="0">
                <a:latin typeface="Consolas"/>
                <a:cs typeface="Consolas"/>
              </a:rPr>
              <a:t> 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fields</a:t>
            </a:r>
            <a:r>
              <a:rPr lang="en-US" dirty="0" smtClean="0">
                <a:latin typeface="Consolas"/>
                <a:cs typeface="Consolas"/>
              </a:rPr>
              <a:t> 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dirty="0" err="1" smtClean="0">
                <a:latin typeface="Consolas"/>
                <a:cs typeface="Consolas"/>
              </a:rPr>
              <a:t>dstAddr</a:t>
            </a:r>
            <a:r>
              <a:rPr lang="en-US" dirty="0" smtClean="0">
                <a:latin typeface="Consolas"/>
                <a:cs typeface="Consolas"/>
              </a:rPr>
              <a:t>: 48;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dirty="0" err="1" smtClean="0">
                <a:latin typeface="Consolas"/>
                <a:cs typeface="Consolas"/>
              </a:rPr>
              <a:t>srcAddr</a:t>
            </a:r>
            <a:r>
              <a:rPr lang="en-US" dirty="0" smtClean="0">
                <a:latin typeface="Consolas"/>
                <a:cs typeface="Consolas"/>
              </a:rPr>
              <a:t>: 48;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	</a:t>
            </a:r>
            <a:r>
              <a:rPr lang="en-US" dirty="0" err="1" smtClean="0">
                <a:latin typeface="Consolas"/>
                <a:cs typeface="Consolas"/>
              </a:rPr>
              <a:t>etherType</a:t>
            </a:r>
            <a:r>
              <a:rPr lang="en-US" dirty="0" smtClean="0">
                <a:latin typeface="Consolas"/>
                <a:cs typeface="Consolas"/>
              </a:rPr>
              <a:t>: 16;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}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  <a:r>
              <a:rPr lang="en-US" dirty="0">
                <a:latin typeface="Consolas"/>
                <a:cs typeface="Consolas"/>
              </a:rPr>
              <a:t>	</a:t>
            </a: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b="1" dirty="0" err="1" smtClean="0">
                <a:latin typeface="Consolas"/>
                <a:cs typeface="Consolas"/>
              </a:rPr>
              <a:t>header_type</a:t>
            </a:r>
            <a:r>
              <a:rPr lang="en-US" dirty="0" smtClean="0">
                <a:latin typeface="Consolas"/>
                <a:cs typeface="Consolas"/>
              </a:rPr>
              <a:t> ipv4_t  { … } 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// no options	</a:t>
            </a:r>
            <a:endParaRPr lang="en-US" dirty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33229" y="2394182"/>
            <a:ext cx="1484666" cy="23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7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1282"/>
          </a:xfrm>
        </p:spPr>
        <p:txBody>
          <a:bodyPr/>
          <a:lstStyle/>
          <a:p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592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﻿</a:t>
            </a:r>
            <a:r>
              <a:rPr lang="en-US" b="1" dirty="0">
                <a:latin typeface="Consolas"/>
                <a:cs typeface="Consolas"/>
              </a:rPr>
              <a:t>parser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parse_ethernet</a:t>
            </a:r>
            <a:r>
              <a:rPr lang="en-US" dirty="0">
                <a:latin typeface="Consolas"/>
                <a:cs typeface="Consolas"/>
              </a:rPr>
              <a:t> {   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extract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ethernet</a:t>
            </a:r>
            <a:r>
              <a:rPr lang="en-US" dirty="0"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return </a:t>
            </a:r>
            <a:r>
              <a:rPr lang="en-US" b="1" dirty="0">
                <a:latin typeface="Consolas"/>
                <a:cs typeface="Consolas"/>
              </a:rPr>
              <a:t>select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latest.etherType</a:t>
            </a:r>
            <a:r>
              <a:rPr lang="en-US" dirty="0">
                <a:latin typeface="Consolas"/>
                <a:cs typeface="Consolas"/>
              </a:rPr>
              <a:t>) </a:t>
            </a:r>
            <a:r>
              <a:rPr lang="en-US" dirty="0" smtClean="0">
                <a:latin typeface="Consolas"/>
                <a:cs typeface="Consolas"/>
              </a:rPr>
              <a:t>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	0x0800 </a:t>
            </a:r>
            <a:r>
              <a:rPr lang="en-US" dirty="0">
                <a:latin typeface="Consolas"/>
                <a:cs typeface="Consolas"/>
              </a:rPr>
              <a:t>: parse_ipv4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	</a:t>
            </a:r>
            <a:r>
              <a:rPr lang="en-US" b="1" dirty="0" smtClean="0">
                <a:latin typeface="Consolas"/>
                <a:cs typeface="Consolas"/>
              </a:rPr>
              <a:t>default</a:t>
            </a:r>
            <a:r>
              <a:rPr lang="en-US" dirty="0">
                <a:latin typeface="Consolas"/>
                <a:cs typeface="Consolas"/>
              </a:rPr>
              <a:t>: ingress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}}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…</a:t>
            </a:r>
          </a:p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parser</a:t>
            </a:r>
            <a:r>
              <a:rPr lang="en-US" dirty="0" smtClean="0">
                <a:latin typeface="Consolas"/>
                <a:cs typeface="Consolas"/>
              </a:rPr>
              <a:t> parse_ipv4 { … }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b="1" dirty="0" err="1" smtClean="0">
                <a:latin typeface="Consolas"/>
                <a:cs typeface="Consolas"/>
              </a:rPr>
              <a:t>calculated_field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ipv4.hdrChecksum  </a:t>
            </a:r>
            <a:r>
              <a:rPr lang="en-US" dirty="0" smtClean="0">
                <a:latin typeface="Consolas"/>
                <a:cs typeface="Consolas"/>
              </a:rPr>
              <a:t>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verify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ipv4_checksum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update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ipv4_checksum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84229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91" y="1600200"/>
            <a:ext cx="8700136" cy="48884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action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rewrite_mac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smac</a:t>
            </a:r>
            <a:r>
              <a:rPr lang="en-US" dirty="0" smtClean="0">
                <a:latin typeface="Consolas"/>
                <a:cs typeface="Consolas"/>
              </a:rPr>
              <a:t>) 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err="1" smtClean="0">
                <a:latin typeface="Consolas"/>
                <a:cs typeface="Consolas"/>
              </a:rPr>
              <a:t>modify_field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ethernet.srcAddr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smac</a:t>
            </a:r>
            <a:r>
              <a:rPr lang="en-US" dirty="0"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  <a:br>
              <a:rPr lang="en-US" dirty="0" smtClean="0">
                <a:latin typeface="Consolas"/>
                <a:cs typeface="Consolas"/>
              </a:rPr>
            </a:b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table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send_frame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reads</a:t>
            </a:r>
            <a:r>
              <a:rPr lang="en-US" dirty="0" smtClean="0">
                <a:latin typeface="Consolas"/>
                <a:cs typeface="Consolas"/>
              </a:rPr>
              <a:t> { </a:t>
            </a:r>
            <a:r>
              <a:rPr lang="en-US" dirty="0" err="1" smtClean="0">
                <a:latin typeface="Consolas"/>
                <a:cs typeface="Consolas"/>
              </a:rPr>
              <a:t>std_metadata.egress_port</a:t>
            </a:r>
            <a:r>
              <a:rPr lang="en-US" dirty="0">
                <a:latin typeface="Consolas"/>
                <a:cs typeface="Consolas"/>
              </a:rPr>
              <a:t>: </a:t>
            </a:r>
            <a:r>
              <a:rPr lang="en-US" b="1" dirty="0">
                <a:latin typeface="Consolas"/>
                <a:cs typeface="Consolas"/>
              </a:rPr>
              <a:t>exact</a:t>
            </a:r>
            <a:r>
              <a:rPr lang="en-US" dirty="0" smtClean="0">
                <a:latin typeface="Consolas"/>
                <a:cs typeface="Consolas"/>
              </a:rPr>
              <a:t>; }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actions</a:t>
            </a:r>
            <a:r>
              <a:rPr lang="en-US" dirty="0" smtClean="0">
                <a:latin typeface="Consolas"/>
                <a:cs typeface="Consolas"/>
              </a:rPr>
              <a:t> 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	</a:t>
            </a:r>
            <a:r>
              <a:rPr lang="en-US" dirty="0" err="1" smtClean="0">
                <a:latin typeface="Consolas"/>
                <a:cs typeface="Consolas"/>
              </a:rPr>
              <a:t>rewrite_mac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	drop;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}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size</a:t>
            </a:r>
            <a:r>
              <a:rPr lang="en-US" dirty="0">
                <a:latin typeface="Consolas"/>
                <a:cs typeface="Consolas"/>
              </a:rPr>
              <a:t>: 256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031671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43431" y="4771280"/>
            <a:ext cx="1976397" cy="143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outputPort</a:t>
            </a:r>
            <a:r>
              <a:rPr lang="en-US" dirty="0" smtClean="0"/>
              <a:t> -&gt;</a:t>
            </a:r>
          </a:p>
          <a:p>
            <a:pPr algn="ctr"/>
            <a:r>
              <a:rPr lang="en-US" dirty="0" err="1" smtClean="0"/>
              <a:t>ethernet.src_addr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8319828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904" y="274638"/>
            <a:ext cx="2419048" cy="16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6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control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ingress </a:t>
            </a:r>
            <a:r>
              <a:rPr lang="en-US" dirty="0" smtClean="0">
                <a:latin typeface="Consolas"/>
                <a:cs typeface="Consolas"/>
              </a:rPr>
              <a:t>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apply</a:t>
            </a:r>
            <a:r>
              <a:rPr lang="en-US" dirty="0">
                <a:latin typeface="Consolas"/>
                <a:cs typeface="Consolas"/>
              </a:rPr>
              <a:t>(ipv4_match)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apply</a:t>
            </a:r>
            <a:r>
              <a:rPr lang="en-US" dirty="0">
                <a:latin typeface="Consolas"/>
                <a:cs typeface="Consolas"/>
              </a:rPr>
              <a:t>(forward)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control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egress </a:t>
            </a:r>
            <a:r>
              <a:rPr lang="en-US" dirty="0" smtClean="0">
                <a:latin typeface="Consolas"/>
                <a:cs typeface="Consolas"/>
              </a:rPr>
              <a:t>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apply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send_frame</a:t>
            </a:r>
            <a:r>
              <a:rPr lang="en-US" dirty="0"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781" y="2624665"/>
            <a:ext cx="2457505" cy="20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4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03251" cy="5786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3309" y="6341784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Compiled a new switch from P4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5491867" y="2489613"/>
            <a:ext cx="790560" cy="385217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1825016" y="4903528"/>
            <a:ext cx="790560" cy="143825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6919" y="6341784"/>
            <a:ext cx="253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Started switch running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3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6408</TotalTime>
  <Words>287</Words>
  <Application>Microsoft Macintosh PowerPoint</Application>
  <PresentationFormat>On-screen Show (4:3)</PresentationFormat>
  <Paragraphs>127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P4 demo: a basic L2/L3 switch in 170 LOC</vt:lpstr>
      <vt:lpstr>Setup</vt:lpstr>
      <vt:lpstr>DEMO PART 1</vt:lpstr>
      <vt:lpstr>Layer 3 packet forwarding</vt:lpstr>
      <vt:lpstr>Headers</vt:lpstr>
      <vt:lpstr>Parser</vt:lpstr>
      <vt:lpstr>Last table</vt:lpstr>
      <vt:lpstr>Complete pipeline</vt:lpstr>
      <vt:lpstr>PowerPoint Presentation</vt:lpstr>
      <vt:lpstr>PowerPoint Presentation</vt:lpstr>
      <vt:lpstr>DEMO PART 2</vt:lpstr>
      <vt:lpstr>PowerPoint Presentation</vt:lpstr>
      <vt:lpstr>DEMO PART 3</vt:lpstr>
      <vt:lpstr>Adding counters to table entries</vt:lpstr>
      <vt:lpstr>PowerPoint Presentation</vt:lpstr>
      <vt:lpstr>DEMO PART 4</vt:lpstr>
      <vt:lpstr>Diverting traffic</vt:lpstr>
      <vt:lpstr>Modified pipeline</vt:lpstr>
      <vt:lpstr>Diverting traffic</vt:lpstr>
      <vt:lpstr>PowerPoint Presentation</vt:lpstr>
      <vt:lpstr>Availability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simple P4 demo</dc:title>
  <dc:creator>Mihai Budiu</dc:creator>
  <cp:lastModifiedBy>Mihai Budiu</cp:lastModifiedBy>
  <cp:revision>42</cp:revision>
  <dcterms:created xsi:type="dcterms:W3CDTF">2015-02-06T17:54:39Z</dcterms:created>
  <dcterms:modified xsi:type="dcterms:W3CDTF">2015-02-24T23:44:00Z</dcterms:modified>
</cp:coreProperties>
</file>