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333" r:id="rId3"/>
    <p:sldId id="330" r:id="rId4"/>
    <p:sldId id="319" r:id="rId5"/>
    <p:sldId id="318" r:id="rId6"/>
    <p:sldId id="329" r:id="rId7"/>
    <p:sldId id="331" r:id="rId8"/>
    <p:sldId id="320" r:id="rId9"/>
    <p:sldId id="321" r:id="rId10"/>
    <p:sldId id="279" r:id="rId11"/>
    <p:sldId id="323" r:id="rId12"/>
    <p:sldId id="322" r:id="rId13"/>
    <p:sldId id="324" r:id="rId14"/>
    <p:sldId id="334" r:id="rId15"/>
    <p:sldId id="325" r:id="rId16"/>
    <p:sldId id="327" r:id="rId17"/>
    <p:sldId id="33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88993" autoAdjust="0"/>
  </p:normalViewPr>
  <p:slideViewPr>
    <p:cSldViewPr snapToGrid="0" snapToObjects="1">
      <p:cViewPr varScale="1">
        <p:scale>
          <a:sx n="117" d="100"/>
          <a:sy n="117" d="100"/>
        </p:scale>
        <p:origin x="-12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BC685-845B-A04F-962C-DC7DA5B171F3}" type="datetimeFigureOut">
              <a:rPr lang="en-US" smtClean="0"/>
              <a:t>2/23/15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0096F-BD64-4B4A-88B8-F07B3FC85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838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0B0C-1EEF-B545-BBBF-5545DD1BEC1E}" type="datetimeFigureOut">
              <a:rPr lang="en-US" smtClean="0"/>
              <a:t>2/23/15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7F897-9DD6-3F44-9F39-5E102FFA3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094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P4 language is</a:t>
            </a:r>
            <a:r>
              <a:rPr lang="en-US" baseline="0" dirty="0" smtClean="0"/>
              <a:t> still evolving.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67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Match performs</a:t>
            </a:r>
            <a:r>
              <a:rPr lang="en-US" baseline="0" dirty="0" smtClean="0"/>
              <a:t> table lookups based on metadata.</a:t>
            </a:r>
          </a:p>
          <a:p>
            <a:r>
              <a:rPr lang="en-US" baseline="0" dirty="0" smtClean="0"/>
              <a:t>The table contents is managed by the control plane.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93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Actions are</a:t>
            </a:r>
            <a:r>
              <a:rPr lang="en-US" baseline="0" dirty="0" smtClean="0"/>
              <a:t> code fragments that manipulate metadata. They are driven by information obtained from table look-ups.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8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P4 supports conditional</a:t>
            </a:r>
            <a:r>
              <a:rPr lang="en-US" baseline="0" dirty="0" smtClean="0"/>
              <a:t> forward-only control-flow.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50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Table contents is uploaded</a:t>
            </a:r>
            <a:r>
              <a:rPr lang="en-US" baseline="0" dirty="0" smtClean="0"/>
              <a:t> into the data plane by the control plane.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83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release the first version of the language soon.</a:t>
            </a:r>
          </a:p>
          <a:p>
            <a:r>
              <a:rPr lang="en-US" dirty="0" smtClean="0"/>
              <a:t>We are actively working on an improved version which fixed</a:t>
            </a:r>
            <a:r>
              <a:rPr lang="en-US" baseline="0" dirty="0" smtClean="0"/>
              <a:t> some shortcomings – which we plan to release as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42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18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P4 will make it possible to roll</a:t>
            </a:r>
            <a:r>
              <a:rPr lang="en-US" baseline="0" dirty="0" smtClean="0"/>
              <a:t> out new protocols and features (and remove old protocols too).</a:t>
            </a:r>
          </a:p>
          <a:p>
            <a:r>
              <a:rPr lang="en-US" baseline="0" dirty="0" smtClean="0"/>
              <a:t>Today this is mostly useful within closed networks, e.g. datacenters, but this mechanism will accelerate protocol evolution and it may become applicable to broader ecosystems.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61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P4 should enable all of these, without sacrificing</a:t>
            </a:r>
            <a:r>
              <a:rPr lang="en-US" baseline="0" dirty="0" smtClean="0"/>
              <a:t> performance. We want to be able to achieve </a:t>
            </a:r>
            <a:r>
              <a:rPr lang="en-US" baseline="0" dirty="0" err="1" smtClean="0"/>
              <a:t>Tbps</a:t>
            </a:r>
            <a:r>
              <a:rPr lang="en-US" baseline="0" dirty="0" smtClean="0"/>
              <a:t> switching speeds in programmable switches.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01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</a:t>
            </a:r>
            <a:r>
              <a:rPr lang="en-US" baseline="0" dirty="0" smtClean="0"/>
              <a:t> P4 </a:t>
            </a:r>
            <a:r>
              <a:rPr lang="en-US" baseline="0" dirty="0" smtClean="0"/>
              <a:t>interface, a new interface between </a:t>
            </a:r>
            <a:r>
              <a:rPr lang="en-US" baseline="0" dirty="0" smtClean="0"/>
              <a:t>the control-plane and the data plane.</a:t>
            </a:r>
          </a:p>
          <a:p>
            <a:r>
              <a:rPr lang="en-US" baseline="0" dirty="0" smtClean="0"/>
              <a:t>The data plane performs mostly stateless high-speed processing.</a:t>
            </a:r>
          </a:p>
          <a:p>
            <a:r>
              <a:rPr lang="en-US" baseline="0" dirty="0" smtClean="0"/>
              <a:t>The data plane is lean and fast; most of the complexity is still in the control plane. P4 does not address this aspect.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P4 should be portable across a large spectrum of switch</a:t>
            </a:r>
            <a:r>
              <a:rPr lang="en-US" baseline="0" dirty="0" smtClean="0"/>
              <a:t> implementations.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P4 expresses the behavior</a:t>
            </a:r>
            <a:r>
              <a:rPr lang="en-US" baseline="0" dirty="0" smtClean="0"/>
              <a:t> of significant data plane functions. It currently is not rich enough to describe the complete functionality of the data plane.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04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is packet processing performed in P4?</a:t>
            </a:r>
          </a:p>
          <a:p>
            <a:r>
              <a:rPr lang="en-US" dirty="0" smtClean="0"/>
              <a:t>This is a high-level view.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51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P4 language has elements corresponding to the previously-described function blocks: parsing, match/action, and reassembly.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80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parser is essentially a state-machine</a:t>
            </a:r>
            <a:r>
              <a:rPr lang="en-US" baseline="0" dirty="0" smtClean="0"/>
              <a:t> driven by the packet header.</a:t>
            </a:r>
          </a:p>
          <a:p>
            <a:r>
              <a:rPr lang="en-US" baseline="0" dirty="0" smtClean="0"/>
              <a:t>It extracts packet fields into general-purpose registers (“metadata”).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7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5688" y="6335555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94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5688" y="6356350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4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1140" y="6356350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1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Arial"/>
              <a:buChar char="•"/>
              <a:defRPr/>
            </a:lvl2pPr>
            <a:lvl4pPr marL="1600200" indent="-228600">
              <a:buFont typeface="Arial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7158" y="6356350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8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1542" y="6356350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166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33629" y="6354311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48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5688" y="6356350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3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5688" y="6342272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52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5688" y="6356350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94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5688" y="0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96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5688" y="6356350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78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33629" y="6348291"/>
            <a:ext cx="953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81BC-3211-F34E-99EA-B41CEAE43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79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4.org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4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919720" cy="216408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P4: specifying</a:t>
            </a:r>
            <a:r>
              <a:rPr lang="en-US" sz="4900" b="1" dirty="0"/>
              <a:t> </a:t>
            </a:r>
            <a:r>
              <a:rPr lang="en-US" sz="4900" b="1" dirty="0" smtClean="0"/>
              <a:t>data planes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hlinkClick r:id="rId3"/>
              </a:rPr>
              <a:t>http://P4.org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9440" y="4866640"/>
            <a:ext cx="3088640" cy="67564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Mihai Budiu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3762" y="5401072"/>
            <a:ext cx="1937738" cy="650959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168400" y="3602285"/>
            <a:ext cx="6918960" cy="1341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netdev0.1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Ottawa, February 15, 2015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505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Parsing = State machines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6394" y="1663808"/>
            <a:ext cx="387858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Courier"/>
                <a:cs typeface="Courier"/>
              </a:rPr>
              <a:t>header_type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>
                <a:latin typeface="Courier"/>
                <a:cs typeface="Courier"/>
              </a:rPr>
              <a:t>ethernet_t</a:t>
            </a:r>
            <a:r>
              <a:rPr lang="en-US" sz="2000" dirty="0">
                <a:latin typeface="Courier"/>
                <a:cs typeface="Courier"/>
              </a:rPr>
              <a:t> {</a:t>
            </a:r>
          </a:p>
          <a:p>
            <a:r>
              <a:rPr lang="en-US" sz="2000" dirty="0">
                <a:latin typeface="Courier"/>
                <a:cs typeface="Courier"/>
              </a:rPr>
              <a:t>    </a:t>
            </a:r>
            <a:r>
              <a:rPr lang="en-US" sz="2000" b="1" dirty="0">
                <a:latin typeface="Courier"/>
                <a:cs typeface="Courier"/>
              </a:rPr>
              <a:t>fields</a:t>
            </a:r>
            <a:r>
              <a:rPr lang="en-US" sz="2000" dirty="0">
                <a:latin typeface="Courier"/>
                <a:cs typeface="Courier"/>
              </a:rPr>
              <a:t> {</a:t>
            </a:r>
          </a:p>
          <a:p>
            <a:r>
              <a:rPr lang="en-US" sz="2000" dirty="0">
                <a:latin typeface="Courier"/>
                <a:cs typeface="Courier"/>
              </a:rPr>
              <a:t>        </a:t>
            </a:r>
            <a:r>
              <a:rPr lang="en-US" sz="2000" dirty="0" err="1">
                <a:latin typeface="Courier"/>
                <a:cs typeface="Courier"/>
              </a:rPr>
              <a:t>dstAddr</a:t>
            </a:r>
            <a:r>
              <a:rPr lang="en-US" sz="2000" dirty="0">
                <a:latin typeface="Courier"/>
                <a:cs typeface="Courier"/>
              </a:rPr>
              <a:t> : 48;</a:t>
            </a:r>
          </a:p>
          <a:p>
            <a:r>
              <a:rPr lang="en-US" sz="2000" dirty="0">
                <a:latin typeface="Courier"/>
                <a:cs typeface="Courier"/>
              </a:rPr>
              <a:t>        </a:t>
            </a:r>
            <a:r>
              <a:rPr lang="en-US" sz="2000" dirty="0" err="1">
                <a:latin typeface="Courier"/>
                <a:cs typeface="Courier"/>
              </a:rPr>
              <a:t>srcAddr</a:t>
            </a:r>
            <a:r>
              <a:rPr lang="en-US" sz="2000" dirty="0">
                <a:latin typeface="Courier"/>
                <a:cs typeface="Courier"/>
              </a:rPr>
              <a:t> : 48;</a:t>
            </a:r>
          </a:p>
          <a:p>
            <a:r>
              <a:rPr lang="en-US" sz="2000" dirty="0">
                <a:latin typeface="Courier"/>
                <a:cs typeface="Courier"/>
              </a:rPr>
              <a:t>        </a:t>
            </a:r>
            <a:r>
              <a:rPr lang="en-US" sz="2000" dirty="0" err="1">
                <a:latin typeface="Courier"/>
                <a:cs typeface="Courier"/>
              </a:rPr>
              <a:t>etherType</a:t>
            </a:r>
            <a:r>
              <a:rPr lang="en-US" sz="2000" dirty="0">
                <a:latin typeface="Courier"/>
                <a:cs typeface="Courier"/>
              </a:rPr>
              <a:t> : 16;</a:t>
            </a:r>
          </a:p>
          <a:p>
            <a:r>
              <a:rPr lang="en-US" sz="2000" dirty="0">
                <a:latin typeface="Courier"/>
                <a:cs typeface="Courier"/>
              </a:rPr>
              <a:t>    }</a:t>
            </a:r>
          </a:p>
          <a:p>
            <a:r>
              <a:rPr lang="en-US" sz="2000" dirty="0" smtClean="0">
                <a:latin typeface="Courier"/>
                <a:cs typeface="Courier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40592" y="3721318"/>
            <a:ext cx="503293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"/>
                <a:cs typeface="Courier"/>
              </a:rPr>
              <a:t>parser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parse_ethernet</a:t>
            </a:r>
            <a:r>
              <a:rPr lang="en-US" dirty="0">
                <a:latin typeface="Courier"/>
                <a:cs typeface="Courier"/>
              </a:rPr>
              <a:t> {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b="1" dirty="0">
                <a:latin typeface="Courier"/>
                <a:cs typeface="Courier"/>
              </a:rPr>
              <a:t>extract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ethernet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b="1" dirty="0">
                <a:latin typeface="Courier"/>
                <a:cs typeface="Courier"/>
              </a:rPr>
              <a:t>return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select</a:t>
            </a:r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b="1" dirty="0" err="1">
                <a:latin typeface="Courier"/>
                <a:cs typeface="Courier"/>
              </a:rPr>
              <a:t>latest</a:t>
            </a:r>
            <a:r>
              <a:rPr lang="en-US" dirty="0" err="1">
                <a:latin typeface="Courier"/>
                <a:cs typeface="Courier"/>
              </a:rPr>
              <a:t>.etherType</a:t>
            </a:r>
            <a:r>
              <a:rPr lang="en-US" dirty="0">
                <a:latin typeface="Courier"/>
                <a:cs typeface="Courier"/>
              </a:rPr>
              <a:t>) {</a:t>
            </a:r>
          </a:p>
          <a:p>
            <a:r>
              <a:rPr lang="en-US" dirty="0" smtClean="0">
                <a:latin typeface="Courier"/>
                <a:cs typeface="Courier"/>
              </a:rPr>
              <a:t>    0x8100 </a:t>
            </a:r>
            <a:r>
              <a:rPr lang="en-US" dirty="0">
                <a:latin typeface="Courier"/>
                <a:cs typeface="Courier"/>
              </a:rPr>
              <a:t>: </a:t>
            </a:r>
            <a:r>
              <a:rPr lang="en-US" dirty="0" err="1">
                <a:latin typeface="Courier"/>
                <a:cs typeface="Courier"/>
              </a:rPr>
              <a:t>parse_vlan</a:t>
            </a:r>
            <a:r>
              <a:rPr lang="en-US" dirty="0">
                <a:latin typeface="Courier"/>
                <a:cs typeface="Courier"/>
              </a:rPr>
              <a:t>;</a:t>
            </a:r>
          </a:p>
          <a:p>
            <a:r>
              <a:rPr lang="en-US" dirty="0" smtClean="0">
                <a:latin typeface="Courier"/>
                <a:cs typeface="Courier"/>
              </a:rPr>
              <a:t>    0x800  : </a:t>
            </a:r>
            <a:r>
              <a:rPr lang="en-US" dirty="0">
                <a:latin typeface="Courier"/>
                <a:cs typeface="Courier"/>
              </a:rPr>
              <a:t>parse_ipv4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r>
              <a:rPr lang="en-US" dirty="0" smtClean="0">
                <a:latin typeface="Courier"/>
                <a:cs typeface="Courier"/>
              </a:rPr>
              <a:t>    0x86DD </a:t>
            </a:r>
            <a:r>
              <a:rPr lang="en-US" dirty="0">
                <a:latin typeface="Courier"/>
                <a:cs typeface="Courier"/>
              </a:rPr>
              <a:t>: parse_ipv6;</a:t>
            </a:r>
          </a:p>
          <a:p>
            <a:r>
              <a:rPr lang="en-US" dirty="0" smtClean="0">
                <a:latin typeface="Courier"/>
                <a:cs typeface="Courier"/>
              </a:rPr>
              <a:t>  }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}</a:t>
            </a:r>
          </a:p>
          <a:p>
            <a:endParaRPr lang="en-US" dirty="0" smtClean="0">
              <a:latin typeface="Courier"/>
              <a:cs typeface="Courier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78167" y="4142259"/>
            <a:ext cx="1232911" cy="1751548"/>
            <a:chOff x="1500073" y="2309664"/>
            <a:chExt cx="1232911" cy="1751548"/>
          </a:xfrm>
        </p:grpSpPr>
        <p:sp>
          <p:nvSpPr>
            <p:cNvPr id="9" name="Freeform 8"/>
            <p:cNvSpPr/>
            <p:nvPr/>
          </p:nvSpPr>
          <p:spPr>
            <a:xfrm flipH="1">
              <a:off x="2511908" y="2309664"/>
              <a:ext cx="221076" cy="434852"/>
            </a:xfrm>
            <a:custGeom>
              <a:avLst/>
              <a:gdLst>
                <a:gd name="connsiteX0" fmla="*/ 341022 w 353722"/>
                <a:gd name="connsiteY0" fmla="*/ 81185 h 521822"/>
                <a:gd name="connsiteX1" fmla="*/ 197089 w 353722"/>
                <a:gd name="connsiteY1" fmla="*/ 752 h 521822"/>
                <a:gd name="connsiteX2" fmla="*/ 10822 w 353722"/>
                <a:gd name="connsiteY2" fmla="*/ 123518 h 521822"/>
                <a:gd name="connsiteX3" fmla="*/ 44689 w 353722"/>
                <a:gd name="connsiteY3" fmla="*/ 432552 h 521822"/>
                <a:gd name="connsiteX4" fmla="*/ 230955 w 353722"/>
                <a:gd name="connsiteY4" fmla="*/ 521452 h 521822"/>
                <a:gd name="connsiteX5" fmla="*/ 353722 w 353722"/>
                <a:gd name="connsiteY5" fmla="*/ 466418 h 52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3722" h="521822">
                  <a:moveTo>
                    <a:pt x="341022" y="81185"/>
                  </a:moveTo>
                  <a:cubicBezTo>
                    <a:pt x="296572" y="37441"/>
                    <a:pt x="252122" y="-6303"/>
                    <a:pt x="197089" y="752"/>
                  </a:cubicBezTo>
                  <a:cubicBezTo>
                    <a:pt x="142056" y="7807"/>
                    <a:pt x="36222" y="51551"/>
                    <a:pt x="10822" y="123518"/>
                  </a:cubicBezTo>
                  <a:cubicBezTo>
                    <a:pt x="-14578" y="195485"/>
                    <a:pt x="8000" y="366230"/>
                    <a:pt x="44689" y="432552"/>
                  </a:cubicBezTo>
                  <a:cubicBezTo>
                    <a:pt x="81378" y="498874"/>
                    <a:pt x="179450" y="515808"/>
                    <a:pt x="230955" y="521452"/>
                  </a:cubicBezTo>
                  <a:cubicBezTo>
                    <a:pt x="282460" y="527096"/>
                    <a:pt x="353722" y="466418"/>
                    <a:pt x="353722" y="466418"/>
                  </a:cubicBezTo>
                </a:path>
              </a:pathLst>
            </a:custGeom>
            <a:ln w="9525" cmpd="sng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500073" y="2309664"/>
              <a:ext cx="1157970" cy="1751548"/>
              <a:chOff x="1500073" y="2309664"/>
              <a:chExt cx="1157970" cy="1751548"/>
            </a:xfrm>
          </p:grpSpPr>
          <p:sp>
            <p:nvSpPr>
              <p:cNvPr id="11" name="Connector 10"/>
              <p:cNvSpPr/>
              <p:nvPr/>
            </p:nvSpPr>
            <p:spPr>
              <a:xfrm>
                <a:off x="1538170" y="2309664"/>
                <a:ext cx="431525" cy="456726"/>
              </a:xfrm>
              <a:prstGeom prst="flowChartConnector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2" name="Connector 11"/>
              <p:cNvSpPr/>
              <p:nvPr/>
            </p:nvSpPr>
            <p:spPr>
              <a:xfrm>
                <a:off x="2156812" y="2311664"/>
                <a:ext cx="459388" cy="456726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onnector 12"/>
              <p:cNvSpPr/>
              <p:nvPr/>
            </p:nvSpPr>
            <p:spPr>
              <a:xfrm>
                <a:off x="1616017" y="2970837"/>
                <a:ext cx="415196" cy="456726"/>
              </a:xfrm>
              <a:prstGeom prst="flowChartConnector">
                <a:avLst/>
              </a:prstGeom>
              <a:solidFill>
                <a:srgbClr val="D92A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4" name="Connector 13"/>
              <p:cNvSpPr/>
              <p:nvPr/>
            </p:nvSpPr>
            <p:spPr>
              <a:xfrm>
                <a:off x="2157781" y="3007535"/>
                <a:ext cx="458419" cy="456726"/>
              </a:xfrm>
              <a:prstGeom prst="flowChartConnector">
                <a:avLst/>
              </a:prstGeom>
              <a:solidFill>
                <a:srgbClr val="3366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5" name="Connector 14"/>
              <p:cNvSpPr/>
              <p:nvPr/>
            </p:nvSpPr>
            <p:spPr>
              <a:xfrm>
                <a:off x="1574801" y="3604486"/>
                <a:ext cx="404440" cy="456726"/>
              </a:xfrm>
              <a:prstGeom prst="flowChartConnector">
                <a:avLst/>
              </a:prstGeom>
              <a:solidFill>
                <a:srgbClr val="5CFF37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cxnSp>
            <p:nvCxnSpPr>
              <p:cNvPr id="17" name="Straight Arrow Connector 16"/>
              <p:cNvCxnSpPr>
                <a:stCxn id="11" idx="6"/>
                <a:endCxn id="12" idx="2"/>
              </p:cNvCxnSpPr>
              <p:nvPr/>
            </p:nvCxnSpPr>
            <p:spPr>
              <a:xfrm>
                <a:off x="1969695" y="2538028"/>
                <a:ext cx="187117" cy="2000"/>
              </a:xfrm>
              <a:prstGeom prst="straightConnector1">
                <a:avLst/>
              </a:prstGeom>
              <a:ln w="9525" cmpd="sng">
                <a:solidFill>
                  <a:schemeClr val="tx1"/>
                </a:solidFill>
                <a:tailEnd type="triangle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12" idx="3"/>
                <a:endCxn id="13" idx="7"/>
              </p:cNvCxnSpPr>
              <p:nvPr/>
            </p:nvCxnSpPr>
            <p:spPr>
              <a:xfrm flipH="1">
                <a:off x="1970409" y="2701504"/>
                <a:ext cx="253679" cy="336218"/>
              </a:xfrm>
              <a:prstGeom prst="straightConnector1">
                <a:avLst/>
              </a:prstGeom>
              <a:ln w="9525" cmpd="sng">
                <a:solidFill>
                  <a:schemeClr val="tx1"/>
                </a:solidFill>
                <a:tailEnd type="triangle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11" idx="4"/>
                <a:endCxn id="13" idx="0"/>
              </p:cNvCxnSpPr>
              <p:nvPr/>
            </p:nvCxnSpPr>
            <p:spPr>
              <a:xfrm>
                <a:off x="1753933" y="2766390"/>
                <a:ext cx="69682" cy="204446"/>
              </a:xfrm>
              <a:prstGeom prst="straightConnector1">
                <a:avLst/>
              </a:prstGeom>
              <a:ln w="9525" cmpd="sng">
                <a:solidFill>
                  <a:schemeClr val="tx1"/>
                </a:solidFill>
                <a:tailEnd type="triangle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11" idx="5"/>
                <a:endCxn id="14" idx="1"/>
              </p:cNvCxnSpPr>
              <p:nvPr/>
            </p:nvCxnSpPr>
            <p:spPr>
              <a:xfrm>
                <a:off x="1906500" y="2699504"/>
                <a:ext cx="318415" cy="374917"/>
              </a:xfrm>
              <a:prstGeom prst="straightConnector1">
                <a:avLst/>
              </a:prstGeom>
              <a:ln w="9525" cmpd="sng">
                <a:solidFill>
                  <a:schemeClr val="tx1"/>
                </a:solidFill>
                <a:tailEnd type="triangle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stCxn id="13" idx="4"/>
                <a:endCxn id="15" idx="0"/>
              </p:cNvCxnSpPr>
              <p:nvPr/>
            </p:nvCxnSpPr>
            <p:spPr>
              <a:xfrm flipH="1">
                <a:off x="1777021" y="3427562"/>
                <a:ext cx="46594" cy="176924"/>
              </a:xfrm>
              <a:prstGeom prst="straightConnector1">
                <a:avLst/>
              </a:prstGeom>
              <a:ln w="9525" cmpd="sng">
                <a:solidFill>
                  <a:schemeClr val="tx1"/>
                </a:solidFill>
                <a:tailEnd type="triangle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14" idx="3"/>
                <a:endCxn id="15" idx="7"/>
              </p:cNvCxnSpPr>
              <p:nvPr/>
            </p:nvCxnSpPr>
            <p:spPr>
              <a:xfrm flipH="1">
                <a:off x="1920012" y="3397375"/>
                <a:ext cx="304903" cy="273997"/>
              </a:xfrm>
              <a:prstGeom prst="straightConnector1">
                <a:avLst/>
              </a:prstGeom>
              <a:ln w="9525" cmpd="sng">
                <a:solidFill>
                  <a:schemeClr val="tx1"/>
                </a:solidFill>
                <a:tailEnd type="triangle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1501409" y="3667789"/>
                <a:ext cx="480345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>
                    <a:solidFill>
                      <a:srgbClr val="000000"/>
                    </a:solidFill>
                  </a:rPr>
                  <a:t>TCP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115989" y="3649668"/>
                <a:ext cx="542054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>
                    <a:solidFill>
                      <a:schemeClr val="bg1"/>
                    </a:solidFill>
                  </a:rPr>
                  <a:t>New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538744" y="3022098"/>
                <a:ext cx="518091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>
                    <a:solidFill>
                      <a:schemeClr val="bg1"/>
                    </a:solidFill>
                  </a:rPr>
                  <a:t>IPv4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115896" y="3052709"/>
                <a:ext cx="51688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>
                    <a:solidFill>
                      <a:schemeClr val="bg1"/>
                    </a:solidFill>
                  </a:rPr>
                  <a:t>IPv6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082108" y="2386979"/>
                <a:ext cx="55341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>
                    <a:solidFill>
                      <a:srgbClr val="000000"/>
                    </a:solidFill>
                  </a:rPr>
                  <a:t>VLAN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500073" y="2334231"/>
                <a:ext cx="4959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Eth</a:t>
                </a:r>
              </a:p>
            </p:txBody>
          </p:sp>
        </p:grpSp>
      </p:grpSp>
      <p:sp>
        <p:nvSpPr>
          <p:cNvPr id="32" name="Freeform 31"/>
          <p:cNvSpPr/>
          <p:nvPr/>
        </p:nvSpPr>
        <p:spPr>
          <a:xfrm>
            <a:off x="1400002" y="3878964"/>
            <a:ext cx="1736614" cy="1545464"/>
          </a:xfrm>
          <a:custGeom>
            <a:avLst/>
            <a:gdLst>
              <a:gd name="connsiteX0" fmla="*/ 1422952 w 1736614"/>
              <a:gd name="connsiteY0" fmla="*/ 0 h 1545464"/>
              <a:gd name="connsiteX1" fmla="*/ 719126 w 1736614"/>
              <a:gd name="connsiteY1" fmla="*/ 22952 h 1545464"/>
              <a:gd name="connsiteX2" fmla="*/ 0 w 1736614"/>
              <a:gd name="connsiteY2" fmla="*/ 229524 h 1545464"/>
              <a:gd name="connsiteX3" fmla="*/ 38251 w 1736614"/>
              <a:gd name="connsiteY3" fmla="*/ 627366 h 1545464"/>
              <a:gd name="connsiteX4" fmla="*/ 130054 w 1736614"/>
              <a:gd name="connsiteY4" fmla="*/ 1155273 h 1545464"/>
              <a:gd name="connsiteX5" fmla="*/ 336612 w 1736614"/>
              <a:gd name="connsiteY5" fmla="*/ 1407750 h 1545464"/>
              <a:gd name="connsiteX6" fmla="*/ 749727 w 1736614"/>
              <a:gd name="connsiteY6" fmla="*/ 1468956 h 1545464"/>
              <a:gd name="connsiteX7" fmla="*/ 1185793 w 1736614"/>
              <a:gd name="connsiteY7" fmla="*/ 1545464 h 1545464"/>
              <a:gd name="connsiteX8" fmla="*/ 1292897 w 1736614"/>
              <a:gd name="connsiteY8" fmla="*/ 1545464 h 1545464"/>
              <a:gd name="connsiteX9" fmla="*/ 1575958 w 1736614"/>
              <a:gd name="connsiteY9" fmla="*/ 1453655 h 1545464"/>
              <a:gd name="connsiteX10" fmla="*/ 1736614 w 1736614"/>
              <a:gd name="connsiteY10" fmla="*/ 1262384 h 1545464"/>
              <a:gd name="connsiteX11" fmla="*/ 1660111 w 1736614"/>
              <a:gd name="connsiteY11" fmla="*/ 780383 h 1545464"/>
              <a:gd name="connsiteX12" fmla="*/ 1652461 w 1736614"/>
              <a:gd name="connsiteY12" fmla="*/ 711525 h 1545464"/>
              <a:gd name="connsiteX13" fmla="*/ 1575958 w 1736614"/>
              <a:gd name="connsiteY13" fmla="*/ 374890 h 1545464"/>
              <a:gd name="connsiteX14" fmla="*/ 1537706 w 1736614"/>
              <a:gd name="connsiteY14" fmla="*/ 290731 h 1545464"/>
              <a:gd name="connsiteX15" fmla="*/ 1514756 w 1736614"/>
              <a:gd name="connsiteY15" fmla="*/ 260127 h 1545464"/>
              <a:gd name="connsiteX16" fmla="*/ 1499455 w 1736614"/>
              <a:gd name="connsiteY16" fmla="*/ 229524 h 1545464"/>
              <a:gd name="connsiteX17" fmla="*/ 1422952 w 1736614"/>
              <a:gd name="connsiteY17" fmla="*/ 0 h 154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36614" h="1545464">
                <a:moveTo>
                  <a:pt x="1422952" y="0"/>
                </a:moveTo>
                <a:lnTo>
                  <a:pt x="719126" y="22952"/>
                </a:lnTo>
                <a:lnTo>
                  <a:pt x="0" y="229524"/>
                </a:lnTo>
                <a:lnTo>
                  <a:pt x="38251" y="627366"/>
                </a:lnTo>
                <a:lnTo>
                  <a:pt x="130054" y="1155273"/>
                </a:lnTo>
                <a:lnTo>
                  <a:pt x="336612" y="1407750"/>
                </a:lnTo>
                <a:lnTo>
                  <a:pt x="749727" y="1468956"/>
                </a:lnTo>
                <a:lnTo>
                  <a:pt x="1185793" y="1545464"/>
                </a:lnTo>
                <a:lnTo>
                  <a:pt x="1292897" y="1545464"/>
                </a:lnTo>
                <a:lnTo>
                  <a:pt x="1575958" y="1453655"/>
                </a:lnTo>
                <a:lnTo>
                  <a:pt x="1736614" y="1262384"/>
                </a:lnTo>
                <a:lnTo>
                  <a:pt x="1660111" y="780383"/>
                </a:lnTo>
                <a:lnTo>
                  <a:pt x="1652461" y="711525"/>
                </a:lnTo>
                <a:lnTo>
                  <a:pt x="1575958" y="374890"/>
                </a:lnTo>
                <a:cubicBezTo>
                  <a:pt x="1554898" y="318725"/>
                  <a:pt x="1562933" y="326052"/>
                  <a:pt x="1537706" y="290731"/>
                </a:cubicBezTo>
                <a:cubicBezTo>
                  <a:pt x="1530295" y="280355"/>
                  <a:pt x="1521514" y="270940"/>
                  <a:pt x="1514756" y="260127"/>
                </a:cubicBezTo>
                <a:cubicBezTo>
                  <a:pt x="1508712" y="250455"/>
                  <a:pt x="1499455" y="229524"/>
                  <a:pt x="1499455" y="229524"/>
                </a:cubicBezTo>
                <a:lnTo>
                  <a:pt x="1422952" y="0"/>
                </a:lnTo>
                <a:close/>
              </a:path>
            </a:pathLst>
          </a:custGeom>
          <a:noFill/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74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72445" y="1695122"/>
            <a:ext cx="4340326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"/>
              </a:rPr>
              <a:t>﻿</a:t>
            </a:r>
          </a:p>
          <a:p>
            <a:r>
              <a:rPr lang="en-US" sz="2000" b="1" dirty="0" smtClean="0">
                <a:latin typeface="Courier"/>
              </a:rPr>
              <a:t>table </a:t>
            </a:r>
            <a:r>
              <a:rPr lang="en-US" sz="2000" b="1" dirty="0">
                <a:latin typeface="Courier"/>
              </a:rPr>
              <a:t>ipv4_lpm </a:t>
            </a:r>
            <a:endParaRPr lang="en-US" sz="2000" b="1" dirty="0" smtClean="0">
              <a:latin typeface="Courier"/>
            </a:endParaRPr>
          </a:p>
          <a:p>
            <a:r>
              <a:rPr lang="en-US" sz="2000" b="1" dirty="0" smtClean="0">
                <a:latin typeface="Courier"/>
              </a:rPr>
              <a:t>{    </a:t>
            </a:r>
          </a:p>
          <a:p>
            <a:r>
              <a:rPr lang="en-US" sz="2000" b="1" dirty="0">
                <a:latin typeface="Courier"/>
              </a:rPr>
              <a:t>	</a:t>
            </a:r>
            <a:r>
              <a:rPr lang="en-US" sz="2000" b="1" dirty="0" smtClean="0">
                <a:latin typeface="Courier"/>
              </a:rPr>
              <a:t>reads {</a:t>
            </a:r>
          </a:p>
          <a:p>
            <a:r>
              <a:rPr lang="en-US" sz="2000" b="1" dirty="0" smtClean="0">
                <a:latin typeface="Courier"/>
              </a:rPr>
              <a:t>        </a:t>
            </a:r>
            <a:r>
              <a:rPr lang="en-US" sz="2000" b="1" dirty="0">
                <a:latin typeface="Courier"/>
              </a:rPr>
              <a:t>ipv4.dstAddr : </a:t>
            </a:r>
            <a:r>
              <a:rPr lang="en-US" sz="2000" b="1" dirty="0" err="1">
                <a:latin typeface="Courier"/>
              </a:rPr>
              <a:t>lpm</a:t>
            </a:r>
            <a:r>
              <a:rPr lang="en-US" sz="2000" b="1" dirty="0" smtClean="0">
                <a:latin typeface="Courier"/>
              </a:rPr>
              <a:t>;</a:t>
            </a:r>
          </a:p>
          <a:p>
            <a:r>
              <a:rPr lang="en-US" sz="2000" b="1" dirty="0" smtClean="0">
                <a:latin typeface="Courier"/>
              </a:rPr>
              <a:t>   }</a:t>
            </a:r>
          </a:p>
          <a:p>
            <a:r>
              <a:rPr lang="en-US" sz="2000" b="1" dirty="0" smtClean="0">
                <a:latin typeface="Courier"/>
              </a:rPr>
              <a:t>   </a:t>
            </a:r>
            <a:r>
              <a:rPr lang="en-US" sz="2000" b="1" dirty="0">
                <a:latin typeface="Courier"/>
              </a:rPr>
              <a:t>actions </a:t>
            </a:r>
            <a:r>
              <a:rPr lang="en-US" sz="2000" b="1" dirty="0" smtClean="0">
                <a:latin typeface="Courier"/>
              </a:rPr>
              <a:t>{</a:t>
            </a:r>
          </a:p>
          <a:p>
            <a:r>
              <a:rPr lang="en-US" sz="2000" b="1" dirty="0" smtClean="0">
                <a:latin typeface="Courier"/>
              </a:rPr>
              <a:t>        </a:t>
            </a:r>
            <a:r>
              <a:rPr lang="en-US" sz="2000" b="1" dirty="0" err="1" smtClean="0">
                <a:latin typeface="Courier"/>
              </a:rPr>
              <a:t>set_next_hop</a:t>
            </a:r>
            <a:r>
              <a:rPr lang="en-US" sz="2000" b="1" dirty="0" smtClean="0">
                <a:latin typeface="Courier"/>
              </a:rPr>
              <a:t>;</a:t>
            </a:r>
          </a:p>
          <a:p>
            <a:r>
              <a:rPr lang="en-US" sz="2000" b="1" dirty="0" smtClean="0">
                <a:latin typeface="Courier"/>
              </a:rPr>
              <a:t>        drop</a:t>
            </a:r>
            <a:r>
              <a:rPr lang="en-US" sz="2000" b="1" dirty="0">
                <a:latin typeface="Courier"/>
              </a:rPr>
              <a:t>;    </a:t>
            </a:r>
            <a:endParaRPr lang="en-US" sz="2000" b="1" dirty="0" smtClean="0">
              <a:latin typeface="Courier"/>
            </a:endParaRPr>
          </a:p>
          <a:p>
            <a:r>
              <a:rPr lang="en-US" sz="2000" b="1" dirty="0">
                <a:latin typeface="Courier"/>
              </a:rPr>
              <a:t>	</a:t>
            </a:r>
            <a:r>
              <a:rPr lang="en-US" sz="2000" b="1" dirty="0" smtClean="0">
                <a:latin typeface="Courier"/>
              </a:rPr>
              <a:t>}</a:t>
            </a:r>
          </a:p>
          <a:p>
            <a:r>
              <a:rPr lang="en-US" sz="2000" b="1" dirty="0" smtClean="0">
                <a:latin typeface="Courier"/>
              </a:rPr>
              <a:t>}</a:t>
            </a:r>
            <a:endParaRPr lang="en-US" sz="2000" dirty="0">
              <a:latin typeface="Courier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393024"/>
              </p:ext>
            </p:extLst>
          </p:nvPr>
        </p:nvGraphicFramePr>
        <p:xfrm>
          <a:off x="5232792" y="3801109"/>
          <a:ext cx="3010829" cy="259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920"/>
                <a:gridCol w="1598909"/>
              </a:tblGrid>
              <a:tr h="43281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dstAddr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432816">
                <a:tc>
                  <a:txBody>
                    <a:bodyPr/>
                    <a:lstStyle/>
                    <a:p>
                      <a:r>
                        <a:rPr lang="en-US" dirty="0" smtClean="0"/>
                        <a:t>0.*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drop</a:t>
                      </a:r>
                      <a:endParaRPr lang="en-US" dirty="0"/>
                    </a:p>
                  </a:txBody>
                  <a:tcPr/>
                </a:tc>
              </a:tr>
              <a:tr h="432816">
                <a:tc>
                  <a:txBody>
                    <a:bodyPr/>
                    <a:lstStyle/>
                    <a:p>
                      <a:r>
                        <a:rPr lang="en-US" dirty="0" smtClean="0"/>
                        <a:t>10.0.0.*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set_next_hop</a:t>
                      </a:r>
                      <a:endParaRPr lang="en-US" dirty="0"/>
                    </a:p>
                  </a:txBody>
                  <a:tcPr/>
                </a:tc>
              </a:tr>
              <a:tr h="432816">
                <a:tc>
                  <a:txBody>
                    <a:bodyPr/>
                    <a:lstStyle/>
                    <a:p>
                      <a:r>
                        <a:rPr lang="en-US" dirty="0" smtClean="0"/>
                        <a:t>224.*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drop</a:t>
                      </a:r>
                      <a:endParaRPr lang="en-US" dirty="0"/>
                    </a:p>
                  </a:txBody>
                  <a:tcPr/>
                </a:tc>
              </a:tr>
              <a:tr h="432816">
                <a:tc>
                  <a:txBody>
                    <a:bodyPr/>
                    <a:lstStyle/>
                    <a:p>
                      <a:r>
                        <a:rPr lang="en-US" dirty="0" smtClean="0"/>
                        <a:t>192.168.*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drop</a:t>
                      </a:r>
                      <a:endParaRPr lang="en-US" dirty="0"/>
                    </a:p>
                  </a:txBody>
                  <a:tcPr/>
                </a:tc>
              </a:tr>
              <a:tr h="432816">
                <a:tc>
                  <a:txBody>
                    <a:bodyPr/>
                    <a:lstStyle/>
                    <a:p>
                      <a:r>
                        <a:rPr lang="en-US" dirty="0" smtClean="0"/>
                        <a:t>10.0.1.*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set_next_hop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Right Brace 31"/>
          <p:cNvSpPr/>
          <p:nvPr/>
        </p:nvSpPr>
        <p:spPr>
          <a:xfrm rot="16200000">
            <a:off x="5725913" y="2880685"/>
            <a:ext cx="427304" cy="1413544"/>
          </a:xfrm>
          <a:prstGeom prst="rightBrace">
            <a:avLst>
              <a:gd name="adj1" fmla="val 11111"/>
              <a:gd name="adj2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317556" y="2912139"/>
            <a:ext cx="1608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Lookup key</a:t>
            </a:r>
            <a:endParaRPr lang="en-US" sz="2400" dirty="0"/>
          </a:p>
        </p:txBody>
      </p:sp>
      <p:sp>
        <p:nvSpPr>
          <p:cNvPr id="34" name="Right Brace 33"/>
          <p:cNvSpPr/>
          <p:nvPr/>
        </p:nvSpPr>
        <p:spPr>
          <a:xfrm>
            <a:off x="5019139" y="2987102"/>
            <a:ext cx="213653" cy="300787"/>
          </a:xfrm>
          <a:prstGeom prst="rightBrace">
            <a:avLst>
              <a:gd name="adj1" fmla="val 11111"/>
              <a:gd name="adj2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802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0110" y="1560173"/>
            <a:ext cx="8615779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urier"/>
              </a:rPr>
              <a:t>action </a:t>
            </a:r>
            <a:r>
              <a:rPr lang="en-US" b="1" dirty="0" err="1">
                <a:latin typeface="Courier"/>
              </a:rPr>
              <a:t>set_nhop</a:t>
            </a:r>
            <a:r>
              <a:rPr lang="en-US" b="1" dirty="0">
                <a:latin typeface="Courier"/>
              </a:rPr>
              <a:t>(</a:t>
            </a:r>
            <a:r>
              <a:rPr lang="en-US" b="1" dirty="0" smtClean="0">
                <a:latin typeface="Courier"/>
              </a:rPr>
              <a:t>nhop_ipv4_addr, </a:t>
            </a:r>
            <a:r>
              <a:rPr lang="en-US" b="1" dirty="0">
                <a:latin typeface="Courier"/>
              </a:rPr>
              <a:t>port) </a:t>
            </a:r>
            <a:endParaRPr lang="en-US" b="1" dirty="0" smtClean="0">
              <a:latin typeface="Courier"/>
            </a:endParaRPr>
          </a:p>
          <a:p>
            <a:r>
              <a:rPr lang="en-US" b="1" dirty="0" smtClean="0">
                <a:latin typeface="Courier"/>
              </a:rPr>
              <a:t>{    </a:t>
            </a:r>
            <a:endParaRPr lang="en-US" b="1" dirty="0">
              <a:latin typeface="Courier"/>
            </a:endParaRPr>
          </a:p>
          <a:p>
            <a:r>
              <a:rPr lang="en-US" b="1" dirty="0">
                <a:latin typeface="Courier"/>
              </a:rPr>
              <a:t>	</a:t>
            </a:r>
            <a:r>
              <a:rPr lang="en-US" b="1" dirty="0" err="1">
                <a:latin typeface="Courier"/>
              </a:rPr>
              <a:t>modify_field</a:t>
            </a:r>
            <a:r>
              <a:rPr lang="en-US" b="1" dirty="0" smtClean="0">
                <a:latin typeface="Courier"/>
              </a:rPr>
              <a:t>(metadata.nhop_ipv4_addr, nhop_ipv4_addr)</a:t>
            </a:r>
            <a:r>
              <a:rPr lang="en-US" b="1" dirty="0">
                <a:latin typeface="Courier"/>
              </a:rPr>
              <a:t>;    </a:t>
            </a:r>
          </a:p>
          <a:p>
            <a:r>
              <a:rPr lang="en-US" b="1" dirty="0">
                <a:latin typeface="Courier"/>
              </a:rPr>
              <a:t>	</a:t>
            </a:r>
            <a:r>
              <a:rPr lang="en-US" b="1" dirty="0" err="1">
                <a:latin typeface="Courier"/>
              </a:rPr>
              <a:t>modify_field</a:t>
            </a:r>
            <a:r>
              <a:rPr lang="en-US" b="1" dirty="0">
                <a:latin typeface="Courier"/>
              </a:rPr>
              <a:t>(</a:t>
            </a:r>
            <a:r>
              <a:rPr lang="en-US" b="1" dirty="0" err="1" smtClean="0">
                <a:latin typeface="Courier"/>
              </a:rPr>
              <a:t>standard_metadata.egress_port</a:t>
            </a:r>
            <a:r>
              <a:rPr lang="en-US" b="1" dirty="0" smtClean="0">
                <a:latin typeface="Courier"/>
              </a:rPr>
              <a:t>, </a:t>
            </a:r>
            <a:r>
              <a:rPr lang="en-US" b="1" dirty="0">
                <a:latin typeface="Courier"/>
              </a:rPr>
              <a:t>port);    </a:t>
            </a:r>
          </a:p>
          <a:p>
            <a:r>
              <a:rPr lang="en-US" b="1" dirty="0">
                <a:latin typeface="Courier"/>
              </a:rPr>
              <a:t>	</a:t>
            </a:r>
            <a:r>
              <a:rPr lang="en-US" b="1" dirty="0" err="1">
                <a:latin typeface="Courier"/>
              </a:rPr>
              <a:t>add_to_field</a:t>
            </a:r>
            <a:r>
              <a:rPr lang="en-US" b="1" dirty="0">
                <a:latin typeface="Courier"/>
              </a:rPr>
              <a:t>(ipv4.ttl, -1);</a:t>
            </a:r>
          </a:p>
          <a:p>
            <a:r>
              <a:rPr lang="en-US" b="1" dirty="0">
                <a:latin typeface="Courier"/>
              </a:rPr>
              <a:t>}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256400"/>
              </p:ext>
            </p:extLst>
          </p:nvPr>
        </p:nvGraphicFramePr>
        <p:xfrm>
          <a:off x="4775147" y="4498681"/>
          <a:ext cx="3062011" cy="1143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8162"/>
                <a:gridCol w="1103849"/>
              </a:tblGrid>
              <a:tr h="411665">
                <a:tc>
                  <a:txBody>
                    <a:bodyPr/>
                    <a:lstStyle/>
                    <a:p>
                      <a:r>
                        <a:rPr lang="en-US" dirty="0" smtClean="0"/>
                        <a:t>nhop_ipv4_addr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port</a:t>
                      </a:r>
                      <a:endParaRPr lang="en-US" dirty="0"/>
                    </a:p>
                  </a:txBody>
                  <a:tcPr/>
                </a:tc>
              </a:tr>
              <a:tr h="192820">
                <a:tc>
                  <a:txBody>
                    <a:bodyPr/>
                    <a:lstStyle/>
                    <a:p>
                      <a:r>
                        <a:rPr lang="en-US" dirty="0" smtClean="0"/>
                        <a:t>10.0.0.10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192820">
                <a:tc>
                  <a:txBody>
                    <a:bodyPr/>
                    <a:lstStyle/>
                    <a:p>
                      <a:r>
                        <a:rPr lang="en-US" dirty="0" smtClean="0"/>
                        <a:t>10.0.1.10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Elbow Connector 9"/>
          <p:cNvCxnSpPr>
            <a:endCxn id="8" idx="1"/>
          </p:cNvCxnSpPr>
          <p:nvPr/>
        </p:nvCxnSpPr>
        <p:spPr>
          <a:xfrm>
            <a:off x="3909294" y="4973030"/>
            <a:ext cx="865853" cy="97243"/>
          </a:xfrm>
          <a:prstGeom prst="bentConnector3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flipV="1">
            <a:off x="3909294" y="5455032"/>
            <a:ext cx="865853" cy="818637"/>
          </a:xfrm>
          <a:prstGeom prst="bentConnector3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613623"/>
              </p:ext>
            </p:extLst>
          </p:nvPr>
        </p:nvGraphicFramePr>
        <p:xfrm>
          <a:off x="898465" y="3885776"/>
          <a:ext cx="3010829" cy="259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920"/>
                <a:gridCol w="1598909"/>
              </a:tblGrid>
              <a:tr h="43281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dstAddr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432816">
                <a:tc>
                  <a:txBody>
                    <a:bodyPr/>
                    <a:lstStyle/>
                    <a:p>
                      <a:r>
                        <a:rPr lang="en-US" dirty="0" smtClean="0"/>
                        <a:t>0.*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drop</a:t>
                      </a:r>
                      <a:endParaRPr lang="en-US" dirty="0"/>
                    </a:p>
                  </a:txBody>
                  <a:tcPr/>
                </a:tc>
              </a:tr>
              <a:tr h="432816">
                <a:tc>
                  <a:txBody>
                    <a:bodyPr/>
                    <a:lstStyle/>
                    <a:p>
                      <a:r>
                        <a:rPr lang="en-US" dirty="0" smtClean="0"/>
                        <a:t>10.0.0.*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set_next_hop</a:t>
                      </a:r>
                      <a:endParaRPr lang="en-US" dirty="0"/>
                    </a:p>
                  </a:txBody>
                  <a:tcPr/>
                </a:tc>
              </a:tr>
              <a:tr h="432816">
                <a:tc>
                  <a:txBody>
                    <a:bodyPr/>
                    <a:lstStyle/>
                    <a:p>
                      <a:r>
                        <a:rPr lang="en-US" dirty="0" smtClean="0"/>
                        <a:t>224.*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drop</a:t>
                      </a:r>
                      <a:endParaRPr lang="en-US" dirty="0"/>
                    </a:p>
                  </a:txBody>
                  <a:tcPr/>
                </a:tc>
              </a:tr>
              <a:tr h="432816">
                <a:tc>
                  <a:txBody>
                    <a:bodyPr/>
                    <a:lstStyle/>
                    <a:p>
                      <a:r>
                        <a:rPr lang="en-US" dirty="0" smtClean="0"/>
                        <a:t>192.168.*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drop</a:t>
                      </a:r>
                      <a:endParaRPr lang="en-US" dirty="0"/>
                    </a:p>
                  </a:txBody>
                  <a:tcPr/>
                </a:tc>
              </a:tr>
              <a:tr h="432816">
                <a:tc>
                  <a:txBody>
                    <a:bodyPr/>
                    <a:lstStyle/>
                    <a:p>
                      <a:r>
                        <a:rPr lang="en-US" dirty="0" smtClean="0"/>
                        <a:t>10.0.1.*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set_next_hop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12</a:t>
            </a:fld>
            <a:endParaRPr lang="en-US" dirty="0"/>
          </a:p>
        </p:txBody>
      </p:sp>
      <p:cxnSp>
        <p:nvCxnSpPr>
          <p:cNvPr id="11" name="Elbow Connector 10"/>
          <p:cNvCxnSpPr/>
          <p:nvPr/>
        </p:nvCxnSpPr>
        <p:spPr>
          <a:xfrm rot="16200000" flipV="1">
            <a:off x="3129736" y="2236099"/>
            <a:ext cx="2630206" cy="1894957"/>
          </a:xfrm>
          <a:prstGeom prst="bentConnector3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16200000" flipV="1">
            <a:off x="4652351" y="2236099"/>
            <a:ext cx="2630206" cy="1894957"/>
          </a:xfrm>
          <a:prstGeom prst="bentConnector3">
            <a:avLst>
              <a:gd name="adj1" fmla="val 55056"/>
            </a:avLst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628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Control-Flow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22133"/>
            <a:ext cx="7387810" cy="4801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"/>
                <a:cs typeface="Courier"/>
              </a:rPr>
              <a:t>control </a:t>
            </a:r>
            <a:r>
              <a:rPr lang="en-US" dirty="0" smtClean="0">
                <a:latin typeface="Courier"/>
                <a:cs typeface="Courier"/>
              </a:rPr>
              <a:t>ingress </a:t>
            </a:r>
          </a:p>
          <a:p>
            <a:r>
              <a:rPr lang="en-US" dirty="0" smtClean="0">
                <a:latin typeface="Courier"/>
                <a:cs typeface="Courier"/>
              </a:rPr>
              <a:t>{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  </a:t>
            </a:r>
            <a:r>
              <a:rPr lang="en-US" b="1" dirty="0" smtClean="0">
                <a:latin typeface="Courier"/>
                <a:cs typeface="Courier"/>
              </a:rPr>
              <a:t>apply</a:t>
            </a:r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dirty="0">
                <a:latin typeface="Courier"/>
                <a:cs typeface="Courier"/>
              </a:rPr>
              <a:t>port)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r>
              <a:rPr lang="en-US" dirty="0" smtClean="0">
                <a:latin typeface="Courier"/>
                <a:cs typeface="Courier"/>
              </a:rPr>
              <a:t>    if (</a:t>
            </a:r>
            <a:r>
              <a:rPr lang="en-US" b="1" dirty="0">
                <a:latin typeface="Courier"/>
                <a:cs typeface="Courier"/>
              </a:rPr>
              <a:t>valid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 smtClean="0">
                <a:latin typeface="Courier"/>
                <a:cs typeface="Courier"/>
              </a:rPr>
              <a:t>vlan_tag</a:t>
            </a:r>
            <a:r>
              <a:rPr lang="en-US" dirty="0" smtClean="0">
                <a:latin typeface="Courier"/>
                <a:cs typeface="Courier"/>
              </a:rPr>
              <a:t>[0])</a:t>
            </a:r>
            <a:r>
              <a:rPr lang="en-US" dirty="0">
                <a:latin typeface="Courier"/>
                <a:cs typeface="Courier"/>
              </a:rPr>
              <a:t>) {</a:t>
            </a:r>
          </a:p>
          <a:p>
            <a:r>
              <a:rPr lang="en-US" dirty="0">
                <a:latin typeface="Courier"/>
                <a:cs typeface="Courier"/>
              </a:rPr>
              <a:t>        </a:t>
            </a:r>
            <a:r>
              <a:rPr lang="en-US" b="1" dirty="0" smtClean="0">
                <a:latin typeface="Courier"/>
                <a:cs typeface="Courier"/>
              </a:rPr>
              <a:t>apply</a:t>
            </a:r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port_vlan</a:t>
            </a:r>
            <a:r>
              <a:rPr lang="en-US" dirty="0" smtClean="0">
                <a:latin typeface="Courier"/>
                <a:cs typeface="Courier"/>
              </a:rPr>
              <a:t>);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}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  </a:t>
            </a:r>
            <a:r>
              <a:rPr lang="en-US" b="1" dirty="0" smtClean="0">
                <a:latin typeface="Courier"/>
                <a:cs typeface="Courier"/>
              </a:rPr>
              <a:t>apply </a:t>
            </a:r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bridge_domain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smtClean="0">
                <a:latin typeface="Courier"/>
                <a:cs typeface="Courier"/>
              </a:rPr>
              <a:t>if (</a:t>
            </a:r>
            <a:r>
              <a:rPr lang="en-US" b="1" dirty="0">
                <a:latin typeface="Courier"/>
                <a:cs typeface="Courier"/>
              </a:rPr>
              <a:t>valid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mpls_bos</a:t>
            </a:r>
            <a:r>
              <a:rPr lang="en-US" dirty="0">
                <a:latin typeface="Courier"/>
                <a:cs typeface="Courier"/>
              </a:rPr>
              <a:t>)) {</a:t>
            </a:r>
          </a:p>
          <a:p>
            <a:r>
              <a:rPr lang="en-US" dirty="0">
                <a:latin typeface="Courier"/>
                <a:cs typeface="Courier"/>
              </a:rPr>
              <a:t>        </a:t>
            </a:r>
            <a:r>
              <a:rPr lang="en-US" b="1" dirty="0" smtClean="0">
                <a:latin typeface="Courier"/>
                <a:cs typeface="Courier"/>
              </a:rPr>
              <a:t>apply</a:t>
            </a:r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mpls_label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smtClean="0">
                <a:latin typeface="Courier"/>
                <a:cs typeface="Courier"/>
              </a:rPr>
              <a:t>}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err="1">
                <a:latin typeface="Courier"/>
                <a:cs typeface="Courier"/>
              </a:rPr>
              <a:t>retrieve_tunnel_vni</a:t>
            </a:r>
            <a:r>
              <a:rPr lang="en-US" dirty="0">
                <a:latin typeface="Courier"/>
                <a:cs typeface="Courier"/>
              </a:rPr>
              <a:t>();</a:t>
            </a:r>
          </a:p>
          <a:p>
            <a:r>
              <a:rPr lang="en-US" dirty="0">
                <a:latin typeface="Courier"/>
                <a:cs typeface="Courier"/>
              </a:rPr>
              <a:t>    </a:t>
            </a:r>
            <a:r>
              <a:rPr lang="en-US" dirty="0" smtClean="0">
                <a:latin typeface="Courier"/>
                <a:cs typeface="Courier"/>
              </a:rPr>
              <a:t>if (</a:t>
            </a:r>
            <a:r>
              <a:rPr lang="en-US" b="1" dirty="0">
                <a:latin typeface="Courier"/>
                <a:cs typeface="Courier"/>
              </a:rPr>
              <a:t>valid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vxlan</a:t>
            </a:r>
            <a:r>
              <a:rPr lang="en-US" dirty="0">
                <a:latin typeface="Courier"/>
                <a:cs typeface="Courier"/>
              </a:rPr>
              <a:t>) or </a:t>
            </a:r>
            <a:r>
              <a:rPr lang="en-US" b="1" dirty="0">
                <a:latin typeface="Courier"/>
                <a:cs typeface="Courier"/>
              </a:rPr>
              <a:t>valid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genv</a:t>
            </a:r>
            <a:r>
              <a:rPr lang="en-US" dirty="0">
                <a:latin typeface="Courier"/>
                <a:cs typeface="Courier"/>
              </a:rPr>
              <a:t>) or </a:t>
            </a:r>
            <a:r>
              <a:rPr lang="en-US" b="1" dirty="0">
                <a:latin typeface="Courier"/>
                <a:cs typeface="Courier"/>
              </a:rPr>
              <a:t>valid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nvgre</a:t>
            </a:r>
            <a:r>
              <a:rPr lang="en-US" dirty="0">
                <a:latin typeface="Courier"/>
                <a:cs typeface="Courier"/>
              </a:rPr>
              <a:t>)</a:t>
            </a:r>
            <a:r>
              <a:rPr lang="en-US" dirty="0" smtClean="0">
                <a:latin typeface="Courier"/>
                <a:cs typeface="Courier"/>
              </a:rPr>
              <a:t>)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 </a:t>
            </a:r>
            <a:r>
              <a:rPr lang="en-US" dirty="0">
                <a:latin typeface="Courier"/>
                <a:cs typeface="Courier"/>
              </a:rPr>
              <a:t>{</a:t>
            </a:r>
          </a:p>
          <a:p>
            <a:r>
              <a:rPr lang="en-US" dirty="0">
                <a:latin typeface="Courier"/>
                <a:cs typeface="Courier"/>
              </a:rPr>
              <a:t>        </a:t>
            </a:r>
            <a:r>
              <a:rPr lang="en-US" b="1" dirty="0" smtClean="0">
                <a:latin typeface="Courier"/>
                <a:cs typeface="Courier"/>
              </a:rPr>
              <a:t>apply</a:t>
            </a:r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dest_vtep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r>
              <a:rPr lang="en-US" dirty="0">
                <a:latin typeface="Courier"/>
                <a:cs typeface="Courier"/>
              </a:rPr>
              <a:t>        </a:t>
            </a:r>
            <a:r>
              <a:rPr lang="en-US" b="1" dirty="0" smtClean="0">
                <a:latin typeface="Courier"/>
                <a:cs typeface="Courier"/>
              </a:rPr>
              <a:t>apply</a:t>
            </a:r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src_vtep</a:t>
            </a:r>
            <a:r>
              <a:rPr lang="en-US" dirty="0">
                <a:latin typeface="Courier"/>
                <a:cs typeface="Courier"/>
              </a:rPr>
              <a:t>)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}</a:t>
            </a:r>
          </a:p>
          <a:p>
            <a:r>
              <a:rPr lang="en-US" dirty="0" smtClean="0">
                <a:latin typeface="Courier"/>
                <a:cs typeface="Courier"/>
              </a:rPr>
              <a:t>}</a:t>
            </a:r>
          </a:p>
        </p:txBody>
      </p:sp>
      <p:sp>
        <p:nvSpPr>
          <p:cNvPr id="9" name="Rectangle 8"/>
          <p:cNvSpPr/>
          <p:nvPr/>
        </p:nvSpPr>
        <p:spPr>
          <a:xfrm>
            <a:off x="7542337" y="975229"/>
            <a:ext cx="605346" cy="7596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M/A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107083" y="2075041"/>
            <a:ext cx="605346" cy="7596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M/A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542337" y="3131487"/>
            <a:ext cx="605346" cy="7596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M/A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107083" y="4116712"/>
            <a:ext cx="605346" cy="7596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M/A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542337" y="5232510"/>
            <a:ext cx="605346" cy="7596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M/A</a:t>
            </a:r>
            <a:endParaRPr lang="en-US" dirty="0"/>
          </a:p>
        </p:txBody>
      </p:sp>
      <p:cxnSp>
        <p:nvCxnSpPr>
          <p:cNvPr id="15" name="Straight Arrow Connector 14"/>
          <p:cNvCxnSpPr>
            <a:endCxn id="10" idx="0"/>
          </p:cNvCxnSpPr>
          <p:nvPr/>
        </p:nvCxnSpPr>
        <p:spPr>
          <a:xfrm>
            <a:off x="7845010" y="1734921"/>
            <a:ext cx="564746" cy="34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  <a:endCxn id="11" idx="0"/>
          </p:cNvCxnSpPr>
          <p:nvPr/>
        </p:nvCxnSpPr>
        <p:spPr>
          <a:xfrm>
            <a:off x="7845010" y="1734921"/>
            <a:ext cx="0" cy="13965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2"/>
            <a:endCxn id="12" idx="0"/>
          </p:cNvCxnSpPr>
          <p:nvPr/>
        </p:nvCxnSpPr>
        <p:spPr>
          <a:xfrm>
            <a:off x="7845010" y="3891179"/>
            <a:ext cx="564746" cy="2255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3" idx="0"/>
          </p:cNvCxnSpPr>
          <p:nvPr/>
        </p:nvCxnSpPr>
        <p:spPr>
          <a:xfrm>
            <a:off x="7845010" y="3891179"/>
            <a:ext cx="0" cy="13413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2"/>
            <a:endCxn id="13" idx="0"/>
          </p:cNvCxnSpPr>
          <p:nvPr/>
        </p:nvCxnSpPr>
        <p:spPr>
          <a:xfrm flipH="1">
            <a:off x="7845010" y="4876404"/>
            <a:ext cx="564746" cy="3561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2"/>
            <a:endCxn id="11" idx="0"/>
          </p:cNvCxnSpPr>
          <p:nvPr/>
        </p:nvCxnSpPr>
        <p:spPr>
          <a:xfrm flipH="1">
            <a:off x="7845010" y="2834733"/>
            <a:ext cx="564746" cy="2967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36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Driven by header types</a:t>
            </a:r>
          </a:p>
          <a:p>
            <a:endParaRPr lang="en-US" dirty="0"/>
          </a:p>
          <a:p>
            <a:r>
              <a:rPr lang="en-US" dirty="0" err="1" smtClean="0">
                <a:latin typeface="Consolas"/>
                <a:cs typeface="Consolas"/>
              </a:rPr>
              <a:t>add_header</a:t>
            </a:r>
            <a:r>
              <a:rPr lang="en-US" dirty="0" smtClean="0">
                <a:latin typeface="Consolas"/>
                <a:cs typeface="Consolas"/>
              </a:rPr>
              <a:t>(ipv6);</a:t>
            </a:r>
          </a:p>
          <a:p>
            <a:r>
              <a:rPr lang="en-US" dirty="0" err="1" smtClean="0">
                <a:latin typeface="Consolas"/>
                <a:cs typeface="Consolas"/>
              </a:rPr>
              <a:t>remove_header</a:t>
            </a:r>
            <a:r>
              <a:rPr lang="en-US" dirty="0" smtClean="0">
                <a:latin typeface="Consolas"/>
                <a:cs typeface="Consolas"/>
              </a:rPr>
              <a:t>(</a:t>
            </a:r>
            <a:r>
              <a:rPr lang="en-US" dirty="0" err="1" smtClean="0">
                <a:latin typeface="Consolas"/>
                <a:cs typeface="Consolas"/>
              </a:rPr>
              <a:t>vlan</a:t>
            </a:r>
            <a:r>
              <a:rPr lang="en-US" dirty="0" smtClean="0">
                <a:latin typeface="Consolas"/>
                <a:cs typeface="Consolas"/>
              </a:rPr>
              <a:t>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815" y="1278298"/>
            <a:ext cx="2800176" cy="321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87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contents management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34935" y="2378563"/>
            <a:ext cx="3860106" cy="13500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Control plane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234935" y="4138694"/>
            <a:ext cx="3860106" cy="13500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Data plane</a:t>
            </a:r>
            <a:endParaRPr lang="en-US" sz="3200" dirty="0"/>
          </a:p>
        </p:txBody>
      </p:sp>
      <p:sp>
        <p:nvSpPr>
          <p:cNvPr id="7" name="Right Arrow 6"/>
          <p:cNvSpPr/>
          <p:nvPr/>
        </p:nvSpPr>
        <p:spPr>
          <a:xfrm>
            <a:off x="824924" y="4138694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824924" y="4483726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824924" y="4828758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824924" y="5173790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095041" y="4108664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095041" y="4453696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095041" y="4798728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095041" y="5143760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175821" y="3728661"/>
            <a:ext cx="729061" cy="41003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114932" y="2273565"/>
            <a:ext cx="4070111" cy="335024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1529845" y="2051407"/>
            <a:ext cx="390010" cy="2087288"/>
          </a:xfrm>
          <a:prstGeom prst="downArrow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83126" y="2633592"/>
            <a:ext cx="3694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Manage tables contents</a:t>
            </a:r>
          </a:p>
        </p:txBody>
      </p:sp>
      <p:cxnSp>
        <p:nvCxnSpPr>
          <p:cNvPr id="22" name="Straight Arrow Connector 21"/>
          <p:cNvCxnSpPr>
            <a:stCxn id="21" idx="1"/>
          </p:cNvCxnSpPr>
          <p:nvPr/>
        </p:nvCxnSpPr>
        <p:spPr>
          <a:xfrm flipH="1">
            <a:off x="2699866" y="2895202"/>
            <a:ext cx="2683260" cy="1048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505052" y="3206850"/>
            <a:ext cx="3361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(Tied to P4</a:t>
            </a:r>
            <a:r>
              <a:rPr lang="en-US" sz="2800" dirty="0"/>
              <a:t> </a:t>
            </a:r>
            <a:r>
              <a:rPr lang="en-US" sz="2800" dirty="0" smtClean="0"/>
              <a:t>program)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15</a:t>
            </a:fld>
            <a:endParaRPr lang="en-US" dirty="0"/>
          </a:p>
        </p:txBody>
      </p:sp>
      <p:sp>
        <p:nvSpPr>
          <p:cNvPr id="24" name="Up-Down Arrow 23"/>
          <p:cNvSpPr/>
          <p:nvPr/>
        </p:nvSpPr>
        <p:spPr>
          <a:xfrm>
            <a:off x="4127561" y="3635795"/>
            <a:ext cx="401700" cy="61798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64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63" y="1273635"/>
            <a:ext cx="8676910" cy="50827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Simple language</a:t>
            </a:r>
          </a:p>
          <a:p>
            <a:pPr lvl="1"/>
            <a:r>
              <a:rPr lang="en-US" dirty="0" smtClean="0"/>
              <a:t>Parsing, bit-field manipulation, table lookup,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control flow, packet reassembly</a:t>
            </a:r>
          </a:p>
          <a:p>
            <a:r>
              <a:rPr lang="en-US" dirty="0" smtClean="0"/>
              <a:t>Efficient execution (high speed switching)</a:t>
            </a:r>
          </a:p>
          <a:p>
            <a:r>
              <a:rPr lang="en-US" dirty="0" smtClean="0"/>
              <a:t>Simple cost model</a:t>
            </a:r>
          </a:p>
          <a:p>
            <a:r>
              <a:rPr lang="en-US" dirty="0" smtClean="0"/>
              <a:t>Abstract resources</a:t>
            </a:r>
          </a:p>
          <a:p>
            <a:r>
              <a:rPr lang="en-US" dirty="0" smtClean="0"/>
              <a:t>Portable</a:t>
            </a:r>
          </a:p>
          <a:p>
            <a:r>
              <a:rPr lang="en-US" dirty="0" smtClean="0"/>
              <a:t>Expressive:</a:t>
            </a:r>
          </a:p>
          <a:p>
            <a:pPr lvl="1"/>
            <a:r>
              <a:rPr lang="en-US" dirty="0" smtClean="0"/>
              <a:t>New protocols, forwarding policies, </a:t>
            </a:r>
            <a:br>
              <a:rPr lang="en-US" dirty="0" smtClean="0"/>
            </a:br>
            <a:r>
              <a:rPr lang="en-US" dirty="0" smtClean="0"/>
              <a:t>monitoring and instrumentation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211" y="3285301"/>
            <a:ext cx="3077589" cy="205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81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41114" y="3023582"/>
            <a:ext cx="3860106" cy="13500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Control plane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441114" y="4783713"/>
            <a:ext cx="3860106" cy="13500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Data plane</a:t>
            </a:r>
            <a:endParaRPr lang="en-US" sz="3200" dirty="0"/>
          </a:p>
        </p:txBody>
      </p:sp>
      <p:sp>
        <p:nvSpPr>
          <p:cNvPr id="23" name="Up-Down Arrow 22"/>
          <p:cNvSpPr/>
          <p:nvPr/>
        </p:nvSpPr>
        <p:spPr>
          <a:xfrm>
            <a:off x="7289162" y="4253781"/>
            <a:ext cx="401700" cy="61798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4031103" y="4783713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031103" y="5128745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031103" y="5473777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031103" y="5818809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8301220" y="4753683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8301220" y="5098715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8301220" y="5443747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8301220" y="5788779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721050" y="4373680"/>
            <a:ext cx="540601" cy="41003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321111" y="2918584"/>
            <a:ext cx="4070111" cy="335024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4736024" y="2714058"/>
            <a:ext cx="390010" cy="206965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3310393" y="4565117"/>
            <a:ext cx="259288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3737" y="4116500"/>
            <a:ext cx="2981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The P4 Programming-</a:t>
            </a:r>
            <a:br>
              <a:rPr lang="en-US" sz="2400" i="1" dirty="0" smtClean="0"/>
            </a:br>
            <a:r>
              <a:rPr lang="en-US" sz="2400" i="1" dirty="0" smtClean="0"/>
              <a:t>Language Interface</a:t>
            </a:r>
            <a:endParaRPr lang="en-US" sz="24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133274" y="170120"/>
            <a:ext cx="8890115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Creating a Programming Language Interface</a:t>
            </a:r>
            <a:br>
              <a:rPr lang="en-US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a place where there wasn’t one. </a:t>
            </a:r>
          </a:p>
        </p:txBody>
      </p:sp>
    </p:spTree>
    <p:extLst>
      <p:ext uri="{BB962C8B-B14F-4D97-AF65-F5344CB8AC3E}">
        <p14:creationId xmlns:p14="http://schemas.microsoft.com/office/powerpoint/2010/main" val="278155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P4 Language Consortium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“Open </a:t>
            </a:r>
            <a:r>
              <a:rPr lang="en-US" dirty="0"/>
              <a:t>for participation by any individual or </a:t>
            </a:r>
            <a:r>
              <a:rPr lang="en-US" dirty="0" smtClean="0"/>
              <a:t>corporation”</a:t>
            </a:r>
          </a:p>
          <a:p>
            <a:r>
              <a:rPr lang="en-US" dirty="0" smtClean="0">
                <a:hlinkClick r:id="rId2"/>
              </a:rPr>
              <a:t>http://p4.org</a:t>
            </a:r>
            <a:endParaRPr lang="en-US" dirty="0" smtClean="0"/>
          </a:p>
          <a:p>
            <a:r>
              <a:rPr lang="en-US" dirty="0"/>
              <a:t>Language </a:t>
            </a:r>
            <a:r>
              <a:rPr lang="en-US" dirty="0" smtClean="0"/>
              <a:t>spec v1.0.1</a:t>
            </a:r>
          </a:p>
          <a:p>
            <a:r>
              <a:rPr lang="en-US" dirty="0" smtClean="0"/>
              <a:t>Coming soon (3/2015): FOSS release of a reference P4 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884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71" y="9199"/>
            <a:ext cx="8229600" cy="1143000"/>
          </a:xfrm>
        </p:spPr>
        <p:txBody>
          <a:bodyPr/>
          <a:lstStyle/>
          <a:p>
            <a:r>
              <a:rPr lang="en-US" dirty="0" smtClean="0"/>
              <a:t>What do we want to achieve?</a:t>
            </a:r>
            <a:endParaRPr lang="en-US" dirty="0"/>
          </a:p>
        </p:txBody>
      </p:sp>
      <p:grpSp>
        <p:nvGrpSpPr>
          <p:cNvPr id="94" name="Group 93"/>
          <p:cNvGrpSpPr/>
          <p:nvPr/>
        </p:nvGrpSpPr>
        <p:grpSpPr>
          <a:xfrm>
            <a:off x="289054" y="1246704"/>
            <a:ext cx="7623795" cy="1601976"/>
            <a:chOff x="352172" y="4977700"/>
            <a:chExt cx="7623795" cy="1601976"/>
          </a:xfrm>
        </p:grpSpPr>
        <p:sp>
          <p:nvSpPr>
            <p:cNvPr id="11" name="Rectangle 10"/>
            <p:cNvSpPr/>
            <p:nvPr/>
          </p:nvSpPr>
          <p:spPr>
            <a:xfrm>
              <a:off x="762183" y="5094561"/>
              <a:ext cx="3860106" cy="1350098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Switch</a:t>
              </a:r>
              <a:endParaRPr lang="en-US" sz="3200" dirty="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352172" y="5094561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352172" y="5439593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352172" y="5784625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352172" y="6129657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4622289" y="5064531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4622289" y="5409563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4622289" y="5754595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4622289" y="6099627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42180" y="4977700"/>
              <a:ext cx="4070111" cy="160197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46672" y="5868794"/>
              <a:ext cx="26292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Your own protocols</a:t>
              </a:r>
              <a:endParaRPr lang="en-US" sz="2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46672" y="5178730"/>
              <a:ext cx="25661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Standard protocols</a:t>
              </a:r>
              <a:endParaRPr lang="en-US" sz="2400" dirty="0"/>
            </a:p>
          </p:txBody>
        </p:sp>
        <p:sp>
          <p:nvSpPr>
            <p:cNvPr id="28" name="Right Brace 27"/>
            <p:cNvSpPr/>
            <p:nvPr/>
          </p:nvSpPr>
          <p:spPr>
            <a:xfrm>
              <a:off x="5085523" y="5064531"/>
              <a:ext cx="232925" cy="690064"/>
            </a:xfrm>
            <a:prstGeom prst="rightBrace">
              <a:avLst>
                <a:gd name="adj1" fmla="val 31475"/>
                <a:gd name="adj2" fmla="val 50000"/>
              </a:avLst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Brace 28"/>
            <p:cNvSpPr/>
            <p:nvPr/>
          </p:nvSpPr>
          <p:spPr>
            <a:xfrm>
              <a:off x="5085523" y="5754595"/>
              <a:ext cx="232925" cy="690064"/>
            </a:xfrm>
            <a:prstGeom prst="rightBrace">
              <a:avLst>
                <a:gd name="adj1" fmla="val 31475"/>
                <a:gd name="adj2" fmla="val 50000"/>
              </a:avLst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573942" y="3550609"/>
            <a:ext cx="7966683" cy="2511778"/>
            <a:chOff x="893685" y="1326445"/>
            <a:chExt cx="7966683" cy="2511778"/>
          </a:xfrm>
        </p:grpSpPr>
        <p:sp>
          <p:nvSpPr>
            <p:cNvPr id="30" name="Cloud 29"/>
            <p:cNvSpPr/>
            <p:nvPr/>
          </p:nvSpPr>
          <p:spPr>
            <a:xfrm>
              <a:off x="5177369" y="1326445"/>
              <a:ext cx="3682999" cy="2511778"/>
            </a:xfrm>
            <a:prstGeom prst="cloud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solidFill>
                    <a:srgbClr val="000000"/>
                  </a:solidFill>
                </a:rPr>
                <a:t>Datacenter</a:t>
              </a:r>
              <a:endParaRPr lang="en-US" sz="2400" i="1" dirty="0">
                <a:solidFill>
                  <a:srgbClr val="000000"/>
                </a:solidFill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2646" y="1634538"/>
              <a:ext cx="705556" cy="47037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71369" y="1999075"/>
              <a:ext cx="705556" cy="470371"/>
            </a:xfrm>
            <a:prstGeom prst="rect">
              <a:avLst/>
            </a:prstGeom>
          </p:spPr>
        </p:pic>
        <p:cxnSp>
          <p:nvCxnSpPr>
            <p:cNvPr id="37" name="Straight Connector 36"/>
            <p:cNvCxnSpPr/>
            <p:nvPr/>
          </p:nvCxnSpPr>
          <p:spPr>
            <a:xfrm flipV="1">
              <a:off x="5870224" y="2234261"/>
              <a:ext cx="2201333" cy="235185"/>
            </a:xfrm>
            <a:prstGeom prst="line">
              <a:avLst/>
            </a:prstGeom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7971369" y="2283649"/>
              <a:ext cx="352778" cy="707887"/>
            </a:xfrm>
            <a:prstGeom prst="line">
              <a:avLst/>
            </a:prstGeom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6533446" y="2283650"/>
              <a:ext cx="1587500" cy="893207"/>
            </a:xfrm>
            <a:prstGeom prst="line">
              <a:avLst/>
            </a:prstGeom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6533446" y="3176857"/>
              <a:ext cx="1093611" cy="110876"/>
            </a:xfrm>
            <a:prstGeom prst="line">
              <a:avLst/>
            </a:prstGeom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055557" y="1869724"/>
              <a:ext cx="1016000" cy="296332"/>
            </a:xfrm>
            <a:prstGeom prst="line">
              <a:avLst/>
            </a:prstGeom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5743226" y="1869724"/>
              <a:ext cx="867831" cy="476805"/>
            </a:xfrm>
            <a:prstGeom prst="line">
              <a:avLst/>
            </a:prstGeom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893685" y="2283650"/>
              <a:ext cx="36333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Currently most useful if you have</a:t>
              </a:r>
              <a:br>
                <a:rPr lang="en-US" sz="2000" i="1" dirty="0" smtClean="0"/>
              </a:br>
              <a:r>
                <a:rPr lang="en-US" sz="2000" i="1" dirty="0" smtClean="0"/>
                <a:t>your own network playground</a:t>
              </a:r>
              <a:endParaRPr lang="en-US" sz="2000" i="1" dirty="0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8378" y="2941671"/>
              <a:ext cx="705556" cy="47037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4979" y="2283649"/>
              <a:ext cx="705556" cy="470371"/>
            </a:xfrm>
            <a:prstGeom prst="rect">
              <a:avLst/>
            </a:prstGeom>
          </p:spPr>
        </p:pic>
        <p:cxnSp>
          <p:nvCxnSpPr>
            <p:cNvPr id="54" name="Straight Connector 53"/>
            <p:cNvCxnSpPr/>
            <p:nvPr/>
          </p:nvCxnSpPr>
          <p:spPr>
            <a:xfrm flipH="1" flipV="1">
              <a:off x="5743226" y="2581728"/>
              <a:ext cx="458610" cy="595130"/>
            </a:xfrm>
            <a:prstGeom prst="line">
              <a:avLst/>
            </a:prstGeom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60535" y="3071858"/>
              <a:ext cx="705556" cy="470371"/>
            </a:xfrm>
            <a:prstGeom prst="rect">
              <a:avLst/>
            </a:prstGeom>
          </p:spPr>
        </p:pic>
      </p:grpSp>
      <p:sp>
        <p:nvSpPr>
          <p:cNvPr id="96" name="Slide Number Placeholder 9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286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030" y="1600200"/>
            <a:ext cx="8655000" cy="481288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Implement (new) protocols</a:t>
            </a:r>
          </a:p>
          <a:p>
            <a:pPr lvl="1"/>
            <a:r>
              <a:rPr lang="en-US" dirty="0" err="1" smtClean="0"/>
              <a:t>VxLAN</a:t>
            </a:r>
            <a:r>
              <a:rPr lang="en-US" dirty="0" smtClean="0"/>
              <a:t>: 175 lines of code</a:t>
            </a:r>
          </a:p>
          <a:p>
            <a:pPr lvl="1"/>
            <a:r>
              <a:rPr lang="en-US" dirty="0" smtClean="0"/>
              <a:t>NVGRE: 183 lines of code</a:t>
            </a:r>
          </a:p>
          <a:p>
            <a:r>
              <a:rPr lang="en-US" dirty="0" smtClean="0"/>
              <a:t>Low overhead (high speed)</a:t>
            </a:r>
          </a:p>
          <a:p>
            <a:r>
              <a:rPr lang="en-US" dirty="0" smtClean="0"/>
              <a:t>Flexible forwarding policies</a:t>
            </a:r>
          </a:p>
          <a:p>
            <a:r>
              <a:rPr lang="en-US" dirty="0" smtClean="0"/>
              <a:t>Improved signaling, monitoring, and troubleshooting</a:t>
            </a:r>
          </a:p>
          <a:p>
            <a:r>
              <a:rPr lang="en-US" dirty="0" smtClean="0"/>
              <a:t>Change functionality with software upgrades</a:t>
            </a:r>
          </a:p>
          <a:p>
            <a:r>
              <a:rPr lang="en-US" dirty="0" smtClean="0"/>
              <a:t>Use only what you need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571" b="28462"/>
          <a:stretch/>
        </p:blipFill>
        <p:spPr>
          <a:xfrm>
            <a:off x="6689391" y="1750922"/>
            <a:ext cx="2295533" cy="134446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085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502" y="274638"/>
            <a:ext cx="8229600" cy="782147"/>
          </a:xfrm>
        </p:spPr>
        <p:txBody>
          <a:bodyPr/>
          <a:lstStyle/>
          <a:p>
            <a:r>
              <a:rPr lang="en-US" dirty="0" smtClean="0"/>
              <a:t>P4 Scope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95802" y="1434596"/>
            <a:ext cx="2439723" cy="8533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Control plane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995802" y="2547061"/>
            <a:ext cx="2439723" cy="8533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Data plane</a:t>
            </a:r>
            <a:endParaRPr lang="en-US" sz="3200" dirty="0"/>
          </a:p>
        </p:txBody>
      </p:sp>
      <p:sp>
        <p:nvSpPr>
          <p:cNvPr id="7" name="Right Arrow 6"/>
          <p:cNvSpPr/>
          <p:nvPr/>
        </p:nvSpPr>
        <p:spPr>
          <a:xfrm>
            <a:off x="3736661" y="2547061"/>
            <a:ext cx="259141" cy="21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736661" y="2765133"/>
            <a:ext cx="259141" cy="21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736661" y="2983206"/>
            <a:ext cx="259141" cy="21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736661" y="3201278"/>
            <a:ext cx="259141" cy="21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435525" y="2528081"/>
            <a:ext cx="259141" cy="21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435525" y="2746153"/>
            <a:ext cx="259141" cy="21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435525" y="2964226"/>
            <a:ext cx="259141" cy="21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435525" y="3182298"/>
            <a:ext cx="259141" cy="21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4804768" y="2287906"/>
            <a:ext cx="246500" cy="25915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919956" y="1368234"/>
            <a:ext cx="2572453" cy="211747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036635" y="1916852"/>
            <a:ext cx="19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Control traffic</a:t>
            </a:r>
            <a:endParaRPr lang="en-US" sz="2400" i="1" dirty="0"/>
          </a:p>
        </p:txBody>
      </p:sp>
      <p:cxnSp>
        <p:nvCxnSpPr>
          <p:cNvPr id="28" name="Straight Arrow Connector 27"/>
          <p:cNvCxnSpPr>
            <a:stCxn id="61" idx="1"/>
            <a:endCxn id="15" idx="3"/>
          </p:cNvCxnSpPr>
          <p:nvPr/>
        </p:nvCxnSpPr>
        <p:spPr>
          <a:xfrm flipH="1">
            <a:off x="5051268" y="1791908"/>
            <a:ext cx="1991729" cy="631903"/>
          </a:xfrm>
          <a:prstGeom prst="straightConnector1">
            <a:avLst/>
          </a:prstGeom>
          <a:ln w="28575" cmpd="sng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5" idx="1"/>
            <a:endCxn id="63" idx="7"/>
          </p:cNvCxnSpPr>
          <p:nvPr/>
        </p:nvCxnSpPr>
        <p:spPr>
          <a:xfrm flipH="1">
            <a:off x="6037395" y="2147685"/>
            <a:ext cx="999240" cy="192564"/>
          </a:xfrm>
          <a:prstGeom prst="straightConnector1">
            <a:avLst/>
          </a:prstGeom>
          <a:ln w="28575" cmpd="sng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447610" y="2523687"/>
            <a:ext cx="1214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Packets</a:t>
            </a:r>
            <a:endParaRPr lang="en-US" sz="3200" i="1" dirty="0"/>
          </a:p>
        </p:txBody>
      </p:sp>
      <p:cxnSp>
        <p:nvCxnSpPr>
          <p:cNvPr id="30" name="Straight Arrow Connector 29"/>
          <p:cNvCxnSpPr>
            <a:stCxn id="29" idx="1"/>
            <a:endCxn id="13" idx="3"/>
          </p:cNvCxnSpPr>
          <p:nvPr/>
        </p:nvCxnSpPr>
        <p:spPr>
          <a:xfrm flipH="1">
            <a:off x="6694666" y="2754520"/>
            <a:ext cx="752944" cy="318742"/>
          </a:xfrm>
          <a:prstGeom prst="straightConnector1">
            <a:avLst/>
          </a:prstGeom>
          <a:ln w="28575" cmpd="sng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1"/>
            <a:endCxn id="63" idx="6"/>
          </p:cNvCxnSpPr>
          <p:nvPr/>
        </p:nvCxnSpPr>
        <p:spPr>
          <a:xfrm flipH="1" flipV="1">
            <a:off x="5977339" y="2415508"/>
            <a:ext cx="1470271" cy="339012"/>
          </a:xfrm>
          <a:prstGeom prst="straightConnector1">
            <a:avLst/>
          </a:prstGeom>
          <a:ln w="28575" cmpd="sng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042997" y="1561075"/>
            <a:ext cx="176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Table </a:t>
            </a:r>
            <a:r>
              <a:rPr lang="en-US" sz="2400" i="1" dirty="0" err="1" smtClean="0"/>
              <a:t>mgmt</a:t>
            </a:r>
            <a:endParaRPr lang="en-US" sz="2400" i="1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4"/>
          </p:nvPr>
        </p:nvSpPr>
        <p:spPr>
          <a:xfrm>
            <a:off x="7837158" y="6356350"/>
            <a:ext cx="953171" cy="365125"/>
          </a:xfrm>
        </p:spPr>
        <p:txBody>
          <a:bodyPr/>
          <a:lstStyle/>
          <a:p>
            <a:fld id="{8A1781BC-3211-F34E-99EA-B41CEAE43939}" type="slidenum">
              <a:rPr lang="en-US" smtClean="0"/>
              <a:t>5</a:t>
            </a:fld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002163" y="4437689"/>
            <a:ext cx="2439724" cy="853310"/>
          </a:xfrm>
          <a:prstGeom prst="rect">
            <a:avLst/>
          </a:prstGeom>
          <a:solidFill>
            <a:schemeClr val="accent3">
              <a:tint val="50000"/>
              <a:satMod val="30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Control plane</a:t>
            </a:r>
            <a:endParaRPr lang="en-US" sz="3200" dirty="0"/>
          </a:p>
        </p:txBody>
      </p:sp>
      <p:sp>
        <p:nvSpPr>
          <p:cNvPr id="35" name="Rectangle 34"/>
          <p:cNvSpPr/>
          <p:nvPr/>
        </p:nvSpPr>
        <p:spPr>
          <a:xfrm>
            <a:off x="4002163" y="5550154"/>
            <a:ext cx="2439724" cy="8533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Data plane</a:t>
            </a:r>
            <a:endParaRPr lang="en-US" sz="3200" dirty="0"/>
          </a:p>
        </p:txBody>
      </p:sp>
      <p:sp>
        <p:nvSpPr>
          <p:cNvPr id="36" name="Right Arrow 35"/>
          <p:cNvSpPr/>
          <p:nvPr/>
        </p:nvSpPr>
        <p:spPr>
          <a:xfrm>
            <a:off x="3743022" y="5550154"/>
            <a:ext cx="259141" cy="21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3743022" y="5768226"/>
            <a:ext cx="259141" cy="21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3743022" y="5986299"/>
            <a:ext cx="259141" cy="21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3743022" y="6204371"/>
            <a:ext cx="259141" cy="21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6441887" y="5531174"/>
            <a:ext cx="259141" cy="21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6441887" y="5749246"/>
            <a:ext cx="259141" cy="21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6441887" y="5967319"/>
            <a:ext cx="259141" cy="21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>
            <a:off x="6441887" y="6185391"/>
            <a:ext cx="259141" cy="21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wn Arrow 46"/>
          <p:cNvSpPr/>
          <p:nvPr/>
        </p:nvSpPr>
        <p:spPr>
          <a:xfrm>
            <a:off x="4811128" y="5290999"/>
            <a:ext cx="455247" cy="25915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926317" y="4371327"/>
            <a:ext cx="2572454" cy="211747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98592" y="4268183"/>
            <a:ext cx="1731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P4 Program</a:t>
            </a:r>
            <a:endParaRPr lang="en-US" sz="2400" i="1" dirty="0"/>
          </a:p>
        </p:txBody>
      </p:sp>
      <p:cxnSp>
        <p:nvCxnSpPr>
          <p:cNvPr id="54" name="Straight Arrow Connector 53"/>
          <p:cNvCxnSpPr>
            <a:stCxn id="52" idx="1"/>
          </p:cNvCxnSpPr>
          <p:nvPr/>
        </p:nvCxnSpPr>
        <p:spPr>
          <a:xfrm flipH="1">
            <a:off x="4422690" y="4499016"/>
            <a:ext cx="2575902" cy="837247"/>
          </a:xfrm>
          <a:prstGeom prst="straightConnector1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Down Arrow 50"/>
          <p:cNvSpPr/>
          <p:nvPr/>
        </p:nvSpPr>
        <p:spPr>
          <a:xfrm>
            <a:off x="4188557" y="4268183"/>
            <a:ext cx="338785" cy="1500043"/>
          </a:xfrm>
          <a:prstGeom prst="downArrow">
            <a:avLst/>
          </a:prstGeom>
          <a:solidFill>
            <a:schemeClr val="accent2">
              <a:alpha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3854" y="1870627"/>
            <a:ext cx="19854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Traditional </a:t>
            </a:r>
            <a:br>
              <a:rPr lang="en-US" sz="3200" dirty="0" smtClean="0"/>
            </a:br>
            <a:r>
              <a:rPr lang="en-US" sz="3200" dirty="0" smtClean="0"/>
              <a:t>switch</a:t>
            </a:r>
            <a:endParaRPr lang="en-US" sz="3200" dirty="0"/>
          </a:p>
        </p:txBody>
      </p:sp>
      <p:sp>
        <p:nvSpPr>
          <p:cNvPr id="60" name="TextBox 59"/>
          <p:cNvSpPr txBox="1"/>
          <p:nvPr/>
        </p:nvSpPr>
        <p:spPr>
          <a:xfrm>
            <a:off x="195577" y="5043875"/>
            <a:ext cx="31700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P4-defined</a:t>
            </a:r>
            <a:r>
              <a:rPr lang="en-US" sz="3200" dirty="0"/>
              <a:t> </a:t>
            </a:r>
            <a:r>
              <a:rPr lang="en-US" sz="3200" dirty="0" smtClean="0"/>
              <a:t>switch</a:t>
            </a:r>
            <a:endParaRPr lang="en-US" sz="3200" dirty="0"/>
          </a:p>
        </p:txBody>
      </p:sp>
      <p:sp>
        <p:nvSpPr>
          <p:cNvPr id="26" name="Rounded Rectangle 25"/>
          <p:cNvSpPr/>
          <p:nvPr/>
        </p:nvSpPr>
        <p:spPr>
          <a:xfrm>
            <a:off x="168737" y="1154471"/>
            <a:ext cx="8809856" cy="261088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195577" y="3985559"/>
            <a:ext cx="8809856" cy="261088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Up-Down Arrow 62"/>
          <p:cNvSpPr/>
          <p:nvPr/>
        </p:nvSpPr>
        <p:spPr>
          <a:xfrm>
            <a:off x="5797170" y="2220136"/>
            <a:ext cx="240225" cy="39074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Up-Down Arrow 73"/>
          <p:cNvSpPr/>
          <p:nvPr/>
        </p:nvSpPr>
        <p:spPr>
          <a:xfrm>
            <a:off x="5829457" y="5205879"/>
            <a:ext cx="240225" cy="39074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7039529" y="4744214"/>
            <a:ext cx="2098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P4 table </a:t>
            </a:r>
            <a:r>
              <a:rPr lang="en-US" sz="2400" i="1" dirty="0" err="1" smtClean="0"/>
              <a:t>mgmt</a:t>
            </a:r>
            <a:endParaRPr lang="en-US" sz="2400" i="1" dirty="0"/>
          </a:p>
        </p:txBody>
      </p:sp>
      <p:cxnSp>
        <p:nvCxnSpPr>
          <p:cNvPr id="79" name="Straight Arrow Connector 78"/>
          <p:cNvCxnSpPr>
            <a:stCxn id="77" idx="1"/>
          </p:cNvCxnSpPr>
          <p:nvPr/>
        </p:nvCxnSpPr>
        <p:spPr>
          <a:xfrm flipH="1">
            <a:off x="5150924" y="4975047"/>
            <a:ext cx="1888605" cy="424324"/>
          </a:xfrm>
          <a:prstGeom prst="straightConnector1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285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61" grpId="0"/>
      <p:bldP spid="34" grpId="0" animBg="1"/>
      <p:bldP spid="35" grpId="0" animBg="1"/>
      <p:bldP spid="36" grpId="0" animBg="1"/>
      <p:bldP spid="37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0" grpId="0" animBg="1"/>
      <p:bldP spid="52" grpId="0"/>
      <p:bldP spid="51" grpId="0" animBg="1"/>
      <p:bldP spid="60" grpId="0"/>
      <p:bldP spid="62" grpId="0" animBg="1"/>
      <p:bldP spid="74" grpId="0" animBg="1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58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Q: Which data </a:t>
            </a:r>
            <a:r>
              <a:rPr lang="en-US" dirty="0"/>
              <a:t>plane?</a:t>
            </a:r>
            <a:br>
              <a:rPr lang="en-US" dirty="0"/>
            </a:br>
            <a:r>
              <a:rPr lang="en-US" dirty="0" smtClean="0"/>
              <a:t>A: Any </a:t>
            </a:r>
            <a:r>
              <a:rPr lang="en-US" dirty="0"/>
              <a:t>data </a:t>
            </a:r>
            <a:r>
              <a:rPr lang="en-US" dirty="0" smtClean="0"/>
              <a:t>plane!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34935" y="2378563"/>
            <a:ext cx="3860106" cy="13500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Control plane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234935" y="4138694"/>
            <a:ext cx="3860106" cy="13500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Data plane</a:t>
            </a:r>
            <a:endParaRPr lang="en-US" sz="3200" dirty="0"/>
          </a:p>
        </p:txBody>
      </p:sp>
      <p:sp>
        <p:nvSpPr>
          <p:cNvPr id="7" name="Right Arrow 6"/>
          <p:cNvSpPr/>
          <p:nvPr/>
        </p:nvSpPr>
        <p:spPr>
          <a:xfrm>
            <a:off x="824924" y="4138694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824924" y="4483726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824924" y="4828758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824924" y="5173790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095041" y="4108664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095041" y="4453696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095041" y="4798728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095041" y="5143760"/>
            <a:ext cx="410011" cy="345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514871" y="3728661"/>
            <a:ext cx="779943" cy="41003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14932" y="2273565"/>
            <a:ext cx="4070111" cy="335024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1529845" y="2168531"/>
            <a:ext cx="390010" cy="2315195"/>
          </a:xfrm>
          <a:prstGeom prst="downArrow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85653" y="2033233"/>
            <a:ext cx="32583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Programmable switches</a:t>
            </a:r>
          </a:p>
          <a:p>
            <a:r>
              <a:rPr lang="en-US" sz="2400" dirty="0" smtClean="0"/>
              <a:t>FPGA switches</a:t>
            </a:r>
          </a:p>
          <a:p>
            <a:r>
              <a:rPr lang="en-US" sz="2400" dirty="0" smtClean="0"/>
              <a:t>Programmable NICs</a:t>
            </a:r>
          </a:p>
          <a:p>
            <a:r>
              <a:rPr lang="en-US" sz="2400" dirty="0" smtClean="0"/>
              <a:t>Software switches</a:t>
            </a:r>
          </a:p>
          <a:p>
            <a:r>
              <a:rPr lang="en-US" sz="2400" dirty="0" smtClean="0"/>
              <a:t>You name it…</a:t>
            </a:r>
            <a:endParaRPr lang="en-US" sz="2400" dirty="0"/>
          </a:p>
        </p:txBody>
      </p:sp>
      <p:cxnSp>
        <p:nvCxnSpPr>
          <p:cNvPr id="18" name="Straight Arrow Connector 17"/>
          <p:cNvCxnSpPr>
            <a:stCxn id="34" idx="1"/>
          </p:cNvCxnSpPr>
          <p:nvPr/>
        </p:nvCxnSpPr>
        <p:spPr>
          <a:xfrm flipH="1">
            <a:off x="5185043" y="2999849"/>
            <a:ext cx="458082" cy="83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ight Brace 33"/>
          <p:cNvSpPr/>
          <p:nvPr/>
        </p:nvSpPr>
        <p:spPr>
          <a:xfrm flipH="1">
            <a:off x="5643125" y="2168531"/>
            <a:ext cx="242528" cy="1662636"/>
          </a:xfrm>
          <a:prstGeom prst="rightBrace">
            <a:avLst>
              <a:gd name="adj1" fmla="val 31475"/>
              <a:gd name="adj2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6</a:t>
            </a:fld>
            <a:endParaRPr lang="en-US" dirty="0"/>
          </a:p>
        </p:txBody>
      </p:sp>
      <p:sp>
        <p:nvSpPr>
          <p:cNvPr id="23" name="Up-Down Arrow 22"/>
          <p:cNvSpPr/>
          <p:nvPr/>
        </p:nvSpPr>
        <p:spPr>
          <a:xfrm>
            <a:off x="4127561" y="3635795"/>
            <a:ext cx="401700" cy="61798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09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plane programmability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824923" y="2646452"/>
            <a:ext cx="7559431" cy="2872370"/>
            <a:chOff x="824924" y="4108664"/>
            <a:chExt cx="4680128" cy="1410158"/>
          </a:xfrm>
        </p:grpSpPr>
        <p:sp>
          <p:nvSpPr>
            <p:cNvPr id="4" name="Rectangle 3"/>
            <p:cNvSpPr/>
            <p:nvPr/>
          </p:nvSpPr>
          <p:spPr>
            <a:xfrm>
              <a:off x="1234935" y="4138694"/>
              <a:ext cx="3860106" cy="135009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Data plane</a:t>
              </a:r>
            </a:p>
            <a:p>
              <a:pPr algn="ctr"/>
              <a:endParaRPr lang="en-US" sz="3200" dirty="0"/>
            </a:p>
            <a:p>
              <a:pPr algn="ctr"/>
              <a:endParaRPr lang="en-US" sz="3200" dirty="0" smtClean="0"/>
            </a:p>
            <a:p>
              <a:pPr algn="ctr"/>
              <a:endParaRPr lang="en-US" sz="3200" dirty="0"/>
            </a:p>
            <a:p>
              <a:pPr algn="ctr"/>
              <a:endParaRPr lang="en-US" sz="3200" dirty="0" smtClean="0"/>
            </a:p>
            <a:p>
              <a:pPr algn="ctr"/>
              <a:endParaRPr lang="en-US" sz="3200" dirty="0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824924" y="4138694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824924" y="4483726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824924" y="4828758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824924" y="5173790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5095041" y="4108664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5095041" y="4453696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095041" y="4798728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095041" y="5143760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901206" y="3124200"/>
            <a:ext cx="1383388" cy="2055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P4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3956303" y="3124200"/>
            <a:ext cx="1322982" cy="2055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P4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5937535" y="3124200"/>
            <a:ext cx="1402706" cy="2055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P4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2940565" y="1542655"/>
            <a:ext cx="2124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Programmable</a:t>
            </a:r>
            <a:br>
              <a:rPr lang="en-US" sz="2400" i="1" dirty="0" smtClean="0"/>
            </a:br>
            <a:r>
              <a:rPr lang="en-US" sz="2400" i="1" dirty="0" smtClean="0"/>
              <a:t>blocks</a:t>
            </a:r>
            <a:endParaRPr lang="en-US" sz="2400" i="1" dirty="0"/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 flipH="1">
            <a:off x="3284594" y="2373652"/>
            <a:ext cx="718253" cy="77859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2"/>
            <a:endCxn id="15" idx="0"/>
          </p:cNvCxnSpPr>
          <p:nvPr/>
        </p:nvCxnSpPr>
        <p:spPr>
          <a:xfrm>
            <a:off x="4002847" y="2373652"/>
            <a:ext cx="614947" cy="7505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2"/>
          </p:cNvCxnSpPr>
          <p:nvPr/>
        </p:nvCxnSpPr>
        <p:spPr>
          <a:xfrm>
            <a:off x="4002847" y="2373652"/>
            <a:ext cx="1934688" cy="7505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341904" y="5691866"/>
            <a:ext cx="2005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Fixed function</a:t>
            </a:r>
            <a:endParaRPr lang="en-US" sz="2400" i="1" dirty="0"/>
          </a:p>
        </p:txBody>
      </p:sp>
      <p:cxnSp>
        <p:nvCxnSpPr>
          <p:cNvPr id="37" name="Straight Arrow Connector 36"/>
          <p:cNvCxnSpPr>
            <a:stCxn id="34" idx="0"/>
          </p:cNvCxnSpPr>
          <p:nvPr/>
        </p:nvCxnSpPr>
        <p:spPr>
          <a:xfrm flipV="1">
            <a:off x="3344599" y="5253007"/>
            <a:ext cx="139463" cy="4388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ight Arrow 40"/>
          <p:cNvSpPr/>
          <p:nvPr/>
        </p:nvSpPr>
        <p:spPr>
          <a:xfrm>
            <a:off x="3810000" y="3810000"/>
            <a:ext cx="202692" cy="76357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3284594" y="3810000"/>
            <a:ext cx="202692" cy="76357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5747779" y="3810000"/>
            <a:ext cx="202692" cy="76357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7340241" y="3810000"/>
            <a:ext cx="202692" cy="76357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>
            <a:off x="5279285" y="3810000"/>
            <a:ext cx="202692" cy="76357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1698514" y="3810000"/>
            <a:ext cx="202692" cy="763579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876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5100" y="2150156"/>
            <a:ext cx="2392876" cy="430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13314" y="1850135"/>
            <a:ext cx="1590043" cy="9500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Programmable</a:t>
            </a:r>
          </a:p>
          <a:p>
            <a:pPr algn="ctr"/>
            <a:r>
              <a:rPr lang="en-US" dirty="0" smtClean="0"/>
              <a:t>parser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2990082" y="2210160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050084" y="3790282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41488" y="2606299"/>
            <a:ext cx="1560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Packet (byte[])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39435" y="1935142"/>
            <a:ext cx="960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Headers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26694" y="1940143"/>
            <a:ext cx="521505" cy="430032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eth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48199" y="1940143"/>
            <a:ext cx="521505" cy="430032"/>
          </a:xfrm>
          <a:prstGeom prst="rect">
            <a:avLst/>
          </a:prstGeom>
          <a:solidFill>
            <a:srgbClr val="D9969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vlan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69704" y="1940143"/>
            <a:ext cx="521505" cy="430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ipv4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26694" y="1940143"/>
            <a:ext cx="1564515" cy="4300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300036" y="3445255"/>
            <a:ext cx="1590043" cy="9500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Programmable</a:t>
            </a:r>
          </a:p>
          <a:p>
            <a:pPr algn="ctr"/>
            <a:r>
              <a:rPr lang="en-US" dirty="0" smtClean="0"/>
              <a:t>match-action</a:t>
            </a:r>
          </a:p>
          <a:p>
            <a:pPr algn="ctr"/>
            <a:r>
              <a:rPr lang="en-US" dirty="0" smtClean="0"/>
              <a:t>units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998855" y="4305319"/>
            <a:ext cx="1104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Metadata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570098" y="3445255"/>
            <a:ext cx="521505" cy="430032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eth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70098" y="3875287"/>
            <a:ext cx="521505" cy="4300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mtag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91603" y="3445255"/>
            <a:ext cx="622999" cy="430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ipv4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5320146" y="5401091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780022" y="3790282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570098" y="5066065"/>
            <a:ext cx="1590043" cy="9500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Programmable</a:t>
            </a:r>
          </a:p>
          <a:p>
            <a:pPr algn="ctr"/>
            <a:r>
              <a:rPr lang="en-US" dirty="0" smtClean="0"/>
              <a:t>reassembly</a:t>
            </a:r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>
            <a:off x="3050084" y="5401091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928143" y="5276081"/>
            <a:ext cx="2392876" cy="430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776343" y="5732224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Packet</a:t>
            </a:r>
            <a:endParaRPr lang="en-US" dirty="0"/>
          </a:p>
        </p:txBody>
      </p:sp>
      <p:sp>
        <p:nvSpPr>
          <p:cNvPr id="30" name="Right Arrow 29"/>
          <p:cNvSpPr/>
          <p:nvPr/>
        </p:nvSpPr>
        <p:spPr>
          <a:xfrm>
            <a:off x="5204851" y="2275166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518180" y="2425815"/>
            <a:ext cx="925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Payload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091603" y="3875287"/>
            <a:ext cx="521505" cy="430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err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23109" y="3875287"/>
            <a:ext cx="781512" cy="430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bcast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09311" y="3450260"/>
            <a:ext cx="695310" cy="430032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port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180960" y="3379589"/>
            <a:ext cx="1590043" cy="95007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Q</a:t>
            </a:r>
            <a:r>
              <a:rPr lang="en-US" dirty="0" err="1" smtClean="0"/>
              <a:t>ueueing</a:t>
            </a:r>
            <a:endParaRPr lang="en-US" dirty="0"/>
          </a:p>
        </p:txBody>
      </p:sp>
      <p:sp>
        <p:nvSpPr>
          <p:cNvPr id="40" name="Right Arrow 39"/>
          <p:cNvSpPr/>
          <p:nvPr/>
        </p:nvSpPr>
        <p:spPr>
          <a:xfrm>
            <a:off x="5616688" y="3730296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26694" y="2425815"/>
            <a:ext cx="1130031" cy="430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ight Arrow 41"/>
          <p:cNvSpPr/>
          <p:nvPr/>
        </p:nvSpPr>
        <p:spPr>
          <a:xfrm>
            <a:off x="8476794" y="2275166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8013344" y="3722776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200033" y="5186075"/>
            <a:ext cx="521505" cy="430032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eth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721538" y="5186075"/>
            <a:ext cx="521505" cy="4300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mtag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243043" y="5186075"/>
            <a:ext cx="521505" cy="430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ipv4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200033" y="5186075"/>
            <a:ext cx="1564515" cy="4300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1200033" y="5671747"/>
            <a:ext cx="1130031" cy="430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369270" y="4853138"/>
            <a:ext cx="960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Headers</a:t>
            </a:r>
          </a:p>
        </p:txBody>
      </p:sp>
      <p:sp>
        <p:nvSpPr>
          <p:cNvPr id="50" name="Right Arrow 49"/>
          <p:cNvSpPr/>
          <p:nvPr/>
        </p:nvSpPr>
        <p:spPr>
          <a:xfrm>
            <a:off x="8400230" y="5401091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>
            <a:off x="37189" y="2217664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/>
          <p:cNvSpPr/>
          <p:nvPr/>
        </p:nvSpPr>
        <p:spPr>
          <a:xfrm>
            <a:off x="315094" y="5458213"/>
            <a:ext cx="420011" cy="305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71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3" grpId="0"/>
      <p:bldP spid="14" grpId="0" animBg="1"/>
      <p:bldP spid="16" grpId="0" animBg="1"/>
      <p:bldP spid="17" grpId="0" animBg="1"/>
      <p:bldP spid="10" grpId="0" animBg="1"/>
      <p:bldP spid="18" grpId="0" animBg="1"/>
      <p:bldP spid="19" grpId="0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 animBg="1"/>
      <p:bldP spid="32" grpId="0"/>
      <p:bldP spid="33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 language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01870" y="1695825"/>
            <a:ext cx="1590043" cy="9500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Programmable</a:t>
            </a:r>
          </a:p>
          <a:p>
            <a:pPr algn="ctr"/>
            <a:r>
              <a:rPr lang="en-US" dirty="0" smtClean="0"/>
              <a:t>parser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00036" y="3290945"/>
            <a:ext cx="1590043" cy="9500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Programmable</a:t>
            </a:r>
          </a:p>
          <a:p>
            <a:pPr algn="ctr"/>
            <a:r>
              <a:rPr lang="en-US" dirty="0" smtClean="0"/>
              <a:t>match-action</a:t>
            </a:r>
          </a:p>
          <a:p>
            <a:pPr algn="ctr"/>
            <a:r>
              <a:rPr lang="en-US" dirty="0" smtClean="0"/>
              <a:t>units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00036" y="4911755"/>
            <a:ext cx="1590043" cy="9500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Programmable</a:t>
            </a:r>
          </a:p>
          <a:p>
            <a:pPr algn="ctr"/>
            <a:r>
              <a:rPr lang="en-US" dirty="0" smtClean="0"/>
              <a:t>reassembly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18037" y="1814898"/>
            <a:ext cx="24010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State-machine; </a:t>
            </a:r>
            <a:br>
              <a:rPr lang="en-US" sz="2400" dirty="0" smtClean="0"/>
            </a:br>
            <a:r>
              <a:rPr lang="en-US" sz="2400" dirty="0" err="1" smtClean="0"/>
              <a:t>bitfield</a:t>
            </a:r>
            <a:r>
              <a:rPr lang="en-US" sz="2400" dirty="0" smtClean="0"/>
              <a:t> extraction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3196949"/>
            <a:ext cx="337679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Table lookup and update;</a:t>
            </a:r>
            <a:br>
              <a:rPr lang="en-US" sz="2400" dirty="0" smtClean="0"/>
            </a:br>
            <a:r>
              <a:rPr lang="en-US" sz="2400" dirty="0" err="1" smtClean="0"/>
              <a:t>bitfield</a:t>
            </a:r>
            <a:r>
              <a:rPr lang="en-US" sz="2400" dirty="0" smtClean="0"/>
              <a:t> manipulation; </a:t>
            </a:r>
            <a:br>
              <a:rPr lang="en-US" sz="2400" dirty="0" smtClean="0"/>
            </a:br>
            <a:r>
              <a:rPr lang="en-US" sz="2400" dirty="0" smtClean="0"/>
              <a:t>control flow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5201463"/>
            <a:ext cx="2300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Bitfield</a:t>
            </a:r>
            <a:r>
              <a:rPr lang="en-US" sz="2400" dirty="0" smtClean="0"/>
              <a:t> assembly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216949" y="6052439"/>
            <a:ext cx="7018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No: memory (pointers), loops, recursion, floating point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781BC-3211-F34E-99EA-B41CEAE4393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62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18690</TotalTime>
  <Words>897</Words>
  <Application>Microsoft Macintosh PowerPoint</Application>
  <PresentationFormat>On-screen Show (4:3)</PresentationFormat>
  <Paragraphs>263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P4: specifying data planes http://P4.org </vt:lpstr>
      <vt:lpstr> P4 Language Consortium</vt:lpstr>
      <vt:lpstr>What do we want to achieve?</vt:lpstr>
      <vt:lpstr>Benefits</vt:lpstr>
      <vt:lpstr>P4 Scope</vt:lpstr>
      <vt:lpstr>Q: Which data plane? A: Any data plane!</vt:lpstr>
      <vt:lpstr>Data plane programmability</vt:lpstr>
      <vt:lpstr>How does it work?</vt:lpstr>
      <vt:lpstr>P4 language</vt:lpstr>
      <vt:lpstr>Parsing = State machines</vt:lpstr>
      <vt:lpstr>Match</vt:lpstr>
      <vt:lpstr>Actions</vt:lpstr>
      <vt:lpstr>Control-Flow</vt:lpstr>
      <vt:lpstr>Reassembly</vt:lpstr>
      <vt:lpstr>Table contents management</vt:lpstr>
      <vt:lpstr>P4 Summary</vt:lpstr>
      <vt:lpstr>PowerPoint Presentation</vt:lpstr>
    </vt:vector>
  </TitlesOfParts>
  <Company>Barefoot Networks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Prem Jonnalagadda</dc:creator>
  <cp:lastModifiedBy>Mihai Budiu</cp:lastModifiedBy>
  <cp:revision>112</cp:revision>
  <cp:lastPrinted>2014-12-02T19:50:18Z</cp:lastPrinted>
  <dcterms:created xsi:type="dcterms:W3CDTF">2014-11-24T22:30:22Z</dcterms:created>
  <dcterms:modified xsi:type="dcterms:W3CDTF">2015-02-23T22:42:05Z</dcterms:modified>
</cp:coreProperties>
</file>