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365" r:id="rId3"/>
    <p:sldId id="339" r:id="rId4"/>
    <p:sldId id="363" r:id="rId5"/>
    <p:sldId id="364" r:id="rId6"/>
    <p:sldId id="335" r:id="rId7"/>
    <p:sldId id="337" r:id="rId8"/>
    <p:sldId id="338" r:id="rId9"/>
    <p:sldId id="329" r:id="rId10"/>
    <p:sldId id="366" r:id="rId11"/>
    <p:sldId id="375" r:id="rId12"/>
    <p:sldId id="367" r:id="rId13"/>
    <p:sldId id="370" r:id="rId14"/>
    <p:sldId id="369" r:id="rId15"/>
    <p:sldId id="371" r:id="rId16"/>
    <p:sldId id="372" r:id="rId17"/>
    <p:sldId id="373" r:id="rId18"/>
    <p:sldId id="376" r:id="rId19"/>
    <p:sldId id="374" r:id="rId20"/>
    <p:sldId id="333" r:id="rId21"/>
    <p:sldId id="368" r:id="rId22"/>
    <p:sldId id="336" r:id="rId23"/>
    <p:sldId id="354" r:id="rId24"/>
    <p:sldId id="353" r:id="rId25"/>
    <p:sldId id="355" r:id="rId26"/>
    <p:sldId id="331" r:id="rId27"/>
    <p:sldId id="320" r:id="rId28"/>
    <p:sldId id="321" r:id="rId29"/>
    <p:sldId id="342" r:id="rId30"/>
    <p:sldId id="279" r:id="rId31"/>
    <p:sldId id="344" r:id="rId32"/>
    <p:sldId id="323" r:id="rId33"/>
    <p:sldId id="343" r:id="rId34"/>
    <p:sldId id="324" r:id="rId35"/>
    <p:sldId id="334" r:id="rId36"/>
    <p:sldId id="347" r:id="rId37"/>
    <p:sldId id="346" r:id="rId38"/>
    <p:sldId id="348" r:id="rId39"/>
    <p:sldId id="351" r:id="rId40"/>
    <p:sldId id="377" r:id="rId41"/>
    <p:sldId id="341" r:id="rId42"/>
    <p:sldId id="345" r:id="rId43"/>
    <p:sldId id="349" r:id="rId44"/>
    <p:sldId id="350" r:id="rId45"/>
    <p:sldId id="358" r:id="rId46"/>
    <p:sldId id="361" r:id="rId47"/>
    <p:sldId id="352" r:id="rId48"/>
    <p:sldId id="33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1EAC3E-9677-46C9-9A0A-6FB83A956CDB}">
          <p14:sldIdLst>
            <p14:sldId id="257"/>
            <p14:sldId id="365"/>
          </p14:sldIdLst>
        </p14:section>
        <p14:section name="Programmable networks" id="{CF1430BB-6A34-4A08-82CA-4D11071D3EC3}">
          <p14:sldIdLst>
            <p14:sldId id="339"/>
            <p14:sldId id="363"/>
            <p14:sldId id="364"/>
            <p14:sldId id="335"/>
            <p14:sldId id="337"/>
            <p14:sldId id="338"/>
            <p14:sldId id="329"/>
            <p14:sldId id="366"/>
            <p14:sldId id="375"/>
          </p14:sldIdLst>
        </p14:section>
        <p14:section name="Why should you care" id="{0251200E-9396-4058-BABE-12E35AFCF38C}">
          <p14:sldIdLst>
            <p14:sldId id="367"/>
            <p14:sldId id="370"/>
            <p14:sldId id="369"/>
            <p14:sldId id="371"/>
            <p14:sldId id="372"/>
            <p14:sldId id="373"/>
            <p14:sldId id="376"/>
            <p14:sldId id="374"/>
            <p14:sldId id="333"/>
          </p14:sldIdLst>
        </p14:section>
        <p14:section name="Introduction to P4-16" id="{A39B02F9-DD7C-490F-8847-16EF226DDE27}">
          <p14:sldIdLst>
            <p14:sldId id="368"/>
            <p14:sldId id="336"/>
            <p14:sldId id="354"/>
            <p14:sldId id="353"/>
            <p14:sldId id="355"/>
            <p14:sldId id="331"/>
            <p14:sldId id="320"/>
            <p14:sldId id="321"/>
            <p14:sldId id="342"/>
            <p14:sldId id="279"/>
            <p14:sldId id="344"/>
            <p14:sldId id="323"/>
            <p14:sldId id="343"/>
            <p14:sldId id="324"/>
            <p14:sldId id="334"/>
            <p14:sldId id="347"/>
            <p14:sldId id="346"/>
            <p14:sldId id="348"/>
            <p14:sldId id="351"/>
            <p14:sldId id="377"/>
          </p14:sldIdLst>
        </p14:section>
        <p14:section name="P4 Limitations" id="{A2D1C41B-9AFA-444C-8231-B1A4326ED908}">
          <p14:sldIdLst>
            <p14:sldId id="341"/>
            <p14:sldId id="345"/>
            <p14:sldId id="349"/>
            <p14:sldId id="350"/>
            <p14:sldId id="358"/>
            <p14:sldId id="361"/>
          </p14:sldIdLst>
        </p14:section>
        <p14:section name="Conclusions" id="{8A76CCF8-712B-4F7C-A5D9-376B0D048572}">
          <p14:sldIdLst>
            <p14:sldId id="352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6041" autoAdjust="0"/>
  </p:normalViewPr>
  <p:slideViewPr>
    <p:cSldViewPr snapToGrid="0" snapToObjects="1">
      <p:cViewPr varScale="1">
        <p:scale>
          <a:sx n="131" d="100"/>
          <a:sy n="131" d="100"/>
        </p:scale>
        <p:origin x="10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3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/>
              <a:t>Headers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Headers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36</c:v>
                </c:pt>
                <c:pt idx="3">
                  <c:v>40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7-4435-9E03-A8C5BF5DD6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4115776"/>
        <c:axId val="244116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OpenFlow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1.1000000000000001</c:v>
                      </c:pt>
                      <c:pt idx="2">
                        <c:v>1.2</c:v>
                      </c:pt>
                      <c:pt idx="3">
                        <c:v>1.3</c:v>
                      </c:pt>
                      <c:pt idx="4">
                        <c:v>1.4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1.1000000000000001</c:v>
                      </c:pt>
                      <c:pt idx="2">
                        <c:v>1.2</c:v>
                      </c:pt>
                      <c:pt idx="3">
                        <c:v>1.3</c:v>
                      </c:pt>
                      <c:pt idx="4">
                        <c:v>1.4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997-4435-9E03-A8C5BF5DD6CA}"/>
                  </c:ext>
                </c:extLst>
              </c15:ser>
            </c15:filteredBarSeries>
          </c:ext>
        </c:extLst>
      </c:barChart>
      <c:catAx>
        <c:axId val="24411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116104"/>
        <c:crosses val="autoZero"/>
        <c:auto val="1"/>
        <c:lblAlgn val="ctr"/>
        <c:lblOffset val="100"/>
        <c:noMultiLvlLbl val="0"/>
      </c:catAx>
      <c:valAx>
        <c:axId val="244116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411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C685-845B-A04F-962C-DC7DA5B171F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0096F-BD64-4B4A-88B8-F07B3FC8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3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0B0C-1EEF-B545-BBBF-5545DD1BEC1E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F897-9DD6-3F44-9F39-5E102FFA3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3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35555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1140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1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  <a:lvl4pPr marL="1600200" indent="-228600">
              <a:buFont typeface="Arial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715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1542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5431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42272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4829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enpfaff.org/papers/pisce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4.org/p4/inband-network-telemetry/" TargetMode="Externa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igcomm.org/sites/default/files/ccr/papers/2016/April/0000000-0000002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p4lang" TargetMode="External"/><Relationship Id="rId2" Type="http://schemas.openxmlformats.org/officeDocument/2006/relationships/hyperlink" Target="http://www.sigcomm.org/ccr/papers/2014/July/0000000.00000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/" TargetMode="External"/><Relationship Id="rId2" Type="http://schemas.openxmlformats.org/officeDocument/2006/relationships/hyperlink" Target="http://github.com/p4la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p4lang/p4c" TargetMode="External"/><Relationship Id="rId2" Type="http://schemas.openxmlformats.org/officeDocument/2006/relationships/hyperlink" Target="http://p4.org/wp-content/uploads/2016/12/P4_16-prerelease-Dec_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919720" cy="216408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P4: specifying</a:t>
            </a:r>
            <a:r>
              <a:rPr lang="en-US" sz="4900" b="1" dirty="0"/>
              <a:t> </a:t>
            </a:r>
            <a:r>
              <a:rPr lang="en-US" sz="4900" b="1" dirty="0" smtClean="0"/>
              <a:t>data planes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3"/>
              </a:rPr>
              <a:t>http://P4.org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4866639"/>
            <a:ext cx="5024120" cy="111982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Mihai Budiu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VMware Research Group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68400" y="3602285"/>
            <a:ext cx="6918960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VMware </a:t>
            </a:r>
            <a:r>
              <a:rPr lang="en-US" dirty="0" err="1" smtClean="0">
                <a:solidFill>
                  <a:schemeClr val="tx1"/>
                </a:solidFill>
              </a:rPr>
              <a:t>Techtalk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March 30, 2017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research.vmware.com/files/projects/0/0/0/0/0/0/9/p4-logo-tall.png?v=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3575" y="2569779"/>
            <a:ext cx="1744169" cy="8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possible?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Image vectorielle gratuite: Routeur, Logo, Symboles - Image gratui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58" y="2296805"/>
            <a:ext cx="1091184" cy="801338"/>
          </a:xfrm>
          <a:prstGeom prst="rect">
            <a:avLst/>
          </a:prstGeom>
        </p:spPr>
      </p:pic>
      <p:pic>
        <p:nvPicPr>
          <p:cNvPr id="6" name="Picture 5" descr="Image vectorielle gratuite: Routeur, Logo, Symboles - Image gratui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63" y="2296805"/>
            <a:ext cx="1091184" cy="8013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79699" y="2194392"/>
            <a:ext cx="1141171" cy="349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732935" y="3099096"/>
            <a:ext cx="1141171" cy="349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9699" y="1870618"/>
            <a:ext cx="914400" cy="32377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Hello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48" y="2693302"/>
            <a:ext cx="703021" cy="421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224969" y="236900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3942" y="3773971"/>
            <a:ext cx="7966683" cy="2511778"/>
            <a:chOff x="893685" y="1326445"/>
            <a:chExt cx="7966683" cy="2511778"/>
          </a:xfrm>
        </p:grpSpPr>
        <p:sp>
          <p:nvSpPr>
            <p:cNvPr id="16" name="Cloud 15"/>
            <p:cNvSpPr/>
            <p:nvPr/>
          </p:nvSpPr>
          <p:spPr>
            <a:xfrm>
              <a:off x="5177369" y="1326445"/>
              <a:ext cx="3682999" cy="2511778"/>
            </a:xfrm>
            <a:prstGeom prst="cloud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Datacenter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646" y="1634538"/>
              <a:ext cx="705556" cy="4703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369" y="1999075"/>
              <a:ext cx="705556" cy="470371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5870224" y="2234261"/>
              <a:ext cx="2201333" cy="23518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971369" y="2283649"/>
              <a:ext cx="352778" cy="70788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533446" y="2283650"/>
              <a:ext cx="1587500" cy="89320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33446" y="3176857"/>
              <a:ext cx="1093611" cy="110876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055557" y="1869724"/>
              <a:ext cx="1016000" cy="296332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743226" y="1869724"/>
              <a:ext cx="867831" cy="47680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93685" y="2283650"/>
              <a:ext cx="3309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Most useful if you have</a:t>
              </a:r>
              <a:br>
                <a:rPr lang="en-US" sz="2000" i="1" dirty="0" smtClean="0"/>
              </a:br>
              <a:r>
                <a:rPr lang="en-US" sz="2000" i="1" dirty="0" smtClean="0"/>
                <a:t>your own network playground</a:t>
              </a:r>
              <a:endParaRPr lang="en-US" sz="2000" i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378" y="2941671"/>
              <a:ext cx="705556" cy="47037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979" y="2283649"/>
              <a:ext cx="705556" cy="470371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H="1" flipV="1">
              <a:off x="5743226" y="2581728"/>
              <a:ext cx="458610" cy="595130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535" y="3071858"/>
              <a:ext cx="705556" cy="470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7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now on in this presentation we only talk about the data-plane</a:t>
            </a:r>
          </a:p>
          <a:p>
            <a:r>
              <a:rPr lang="en-US" dirty="0" smtClean="0"/>
              <a:t>We expect that SDN will continue to evolve the control-plane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80014" y="3867191"/>
            <a:ext cx="2127862" cy="1353201"/>
            <a:chOff x="4306188" y="3370586"/>
            <a:chExt cx="4070111" cy="3350244"/>
          </a:xfrm>
        </p:grpSpPr>
        <p:sp>
          <p:nvSpPr>
            <p:cNvPr id="5" name="Rectangle 4"/>
            <p:cNvSpPr/>
            <p:nvPr/>
          </p:nvSpPr>
          <p:spPr>
            <a:xfrm>
              <a:off x="4426191" y="3475584"/>
              <a:ext cx="3860106" cy="8578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Control plane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6191" y="4545040"/>
              <a:ext cx="3860106" cy="20407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Data plane</a:t>
              </a: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06188" y="3370586"/>
              <a:ext cx="4070111" cy="335024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Steampunk Victorian &lt;strong&gt;Magnifying-glass&lt;/strong&gt; Icon Mk5 by pendragon1966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90" y="3980698"/>
            <a:ext cx="3836403" cy="28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File:Who is Who.png - WikiTe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65" y="1046048"/>
            <a:ext cx="2502122" cy="26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Isn’t Open-Flow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823787"/>
              </p:ext>
            </p:extLst>
          </p:nvPr>
        </p:nvGraphicFramePr>
        <p:xfrm>
          <a:off x="691286" y="1762964"/>
          <a:ext cx="7231075" cy="376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4130" y="5533409"/>
            <a:ext cx="252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Open-Flow version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7775" y="6110165"/>
            <a:ext cx="844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Open-flow has </a:t>
            </a:r>
            <a:r>
              <a:rPr lang="en-US" sz="2000" i="1" dirty="0" smtClean="0"/>
              <a:t>never</a:t>
            </a:r>
            <a:r>
              <a:rPr lang="en-US" sz="2000" dirty="0" smtClean="0"/>
              <a:t> been enough: it keeps changing to describe new protocols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95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0242"/>
            <a:ext cx="8229600" cy="832714"/>
          </a:xfrm>
        </p:spPr>
        <p:txBody>
          <a:bodyPr/>
          <a:lstStyle/>
          <a:p>
            <a:r>
              <a:rPr lang="en-US" dirty="0" smtClean="0"/>
              <a:t>                has lots at stake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7973" y="3355456"/>
            <a:ext cx="8648054" cy="3289518"/>
          </a:xfrm>
        </p:spPr>
        <p:txBody>
          <a:bodyPr/>
          <a:lstStyle/>
          <a:p>
            <a:r>
              <a:rPr lang="en-US" dirty="0" smtClean="0"/>
              <a:t>NSX is about programmable networks</a:t>
            </a:r>
          </a:p>
          <a:p>
            <a:pPr lvl="1"/>
            <a:r>
              <a:rPr lang="en-US" dirty="0" smtClean="0"/>
              <a:t>Flexibility in networking</a:t>
            </a:r>
          </a:p>
          <a:p>
            <a:pPr lvl="1"/>
            <a:r>
              <a:rPr lang="en-US" dirty="0" smtClean="0"/>
              <a:t>We are an industry leader</a:t>
            </a:r>
          </a:p>
          <a:p>
            <a:r>
              <a:rPr lang="en-US" dirty="0" smtClean="0"/>
              <a:t>P4 will change the dynamics in the industry</a:t>
            </a:r>
          </a:p>
          <a:p>
            <a:pPr lvl="1"/>
            <a:r>
              <a:rPr lang="en-US" dirty="0" smtClean="0"/>
              <a:t>Device manufacturer ≠ device programmer</a:t>
            </a:r>
          </a:p>
          <a:p>
            <a:pPr lvl="1"/>
            <a:r>
              <a:rPr lang="en-US" dirty="0" smtClean="0"/>
              <a:t>Many network capabilities exposed to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2" descr="http://www.ospcon.ru/files/uploads/image/%D0%9C%D0%B5%D1%80%D0%BE%D0%BF%D1%80%D0%B8%D1%8F%D1%82%D0%B8%D0%B5%20%D0%9A%D0%A0%D0%9E%D0%9A-17_02_2010/VMware_grey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74" y="315148"/>
            <a:ext cx="2412351" cy="6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me » 2015 » May » 29 » Type I Error alternativ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32" y="1221261"/>
            <a:ext cx="4300797" cy="20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=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VxLAN</a:t>
            </a:r>
            <a:r>
              <a:rPr lang="en-US" dirty="0"/>
              <a:t>: 175 lines of </a:t>
            </a:r>
            <a:r>
              <a:rPr lang="en-US" dirty="0" smtClean="0"/>
              <a:t>P4</a:t>
            </a:r>
          </a:p>
          <a:p>
            <a:pPr lvl="1"/>
            <a:r>
              <a:rPr lang="en-US" dirty="0" smtClean="0"/>
              <a:t>Took 4 years from proposal to wide availability</a:t>
            </a:r>
            <a:endParaRPr lang="en-US" dirty="0"/>
          </a:p>
          <a:p>
            <a:r>
              <a:rPr lang="en-US" dirty="0"/>
              <a:t>NVGRE: 183 lines of </a:t>
            </a:r>
            <a:r>
              <a:rPr lang="en-US" dirty="0" smtClean="0"/>
              <a:t>P4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M. Shahbaz, S. Choi, B. Pfaff, C. Kim, N. </a:t>
            </a:r>
            <a:r>
              <a:rPr lang="en-US" sz="2000" dirty="0" err="1"/>
              <a:t>Feamster</a:t>
            </a:r>
            <a:r>
              <a:rPr lang="en-US" sz="2000" dirty="0"/>
              <a:t>, N. McKeown, J. Rexford, </a:t>
            </a:r>
            <a:r>
              <a:rPr lang="en-US" sz="2000" dirty="0" smtClean="0">
                <a:hlinkClick r:id="rId2"/>
              </a:rPr>
              <a:t>PISCES</a:t>
            </a:r>
            <a:r>
              <a:rPr lang="en-US" sz="2000" dirty="0">
                <a:hlinkClick r:id="rId2"/>
              </a:rPr>
              <a:t>: A Programmable, Protocol-Independent Software </a:t>
            </a:r>
            <a:r>
              <a:rPr lang="en-US" sz="2000" dirty="0" smtClean="0">
                <a:hlinkClick r:id="rId2"/>
              </a:rPr>
              <a:t>Switch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SIGCOMM 2016</a:t>
            </a:r>
          </a:p>
          <a:p>
            <a:r>
              <a:rPr lang="en-US" sz="2000" dirty="0" smtClean="0"/>
              <a:t>40 times reduction in the size of the </a:t>
            </a:r>
            <a:r>
              <a:rPr lang="en-US" sz="2000" dirty="0" err="1" smtClean="0"/>
              <a:t>OvS</a:t>
            </a:r>
            <a:r>
              <a:rPr lang="en-US" sz="2000" dirty="0" smtClean="0"/>
              <a:t> parser</a:t>
            </a:r>
          </a:p>
          <a:p>
            <a:r>
              <a:rPr lang="en-US" sz="2000" dirty="0" smtClean="0"/>
              <a:t>Much easier to add new protocols</a:t>
            </a:r>
          </a:p>
          <a:p>
            <a:r>
              <a:rPr lang="en-US" sz="2000" dirty="0" smtClean="0"/>
              <a:t>Same performance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only 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098"/>
            <a:ext cx="8229600" cy="4821065"/>
          </a:xfrm>
        </p:spPr>
        <p:txBody>
          <a:bodyPr/>
          <a:lstStyle/>
          <a:p>
            <a:r>
              <a:rPr lang="en-US" dirty="0" smtClean="0"/>
              <a:t>IETF has issued thousands of RFCs</a:t>
            </a:r>
          </a:p>
          <a:p>
            <a:r>
              <a:rPr lang="en-US" dirty="0" smtClean="0"/>
              <a:t>Switch RAM and CPU is very expensive</a:t>
            </a:r>
          </a:p>
          <a:p>
            <a:r>
              <a:rPr lang="en-US" dirty="0" smtClean="0"/>
              <a:t>Network </a:t>
            </a:r>
            <a:r>
              <a:rPr lang="en-US" dirty="0"/>
              <a:t>operators can </a:t>
            </a:r>
            <a:r>
              <a:rPr lang="en-US" i="1" dirty="0"/>
              <a:t>remove</a:t>
            </a:r>
            <a:r>
              <a:rPr lang="en-US" dirty="0"/>
              <a:t> </a:t>
            </a:r>
            <a:r>
              <a:rPr lang="en-US" dirty="0" smtClean="0"/>
              <a:t>protocols</a:t>
            </a:r>
          </a:p>
          <a:p>
            <a:r>
              <a:rPr lang="en-US" dirty="0" smtClean="0"/>
              <a:t>Simpler</a:t>
            </a:r>
            <a:br>
              <a:rPr lang="en-US" dirty="0" smtClean="0"/>
            </a:br>
            <a:r>
              <a:rPr lang="en-US" dirty="0" smtClean="0"/>
              <a:t>troubleshooting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 descr="&lt;strong&gt;Wide Load&lt;/strong&gt; | Flickr - Photo Sharing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412" y="3103535"/>
            <a:ext cx="4768388" cy="27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フリーイラスト素材] クリップアート, 忍者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" y="37926"/>
            <a:ext cx="1892808" cy="20168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83" y="2673961"/>
            <a:ext cx="1091184" cy="801338"/>
          </a:xfrm>
          <a:prstGeom prst="rect">
            <a:avLst/>
          </a:prstGeom>
        </p:spPr>
      </p:pic>
      <p:pic>
        <p:nvPicPr>
          <p:cNvPr id="7" name="Picture 6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59" y="2088745"/>
            <a:ext cx="1091184" cy="801338"/>
          </a:xfrm>
          <a:prstGeom prst="rect">
            <a:avLst/>
          </a:prstGeom>
        </p:spPr>
      </p:pic>
      <p:pic>
        <p:nvPicPr>
          <p:cNvPr id="8" name="Picture 7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9" y="2648990"/>
            <a:ext cx="1091184" cy="801338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 flipV="1">
            <a:off x="2283267" y="2489414"/>
            <a:ext cx="1612392" cy="58521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7" idx="3"/>
          </p:cNvCxnSpPr>
          <p:nvPr/>
        </p:nvCxnSpPr>
        <p:spPr>
          <a:xfrm flipH="1" flipV="1">
            <a:off x="4986843" y="2489414"/>
            <a:ext cx="1666646" cy="56024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4976" y="2612350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9841" y="2548222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76103" y="2300483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00893" y="2300483"/>
            <a:ext cx="375210" cy="272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79525" y="2181210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58601" y="2548222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836740" y="2500287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40026" y="3881596"/>
            <a:ext cx="375210" cy="272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15236" y="3881597"/>
            <a:ext cx="375210" cy="27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6645876" y="3492443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8" idx="3"/>
          </p:cNvCxnSpPr>
          <p:nvPr/>
        </p:nvCxnSpPr>
        <p:spPr>
          <a:xfrm flipH="1">
            <a:off x="7744673" y="3039318"/>
            <a:ext cx="1054608" cy="10341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1"/>
          </p:cNvCxnSpPr>
          <p:nvPr/>
        </p:nvCxnSpPr>
        <p:spPr>
          <a:xfrm flipH="1">
            <a:off x="234706" y="3074630"/>
            <a:ext cx="95737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07" y="4214108"/>
            <a:ext cx="1508914" cy="1418379"/>
          </a:xfrm>
          <a:prstGeom prst="rect">
            <a:avLst/>
          </a:prstGeom>
        </p:spPr>
      </p:pic>
      <p:cxnSp>
        <p:nvCxnSpPr>
          <p:cNvPr id="36" name="Straight Connector 35"/>
          <p:cNvCxnSpPr>
            <a:endCxn id="8" idx="2"/>
          </p:cNvCxnSpPr>
          <p:nvPr/>
        </p:nvCxnSpPr>
        <p:spPr>
          <a:xfrm flipH="1" flipV="1">
            <a:off x="7199081" y="3450328"/>
            <a:ext cx="17223" cy="95455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429105" y="2181210"/>
            <a:ext cx="375210" cy="272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04315" y="2181210"/>
            <a:ext cx="375210" cy="27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559699" y="3235266"/>
            <a:ext cx="1817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measurements</a:t>
            </a:r>
          </a:p>
          <a:p>
            <a:pPr algn="ctr"/>
            <a:r>
              <a:rPr lang="en-US" i="1" dirty="0" smtClean="0"/>
              <a:t>(custom headers)</a:t>
            </a:r>
            <a:endParaRPr lang="en-US" i="1" dirty="0"/>
          </a:p>
        </p:txBody>
      </p:sp>
      <p:cxnSp>
        <p:nvCxnSpPr>
          <p:cNvPr id="44" name="Straight Arrow Connector 43"/>
          <p:cNvCxnSpPr>
            <a:stCxn id="42" idx="0"/>
          </p:cNvCxnSpPr>
          <p:nvPr/>
        </p:nvCxnSpPr>
        <p:spPr>
          <a:xfrm flipV="1">
            <a:off x="4468378" y="2477546"/>
            <a:ext cx="1335937" cy="7577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0"/>
            <a:endCxn id="19" idx="2"/>
          </p:cNvCxnSpPr>
          <p:nvPr/>
        </p:nvCxnSpPr>
        <p:spPr>
          <a:xfrm flipH="1" flipV="1">
            <a:off x="2688498" y="2572898"/>
            <a:ext cx="1779880" cy="66236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>
            <a:off x="2076764" y="2317417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3429009" y="1980875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5038271" y="2036021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6719375" y="2283930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328216" y="4404883"/>
            <a:ext cx="1233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Monitoring</a:t>
            </a:r>
          </a:p>
          <a:p>
            <a:pPr algn="ctr"/>
            <a:r>
              <a:rPr lang="en-US" i="1" dirty="0" smtClean="0"/>
              <a:t>agent</a:t>
            </a:r>
          </a:p>
        </p:txBody>
      </p:sp>
      <p:cxnSp>
        <p:nvCxnSpPr>
          <p:cNvPr id="54" name="Straight Arrow Connector 53"/>
          <p:cNvCxnSpPr>
            <a:stCxn id="53" idx="3"/>
          </p:cNvCxnSpPr>
          <p:nvPr/>
        </p:nvCxnSpPr>
        <p:spPr>
          <a:xfrm>
            <a:off x="5561631" y="4728049"/>
            <a:ext cx="1091858" cy="1336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4057" y="5638496"/>
            <a:ext cx="49156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In-Band Network Telemetry (</a:t>
            </a:r>
            <a:r>
              <a:rPr lang="en-US" dirty="0" smtClean="0"/>
              <a:t>INT)</a:t>
            </a:r>
          </a:p>
          <a:p>
            <a:r>
              <a:rPr lang="en-US" b="1" dirty="0">
                <a:hlinkClick r:id="rId5"/>
              </a:rPr>
              <a:t>Improving Network Monitoring and </a:t>
            </a:r>
            <a:r>
              <a:rPr lang="en-US" b="1" dirty="0" smtClean="0">
                <a:hlinkClick r:id="rId5"/>
              </a:rPr>
              <a:t>Management</a:t>
            </a:r>
            <a:br>
              <a:rPr lang="en-US" b="1" dirty="0" smtClean="0">
                <a:hlinkClick r:id="rId5"/>
              </a:rPr>
            </a:br>
            <a:r>
              <a:rPr lang="en-US" b="1" dirty="0" smtClean="0">
                <a:hlinkClick r:id="rId5"/>
              </a:rPr>
              <a:t>with </a:t>
            </a:r>
            <a:r>
              <a:rPr lang="en-US" b="1" dirty="0">
                <a:hlinkClick r:id="rId5"/>
              </a:rPr>
              <a:t>Programmable Data Planes</a:t>
            </a:r>
            <a:endParaRPr lang="en-US" b="1" dirty="0"/>
          </a:p>
          <a:p>
            <a:r>
              <a:rPr lang="en-US" i="1" dirty="0"/>
              <a:t>By Mukesh Hira &amp; LJ </a:t>
            </a:r>
            <a:r>
              <a:rPr lang="en-US" i="1" dirty="0" err="1"/>
              <a:t>Wobker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your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application functionality in the network</a:t>
            </a:r>
          </a:p>
          <a:p>
            <a:r>
              <a:rPr lang="en-US" dirty="0" smtClean="0"/>
              <a:t>High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6254" y="5664498"/>
            <a:ext cx="6774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hlinkClick r:id="rId2"/>
              </a:rPr>
              <a:t>Paxos</a:t>
            </a:r>
            <a:r>
              <a:rPr lang="en-US" b="1" dirty="0">
                <a:hlinkClick r:id="rId2"/>
              </a:rPr>
              <a:t> Made Switch-y</a:t>
            </a:r>
            <a:endParaRPr lang="en-US" b="1" dirty="0"/>
          </a:p>
          <a:p>
            <a:r>
              <a:rPr lang="en-US" dirty="0" smtClean="0"/>
              <a:t>Huynh </a:t>
            </a:r>
            <a:r>
              <a:rPr lang="en-US" dirty="0"/>
              <a:t>Tu Dang, Marco </a:t>
            </a:r>
            <a:r>
              <a:rPr lang="en-US" dirty="0" err="1"/>
              <a:t>Canini</a:t>
            </a:r>
            <a:r>
              <a:rPr lang="en-US" dirty="0"/>
              <a:t>, Fernando </a:t>
            </a:r>
            <a:r>
              <a:rPr lang="en-US" dirty="0" err="1"/>
              <a:t>Pedone</a:t>
            </a:r>
            <a:r>
              <a:rPr lang="en-US" dirty="0"/>
              <a:t>, Robert </a:t>
            </a:r>
            <a:r>
              <a:rPr lang="en-US" dirty="0" err="1"/>
              <a:t>Soulé</a:t>
            </a:r>
            <a:r>
              <a:rPr lang="en-US" dirty="0"/>
              <a:t> </a:t>
            </a:r>
          </a:p>
          <a:p>
            <a:r>
              <a:rPr lang="en-US" dirty="0" smtClean="0"/>
              <a:t>CCR </a:t>
            </a:r>
            <a:r>
              <a:rPr lang="en-US" dirty="0"/>
              <a:t>April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703" y="2928450"/>
            <a:ext cx="4175273" cy="24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=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666"/>
            <a:ext cx="8229600" cy="4646498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i="1" dirty="0" smtClean="0"/>
              <a:t>software</a:t>
            </a:r>
            <a:r>
              <a:rPr lang="en-US" dirty="0" smtClean="0"/>
              <a:t> engineering principles and tools</a:t>
            </a:r>
          </a:p>
          <a:p>
            <a:r>
              <a:rPr lang="en-US" dirty="0" smtClean="0"/>
              <a:t>Upgrade your network at any time</a:t>
            </a:r>
          </a:p>
          <a:p>
            <a:r>
              <a:rPr lang="en-US" dirty="0" smtClean="0"/>
              <a:t>Protocols = intellectual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 descr="VirtualMarketingOfficer Blog » Tool box smal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563" y="3863181"/>
            <a:ext cx="3179582" cy="2038855"/>
          </a:xfrm>
          <a:prstGeom prst="rect">
            <a:avLst/>
          </a:prstGeom>
        </p:spPr>
      </p:pic>
      <p:pic>
        <p:nvPicPr>
          <p:cNvPr id="8" name="Picture 7" descr="Su precio es de $5.99 en ThinkGeek y no solo hay con motivo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51" y="3643746"/>
            <a:ext cx="2180993" cy="218099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153529" y="4514909"/>
            <a:ext cx="817482" cy="6389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Myself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536" y="1600200"/>
            <a:ext cx="8589264" cy="4525963"/>
          </a:xfrm>
        </p:spPr>
        <p:txBody>
          <a:bodyPr/>
          <a:lstStyle/>
          <a:p>
            <a:r>
              <a:rPr lang="en-US" dirty="0" smtClean="0"/>
              <a:t>Ph.D. from Carnegie Mellon</a:t>
            </a:r>
          </a:p>
          <a:p>
            <a:r>
              <a:rPr lang="en-US" dirty="0" smtClean="0"/>
              <a:t>Researcher at Microsoft Research, Silicon Valley</a:t>
            </a:r>
          </a:p>
          <a:p>
            <a:pPr lvl="1"/>
            <a:r>
              <a:rPr lang="en-US" dirty="0" smtClean="0"/>
              <a:t>Distributed systems, security, compilers, cloud platforms, machine learning, visualization</a:t>
            </a:r>
          </a:p>
          <a:p>
            <a:r>
              <a:rPr lang="en-US" dirty="0" smtClean="0"/>
              <a:t>Software engineer at Barefoot Networks</a:t>
            </a:r>
          </a:p>
          <a:p>
            <a:pPr lvl="1"/>
            <a:r>
              <a:rPr lang="en-US" dirty="0" smtClean="0"/>
              <a:t>Design and implementation of P4</a:t>
            </a:r>
          </a:p>
          <a:p>
            <a:r>
              <a:rPr lang="en-US" dirty="0" smtClean="0"/>
              <a:t>Researcher at VMware Research Group</a:t>
            </a:r>
          </a:p>
          <a:p>
            <a:pPr lvl="1"/>
            <a:r>
              <a:rPr lang="en-US" dirty="0" smtClean="0"/>
              <a:t>Big data, P4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07" y="274638"/>
            <a:ext cx="1608542" cy="19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72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P4.org Consortium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9193" y="5555910"/>
            <a:ext cx="3874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Carriers, cloud operators, chip </a:t>
            </a:r>
            <a:r>
              <a:rPr lang="en-US" sz="2000" i="1" dirty="0" err="1" smtClean="0"/>
              <a:t>co.s</a:t>
            </a:r>
            <a:r>
              <a:rPr lang="en-US" sz="2000" i="1" dirty="0" smtClean="0"/>
              <a:t>, </a:t>
            </a:r>
            <a:br>
              <a:rPr lang="en-US" sz="2000" i="1" dirty="0" smtClean="0"/>
            </a:br>
            <a:r>
              <a:rPr lang="en-US" sz="2000" i="1" dirty="0" smtClean="0"/>
              <a:t>networking, systems, universities, </a:t>
            </a:r>
          </a:p>
          <a:p>
            <a:r>
              <a:rPr lang="en-US" sz="2000" i="1" dirty="0" smtClean="0"/>
              <a:t>start-ups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8" y="664751"/>
            <a:ext cx="4313304" cy="4749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52" y="664751"/>
            <a:ext cx="4264268" cy="2940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92" y="3604975"/>
            <a:ext cx="4364736" cy="25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INTRODUCTION to P4</a:t>
            </a:r>
            <a:r>
              <a:rPr lang="en-US" baseline="-25000" dirty="0" smtClean="0"/>
              <a:t>16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 descr="Expedition around the Megacosm: Who is a &lt;strong&gt;Teacher&lt;/strong&gt;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87" y="911910"/>
            <a:ext cx="2907615" cy="29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 smtClean="0"/>
              <a:t>Language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403"/>
            <a:ext cx="8229600" cy="5001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 tooltip="P4 Programming Protocol"/>
              </a:rPr>
              <a:t>P4: Programming Protocol-Independent Packet Processors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Pat </a:t>
            </a:r>
            <a:r>
              <a:rPr lang="en-US" sz="2400" dirty="0" err="1"/>
              <a:t>Bosshart</a:t>
            </a:r>
            <a:r>
              <a:rPr lang="en-US" sz="2400" dirty="0"/>
              <a:t>, Dan Daly, Glen Gibb, Martin Izzard, Nick McKeown, Jennifer Rexford, Cole Schlesinger, Dan Talayco, Amin </a:t>
            </a:r>
            <a:r>
              <a:rPr lang="en-US" sz="2400" dirty="0" err="1"/>
              <a:t>Vahdat</a:t>
            </a:r>
            <a:r>
              <a:rPr lang="en-US" sz="2400" dirty="0"/>
              <a:t>, George Varghese, David Walker </a:t>
            </a:r>
            <a:r>
              <a:rPr lang="en-US" sz="2400" i="1" dirty="0"/>
              <a:t>ACM </a:t>
            </a:r>
            <a:r>
              <a:rPr lang="en-US" sz="2400" i="1" dirty="0" smtClean="0"/>
              <a:t>SIGCOMM </a:t>
            </a:r>
            <a:r>
              <a:rPr lang="en-US" sz="2400" i="1" dirty="0"/>
              <a:t>Computer Communications Review (CCR). Volume 44, Issue #3 (July 2014</a:t>
            </a:r>
            <a:r>
              <a:rPr lang="en-US" sz="2400" i="1" dirty="0" smtClean="0"/>
              <a:t>)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P4 v1.0 spec, reference implementation and tools released in Spring 2015 (mostly by Barefoot Networks), Apache 2 license, </a:t>
            </a:r>
            <a:r>
              <a:rPr lang="en-US" sz="2400" dirty="0" smtClean="0">
                <a:hlinkClick r:id="rId3"/>
              </a:rPr>
              <a:t>http://github.com/p4lang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P4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 spec, reference implementation and tools released in December 2016.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... 69/Human_&lt;strong&gt;evolution&lt;/strong&gt;.svg/800px-Human_&lt;strong&gt;evolution&lt;/strong&gt;.svg.png (human &lt;strong&gt;evolution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0"/>
            <a:ext cx="1876425" cy="11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http://github.com/p4lang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http://p4.org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Mailing lists</a:t>
            </a:r>
          </a:p>
          <a:p>
            <a:r>
              <a:rPr lang="en-US" dirty="0" smtClean="0"/>
              <a:t>Workshops </a:t>
            </a:r>
          </a:p>
          <a:p>
            <a:r>
              <a:rPr lang="en-US" dirty="0" smtClean="0"/>
              <a:t>P4 developer days</a:t>
            </a:r>
          </a:p>
          <a:p>
            <a:endParaRPr lang="en-US" dirty="0"/>
          </a:p>
          <a:p>
            <a:r>
              <a:rPr lang="en-US" dirty="0" smtClean="0"/>
              <a:t>Academic papers (SIGCOMM, SOSR)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23</a:t>
            </a:fld>
            <a:endParaRPr lang="en-US" dirty="0"/>
          </a:p>
        </p:txBody>
      </p:sp>
      <p:pic>
        <p:nvPicPr>
          <p:cNvPr id="8194" name="Picture 2" descr="https://research.vmware.com/files/projects/0/0/0/0/0/0/9/p4-logo-tall.png?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601255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Software </a:t>
            </a:r>
            <a:r>
              <a:rPr lang="en-US" dirty="0"/>
              <a:t>T</a:t>
            </a:r>
            <a:r>
              <a:rPr lang="en-US" dirty="0" smtClean="0"/>
              <a:t>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Compilers for various back-ends</a:t>
            </a:r>
          </a:p>
          <a:p>
            <a:pPr lvl="1"/>
            <a:r>
              <a:rPr lang="en-US" dirty="0" err="1" smtClean="0"/>
              <a:t>Netronome</a:t>
            </a:r>
            <a:r>
              <a:rPr lang="en-US" dirty="0" smtClean="0"/>
              <a:t> chip, Barefoot chip, </a:t>
            </a:r>
            <a:r>
              <a:rPr lang="en-US" dirty="0" err="1" smtClean="0"/>
              <a:t>eBPF</a:t>
            </a:r>
            <a:r>
              <a:rPr lang="en-US" dirty="0" smtClean="0"/>
              <a:t>, Xilinx FPGA</a:t>
            </a:r>
          </a:p>
          <a:p>
            <a:pPr marL="457200" lvl="1" indent="0">
              <a:buNone/>
            </a:pPr>
            <a:r>
              <a:rPr lang="en-US" dirty="0"/>
              <a:t>(open-source and proprietary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Multiple control-plane implementations</a:t>
            </a:r>
          </a:p>
          <a:p>
            <a:pPr lvl="1"/>
            <a:r>
              <a:rPr lang="en-US" dirty="0" smtClean="0"/>
              <a:t>SAI, </a:t>
            </a:r>
            <a:r>
              <a:rPr lang="en-US" dirty="0" err="1" smtClean="0"/>
              <a:t>OpenFlow</a:t>
            </a:r>
            <a:endParaRPr lang="en-US" dirty="0" smtClean="0"/>
          </a:p>
          <a:p>
            <a:r>
              <a:rPr lang="en-US" dirty="0" smtClean="0"/>
              <a:t>Simulators</a:t>
            </a:r>
          </a:p>
          <a:p>
            <a:r>
              <a:rPr lang="en-US" dirty="0" smtClean="0"/>
              <a:t>Testing tools</a:t>
            </a:r>
          </a:p>
          <a:p>
            <a:r>
              <a:rPr lang="en-US" dirty="0" smtClean="0"/>
              <a:t>Sample P4 programs</a:t>
            </a:r>
          </a:p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 descr="VirtualMarketingOfficer Blog » Tool box smal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1908" y="3555207"/>
            <a:ext cx="3155494" cy="20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</a:t>
            </a:r>
            <a:r>
              <a:rPr lang="en-US" baseline="-25000" dirty="0" smtClean="0"/>
              <a:t>16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recent revision of P4</a:t>
            </a:r>
          </a:p>
          <a:p>
            <a:r>
              <a:rPr lang="en-US" dirty="0" smtClean="0"/>
              <a:t>Similar to C; strongly typed</a:t>
            </a:r>
          </a:p>
          <a:p>
            <a:r>
              <a:rPr lang="en-US" dirty="0" smtClean="0"/>
              <a:t>Currently in draft form</a:t>
            </a:r>
          </a:p>
          <a:p>
            <a:r>
              <a:rPr lang="en-US" dirty="0" smtClean="0"/>
              <a:t>Spec: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p4.org/wp-content/uploads/2016/12/P4_16-prerelease-Dec_16.pdf</a:t>
            </a:r>
            <a:endParaRPr lang="en-US" sz="2400" dirty="0" smtClean="0"/>
          </a:p>
          <a:p>
            <a:r>
              <a:rPr lang="en-US" dirty="0" smtClean="0"/>
              <a:t>Reference compiler implementation</a:t>
            </a:r>
            <a:br>
              <a:rPr lang="en-US" dirty="0" smtClean="0"/>
            </a:br>
            <a:r>
              <a:rPr lang="en-US" dirty="0" smtClean="0"/>
              <a:t>(Apache 2 license): </a:t>
            </a:r>
            <a:r>
              <a:rPr lang="en-US" dirty="0" smtClean="0">
                <a:hlinkClick r:id="rId3"/>
              </a:rPr>
              <a:t>http://github.com/p4lang/p4c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96" y="274637"/>
            <a:ext cx="2004733" cy="16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</a:t>
            </a:r>
            <a:r>
              <a:rPr lang="en-US" baseline="-25000" dirty="0" smtClean="0"/>
              <a:t>16</a:t>
            </a:r>
            <a:r>
              <a:rPr lang="en-US" dirty="0" smtClean="0"/>
              <a:t> data plane model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4923" y="2646452"/>
            <a:ext cx="7559431" cy="2872370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Data plane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1206" y="3124200"/>
            <a:ext cx="1383388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956303" y="3124200"/>
            <a:ext cx="1322982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937535" y="3124200"/>
            <a:ext cx="1402706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40565" y="1542655"/>
            <a:ext cx="2124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Programmable</a:t>
            </a:r>
            <a:br>
              <a:rPr lang="en-US" sz="2400" i="1" dirty="0" smtClean="0"/>
            </a:br>
            <a:r>
              <a:rPr lang="en-US" sz="2400" i="1" dirty="0" smtClean="0"/>
              <a:t>blocks</a:t>
            </a:r>
            <a:endParaRPr lang="en-US" sz="2400" i="1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284594" y="2373652"/>
            <a:ext cx="718253" cy="778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4002847" y="2373652"/>
            <a:ext cx="614947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4002847" y="2373652"/>
            <a:ext cx="1934688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1904" y="5691866"/>
            <a:ext cx="20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Fixed function</a:t>
            </a:r>
            <a:endParaRPr lang="en-US" sz="2400" i="1" dirty="0"/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3344599" y="5253007"/>
            <a:ext cx="139463" cy="4388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3810000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8459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747779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340241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279285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69851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packet processing pipeline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100" y="2150156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3314" y="185013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90082" y="2210160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50084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1488" y="2606299"/>
            <a:ext cx="156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Packet (byte[])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39435" y="1935142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6694" y="1940143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8199" y="1940143"/>
            <a:ext cx="521505" cy="430032"/>
          </a:xfrm>
          <a:prstGeom prst="rect">
            <a:avLst/>
          </a:prstGeom>
          <a:solidFill>
            <a:srgbClr val="D9969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vlan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9704" y="1940143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6694" y="1940143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00036" y="344525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match-action</a:t>
            </a:r>
          </a:p>
          <a:p>
            <a:pPr algn="ctr"/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98855" y="4305319"/>
            <a:ext cx="110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70098" y="344525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0098" y="3875287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1603" y="3445255"/>
            <a:ext cx="622999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20146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80022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0098" y="506606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3050084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28143" y="5276081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76343" y="573222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Packet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5204851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18180" y="2425815"/>
            <a:ext cx="92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91603" y="3875287"/>
            <a:ext cx="521505" cy="430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err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3109" y="3875287"/>
            <a:ext cx="781512" cy="430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bcast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9311" y="3450260"/>
            <a:ext cx="695310" cy="43003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80960" y="3379589"/>
            <a:ext cx="1590043" cy="9500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Queueing/</a:t>
            </a:r>
          </a:p>
          <a:p>
            <a:pPr algn="ctr"/>
            <a:r>
              <a:rPr lang="en-US" dirty="0" smtClean="0"/>
              <a:t>switching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5616688" y="373029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26694" y="2425815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8476794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8013344" y="372277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00033" y="518607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21538" y="5186075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43043" y="5186075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00033" y="5186075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00033" y="5671747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369270" y="4853138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8400230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37189" y="2217664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15094" y="5458213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/>
      <p:bldP spid="14" grpId="0" animBg="1"/>
      <p:bldP spid="16" grpId="0" animBg="1"/>
      <p:bldP spid="17" grpId="0" animBg="1"/>
      <p:bldP spid="10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2" grpId="0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71"/>
            <a:ext cx="8229600" cy="6999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elements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1869" y="1230506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0034" y="2240603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match-action</a:t>
            </a:r>
          </a:p>
          <a:p>
            <a:pPr algn="ctr"/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0035" y="3261999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6905" y="1305029"/>
            <a:ext cx="240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State-machine; </a:t>
            </a:r>
            <a:br>
              <a:rPr lang="en-US" sz="2400" dirty="0" smtClean="0"/>
            </a:br>
            <a:r>
              <a:rPr lang="en-US" sz="2400" dirty="0" err="1" smtClean="0"/>
              <a:t>bitfield</a:t>
            </a:r>
            <a:r>
              <a:rPr lang="en-US" sz="2400" dirty="0" smtClean="0"/>
              <a:t> extraction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46905" y="2327958"/>
            <a:ext cx="4685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Table lookup; </a:t>
            </a:r>
            <a:r>
              <a:rPr lang="en-US" sz="2400" dirty="0" err="1" smtClean="0"/>
              <a:t>bitfield</a:t>
            </a:r>
            <a:r>
              <a:rPr lang="en-US" sz="2400" dirty="0" smtClean="0"/>
              <a:t> manipulation; </a:t>
            </a:r>
            <a:br>
              <a:rPr lang="en-US" sz="2400" dirty="0" smtClean="0"/>
            </a:br>
            <a:r>
              <a:rPr lang="en-US" sz="2400" dirty="0" smtClean="0"/>
              <a:t>control flow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46905" y="3523424"/>
            <a:ext cx="256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Bitfield</a:t>
            </a:r>
            <a:r>
              <a:rPr lang="en-US" sz="2400" dirty="0" smtClean="0"/>
              <a:t> reassembly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03704" y="4283395"/>
            <a:ext cx="1590043" cy="572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Data-types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556" y="4157498"/>
            <a:ext cx="2572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Bitstrings</a:t>
            </a:r>
            <a:r>
              <a:rPr lang="en-US" sz="2400" dirty="0" smtClean="0"/>
              <a:t>, headers,</a:t>
            </a:r>
            <a:br>
              <a:rPr lang="en-US" sz="2400" dirty="0" smtClean="0"/>
            </a:br>
            <a:r>
              <a:rPr lang="en-US" sz="2400" dirty="0" smtClean="0"/>
              <a:t>structures, arrays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303704" y="5837091"/>
            <a:ext cx="1590043" cy="663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libraries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5556" y="5942588"/>
            <a:ext cx="424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Support for custom accelerators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303704" y="5113399"/>
            <a:ext cx="1590043" cy="66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</a:p>
          <a:p>
            <a:pPr algn="ctr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5556" y="5214398"/>
            <a:ext cx="450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Interfaces of programmable blocks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40979" y="4958861"/>
            <a:ext cx="7945821" cy="168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6503" y="463503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36503" y="4989674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637"/>
            <a:ext cx="8229600" cy="1143000"/>
          </a:xfrm>
        </p:spPr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48690"/>
            <a:ext cx="4572000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32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IPv4Address;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header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IPv4_h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version;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ihl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tos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totalLen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identification;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3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flags;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13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fragOffset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ttl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protocol;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hdrChecksum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IPv4Address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IPv4Address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dstAddr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List of all recognized headers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Ethernet_h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IPv4_h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 descr="File:&lt;strong&gt;IPv4 Header&lt;/strong&gt;.svg - Wikimedia Common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267" y="1305877"/>
            <a:ext cx="4773083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6318" y="3763870"/>
            <a:ext cx="3990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header = </a:t>
            </a:r>
            <a:r>
              <a:rPr lang="en-US" sz="2400" dirty="0" err="1"/>
              <a:t>struct</a:t>
            </a:r>
            <a:r>
              <a:rPr lang="en-US" sz="2400" dirty="0"/>
              <a:t> + valid bit</a:t>
            </a:r>
          </a:p>
          <a:p>
            <a:endParaRPr lang="en-US" sz="2400" dirty="0" smtClean="0"/>
          </a:p>
          <a:p>
            <a:r>
              <a:rPr lang="en-US" sz="2400" dirty="0" smtClean="0"/>
              <a:t>Other types: array of headers, </a:t>
            </a:r>
          </a:p>
          <a:p>
            <a:r>
              <a:rPr lang="en-US" sz="2400" dirty="0" smtClean="0"/>
              <a:t>error, </a:t>
            </a:r>
            <a:r>
              <a:rPr lang="en-US" sz="2400" dirty="0" err="1" smtClean="0"/>
              <a:t>boolean</a:t>
            </a:r>
            <a:r>
              <a:rPr lang="en-US" sz="2400" dirty="0"/>
              <a:t>, </a:t>
            </a:r>
            <a:r>
              <a:rPr lang="en-US" sz="2400" dirty="0" err="1" smtClean="0"/>
              <a:t>enum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596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600200"/>
            <a:ext cx="8532055" cy="4525963"/>
          </a:xfrm>
        </p:spPr>
        <p:txBody>
          <a:bodyPr/>
          <a:lstStyle/>
          <a:p>
            <a:r>
              <a:rPr lang="en-US" dirty="0" smtClean="0"/>
              <a:t>P4 &amp; Programmable networks</a:t>
            </a:r>
          </a:p>
          <a:p>
            <a:pPr lvl="1"/>
            <a:r>
              <a:rPr lang="en-US" dirty="0" smtClean="0"/>
              <a:t>Why should you care?</a:t>
            </a:r>
          </a:p>
          <a:p>
            <a:r>
              <a:rPr lang="en-US" dirty="0" smtClean="0"/>
              <a:t>An introduction to P4</a:t>
            </a:r>
            <a:r>
              <a:rPr lang="en-US" baseline="-25000" dirty="0" smtClean="0"/>
              <a:t>16</a:t>
            </a:r>
          </a:p>
          <a:p>
            <a:pPr lvl="1"/>
            <a:r>
              <a:rPr lang="en-US" dirty="0" smtClean="0"/>
              <a:t>P4 limitations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5407" y="384473"/>
            <a:ext cx="605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Presentation outline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Website-Marketing-For-Small-industry--3-ways-To-Connect-The-Dots-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6" y="2173287"/>
            <a:ext cx="4145507" cy="31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= State machines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30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83959" y="2663031"/>
            <a:ext cx="6429374" cy="3693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Parser(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b,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start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b.extract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transition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select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p.ethernet.type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</a:t>
            </a:r>
            <a:r>
              <a:rPr lang="en-US" altLang="en-US" sz="1400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0x0800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parse_ipv4;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default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reject;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parse_ipv4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b.extract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transition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accept;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9150" y="1232694"/>
            <a:ext cx="7648575" cy="5064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81200" y="1232694"/>
            <a:ext cx="11715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src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5250" y="1232694"/>
            <a:ext cx="2609850" cy="506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0100" y="1232694"/>
            <a:ext cx="11715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15100" y="1232694"/>
            <a:ext cx="1952625" cy="5064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payload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52775" y="1232694"/>
            <a:ext cx="7524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endCxn id="41" idx="2"/>
          </p:cNvCxnSpPr>
          <p:nvPr/>
        </p:nvCxnSpPr>
        <p:spPr>
          <a:xfrm flipH="1" flipV="1">
            <a:off x="3529013" y="1739106"/>
            <a:ext cx="2233612" cy="178514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16200000">
            <a:off x="2225046" y="449262"/>
            <a:ext cx="274308" cy="3086100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 rot="16200000">
            <a:off x="5073021" y="700963"/>
            <a:ext cx="274308" cy="2609850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endCxn id="44" idx="1"/>
          </p:cNvCxnSpPr>
          <p:nvPr/>
        </p:nvCxnSpPr>
        <p:spPr>
          <a:xfrm flipH="1" flipV="1">
            <a:off x="2362200" y="2129466"/>
            <a:ext cx="1895475" cy="11280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6" idx="1"/>
          </p:cNvCxnSpPr>
          <p:nvPr/>
        </p:nvCxnSpPr>
        <p:spPr>
          <a:xfrm flipV="1">
            <a:off x="3974539" y="2143042"/>
            <a:ext cx="1235636" cy="307156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44327" y="1670491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ethernet</a:t>
            </a:r>
            <a:r>
              <a:rPr lang="en-US" dirty="0" smtClean="0"/>
              <a:t> header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40836" y="3496630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36536" y="4522805"/>
            <a:ext cx="1322615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arse_ipv4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89204" y="5408181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21681" y="5408181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accept</a:t>
            </a:r>
          </a:p>
        </p:txBody>
      </p:sp>
      <p:cxnSp>
        <p:nvCxnSpPr>
          <p:cNvPr id="7" name="Straight Arrow Connector 6"/>
          <p:cNvCxnSpPr>
            <a:stCxn id="18" idx="2"/>
            <a:endCxn id="20" idx="0"/>
          </p:cNvCxnSpPr>
          <p:nvPr/>
        </p:nvCxnSpPr>
        <p:spPr>
          <a:xfrm flipH="1">
            <a:off x="7461475" y="5028991"/>
            <a:ext cx="236369" cy="3791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>
            <a:off x="7697844" y="5028991"/>
            <a:ext cx="831154" cy="3791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18" idx="0"/>
          </p:cNvCxnSpPr>
          <p:nvPr/>
        </p:nvCxnSpPr>
        <p:spPr>
          <a:xfrm flipH="1">
            <a:off x="7697844" y="4002816"/>
            <a:ext cx="282786" cy="51998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  <a:endCxn id="19" idx="0"/>
          </p:cNvCxnSpPr>
          <p:nvPr/>
        </p:nvCxnSpPr>
        <p:spPr>
          <a:xfrm rot="16200000" flipH="1">
            <a:off x="7552132" y="4431314"/>
            <a:ext cx="1405365" cy="548368"/>
          </a:xfrm>
          <a:prstGeom prst="bentConnector3">
            <a:avLst>
              <a:gd name="adj1" fmla="val 1688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7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72"/>
            <a:ext cx="8229600" cy="827495"/>
          </a:xfrm>
        </p:spPr>
        <p:txBody>
          <a:bodyPr>
            <a:normAutofit/>
          </a:bodyPr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0073" y="3220121"/>
            <a:ext cx="7010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(IPv4Address ipv4_dest,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PortId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port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ipv4_dest;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port;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5645235" y="1035590"/>
            <a:ext cx="274308" cy="4171950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3694" y="2615079"/>
            <a:ext cx="3119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Action data; from control plane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396" y="1362726"/>
            <a:ext cx="84669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~ Objects with a single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Straight-line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Reside in tables; invoked automatically on table match.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83870" y="4431131"/>
            <a:ext cx="646611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Set_nhop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IPv4Address ipv4_dest;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PortId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port;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void run() {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ipv4_dest;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port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4844" y="6379113"/>
            <a:ext cx="262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Java/C++ equivalent</a:t>
            </a:r>
            <a:r>
              <a:rPr lang="en-US" i="1" dirty="0"/>
              <a:t> </a:t>
            </a:r>
            <a:r>
              <a:rPr lang="en-US" i="1" dirty="0" smtClean="0"/>
              <a:t>code.</a:t>
            </a:r>
          </a:p>
        </p:txBody>
      </p:sp>
    </p:spTree>
    <p:extLst>
      <p:ext uri="{BB962C8B-B14F-4D97-AF65-F5344CB8AC3E}">
        <p14:creationId xmlns:p14="http://schemas.microsoft.com/office/powerpoint/2010/main" val="41089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3265"/>
              </p:ext>
            </p:extLst>
          </p:nvPr>
        </p:nvGraphicFramePr>
        <p:xfrm>
          <a:off x="3089667" y="3743702"/>
          <a:ext cx="4654157" cy="25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1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dstAddr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0.0.0.0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10.0.0.1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Set_nhop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(10.4.3.4, 4)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224.0.0.2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192.168.1.100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10.0.1.10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Set_nhop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(10.4.2.1,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6)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70829"/>
            <a:ext cx="8229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table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ipv4_match()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key = {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headers.ip.dstAddr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exact; }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actions = {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Drop_action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default_action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Drop_action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14033"/>
            <a:ext cx="232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Populated by</a:t>
            </a:r>
            <a:br>
              <a:rPr lang="en-US" sz="2400" dirty="0" smtClean="0"/>
            </a:br>
            <a:r>
              <a:rPr lang="en-US" sz="2400" dirty="0" smtClean="0"/>
              <a:t>the control plane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231468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HashMap</a:t>
            </a:r>
            <a:r>
              <a:rPr lang="en-US" sz="2400" dirty="0" smtClean="0"/>
              <a:t>&lt;K</a:t>
            </a:r>
            <a:r>
              <a:rPr lang="en-US" sz="2400" dirty="0"/>
              <a:t>, Action</a:t>
            </a:r>
            <a:r>
              <a:rPr lang="en-US" sz="2400" dirty="0" smtClean="0"/>
              <a:t>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8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/>
        </p:nvSpPr>
        <p:spPr>
          <a:xfrm>
            <a:off x="2972767" y="3523376"/>
            <a:ext cx="2076899" cy="33596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Match-Action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33</a:t>
            </a:fld>
            <a:endParaRPr lang="en-US" dirty="0"/>
          </a:p>
        </p:txBody>
      </p:sp>
      <p:sp>
        <p:nvSpPr>
          <p:cNvPr id="111" name="Up-Down Arrow 110"/>
          <p:cNvSpPr/>
          <p:nvPr/>
        </p:nvSpPr>
        <p:spPr>
          <a:xfrm>
            <a:off x="3553683" y="2135940"/>
            <a:ext cx="655586" cy="1368702"/>
          </a:xfrm>
          <a:prstGeom prst="up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1001" y="2874565"/>
            <a:ext cx="590105" cy="69008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41001" y="4544773"/>
            <a:ext cx="590105" cy="38004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4" name="Bent-Up Arrow 113"/>
          <p:cNvSpPr/>
          <p:nvPr/>
        </p:nvSpPr>
        <p:spPr>
          <a:xfrm flipV="1">
            <a:off x="1231105" y="3094591"/>
            <a:ext cx="1190203" cy="2186394"/>
          </a:xfrm>
          <a:prstGeom prst="bentUpArrow">
            <a:avLst>
              <a:gd name="adj1" fmla="val 13440"/>
              <a:gd name="adj2" fmla="val 15662"/>
              <a:gd name="adj3" fmla="val 15984"/>
            </a:avLst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5" name="Bent-Up Arrow 114"/>
          <p:cNvSpPr/>
          <p:nvPr/>
        </p:nvSpPr>
        <p:spPr>
          <a:xfrm flipV="1">
            <a:off x="1231106" y="4674784"/>
            <a:ext cx="646364" cy="606200"/>
          </a:xfrm>
          <a:prstGeom prst="bentUp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38088" y="5799923"/>
            <a:ext cx="1531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Lookup table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936226" y="5300989"/>
            <a:ext cx="575102" cy="48393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43117" y="5300989"/>
            <a:ext cx="393110" cy="483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16773" y="5508429"/>
            <a:ext cx="93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headers &amp;</a:t>
            </a:r>
          </a:p>
          <a:p>
            <a:pPr algn="ctr"/>
            <a:r>
              <a:rPr lang="en-US" sz="1400" dirty="0" smtClean="0"/>
              <a:t>metadata</a:t>
            </a:r>
            <a:endParaRPr lang="en-US" sz="1400" dirty="0"/>
          </a:p>
        </p:txBody>
      </p:sp>
      <p:sp>
        <p:nvSpPr>
          <p:cNvPr id="120" name="Right Arrow 119"/>
          <p:cNvSpPr/>
          <p:nvPr/>
        </p:nvSpPr>
        <p:spPr>
          <a:xfrm>
            <a:off x="2511330" y="5389858"/>
            <a:ext cx="450898" cy="380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2179212" y="4750700"/>
            <a:ext cx="92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Lookup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148027" y="2281579"/>
            <a:ext cx="1216396" cy="3188518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396777" y="5717485"/>
            <a:ext cx="141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Lookup key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35968" y="5415112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Action</a:t>
            </a:r>
          </a:p>
        </p:txBody>
      </p:sp>
      <p:sp>
        <p:nvSpPr>
          <p:cNvPr id="125" name="Right Arrow 124"/>
          <p:cNvSpPr/>
          <p:nvPr/>
        </p:nvSpPr>
        <p:spPr>
          <a:xfrm>
            <a:off x="1231105" y="2484518"/>
            <a:ext cx="5036250" cy="5200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267850" y="4040831"/>
            <a:ext cx="954616" cy="12401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action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233588" y="2526299"/>
            <a:ext cx="98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action</a:t>
            </a:r>
            <a:br>
              <a:rPr lang="en-US" sz="2400" dirty="0" smtClean="0"/>
            </a:br>
            <a:r>
              <a:rPr lang="en-US" sz="2400" dirty="0" smtClean="0"/>
              <a:t>code</a:t>
            </a:r>
            <a:endParaRPr lang="en-US" sz="2400" dirty="0"/>
          </a:p>
        </p:txBody>
      </p:sp>
      <p:sp>
        <p:nvSpPr>
          <p:cNvPr id="128" name="Right Arrow 127"/>
          <p:cNvSpPr/>
          <p:nvPr/>
        </p:nvSpPr>
        <p:spPr>
          <a:xfrm>
            <a:off x="7212081" y="2754762"/>
            <a:ext cx="586441" cy="54006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798523" y="2814558"/>
            <a:ext cx="573853" cy="6900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82271" y="4352082"/>
            <a:ext cx="590105" cy="69008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7073799" y="3561035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Execute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41001" y="2364503"/>
            <a:ext cx="590105" cy="315039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782271" y="2364503"/>
            <a:ext cx="590105" cy="315039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528848" y="1690905"/>
            <a:ext cx="192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Control plane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267850" y="2448835"/>
            <a:ext cx="954616" cy="124687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0" name="Right Arrow 139"/>
          <p:cNvSpPr/>
          <p:nvPr/>
        </p:nvSpPr>
        <p:spPr>
          <a:xfrm>
            <a:off x="5059651" y="4443944"/>
            <a:ext cx="1066242" cy="54006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477589" y="5508429"/>
            <a:ext cx="93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headers &amp;</a:t>
            </a:r>
          </a:p>
          <a:p>
            <a:pPr algn="ctr"/>
            <a:r>
              <a:rPr lang="en-US" sz="1400" dirty="0" smtClean="0"/>
              <a:t>metadata</a:t>
            </a:r>
            <a:endParaRPr lang="en-US" sz="1400" dirty="0"/>
          </a:p>
        </p:txBody>
      </p:sp>
      <p:sp>
        <p:nvSpPr>
          <p:cNvPr id="145" name="Rectangle 144"/>
          <p:cNvSpPr/>
          <p:nvPr/>
        </p:nvSpPr>
        <p:spPr>
          <a:xfrm>
            <a:off x="2971073" y="3512002"/>
            <a:ext cx="2078593" cy="231057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972767" y="3855453"/>
            <a:ext cx="2076899" cy="335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972767" y="4529296"/>
            <a:ext cx="2076899" cy="335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972767" y="5177973"/>
            <a:ext cx="2076899" cy="335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3800475" y="3533285"/>
            <a:ext cx="9525" cy="2281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138088" y="3525386"/>
            <a:ext cx="51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key</a:t>
            </a:r>
            <a:endParaRPr lang="en-US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4070866" y="352538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action</a:t>
            </a:r>
            <a:endParaRPr lang="en-US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3762771" y="4525665"/>
            <a:ext cx="134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&amp; data</a:t>
            </a:r>
            <a:endParaRPr lang="en-US" dirty="0"/>
          </a:p>
        </p:txBody>
      </p:sp>
      <p:sp>
        <p:nvSpPr>
          <p:cNvPr id="155" name="Right Arrow 154"/>
          <p:cNvSpPr/>
          <p:nvPr/>
        </p:nvSpPr>
        <p:spPr>
          <a:xfrm rot="16200000">
            <a:off x="6550541" y="3602326"/>
            <a:ext cx="353307" cy="54006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87789"/>
            <a:ext cx="7494640" cy="492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Pipe(</a:t>
            </a: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headers,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inCtrl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input 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output 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IPv4Address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local variable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Drop_action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 …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(…) { …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table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ipv4_match()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… }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…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apply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body of the pipeline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ipv4_match.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== DROP_PORT)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dmac.</a:t>
            </a: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== DROP_PORT)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smac.</a:t>
            </a: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44"/>
            <a:ext cx="8229600" cy="7596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Control-Flow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44191" y="915462"/>
            <a:ext cx="1401638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Ipv4_match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4220" y="2615134"/>
            <a:ext cx="921580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dmac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2163" y="4194285"/>
            <a:ext cx="921580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smac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  <a:endCxn id="31" idx="0"/>
          </p:cNvCxnSpPr>
          <p:nvPr/>
        </p:nvCxnSpPr>
        <p:spPr>
          <a:xfrm rot="16200000" flipH="1">
            <a:off x="6258754" y="3261410"/>
            <a:ext cx="3874146" cy="701634"/>
          </a:xfrm>
          <a:prstGeom prst="bentConnector3">
            <a:avLst>
              <a:gd name="adj1" fmla="val 1041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1" idx="0"/>
          </p:cNvCxnSpPr>
          <p:nvPr/>
        </p:nvCxnSpPr>
        <p:spPr>
          <a:xfrm>
            <a:off x="7845010" y="1675154"/>
            <a:ext cx="0" cy="9399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3" idx="0"/>
          </p:cNvCxnSpPr>
          <p:nvPr/>
        </p:nvCxnSpPr>
        <p:spPr>
          <a:xfrm>
            <a:off x="7845010" y="3374826"/>
            <a:ext cx="7943" cy="8194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34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204125" y="5549300"/>
            <a:ext cx="685037" cy="244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stCxn id="11" idx="2"/>
            <a:endCxn id="31" idx="0"/>
          </p:cNvCxnSpPr>
          <p:nvPr/>
        </p:nvCxnSpPr>
        <p:spPr>
          <a:xfrm rot="16200000" flipH="1">
            <a:off x="7108590" y="4111246"/>
            <a:ext cx="2174474" cy="701634"/>
          </a:xfrm>
          <a:prstGeom prst="bentConnector3">
            <a:avLst>
              <a:gd name="adj1" fmla="val 17147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31" idx="0"/>
          </p:cNvCxnSpPr>
          <p:nvPr/>
        </p:nvCxnSpPr>
        <p:spPr>
          <a:xfrm>
            <a:off x="7852953" y="4953977"/>
            <a:ext cx="693691" cy="5953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6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Reassembly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6991" y="2978061"/>
            <a:ext cx="761047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Deparser(</a:t>
            </a:r>
            <a:r>
              <a:rPr lang="en-US" altLang="en-US" b="1" dirty="0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b.emit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     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b.emit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82351"/>
            <a:ext cx="5300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Convert headers back into a byte stream.</a:t>
            </a:r>
          </a:p>
          <a:p>
            <a:r>
              <a:rPr lang="en-US" sz="2400" dirty="0" smtClean="0"/>
              <a:t>Only valid headers are emitted.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12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Program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847976"/>
            <a:ext cx="8505825" cy="2076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&lt;core.p4&gt; // core library</a:t>
            </a:r>
            <a:b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&lt;target.p4&gt; // target description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"library.p4" // library functions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"user.p4" // user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773112"/>
          </a:xfrm>
        </p:spPr>
        <p:txBody>
          <a:bodyPr/>
          <a:lstStyle/>
          <a:p>
            <a:r>
              <a:rPr lang="en-US" dirty="0" smtClean="0"/>
              <a:t>Architecture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8168" y="1484838"/>
            <a:ext cx="7967663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input_metadata</a:t>
            </a:r>
            <a:r>
              <a:rPr lang="en-US" altLang="en-US" b="1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&lt;12&gt;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inputPort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output_metadata</a:t>
            </a:r>
            <a:r>
              <a:rPr lang="en-US" altLang="en-US" b="1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&lt;12&gt;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outputPort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parser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Parser&lt;H&gt;(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packet_in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b,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 headers);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Pipeline&lt;H&gt;(</a:t>
            </a:r>
            <a:r>
              <a:rPr lang="en-US" altLang="en-US" b="1" dirty="0" err="1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inout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headers, </a:t>
            </a:r>
            <a:b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</a:t>
            </a:r>
            <a:r>
              <a:rPr lang="en-US" altLang="en-US" b="1" dirty="0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input_metadata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input,</a:t>
            </a:r>
            <a:b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</a:t>
            </a:r>
            <a:r>
              <a:rPr lang="en-US" altLang="en-US" b="1" dirty="0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output_metadata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output);</a:t>
            </a: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Deparser&lt;H&gt;(</a:t>
            </a:r>
            <a:r>
              <a:rPr lang="en-US" altLang="en-US" b="1" dirty="0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headers,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packet_out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p);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package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Switch&lt;H&gt;(Parser&lt;H&gt; p, Pipeline&lt;H&gt; p, Deparser&lt;H&gt; d);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168" y="1000665"/>
            <a:ext cx="474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Provided by the target manufacturer</a:t>
            </a:r>
            <a:endParaRPr lang="en-US" sz="2400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5137729" y="1997969"/>
            <a:ext cx="274308" cy="1642239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21832" y="3036747"/>
            <a:ext cx="30556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 = user-specified header type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5400000">
            <a:off x="4007412" y="2685763"/>
            <a:ext cx="274308" cy="1845467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05902" y="5794487"/>
            <a:ext cx="4449642" cy="1009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2401378" y="5947455"/>
            <a:ext cx="987276" cy="754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868029" y="5947455"/>
            <a:ext cx="944166" cy="754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81964" y="5947455"/>
            <a:ext cx="1073389" cy="754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Deparser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763617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3388653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146542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355354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812195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256723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26415" y="5674920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custom “accelerators”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00200"/>
            <a:ext cx="8648700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&lt;32&gt; random();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extern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Checksum16 {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clear();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// prepare unit for computation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update&lt;T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&gt;(in 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data); // add data to checksum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remove&lt;T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&gt;(in 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data); // remove data from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checksum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&lt;16&gt; get();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//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 the checksum for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 added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995" y="2009775"/>
            <a:ext cx="1790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External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2995" y="4642366"/>
            <a:ext cx="67107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External object with methods. Methods can be invoked like functions.</a:t>
            </a:r>
          </a:p>
          <a:p>
            <a:r>
              <a:rPr lang="en-US" dirty="0" smtClean="0"/>
              <a:t>Some external objects can be accessed from the control-plane.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 block is invoked (parser, control) it executes to completion on a separate thread</a:t>
            </a:r>
          </a:p>
          <a:p>
            <a:pPr lvl="1"/>
            <a:r>
              <a:rPr lang="en-US" dirty="0" smtClean="0"/>
              <a:t>All local variables are thread-local</a:t>
            </a:r>
          </a:p>
          <a:p>
            <a:pPr lvl="1"/>
            <a:r>
              <a:rPr lang="en-US" dirty="0"/>
              <a:t>Only inter-thread communication possible </a:t>
            </a:r>
            <a:r>
              <a:rPr lang="en-US" dirty="0" smtClean="0"/>
              <a:t>through extern objects and functions</a:t>
            </a:r>
          </a:p>
          <a:p>
            <a:r>
              <a:rPr lang="en-US" dirty="0" smtClean="0"/>
              <a:t>Execution triggered by outside event</a:t>
            </a:r>
            <a:br>
              <a:rPr lang="en-US" dirty="0" smtClean="0"/>
            </a:br>
            <a:r>
              <a:rPr lang="en-US" dirty="0" smtClean="0"/>
              <a:t>(e.g., packet arrival)</a:t>
            </a:r>
          </a:p>
          <a:p>
            <a:r>
              <a:rPr lang="en-US" dirty="0" smtClean="0"/>
              <a:t>Actions execute atomically</a:t>
            </a:r>
          </a:p>
          <a:p>
            <a:pPr lvl="1"/>
            <a:r>
              <a:rPr lang="en-US" dirty="0" smtClean="0"/>
              <a:t>@atomic annotation for </a:t>
            </a:r>
            <a:r>
              <a:rPr lang="en-US" dirty="0" err="1" smtClean="0"/>
              <a:t>futher</a:t>
            </a:r>
            <a:r>
              <a:rPr lang="en-US" dirty="0" smtClean="0"/>
              <a:t> user-level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39</a:t>
            </a:fld>
            <a:endParaRPr lang="en-US" dirty="0"/>
          </a:p>
        </p:txBody>
      </p:sp>
      <p:pic>
        <p:nvPicPr>
          <p:cNvPr id="6" name="Picture 5" descr="Configurar Internet Nokia 5230 - Descargar Grat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14" y="241073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3475037"/>
            <a:ext cx="1848852" cy="1737921"/>
          </a:xfrm>
          <a:prstGeom prst="rect">
            <a:avLst/>
          </a:prstGeom>
        </p:spPr>
      </p:pic>
      <p:pic>
        <p:nvPicPr>
          <p:cNvPr id="8" name="Picture 7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38" y="3459736"/>
            <a:ext cx="1848852" cy="1737921"/>
          </a:xfrm>
          <a:prstGeom prst="rect">
            <a:avLst/>
          </a:prstGeom>
        </p:spPr>
      </p:pic>
      <p:pic>
        <p:nvPicPr>
          <p:cNvPr id="9" name="Picture 8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28" y="3878961"/>
            <a:ext cx="1091184" cy="801338"/>
          </a:xfrm>
          <a:prstGeom prst="rect">
            <a:avLst/>
          </a:prstGeom>
        </p:spPr>
      </p:pic>
      <p:pic>
        <p:nvPicPr>
          <p:cNvPr id="10" name="Picture 9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8" y="2159889"/>
            <a:ext cx="1091184" cy="801338"/>
          </a:xfrm>
          <a:prstGeom prst="rect">
            <a:avLst/>
          </a:prstGeom>
        </p:spPr>
      </p:pic>
      <p:pic>
        <p:nvPicPr>
          <p:cNvPr id="11" name="Picture 10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78961"/>
            <a:ext cx="1091184" cy="801338"/>
          </a:xfrm>
          <a:prstGeom prst="rect">
            <a:avLst/>
          </a:prstGeom>
        </p:spPr>
      </p:pic>
      <p:cxnSp>
        <p:nvCxnSpPr>
          <p:cNvPr id="13" name="Straight Connector 12"/>
          <p:cNvCxnSpPr>
            <a:endCxn id="9" idx="1"/>
          </p:cNvCxnSpPr>
          <p:nvPr/>
        </p:nvCxnSpPr>
        <p:spPr>
          <a:xfrm>
            <a:off x="1527048" y="4215384"/>
            <a:ext cx="1478280" cy="64246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11" idx="1"/>
          </p:cNvCxnSpPr>
          <p:nvPr/>
        </p:nvCxnSpPr>
        <p:spPr>
          <a:xfrm>
            <a:off x="4096512" y="4279630"/>
            <a:ext cx="1237488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0"/>
          </p:cNvCxnSpPr>
          <p:nvPr/>
        </p:nvCxnSpPr>
        <p:spPr>
          <a:xfrm flipH="1">
            <a:off x="3550920" y="2898834"/>
            <a:ext cx="704730" cy="980127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0"/>
          </p:cNvCxnSpPr>
          <p:nvPr/>
        </p:nvCxnSpPr>
        <p:spPr>
          <a:xfrm>
            <a:off x="4889634" y="2898834"/>
            <a:ext cx="989958" cy="980127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07646" y="4215384"/>
            <a:ext cx="1154442" cy="3348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2728" y="4769596"/>
            <a:ext cx="86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routers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976377" y="3878961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67927" y="3871007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18053" y="3845290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15297" y="2450592"/>
            <a:ext cx="1530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Data packets</a:t>
            </a:r>
            <a:endParaRPr lang="en-US" sz="2000" i="1" dirty="0"/>
          </a:p>
        </p:txBody>
      </p:sp>
      <p:cxnSp>
        <p:nvCxnSpPr>
          <p:cNvPr id="36" name="Straight Arrow Connector 35"/>
          <p:cNvCxnSpPr>
            <a:stCxn id="34" idx="2"/>
            <a:endCxn id="33" idx="0"/>
          </p:cNvCxnSpPr>
          <p:nvPr/>
        </p:nvCxnSpPr>
        <p:spPr>
          <a:xfrm flipH="1">
            <a:off x="6955035" y="2850702"/>
            <a:ext cx="425568" cy="99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2"/>
            <a:endCxn id="32" idx="0"/>
          </p:cNvCxnSpPr>
          <p:nvPr/>
        </p:nvCxnSpPr>
        <p:spPr>
          <a:xfrm flipH="1">
            <a:off x="4704909" y="2850702"/>
            <a:ext cx="2675694" cy="1020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2506338" y="3888152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115442" y="3878961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011167" y="3888152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592580" y="3888152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6387589" y="3819810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7242048" y="3836788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2434" y="2648773"/>
            <a:ext cx="1856943" cy="56769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4" y="3482342"/>
            <a:ext cx="1856943" cy="86597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P4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architecture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031" y="3463096"/>
            <a:ext cx="3236389" cy="8659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    </a:t>
            </a:r>
            <a:r>
              <a:rPr lang="en-US" dirty="0" smtClean="0">
                <a:solidFill>
                  <a:schemeClr val="tx1"/>
                </a:solidFill>
              </a:rPr>
              <a:t>                     </a:t>
            </a:r>
            <a:r>
              <a:rPr lang="en-US" sz="2400" dirty="0" smtClean="0">
                <a:solidFill>
                  <a:schemeClr val="tx1"/>
                </a:solidFill>
              </a:rPr>
              <a:t>Data </a:t>
            </a:r>
            <a:r>
              <a:rPr lang="en-US" sz="2400" dirty="0">
                <a:solidFill>
                  <a:schemeClr val="tx1"/>
                </a:solidFill>
              </a:rPr>
              <a:t>plane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1958" y="2648773"/>
            <a:ext cx="1082451" cy="56769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 compiler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8897" y="3783684"/>
            <a:ext cx="749112" cy="40261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1958" y="3573566"/>
            <a:ext cx="1469751" cy="7555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Dataplane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runtime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370949" y="3231447"/>
            <a:ext cx="336751" cy="336727"/>
          </a:xfrm>
          <a:prstGeom prst="downArrow">
            <a:avLst>
              <a:gd name="adj1" fmla="val 44688"/>
              <a:gd name="adj2" fmla="val 5000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380359" y="2549014"/>
            <a:ext cx="336751" cy="298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40031" y="1953696"/>
            <a:ext cx="3236389" cy="1327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Control-plane</a:t>
            </a:r>
          </a:p>
        </p:txBody>
      </p:sp>
      <p:sp>
        <p:nvSpPr>
          <p:cNvPr id="19" name="Left-Right Arrow 18"/>
          <p:cNvSpPr/>
          <p:nvPr/>
        </p:nvSpPr>
        <p:spPr>
          <a:xfrm rot="16200000">
            <a:off x="6889143" y="3170811"/>
            <a:ext cx="591807" cy="351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8068" y="2549014"/>
            <a:ext cx="2174452" cy="1934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08902" y="1817751"/>
            <a:ext cx="3540178" cy="266526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3020" y="4401573"/>
            <a:ext cx="82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/>
              <a:t>target</a:t>
            </a:r>
            <a:endParaRPr lang="en-US" sz="20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88174" y="1870581"/>
            <a:ext cx="137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User-supplied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00654" y="2209135"/>
            <a:ext cx="1324835" cy="43963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17822" y="2907990"/>
            <a:ext cx="1322136" cy="602631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0138" y="4688019"/>
            <a:ext cx="2132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Manufacturer supplied</a:t>
            </a: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H="1" flipV="1">
            <a:off x="2609377" y="4329066"/>
            <a:ext cx="386812" cy="35895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</p:cNvCxnSpPr>
          <p:nvPr/>
        </p:nvCxnSpPr>
        <p:spPr>
          <a:xfrm flipV="1">
            <a:off x="2996189" y="3216464"/>
            <a:ext cx="291985" cy="147155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</p:cNvCxnSpPr>
          <p:nvPr/>
        </p:nvCxnSpPr>
        <p:spPr>
          <a:xfrm flipV="1">
            <a:off x="2996189" y="4348312"/>
            <a:ext cx="1912713" cy="3397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3205" y="3061325"/>
            <a:ext cx="769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control</a:t>
            </a:r>
          </a:p>
          <a:p>
            <a:pPr algn="r"/>
            <a:r>
              <a:rPr lang="en-US" sz="1600" i="1" dirty="0"/>
              <a:t>signals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609377" y="2783479"/>
            <a:ext cx="442581" cy="33676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-Down Arrow 1"/>
          <p:cNvSpPr/>
          <p:nvPr/>
        </p:nvSpPr>
        <p:spPr>
          <a:xfrm>
            <a:off x="5400597" y="3472343"/>
            <a:ext cx="503262" cy="358866"/>
          </a:xfrm>
          <a:prstGeom prst="upDownArrow">
            <a:avLst>
              <a:gd name="adj1" fmla="val 50000"/>
              <a:gd name="adj2" fmla="val 3426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75559" y="3783684"/>
            <a:ext cx="749112" cy="40261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extern</a:t>
            </a:r>
            <a:br>
              <a:rPr lang="en-US" sz="1400" smtClean="0">
                <a:solidFill>
                  <a:schemeClr val="tx1"/>
                </a:solidFill>
              </a:rPr>
            </a:br>
            <a:r>
              <a:rPr lang="en-US" sz="1400" smtClean="0">
                <a:solidFill>
                  <a:schemeClr val="tx1"/>
                </a:solidFill>
              </a:rPr>
              <a:t>objects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060880" y="3463096"/>
            <a:ext cx="503262" cy="358866"/>
          </a:xfrm>
          <a:prstGeom prst="upDownArrow">
            <a:avLst>
              <a:gd name="adj1" fmla="val 50000"/>
              <a:gd name="adj2" fmla="val 3426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40434" y="2605625"/>
            <a:ext cx="450427" cy="602631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37" name="Down Arrow 36"/>
          <p:cNvSpPr/>
          <p:nvPr/>
        </p:nvSpPr>
        <p:spPr>
          <a:xfrm rot="16200000">
            <a:off x="4060507" y="2840302"/>
            <a:ext cx="336751" cy="22310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521710" y="3789005"/>
            <a:ext cx="518322" cy="36429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LOAD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790862" y="2840429"/>
            <a:ext cx="526960" cy="36429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LOAD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software workflow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 descr="Free searchable database of accredited policestation representatives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9" b="97149" l="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62" y="1934997"/>
            <a:ext cx="2673201" cy="17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P4</a:t>
            </a:r>
            <a:r>
              <a:rPr lang="en-US" baseline="-25000" dirty="0" smtClean="0"/>
              <a:t>16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610599" cy="4525963"/>
          </a:xfrm>
        </p:spPr>
        <p:txBody>
          <a:bodyPr/>
          <a:lstStyle/>
          <a:p>
            <a:r>
              <a:rPr lang="en-US" dirty="0" smtClean="0"/>
              <a:t>The core P4 language is very small</a:t>
            </a:r>
          </a:p>
          <a:p>
            <a:pPr lvl="1"/>
            <a:r>
              <a:rPr lang="en-US" dirty="0" smtClean="0"/>
              <a:t>Highly portable among many targets</a:t>
            </a:r>
          </a:p>
          <a:p>
            <a:pPr lvl="1"/>
            <a:r>
              <a:rPr lang="en-US" dirty="0" smtClean="0"/>
              <a:t>But very limited in expressivity</a:t>
            </a:r>
          </a:p>
          <a:p>
            <a:r>
              <a:rPr lang="en-US" dirty="0" smtClean="0"/>
              <a:t>Accelerators can provide additional functionality</a:t>
            </a:r>
          </a:p>
          <a:p>
            <a:pPr lvl="1"/>
            <a:r>
              <a:rPr lang="en-US" dirty="0" smtClean="0"/>
              <a:t>May not be portable between different targets</a:t>
            </a:r>
          </a:p>
          <a:p>
            <a:pPr lvl="1"/>
            <a:r>
              <a:rPr lang="en-US" dirty="0" smtClean="0"/>
              <a:t>Under construction: library of standard accelerators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 descr="Jen dosiero de la Wikimedia-Komunejo . La priskribo en ties priskrib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36" y="1433042"/>
            <a:ext cx="2264838" cy="15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85825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Floating point</a:t>
            </a:r>
          </a:p>
          <a:p>
            <a:r>
              <a:rPr lang="en-US" dirty="0" smtClean="0"/>
              <a:t>Pointers, references</a:t>
            </a:r>
          </a:p>
          <a:p>
            <a:r>
              <a:rPr lang="en-US" dirty="0" smtClean="0"/>
              <a:t>Data structures, recursive data types</a:t>
            </a:r>
          </a:p>
          <a:p>
            <a:r>
              <a:rPr lang="en-US" dirty="0" smtClean="0"/>
              <a:t>Dynamic memory management</a:t>
            </a:r>
          </a:p>
          <a:p>
            <a:r>
              <a:rPr lang="en-US" dirty="0" smtClean="0"/>
              <a:t>Loops, iterators (except the parser state-machine)</a:t>
            </a:r>
          </a:p>
          <a:p>
            <a:r>
              <a:rPr lang="en-US" dirty="0" smtClean="0"/>
              <a:t>Recursion</a:t>
            </a:r>
          </a:p>
          <a:p>
            <a:r>
              <a:rPr lang="en-US" dirty="0" smtClean="0"/>
              <a:t>Threads</a:t>
            </a:r>
          </a:p>
          <a:p>
            <a:endParaRPr lang="en-US" dirty="0"/>
          </a:p>
          <a:p>
            <a:r>
              <a:rPr lang="en-US" dirty="0" smtClean="0"/>
              <a:t>=&gt; Constant work/byte of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 descr="2860614683_ef6c60a7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92" y="1088945"/>
            <a:ext cx="1667771" cy="2206047"/>
          </a:xfrm>
          <a:prstGeom prst="rect">
            <a:avLst/>
          </a:prstGeom>
        </p:spPr>
      </p:pic>
      <p:pic>
        <p:nvPicPr>
          <p:cNvPr id="9218" name="Picture 2" descr="http://p4lc.wpengine.com/wp-content/uploads/2015/05/p4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4876" y="2261722"/>
            <a:ext cx="593118" cy="571501"/>
          </a:xfrm>
          <a:prstGeom prst="rect">
            <a:avLst/>
          </a:prstGeom>
          <a:noFill/>
          <a:scene3d>
            <a:camera prst="isometricRightUp">
              <a:rot lat="2100000" lon="19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cannot be done in (pure) 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Multicast or broadcast</a:t>
            </a:r>
          </a:p>
          <a:p>
            <a:r>
              <a:rPr lang="en-US" dirty="0" smtClean="0"/>
              <a:t>Queueing, scheduling, multiplexing</a:t>
            </a:r>
          </a:p>
          <a:p>
            <a:r>
              <a:rPr lang="en-US" dirty="0"/>
              <a:t>Payload processing: e.g., encryption</a:t>
            </a:r>
          </a:p>
          <a:p>
            <a:r>
              <a:rPr lang="en-US" dirty="0" smtClean="0"/>
              <a:t>Packet trailers</a:t>
            </a:r>
          </a:p>
          <a:p>
            <a:r>
              <a:rPr lang="en-US" dirty="0" smtClean="0"/>
              <a:t>Persistent state across packets</a:t>
            </a:r>
          </a:p>
          <a:p>
            <a:r>
              <a:rPr lang="en-US" dirty="0" smtClean="0"/>
              <a:t>Communication to control-plane</a:t>
            </a:r>
          </a:p>
          <a:p>
            <a:r>
              <a:rPr lang="en-US" dirty="0" smtClean="0"/>
              <a:t>Inter-packet operations</a:t>
            </a:r>
            <a:br>
              <a:rPr lang="en-US" dirty="0" smtClean="0"/>
            </a:br>
            <a:r>
              <a:rPr lang="en-US" dirty="0" smtClean="0"/>
              <a:t>(fragmentation and reassembly)</a:t>
            </a:r>
          </a:p>
          <a:p>
            <a:r>
              <a:rPr lang="en-US" dirty="0" smtClean="0"/>
              <a:t>Packet generation</a:t>
            </a:r>
          </a:p>
          <a:p>
            <a:r>
              <a:rPr lang="en-US" dirty="0" smtClean="0"/>
              <a:t>Timers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 descr="Roadsign &lt;strong&gt;no entry&lt;/strong&gt; by Anonymous - &quot;&lt;strong&gt;No entry&lt;/strong&gt;&quot; roadsign by John Clif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70" y="2694096"/>
            <a:ext cx="2035559" cy="20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are these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054"/>
            <a:ext cx="8229600" cy="47507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Multicast, broadcast, queueing</a:t>
            </a:r>
            <a:r>
              <a:rPr lang="en-US" dirty="0"/>
              <a:t>, scheduling, </a:t>
            </a:r>
            <a:r>
              <a:rPr lang="en-US" dirty="0" smtClean="0"/>
              <a:t>multiplexing</a:t>
            </a:r>
          </a:p>
          <a:p>
            <a:pPr lvl="1"/>
            <a:r>
              <a:rPr lang="en-US" dirty="0" smtClean="0"/>
              <a:t>By target device, controlled by P4 metadata</a:t>
            </a:r>
          </a:p>
          <a:p>
            <a:r>
              <a:rPr lang="en-US" dirty="0" smtClean="0"/>
              <a:t>Persistent state across packets (e.g. per-flow state)</a:t>
            </a:r>
          </a:p>
          <a:p>
            <a:pPr lvl="1"/>
            <a:r>
              <a:rPr lang="en-US" dirty="0" smtClean="0"/>
              <a:t>External objects: registers, counters, meters</a:t>
            </a:r>
          </a:p>
          <a:p>
            <a:r>
              <a:rPr lang="en-US" dirty="0" smtClean="0"/>
              <a:t>Communication to control-plane</a:t>
            </a:r>
          </a:p>
          <a:p>
            <a:pPr lvl="1"/>
            <a:r>
              <a:rPr lang="en-US" dirty="0" smtClean="0"/>
              <a:t>External objects: learning providers</a:t>
            </a:r>
          </a:p>
          <a:p>
            <a:r>
              <a:rPr lang="en-US" dirty="0" smtClean="0"/>
              <a:t>Packet generation</a:t>
            </a:r>
          </a:p>
          <a:p>
            <a:pPr lvl="1"/>
            <a:r>
              <a:rPr lang="en-US" dirty="0" smtClean="0"/>
              <a:t>Control-plane, or external objects</a:t>
            </a:r>
          </a:p>
          <a:p>
            <a:r>
              <a:rPr lang="en-US" dirty="0" smtClean="0"/>
              <a:t>Reassembly, trailers:</a:t>
            </a:r>
          </a:p>
          <a:p>
            <a:pPr lvl="1"/>
            <a:r>
              <a:rPr lang="en-US" dirty="0" smtClean="0"/>
              <a:t>Not currently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 descr="sólo por como te veo esta noche... nada es imposible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69" y="0"/>
            <a:ext cx="2749331" cy="18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is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59" y="1600200"/>
            <a:ext cx="854490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Active networking: </a:t>
            </a:r>
            <a:br>
              <a:rPr lang="en-US" dirty="0" smtClean="0"/>
            </a:br>
            <a:r>
              <a:rPr lang="en-US" dirty="0" smtClean="0"/>
              <a:t>a way for packets to inject new code</a:t>
            </a:r>
          </a:p>
          <a:p>
            <a:r>
              <a:rPr lang="en-US" dirty="0" smtClean="0"/>
              <a:t>Programming the control plane:</a:t>
            </a:r>
            <a:br>
              <a:rPr lang="en-US" dirty="0" smtClean="0"/>
            </a:br>
            <a:r>
              <a:rPr lang="en-US" dirty="0" smtClean="0"/>
              <a:t>that is Software-Defined Networking</a:t>
            </a:r>
          </a:p>
          <a:p>
            <a:r>
              <a:rPr lang="en-US" dirty="0" smtClean="0"/>
              <a:t>A tool for third parties to program the network</a:t>
            </a:r>
          </a:p>
          <a:p>
            <a:r>
              <a:rPr lang="en-US" dirty="0" smtClean="0"/>
              <a:t>A language for:</a:t>
            </a:r>
          </a:p>
          <a:p>
            <a:pPr lvl="1"/>
            <a:r>
              <a:rPr lang="en-US" dirty="0" smtClean="0"/>
              <a:t>distributed computations</a:t>
            </a:r>
          </a:p>
          <a:p>
            <a:pPr lvl="1"/>
            <a:r>
              <a:rPr lang="en-US" dirty="0" smtClean="0"/>
              <a:t>network </a:t>
            </a:r>
            <a:r>
              <a:rPr lang="en-US" dirty="0" err="1" smtClean="0"/>
              <a:t>middleboxes</a:t>
            </a:r>
            <a:r>
              <a:rPr lang="en-US" dirty="0" smtClean="0"/>
              <a:t> (NFV)</a:t>
            </a:r>
          </a:p>
          <a:p>
            <a:pPr lvl="1"/>
            <a:r>
              <a:rPr lang="en-US" dirty="0" smtClean="0"/>
              <a:t>network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46</a:t>
            </a:fld>
            <a:endParaRPr lang="en-US" dirty="0"/>
          </a:p>
        </p:txBody>
      </p:sp>
      <p:pic>
        <p:nvPicPr>
          <p:cNvPr id="7" name="Picture 6" descr="tango style &lt;strong&gt;not&lt;/strong&gt; equal by warszawiank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28" y="365815"/>
            <a:ext cx="1599675" cy="15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P4?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9" y="1600200"/>
            <a:ext cx="8828689" cy="49582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It is a language:</a:t>
            </a:r>
            <a:br>
              <a:rPr lang="en-US" b="1" dirty="0" smtClean="0"/>
            </a:br>
            <a:r>
              <a:rPr lang="en-US" dirty="0"/>
              <a:t>y</a:t>
            </a:r>
            <a:r>
              <a:rPr lang="en-US" dirty="0" smtClean="0"/>
              <a:t>ou can specify the data-plane precisely</a:t>
            </a:r>
          </a:p>
          <a:p>
            <a:r>
              <a:rPr lang="en-US" b="1" dirty="0" smtClean="0"/>
              <a:t>Expressive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express many packet-forwarding policies</a:t>
            </a:r>
          </a:p>
          <a:p>
            <a:r>
              <a:rPr lang="en-US" b="1" dirty="0" smtClean="0"/>
              <a:t>High-level, type-safe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compiler-managed abstract resources</a:t>
            </a:r>
          </a:p>
          <a:p>
            <a:r>
              <a:rPr lang="en-US" b="1" dirty="0" smtClean="0"/>
              <a:t>Software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treat network devices like software</a:t>
            </a:r>
          </a:p>
          <a:p>
            <a:r>
              <a:rPr lang="en-US" b="1" dirty="0" smtClean="0"/>
              <a:t>Killer app: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monitoring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Picture 5" descr="Flickr - Photo Sharing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062" y="402021"/>
            <a:ext cx="1411014" cy="11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1111" y="234853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321111" y="410866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23" name="Up-Down Arrow 22"/>
          <p:cNvSpPr/>
          <p:nvPr/>
        </p:nvSpPr>
        <p:spPr>
          <a:xfrm>
            <a:off x="7169159" y="3578732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911100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11100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911100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11100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181217" y="407863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181217" y="442366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181217" y="476869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181217" y="511373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601047" y="3698631"/>
            <a:ext cx="540601" cy="4100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01108" y="224353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616021" y="2039009"/>
            <a:ext cx="390010" cy="259892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UPLOAD</a:t>
            </a:r>
            <a:endParaRPr lang="en-US" dirty="0"/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 flipH="1" flipV="1">
            <a:off x="3190390" y="3890068"/>
            <a:ext cx="5080829" cy="285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3734" y="3441451"/>
            <a:ext cx="2981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The P4 Programming-</a:t>
            </a:r>
            <a:br>
              <a:rPr lang="en-US" sz="2400" i="1" dirty="0" smtClean="0"/>
            </a:br>
            <a:r>
              <a:rPr lang="en-US" sz="2400" i="1" dirty="0" smtClean="0"/>
              <a:t>Language Interface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3274" y="170120"/>
            <a:ext cx="889011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Creating a Programming Language Interface</a:t>
            </a:r>
            <a:b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a place where there wasn’t one. </a:t>
            </a:r>
          </a:p>
        </p:txBody>
      </p:sp>
    </p:spTree>
    <p:extLst>
      <p:ext uri="{BB962C8B-B14F-4D97-AF65-F5344CB8AC3E}">
        <p14:creationId xmlns:p14="http://schemas.microsoft.com/office/powerpoint/2010/main" val="2781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and Data Planes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8831" y="2158537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8831" y="3918668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2278820" y="391866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78820" y="426370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78820" y="4608732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78820" y="49537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48937" y="388863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548937" y="423367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548937" y="4578702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48937" y="492373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68828" y="2053539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77442" y="5816148"/>
            <a:ext cx="336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Interfaces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5581457" y="3415769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0"/>
            <a:endCxn id="10" idx="2"/>
          </p:cNvCxnSpPr>
          <p:nvPr/>
        </p:nvCxnSpPr>
        <p:spPr>
          <a:xfrm flipH="1" flipV="1">
            <a:off x="2516315" y="5298796"/>
            <a:ext cx="2441876" cy="517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0"/>
            <a:endCxn id="14" idx="2"/>
          </p:cNvCxnSpPr>
          <p:nvPr/>
        </p:nvCxnSpPr>
        <p:spPr>
          <a:xfrm flipV="1">
            <a:off x="4958191" y="5268766"/>
            <a:ext cx="1828241" cy="547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01256" y="1616524"/>
            <a:ext cx="2590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Switch architecture</a:t>
            </a:r>
            <a:endParaRPr lang="en-US" sz="2400" i="1" dirty="0"/>
          </a:p>
        </p:txBody>
      </p:sp>
      <p:sp>
        <p:nvSpPr>
          <p:cNvPr id="28" name="Rectangle 27"/>
          <p:cNvSpPr/>
          <p:nvPr/>
        </p:nvSpPr>
        <p:spPr>
          <a:xfrm>
            <a:off x="1591280" y="3954976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93846" y="4632348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89768" y="3950363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62657" y="4262902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62657" y="4981761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601895">
            <a:off x="4022697" y="4326061"/>
            <a:ext cx="1162372" cy="3513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231743">
            <a:off x="4027010" y="4297916"/>
            <a:ext cx="1162372" cy="3513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5421" y="3581031"/>
            <a:ext cx="8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packets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75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switch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34935" y="237856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34935" y="413869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28" name="Right Arrow 27"/>
          <p:cNvSpPr/>
          <p:nvPr/>
        </p:nvSpPr>
        <p:spPr>
          <a:xfrm>
            <a:off x="824924" y="413869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24924" y="448372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24924" y="482875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24924" y="517379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95041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095041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095041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095041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2175821" y="3728661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4932" y="227356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20026" y="2633592"/>
            <a:ext cx="296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Table management</a:t>
            </a:r>
          </a:p>
        </p:txBody>
      </p:sp>
      <p:cxnSp>
        <p:nvCxnSpPr>
          <p:cNvPr id="40" name="Straight Arrow Connector 39"/>
          <p:cNvCxnSpPr>
            <a:stCxn id="39" idx="1"/>
            <a:endCxn id="36" idx="3"/>
          </p:cNvCxnSpPr>
          <p:nvPr/>
        </p:nvCxnSpPr>
        <p:spPr>
          <a:xfrm flipH="1">
            <a:off x="2904882" y="2895202"/>
            <a:ext cx="2815144" cy="1096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Up-Down Arrow 41"/>
          <p:cNvSpPr/>
          <p:nvPr/>
        </p:nvSpPr>
        <p:spPr>
          <a:xfrm>
            <a:off x="4127561" y="3635795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476375" y="4253781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425053" y="4253781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424264" y="5759393"/>
            <a:ext cx="371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Look-up tables (policies)</a:t>
            </a:r>
          </a:p>
        </p:txBody>
      </p:sp>
      <p:cxnSp>
        <p:nvCxnSpPr>
          <p:cNvPr id="69" name="Straight Arrow Connector 68"/>
          <p:cNvCxnSpPr>
            <a:stCxn id="66" idx="1"/>
            <a:endCxn id="56" idx="3"/>
          </p:cNvCxnSpPr>
          <p:nvPr/>
        </p:nvCxnSpPr>
        <p:spPr>
          <a:xfrm flipH="1" flipV="1">
            <a:off x="3253728" y="4526255"/>
            <a:ext cx="2170536" cy="1494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30" y="4350298"/>
            <a:ext cx="934791" cy="70109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078366" y="4453696"/>
            <a:ext cx="187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Switch ASIC</a:t>
            </a:r>
          </a:p>
        </p:txBody>
      </p:sp>
      <p:cxnSp>
        <p:nvCxnSpPr>
          <p:cNvPr id="79" name="Straight Arrow Connector 78"/>
          <p:cNvCxnSpPr>
            <a:stCxn id="78" idx="1"/>
            <a:endCxn id="76" idx="3"/>
          </p:cNvCxnSpPr>
          <p:nvPr/>
        </p:nvCxnSpPr>
        <p:spPr>
          <a:xfrm flipH="1" flipV="1">
            <a:off x="4842621" y="4700845"/>
            <a:ext cx="1235745" cy="14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83" y="2339639"/>
            <a:ext cx="934791" cy="70109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94902" y="2032850"/>
            <a:ext cx="287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Control-plane CPU</a:t>
            </a:r>
          </a:p>
        </p:txBody>
      </p:sp>
      <p:cxnSp>
        <p:nvCxnSpPr>
          <p:cNvPr id="46" name="Straight Arrow Connector 45"/>
          <p:cNvCxnSpPr>
            <a:stCxn id="45" idx="1"/>
            <a:endCxn id="38" idx="3"/>
          </p:cNvCxnSpPr>
          <p:nvPr/>
        </p:nvCxnSpPr>
        <p:spPr>
          <a:xfrm flipH="1">
            <a:off x="5007374" y="2294460"/>
            <a:ext cx="787528" cy="3957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932" y="3900732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Dumb control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4932" y="4786689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704921" y="478668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4921" y="513172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4921" y="547675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4921" y="582178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75038" y="475665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75038" y="510169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5038" y="544672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75038" y="579175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55818" y="4376656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4929" y="3781720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4007558" y="4283790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56372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05050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3" y="1417637"/>
            <a:ext cx="1848852" cy="17379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20491" y="2769542"/>
            <a:ext cx="1645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Controller</a:t>
            </a:r>
            <a:endParaRPr lang="en-US" sz="2800" dirty="0"/>
          </a:p>
        </p:txBody>
      </p:sp>
      <p:cxnSp>
        <p:nvCxnSpPr>
          <p:cNvPr id="25" name="Elbow Connector 24"/>
          <p:cNvCxnSpPr>
            <a:endCxn id="5" idx="0"/>
          </p:cNvCxnSpPr>
          <p:nvPr/>
        </p:nvCxnSpPr>
        <p:spPr>
          <a:xfrm rot="10800000" flipV="1">
            <a:off x="3044985" y="2286598"/>
            <a:ext cx="3460590" cy="1614134"/>
          </a:xfrm>
          <a:prstGeom prst="bent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45700" y="1813131"/>
            <a:ext cx="202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Policies/signaling</a:t>
            </a:r>
            <a:endParaRPr lang="en-US" sz="2000" dirty="0"/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7059937" y="2911428"/>
            <a:ext cx="2251691" cy="1002033"/>
          </a:xfrm>
          <a:prstGeom prst="bentConnector3">
            <a:avLst>
              <a:gd name="adj1" fmla="val -339"/>
            </a:avLst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26362" y="4481226"/>
            <a:ext cx="1825465" cy="900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23397" y="4538291"/>
            <a:ext cx="1630104" cy="2483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7351806" y="4894388"/>
            <a:ext cx="1601695" cy="37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</p:txBody>
      </p:sp>
      <p:pic>
        <p:nvPicPr>
          <p:cNvPr id="45" name="Picture 44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58" y="4959205"/>
            <a:ext cx="934791" cy="7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932" y="4495669"/>
            <a:ext cx="3860106" cy="1641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Programmable data plane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83101" y="4592783"/>
            <a:ext cx="3723768" cy="93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                      SW: P4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P4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932" y="3900732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Dumb control plane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04921" y="478668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4921" y="513172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4921" y="547675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4921" y="582178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75038" y="475665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75038" y="510169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5038" y="544672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75038" y="579175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55818" y="4376656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4929" y="3781720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007558" y="4283790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56372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05050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88" y="5851486"/>
            <a:ext cx="934791" cy="701093"/>
          </a:xfrm>
          <a:prstGeom prst="rect">
            <a:avLst/>
          </a:prstGeom>
        </p:spPr>
      </p:pic>
      <p:pic>
        <p:nvPicPr>
          <p:cNvPr id="21" name="Picture 20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3" y="1417637"/>
            <a:ext cx="1848852" cy="1737921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 rot="10800000" flipV="1">
            <a:off x="3044985" y="2286598"/>
            <a:ext cx="3460590" cy="1614134"/>
          </a:xfrm>
          <a:prstGeom prst="bent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3819525" y="1941140"/>
            <a:ext cx="2686050" cy="2651641"/>
          </a:xfrm>
          <a:prstGeom prst="bentConnector3">
            <a:avLst>
              <a:gd name="adj1" fmla="val 100000"/>
            </a:avLst>
          </a:prstGeom>
          <a:ln w="5715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1571807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Upload program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89485" y="2313031"/>
            <a:ext cx="202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Policies/signaling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3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5806"/>
          </a:xfrm>
        </p:spPr>
        <p:txBody>
          <a:bodyPr>
            <a:normAutofit/>
          </a:bodyPr>
          <a:lstStyle/>
          <a:p>
            <a:r>
              <a:rPr lang="en-US" dirty="0" smtClean="0"/>
              <a:t>Not just for switches!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8542" y="2097636"/>
            <a:ext cx="4048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Programmable switches</a:t>
            </a:r>
          </a:p>
          <a:p>
            <a:r>
              <a:rPr lang="en-US" sz="2400" dirty="0" smtClean="0"/>
              <a:t>FPGA switches</a:t>
            </a:r>
          </a:p>
          <a:p>
            <a:r>
              <a:rPr lang="en-US" sz="2400" dirty="0" smtClean="0"/>
              <a:t>Programmable network cards</a:t>
            </a:r>
          </a:p>
          <a:p>
            <a:r>
              <a:rPr lang="en-US" sz="2400" dirty="0" smtClean="0"/>
              <a:t>Software switches</a:t>
            </a:r>
          </a:p>
          <a:p>
            <a:r>
              <a:rPr lang="en-US" sz="2400" dirty="0" smtClean="0"/>
              <a:t>Hypervisor switches</a:t>
            </a:r>
          </a:p>
          <a:p>
            <a:r>
              <a:rPr lang="en-US" sz="2400" dirty="0" smtClean="0"/>
              <a:t>You name it…</a:t>
            </a:r>
            <a:endParaRPr lang="en-US" sz="2400" dirty="0"/>
          </a:p>
        </p:txBody>
      </p:sp>
      <p:sp>
        <p:nvSpPr>
          <p:cNvPr id="34" name="Right Brace 33"/>
          <p:cNvSpPr/>
          <p:nvPr/>
        </p:nvSpPr>
        <p:spPr>
          <a:xfrm flipH="1">
            <a:off x="4580221" y="2223229"/>
            <a:ext cx="242528" cy="2110646"/>
          </a:xfrm>
          <a:prstGeom prst="rightBrace">
            <a:avLst>
              <a:gd name="adj1" fmla="val 3147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9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69994" y="3173561"/>
            <a:ext cx="3860106" cy="1641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Programmable data plane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8163" y="3270675"/>
            <a:ext cx="3723768" cy="93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                      SW: P4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9994" y="2578624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Control plane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210880" y="3054548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9991" y="2459612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3162620" y="2961682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1434" y="3579668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60112" y="3579668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4" idx="1"/>
          </p:cNvCxnSpPr>
          <p:nvPr/>
        </p:nvCxnSpPr>
        <p:spPr>
          <a:xfrm flipH="1">
            <a:off x="4220102" y="3278552"/>
            <a:ext cx="36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27105</TotalTime>
  <Words>1314</Words>
  <Application>Microsoft Office PowerPoint</Application>
  <PresentationFormat>On-screen Show (4:3)</PresentationFormat>
  <Paragraphs>472</Paragraphs>
  <Slides>48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Consolas</vt:lpstr>
      <vt:lpstr>Times New Roman</vt:lpstr>
      <vt:lpstr>Office Theme</vt:lpstr>
      <vt:lpstr>P4: specifying data planes http://P4.org </vt:lpstr>
      <vt:lpstr>About Myself</vt:lpstr>
      <vt:lpstr>PowerPoint Presentation</vt:lpstr>
      <vt:lpstr>Networking 101</vt:lpstr>
      <vt:lpstr>Control and Data Planes</vt:lpstr>
      <vt:lpstr>Traditional switch architecture</vt:lpstr>
      <vt:lpstr>Software-Defined Networking</vt:lpstr>
      <vt:lpstr>The P4 world</vt:lpstr>
      <vt:lpstr>Not just for switches!</vt:lpstr>
      <vt:lpstr>How is this possible?</vt:lpstr>
      <vt:lpstr>Data-planes</vt:lpstr>
      <vt:lpstr>WHY SHOULD YOU CARE?</vt:lpstr>
      <vt:lpstr>Isn’t Open-Flow Enough?</vt:lpstr>
      <vt:lpstr>                has lots at stake</vt:lpstr>
      <vt:lpstr>Protocols = programs</vt:lpstr>
      <vt:lpstr>Use only what you need</vt:lpstr>
      <vt:lpstr>Network monitoring</vt:lpstr>
      <vt:lpstr>Optimize your network</vt:lpstr>
      <vt:lpstr>Network = software</vt:lpstr>
      <vt:lpstr> P4.org Consortium</vt:lpstr>
      <vt:lpstr>AN INTRODUCTION to P416</vt:lpstr>
      <vt:lpstr>Language evolution</vt:lpstr>
      <vt:lpstr>P4 Community</vt:lpstr>
      <vt:lpstr>Available Software Tools</vt:lpstr>
      <vt:lpstr>P416</vt:lpstr>
      <vt:lpstr>P416 data plane model</vt:lpstr>
      <vt:lpstr>Example packet processing pipeline</vt:lpstr>
      <vt:lpstr>Language elements</vt:lpstr>
      <vt:lpstr>Data Types</vt:lpstr>
      <vt:lpstr>Parsing = State machines</vt:lpstr>
      <vt:lpstr>Actions</vt:lpstr>
      <vt:lpstr>Tables</vt:lpstr>
      <vt:lpstr>Match-Action Processing</vt:lpstr>
      <vt:lpstr>Control-Flow</vt:lpstr>
      <vt:lpstr>Packet Reassembly</vt:lpstr>
      <vt:lpstr>P4 Program structure</vt:lpstr>
      <vt:lpstr>Architecture declaration</vt:lpstr>
      <vt:lpstr>Support for custom “accelerators”</vt:lpstr>
      <vt:lpstr>Execution model</vt:lpstr>
      <vt:lpstr>P4 software workflow</vt:lpstr>
      <vt:lpstr>P4 LIMITATIONS</vt:lpstr>
      <vt:lpstr>Limitations of P416</vt:lpstr>
      <vt:lpstr>What is missing</vt:lpstr>
      <vt:lpstr>What cannot be done in (pure) P4</vt:lpstr>
      <vt:lpstr>How are these done?</vt:lpstr>
      <vt:lpstr>P4 is not…</vt:lpstr>
      <vt:lpstr>Why use P4?</vt:lpstr>
      <vt:lpstr>PowerPoint Presentation</vt:lpstr>
    </vt:vector>
  </TitlesOfParts>
  <Company>Barefoot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 Jonnalagadda</dc:creator>
  <cp:lastModifiedBy>Mihai Budiu</cp:lastModifiedBy>
  <cp:revision>260</cp:revision>
  <cp:lastPrinted>2014-12-02T19:50:18Z</cp:lastPrinted>
  <dcterms:created xsi:type="dcterms:W3CDTF">2014-11-24T22:30:22Z</dcterms:created>
  <dcterms:modified xsi:type="dcterms:W3CDTF">2017-04-05T17:08:46Z</dcterms:modified>
</cp:coreProperties>
</file>