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7" r:id="rId2"/>
    <p:sldId id="330" r:id="rId3"/>
    <p:sldId id="336" r:id="rId4"/>
    <p:sldId id="333" r:id="rId5"/>
    <p:sldId id="354" r:id="rId6"/>
    <p:sldId id="353" r:id="rId7"/>
    <p:sldId id="319" r:id="rId8"/>
    <p:sldId id="339" r:id="rId9"/>
    <p:sldId id="335" r:id="rId10"/>
    <p:sldId id="337" r:id="rId11"/>
    <p:sldId id="338" r:id="rId12"/>
    <p:sldId id="329" r:id="rId13"/>
    <p:sldId id="340" r:id="rId14"/>
    <p:sldId id="355" r:id="rId15"/>
    <p:sldId id="331" r:id="rId16"/>
    <p:sldId id="320" r:id="rId17"/>
    <p:sldId id="321" r:id="rId18"/>
    <p:sldId id="342" r:id="rId19"/>
    <p:sldId id="279" r:id="rId20"/>
    <p:sldId id="344" r:id="rId21"/>
    <p:sldId id="323" r:id="rId22"/>
    <p:sldId id="343" r:id="rId23"/>
    <p:sldId id="324" r:id="rId24"/>
    <p:sldId id="334" r:id="rId25"/>
    <p:sldId id="347" r:id="rId26"/>
    <p:sldId id="346" r:id="rId27"/>
    <p:sldId id="348" r:id="rId28"/>
    <p:sldId id="351" r:id="rId29"/>
    <p:sldId id="357" r:id="rId30"/>
    <p:sldId id="341" r:id="rId31"/>
    <p:sldId id="345" r:id="rId32"/>
    <p:sldId id="349" r:id="rId33"/>
    <p:sldId id="350" r:id="rId34"/>
    <p:sldId id="358" r:id="rId35"/>
    <p:sldId id="361" r:id="rId36"/>
    <p:sldId id="360" r:id="rId37"/>
    <p:sldId id="352" r:id="rId38"/>
    <p:sldId id="332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1EAC3E-9677-46C9-9A0A-6FB83A956CDB}">
          <p14:sldIdLst>
            <p14:sldId id="257"/>
          </p14:sldIdLst>
        </p14:section>
        <p14:section name="Introduction" id="{D0B2C7B0-A640-40F8-BCDE-C037D966ED09}">
          <p14:sldIdLst>
            <p14:sldId id="330"/>
            <p14:sldId id="336"/>
            <p14:sldId id="333"/>
            <p14:sldId id="354"/>
            <p14:sldId id="353"/>
            <p14:sldId id="319"/>
          </p14:sldIdLst>
        </p14:section>
        <p14:section name="Programmable networks" id="{CF1430BB-6A34-4A08-82CA-4D11071D3EC3}">
          <p14:sldIdLst>
            <p14:sldId id="339"/>
            <p14:sldId id="335"/>
            <p14:sldId id="337"/>
            <p14:sldId id="338"/>
            <p14:sldId id="329"/>
          </p14:sldIdLst>
        </p14:section>
        <p14:section name="Introduction to P4-16" id="{A39B02F9-DD7C-490F-8847-16EF226DDE27}">
          <p14:sldIdLst>
            <p14:sldId id="340"/>
            <p14:sldId id="355"/>
            <p14:sldId id="331"/>
            <p14:sldId id="320"/>
            <p14:sldId id="321"/>
            <p14:sldId id="342"/>
            <p14:sldId id="279"/>
            <p14:sldId id="344"/>
            <p14:sldId id="323"/>
            <p14:sldId id="343"/>
            <p14:sldId id="324"/>
            <p14:sldId id="334"/>
            <p14:sldId id="347"/>
            <p14:sldId id="346"/>
            <p14:sldId id="348"/>
            <p14:sldId id="351"/>
            <p14:sldId id="357"/>
            <p14:sldId id="341"/>
            <p14:sldId id="345"/>
            <p14:sldId id="349"/>
            <p14:sldId id="350"/>
            <p14:sldId id="358"/>
            <p14:sldId id="361"/>
          </p14:sldIdLst>
        </p14:section>
        <p14:section name="Conclusions" id="{8A76CCF8-712B-4F7C-A5D9-376B0D048572}">
          <p14:sldIdLst>
            <p14:sldId id="360"/>
            <p14:sldId id="352"/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88993" autoAdjust="0"/>
  </p:normalViewPr>
  <p:slideViewPr>
    <p:cSldViewPr snapToGrid="0" snapToObjects="1">
      <p:cViewPr varScale="1">
        <p:scale>
          <a:sx n="117" d="100"/>
          <a:sy n="117" d="100"/>
        </p:scale>
        <p:origin x="87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21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BC685-845B-A04F-962C-DC7DA5B171F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0096F-BD64-4B4A-88B8-F07B3FC85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838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0B0C-1EEF-B545-BBBF-5545DD1BEC1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7F897-9DD6-3F44-9F39-5E102FFA3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094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67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50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18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61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01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04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51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80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73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93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5688" y="6335555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94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5688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4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1140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1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/>
              <a:buChar char="•"/>
              <a:defRPr/>
            </a:lvl2pPr>
            <a:lvl4pPr marL="1600200" indent="-228600">
              <a:buFont typeface="Arial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7158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8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1542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16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3629" y="6354311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8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5688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5688" y="6342272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2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5688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4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5688" y="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96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5688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8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3629" y="6348291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9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4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b.com/p4lang/p4c" TargetMode="External"/><Relationship Id="rId2" Type="http://schemas.openxmlformats.org/officeDocument/2006/relationships/hyperlink" Target="http://p4.org/wp-content/uploads/2016/12/P4_16-prerelease-Dec_1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b.com/p4lang" TargetMode="External"/><Relationship Id="rId2" Type="http://schemas.openxmlformats.org/officeDocument/2006/relationships/hyperlink" Target="http://www.sigcomm.org/ccr/papers/2014/July/0000000.000000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4.org/" TargetMode="External"/><Relationship Id="rId2" Type="http://schemas.openxmlformats.org/officeDocument/2006/relationships/hyperlink" Target="http://github.com/p4la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919720" cy="216408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P4: specifying</a:t>
            </a:r>
            <a:r>
              <a:rPr lang="en-US" sz="4900" b="1" dirty="0"/>
              <a:t> </a:t>
            </a:r>
            <a:r>
              <a:rPr lang="en-US" sz="4900" b="1" dirty="0" smtClean="0"/>
              <a:t>data planes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hlinkClick r:id="rId3"/>
              </a:rPr>
              <a:t>http://P4.org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9440" y="4866640"/>
            <a:ext cx="3088640" cy="67564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Mihai Budiu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VMware Research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68400" y="3602285"/>
            <a:ext cx="6918960" cy="1341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VRG reading group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February 1, </a:t>
            </a:r>
            <a:r>
              <a:rPr lang="en-US" dirty="0" smtClean="0">
                <a:solidFill>
                  <a:schemeClr val="tx1"/>
                </a:solidFill>
              </a:rPr>
              <a:t>2017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 descr="https://research.vmware.com/files/projects/0/0/0/0/0/0/9/p4-logo-tall.png?v=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73575" y="2569779"/>
            <a:ext cx="1744169" cy="8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50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Software-Defined 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4932" y="3900732"/>
            <a:ext cx="3860106" cy="4759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Dumb control plane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4932" y="4786689"/>
            <a:ext cx="3860106" cy="1350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Data plane</a:t>
            </a:r>
            <a:endParaRPr lang="en-US" sz="3200" dirty="0"/>
          </a:p>
        </p:txBody>
      </p:sp>
      <p:sp>
        <p:nvSpPr>
          <p:cNvPr id="7" name="Right Arrow 6"/>
          <p:cNvSpPr/>
          <p:nvPr/>
        </p:nvSpPr>
        <p:spPr>
          <a:xfrm>
            <a:off x="704921" y="4786689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04921" y="5131721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04921" y="5476753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04921" y="5821785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975038" y="4756659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975038" y="5101691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975038" y="5446723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975038" y="5791755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055818" y="4376656"/>
            <a:ext cx="729061" cy="52512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4929" y="3781720"/>
            <a:ext cx="4070111" cy="249008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-Down Arrow 17"/>
          <p:cNvSpPr/>
          <p:nvPr/>
        </p:nvSpPr>
        <p:spPr>
          <a:xfrm>
            <a:off x="4007558" y="4283790"/>
            <a:ext cx="401700" cy="61798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56372" y="4901776"/>
            <a:ext cx="828675" cy="544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305050" y="4901776"/>
            <a:ext cx="828675" cy="544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... 기업과 학교 위한 일체형&lt;strong&gt;PC&lt;/strong&gt; '옵티플렉스 올인원' 출시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823" y="1417637"/>
            <a:ext cx="1848852" cy="173792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320491" y="2769542"/>
            <a:ext cx="1645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Controller</a:t>
            </a:r>
            <a:endParaRPr lang="en-US" sz="2800" dirty="0"/>
          </a:p>
        </p:txBody>
      </p:sp>
      <p:cxnSp>
        <p:nvCxnSpPr>
          <p:cNvPr id="25" name="Elbow Connector 24"/>
          <p:cNvCxnSpPr>
            <a:endCxn id="5" idx="0"/>
          </p:cNvCxnSpPr>
          <p:nvPr/>
        </p:nvCxnSpPr>
        <p:spPr>
          <a:xfrm rot="10800000" flipV="1">
            <a:off x="3044985" y="2286598"/>
            <a:ext cx="3460590" cy="1614134"/>
          </a:xfrm>
          <a:prstGeom prst="bentConnector2">
            <a:avLst/>
          </a:prstGeom>
          <a:ln w="5715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45700" y="1813131"/>
            <a:ext cx="2029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Policies/signaling</a:t>
            </a:r>
            <a:endParaRPr lang="en-US" sz="2000" dirty="0"/>
          </a:p>
        </p:txBody>
      </p:sp>
      <p:cxnSp>
        <p:nvCxnSpPr>
          <p:cNvPr id="30" name="Elbow Connector 29"/>
          <p:cNvCxnSpPr/>
          <p:nvPr/>
        </p:nvCxnSpPr>
        <p:spPr>
          <a:xfrm rot="16200000" flipH="1">
            <a:off x="7059937" y="2911428"/>
            <a:ext cx="2251691" cy="1002033"/>
          </a:xfrm>
          <a:prstGeom prst="bentConnector3">
            <a:avLst>
              <a:gd name="adj1" fmla="val -339"/>
            </a:avLst>
          </a:prstGeom>
          <a:ln w="5715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226362" y="4481226"/>
            <a:ext cx="1825465" cy="9000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323397" y="4538291"/>
            <a:ext cx="1630104" cy="2483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/>
          </a:p>
        </p:txBody>
      </p:sp>
      <p:sp>
        <p:nvSpPr>
          <p:cNvPr id="38" name="Rectangle 37"/>
          <p:cNvSpPr/>
          <p:nvPr/>
        </p:nvSpPr>
        <p:spPr>
          <a:xfrm>
            <a:off x="7351806" y="4894388"/>
            <a:ext cx="1601695" cy="3729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/>
          </a:p>
        </p:txBody>
      </p:sp>
      <p:pic>
        <p:nvPicPr>
          <p:cNvPr id="45" name="Picture 44" descr="Category:PGA &lt;strong&gt;integrated circuit&lt;/strong&gt; packages - Wikimedia Commons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9" b="98889" l="0" r="100000">
                        <a14:backgroundMark x1="45000" y1="80000" x2="45000" y2="80000"/>
                        <a14:backgroundMark x1="22500" y1="68889" x2="22500" y2="6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858" y="4959205"/>
            <a:ext cx="934791" cy="70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5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14932" y="4495669"/>
            <a:ext cx="3860106" cy="16411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Programmable data plane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83101" y="4592783"/>
            <a:ext cx="3723768" cy="9334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                       SW: P4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P4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4932" y="3900732"/>
            <a:ext cx="3860106" cy="4759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Dumb control plane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704921" y="4786689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04921" y="5131721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04921" y="5476753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04921" y="5821785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975038" y="4756659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975038" y="5101691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975038" y="5446723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975038" y="5791755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055818" y="4376656"/>
            <a:ext cx="729061" cy="52512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4929" y="3781720"/>
            <a:ext cx="4070111" cy="249008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-Down Arrow 16"/>
          <p:cNvSpPr/>
          <p:nvPr/>
        </p:nvSpPr>
        <p:spPr>
          <a:xfrm>
            <a:off x="4007558" y="4283790"/>
            <a:ext cx="401700" cy="61798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356372" y="4901776"/>
            <a:ext cx="828675" cy="544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305050" y="4901776"/>
            <a:ext cx="828675" cy="544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Category:PGA &lt;strong&gt;integrated circuit&lt;/strong&gt; packages - Wikimedia Commons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89" b="98889" l="0" r="100000">
                        <a14:backgroundMark x1="45000" y1="80000" x2="45000" y2="80000"/>
                        <a14:backgroundMark x1="22500" y1="68889" x2="22500" y2="6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88" y="5851486"/>
            <a:ext cx="934791" cy="701093"/>
          </a:xfrm>
          <a:prstGeom prst="rect">
            <a:avLst/>
          </a:prstGeom>
        </p:spPr>
      </p:pic>
      <p:pic>
        <p:nvPicPr>
          <p:cNvPr id="21" name="Picture 20" descr="... 기업과 학교 위한 일체형&lt;strong&gt;PC&lt;/strong&gt; '옵티플렉스 올인원' 출시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823" y="1417637"/>
            <a:ext cx="1848852" cy="1737921"/>
          </a:xfrm>
          <a:prstGeom prst="rect">
            <a:avLst/>
          </a:prstGeom>
        </p:spPr>
      </p:pic>
      <p:cxnSp>
        <p:nvCxnSpPr>
          <p:cNvPr id="22" name="Elbow Connector 21"/>
          <p:cNvCxnSpPr/>
          <p:nvPr/>
        </p:nvCxnSpPr>
        <p:spPr>
          <a:xfrm rot="10800000" flipV="1">
            <a:off x="3044985" y="2286598"/>
            <a:ext cx="3460590" cy="1614134"/>
          </a:xfrm>
          <a:prstGeom prst="bentConnector2">
            <a:avLst/>
          </a:prstGeom>
          <a:ln w="5715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0800000" flipV="1">
            <a:off x="3819525" y="1941140"/>
            <a:ext cx="2686050" cy="2651641"/>
          </a:xfrm>
          <a:prstGeom prst="bentConnector3">
            <a:avLst>
              <a:gd name="adj1" fmla="val 100000"/>
            </a:avLst>
          </a:prstGeom>
          <a:ln w="57150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72000" y="1571807"/>
            <a:ext cx="171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Upload program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189485" y="2313031"/>
            <a:ext cx="2029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Policies/signaling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73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5806"/>
          </a:xfrm>
        </p:spPr>
        <p:txBody>
          <a:bodyPr>
            <a:normAutofit/>
          </a:bodyPr>
          <a:lstStyle/>
          <a:p>
            <a:r>
              <a:rPr lang="en-US" dirty="0" smtClean="0"/>
              <a:t>Not just for switches!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28542" y="2097636"/>
            <a:ext cx="40487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Programmable switches</a:t>
            </a:r>
          </a:p>
          <a:p>
            <a:r>
              <a:rPr lang="en-US" sz="2400" dirty="0" smtClean="0"/>
              <a:t>FPGA switches</a:t>
            </a:r>
          </a:p>
          <a:p>
            <a:r>
              <a:rPr lang="en-US" sz="2400" dirty="0" smtClean="0"/>
              <a:t>Programmable network cards</a:t>
            </a:r>
          </a:p>
          <a:p>
            <a:r>
              <a:rPr lang="en-US" sz="2400" dirty="0" smtClean="0"/>
              <a:t>Software switches</a:t>
            </a:r>
          </a:p>
          <a:p>
            <a:r>
              <a:rPr lang="en-US" sz="2400" dirty="0" smtClean="0"/>
              <a:t>Hypervisor switches</a:t>
            </a:r>
          </a:p>
          <a:p>
            <a:r>
              <a:rPr lang="en-US" sz="2400" dirty="0" smtClean="0"/>
              <a:t>You name it…</a:t>
            </a:r>
            <a:endParaRPr lang="en-US" sz="2400" dirty="0"/>
          </a:p>
        </p:txBody>
      </p:sp>
      <p:sp>
        <p:nvSpPr>
          <p:cNvPr id="34" name="Right Brace 33"/>
          <p:cNvSpPr/>
          <p:nvPr/>
        </p:nvSpPr>
        <p:spPr>
          <a:xfrm flipH="1">
            <a:off x="4580221" y="2223229"/>
            <a:ext cx="242528" cy="2110646"/>
          </a:xfrm>
          <a:prstGeom prst="rightBrace">
            <a:avLst>
              <a:gd name="adj1" fmla="val 31475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12</a:t>
            </a:fld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69994" y="3173561"/>
            <a:ext cx="3860106" cy="16411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Programmable data plane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8163" y="3270675"/>
            <a:ext cx="3723768" cy="9334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                       SW: P4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9994" y="2578624"/>
            <a:ext cx="3860106" cy="4759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Control plane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1210880" y="3054548"/>
            <a:ext cx="729061" cy="52512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49991" y="2459612"/>
            <a:ext cx="4070111" cy="249008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-Down Arrow 28"/>
          <p:cNvSpPr/>
          <p:nvPr/>
        </p:nvSpPr>
        <p:spPr>
          <a:xfrm>
            <a:off x="3162620" y="2961682"/>
            <a:ext cx="401700" cy="61798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11434" y="3579668"/>
            <a:ext cx="828675" cy="544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460112" y="3579668"/>
            <a:ext cx="828675" cy="544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34" idx="1"/>
          </p:cNvCxnSpPr>
          <p:nvPr/>
        </p:nvCxnSpPr>
        <p:spPr>
          <a:xfrm flipH="1">
            <a:off x="4220102" y="3278552"/>
            <a:ext cx="36011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80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Programmable networks</a:t>
            </a:r>
          </a:p>
          <a:p>
            <a:r>
              <a:rPr lang="en-US" dirty="0" smtClean="0"/>
              <a:t>An introduction to P4</a:t>
            </a:r>
            <a:r>
              <a:rPr lang="en-US" baseline="-25000" dirty="0" smtClean="0"/>
              <a:t>16</a:t>
            </a:r>
          </a:p>
          <a:p>
            <a:r>
              <a:rPr lang="en-US" dirty="0" smtClean="0"/>
              <a:t>P4 </a:t>
            </a:r>
            <a:r>
              <a:rPr lang="en-US" dirty="0" smtClean="0"/>
              <a:t>limitations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 descr="&lt;strong&gt;you-are-here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2463006"/>
            <a:ext cx="14001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1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</a:t>
            </a:r>
            <a:r>
              <a:rPr lang="en-US" baseline="-25000" dirty="0" smtClean="0"/>
              <a:t>16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recent revision of P4</a:t>
            </a:r>
          </a:p>
          <a:p>
            <a:r>
              <a:rPr lang="en-US" dirty="0" smtClean="0"/>
              <a:t>Similar </a:t>
            </a:r>
            <a:r>
              <a:rPr lang="en-US" dirty="0" smtClean="0"/>
              <a:t>to C; strongly typed</a:t>
            </a:r>
          </a:p>
          <a:p>
            <a:r>
              <a:rPr lang="en-US" dirty="0" smtClean="0"/>
              <a:t>Currently in draft form</a:t>
            </a:r>
          </a:p>
          <a:p>
            <a:r>
              <a:rPr lang="en-US" dirty="0" smtClean="0"/>
              <a:t>Spec: 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p4.org/wp-content/uploads/2016/12/P4_16-prerelease-Dec_16.pdf</a:t>
            </a:r>
            <a:endParaRPr lang="en-US" sz="2400" dirty="0" smtClean="0"/>
          </a:p>
          <a:p>
            <a:r>
              <a:rPr lang="en-US" dirty="0" smtClean="0"/>
              <a:t>Reference compiler implementation</a:t>
            </a:r>
            <a:br>
              <a:rPr lang="en-US" dirty="0" smtClean="0"/>
            </a:br>
            <a:r>
              <a:rPr lang="en-US" dirty="0" smtClean="0"/>
              <a:t>(Apache 2 license): </a:t>
            </a:r>
            <a:r>
              <a:rPr lang="en-US" dirty="0" smtClean="0">
                <a:hlinkClick r:id="rId3"/>
              </a:rPr>
              <a:t>http://github.com/p4lang/p4c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96" y="274637"/>
            <a:ext cx="2004733" cy="167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</a:t>
            </a:r>
            <a:r>
              <a:rPr lang="en-US" baseline="-25000" dirty="0" smtClean="0"/>
              <a:t>16</a:t>
            </a:r>
            <a:r>
              <a:rPr lang="en-US" dirty="0" smtClean="0"/>
              <a:t> data plane model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24923" y="2646452"/>
            <a:ext cx="7559431" cy="2872370"/>
            <a:chOff x="824924" y="4108664"/>
            <a:chExt cx="4680128" cy="1410158"/>
          </a:xfrm>
        </p:grpSpPr>
        <p:sp>
          <p:nvSpPr>
            <p:cNvPr id="4" name="Rectangle 3"/>
            <p:cNvSpPr/>
            <p:nvPr/>
          </p:nvSpPr>
          <p:spPr>
            <a:xfrm>
              <a:off x="1234935" y="4138694"/>
              <a:ext cx="3860106" cy="135009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Data plane</a:t>
              </a:r>
            </a:p>
            <a:p>
              <a:pPr algn="ctr"/>
              <a:endParaRPr lang="en-US" sz="3200" dirty="0"/>
            </a:p>
            <a:p>
              <a:pPr algn="ctr"/>
              <a:endParaRPr lang="en-US" sz="3200" dirty="0" smtClean="0"/>
            </a:p>
            <a:p>
              <a:pPr algn="ctr"/>
              <a:endParaRPr lang="en-US" sz="3200" dirty="0"/>
            </a:p>
            <a:p>
              <a:pPr algn="ctr"/>
              <a:endParaRPr lang="en-US" sz="3200" dirty="0" smtClean="0"/>
            </a:p>
            <a:p>
              <a:pPr algn="ctr"/>
              <a:endParaRPr lang="en-US" sz="3200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824924" y="4138694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824924" y="4483726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824924" y="4828758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824924" y="5173790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095041" y="4108664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5095041" y="4453696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095041" y="4798728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095041" y="5143760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901206" y="3124200"/>
            <a:ext cx="1383388" cy="2055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P4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3956303" y="3124200"/>
            <a:ext cx="1322982" cy="2055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P4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5937535" y="3124200"/>
            <a:ext cx="1402706" cy="2055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P4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2940565" y="1542655"/>
            <a:ext cx="2124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Programmable</a:t>
            </a:r>
            <a:br>
              <a:rPr lang="en-US" sz="2400" i="1" dirty="0" smtClean="0"/>
            </a:br>
            <a:r>
              <a:rPr lang="en-US" sz="2400" i="1" dirty="0" smtClean="0"/>
              <a:t>blocks</a:t>
            </a:r>
            <a:endParaRPr lang="en-US" sz="2400" i="1" dirty="0"/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flipH="1">
            <a:off x="3284594" y="2373652"/>
            <a:ext cx="718253" cy="77859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  <a:endCxn id="15" idx="0"/>
          </p:cNvCxnSpPr>
          <p:nvPr/>
        </p:nvCxnSpPr>
        <p:spPr>
          <a:xfrm>
            <a:off x="4002847" y="2373652"/>
            <a:ext cx="614947" cy="7505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2"/>
          </p:cNvCxnSpPr>
          <p:nvPr/>
        </p:nvCxnSpPr>
        <p:spPr>
          <a:xfrm>
            <a:off x="4002847" y="2373652"/>
            <a:ext cx="1934688" cy="7505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41904" y="5691866"/>
            <a:ext cx="2005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Fixed function</a:t>
            </a:r>
            <a:endParaRPr lang="en-US" sz="2400" i="1" dirty="0"/>
          </a:p>
        </p:txBody>
      </p:sp>
      <p:cxnSp>
        <p:nvCxnSpPr>
          <p:cNvPr id="37" name="Straight Arrow Connector 36"/>
          <p:cNvCxnSpPr>
            <a:stCxn id="34" idx="0"/>
          </p:cNvCxnSpPr>
          <p:nvPr/>
        </p:nvCxnSpPr>
        <p:spPr>
          <a:xfrm flipV="1">
            <a:off x="3344599" y="5253007"/>
            <a:ext cx="139463" cy="4388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ight Arrow 40"/>
          <p:cNvSpPr/>
          <p:nvPr/>
        </p:nvSpPr>
        <p:spPr>
          <a:xfrm>
            <a:off x="3810000" y="3810000"/>
            <a:ext cx="202692" cy="76357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3284594" y="3810000"/>
            <a:ext cx="202692" cy="76357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5747779" y="3810000"/>
            <a:ext cx="202692" cy="76357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7340241" y="3810000"/>
            <a:ext cx="202692" cy="76357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5279285" y="3810000"/>
            <a:ext cx="202692" cy="76357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1698514" y="3810000"/>
            <a:ext cx="202692" cy="76357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7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packet processing pipeline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5100" y="2150156"/>
            <a:ext cx="2392876" cy="430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13314" y="1850135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Programmable</a:t>
            </a:r>
          </a:p>
          <a:p>
            <a:pPr algn="ctr"/>
            <a:r>
              <a:rPr lang="en-US" dirty="0" smtClean="0"/>
              <a:t>parser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990082" y="2210160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050084" y="3790282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41488" y="2606299"/>
            <a:ext cx="1560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Packet (byte[])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39435" y="1935142"/>
            <a:ext cx="96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Headers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26694" y="1940143"/>
            <a:ext cx="521505" cy="430032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eth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48199" y="1940143"/>
            <a:ext cx="521505" cy="430032"/>
          </a:xfrm>
          <a:prstGeom prst="rect">
            <a:avLst/>
          </a:prstGeom>
          <a:solidFill>
            <a:srgbClr val="D9969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vlan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69704" y="1940143"/>
            <a:ext cx="521505" cy="430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ipv4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26694" y="1940143"/>
            <a:ext cx="1564515" cy="4300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300036" y="3445255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Programmable</a:t>
            </a:r>
          </a:p>
          <a:p>
            <a:pPr algn="ctr"/>
            <a:r>
              <a:rPr lang="en-US" dirty="0" smtClean="0"/>
              <a:t>match-action</a:t>
            </a:r>
          </a:p>
          <a:p>
            <a:pPr algn="ctr"/>
            <a:r>
              <a:rPr lang="en-US" dirty="0" smtClean="0"/>
              <a:t>units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998855" y="4305319"/>
            <a:ext cx="1104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Metadata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570098" y="3445255"/>
            <a:ext cx="521505" cy="430032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eth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70098" y="3875287"/>
            <a:ext cx="521505" cy="4300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mtag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91603" y="3445255"/>
            <a:ext cx="622999" cy="430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ipv4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320146" y="5401091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780022" y="3790282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70098" y="5066065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Programmable</a:t>
            </a:r>
          </a:p>
          <a:p>
            <a:pPr algn="ctr"/>
            <a:r>
              <a:rPr lang="en-US" dirty="0" smtClean="0"/>
              <a:t>reassembly</a:t>
            </a:r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3050084" y="5401091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928143" y="5276081"/>
            <a:ext cx="2392876" cy="430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776343" y="5732224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Packet</a:t>
            </a:r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>
            <a:off x="5204851" y="2275166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518180" y="2425815"/>
            <a:ext cx="92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Payload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091603" y="3875287"/>
            <a:ext cx="521505" cy="430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err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23109" y="3875287"/>
            <a:ext cx="781512" cy="430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bcast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09311" y="3450260"/>
            <a:ext cx="695310" cy="430032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port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80960" y="3379589"/>
            <a:ext cx="1590043" cy="95007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Queueing/</a:t>
            </a:r>
          </a:p>
          <a:p>
            <a:pPr algn="ctr"/>
            <a:r>
              <a:rPr lang="en-US" dirty="0" smtClean="0"/>
              <a:t>switching</a:t>
            </a:r>
            <a:endParaRPr lang="en-US" dirty="0"/>
          </a:p>
        </p:txBody>
      </p:sp>
      <p:sp>
        <p:nvSpPr>
          <p:cNvPr id="40" name="Right Arrow 39"/>
          <p:cNvSpPr/>
          <p:nvPr/>
        </p:nvSpPr>
        <p:spPr>
          <a:xfrm>
            <a:off x="5616688" y="3730296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26694" y="2425815"/>
            <a:ext cx="1130031" cy="430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Arrow 41"/>
          <p:cNvSpPr/>
          <p:nvPr/>
        </p:nvSpPr>
        <p:spPr>
          <a:xfrm>
            <a:off x="8476794" y="2275166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8013344" y="3722776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200033" y="5186075"/>
            <a:ext cx="521505" cy="430032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eth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721538" y="5186075"/>
            <a:ext cx="521505" cy="4300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mtag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43043" y="5186075"/>
            <a:ext cx="521505" cy="430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ipv4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00033" y="5186075"/>
            <a:ext cx="1564515" cy="4300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200033" y="5671747"/>
            <a:ext cx="1130031" cy="430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369270" y="4853138"/>
            <a:ext cx="96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Headers</a:t>
            </a:r>
          </a:p>
        </p:txBody>
      </p:sp>
      <p:sp>
        <p:nvSpPr>
          <p:cNvPr id="50" name="Right Arrow 49"/>
          <p:cNvSpPr/>
          <p:nvPr/>
        </p:nvSpPr>
        <p:spPr>
          <a:xfrm>
            <a:off x="8400230" y="5401091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>
            <a:off x="37189" y="2217664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>
            <a:off x="315094" y="5458213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1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3" grpId="0"/>
      <p:bldP spid="14" grpId="0" animBg="1"/>
      <p:bldP spid="16" grpId="0" animBg="1"/>
      <p:bldP spid="17" grpId="0" animBg="1"/>
      <p:bldP spid="10" grpId="0" animBg="1"/>
      <p:bldP spid="18" grpId="0" animBg="1"/>
      <p:bldP spid="19" grpId="0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 animBg="1"/>
      <p:bldP spid="32" grpId="0"/>
      <p:bldP spid="33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71"/>
            <a:ext cx="8229600" cy="6999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Language elements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01869" y="688899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Programmable</a:t>
            </a:r>
          </a:p>
          <a:p>
            <a:pPr algn="ctr"/>
            <a:r>
              <a:rPr lang="en-US" dirty="0" smtClean="0"/>
              <a:t>parser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00034" y="1698996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Programmable</a:t>
            </a:r>
          </a:p>
          <a:p>
            <a:pPr algn="ctr"/>
            <a:r>
              <a:rPr lang="en-US" dirty="0" smtClean="0"/>
              <a:t>match-action</a:t>
            </a:r>
          </a:p>
          <a:p>
            <a:pPr algn="ctr"/>
            <a:r>
              <a:rPr lang="en-US" dirty="0" smtClean="0"/>
              <a:t>units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00035" y="2720392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Programmable</a:t>
            </a:r>
          </a:p>
          <a:p>
            <a:pPr algn="ctr"/>
            <a:r>
              <a:rPr lang="en-US" dirty="0" smtClean="0"/>
              <a:t>reassembly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46905" y="763422"/>
            <a:ext cx="2401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State-machine; </a:t>
            </a:r>
            <a:br>
              <a:rPr lang="en-US" sz="2400" dirty="0" smtClean="0"/>
            </a:br>
            <a:r>
              <a:rPr lang="en-US" sz="2400" dirty="0" err="1" smtClean="0"/>
              <a:t>bitfield</a:t>
            </a:r>
            <a:r>
              <a:rPr lang="en-US" sz="2400" dirty="0" smtClean="0"/>
              <a:t> extraction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46905" y="1786351"/>
            <a:ext cx="4685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Table lookup; </a:t>
            </a:r>
            <a:r>
              <a:rPr lang="en-US" sz="2400" dirty="0" err="1" smtClean="0"/>
              <a:t>bitfield</a:t>
            </a:r>
            <a:r>
              <a:rPr lang="en-US" sz="2400" dirty="0" smtClean="0"/>
              <a:t> manipulation; </a:t>
            </a:r>
            <a:br>
              <a:rPr lang="en-US" sz="2400" dirty="0" smtClean="0"/>
            </a:br>
            <a:r>
              <a:rPr lang="en-US" sz="2400" dirty="0" smtClean="0"/>
              <a:t>control flow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46905" y="2981817"/>
            <a:ext cx="2561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Bitfield</a:t>
            </a:r>
            <a:r>
              <a:rPr lang="en-US" sz="2400" dirty="0" smtClean="0"/>
              <a:t> reassembly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6874" y="6015389"/>
            <a:ext cx="7134389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No: memory (pointers), loops, recursion, floating point, </a:t>
            </a:r>
            <a:br>
              <a:rPr lang="en-US" sz="2400" dirty="0" smtClean="0"/>
            </a:br>
            <a:r>
              <a:rPr lang="en-US" sz="2400" dirty="0" smtClean="0"/>
              <a:t>complex data structures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17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303704" y="3741788"/>
            <a:ext cx="1590043" cy="5729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Data-types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35556" y="3615891"/>
            <a:ext cx="2572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Bitstrings</a:t>
            </a:r>
            <a:r>
              <a:rPr lang="en-US" sz="2400" dirty="0" smtClean="0"/>
              <a:t>, headers,</a:t>
            </a:r>
            <a:br>
              <a:rPr lang="en-US" sz="2400" dirty="0" smtClean="0"/>
            </a:br>
            <a:r>
              <a:rPr lang="en-US" sz="2400" dirty="0" smtClean="0"/>
              <a:t>structures, arrays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1303704" y="5295484"/>
            <a:ext cx="1590043" cy="663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External libraries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35556" y="5400981"/>
            <a:ext cx="4246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Support for custom accelerators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1303704" y="4571792"/>
            <a:ext cx="1590043" cy="663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</a:t>
            </a:r>
          </a:p>
          <a:p>
            <a:pPr algn="ctr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35556" y="4672791"/>
            <a:ext cx="4508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Interfaces of programmable blocks</a:t>
            </a:r>
            <a:endParaRPr lang="en-US" sz="2400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740979" y="4446888"/>
            <a:ext cx="7945821" cy="168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36503" y="4093426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636503" y="4448067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/>
      <p:bldP spid="15" grpId="0" animBg="1"/>
      <p:bldP spid="16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637"/>
            <a:ext cx="8229600" cy="1143000"/>
          </a:xfrm>
        </p:spPr>
        <p:txBody>
          <a:bodyPr/>
          <a:lstStyle/>
          <a:p>
            <a:r>
              <a:rPr lang="en-US" dirty="0" smtClean="0"/>
              <a:t>Data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948690"/>
            <a:ext cx="4572000" cy="5909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typedef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32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IPv4Address;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header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IPv4_h {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4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 version;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4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ihl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8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 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tos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/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16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totalLen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16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identification;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3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 flags;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13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fragOffset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8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ttl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8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 protocol;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16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hdrChecksum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IPv4Address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srcAddr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IPv4Address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dstAddr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}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6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List of all recognized headers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b="1" dirty="0" err="1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struct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Parsed_packet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Ethernet_h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ethernet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IPv4_h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ip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8" name="Picture 7" descr="File:&lt;strong&gt;IPv4 Header&lt;/strong&gt;.svg - Wikimedia Common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3267" y="1305877"/>
            <a:ext cx="4773083" cy="15716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46318" y="3763870"/>
            <a:ext cx="39905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header = </a:t>
            </a:r>
            <a:r>
              <a:rPr lang="en-US" sz="2400" dirty="0" err="1"/>
              <a:t>struct</a:t>
            </a:r>
            <a:r>
              <a:rPr lang="en-US" sz="2400" dirty="0"/>
              <a:t> + valid bit</a:t>
            </a:r>
          </a:p>
          <a:p>
            <a:endParaRPr lang="en-US" sz="2400" dirty="0" smtClean="0"/>
          </a:p>
          <a:p>
            <a:r>
              <a:rPr lang="en-US" sz="2400" dirty="0" smtClean="0"/>
              <a:t>Other types: array </a:t>
            </a:r>
            <a:r>
              <a:rPr lang="en-US" sz="2400" dirty="0" smtClean="0"/>
              <a:t>of headers, </a:t>
            </a:r>
            <a:endParaRPr lang="en-US" sz="2400" dirty="0" smtClean="0"/>
          </a:p>
          <a:p>
            <a:r>
              <a:rPr lang="en-US" sz="2400" dirty="0" smtClean="0"/>
              <a:t>error, </a:t>
            </a:r>
            <a:r>
              <a:rPr lang="en-US" sz="2400" dirty="0" err="1" smtClean="0"/>
              <a:t>boolean</a:t>
            </a:r>
            <a:r>
              <a:rPr lang="en-US" sz="2400" dirty="0"/>
              <a:t>, </a:t>
            </a:r>
            <a:r>
              <a:rPr lang="en-US" sz="2400" dirty="0" err="1" smtClean="0"/>
              <a:t>enum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596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Parsing = State machines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19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83959" y="2663031"/>
            <a:ext cx="6429374" cy="36933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parser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Parser(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packet_in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b,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Parsed_packet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p) {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state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start {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b.extract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p.ethernet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transition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select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p.ethernet.type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</a:t>
            </a:r>
            <a:r>
              <a:rPr lang="en-US" altLang="en-US" sz="1400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0x0800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: parse_ipv4;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</a:t>
            </a:r>
            <a:r>
              <a:rPr lang="en-US" altLang="en-US" dirty="0">
                <a:solidFill>
                  <a:srgbClr val="006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default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: reject;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/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}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}</a:t>
            </a:r>
            <a:endParaRPr lang="en-US" altLang="en-US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state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parse_ipv4 {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b.extract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p.ip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transition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accept;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}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altLang="en-US" sz="4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9150" y="1232694"/>
            <a:ext cx="7648575" cy="5064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981200" y="1232694"/>
            <a:ext cx="1171575" cy="50641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src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05250" y="1232694"/>
            <a:ext cx="2609850" cy="506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 header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0100" y="1232694"/>
            <a:ext cx="1171575" cy="50641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515100" y="1232694"/>
            <a:ext cx="1952625" cy="5064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 payload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152775" y="1232694"/>
            <a:ext cx="752475" cy="50641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type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endCxn id="41" idx="2"/>
          </p:cNvCxnSpPr>
          <p:nvPr/>
        </p:nvCxnSpPr>
        <p:spPr>
          <a:xfrm flipH="1" flipV="1">
            <a:off x="3529013" y="1739106"/>
            <a:ext cx="2233612" cy="178514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Left Brace 43"/>
          <p:cNvSpPr/>
          <p:nvPr/>
        </p:nvSpPr>
        <p:spPr>
          <a:xfrm rot="16200000">
            <a:off x="2225046" y="449262"/>
            <a:ext cx="274308" cy="3086100"/>
          </a:xfrm>
          <a:prstGeom prst="leftBrace">
            <a:avLst>
              <a:gd name="adj1" fmla="val 60833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Brace 45"/>
          <p:cNvSpPr/>
          <p:nvPr/>
        </p:nvSpPr>
        <p:spPr>
          <a:xfrm rot="16200000">
            <a:off x="5073021" y="700963"/>
            <a:ext cx="274308" cy="2609850"/>
          </a:xfrm>
          <a:prstGeom prst="leftBrace">
            <a:avLst>
              <a:gd name="adj1" fmla="val 60833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>
            <a:endCxn id="44" idx="1"/>
          </p:cNvCxnSpPr>
          <p:nvPr/>
        </p:nvCxnSpPr>
        <p:spPr>
          <a:xfrm flipH="1" flipV="1">
            <a:off x="2362200" y="2129466"/>
            <a:ext cx="1895475" cy="112808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6" idx="1"/>
          </p:cNvCxnSpPr>
          <p:nvPr/>
        </p:nvCxnSpPr>
        <p:spPr>
          <a:xfrm flipV="1">
            <a:off x="3974539" y="2143042"/>
            <a:ext cx="1235636" cy="307156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44327" y="1670491"/>
            <a:ext cx="172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ethernet</a:t>
            </a:r>
            <a:r>
              <a:rPr lang="en-US" dirty="0" smtClean="0"/>
              <a:t> header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540836" y="3496630"/>
            <a:ext cx="879588" cy="5061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036536" y="4522805"/>
            <a:ext cx="1322615" cy="5061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arse_ipv4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089204" y="5408181"/>
            <a:ext cx="879588" cy="5061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reject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021681" y="5408181"/>
            <a:ext cx="879588" cy="5061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accept</a:t>
            </a:r>
          </a:p>
        </p:txBody>
      </p:sp>
      <p:cxnSp>
        <p:nvCxnSpPr>
          <p:cNvPr id="7" name="Straight Arrow Connector 6"/>
          <p:cNvCxnSpPr>
            <a:stCxn id="18" idx="2"/>
            <a:endCxn id="20" idx="0"/>
          </p:cNvCxnSpPr>
          <p:nvPr/>
        </p:nvCxnSpPr>
        <p:spPr>
          <a:xfrm flipH="1">
            <a:off x="7461475" y="5028991"/>
            <a:ext cx="236369" cy="37919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2"/>
            <a:endCxn id="19" idx="0"/>
          </p:cNvCxnSpPr>
          <p:nvPr/>
        </p:nvCxnSpPr>
        <p:spPr>
          <a:xfrm>
            <a:off x="7697844" y="5028991"/>
            <a:ext cx="831154" cy="37919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2"/>
            <a:endCxn id="18" idx="0"/>
          </p:cNvCxnSpPr>
          <p:nvPr/>
        </p:nvCxnSpPr>
        <p:spPr>
          <a:xfrm flipH="1">
            <a:off x="7697844" y="4002816"/>
            <a:ext cx="282786" cy="51998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5" idx="2"/>
            <a:endCxn id="19" idx="0"/>
          </p:cNvCxnSpPr>
          <p:nvPr/>
        </p:nvCxnSpPr>
        <p:spPr>
          <a:xfrm rot="16200000" flipH="1">
            <a:off x="7552132" y="4431314"/>
            <a:ext cx="1405365" cy="548368"/>
          </a:xfrm>
          <a:prstGeom prst="bentConnector3">
            <a:avLst>
              <a:gd name="adj1" fmla="val 16887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74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71" y="9199"/>
            <a:ext cx="8229600" cy="1143000"/>
          </a:xfrm>
        </p:spPr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grpSp>
        <p:nvGrpSpPr>
          <p:cNvPr id="94" name="Group 93"/>
          <p:cNvGrpSpPr/>
          <p:nvPr/>
        </p:nvGrpSpPr>
        <p:grpSpPr>
          <a:xfrm>
            <a:off x="1075447" y="1354609"/>
            <a:ext cx="7623795" cy="1601976"/>
            <a:chOff x="352172" y="4977700"/>
            <a:chExt cx="7623795" cy="1601976"/>
          </a:xfrm>
        </p:grpSpPr>
        <p:sp>
          <p:nvSpPr>
            <p:cNvPr id="11" name="Rectangle 10"/>
            <p:cNvSpPr/>
            <p:nvPr/>
          </p:nvSpPr>
          <p:spPr>
            <a:xfrm>
              <a:off x="762183" y="5094561"/>
              <a:ext cx="3860106" cy="135009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Network</a:t>
              </a:r>
              <a:br>
                <a:rPr lang="en-US" sz="3200" dirty="0" smtClean="0"/>
              </a:br>
              <a:r>
                <a:rPr lang="en-US" sz="3200" dirty="0" smtClean="0"/>
                <a:t>device</a:t>
              </a:r>
              <a:endParaRPr lang="en-US" sz="3200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352172" y="5094561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52172" y="5439593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352172" y="5784625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52172" y="6129657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4622289" y="5064531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4622289" y="5409563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4622289" y="5754595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4622289" y="6099627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2180" y="4977700"/>
              <a:ext cx="4070111" cy="160197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46672" y="5868794"/>
              <a:ext cx="26292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Your own protocols</a:t>
              </a:r>
              <a:endParaRPr lang="en-US" sz="2400" i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46672" y="5178730"/>
              <a:ext cx="25661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Standard protocols</a:t>
              </a:r>
              <a:endParaRPr lang="en-US" sz="2400" dirty="0"/>
            </a:p>
          </p:txBody>
        </p:sp>
        <p:sp>
          <p:nvSpPr>
            <p:cNvPr id="28" name="Right Brace 27"/>
            <p:cNvSpPr/>
            <p:nvPr/>
          </p:nvSpPr>
          <p:spPr>
            <a:xfrm>
              <a:off x="5085523" y="5064531"/>
              <a:ext cx="232925" cy="690064"/>
            </a:xfrm>
            <a:prstGeom prst="rightBrace">
              <a:avLst>
                <a:gd name="adj1" fmla="val 31475"/>
                <a:gd name="adj2" fmla="val 50000"/>
              </a:avLst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Brace 28"/>
            <p:cNvSpPr/>
            <p:nvPr/>
          </p:nvSpPr>
          <p:spPr>
            <a:xfrm>
              <a:off x="5085523" y="5754595"/>
              <a:ext cx="232925" cy="690064"/>
            </a:xfrm>
            <a:prstGeom prst="rightBrace">
              <a:avLst>
                <a:gd name="adj1" fmla="val 31475"/>
                <a:gd name="adj2" fmla="val 50000"/>
              </a:avLst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73942" y="3773971"/>
            <a:ext cx="7966683" cy="2511778"/>
            <a:chOff x="893685" y="1326445"/>
            <a:chExt cx="7966683" cy="2511778"/>
          </a:xfrm>
        </p:grpSpPr>
        <p:sp>
          <p:nvSpPr>
            <p:cNvPr id="30" name="Cloud 29"/>
            <p:cNvSpPr/>
            <p:nvPr/>
          </p:nvSpPr>
          <p:spPr>
            <a:xfrm>
              <a:off x="5177369" y="1326445"/>
              <a:ext cx="3682999" cy="2511778"/>
            </a:xfrm>
            <a:prstGeom prst="cloud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solidFill>
                    <a:srgbClr val="000000"/>
                  </a:solidFill>
                </a:rPr>
                <a:t>Datacenter</a:t>
              </a:r>
              <a:endParaRPr lang="en-US" sz="2400" i="1" dirty="0">
                <a:solidFill>
                  <a:srgbClr val="000000"/>
                </a:solidFill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646" y="1634538"/>
              <a:ext cx="705556" cy="47037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1369" y="1999075"/>
              <a:ext cx="705556" cy="470371"/>
            </a:xfrm>
            <a:prstGeom prst="rect">
              <a:avLst/>
            </a:prstGeom>
          </p:spPr>
        </p:pic>
        <p:cxnSp>
          <p:nvCxnSpPr>
            <p:cNvPr id="37" name="Straight Connector 36"/>
            <p:cNvCxnSpPr/>
            <p:nvPr/>
          </p:nvCxnSpPr>
          <p:spPr>
            <a:xfrm flipV="1">
              <a:off x="5870224" y="2234261"/>
              <a:ext cx="2201333" cy="235185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7971369" y="2283649"/>
              <a:ext cx="352778" cy="707887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6533446" y="2283650"/>
              <a:ext cx="1587500" cy="893207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6533446" y="3176857"/>
              <a:ext cx="1093611" cy="110876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055557" y="1869724"/>
              <a:ext cx="1016000" cy="296332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5743226" y="1869724"/>
              <a:ext cx="867831" cy="476805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893685" y="2283650"/>
              <a:ext cx="36333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Currently most useful if you have</a:t>
              </a:r>
              <a:br>
                <a:rPr lang="en-US" sz="2000" i="1" dirty="0" smtClean="0"/>
              </a:br>
              <a:r>
                <a:rPr lang="en-US" sz="2000" i="1" dirty="0" smtClean="0"/>
                <a:t>your own network playground</a:t>
              </a:r>
              <a:endParaRPr lang="en-US" sz="2000" i="1" dirty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8378" y="2941671"/>
              <a:ext cx="705556" cy="47037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979" y="2283649"/>
              <a:ext cx="705556" cy="470371"/>
            </a:xfrm>
            <a:prstGeom prst="rect">
              <a:avLst/>
            </a:prstGeom>
          </p:spPr>
        </p:pic>
        <p:cxnSp>
          <p:nvCxnSpPr>
            <p:cNvPr id="54" name="Straight Connector 53"/>
            <p:cNvCxnSpPr/>
            <p:nvPr/>
          </p:nvCxnSpPr>
          <p:spPr>
            <a:xfrm flipH="1" flipV="1">
              <a:off x="5743226" y="2581728"/>
              <a:ext cx="458610" cy="595130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535" y="3071858"/>
              <a:ext cx="705556" cy="470371"/>
            </a:xfrm>
            <a:prstGeom prst="rect">
              <a:avLst/>
            </a:prstGeom>
          </p:spPr>
        </p:pic>
      </p:grpSp>
      <p:sp>
        <p:nvSpPr>
          <p:cNvPr id="96" name="Slide Number Placeholder 9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22959" y="3466215"/>
            <a:ext cx="97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packets</a:t>
            </a:r>
            <a:endParaRPr lang="en-US" sz="2000" dirty="0"/>
          </a:p>
        </p:txBody>
      </p:sp>
      <p:cxnSp>
        <p:nvCxnSpPr>
          <p:cNvPr id="5" name="Straight Arrow Connector 4"/>
          <p:cNvCxnSpPr>
            <a:stCxn id="3" idx="0"/>
            <a:endCxn id="15" idx="2"/>
          </p:cNvCxnSpPr>
          <p:nvPr/>
        </p:nvCxnSpPr>
        <p:spPr>
          <a:xfrm flipH="1" flipV="1">
            <a:off x="1312942" y="2851598"/>
            <a:ext cx="1697491" cy="6146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" idx="0"/>
            <a:endCxn id="19" idx="2"/>
          </p:cNvCxnSpPr>
          <p:nvPr/>
        </p:nvCxnSpPr>
        <p:spPr>
          <a:xfrm flipV="1">
            <a:off x="3010433" y="2821568"/>
            <a:ext cx="2572626" cy="6446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28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372"/>
            <a:ext cx="8229600" cy="827495"/>
          </a:xfrm>
        </p:spPr>
        <p:txBody>
          <a:bodyPr>
            <a:normAutofit/>
          </a:bodyPr>
          <a:lstStyle/>
          <a:p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0073" y="3220121"/>
            <a:ext cx="70104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action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Set_nhop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(IPv4Address ipv4_dest,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PortId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port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/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nextHop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ipv4_dest;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outCtrl.outputPort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port;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Left Brace 7"/>
          <p:cNvSpPr/>
          <p:nvPr/>
        </p:nvSpPr>
        <p:spPr>
          <a:xfrm rot="5400000">
            <a:off x="5645235" y="1035590"/>
            <a:ext cx="274308" cy="4171950"/>
          </a:xfrm>
          <a:prstGeom prst="leftBrace">
            <a:avLst>
              <a:gd name="adj1" fmla="val 60833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3694" y="2615079"/>
            <a:ext cx="31193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Action data; from control plane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3396" y="1362726"/>
            <a:ext cx="84669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~ </a:t>
            </a:r>
            <a:r>
              <a:rPr lang="en-US" sz="2800" dirty="0" smtClean="0"/>
              <a:t>Objects with a single method.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Straight-line code.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Reside in tables; invoked automatically on table match.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583870" y="4431131"/>
            <a:ext cx="6466116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Set_nhop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IPv4Address ipv4_dest;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PortId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port;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void run() {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nextHop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ipv4_dest;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outCtrl.outputPort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port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24844" y="6379113"/>
            <a:ext cx="2625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Java/C++ equivalent</a:t>
            </a:r>
            <a:r>
              <a:rPr lang="en-US" i="1" dirty="0"/>
              <a:t> </a:t>
            </a:r>
            <a:r>
              <a:rPr lang="en-US" i="1" dirty="0" smtClean="0"/>
              <a:t>code.</a:t>
            </a:r>
          </a:p>
        </p:txBody>
      </p:sp>
    </p:spTree>
    <p:extLst>
      <p:ext uri="{BB962C8B-B14F-4D97-AF65-F5344CB8AC3E}">
        <p14:creationId xmlns:p14="http://schemas.microsoft.com/office/powerpoint/2010/main" val="410896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83265"/>
              </p:ext>
            </p:extLst>
          </p:nvPr>
        </p:nvGraphicFramePr>
        <p:xfrm>
          <a:off x="3089667" y="3743702"/>
          <a:ext cx="4654157" cy="259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9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816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dstAddr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action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0.0.0.0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drop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10.0.0.1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Set_nhop</a:t>
                      </a:r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(10.4.3.4</a:t>
                      </a:r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 4)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224.0.0.2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drop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192.168.1.100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drop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10.0.1.10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Set_nhop</a:t>
                      </a:r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(10.4.2.1</a:t>
                      </a:r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</a:t>
                      </a:r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6)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970829"/>
            <a:ext cx="822960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table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ipv4_match() {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key = {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headers.ip.dstAddr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: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exact; }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/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actions = {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Drop_action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Set_nhop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}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default_action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Drop_action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714033"/>
            <a:ext cx="2322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Populated by</a:t>
            </a:r>
            <a:br>
              <a:rPr lang="en-US" sz="2400" dirty="0" smtClean="0"/>
            </a:br>
            <a:r>
              <a:rPr lang="en-US" sz="2400" dirty="0" smtClean="0"/>
              <a:t>the control plane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1231468"/>
            <a:ext cx="3179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HashMap</a:t>
            </a:r>
            <a:r>
              <a:rPr lang="en-US" sz="2400" dirty="0" smtClean="0"/>
              <a:t>&lt;K</a:t>
            </a:r>
            <a:r>
              <a:rPr lang="en-US" sz="2400" dirty="0"/>
              <a:t>, Action</a:t>
            </a:r>
            <a:r>
              <a:rPr lang="en-US" sz="2400" dirty="0" smtClean="0"/>
              <a:t>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180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/>
          <p:cNvSpPr/>
          <p:nvPr/>
        </p:nvSpPr>
        <p:spPr>
          <a:xfrm>
            <a:off x="2972767" y="3523376"/>
            <a:ext cx="2076899" cy="33596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Match-Action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22</a:t>
            </a:fld>
            <a:endParaRPr lang="en-US" dirty="0"/>
          </a:p>
        </p:txBody>
      </p:sp>
      <p:sp>
        <p:nvSpPr>
          <p:cNvPr id="111" name="Up-Down Arrow 110"/>
          <p:cNvSpPr/>
          <p:nvPr/>
        </p:nvSpPr>
        <p:spPr>
          <a:xfrm>
            <a:off x="3553683" y="2135940"/>
            <a:ext cx="655586" cy="1368702"/>
          </a:xfrm>
          <a:prstGeom prst="upDown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41001" y="2874565"/>
            <a:ext cx="590105" cy="69008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641001" y="4544773"/>
            <a:ext cx="590105" cy="38004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4" name="Bent-Up Arrow 113"/>
          <p:cNvSpPr/>
          <p:nvPr/>
        </p:nvSpPr>
        <p:spPr>
          <a:xfrm flipV="1">
            <a:off x="1231105" y="3094591"/>
            <a:ext cx="1190203" cy="2186394"/>
          </a:xfrm>
          <a:prstGeom prst="bentUpArrow">
            <a:avLst>
              <a:gd name="adj1" fmla="val 13440"/>
              <a:gd name="adj2" fmla="val 15662"/>
              <a:gd name="adj3" fmla="val 15984"/>
            </a:avLst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5" name="Bent-Up Arrow 114"/>
          <p:cNvSpPr/>
          <p:nvPr/>
        </p:nvSpPr>
        <p:spPr>
          <a:xfrm flipV="1">
            <a:off x="1231106" y="4674784"/>
            <a:ext cx="646364" cy="606200"/>
          </a:xfrm>
          <a:prstGeom prst="bentUpArrow">
            <a:avLst/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138088" y="5799923"/>
            <a:ext cx="15311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Lookup table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1936226" y="5300989"/>
            <a:ext cx="575102" cy="48393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543117" y="5300989"/>
            <a:ext cx="393110" cy="48393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16773" y="5508429"/>
            <a:ext cx="931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headers &amp;</a:t>
            </a:r>
          </a:p>
          <a:p>
            <a:pPr algn="ctr"/>
            <a:r>
              <a:rPr lang="en-US" sz="1400" dirty="0" smtClean="0"/>
              <a:t>metadata</a:t>
            </a:r>
            <a:endParaRPr lang="en-US" sz="1400" dirty="0"/>
          </a:p>
        </p:txBody>
      </p:sp>
      <p:sp>
        <p:nvSpPr>
          <p:cNvPr id="120" name="Right Arrow 119"/>
          <p:cNvSpPr/>
          <p:nvPr/>
        </p:nvSpPr>
        <p:spPr>
          <a:xfrm>
            <a:off x="2511330" y="5389858"/>
            <a:ext cx="450898" cy="380048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 rot="16200000">
            <a:off x="2179212" y="4750700"/>
            <a:ext cx="929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Lookup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6148027" y="2281579"/>
            <a:ext cx="1216396" cy="3188518"/>
          </a:xfrm>
          <a:prstGeom prst="round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396777" y="5717485"/>
            <a:ext cx="1410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Lookup key 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335968" y="5415112"/>
            <a:ext cx="8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Action</a:t>
            </a:r>
          </a:p>
        </p:txBody>
      </p:sp>
      <p:sp>
        <p:nvSpPr>
          <p:cNvPr id="125" name="Right Arrow 124"/>
          <p:cNvSpPr/>
          <p:nvPr/>
        </p:nvSpPr>
        <p:spPr>
          <a:xfrm>
            <a:off x="1231105" y="2484518"/>
            <a:ext cx="5036250" cy="520064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267850" y="4040831"/>
            <a:ext cx="954616" cy="124015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action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data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233588" y="2526299"/>
            <a:ext cx="989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action</a:t>
            </a:r>
            <a:br>
              <a:rPr lang="en-US" sz="2400" dirty="0" smtClean="0"/>
            </a:br>
            <a:r>
              <a:rPr lang="en-US" sz="2400" dirty="0" smtClean="0"/>
              <a:t>code</a:t>
            </a:r>
            <a:endParaRPr lang="en-US" sz="2400" dirty="0"/>
          </a:p>
        </p:txBody>
      </p:sp>
      <p:sp>
        <p:nvSpPr>
          <p:cNvPr id="128" name="Right Arrow 127"/>
          <p:cNvSpPr/>
          <p:nvPr/>
        </p:nvSpPr>
        <p:spPr>
          <a:xfrm>
            <a:off x="7212081" y="2754762"/>
            <a:ext cx="586441" cy="540067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7798523" y="2814558"/>
            <a:ext cx="573853" cy="69008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7782271" y="4352082"/>
            <a:ext cx="590105" cy="69008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 rot="16200000">
            <a:off x="7073799" y="3561035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Execute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641001" y="2364503"/>
            <a:ext cx="590105" cy="315039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7782271" y="2364503"/>
            <a:ext cx="590105" cy="315039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528848" y="1690905"/>
            <a:ext cx="1928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Control plane 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6267850" y="2448835"/>
            <a:ext cx="954616" cy="124687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0" name="Right Arrow 139"/>
          <p:cNvSpPr/>
          <p:nvPr/>
        </p:nvSpPr>
        <p:spPr>
          <a:xfrm>
            <a:off x="5059651" y="4443944"/>
            <a:ext cx="1066242" cy="540067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7477589" y="5508429"/>
            <a:ext cx="931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headers &amp;</a:t>
            </a:r>
          </a:p>
          <a:p>
            <a:pPr algn="ctr"/>
            <a:r>
              <a:rPr lang="en-US" sz="1400" dirty="0" smtClean="0"/>
              <a:t>metadata</a:t>
            </a:r>
            <a:endParaRPr lang="en-US" sz="1400" dirty="0"/>
          </a:p>
        </p:txBody>
      </p:sp>
      <p:sp>
        <p:nvSpPr>
          <p:cNvPr id="145" name="Rectangle 144"/>
          <p:cNvSpPr/>
          <p:nvPr/>
        </p:nvSpPr>
        <p:spPr>
          <a:xfrm>
            <a:off x="2971073" y="3512002"/>
            <a:ext cx="2078593" cy="231057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2972767" y="3855453"/>
            <a:ext cx="2076899" cy="33596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972767" y="4529296"/>
            <a:ext cx="2076899" cy="33596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2972767" y="5177973"/>
            <a:ext cx="2076899" cy="33596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Connector 149"/>
          <p:cNvCxnSpPr/>
          <p:nvPr/>
        </p:nvCxnSpPr>
        <p:spPr>
          <a:xfrm>
            <a:off x="3800475" y="3533285"/>
            <a:ext cx="9525" cy="2281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3138088" y="3525386"/>
            <a:ext cx="511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key</a:t>
            </a:r>
            <a:endParaRPr lang="en-US" b="1" dirty="0"/>
          </a:p>
        </p:txBody>
      </p:sp>
      <p:sp>
        <p:nvSpPr>
          <p:cNvPr id="152" name="TextBox 151"/>
          <p:cNvSpPr txBox="1"/>
          <p:nvPr/>
        </p:nvSpPr>
        <p:spPr>
          <a:xfrm>
            <a:off x="4070866" y="3525386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action</a:t>
            </a:r>
            <a:endParaRPr lang="en-US" b="1" dirty="0"/>
          </a:p>
        </p:txBody>
      </p:sp>
      <p:sp>
        <p:nvSpPr>
          <p:cNvPr id="153" name="TextBox 152"/>
          <p:cNvSpPr txBox="1"/>
          <p:nvPr/>
        </p:nvSpPr>
        <p:spPr>
          <a:xfrm>
            <a:off x="3762771" y="4525665"/>
            <a:ext cx="134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 &amp; data</a:t>
            </a:r>
            <a:endParaRPr lang="en-US" dirty="0"/>
          </a:p>
        </p:txBody>
      </p:sp>
      <p:sp>
        <p:nvSpPr>
          <p:cNvPr id="155" name="Right Arrow 154"/>
          <p:cNvSpPr/>
          <p:nvPr/>
        </p:nvSpPr>
        <p:spPr>
          <a:xfrm rot="16200000">
            <a:off x="6550541" y="3602326"/>
            <a:ext cx="353307" cy="540067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87789"/>
            <a:ext cx="7494640" cy="4924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control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Pipe(</a:t>
            </a:r>
            <a:r>
              <a:rPr lang="en-US" altLang="en-US" b="1" dirty="0" err="1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inout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Parsed_packet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headers,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InControl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inCtrl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</a:t>
            </a:r>
            <a:r>
              <a:rPr lang="en-US" altLang="en-US" dirty="0">
                <a:solidFill>
                  <a:srgbClr val="006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input port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/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OutControl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outCtrl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 </a:t>
            </a:r>
            <a:r>
              <a:rPr lang="en-US" altLang="en-US" dirty="0">
                <a:solidFill>
                  <a:srgbClr val="006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output </a:t>
            </a:r>
            <a:r>
              <a:rPr lang="en-US" altLang="en-US" dirty="0">
                <a:solidFill>
                  <a:srgbClr val="006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port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/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IPv4Address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nextHop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</a:t>
            </a:r>
            <a:r>
              <a:rPr lang="en-US" altLang="en-US" dirty="0">
                <a:solidFill>
                  <a:srgbClr val="006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local variable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action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Drop_action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 { … }</a:t>
            </a:r>
            <a:endParaRPr lang="en-US" altLang="en-US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action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Set_nhop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(…)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 … }</a:t>
            </a:r>
            <a:endParaRPr lang="en-US" altLang="en-US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table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ipv4_match()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 …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…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/>
            </a:r>
            <a:br>
              <a:rPr lang="en-US" altLang="en-US" b="1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b="1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apply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  </a:t>
            </a:r>
            <a:r>
              <a:rPr lang="en-US" altLang="en-US" dirty="0">
                <a:solidFill>
                  <a:srgbClr val="006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body of the pipeline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/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ipv4_match.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apply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();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/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if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(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outCtrl.outputPort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== DROP_PORT)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return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en-US" altLang="en-US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dmac.</a:t>
            </a:r>
            <a:r>
              <a:rPr lang="en-US" altLang="en-US" b="1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apply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nextHop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if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(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outCtrl.outputPort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== DROP_PORT)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return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en-US" altLang="en-US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smac.</a:t>
            </a:r>
            <a:r>
              <a:rPr lang="en-US" altLang="en-US" b="1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apply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}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altLang="en-US" sz="4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344"/>
            <a:ext cx="8229600" cy="7596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Control-Flow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144191" y="915462"/>
            <a:ext cx="1401638" cy="7596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Ipv4_match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84220" y="2615134"/>
            <a:ext cx="921580" cy="7596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dmac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92163" y="4194285"/>
            <a:ext cx="921580" cy="7596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smac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9" idx="2"/>
            <a:endCxn id="31" idx="0"/>
          </p:cNvCxnSpPr>
          <p:nvPr/>
        </p:nvCxnSpPr>
        <p:spPr>
          <a:xfrm rot="16200000" flipH="1">
            <a:off x="6258754" y="3261410"/>
            <a:ext cx="3874146" cy="701634"/>
          </a:xfrm>
          <a:prstGeom prst="bentConnector3">
            <a:avLst>
              <a:gd name="adj1" fmla="val 10416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  <a:endCxn id="11" idx="0"/>
          </p:cNvCxnSpPr>
          <p:nvPr/>
        </p:nvCxnSpPr>
        <p:spPr>
          <a:xfrm>
            <a:off x="7845010" y="1675154"/>
            <a:ext cx="0" cy="9399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2"/>
            <a:endCxn id="13" idx="0"/>
          </p:cNvCxnSpPr>
          <p:nvPr/>
        </p:nvCxnSpPr>
        <p:spPr>
          <a:xfrm>
            <a:off x="7845010" y="3374826"/>
            <a:ext cx="7943" cy="8194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23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8204125" y="5549300"/>
            <a:ext cx="685037" cy="244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Arrow Connector 31"/>
          <p:cNvCxnSpPr>
            <a:stCxn id="11" idx="2"/>
            <a:endCxn id="31" idx="0"/>
          </p:cNvCxnSpPr>
          <p:nvPr/>
        </p:nvCxnSpPr>
        <p:spPr>
          <a:xfrm rot="16200000" flipH="1">
            <a:off x="7108590" y="4111246"/>
            <a:ext cx="2174474" cy="701634"/>
          </a:xfrm>
          <a:prstGeom prst="bentConnector3">
            <a:avLst>
              <a:gd name="adj1" fmla="val 17147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2"/>
            <a:endCxn id="31" idx="0"/>
          </p:cNvCxnSpPr>
          <p:nvPr/>
        </p:nvCxnSpPr>
        <p:spPr>
          <a:xfrm>
            <a:off x="7852953" y="4953977"/>
            <a:ext cx="693691" cy="59532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6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Reassembly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6991" y="2978061"/>
            <a:ext cx="7610474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control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Deparser(</a:t>
            </a:r>
            <a:r>
              <a:rPr lang="en-US" altLang="en-US" b="1" dirty="0" err="1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inout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Parsed_packet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p,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packet_out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b) {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apply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b.emit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p.ethernet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      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b.emit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p.ip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}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altLang="en-US" sz="4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782351"/>
            <a:ext cx="5300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Convert headers back into a byte stream.</a:t>
            </a:r>
          </a:p>
          <a:p>
            <a:r>
              <a:rPr lang="en-US" sz="2400" dirty="0" smtClean="0"/>
              <a:t>Only valid headers are emitted.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128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Program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" y="2847976"/>
            <a:ext cx="8505825" cy="20764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#include &lt;core.p4&gt; // core library</a:t>
            </a:r>
            <a:b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#include &lt;target.p4&gt; // target description</a:t>
            </a:r>
          </a:p>
          <a:p>
            <a:pPr marL="0" indent="0"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#include "library.p4" // library functions</a:t>
            </a:r>
          </a:p>
          <a:p>
            <a:pPr marL="0" indent="0"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#include "user.p4" // user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13"/>
            <a:ext cx="8229600" cy="773112"/>
          </a:xfrm>
        </p:spPr>
        <p:txBody>
          <a:bodyPr/>
          <a:lstStyle/>
          <a:p>
            <a:r>
              <a:rPr lang="en-US" dirty="0" smtClean="0"/>
              <a:t>Architecture declaration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8168" y="1484838"/>
            <a:ext cx="7967663" cy="424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 smtClean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struct</a:t>
            </a:r>
            <a:r>
              <a:rPr lang="en-US" altLang="en-US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input_metadata</a:t>
            </a:r>
            <a:r>
              <a:rPr lang="en-US" altLang="en-US" b="1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bit</a:t>
            </a:r>
            <a:r>
              <a:rPr lang="en-US" altLang="en-US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&lt;12&gt; </a:t>
            </a:r>
            <a:r>
              <a:rPr lang="en-US" altLang="en-US" dirty="0" err="1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inputPort</a:t>
            </a:r>
            <a:r>
              <a:rPr lang="en-US" altLang="en-US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}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struct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output_metadata</a:t>
            </a:r>
            <a:r>
              <a:rPr lang="en-US" altLang="en-US" b="1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&lt;12&gt; </a:t>
            </a:r>
            <a:r>
              <a:rPr lang="en-US" altLang="en-US" dirty="0" err="1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outputPort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}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srgbClr val="0000FF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parser</a:t>
            </a:r>
            <a:r>
              <a:rPr lang="en-US" altLang="en-US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Parser&lt;H&gt;(</a:t>
            </a:r>
            <a:r>
              <a:rPr lang="en-US" altLang="en-US" dirty="0" err="1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packet_in</a:t>
            </a:r>
            <a:r>
              <a:rPr lang="en-US" altLang="en-US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b,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 headers);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control</a:t>
            </a:r>
            <a:r>
              <a:rPr lang="en-US" altLang="en-US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Pipeline&lt;H&gt;(</a:t>
            </a:r>
            <a:r>
              <a:rPr lang="en-US" altLang="en-US" b="1" dirty="0" err="1" smtClean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inout</a:t>
            </a:r>
            <a:r>
              <a:rPr lang="en-US" altLang="en-US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H headers, </a:t>
            </a:r>
            <a:br>
              <a:rPr lang="en-US" altLang="en-US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        </a:t>
            </a:r>
            <a:r>
              <a:rPr lang="en-US" altLang="en-US" b="1" dirty="0" smtClean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 </a:t>
            </a:r>
            <a:r>
              <a:rPr lang="en-US" altLang="en-US" dirty="0" err="1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input_metadata</a:t>
            </a:r>
            <a:r>
              <a:rPr lang="en-US" altLang="en-US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input,</a:t>
            </a:r>
            <a:br>
              <a:rPr lang="en-US" altLang="en-US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        </a:t>
            </a:r>
            <a:r>
              <a:rPr lang="en-US" altLang="en-US" b="1" dirty="0" smtClean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 </a:t>
            </a:r>
            <a:r>
              <a:rPr lang="en-US" altLang="en-US" dirty="0" err="1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output_metadata</a:t>
            </a:r>
            <a:r>
              <a:rPr lang="en-US" altLang="en-US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output);</a:t>
            </a:r>
            <a:endParaRPr lang="en-US" altLang="en-US" b="1" dirty="0">
              <a:solidFill>
                <a:srgbClr val="0000FF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 smtClean="0">
              <a:solidFill>
                <a:srgbClr val="0000FF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control</a:t>
            </a:r>
            <a:r>
              <a:rPr lang="en-US" altLang="en-US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Deparser&lt;H&gt;(</a:t>
            </a:r>
            <a:r>
              <a:rPr lang="en-US" altLang="en-US" b="1" dirty="0" smtClean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</a:t>
            </a:r>
            <a:r>
              <a:rPr lang="en-US" altLang="en-US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H headers, </a:t>
            </a:r>
            <a:r>
              <a:rPr lang="en-US" altLang="en-US" dirty="0" err="1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packet_out</a:t>
            </a:r>
            <a:r>
              <a:rPr lang="en-US" altLang="en-US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p);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package</a:t>
            </a:r>
            <a:r>
              <a:rPr lang="en-US" altLang="en-US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Switch&lt;H&gt;(Parser&lt;H&gt; p, Pipeline&lt;H&gt; p, Deparser&lt;H&gt; d);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8168" y="1000665"/>
            <a:ext cx="4745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Provided by the target manufacturer</a:t>
            </a:r>
            <a:endParaRPr lang="en-US" sz="2400" dirty="0"/>
          </a:p>
        </p:txBody>
      </p:sp>
      <p:sp>
        <p:nvSpPr>
          <p:cNvPr id="9" name="Left Brace 8"/>
          <p:cNvSpPr/>
          <p:nvPr/>
        </p:nvSpPr>
        <p:spPr>
          <a:xfrm rot="16200000">
            <a:off x="5137729" y="1997969"/>
            <a:ext cx="274308" cy="1642239"/>
          </a:xfrm>
          <a:prstGeom prst="leftBrace">
            <a:avLst>
              <a:gd name="adj1" fmla="val 60833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21832" y="3036747"/>
            <a:ext cx="30556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 = user-specified </a:t>
            </a:r>
            <a:r>
              <a:rPr lang="en-US" dirty="0" smtClean="0"/>
              <a:t>header type</a:t>
            </a:r>
            <a:endParaRPr lang="en-US" dirty="0"/>
          </a:p>
        </p:txBody>
      </p:sp>
      <p:sp>
        <p:nvSpPr>
          <p:cNvPr id="17" name="Left Brace 16"/>
          <p:cNvSpPr/>
          <p:nvPr/>
        </p:nvSpPr>
        <p:spPr>
          <a:xfrm rot="5400000">
            <a:off x="4007412" y="2685763"/>
            <a:ext cx="274308" cy="1845467"/>
          </a:xfrm>
          <a:prstGeom prst="leftBrace">
            <a:avLst>
              <a:gd name="adj1" fmla="val 60833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05902" y="5794487"/>
            <a:ext cx="4449642" cy="10098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8" name="Rectangle 27"/>
          <p:cNvSpPr/>
          <p:nvPr/>
        </p:nvSpPr>
        <p:spPr>
          <a:xfrm>
            <a:off x="2401378" y="5947455"/>
            <a:ext cx="987276" cy="7548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Parser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868029" y="5947455"/>
            <a:ext cx="944166" cy="7548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Pipeline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281964" y="5947455"/>
            <a:ext cx="1073389" cy="7548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Deparser</a:t>
            </a:r>
            <a:endParaRPr lang="en-US" dirty="0"/>
          </a:p>
        </p:txBody>
      </p:sp>
      <p:sp>
        <p:nvSpPr>
          <p:cNvPr id="32" name="Right Arrow 31"/>
          <p:cNvSpPr/>
          <p:nvPr/>
        </p:nvSpPr>
        <p:spPr>
          <a:xfrm>
            <a:off x="3763617" y="6199283"/>
            <a:ext cx="144654" cy="28038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3388653" y="6199283"/>
            <a:ext cx="144654" cy="28038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5146542" y="6199283"/>
            <a:ext cx="144654" cy="28038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6355354" y="6199283"/>
            <a:ext cx="144654" cy="28038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4812195" y="6199283"/>
            <a:ext cx="144654" cy="28038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2256723" y="6199283"/>
            <a:ext cx="144654" cy="28038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026415" y="5674920"/>
            <a:ext cx="80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for custom “accelerators”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600200"/>
            <a:ext cx="8648700" cy="45259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extern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bit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&lt;32&gt; random();</a:t>
            </a:r>
          </a:p>
          <a:p>
            <a:pPr marL="0" indent="0">
              <a:buNone/>
            </a:pPr>
            <a:endParaRPr lang="en-US" sz="1800" b="1" dirty="0" smtClean="0">
              <a:solidFill>
                <a:srgbClr val="00808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00808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00808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extern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Checksum16 {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clear();  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// prepare unit for computation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update&lt;T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&gt;(in T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data); // add data to checksum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remove&lt;T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&gt;(in T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data); // remove data from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checksum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bit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&lt;16&gt; get();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//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get the checksum for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data added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2995" y="2009775"/>
            <a:ext cx="17906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External function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2995" y="4642366"/>
            <a:ext cx="671074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External object with methods. Methods can be invoked like functions.</a:t>
            </a:r>
          </a:p>
          <a:p>
            <a:r>
              <a:rPr lang="en-US" dirty="0" smtClean="0"/>
              <a:t>Some external objects can be accessed from the control-plane.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55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a block is invoked (parser, control) it executes to completion on a separate thread</a:t>
            </a:r>
          </a:p>
          <a:p>
            <a:pPr lvl="1"/>
            <a:r>
              <a:rPr lang="en-US" dirty="0" smtClean="0"/>
              <a:t>All local variables are thread-local</a:t>
            </a:r>
          </a:p>
          <a:p>
            <a:pPr lvl="1"/>
            <a:r>
              <a:rPr lang="en-US" dirty="0"/>
              <a:t>Only inter-thread communication possible </a:t>
            </a:r>
            <a:r>
              <a:rPr lang="en-US" dirty="0" smtClean="0"/>
              <a:t>through extern objects and functions</a:t>
            </a:r>
            <a:endParaRPr lang="en-US" dirty="0" smtClean="0"/>
          </a:p>
          <a:p>
            <a:r>
              <a:rPr lang="en-US" dirty="0" smtClean="0"/>
              <a:t>Execution </a:t>
            </a:r>
            <a:r>
              <a:rPr lang="en-US" dirty="0" smtClean="0"/>
              <a:t>triggered by outside event</a:t>
            </a:r>
            <a:br>
              <a:rPr lang="en-US" dirty="0" smtClean="0"/>
            </a:br>
            <a:r>
              <a:rPr lang="en-US" dirty="0" smtClean="0"/>
              <a:t>(e.g., packet arrival</a:t>
            </a:r>
            <a:r>
              <a:rPr lang="en-US" dirty="0" smtClean="0"/>
              <a:t>)</a:t>
            </a:r>
          </a:p>
          <a:p>
            <a:r>
              <a:rPr lang="en-US" dirty="0" smtClean="0"/>
              <a:t>Actions execute atomically</a:t>
            </a:r>
          </a:p>
          <a:p>
            <a:pPr lvl="1"/>
            <a:r>
              <a:rPr lang="en-US" dirty="0" smtClean="0"/>
              <a:t>@atomic annotation for </a:t>
            </a:r>
            <a:r>
              <a:rPr lang="en-US" dirty="0" err="1" smtClean="0"/>
              <a:t>futher</a:t>
            </a:r>
            <a:r>
              <a:rPr lang="en-US" dirty="0" smtClean="0"/>
              <a:t> user-level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Picture 5" descr="Configurar Internet Nokia 5230 - Descargar Grati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414" y="241073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2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P4</a:t>
            </a:r>
            <a:r>
              <a:rPr lang="en-US" baseline="-25000" dirty="0" smtClean="0"/>
              <a:t>16 </a:t>
            </a:r>
            <a:r>
              <a:rPr lang="en-US" dirty="0"/>
              <a:t> </a:t>
            </a:r>
            <a:r>
              <a:rPr lang="en-US" dirty="0" smtClean="0"/>
              <a:t>Compiler </a:t>
            </a:r>
            <a:br>
              <a:rPr lang="en-US" dirty="0" smtClean="0"/>
            </a:br>
            <a:r>
              <a:rPr lang="en-US" dirty="0" smtClean="0"/>
              <a:t>Reference Implementation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06776" y="4134823"/>
            <a:ext cx="864304" cy="8127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  <a:r>
              <a:rPr lang="en-US" baseline="-25000" dirty="0"/>
              <a:t>16</a:t>
            </a:r>
          </a:p>
          <a:p>
            <a:pPr algn="ctr"/>
            <a:r>
              <a:rPr lang="en-US" dirty="0"/>
              <a:t>parser</a:t>
            </a:r>
          </a:p>
        </p:txBody>
      </p:sp>
      <p:sp>
        <p:nvSpPr>
          <p:cNvPr id="5" name="Rectangle 4"/>
          <p:cNvSpPr/>
          <p:nvPr/>
        </p:nvSpPr>
        <p:spPr>
          <a:xfrm>
            <a:off x="945592" y="3087752"/>
            <a:ext cx="738529" cy="745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  <a:r>
              <a:rPr lang="en-US" baseline="-25000" dirty="0"/>
              <a:t>14</a:t>
            </a:r>
          </a:p>
          <a:p>
            <a:pPr algn="ctr"/>
            <a:r>
              <a:rPr lang="en-US" sz="1600" dirty="0"/>
              <a:t>parser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6776" y="3085598"/>
            <a:ext cx="864303" cy="745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convert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45178" y="3264235"/>
            <a:ext cx="6431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P4</a:t>
            </a:r>
            <a:r>
              <a:rPr lang="en-US" sz="2100" baseline="-25000" dirty="0"/>
              <a:t>14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344982"/>
            <a:ext cx="6431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P4</a:t>
            </a:r>
            <a:r>
              <a:rPr lang="en-US" sz="2100" baseline="-25000" dirty="0"/>
              <a:t>16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10943" y="3192830"/>
            <a:ext cx="3690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v1</a:t>
            </a:r>
            <a:br>
              <a:rPr lang="en-US" sz="1500" dirty="0"/>
            </a:br>
            <a:r>
              <a:rPr lang="en-US" sz="1500" dirty="0"/>
              <a:t>IR</a:t>
            </a:r>
          </a:p>
        </p:txBody>
      </p:sp>
      <p:cxnSp>
        <p:nvCxnSpPr>
          <p:cNvPr id="13" name="Straight Arrow Connector 12"/>
          <p:cNvCxnSpPr>
            <a:stCxn id="7" idx="3"/>
            <a:endCxn id="5" idx="1"/>
          </p:cNvCxnSpPr>
          <p:nvPr/>
        </p:nvCxnSpPr>
        <p:spPr>
          <a:xfrm>
            <a:off x="552581" y="3460442"/>
            <a:ext cx="39301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3"/>
            <a:endCxn id="4" idx="1"/>
          </p:cNvCxnSpPr>
          <p:nvPr/>
        </p:nvCxnSpPr>
        <p:spPr>
          <a:xfrm>
            <a:off x="597760" y="4541190"/>
            <a:ext cx="1909016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3"/>
            <a:endCxn id="12" idx="1"/>
          </p:cNvCxnSpPr>
          <p:nvPr/>
        </p:nvCxnSpPr>
        <p:spPr>
          <a:xfrm flipV="1">
            <a:off x="1684120" y="3458288"/>
            <a:ext cx="250106" cy="21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3"/>
            <a:endCxn id="6" idx="1"/>
          </p:cNvCxnSpPr>
          <p:nvPr/>
        </p:nvCxnSpPr>
        <p:spPr>
          <a:xfrm>
            <a:off x="2256670" y="3458288"/>
            <a:ext cx="25010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782303" y="3847086"/>
            <a:ext cx="3369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IR</a:t>
            </a:r>
          </a:p>
        </p:txBody>
      </p:sp>
      <p:cxnSp>
        <p:nvCxnSpPr>
          <p:cNvPr id="35" name="Straight Arrow Connector 34"/>
          <p:cNvCxnSpPr>
            <a:stCxn id="4" idx="3"/>
            <a:endCxn id="34" idx="1"/>
          </p:cNvCxnSpPr>
          <p:nvPr/>
        </p:nvCxnSpPr>
        <p:spPr>
          <a:xfrm flipV="1">
            <a:off x="3371079" y="3997127"/>
            <a:ext cx="434107" cy="544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6" idx="3"/>
            <a:endCxn id="34" idx="1"/>
          </p:cNvCxnSpPr>
          <p:nvPr/>
        </p:nvCxnSpPr>
        <p:spPr>
          <a:xfrm>
            <a:off x="3371079" y="3458288"/>
            <a:ext cx="434107" cy="5388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338246" y="3594449"/>
            <a:ext cx="1030719" cy="8127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frontend</a:t>
            </a:r>
          </a:p>
        </p:txBody>
      </p:sp>
      <p:cxnSp>
        <p:nvCxnSpPr>
          <p:cNvPr id="45" name="Straight Arrow Connector 44"/>
          <p:cNvCxnSpPr>
            <a:stCxn id="34" idx="3"/>
            <a:endCxn id="44" idx="1"/>
          </p:cNvCxnSpPr>
          <p:nvPr/>
        </p:nvCxnSpPr>
        <p:spPr>
          <a:xfrm>
            <a:off x="4096371" y="3997127"/>
            <a:ext cx="241875" cy="36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553395" y="3848413"/>
            <a:ext cx="3369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IR</a:t>
            </a:r>
          </a:p>
        </p:txBody>
      </p:sp>
      <p:cxnSp>
        <p:nvCxnSpPr>
          <p:cNvPr id="64" name="Straight Arrow Connector 63"/>
          <p:cNvCxnSpPr>
            <a:stCxn id="44" idx="3"/>
            <a:endCxn id="63" idx="1"/>
          </p:cNvCxnSpPr>
          <p:nvPr/>
        </p:nvCxnSpPr>
        <p:spPr>
          <a:xfrm flipV="1">
            <a:off x="5368965" y="3998454"/>
            <a:ext cx="207313" cy="2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7143515" y="3594448"/>
            <a:ext cx="1121273" cy="8127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ebpf</a:t>
            </a:r>
            <a:endParaRPr lang="en-US" dirty="0"/>
          </a:p>
          <a:p>
            <a:pPr algn="ctr"/>
            <a:r>
              <a:rPr lang="en-US" dirty="0"/>
              <a:t>back-end</a:t>
            </a:r>
          </a:p>
        </p:txBody>
      </p:sp>
      <p:cxnSp>
        <p:nvCxnSpPr>
          <p:cNvPr id="69" name="Straight Arrow Connector 68"/>
          <p:cNvCxnSpPr>
            <a:stCxn id="63" idx="3"/>
            <a:endCxn id="43" idx="1"/>
          </p:cNvCxnSpPr>
          <p:nvPr/>
        </p:nvCxnSpPr>
        <p:spPr>
          <a:xfrm flipV="1">
            <a:off x="5867463" y="3994656"/>
            <a:ext cx="287486" cy="37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7143515" y="2696284"/>
            <a:ext cx="1121273" cy="812735"/>
          </a:xfrm>
          <a:prstGeom prst="rect">
            <a:avLst/>
          </a:prstGeom>
          <a:noFill/>
          <a:ln w="28575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your</a:t>
            </a:r>
            <a:br>
              <a:rPr lang="en-US" dirty="0"/>
            </a:br>
            <a:r>
              <a:rPr lang="en-US" dirty="0"/>
              <a:t>own</a:t>
            </a:r>
            <a:br>
              <a:rPr lang="en-US" dirty="0"/>
            </a:br>
            <a:r>
              <a:rPr lang="en-US" dirty="0"/>
              <a:t>backend</a:t>
            </a:r>
          </a:p>
        </p:txBody>
      </p:sp>
      <p:cxnSp>
        <p:nvCxnSpPr>
          <p:cNvPr id="75" name="Straight Arrow Connector 74"/>
          <p:cNvCxnSpPr>
            <a:stCxn id="63" idx="3"/>
            <a:endCxn id="57" idx="1"/>
          </p:cNvCxnSpPr>
          <p:nvPr/>
        </p:nvCxnSpPr>
        <p:spPr>
          <a:xfrm flipV="1">
            <a:off x="5867463" y="3102651"/>
            <a:ext cx="287486" cy="8958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8" idx="3"/>
            <a:endCxn id="84" idx="1"/>
          </p:cNvCxnSpPr>
          <p:nvPr/>
        </p:nvCxnSpPr>
        <p:spPr>
          <a:xfrm flipV="1">
            <a:off x="8264788" y="3996322"/>
            <a:ext cx="241875" cy="44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3" idx="3"/>
            <a:endCxn id="83" idx="1"/>
          </p:cNvCxnSpPr>
          <p:nvPr/>
        </p:nvCxnSpPr>
        <p:spPr>
          <a:xfrm flipV="1">
            <a:off x="8264788" y="3102650"/>
            <a:ext cx="191189" cy="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8455977" y="2756402"/>
            <a:ext cx="71045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target-</a:t>
            </a:r>
            <a:br>
              <a:rPr lang="en-US" sz="1350" dirty="0"/>
            </a:br>
            <a:r>
              <a:rPr lang="en-US" sz="1350" dirty="0"/>
              <a:t>specific</a:t>
            </a:r>
          </a:p>
          <a:p>
            <a:r>
              <a:rPr lang="en-US" sz="1350" dirty="0"/>
              <a:t>code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506663" y="3857822"/>
            <a:ext cx="6577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C code</a:t>
            </a:r>
            <a:endParaRPr lang="en-US" sz="1350" dirty="0"/>
          </a:p>
        </p:txBody>
      </p:sp>
      <p:sp>
        <p:nvSpPr>
          <p:cNvPr id="31" name="Rectangle 30"/>
          <p:cNvSpPr/>
          <p:nvPr/>
        </p:nvSpPr>
        <p:spPr>
          <a:xfrm>
            <a:off x="7143515" y="4519384"/>
            <a:ext cx="1121273" cy="8127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BMv2</a:t>
            </a:r>
          </a:p>
          <a:p>
            <a:pPr algn="ctr"/>
            <a:r>
              <a:rPr lang="en-US" dirty="0"/>
              <a:t>back-end</a:t>
            </a:r>
          </a:p>
        </p:txBody>
      </p:sp>
      <p:cxnSp>
        <p:nvCxnSpPr>
          <p:cNvPr id="32" name="Straight Arrow Connector 31"/>
          <p:cNvCxnSpPr>
            <a:stCxn id="31" idx="3"/>
            <a:endCxn id="33" idx="1"/>
          </p:cNvCxnSpPr>
          <p:nvPr/>
        </p:nvCxnSpPr>
        <p:spPr>
          <a:xfrm flipV="1">
            <a:off x="8264788" y="4921258"/>
            <a:ext cx="241875" cy="44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506663" y="4782758"/>
            <a:ext cx="5469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JSON</a:t>
            </a:r>
          </a:p>
        </p:txBody>
      </p:sp>
      <p:cxnSp>
        <p:nvCxnSpPr>
          <p:cNvPr id="36" name="Straight Arrow Connector 35"/>
          <p:cNvCxnSpPr>
            <a:stCxn id="63" idx="3"/>
            <a:endCxn id="52" idx="1"/>
          </p:cNvCxnSpPr>
          <p:nvPr/>
        </p:nvCxnSpPr>
        <p:spPr>
          <a:xfrm>
            <a:off x="5867464" y="3998454"/>
            <a:ext cx="278843" cy="9228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154948" y="3588289"/>
            <a:ext cx="740729" cy="8127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mid-</a:t>
            </a:r>
            <a:br>
              <a:rPr lang="en-US" dirty="0"/>
            </a:br>
            <a:r>
              <a:rPr lang="en-US" dirty="0"/>
              <a:t>end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146306" y="4514890"/>
            <a:ext cx="740729" cy="8127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mid-</a:t>
            </a:r>
            <a:br>
              <a:rPr lang="en-US" dirty="0"/>
            </a:br>
            <a:r>
              <a:rPr lang="en-US" dirty="0"/>
              <a:t>end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154948" y="2696284"/>
            <a:ext cx="740729" cy="812735"/>
          </a:xfrm>
          <a:prstGeom prst="rect">
            <a:avLst/>
          </a:prstGeom>
          <a:noFill/>
          <a:ln w="28575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mid</a:t>
            </a:r>
          </a:p>
        </p:txBody>
      </p:sp>
      <p:cxnSp>
        <p:nvCxnSpPr>
          <p:cNvPr id="65" name="Straight Arrow Connector 64"/>
          <p:cNvCxnSpPr>
            <a:stCxn id="57" idx="3"/>
            <a:endCxn id="73" idx="1"/>
          </p:cNvCxnSpPr>
          <p:nvPr/>
        </p:nvCxnSpPr>
        <p:spPr>
          <a:xfrm>
            <a:off x="6895677" y="3102651"/>
            <a:ext cx="247838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43" idx="3"/>
            <a:endCxn id="68" idx="1"/>
          </p:cNvCxnSpPr>
          <p:nvPr/>
        </p:nvCxnSpPr>
        <p:spPr>
          <a:xfrm>
            <a:off x="6895677" y="3994656"/>
            <a:ext cx="247838" cy="61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2" idx="3"/>
            <a:endCxn id="31" idx="1"/>
          </p:cNvCxnSpPr>
          <p:nvPr/>
        </p:nvCxnSpPr>
        <p:spPr>
          <a:xfrm>
            <a:off x="6887035" y="4921258"/>
            <a:ext cx="256480" cy="44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5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112"/>
          </a:xfrm>
        </p:spPr>
        <p:txBody>
          <a:bodyPr/>
          <a:lstStyle/>
          <a:p>
            <a:r>
              <a:rPr lang="en-US" dirty="0" smtClean="0"/>
              <a:t>Language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403"/>
            <a:ext cx="8229600" cy="5001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hlinkClick r:id="rId2" tooltip="P4 Programming Protocol"/>
              </a:rPr>
              <a:t>P4: Programming Protocol-Independent Packet Processors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Pat </a:t>
            </a:r>
            <a:r>
              <a:rPr lang="en-US" sz="2400" dirty="0" err="1"/>
              <a:t>Bosshart</a:t>
            </a:r>
            <a:r>
              <a:rPr lang="en-US" sz="2400" dirty="0"/>
              <a:t>, Dan Daly, Glen Gibb, Martin Izzard, Nick McKeown, Jennifer Rexford, Cole Schlesinger, Dan Talayco, Amin </a:t>
            </a:r>
            <a:r>
              <a:rPr lang="en-US" sz="2400" dirty="0" err="1"/>
              <a:t>Vahdat</a:t>
            </a:r>
            <a:r>
              <a:rPr lang="en-US" sz="2400" dirty="0"/>
              <a:t>, George Varghese, David Walker </a:t>
            </a:r>
            <a:r>
              <a:rPr lang="en-US" sz="2400" i="1" dirty="0"/>
              <a:t>ACM </a:t>
            </a:r>
            <a:r>
              <a:rPr lang="en-US" sz="2400" i="1" dirty="0" smtClean="0"/>
              <a:t>SIGCOMM </a:t>
            </a:r>
            <a:r>
              <a:rPr lang="en-US" sz="2400" i="1" dirty="0"/>
              <a:t>Computer Communications Review (CCR). Volume 44, Issue #3 (July 2014</a:t>
            </a:r>
            <a:r>
              <a:rPr lang="en-US" sz="2400" i="1" dirty="0" smtClean="0"/>
              <a:t>)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dirty="0" smtClean="0"/>
              <a:t>P4 v1.0 spec, reference implementation and tools released in Spring 2015 (mostly by Barefoot Networks), Apache 2 license, </a:t>
            </a:r>
            <a:r>
              <a:rPr lang="en-US" sz="2400" dirty="0" smtClean="0">
                <a:hlinkClick r:id="rId3"/>
              </a:rPr>
              <a:t>http://github.com/p4lang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P4</a:t>
            </a:r>
            <a:r>
              <a:rPr lang="en-US" sz="2400" baseline="-25000" dirty="0" smtClean="0"/>
              <a:t>16</a:t>
            </a:r>
            <a:r>
              <a:rPr lang="en-US" sz="2400" dirty="0" smtClean="0"/>
              <a:t> spec, reference implementation and tools released in December 2016.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 descr="... 69/Human_&lt;strong&gt;evolution&lt;/strong&gt;.svg/800px-Human_&lt;strong&gt;evolution&lt;/strong&gt;.svg.png (human &lt;strong&gt;evolution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0"/>
            <a:ext cx="1876425" cy="11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7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Programmable networks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 introduction to P4</a:t>
            </a:r>
            <a:r>
              <a:rPr lang="en-US" baseline="-25000" dirty="0" smtClean="0">
                <a:solidFill>
                  <a:schemeClr val="bg1">
                    <a:lumMod val="65000"/>
                  </a:schemeClr>
                </a:solidFill>
              </a:rPr>
              <a:t>16</a:t>
            </a:r>
          </a:p>
          <a:p>
            <a:r>
              <a:rPr lang="en-US" dirty="0" smtClean="0"/>
              <a:t>P4 limitations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Picture 4" descr="Free searchable database of accredited policestation representatives ...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9" b="97149" l="52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124" y="2490952"/>
            <a:ext cx="2673201" cy="170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1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P4</a:t>
            </a:r>
            <a:r>
              <a:rPr lang="en-US" baseline="-25000" dirty="0" smtClean="0"/>
              <a:t>16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600200"/>
            <a:ext cx="8610599" cy="4525963"/>
          </a:xfrm>
        </p:spPr>
        <p:txBody>
          <a:bodyPr/>
          <a:lstStyle/>
          <a:p>
            <a:r>
              <a:rPr lang="en-US" dirty="0" smtClean="0"/>
              <a:t>The core P4 language is very small</a:t>
            </a:r>
          </a:p>
          <a:p>
            <a:pPr lvl="1"/>
            <a:r>
              <a:rPr lang="en-US" dirty="0" smtClean="0"/>
              <a:t>Highly portable among many targets</a:t>
            </a:r>
          </a:p>
          <a:p>
            <a:pPr lvl="1"/>
            <a:r>
              <a:rPr lang="en-US" dirty="0" smtClean="0"/>
              <a:t>But very limited in expressivity</a:t>
            </a:r>
          </a:p>
          <a:p>
            <a:r>
              <a:rPr lang="en-US" dirty="0" smtClean="0"/>
              <a:t>Accelerators can provide additional functionality</a:t>
            </a:r>
          </a:p>
          <a:p>
            <a:pPr lvl="1"/>
            <a:r>
              <a:rPr lang="en-US" dirty="0" smtClean="0"/>
              <a:t>May not be portable between different targets</a:t>
            </a:r>
          </a:p>
          <a:p>
            <a:pPr lvl="1"/>
            <a:r>
              <a:rPr lang="en-US" dirty="0" smtClean="0"/>
              <a:t>Under construction: library of standard accelerators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Picture 4" descr="Jen dosiero de la Wikimedia-Komunejo . La priskribo en ties priskrib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136" y="1433042"/>
            <a:ext cx="2264838" cy="15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missing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600200"/>
            <a:ext cx="885825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Floating point</a:t>
            </a:r>
          </a:p>
          <a:p>
            <a:r>
              <a:rPr lang="en-US" dirty="0" smtClean="0"/>
              <a:t>Pointers, references</a:t>
            </a:r>
          </a:p>
          <a:p>
            <a:r>
              <a:rPr lang="en-US" dirty="0" smtClean="0"/>
              <a:t>Data structures, recursive data types</a:t>
            </a:r>
          </a:p>
          <a:p>
            <a:r>
              <a:rPr lang="en-US" dirty="0" smtClean="0"/>
              <a:t>Dynamic memory management</a:t>
            </a:r>
          </a:p>
          <a:p>
            <a:r>
              <a:rPr lang="en-US" dirty="0" smtClean="0"/>
              <a:t>Loops, iterators (except the parser state-machine)</a:t>
            </a:r>
          </a:p>
          <a:p>
            <a:r>
              <a:rPr lang="en-US" dirty="0" smtClean="0"/>
              <a:t>Recursion</a:t>
            </a:r>
          </a:p>
          <a:p>
            <a:r>
              <a:rPr lang="en-US" dirty="0" smtClean="0"/>
              <a:t>Threads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=&gt; Constant work/byte of header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Picture 4" descr="2860614683_ef6c60a7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492" y="1088945"/>
            <a:ext cx="1667771" cy="2206047"/>
          </a:xfrm>
          <a:prstGeom prst="rect">
            <a:avLst/>
          </a:prstGeom>
        </p:spPr>
      </p:pic>
      <p:pic>
        <p:nvPicPr>
          <p:cNvPr id="9218" name="Picture 2" descr="http://p4lc.wpengine.com/wp-content/uploads/2015/05/p4-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74876" y="2261722"/>
            <a:ext cx="593118" cy="571501"/>
          </a:xfrm>
          <a:prstGeom prst="rect">
            <a:avLst/>
          </a:prstGeom>
          <a:noFill/>
          <a:scene3d>
            <a:camera prst="isometricRightUp">
              <a:rot lat="2100000" lon="19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28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cannot be done in (pure) P4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15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Multicast or </a:t>
            </a:r>
            <a:r>
              <a:rPr lang="en-US" dirty="0" smtClean="0"/>
              <a:t>broadcast</a:t>
            </a:r>
            <a:endParaRPr lang="en-US" dirty="0" smtClean="0"/>
          </a:p>
          <a:p>
            <a:r>
              <a:rPr lang="en-US" dirty="0" smtClean="0"/>
              <a:t>Queueing, scheduling, multiplexing</a:t>
            </a:r>
          </a:p>
          <a:p>
            <a:r>
              <a:rPr lang="en-US" dirty="0"/>
              <a:t>Payload processing: e.g., encryption</a:t>
            </a:r>
          </a:p>
          <a:p>
            <a:r>
              <a:rPr lang="en-US" dirty="0" smtClean="0"/>
              <a:t>Packet </a:t>
            </a:r>
            <a:r>
              <a:rPr lang="en-US" dirty="0" smtClean="0"/>
              <a:t>trailers</a:t>
            </a:r>
          </a:p>
          <a:p>
            <a:r>
              <a:rPr lang="en-US" dirty="0" smtClean="0"/>
              <a:t>Persistent state across packets</a:t>
            </a:r>
          </a:p>
          <a:p>
            <a:r>
              <a:rPr lang="en-US" dirty="0" smtClean="0"/>
              <a:t>Communication to control-plane</a:t>
            </a:r>
          </a:p>
          <a:p>
            <a:r>
              <a:rPr lang="en-US" dirty="0" smtClean="0"/>
              <a:t>Inter-packet operations</a:t>
            </a:r>
            <a:br>
              <a:rPr lang="en-US" dirty="0" smtClean="0"/>
            </a:br>
            <a:r>
              <a:rPr lang="en-US" dirty="0" smtClean="0"/>
              <a:t>(fragmentation and reassembly)</a:t>
            </a:r>
          </a:p>
          <a:p>
            <a:r>
              <a:rPr lang="en-US" dirty="0" smtClean="0"/>
              <a:t>Packet generation</a:t>
            </a:r>
          </a:p>
          <a:p>
            <a:r>
              <a:rPr lang="en-US" dirty="0" smtClean="0"/>
              <a:t>Timers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33</a:t>
            </a:fld>
            <a:endParaRPr lang="en-US" dirty="0"/>
          </a:p>
        </p:txBody>
      </p:sp>
      <p:pic>
        <p:nvPicPr>
          <p:cNvPr id="5" name="Picture 4" descr="Roadsign &lt;strong&gt;no entry&lt;/strong&gt; by Anonymous - &quot;&lt;strong&gt;No entry&lt;/strong&gt;&quot; roadsign by John Cliff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770" y="2694096"/>
            <a:ext cx="2035559" cy="203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3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How are these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1054"/>
            <a:ext cx="8229600" cy="475072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Multicast, broadcast, queueing</a:t>
            </a:r>
            <a:r>
              <a:rPr lang="en-US" dirty="0"/>
              <a:t>, scheduling, </a:t>
            </a:r>
            <a:r>
              <a:rPr lang="en-US" dirty="0" smtClean="0"/>
              <a:t>multiplexing</a:t>
            </a:r>
          </a:p>
          <a:p>
            <a:pPr lvl="1"/>
            <a:r>
              <a:rPr lang="en-US" dirty="0" smtClean="0"/>
              <a:t>By target device, controlled by P4 metadata</a:t>
            </a:r>
          </a:p>
          <a:p>
            <a:r>
              <a:rPr lang="en-US" dirty="0" smtClean="0"/>
              <a:t>Persistent state across </a:t>
            </a:r>
            <a:r>
              <a:rPr lang="en-US" dirty="0" smtClean="0"/>
              <a:t>packets (e.g. per-flow state)</a:t>
            </a:r>
            <a:endParaRPr lang="en-US" dirty="0" smtClean="0"/>
          </a:p>
          <a:p>
            <a:pPr lvl="1"/>
            <a:r>
              <a:rPr lang="en-US" dirty="0" smtClean="0"/>
              <a:t>External objects: registers, counters, meters</a:t>
            </a:r>
          </a:p>
          <a:p>
            <a:r>
              <a:rPr lang="en-US" dirty="0" smtClean="0"/>
              <a:t>Communication to control-plane</a:t>
            </a:r>
          </a:p>
          <a:p>
            <a:pPr lvl="1"/>
            <a:r>
              <a:rPr lang="en-US" dirty="0" smtClean="0"/>
              <a:t>External objects: learning providers</a:t>
            </a:r>
          </a:p>
          <a:p>
            <a:r>
              <a:rPr lang="en-US" dirty="0" smtClean="0"/>
              <a:t>Packet generation</a:t>
            </a:r>
          </a:p>
          <a:p>
            <a:pPr lvl="1"/>
            <a:r>
              <a:rPr lang="en-US" dirty="0" smtClean="0"/>
              <a:t>Control-plane, or external objects</a:t>
            </a:r>
          </a:p>
          <a:p>
            <a:r>
              <a:rPr lang="en-US" dirty="0" smtClean="0"/>
              <a:t>Reassembly, trailers:</a:t>
            </a:r>
          </a:p>
          <a:p>
            <a:pPr lvl="1"/>
            <a:r>
              <a:rPr lang="en-US" dirty="0" smtClean="0"/>
              <a:t>Not currently 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34</a:t>
            </a:fld>
            <a:endParaRPr lang="en-US" dirty="0"/>
          </a:p>
        </p:txBody>
      </p:sp>
      <p:pic>
        <p:nvPicPr>
          <p:cNvPr id="6" name="Picture 5" descr="sólo por como te veo esta noche... nada es imposible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669" y="0"/>
            <a:ext cx="2749331" cy="18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5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is not…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959" y="1600200"/>
            <a:ext cx="8544909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Active networking: </a:t>
            </a:r>
            <a:br>
              <a:rPr lang="en-US" dirty="0" smtClean="0"/>
            </a:br>
            <a:r>
              <a:rPr lang="en-US" dirty="0" smtClean="0"/>
              <a:t>a way for packets to inject new code</a:t>
            </a:r>
          </a:p>
          <a:p>
            <a:r>
              <a:rPr lang="en-US" dirty="0" smtClean="0"/>
              <a:t>Programming the control plane:</a:t>
            </a:r>
            <a:br>
              <a:rPr lang="en-US" dirty="0" smtClean="0"/>
            </a:br>
            <a:r>
              <a:rPr lang="en-US" dirty="0" smtClean="0"/>
              <a:t>that is Software-Defined Networking</a:t>
            </a:r>
          </a:p>
          <a:p>
            <a:r>
              <a:rPr lang="en-US" dirty="0" smtClean="0"/>
              <a:t>A tool for third parties to program the network</a:t>
            </a:r>
          </a:p>
          <a:p>
            <a:r>
              <a:rPr lang="en-US" dirty="0" smtClean="0"/>
              <a:t>A language for:</a:t>
            </a:r>
          </a:p>
          <a:p>
            <a:pPr lvl="1"/>
            <a:r>
              <a:rPr lang="en-US" dirty="0" smtClean="0"/>
              <a:t>distributed computations</a:t>
            </a:r>
          </a:p>
          <a:p>
            <a:pPr lvl="1"/>
            <a:r>
              <a:rPr lang="en-US" dirty="0" smtClean="0"/>
              <a:t>network </a:t>
            </a:r>
            <a:r>
              <a:rPr lang="en-US" dirty="0" err="1" smtClean="0"/>
              <a:t>middleboxes</a:t>
            </a:r>
            <a:r>
              <a:rPr lang="en-US" dirty="0" smtClean="0"/>
              <a:t> (NFV)</a:t>
            </a:r>
          </a:p>
          <a:p>
            <a:pPr lvl="1"/>
            <a:r>
              <a:rPr lang="en-US" dirty="0" smtClean="0"/>
              <a:t>network operating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35</a:t>
            </a:fld>
            <a:endParaRPr lang="en-US" dirty="0"/>
          </a:p>
        </p:txBody>
      </p:sp>
      <p:pic>
        <p:nvPicPr>
          <p:cNvPr id="7" name="Picture 6" descr="tango style &lt;strong&gt;not&lt;/strong&gt; equal by warszawiank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228" y="365815"/>
            <a:ext cx="1599675" cy="159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5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@            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24648" cy="4525963"/>
          </a:xfrm>
        </p:spPr>
        <p:txBody>
          <a:bodyPr/>
          <a:lstStyle/>
          <a:p>
            <a:r>
              <a:rPr lang="en-US" dirty="0" smtClean="0"/>
              <a:t>In-Band Network Telemetry (INT):</a:t>
            </a:r>
            <a:br>
              <a:rPr lang="en-US" dirty="0" smtClean="0"/>
            </a:br>
            <a:r>
              <a:rPr lang="en-US" dirty="0" smtClean="0"/>
              <a:t>attach measurements to packets as headers</a:t>
            </a:r>
          </a:p>
          <a:p>
            <a:r>
              <a:rPr lang="en-US" dirty="0" smtClean="0"/>
              <a:t>Open </a:t>
            </a:r>
            <a:r>
              <a:rPr lang="en-US" dirty="0" err="1" smtClean="0"/>
              <a:t>vSwitch</a:t>
            </a:r>
            <a:r>
              <a:rPr lang="en-US" dirty="0" smtClean="0"/>
              <a:t> in P4; compile P4 to C</a:t>
            </a:r>
          </a:p>
          <a:p>
            <a:r>
              <a:rPr lang="en-US" dirty="0" err="1" smtClean="0"/>
              <a:t>eXpress</a:t>
            </a:r>
            <a:r>
              <a:rPr lang="en-US" dirty="0" smtClean="0"/>
              <a:t> Data Path in P4; compile P4 to extended Berkeley Packet Filters (</a:t>
            </a:r>
            <a:r>
              <a:rPr lang="en-US" dirty="0" err="1" smtClean="0"/>
              <a:t>eBPF</a:t>
            </a:r>
            <a:r>
              <a:rPr lang="en-US" dirty="0" smtClean="0"/>
              <a:t>)</a:t>
            </a:r>
          </a:p>
          <a:p>
            <a:r>
              <a:rPr lang="en-US" dirty="0" smtClean="0"/>
              <a:t>P4</a:t>
            </a:r>
            <a:r>
              <a:rPr lang="en-US" baseline="-25000" dirty="0" smtClean="0"/>
              <a:t>16</a:t>
            </a:r>
            <a:r>
              <a:rPr lang="en-US" dirty="0" smtClean="0"/>
              <a:t> spec and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36</a:t>
            </a:fld>
            <a:endParaRPr lang="en-US" dirty="0"/>
          </a:p>
        </p:txBody>
      </p:sp>
      <p:pic>
        <p:nvPicPr>
          <p:cNvPr id="1026" name="Picture 2" descr="http://www.ospcon.ru/files/uploads/image/%D0%9C%D0%B5%D1%80%D0%BE%D0%BF%D1%80%D0%B8%D1%8F%D1%82%D0%B8%D0%B5%20%D0%9A%D0%A0%D0%9E%D0%9A-17_02_2010/VMware_grey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089" y="596654"/>
            <a:ext cx="2412351" cy="60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6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P4?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69" y="1600200"/>
            <a:ext cx="8828689" cy="495825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It has a </a:t>
            </a:r>
            <a:r>
              <a:rPr lang="en-US" b="1" dirty="0" smtClean="0"/>
              <a:t>semantics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you can specify what the data-plane is doing</a:t>
            </a:r>
          </a:p>
          <a:p>
            <a:r>
              <a:rPr lang="en-US" b="1" dirty="0" smtClean="0"/>
              <a:t>Expressive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express many packet-forwarding policies</a:t>
            </a:r>
          </a:p>
          <a:p>
            <a:r>
              <a:rPr lang="en-US" b="1" dirty="0" smtClean="0"/>
              <a:t>High-level, type-safe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compiler-managed abstract resources</a:t>
            </a:r>
          </a:p>
          <a:p>
            <a:r>
              <a:rPr lang="en-US" b="1" dirty="0" smtClean="0"/>
              <a:t>Software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treat network devices like software</a:t>
            </a:r>
          </a:p>
          <a:p>
            <a:r>
              <a:rPr lang="en-US" b="1" dirty="0" smtClean="0"/>
              <a:t>Killer app: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network monitoring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37</a:t>
            </a:fld>
            <a:endParaRPr lang="en-US" dirty="0"/>
          </a:p>
        </p:txBody>
      </p:sp>
      <p:pic>
        <p:nvPicPr>
          <p:cNvPr id="6" name="Picture 5" descr="Flickr - Photo Sharing!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1062" y="402021"/>
            <a:ext cx="1411014" cy="119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2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21111" y="2348533"/>
            <a:ext cx="3860106" cy="13500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Control plane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321111" y="4108664"/>
            <a:ext cx="3860106" cy="1350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Data plane</a:t>
            </a:r>
            <a:endParaRPr lang="en-US" sz="3200" dirty="0"/>
          </a:p>
        </p:txBody>
      </p:sp>
      <p:sp>
        <p:nvSpPr>
          <p:cNvPr id="23" name="Up-Down Arrow 22"/>
          <p:cNvSpPr/>
          <p:nvPr/>
        </p:nvSpPr>
        <p:spPr>
          <a:xfrm>
            <a:off x="7169159" y="3578732"/>
            <a:ext cx="401700" cy="61798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38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911100" y="4108664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911100" y="4453696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911100" y="4798728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911100" y="5143760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8181217" y="4078634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8181217" y="4423666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8181217" y="4768698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8181217" y="5113730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601047" y="3698631"/>
            <a:ext cx="540601" cy="41003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01108" y="2243535"/>
            <a:ext cx="4070111" cy="335024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4616021" y="2039009"/>
            <a:ext cx="390010" cy="259892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UPLOAD</a:t>
            </a:r>
            <a:endParaRPr lang="en-US" dirty="0"/>
          </a:p>
        </p:txBody>
      </p:sp>
      <p:cxnSp>
        <p:nvCxnSpPr>
          <p:cNvPr id="20" name="Straight Connector 19"/>
          <p:cNvCxnSpPr>
            <a:stCxn id="18" idx="3"/>
          </p:cNvCxnSpPr>
          <p:nvPr/>
        </p:nvCxnSpPr>
        <p:spPr>
          <a:xfrm flipH="1" flipV="1">
            <a:off x="3190390" y="3890068"/>
            <a:ext cx="5080829" cy="28589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3734" y="3441451"/>
            <a:ext cx="2981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The P4 Programming-</a:t>
            </a:r>
            <a:br>
              <a:rPr lang="en-US" sz="2400" i="1" dirty="0" smtClean="0"/>
            </a:br>
            <a:r>
              <a:rPr lang="en-US" sz="2400" i="1" dirty="0" smtClean="0"/>
              <a:t>Language Interface</a:t>
            </a:r>
            <a:endParaRPr lang="en-US" sz="2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133274" y="170120"/>
            <a:ext cx="8890115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Creating a Programming Language Interface</a:t>
            </a:r>
            <a:br>
              <a:rPr lang="en-US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a place where there wasn’t one. </a:t>
            </a:r>
          </a:p>
        </p:txBody>
      </p:sp>
    </p:spTree>
    <p:extLst>
      <p:ext uri="{BB962C8B-B14F-4D97-AF65-F5344CB8AC3E}">
        <p14:creationId xmlns:p14="http://schemas.microsoft.com/office/powerpoint/2010/main" val="27815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8168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P4.org Consortium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94356"/>
            <a:ext cx="4219504" cy="4124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94356"/>
            <a:ext cx="4648200" cy="30178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928" y="4305299"/>
            <a:ext cx="4577177" cy="2416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9193" y="5555910"/>
            <a:ext cx="37534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Carriers, cloud operators, chip, </a:t>
            </a:r>
            <a:br>
              <a:rPr lang="en-US" sz="2000" i="1" dirty="0" smtClean="0"/>
            </a:br>
            <a:r>
              <a:rPr lang="en-US" sz="2000" i="1" dirty="0" smtClean="0"/>
              <a:t>networking, systems, universities, </a:t>
            </a:r>
          </a:p>
          <a:p>
            <a:r>
              <a:rPr lang="en-US" sz="2000" i="1" dirty="0" smtClean="0"/>
              <a:t>start-ups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68288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http://github.com/p4lang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http://p4.org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Mailing lists</a:t>
            </a:r>
          </a:p>
          <a:p>
            <a:r>
              <a:rPr lang="en-US" dirty="0" smtClean="0"/>
              <a:t>Workshops </a:t>
            </a:r>
          </a:p>
          <a:p>
            <a:r>
              <a:rPr lang="en-US" dirty="0" smtClean="0"/>
              <a:t>P4 developer days</a:t>
            </a:r>
          </a:p>
          <a:p>
            <a:endParaRPr lang="en-US" dirty="0"/>
          </a:p>
          <a:p>
            <a:r>
              <a:rPr lang="en-US" dirty="0" smtClean="0"/>
              <a:t>Academic papers (SIGCOMM, SOSR)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5</a:t>
            </a:fld>
            <a:endParaRPr lang="en-US" dirty="0"/>
          </a:p>
        </p:txBody>
      </p:sp>
      <p:pic>
        <p:nvPicPr>
          <p:cNvPr id="8194" name="Picture 2" descr="https://research.vmware.com/files/projects/0/0/0/0/0/0/9/p4-logo-tall.png?v=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2601255"/>
            <a:ext cx="19240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4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Software </a:t>
            </a:r>
            <a:r>
              <a:rPr lang="en-US" dirty="0"/>
              <a:t>T</a:t>
            </a:r>
            <a:r>
              <a:rPr lang="en-US" dirty="0" smtClean="0"/>
              <a:t>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Compilers for various back-ends</a:t>
            </a:r>
          </a:p>
          <a:p>
            <a:pPr lvl="1"/>
            <a:r>
              <a:rPr lang="en-US" dirty="0" err="1" smtClean="0"/>
              <a:t>Netronome</a:t>
            </a:r>
            <a:r>
              <a:rPr lang="en-US" dirty="0" smtClean="0"/>
              <a:t> chip, Barefoot chip, </a:t>
            </a:r>
            <a:r>
              <a:rPr lang="en-US" dirty="0" err="1" smtClean="0"/>
              <a:t>eBPF</a:t>
            </a:r>
            <a:r>
              <a:rPr lang="en-US" dirty="0" smtClean="0"/>
              <a:t>, Xilinx FPGA</a:t>
            </a:r>
          </a:p>
          <a:p>
            <a:pPr marL="457200" lvl="1" indent="0">
              <a:buNone/>
            </a:pPr>
            <a:r>
              <a:rPr lang="en-US" dirty="0"/>
              <a:t>(open-source and proprietary</a:t>
            </a:r>
            <a:r>
              <a:rPr lang="en-US" dirty="0" smtClean="0"/>
              <a:t>)</a:t>
            </a:r>
          </a:p>
          <a:p>
            <a:r>
              <a:rPr lang="en-US" dirty="0" smtClean="0"/>
              <a:t>Multiple control-plane implementations</a:t>
            </a:r>
          </a:p>
          <a:p>
            <a:pPr lvl="1"/>
            <a:r>
              <a:rPr lang="en-US" dirty="0" smtClean="0"/>
              <a:t>SAI, </a:t>
            </a:r>
            <a:r>
              <a:rPr lang="en-US" dirty="0" err="1" smtClean="0"/>
              <a:t>OpenFlow</a:t>
            </a:r>
            <a:endParaRPr lang="en-US" dirty="0" smtClean="0"/>
          </a:p>
          <a:p>
            <a:r>
              <a:rPr lang="en-US" dirty="0" smtClean="0"/>
              <a:t>Simulators</a:t>
            </a:r>
          </a:p>
          <a:p>
            <a:r>
              <a:rPr lang="en-US" dirty="0" smtClean="0"/>
              <a:t>Testing tools</a:t>
            </a:r>
          </a:p>
          <a:p>
            <a:r>
              <a:rPr lang="en-US" dirty="0" smtClean="0"/>
              <a:t>Sample P4 programs</a:t>
            </a:r>
          </a:p>
          <a:p>
            <a:r>
              <a:rPr lang="en-US" dirty="0" smtClean="0"/>
              <a:t>Tutorials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 descr="VirtualMarketingOfficer Blog » Tool box smal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5"/>
          <a:stretch/>
        </p:blipFill>
        <p:spPr>
          <a:xfrm>
            <a:off x="5221908" y="3555207"/>
            <a:ext cx="3155494" cy="205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8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P4?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030" y="1600200"/>
            <a:ext cx="8655000" cy="481288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Implement (new) protocols</a:t>
            </a:r>
          </a:p>
          <a:p>
            <a:pPr lvl="1"/>
            <a:r>
              <a:rPr lang="en-US" dirty="0" err="1" smtClean="0"/>
              <a:t>VxLAN</a:t>
            </a:r>
            <a:r>
              <a:rPr lang="en-US" dirty="0" smtClean="0"/>
              <a:t>: 175 lines of code</a:t>
            </a:r>
          </a:p>
          <a:p>
            <a:pPr lvl="1"/>
            <a:r>
              <a:rPr lang="en-US" dirty="0" smtClean="0"/>
              <a:t>NVGRE: 183 lines of code</a:t>
            </a:r>
          </a:p>
          <a:p>
            <a:r>
              <a:rPr lang="en-US" dirty="0" smtClean="0"/>
              <a:t>Low overhead (high speed)</a:t>
            </a:r>
          </a:p>
          <a:p>
            <a:r>
              <a:rPr lang="en-US" dirty="0" smtClean="0"/>
              <a:t>Define your own packet processing policies</a:t>
            </a:r>
          </a:p>
          <a:p>
            <a:r>
              <a:rPr lang="en-US" dirty="0" smtClean="0"/>
              <a:t>Improved signaling, monitoring, and troubleshooting</a:t>
            </a:r>
          </a:p>
          <a:p>
            <a:r>
              <a:rPr lang="en-US" dirty="0" smtClean="0"/>
              <a:t>Change functionality with software upgrades</a:t>
            </a:r>
          </a:p>
          <a:p>
            <a:r>
              <a:rPr lang="en-US" dirty="0" smtClean="0"/>
              <a:t>Use only what you need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2787" y="1750921"/>
            <a:ext cx="2852138" cy="167046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8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/>
              <a:t>Programmable networks</a:t>
            </a:r>
          </a:p>
          <a:p>
            <a:r>
              <a:rPr lang="en-US" dirty="0" smtClean="0"/>
              <a:t>An introduction to P4</a:t>
            </a:r>
            <a:r>
              <a:rPr lang="en-US" baseline="-25000" dirty="0" smtClean="0"/>
              <a:t>16</a:t>
            </a:r>
          </a:p>
          <a:p>
            <a:r>
              <a:rPr lang="en-US" dirty="0" smtClean="0"/>
              <a:t>P4 limitations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45407" y="384473"/>
            <a:ext cx="6053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Presentation outline</a:t>
            </a:r>
            <a:endParaRPr lang="en-US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 descr="Website-Marketing-For-Small-industry--3-ways-To-Connect-The-Dots-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596" y="1877866"/>
            <a:ext cx="3188314" cy="239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0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switch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9</a:t>
            </a:fld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234935" y="2378563"/>
            <a:ext cx="3860106" cy="13500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Control plane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34935" y="4138694"/>
            <a:ext cx="3860106" cy="1350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Data plane</a:t>
            </a:r>
            <a:endParaRPr lang="en-US" sz="3200" dirty="0"/>
          </a:p>
        </p:txBody>
      </p:sp>
      <p:sp>
        <p:nvSpPr>
          <p:cNvPr id="28" name="Right Arrow 27"/>
          <p:cNvSpPr/>
          <p:nvPr/>
        </p:nvSpPr>
        <p:spPr>
          <a:xfrm>
            <a:off x="824924" y="4138694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824924" y="4483726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824924" y="4828758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824924" y="5173790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095041" y="4108664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5095041" y="4453696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5095041" y="4798728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5095041" y="5143760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2175821" y="3728661"/>
            <a:ext cx="729061" cy="52512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114932" y="2273565"/>
            <a:ext cx="4070111" cy="335024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720026" y="2633592"/>
            <a:ext cx="2966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Table management</a:t>
            </a:r>
          </a:p>
        </p:txBody>
      </p:sp>
      <p:cxnSp>
        <p:nvCxnSpPr>
          <p:cNvPr id="40" name="Straight Arrow Connector 39"/>
          <p:cNvCxnSpPr>
            <a:stCxn id="39" idx="1"/>
            <a:endCxn id="36" idx="3"/>
          </p:cNvCxnSpPr>
          <p:nvPr/>
        </p:nvCxnSpPr>
        <p:spPr>
          <a:xfrm flipH="1">
            <a:off x="2904882" y="2895202"/>
            <a:ext cx="2815144" cy="10960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823546" y="6036174"/>
            <a:ext cx="3361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Network packets</a:t>
            </a:r>
          </a:p>
        </p:txBody>
      </p:sp>
      <p:sp>
        <p:nvSpPr>
          <p:cNvPr id="42" name="Up-Down Arrow 41"/>
          <p:cNvSpPr/>
          <p:nvPr/>
        </p:nvSpPr>
        <p:spPr>
          <a:xfrm>
            <a:off x="4127561" y="3635795"/>
            <a:ext cx="401700" cy="61798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>
            <a:stCxn id="41" idx="0"/>
            <a:endCxn id="31" idx="2"/>
          </p:cNvCxnSpPr>
          <p:nvPr/>
        </p:nvCxnSpPr>
        <p:spPr>
          <a:xfrm flipH="1" flipV="1">
            <a:off x="1062419" y="5518822"/>
            <a:ext cx="2441876" cy="5173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1" idx="0"/>
            <a:endCxn id="35" idx="2"/>
          </p:cNvCxnSpPr>
          <p:nvPr/>
        </p:nvCxnSpPr>
        <p:spPr>
          <a:xfrm flipV="1">
            <a:off x="3504295" y="5488792"/>
            <a:ext cx="1828241" cy="5473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720026" y="3541738"/>
            <a:ext cx="2697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Control signaling</a:t>
            </a:r>
          </a:p>
        </p:txBody>
      </p:sp>
      <p:cxnSp>
        <p:nvCxnSpPr>
          <p:cNvPr id="50" name="Straight Arrow Connector 49"/>
          <p:cNvCxnSpPr>
            <a:stCxn id="49" idx="1"/>
            <a:endCxn id="42" idx="7"/>
          </p:cNvCxnSpPr>
          <p:nvPr/>
        </p:nvCxnSpPr>
        <p:spPr>
          <a:xfrm flipH="1">
            <a:off x="4529261" y="3803348"/>
            <a:ext cx="1190765" cy="332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476375" y="4253781"/>
            <a:ext cx="828675" cy="544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425053" y="4253781"/>
            <a:ext cx="828675" cy="544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5424264" y="5759393"/>
            <a:ext cx="3719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Look-up tables (policies)</a:t>
            </a:r>
          </a:p>
        </p:txBody>
      </p:sp>
      <p:cxnSp>
        <p:nvCxnSpPr>
          <p:cNvPr id="69" name="Straight Arrow Connector 68"/>
          <p:cNvCxnSpPr>
            <a:stCxn id="66" idx="1"/>
            <a:endCxn id="56" idx="3"/>
          </p:cNvCxnSpPr>
          <p:nvPr/>
        </p:nvCxnSpPr>
        <p:spPr>
          <a:xfrm flipH="1" flipV="1">
            <a:off x="3253728" y="4526255"/>
            <a:ext cx="2170536" cy="14947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6" name="Picture 75" descr="Category:PGA &lt;strong&gt;integrated circuit&lt;/strong&gt; packages - Wikimedia Commons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89" b="98889" l="0" r="100000">
                        <a14:backgroundMark x1="45000" y1="80000" x2="45000" y2="80000"/>
                        <a14:backgroundMark x1="22500" y1="68889" x2="22500" y2="6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830" y="4350298"/>
            <a:ext cx="934791" cy="701093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6078366" y="4453696"/>
            <a:ext cx="1878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Switch ASIC</a:t>
            </a:r>
          </a:p>
        </p:txBody>
      </p:sp>
      <p:cxnSp>
        <p:nvCxnSpPr>
          <p:cNvPr id="79" name="Straight Arrow Connector 78"/>
          <p:cNvCxnSpPr>
            <a:stCxn id="78" idx="1"/>
            <a:endCxn id="76" idx="3"/>
          </p:cNvCxnSpPr>
          <p:nvPr/>
        </p:nvCxnSpPr>
        <p:spPr>
          <a:xfrm flipH="1" flipV="1">
            <a:off x="4842621" y="4700845"/>
            <a:ext cx="1235745" cy="144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65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25721</TotalTime>
  <Words>1086</Words>
  <Application>Microsoft Office PowerPoint</Application>
  <PresentationFormat>On-screen Show (4:3)</PresentationFormat>
  <Paragraphs>428</Paragraphs>
  <Slides>38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Consolas</vt:lpstr>
      <vt:lpstr>Times New Roman</vt:lpstr>
      <vt:lpstr>Office Theme</vt:lpstr>
      <vt:lpstr>P4: specifying data planes http://P4.org </vt:lpstr>
      <vt:lpstr>Goal</vt:lpstr>
      <vt:lpstr>Language evolution</vt:lpstr>
      <vt:lpstr> P4.org Consortium</vt:lpstr>
      <vt:lpstr>P4 Community</vt:lpstr>
      <vt:lpstr>Available Software Tools</vt:lpstr>
      <vt:lpstr>Why P4?</vt:lpstr>
      <vt:lpstr>PowerPoint Presentation</vt:lpstr>
      <vt:lpstr>Traditional switch architecture</vt:lpstr>
      <vt:lpstr>Software-Defined Networking</vt:lpstr>
      <vt:lpstr>The P4 world</vt:lpstr>
      <vt:lpstr>Not just for switches!</vt:lpstr>
      <vt:lpstr>Outline</vt:lpstr>
      <vt:lpstr>P416</vt:lpstr>
      <vt:lpstr>P416 data plane model</vt:lpstr>
      <vt:lpstr>Example packet processing pipeline</vt:lpstr>
      <vt:lpstr>Language elements</vt:lpstr>
      <vt:lpstr>Data Types</vt:lpstr>
      <vt:lpstr>Parsing = State machines</vt:lpstr>
      <vt:lpstr>Actions</vt:lpstr>
      <vt:lpstr>Tables</vt:lpstr>
      <vt:lpstr>Match-Action Processing</vt:lpstr>
      <vt:lpstr>Control-Flow</vt:lpstr>
      <vt:lpstr>Packet Reassembly</vt:lpstr>
      <vt:lpstr>P4 Program structure</vt:lpstr>
      <vt:lpstr>Architecture declaration</vt:lpstr>
      <vt:lpstr>Support for custom “accelerators”</vt:lpstr>
      <vt:lpstr>Execution model</vt:lpstr>
      <vt:lpstr>P416  Compiler  Reference Implementation</vt:lpstr>
      <vt:lpstr>Presentation outline</vt:lpstr>
      <vt:lpstr>Limitations of P416</vt:lpstr>
      <vt:lpstr>What is missing</vt:lpstr>
      <vt:lpstr>What cannot be done in (pure) P4</vt:lpstr>
      <vt:lpstr>How are these done?</vt:lpstr>
      <vt:lpstr>P4 is not…</vt:lpstr>
      <vt:lpstr>P4 @             .</vt:lpstr>
      <vt:lpstr>Why use P4?</vt:lpstr>
      <vt:lpstr>PowerPoint Presentation</vt:lpstr>
    </vt:vector>
  </TitlesOfParts>
  <Company>Barefoot Networks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Prem Jonnalagadda</dc:creator>
  <cp:lastModifiedBy>Mihai Budiu</cp:lastModifiedBy>
  <cp:revision>223</cp:revision>
  <cp:lastPrinted>2014-12-02T19:50:18Z</cp:lastPrinted>
  <dcterms:created xsi:type="dcterms:W3CDTF">2014-11-24T22:30:22Z</dcterms:created>
  <dcterms:modified xsi:type="dcterms:W3CDTF">2017-02-02T17:43:14Z</dcterms:modified>
</cp:coreProperties>
</file>