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96"/>
  </p:notes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59" r:id="rId13"/>
    <p:sldId id="274" r:id="rId14"/>
    <p:sldId id="35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322" r:id="rId26"/>
    <p:sldId id="285" r:id="rId27"/>
    <p:sldId id="321" r:id="rId28"/>
    <p:sldId id="323" r:id="rId29"/>
    <p:sldId id="324" r:id="rId30"/>
    <p:sldId id="289" r:id="rId31"/>
    <p:sldId id="286" r:id="rId32"/>
    <p:sldId id="287" r:id="rId33"/>
    <p:sldId id="359" r:id="rId34"/>
    <p:sldId id="288" r:id="rId35"/>
    <p:sldId id="292" r:id="rId36"/>
    <p:sldId id="293" r:id="rId37"/>
    <p:sldId id="320" r:id="rId38"/>
    <p:sldId id="325" r:id="rId39"/>
    <p:sldId id="290" r:id="rId40"/>
    <p:sldId id="387" r:id="rId41"/>
    <p:sldId id="355" r:id="rId42"/>
    <p:sldId id="356" r:id="rId43"/>
    <p:sldId id="357" r:id="rId44"/>
    <p:sldId id="358" r:id="rId45"/>
    <p:sldId id="360" r:id="rId46"/>
    <p:sldId id="361" r:id="rId47"/>
    <p:sldId id="362" r:id="rId48"/>
    <p:sldId id="363" r:id="rId49"/>
    <p:sldId id="364" r:id="rId50"/>
    <p:sldId id="365" r:id="rId51"/>
    <p:sldId id="366" r:id="rId52"/>
    <p:sldId id="367" r:id="rId53"/>
    <p:sldId id="368" r:id="rId54"/>
    <p:sldId id="369" r:id="rId55"/>
    <p:sldId id="370" r:id="rId56"/>
    <p:sldId id="371" r:id="rId57"/>
    <p:sldId id="372" r:id="rId58"/>
    <p:sldId id="373" r:id="rId59"/>
    <p:sldId id="374" r:id="rId60"/>
    <p:sldId id="375" r:id="rId61"/>
    <p:sldId id="376" r:id="rId62"/>
    <p:sldId id="377" r:id="rId63"/>
    <p:sldId id="378" r:id="rId64"/>
    <p:sldId id="380" r:id="rId65"/>
    <p:sldId id="381" r:id="rId66"/>
    <p:sldId id="382" r:id="rId67"/>
    <p:sldId id="383" r:id="rId68"/>
    <p:sldId id="384" r:id="rId69"/>
    <p:sldId id="385" r:id="rId70"/>
    <p:sldId id="386" r:id="rId71"/>
    <p:sldId id="291" r:id="rId72"/>
    <p:sldId id="296" r:id="rId73"/>
    <p:sldId id="319" r:id="rId74"/>
    <p:sldId id="318" r:id="rId75"/>
    <p:sldId id="351" r:id="rId76"/>
    <p:sldId id="297" r:id="rId77"/>
    <p:sldId id="309" r:id="rId78"/>
    <p:sldId id="298" r:id="rId79"/>
    <p:sldId id="299" r:id="rId80"/>
    <p:sldId id="300" r:id="rId81"/>
    <p:sldId id="311" r:id="rId82"/>
    <p:sldId id="310" r:id="rId83"/>
    <p:sldId id="303" r:id="rId84"/>
    <p:sldId id="302" r:id="rId85"/>
    <p:sldId id="304" r:id="rId86"/>
    <p:sldId id="312" r:id="rId87"/>
    <p:sldId id="313" r:id="rId88"/>
    <p:sldId id="317" r:id="rId89"/>
    <p:sldId id="316" r:id="rId90"/>
    <p:sldId id="315" r:id="rId91"/>
    <p:sldId id="301" r:id="rId92"/>
    <p:sldId id="314" r:id="rId93"/>
    <p:sldId id="353" r:id="rId94"/>
    <p:sldId id="305" r:id="rId9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B3AE7D8-AC08-4A69-A4E2-6979E36AA40A}">
          <p14:sldIdLst>
            <p14:sldId id="256"/>
            <p14:sldId id="257"/>
          </p14:sldIdLst>
        </p14:section>
        <p14:section name="Motivation" id="{41901B2C-B6B3-488B-900B-E7EF9DCC9B3C}">
          <p14:sldIdLst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59"/>
            <p14:sldId id="274"/>
          </p14:sldIdLst>
        </p14:section>
        <p14:section name="Dryad" id="{E792E704-2E45-4E8F-82CC-175469641050}">
          <p14:sldIdLst>
            <p14:sldId id="35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322"/>
            <p14:sldId id="285"/>
            <p14:sldId id="321"/>
            <p14:sldId id="323"/>
            <p14:sldId id="324"/>
          </p14:sldIdLst>
        </p14:section>
        <p14:section name="DryadLINQ" id="{9CCB5A44-F2D3-4C89-9143-7412806EB4F2}">
          <p14:sldIdLst>
            <p14:sldId id="289"/>
            <p14:sldId id="286"/>
            <p14:sldId id="287"/>
            <p14:sldId id="359"/>
            <p14:sldId id="288"/>
            <p14:sldId id="292"/>
            <p14:sldId id="293"/>
            <p14:sldId id="320"/>
            <p14:sldId id="325"/>
          </p14:sldIdLst>
        </p14:section>
        <p14:section name="Compiler Forest" id="{07AF4AF2-36D7-41B2-A973-A8542B53097B}">
          <p14:sldIdLst>
            <p14:sldId id="290"/>
            <p14:sldId id="387"/>
            <p14:sldId id="355"/>
            <p14:sldId id="356"/>
            <p14:sldId id="357"/>
            <p14:sldId id="358"/>
            <p14:sldId id="360"/>
            <p14:sldId id="361"/>
            <p14:sldId id="362"/>
            <p14:sldId id="363"/>
            <p14:sldId id="364"/>
            <p14:sldId id="365"/>
            <p14:sldId id="366"/>
            <p14:sldId id="367"/>
            <p14:sldId id="368"/>
            <p14:sldId id="369"/>
            <p14:sldId id="370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380"/>
            <p14:sldId id="381"/>
            <p14:sldId id="382"/>
            <p14:sldId id="383"/>
            <p14:sldId id="384"/>
            <p14:sldId id="385"/>
            <p14:sldId id="386"/>
          </p14:sldIdLst>
        </p14:section>
        <p14:section name="Sketch" id="{0674D416-9771-4D6A-BCC8-1D1236ADD0EF}">
          <p14:sldIdLst>
            <p14:sldId id="291"/>
            <p14:sldId id="296"/>
            <p14:sldId id="319"/>
            <p14:sldId id="318"/>
            <p14:sldId id="351"/>
            <p14:sldId id="297"/>
            <p14:sldId id="309"/>
            <p14:sldId id="298"/>
            <p14:sldId id="299"/>
            <p14:sldId id="300"/>
            <p14:sldId id="311"/>
            <p14:sldId id="310"/>
            <p14:sldId id="303"/>
            <p14:sldId id="302"/>
            <p14:sldId id="304"/>
            <p14:sldId id="312"/>
            <p14:sldId id="313"/>
            <p14:sldId id="317"/>
            <p14:sldId id="316"/>
            <p14:sldId id="315"/>
            <p14:sldId id="301"/>
            <p14:sldId id="314"/>
            <p14:sldId id="353"/>
          </p14:sldIdLst>
        </p14:section>
        <p14:section name="Conclusions" id="{AC4EB3CF-9666-485A-9FBF-8BC8DF675CEF}">
          <p14:sldIdLst>
            <p14:sldId id="30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90" autoAdjust="0"/>
    <p:restoredTop sz="94660"/>
  </p:normalViewPr>
  <p:slideViewPr>
    <p:cSldViewPr snapToGrid="0">
      <p:cViewPr varScale="1">
        <p:scale>
          <a:sx n="92" d="100"/>
          <a:sy n="92" d="100"/>
        </p:scale>
        <p:origin x="75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223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budiu\Documents\research\papers\sketch\measurement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5914260717410341E-2"/>
          <c:y val="0.1115277777777778"/>
          <c:w val="0.90408573928258973"/>
          <c:h val="0.77644320501603947"/>
        </c:manualLayout>
      </c:layout>
      <c:lineChart>
        <c:grouping val="standard"/>
        <c:varyColors val="0"/>
        <c:ser>
          <c:idx val="0"/>
          <c:order val="0"/>
          <c:tx>
            <c:strRef>
              <c:f>Sheet1!$B$34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Sheet1!$G$36:$G$45</c:f>
                <c:numCache>
                  <c:formatCode>General</c:formatCode>
                  <c:ptCount val="10"/>
                  <c:pt idx="0">
                    <c:v>5.6</c:v>
                  </c:pt>
                  <c:pt idx="1">
                    <c:v>6.4</c:v>
                  </c:pt>
                  <c:pt idx="2">
                    <c:v>14.8</c:v>
                  </c:pt>
                  <c:pt idx="3">
                    <c:v>9</c:v>
                  </c:pt>
                  <c:pt idx="4">
                    <c:v>20.6</c:v>
                  </c:pt>
                  <c:pt idx="5">
                    <c:v>15.799999999999997</c:v>
                  </c:pt>
                  <c:pt idx="6">
                    <c:v>13.400000000000006</c:v>
                  </c:pt>
                  <c:pt idx="7">
                    <c:v>29.599999999999994</c:v>
                  </c:pt>
                  <c:pt idx="8">
                    <c:v>28.399999999999977</c:v>
                  </c:pt>
                  <c:pt idx="9">
                    <c:v>104.60000000000002</c:v>
                  </c:pt>
                </c:numCache>
              </c:numRef>
            </c:plus>
            <c:minus>
              <c:numRef>
                <c:f>Sheet1!$F$36:$F$45</c:f>
                <c:numCache>
                  <c:formatCode>General</c:formatCode>
                  <c:ptCount val="10"/>
                  <c:pt idx="0">
                    <c:v>1.4</c:v>
                  </c:pt>
                  <c:pt idx="1">
                    <c:v>1.5999999999999996</c:v>
                  </c:pt>
                  <c:pt idx="2">
                    <c:v>5.1999999999999993</c:v>
                  </c:pt>
                  <c:pt idx="3">
                    <c:v>6</c:v>
                  </c:pt>
                  <c:pt idx="4">
                    <c:v>15.399999999999999</c:v>
                  </c:pt>
                  <c:pt idx="5">
                    <c:v>11.200000000000003</c:v>
                  </c:pt>
                  <c:pt idx="6">
                    <c:v>16.599999999999994</c:v>
                  </c:pt>
                  <c:pt idx="7">
                    <c:v>24.400000000000006</c:v>
                  </c:pt>
                  <c:pt idx="8">
                    <c:v>20.600000000000023</c:v>
                  </c:pt>
                  <c:pt idx="9">
                    <c:v>92.399999999999977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Sheet1!$A$36:$A$45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Sheet1!$E$36:$E$45</c:f>
              <c:numCache>
                <c:formatCode>General</c:formatCode>
                <c:ptCount val="10"/>
                <c:pt idx="0">
                  <c:v>3.4</c:v>
                </c:pt>
                <c:pt idx="1">
                  <c:v>5.6</c:v>
                </c:pt>
                <c:pt idx="2">
                  <c:v>12.2</c:v>
                </c:pt>
                <c:pt idx="3">
                  <c:v>21</c:v>
                </c:pt>
                <c:pt idx="4">
                  <c:v>47.4</c:v>
                </c:pt>
                <c:pt idx="5">
                  <c:v>61.2</c:v>
                </c:pt>
                <c:pt idx="6">
                  <c:v>96.6</c:v>
                </c:pt>
                <c:pt idx="7">
                  <c:v>166.4</c:v>
                </c:pt>
                <c:pt idx="8">
                  <c:v>359.6</c:v>
                </c:pt>
                <c:pt idx="9">
                  <c:v>509.4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Sheet1!$I$34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Sheet1!$N$36:$N$45</c:f>
                <c:numCache>
                  <c:formatCode>General</c:formatCode>
                  <c:ptCount val="10"/>
                  <c:pt idx="0">
                    <c:v>2</c:v>
                  </c:pt>
                  <c:pt idx="1">
                    <c:v>0.40000000000000036</c:v>
                  </c:pt>
                  <c:pt idx="2">
                    <c:v>35.4</c:v>
                  </c:pt>
                  <c:pt idx="3">
                    <c:v>46.6</c:v>
                  </c:pt>
                  <c:pt idx="4">
                    <c:v>53.6</c:v>
                  </c:pt>
                  <c:pt idx="5">
                    <c:v>58.8</c:v>
                  </c:pt>
                  <c:pt idx="6">
                    <c:v>71.599999999999994</c:v>
                  </c:pt>
                  <c:pt idx="7">
                    <c:v>78.8</c:v>
                  </c:pt>
                  <c:pt idx="8">
                    <c:v>10.600000000000001</c:v>
                  </c:pt>
                  <c:pt idx="9">
                    <c:v>126.4</c:v>
                  </c:pt>
                </c:numCache>
              </c:numRef>
            </c:plus>
            <c:minus>
              <c:numRef>
                <c:f>Sheet1!$M$36:$M$45</c:f>
                <c:numCache>
                  <c:formatCode>General</c:formatCode>
                  <c:ptCount val="10"/>
                  <c:pt idx="0">
                    <c:v>1</c:v>
                  </c:pt>
                  <c:pt idx="1">
                    <c:v>0.59999999999999964</c:v>
                  </c:pt>
                  <c:pt idx="2">
                    <c:v>40.6</c:v>
                  </c:pt>
                  <c:pt idx="3">
                    <c:v>31.4</c:v>
                  </c:pt>
                  <c:pt idx="4">
                    <c:v>36.4</c:v>
                  </c:pt>
                  <c:pt idx="5">
                    <c:v>31.200000000000003</c:v>
                  </c:pt>
                  <c:pt idx="6">
                    <c:v>34.4</c:v>
                  </c:pt>
                  <c:pt idx="7">
                    <c:v>44.2</c:v>
                  </c:pt>
                  <c:pt idx="8">
                    <c:v>10.399999999999999</c:v>
                  </c:pt>
                  <c:pt idx="9">
                    <c:v>34.599999999999994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Sheet1!$L$36:$L$45</c:f>
              <c:numCache>
                <c:formatCode>General</c:formatCode>
                <c:ptCount val="10"/>
                <c:pt idx="0">
                  <c:v>5</c:v>
                </c:pt>
                <c:pt idx="1">
                  <c:v>4.5999999999999996</c:v>
                </c:pt>
                <c:pt idx="2">
                  <c:v>44.6</c:v>
                </c:pt>
                <c:pt idx="3">
                  <c:v>37.4</c:v>
                </c:pt>
                <c:pt idx="4">
                  <c:v>49.4</c:v>
                </c:pt>
                <c:pt idx="5">
                  <c:v>44.2</c:v>
                </c:pt>
                <c:pt idx="6">
                  <c:v>49.4</c:v>
                </c:pt>
                <c:pt idx="7">
                  <c:v>64.2</c:v>
                </c:pt>
                <c:pt idx="8">
                  <c:v>37.4</c:v>
                </c:pt>
                <c:pt idx="9">
                  <c:v>70.599999999999994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5501808"/>
        <c:axId val="295500632"/>
      </c:lineChart>
      <c:catAx>
        <c:axId val="295501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5500632"/>
        <c:crosses val="autoZero"/>
        <c:auto val="1"/>
        <c:lblAlgn val="ctr"/>
        <c:lblOffset val="100"/>
        <c:noMultiLvlLbl val="0"/>
      </c:catAx>
      <c:valAx>
        <c:axId val="295500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55018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3014455182786835"/>
          <c:y val="6.6024296891454573E-2"/>
          <c:w val="0.72031215682609406"/>
          <c:h val="0.24132176837270336"/>
        </c:manualLayout>
      </c:layout>
      <c:overlay val="0"/>
      <c:spPr>
        <a:solidFill>
          <a:schemeClr val="bg1"/>
        </a:solidFill>
        <a:ln>
          <a:solidFill>
            <a:schemeClr val="tx2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653718285214348"/>
          <c:y val="6.4421341863517043E-2"/>
          <c:w val="0.85290726159230101"/>
          <c:h val="0.75388287401574805"/>
        </c:manualLayout>
      </c:layout>
      <c:lineChart>
        <c:grouping val="standar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No aggregation network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Sheet1!$G$4:$G$13</c:f>
                <c:numCache>
                  <c:formatCode>General</c:formatCode>
                  <c:ptCount val="10"/>
                  <c:pt idx="0">
                    <c:v>15.399999999999977</c:v>
                  </c:pt>
                  <c:pt idx="1">
                    <c:v>13.600000000000023</c:v>
                  </c:pt>
                  <c:pt idx="2">
                    <c:v>89.600000000000023</c:v>
                  </c:pt>
                  <c:pt idx="3">
                    <c:v>425</c:v>
                  </c:pt>
                  <c:pt idx="4">
                    <c:v>149.39999999999998</c:v>
                  </c:pt>
                  <c:pt idx="5">
                    <c:v>82.200000000000045</c:v>
                  </c:pt>
                  <c:pt idx="6">
                    <c:v>102.39999999999998</c:v>
                  </c:pt>
                  <c:pt idx="7">
                    <c:v>4.2000000000000455</c:v>
                  </c:pt>
                  <c:pt idx="8">
                    <c:v>77</c:v>
                  </c:pt>
                  <c:pt idx="9">
                    <c:v>130.20000000000005</c:v>
                  </c:pt>
                </c:numCache>
              </c:numRef>
            </c:plus>
            <c:minus>
              <c:numRef>
                <c:f>Sheet1!$F$4:$F$13</c:f>
                <c:numCache>
                  <c:formatCode>General</c:formatCode>
                  <c:ptCount val="10"/>
                  <c:pt idx="0">
                    <c:v>27.600000000000023</c:v>
                  </c:pt>
                  <c:pt idx="1">
                    <c:v>12.399999999999977</c:v>
                  </c:pt>
                  <c:pt idx="2">
                    <c:v>36.399999999999977</c:v>
                  </c:pt>
                  <c:pt idx="3">
                    <c:v>160</c:v>
                  </c:pt>
                  <c:pt idx="4">
                    <c:v>92.600000000000023</c:v>
                  </c:pt>
                  <c:pt idx="5">
                    <c:v>97.799999999999955</c:v>
                  </c:pt>
                  <c:pt idx="6">
                    <c:v>56.600000000000023</c:v>
                  </c:pt>
                  <c:pt idx="7">
                    <c:v>5.7999999999999545</c:v>
                  </c:pt>
                  <c:pt idx="8">
                    <c:v>135</c:v>
                  </c:pt>
                  <c:pt idx="9">
                    <c:v>95.799999999999955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Sheet1!$A$4:$A$13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8</c:v>
                </c:pt>
                <c:pt idx="4">
                  <c:v>16</c:v>
                </c:pt>
                <c:pt idx="5">
                  <c:v>24</c:v>
                </c:pt>
                <c:pt idx="6">
                  <c:v>32</c:v>
                </c:pt>
                <c:pt idx="7">
                  <c:v>64</c:v>
                </c:pt>
                <c:pt idx="8">
                  <c:v>128</c:v>
                </c:pt>
                <c:pt idx="9">
                  <c:v>155</c:v>
                </c:pt>
              </c:numCache>
            </c:numRef>
          </c:cat>
          <c:val>
            <c:numRef>
              <c:f>Sheet1!$E$4:$E$13</c:f>
              <c:numCache>
                <c:formatCode>General</c:formatCode>
                <c:ptCount val="10"/>
                <c:pt idx="0">
                  <c:v>913.6</c:v>
                </c:pt>
                <c:pt idx="1">
                  <c:v>879.4</c:v>
                </c:pt>
                <c:pt idx="2">
                  <c:v>886.4</c:v>
                </c:pt>
                <c:pt idx="3">
                  <c:v>1014</c:v>
                </c:pt>
                <c:pt idx="4">
                  <c:v>987.6</c:v>
                </c:pt>
                <c:pt idx="5">
                  <c:v>930.8</c:v>
                </c:pt>
                <c:pt idx="6">
                  <c:v>859.6</c:v>
                </c:pt>
                <c:pt idx="7">
                  <c:v>995.8</c:v>
                </c:pt>
                <c:pt idx="8">
                  <c:v>1440</c:v>
                </c:pt>
                <c:pt idx="9">
                  <c:v>1578.8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Sheet1!$I$2</c:f>
              <c:strCache>
                <c:ptCount val="1"/>
                <c:pt idx="0">
                  <c:v>With aggregation network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errBars>
            <c:errDir val="y"/>
            <c:errBarType val="both"/>
            <c:errValType val="cust"/>
            <c:noEndCap val="0"/>
            <c:plus>
              <c:numRef>
                <c:f>Sheet1!$N$4:$N$13</c:f>
                <c:numCache>
                  <c:formatCode>General</c:formatCode>
                  <c:ptCount val="10"/>
                  <c:pt idx="0">
                    <c:v>13.799999999999955</c:v>
                  </c:pt>
                  <c:pt idx="1">
                    <c:v>29.200000000000045</c:v>
                  </c:pt>
                  <c:pt idx="2">
                    <c:v>27.399999999999977</c:v>
                  </c:pt>
                  <c:pt idx="3">
                    <c:v>3.3999999999999773</c:v>
                  </c:pt>
                  <c:pt idx="4">
                    <c:v>134.79999999999995</c:v>
                  </c:pt>
                  <c:pt idx="5">
                    <c:v>119.40000000000009</c:v>
                  </c:pt>
                  <c:pt idx="6">
                    <c:v>126.20000000000005</c:v>
                  </c:pt>
                  <c:pt idx="7">
                    <c:v>67.200000000000045</c:v>
                  </c:pt>
                  <c:pt idx="8">
                    <c:v>98.400000000000091</c:v>
                  </c:pt>
                  <c:pt idx="9">
                    <c:v>30.200000000000045</c:v>
                  </c:pt>
                </c:numCache>
              </c:numRef>
            </c:plus>
            <c:minus>
              <c:numRef>
                <c:f>Sheet1!$M$4:$M$13</c:f>
                <c:numCache>
                  <c:formatCode>General</c:formatCode>
                  <c:ptCount val="10"/>
                  <c:pt idx="0">
                    <c:v>8.2000000000000455</c:v>
                  </c:pt>
                  <c:pt idx="1">
                    <c:v>14.799999999999955</c:v>
                  </c:pt>
                  <c:pt idx="2">
                    <c:v>18.600000000000023</c:v>
                  </c:pt>
                  <c:pt idx="3">
                    <c:v>5.6000000000000227</c:v>
                  </c:pt>
                  <c:pt idx="4">
                    <c:v>198.20000000000005</c:v>
                  </c:pt>
                  <c:pt idx="5">
                    <c:v>231.59999999999991</c:v>
                  </c:pt>
                  <c:pt idx="6">
                    <c:v>64.799999999999955</c:v>
                  </c:pt>
                  <c:pt idx="7">
                    <c:v>46.799999999999955</c:v>
                  </c:pt>
                  <c:pt idx="8">
                    <c:v>71.599999999999909</c:v>
                  </c:pt>
                  <c:pt idx="9">
                    <c:v>51.799999999999955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val>
            <c:numRef>
              <c:f>Sheet1!$L$4:$L$13</c:f>
              <c:numCache>
                <c:formatCode>General</c:formatCode>
                <c:ptCount val="10"/>
                <c:pt idx="0">
                  <c:v>927.2</c:v>
                </c:pt>
                <c:pt idx="1">
                  <c:v>890.8</c:v>
                </c:pt>
                <c:pt idx="2">
                  <c:v>856.6</c:v>
                </c:pt>
                <c:pt idx="3">
                  <c:v>836.6</c:v>
                </c:pt>
                <c:pt idx="4">
                  <c:v>1183.2</c:v>
                </c:pt>
                <c:pt idx="5">
                  <c:v>1277.5999999999999</c:v>
                </c:pt>
                <c:pt idx="6">
                  <c:v>1317.8</c:v>
                </c:pt>
                <c:pt idx="7">
                  <c:v>1232.8</c:v>
                </c:pt>
                <c:pt idx="8">
                  <c:v>1227.5999999999999</c:v>
                </c:pt>
                <c:pt idx="9">
                  <c:v>1196.8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5499064"/>
        <c:axId val="295502200"/>
        <c:extLst/>
      </c:lineChart>
      <c:catAx>
        <c:axId val="295499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ysClr val="windowText" lastClr="000000"/>
            </a:solidFill>
            <a:round/>
          </a:ln>
          <a:effectLst/>
        </c:spPr>
        <c:txPr>
          <a:bodyPr rot="-3000000" spcFirstLastPara="1" vertOverflow="ellipsis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5502200"/>
        <c:crosses val="autoZero"/>
        <c:auto val="1"/>
        <c:lblAlgn val="ctr"/>
        <c:lblOffset val="100"/>
        <c:noMultiLvlLbl val="0"/>
      </c:catAx>
      <c:valAx>
        <c:axId val="295502200"/>
        <c:scaling>
          <c:orientation val="minMax"/>
          <c:max val="170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5499064"/>
        <c:crosses val="autoZero"/>
        <c:crossBetween val="between"/>
        <c:majorUnit val="20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Text" lastClr="000000"/>
      </a:solidFill>
      <a:round/>
    </a:ln>
    <a:effectLst/>
  </c:spPr>
  <c:txPr>
    <a:bodyPr/>
    <a:lstStyle/>
    <a:p>
      <a:pPr>
        <a:defRPr sz="18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510FE-B5F3-4A1D-B797-68B3CCA41609}" type="datetimeFigureOut">
              <a:rPr lang="en-US" smtClean="0"/>
              <a:t>10/14/2014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F8A2D-B50B-40D2-88DF-AC5F607BE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22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Images from Wikipedia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100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Google Books.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Wikipedia.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456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Wikipedia.</a:t>
            </a:r>
          </a:p>
          <a:p>
            <a:r>
              <a:rPr lang="en-US" dirty="0" smtClean="0"/>
              <a:t>Right image from</a:t>
            </a:r>
            <a:r>
              <a:rPr lang="en-US" baseline="0" dirty="0" smtClean="0"/>
              <a:t> Nature.com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0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Wikipedia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36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sdss3.org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204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noaa.gov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426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Opte.org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facebook.com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32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optimized for: throughput,</a:t>
            </a:r>
            <a:r>
              <a:rPr lang="en-US" baseline="0" dirty="0" smtClean="0"/>
              <a:t> data-parallel computation, in a private data-center.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889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523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830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84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773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70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458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 are very abstract, enabling a variety</a:t>
            </a:r>
            <a:r>
              <a:rPr lang="en-US" baseline="0" dirty="0" smtClean="0"/>
              <a:t> of transport mechanisms.</a:t>
            </a:r>
          </a:p>
          <a:p>
            <a:r>
              <a:rPr lang="en-US" baseline="0" dirty="0" smtClean="0"/>
              <a:t>The performance and fault-tolerance of these </a:t>
            </a:r>
            <a:r>
              <a:rPr lang="en-US" baseline="0" dirty="0" err="1" smtClean="0"/>
              <a:t>machanisms</a:t>
            </a:r>
            <a:r>
              <a:rPr lang="en-US" baseline="0" dirty="0" smtClean="0"/>
              <a:t> vary widely.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144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Computation Staging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8221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89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handling of apparently very slow computation by duplication of vertices is handled by a stage manager.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5593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Aggregating data with</a:t>
            </a:r>
            <a:r>
              <a:rPr lang="en-US" baseline="0" dirty="0" smtClean="0"/>
              <a:t> associative operators can be done in a bandwidth-preserving fashion in the intermediate aggregations are placed close to the source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788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8496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382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2204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C1BA84-0382-4B1B-82A4-46C8BCD2C79E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3402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Mention that plans</a:t>
            </a:r>
            <a:r>
              <a:rPr lang="en-US" baseline="0" dirty="0" smtClean="0"/>
              <a:t> can be queries.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BF23F-8409-4E57-99E8-3BCE5CF2233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68864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Composition is also a compiler/partial compiler.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BF23F-8409-4E57-99E8-3BCE5CF2233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2689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BF23F-8409-4E57-99E8-3BCE5CF2233E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0996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Emphasize that the GPU can be partially</a:t>
            </a:r>
            <a:r>
              <a:rPr lang="en-US" baseline="0" dirty="0" smtClean="0"/>
              <a:t> correct but the whole compiler is totally correct.</a:t>
            </a:r>
            <a:endParaRPr lang="en-US" dirty="0" smtClean="0"/>
          </a:p>
          <a:p>
            <a:r>
              <a:rPr lang="en-US" dirty="0" smtClean="0"/>
              <a:t>Quickly describe the formula.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BF23F-8409-4E57-99E8-3BCE5CF2233E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9859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D114C7-3239-4DC6-B7D3-37922C9E6000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20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B88DC-F14B-4D8F-868F-3C217D03204D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06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B2B81-274B-4341-B105-85C2792906AA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9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EC7C3-F43B-4D29-96D4-8400017DDA9A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863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A4D3A-10D2-427B-9598-30AFFFE18E1C}" type="datetime1">
              <a:rPr lang="en-US" smtClean="0"/>
              <a:t>10/14/2014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1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8A4BE-159C-4475-A8C5-7B3513AE09B1}" type="datetime1">
              <a:rPr lang="en-US" smtClean="0"/>
              <a:t>10/14/2014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5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185F1-B279-4CB1-A294-919C3DDED7AA}" type="datetime1">
              <a:rPr lang="en-US" smtClean="0"/>
              <a:t>10/14/2014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41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38A7D-81FD-45A8-B9AD-72B9613193A7}" type="datetime1">
              <a:rPr lang="en-US" smtClean="0"/>
              <a:t>10/14/2014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68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09585-C259-49BA-A263-C2B8AB963B35}" type="datetime1">
              <a:rPr lang="en-US" smtClean="0"/>
              <a:t>10/14/2014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82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DC41-D984-4EC7-9C8C-88837626F796}" type="datetime1">
              <a:rPr lang="en-US" smtClean="0"/>
              <a:t>10/14/2014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43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00C13-508B-4CF7-91C2-66479006263F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06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E2E6-418F-499D-BFDA-348939C7952A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722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BF703-C07D-43BB-A7E4-D96D8B262CD1}" type="datetime1">
              <a:rPr lang="en-US" smtClean="0"/>
              <a:t>10/14/2014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248A2-C527-40F2-A97A-FB1E4B5C2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5.jpeg"/><Relationship Id="rId7" Type="http://schemas.openxmlformats.org/officeDocument/2006/relationships/image" Target="../media/image1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microsoft.com/office/2007/relationships/hdphoto" Target="../media/hdphoto1.wdp"/><Relationship Id="rId10" Type="http://schemas.openxmlformats.org/officeDocument/2006/relationships/image" Target="../media/image21.wmf"/><Relationship Id="rId4" Type="http://schemas.openxmlformats.org/officeDocument/2006/relationships/image" Target="../media/image16.png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9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3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75.png"/><Relationship Id="rId4" Type="http://schemas.openxmlformats.org/officeDocument/2006/relationships/image" Target="../media/image74.wmf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8.png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6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122363"/>
            <a:ext cx="9144000" cy="1620837"/>
          </a:xfrm>
        </p:spPr>
        <p:txBody>
          <a:bodyPr>
            <a:normAutofit fontScale="90000"/>
          </a:bodyPr>
          <a:lstStyle/>
          <a:p>
            <a:r>
              <a:rPr lang="en-US" dirty="0"/>
              <a:t>Abstractions for building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big-data </a:t>
            </a:r>
            <a:r>
              <a:rPr lang="en-US" dirty="0"/>
              <a:t>systems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Mihai Budiu</a:t>
            </a:r>
          </a:p>
          <a:p>
            <a:endParaRPr lang="en-US" sz="3200" dirty="0"/>
          </a:p>
          <a:p>
            <a:r>
              <a:rPr lang="en-US" sz="3200" dirty="0" smtClean="0"/>
              <a:t>                  , Oct 15 2014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4762112"/>
            <a:ext cx="3143250" cy="41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3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106"/>
            <a:ext cx="7886700" cy="1325563"/>
          </a:xfrm>
        </p:spPr>
        <p:txBody>
          <a:bodyPr/>
          <a:lstStyle/>
          <a:p>
            <a:r>
              <a:rPr lang="en-US" dirty="0" smtClean="0"/>
              <a:t>My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" y="1209674"/>
            <a:ext cx="8877300" cy="5425211"/>
          </a:xfrm>
        </p:spPr>
        <p:txBody>
          <a:bodyPr>
            <a:normAutofit/>
          </a:bodyPr>
          <a:lstStyle/>
          <a:p>
            <a:r>
              <a:rPr lang="en-US" dirty="0" smtClean="0"/>
              <a:t>Ph.D. from Carnegie Mellon, 2003</a:t>
            </a:r>
          </a:p>
          <a:p>
            <a:pPr lvl="1"/>
            <a:r>
              <a:rPr lang="en-US" dirty="0"/>
              <a:t>H</a:t>
            </a:r>
            <a:r>
              <a:rPr lang="en-US" dirty="0" smtClean="0"/>
              <a:t>ardware synthesis</a:t>
            </a:r>
          </a:p>
          <a:p>
            <a:pPr lvl="1"/>
            <a:r>
              <a:rPr lang="en-US" dirty="0" smtClean="0"/>
              <a:t>Reconfigurable hardware</a:t>
            </a:r>
          </a:p>
          <a:p>
            <a:pPr lvl="1"/>
            <a:r>
              <a:rPr lang="en-US" dirty="0" smtClean="0"/>
              <a:t>Compilers and computer architecture</a:t>
            </a:r>
          </a:p>
          <a:p>
            <a:r>
              <a:rPr lang="en-US" dirty="0" smtClean="0"/>
              <a:t>Researcher at Microsoft Research Silicon Valley 2004-2014</a:t>
            </a:r>
          </a:p>
          <a:p>
            <a:pPr lvl="1"/>
            <a:r>
              <a:rPr lang="en-US" dirty="0" smtClean="0"/>
              <a:t>Computer security</a:t>
            </a:r>
          </a:p>
          <a:p>
            <a:pPr lvl="1"/>
            <a:r>
              <a:rPr lang="en-US" dirty="0" smtClean="0"/>
              <a:t>Cloud computing infrastructure: </a:t>
            </a:r>
          </a:p>
          <a:p>
            <a:pPr lvl="2"/>
            <a:r>
              <a:rPr lang="en-US" dirty="0" smtClean="0"/>
              <a:t>distributed computation platforms </a:t>
            </a:r>
          </a:p>
          <a:p>
            <a:pPr lvl="2"/>
            <a:r>
              <a:rPr lang="en-US" dirty="0" smtClean="0"/>
              <a:t>monitoring and debugging</a:t>
            </a:r>
          </a:p>
          <a:p>
            <a:pPr lvl="2"/>
            <a:r>
              <a:rPr lang="en-US" dirty="0" smtClean="0"/>
              <a:t>performance analysis</a:t>
            </a:r>
          </a:p>
          <a:p>
            <a:pPr lvl="1"/>
            <a:r>
              <a:rPr lang="en-US" dirty="0" smtClean="0"/>
              <a:t>Big data analysis and visualization </a:t>
            </a:r>
          </a:p>
          <a:p>
            <a:pPr lvl="1"/>
            <a:r>
              <a:rPr lang="en-US" dirty="0" smtClean="0"/>
              <a:t>Large scale machine learning </a:t>
            </a:r>
          </a:p>
          <a:p>
            <a:pPr lvl="1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3528" y="201606"/>
            <a:ext cx="1693772" cy="201613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96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US" dirty="0" smtClean="0"/>
              <a:t>500 Years Ago</a:t>
            </a:r>
            <a:endParaRPr lang="en-US" dirty="0"/>
          </a:p>
        </p:txBody>
      </p:sp>
      <p:pic>
        <p:nvPicPr>
          <p:cNvPr id="5122" name="Picture 2" descr="http://upload.wikimedia.org/wikipedia/commons/thumb/2/2b/Tycho_Brahe.JPG/250px-Tycho_Brahe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7" y="1007014"/>
            <a:ext cx="3311346" cy="491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3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285160" y="5867400"/>
            <a:ext cx="1710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/>
              <a:t>Tycho</a:t>
            </a:r>
            <a:r>
              <a:rPr lang="en-US" sz="2400" dirty="0" smtClean="0"/>
              <a:t> Brahe</a:t>
            </a:r>
            <a:br>
              <a:rPr lang="en-US" sz="2400" dirty="0" smtClean="0"/>
            </a:br>
            <a:r>
              <a:rPr lang="en-US" sz="2400" dirty="0" smtClean="0"/>
              <a:t>(1546-1601)</a:t>
            </a:r>
            <a:endParaRPr lang="en-US" sz="2400" dirty="0"/>
          </a:p>
        </p:txBody>
      </p:sp>
      <p:pic>
        <p:nvPicPr>
          <p:cNvPr id="7" name="Picture 2" descr="File:Johannes Kepler 16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1" y="990600"/>
            <a:ext cx="3552952" cy="48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70418" y="5867400"/>
            <a:ext cx="2222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Johannes Kepler</a:t>
            </a:r>
          </a:p>
          <a:p>
            <a:pPr algn="ctr"/>
            <a:r>
              <a:rPr lang="en-US" sz="2400" dirty="0" smtClean="0"/>
              <a:t>(1571-1630)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6221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Kepler laws diagram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4222750" cy="361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Laws of Planetary Motion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4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37" y="1752600"/>
            <a:ext cx="3556271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3594" y="5945469"/>
            <a:ext cx="3024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Tycho’s</a:t>
            </a:r>
            <a:r>
              <a:rPr lang="en-US" sz="2400" dirty="0" smtClean="0"/>
              <a:t> measurements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971394" y="5945469"/>
            <a:ext cx="1801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Kepler’s</a:t>
            </a:r>
            <a:r>
              <a:rPr lang="en-US" sz="2400" dirty="0" smtClean="0"/>
              <a:t> laws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835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7" name="Picture 9" descr="http://www.nature.com/news/2011/110119/images/469282a-i5.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3" t="14820" r="5084" b="1686"/>
          <a:stretch/>
        </p:blipFill>
        <p:spPr bwMode="auto">
          <a:xfrm>
            <a:off x="3443920" y="2350806"/>
            <a:ext cx="5700080" cy="317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7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The Large Hadron Collider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5</a:t>
            </a:fld>
            <a:endParaRPr lang="en-US"/>
          </a:p>
        </p:txBody>
      </p:sp>
      <p:pic>
        <p:nvPicPr>
          <p:cNvPr id="7170" name="Picture 2" descr="File:Construction of LHC at C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6400"/>
            <a:ext cx="32004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25161" y="6019800"/>
            <a:ext cx="1553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25 PB/year</a:t>
            </a:r>
            <a:endParaRPr lang="en-US" sz="2400" dirty="0"/>
          </a:p>
        </p:txBody>
      </p:sp>
      <p:sp>
        <p:nvSpPr>
          <p:cNvPr id="12" name="Rectangle 11"/>
          <p:cNvSpPr/>
          <p:nvPr/>
        </p:nvSpPr>
        <p:spPr>
          <a:xfrm>
            <a:off x="5219911" y="5867400"/>
            <a:ext cx="29535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WLHC Grid: </a:t>
            </a:r>
            <a:br>
              <a:rPr lang="en-US" sz="2400" dirty="0" smtClean="0"/>
            </a:br>
            <a:r>
              <a:rPr lang="en-US" sz="2400" dirty="0" smtClean="0"/>
              <a:t>200K computing cores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043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Genetic Code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6</a:t>
            </a:fld>
            <a:endParaRPr lang="en-US"/>
          </a:p>
        </p:txBody>
      </p:sp>
      <p:pic>
        <p:nvPicPr>
          <p:cNvPr id="8197" name="Picture 5" descr="File:Genome Siz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143000"/>
            <a:ext cx="7620000" cy="53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15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655638"/>
            <a:ext cx="8269816" cy="620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Astronomy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5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38325"/>
            <a:ext cx="7467600" cy="584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Weather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34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The Webs</a:t>
            </a:r>
            <a:endParaRPr lang="en-US" dirty="0"/>
          </a:p>
        </p:txBody>
      </p:sp>
      <p:pic>
        <p:nvPicPr>
          <p:cNvPr id="10244" name="Picture 4" descr="http://r1.3crowd.com/blyon/opte/maps/static/1069646562.LGL.2D.4096x4096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19400"/>
            <a:ext cx="3306763" cy="330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9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364348" y="6248400"/>
            <a:ext cx="11978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Internet</a:t>
            </a:r>
            <a:endParaRPr lang="en-US" sz="2400" dirty="0"/>
          </a:p>
        </p:txBody>
      </p:sp>
      <p:pic>
        <p:nvPicPr>
          <p:cNvPr id="10246" name="Picture 6" descr="http://1.bp.blogspot.com/_P3kw8FQvTAU/TRCJ_vh8WzI/AAAAAAAAAFM/Wp1lD76CaEk/s1600/facebook_social_graph_connection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123952"/>
            <a:ext cx="6403767" cy="318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83565" y="4355068"/>
            <a:ext cx="30987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Facebook friends graph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005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3" name="Picture 27" descr="C:\Users\mbudiu\AppData\Local\Microsoft\Windows\Temporary Internet Files\Content.IE5\4RTJG1K4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448" y="5257800"/>
            <a:ext cx="771152" cy="63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10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16764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774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budiu\AppData\Local\Microsoft\Windows\Temporary Internet Files\Content.IE5\2TXM5NTJ\MC900318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05" y="2146244"/>
            <a:ext cx="1831543" cy="102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budiu\AppData\Local\Microsoft\Windows\Temporary Internet Files\Content.IE5\2GJ666VQ\MC900318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5000"/>
            <a:ext cx="209210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budiu\AppData\Local\Microsoft\Windows\Temporary Internet Files\Content.IE5\002IN0QG\MC900412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778613"/>
            <a:ext cx="1286948" cy="91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mbudiu\AppData\Local\Microsoft\Windows\Temporary Internet Files\Content.IE5\E9CM70IO\MP9003901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04016"/>
            <a:ext cx="1046053" cy="74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mbudiu\AppData\Local\Microsoft\Windows\Temporary Internet Files\Content.IE5\E9CM70IO\MC9000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14154"/>
            <a:ext cx="1136965" cy="11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mbudiu\AppData\Local\Microsoft\Windows\Temporary Internet Files\Content.IE5\2GJ666VQ\MC9003201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96" y="2967533"/>
            <a:ext cx="1293314" cy="10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54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Computers</a:t>
            </a:r>
            <a:endParaRPr lang="en-US" dirty="0"/>
          </a:p>
        </p:txBody>
      </p:sp>
      <p:pic>
        <p:nvPicPr>
          <p:cNvPr id="11266" name="Picture 2" descr="http://www.microsoft.com/presspass/images/features/2010/07-14Datacenter_l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6398" y="1600200"/>
            <a:ext cx="631120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11</a:t>
            </a:fld>
            <a:endParaRPr lang="en-US"/>
          </a:p>
        </p:txBody>
      </p:sp>
      <p:cxnSp>
        <p:nvCxnSpPr>
          <p:cNvPr id="42" name="Straight Arrow Connector 41"/>
          <p:cNvCxnSpPr/>
          <p:nvPr/>
        </p:nvCxnSpPr>
        <p:spPr>
          <a:xfrm flipH="1" flipV="1">
            <a:off x="2743200" y="4044462"/>
            <a:ext cx="2057402" cy="160433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 flipV="1">
            <a:off x="1808668" y="4225606"/>
            <a:ext cx="2991932" cy="142318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3428534" y="3991708"/>
            <a:ext cx="1372066" cy="165708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 flipV="1">
            <a:off x="3657600" y="3956703"/>
            <a:ext cx="1143000" cy="169209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3777241" y="3956703"/>
            <a:ext cx="1023360" cy="1692088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 flipV="1">
            <a:off x="4016523" y="3922520"/>
            <a:ext cx="78407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 flipV="1">
            <a:off x="3896882" y="3922520"/>
            <a:ext cx="90371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3161944" y="4033615"/>
            <a:ext cx="1638656" cy="16151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5006411" y="4191000"/>
            <a:ext cx="1371600" cy="149316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06411" y="4374239"/>
            <a:ext cx="2209800" cy="130992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006411" y="4114800"/>
            <a:ext cx="1013389" cy="156936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5006411" y="4044462"/>
            <a:ext cx="708589" cy="163969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006411" y="4026877"/>
            <a:ext cx="497574" cy="1657284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5006411" y="4000500"/>
            <a:ext cx="268974" cy="1683661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5006411" y="3991708"/>
            <a:ext cx="356897" cy="1692453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5006411" y="4018085"/>
            <a:ext cx="189843" cy="16660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16" descr="C:\Users\mbudiu\AppData\Local\Microsoft\Windows\Temporary Internet Files\Content.IE5\0W1FB6JX\MMj017812400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267" y="4648200"/>
            <a:ext cx="1735016" cy="17634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36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12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/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The Compiler Forest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07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Design Space</a:t>
            </a:r>
            <a:endParaRPr lang="en-US" dirty="0"/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5943600"/>
            <a:ext cx="5715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-838200" y="3810000"/>
            <a:ext cx="39624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638800" y="6096000"/>
            <a:ext cx="1290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Throughput</a:t>
            </a:r>
          </a:p>
          <a:p>
            <a:r>
              <a:rPr lang="en-US" dirty="0" smtClean="0"/>
              <a:t>(batch)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3000" y="6096000"/>
            <a:ext cx="1319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Latency</a:t>
            </a:r>
          </a:p>
          <a:p>
            <a:r>
              <a:rPr lang="en-US" dirty="0" smtClean="0"/>
              <a:t>(interactive)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2057400"/>
            <a:ext cx="94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Internet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1139" y="5221069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</a:t>
            </a:r>
            <a:r>
              <a:rPr lang="en-US" dirty="0" smtClean="0"/>
              <a:t>ata</a:t>
            </a:r>
          </a:p>
          <a:p>
            <a:pPr algn="ctr"/>
            <a:r>
              <a:rPr lang="en-US" dirty="0" smtClean="0"/>
              <a:t>center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295400" y="3886200"/>
            <a:ext cx="2057400" cy="182880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27393" y="3293755"/>
            <a:ext cx="87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Data-</a:t>
            </a:r>
          </a:p>
          <a:p>
            <a:pPr algn="ctr"/>
            <a:r>
              <a:rPr lang="en-US" dirty="0" smtClean="0"/>
              <a:t>parallel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066800" y="4495800"/>
            <a:ext cx="976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Shared</a:t>
            </a:r>
          </a:p>
          <a:p>
            <a:r>
              <a:rPr lang="en-US" dirty="0" smtClean="0"/>
              <a:t>memory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 rot="5400000" flipH="1" flipV="1">
            <a:off x="6438900" y="4000500"/>
            <a:ext cx="1905000" cy="18288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29000" y="3886200"/>
            <a:ext cx="4953000" cy="762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010400" y="3810000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Dryad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276600" y="38862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Search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486400" y="52578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HPC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239000" y="13716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Grid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752600" y="5257800"/>
            <a:ext cx="1219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254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Transaction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276600" y="3328413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Sketch</a:t>
            </a:r>
            <a:endParaRPr lang="en-US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3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Data-Parallel Computation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14</a:t>
            </a:fld>
            <a:endParaRPr lang="en-US" sz="110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8956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8956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4008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Azure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SQL Server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4008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4008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8956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6482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46482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S3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6482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1816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66294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0505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  <p:sp>
        <p:nvSpPr>
          <p:cNvPr id="24" name="Left Arrow 23"/>
          <p:cNvSpPr/>
          <p:nvPr/>
        </p:nvSpPr>
        <p:spPr>
          <a:xfrm rot="5400000">
            <a:off x="6972300" y="5600700"/>
            <a:ext cx="457200" cy="533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2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435" y="1524245"/>
            <a:ext cx="5945145" cy="4351338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Eurosys</a:t>
            </a:r>
            <a:r>
              <a:rPr lang="en-US" sz="3200" dirty="0" smtClean="0"/>
              <a:t> 2007</a:t>
            </a:r>
          </a:p>
          <a:p>
            <a:r>
              <a:rPr lang="en-US" sz="3200" dirty="0" smtClean="0"/>
              <a:t>Continuously deployed in </a:t>
            </a:r>
            <a:br>
              <a:rPr lang="en-US" sz="3200" dirty="0" smtClean="0"/>
            </a:br>
            <a:r>
              <a:rPr lang="en-US" sz="3200" dirty="0" smtClean="0"/>
              <a:t>Microsoft since 2006</a:t>
            </a:r>
          </a:p>
          <a:p>
            <a:r>
              <a:rPr lang="en-US" sz="3200" dirty="0" smtClean="0"/>
              <a:t>Execution engine of Bing analytics</a:t>
            </a:r>
          </a:p>
          <a:p>
            <a:r>
              <a:rPr lang="en-US" sz="3200" dirty="0" smtClean="0"/>
              <a:t>&gt; 10</a:t>
            </a:r>
            <a:r>
              <a:rPr lang="en-US" sz="3200" baseline="30000" dirty="0" smtClean="0"/>
              <a:t>5 </a:t>
            </a:r>
            <a:r>
              <a:rPr lang="en-US" sz="3200" dirty="0" smtClean="0"/>
              <a:t>machines</a:t>
            </a:r>
          </a:p>
          <a:p>
            <a:r>
              <a:rPr lang="en-US" sz="3200" dirty="0" smtClean="0"/>
              <a:t>Many PB of data analyzed daily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15</a:t>
            </a:fld>
            <a:endParaRPr lang="en-US"/>
          </a:p>
        </p:txBody>
      </p:sp>
      <p:pic>
        <p:nvPicPr>
          <p:cNvPr id="5" name="Picture 2" descr="http://upload.wikimedia.org/wikipedia/commons/0/0f/Dryad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30" y="762000"/>
            <a:ext cx="209677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073867" y="5709138"/>
            <a:ext cx="1891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Dryad painting by </a:t>
            </a:r>
            <a:br>
              <a:rPr lang="en-US" dirty="0" smtClean="0"/>
            </a:br>
            <a:r>
              <a:rPr lang="en-US" dirty="0" smtClean="0"/>
              <a:t>Evelyn de Morgan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27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40846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  <p:pic>
        <p:nvPicPr>
          <p:cNvPr id="5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9635" y="5779770"/>
            <a:ext cx="613339" cy="621030"/>
          </a:xfrm>
          <a:prstGeom prst="rect">
            <a:avLst/>
          </a:prstGeom>
          <a:noFill/>
        </p:spPr>
      </p:pic>
      <p:cxnSp>
        <p:nvCxnSpPr>
          <p:cNvPr id="57" name="Straight Arrow Connector 56"/>
          <p:cNvCxnSpPr>
            <a:stCxn id="61" idx="3"/>
            <a:endCxn id="56" idx="1"/>
          </p:cNvCxnSpPr>
          <p:nvPr/>
        </p:nvCxnSpPr>
        <p:spPr>
          <a:xfrm>
            <a:off x="6750424" y="5952341"/>
            <a:ext cx="1619211" cy="13794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99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3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39" name="Straight Arrow Connector 38"/>
          <p:cNvCxnSpPr>
            <a:endCxn id="3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31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  <p:pic>
        <p:nvPicPr>
          <p:cNvPr id="4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2" name="Straight Arrow Connector 41"/>
          <p:cNvCxnSpPr>
            <a:endCxn id="40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00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3" name="Straight Arrow Connector 42"/>
          <p:cNvCxnSpPr>
            <a:endCxn id="41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3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6" name="Straight Arrow Connector 45"/>
          <p:cNvCxnSpPr>
            <a:endCxn id="4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40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5929"/>
            <a:ext cx="7886700" cy="1325563"/>
          </a:xfrm>
        </p:spPr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  <p:pic>
        <p:nvPicPr>
          <p:cNvPr id="4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49" name="Straight Arrow Connector 48"/>
          <p:cNvCxnSpPr>
            <a:endCxn id="48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99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3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365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job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71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1295400" y="19050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371600" y="43434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 rot="16200000" flipH="1">
            <a:off x="876300" y="3352800"/>
            <a:ext cx="1905000" cy="762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524000" y="29718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24000" y="32004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24000" y="34290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24000" y="36576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286000" y="3124200"/>
            <a:ext cx="98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Items</a:t>
            </a:r>
            <a:endParaRPr lang="en-US" sz="28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4114800" y="2171700"/>
            <a:ext cx="42672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Finite streams of items</a:t>
            </a:r>
          </a:p>
          <a:p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files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TCP pipes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memory FIFOs </a:t>
            </a:r>
            <a:br>
              <a:rPr lang="en-US" sz="2800" dirty="0" smtClean="0"/>
            </a:br>
            <a:r>
              <a:rPr lang="en-US" sz="28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670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/>
          <p:cNvSpPr/>
          <p:nvPr/>
        </p:nvSpPr>
        <p:spPr>
          <a:xfrm>
            <a:off x="1219200" y="4038600"/>
            <a:ext cx="990600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GM code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696200" y="3429000"/>
            <a:ext cx="9906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vertex code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5334000"/>
            <a:ext cx="7086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62000" y="5943600"/>
            <a:ext cx="8229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13723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75445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odem"/>
          <p:cNvSpPr>
            <a:spLocks noEditPoints="1" noChangeArrowheads="1"/>
          </p:cNvSpPr>
          <p:nvPr/>
        </p:nvSpPr>
        <p:spPr bwMode="auto">
          <a:xfrm>
            <a:off x="7772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" name="Picture 3" descr="C:\Documents and Settings\mbudiu\Local Settings\Temporary Internet Files\Content.IE5\BEKKHKZ9\MPj040901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074" y="3973959"/>
            <a:ext cx="457944" cy="460190"/>
          </a:xfrm>
          <a:prstGeom prst="rect">
            <a:avLst/>
          </a:prstGeom>
          <a:noFill/>
        </p:spPr>
      </p:pic>
      <p:sp>
        <p:nvSpPr>
          <p:cNvPr id="26" name="modem"/>
          <p:cNvSpPr>
            <a:spLocks noEditPoints="1" noChangeArrowheads="1"/>
          </p:cNvSpPr>
          <p:nvPr/>
        </p:nvSpPr>
        <p:spPr bwMode="auto">
          <a:xfrm>
            <a:off x="15240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5400000">
            <a:off x="-838200" y="4343400"/>
            <a:ext cx="32004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16200000" flipH="1">
            <a:off x="838200" y="2819400"/>
            <a:ext cx="1600200" cy="6858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44"/>
          <p:cNvSpPr/>
          <p:nvPr/>
        </p:nvSpPr>
        <p:spPr>
          <a:xfrm>
            <a:off x="2362201" y="2818892"/>
            <a:ext cx="5333999" cy="1237996"/>
          </a:xfrm>
          <a:custGeom>
            <a:avLst/>
            <a:gdLst>
              <a:gd name="connsiteX0" fmla="*/ 0 w 3044952"/>
              <a:gd name="connsiteY0" fmla="*/ 704088 h 704088"/>
              <a:gd name="connsiteX1" fmla="*/ 1271016 w 3044952"/>
              <a:gd name="connsiteY1" fmla="*/ 173736 h 704088"/>
              <a:gd name="connsiteX2" fmla="*/ 3044952 w 3044952"/>
              <a:gd name="connsiteY2" fmla="*/ 0 h 704088"/>
              <a:gd name="connsiteX0" fmla="*/ 0 w 3044952"/>
              <a:gd name="connsiteY0" fmla="*/ 704088 h 704088"/>
              <a:gd name="connsiteX1" fmla="*/ 1271016 w 3044952"/>
              <a:gd name="connsiteY1" fmla="*/ 326136 h 704088"/>
              <a:gd name="connsiteX2" fmla="*/ 3044952 w 3044952"/>
              <a:gd name="connsiteY2" fmla="*/ 0 h 704088"/>
              <a:gd name="connsiteX0" fmla="*/ 0 w 3089529"/>
              <a:gd name="connsiteY0" fmla="*/ 1485900 h 1485900"/>
              <a:gd name="connsiteX1" fmla="*/ 2582037 w 3089529"/>
              <a:gd name="connsiteY1" fmla="*/ 117348 h 1485900"/>
              <a:gd name="connsiteX2" fmla="*/ 3044952 w 3089529"/>
              <a:gd name="connsiteY2" fmla="*/ 781812 h 1485900"/>
              <a:gd name="connsiteX0" fmla="*/ 0 w 3091655"/>
              <a:gd name="connsiteY0" fmla="*/ 1596644 h 1596644"/>
              <a:gd name="connsiteX1" fmla="*/ 2582037 w 3091655"/>
              <a:gd name="connsiteY1" fmla="*/ 228092 h 1596644"/>
              <a:gd name="connsiteX2" fmla="*/ 3014502 w 3091655"/>
              <a:gd name="connsiteY2" fmla="*/ 380492 h 1596644"/>
              <a:gd name="connsiteX3" fmla="*/ 3044952 w 3091655"/>
              <a:gd name="connsiteY3" fmla="*/ 892556 h 1596644"/>
              <a:gd name="connsiteX0" fmla="*/ 0 w 3281964"/>
              <a:gd name="connsiteY0" fmla="*/ 1237996 h 1237996"/>
              <a:gd name="connsiteX1" fmla="*/ 1440180 w 3281964"/>
              <a:gd name="connsiteY1" fmla="*/ 402844 h 1237996"/>
              <a:gd name="connsiteX2" fmla="*/ 3014502 w 3281964"/>
              <a:gd name="connsiteY2" fmla="*/ 21844 h 1237996"/>
              <a:gd name="connsiteX3" fmla="*/ 3044952 w 3281964"/>
              <a:gd name="connsiteY3" fmla="*/ 533908 h 1237996"/>
              <a:gd name="connsiteX0" fmla="*/ 0 w 3044952"/>
              <a:gd name="connsiteY0" fmla="*/ 1390396 h 1390396"/>
              <a:gd name="connsiteX1" fmla="*/ 1440180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390396 h 1390396"/>
              <a:gd name="connsiteX1" fmla="*/ 1186434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237996 h 1237996"/>
              <a:gd name="connsiteX1" fmla="*/ 1186434 w 3044952"/>
              <a:gd name="connsiteY1" fmla="*/ 402844 h 1237996"/>
              <a:gd name="connsiteX2" fmla="*/ 2464719 w 3044952"/>
              <a:gd name="connsiteY2" fmla="*/ 21844 h 1237996"/>
              <a:gd name="connsiteX3" fmla="*/ 3044952 w 3044952"/>
              <a:gd name="connsiteY3" fmla="*/ 533908 h 123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4952" h="1237996">
                <a:moveTo>
                  <a:pt x="0" y="1237996"/>
                </a:moveTo>
                <a:cubicBezTo>
                  <a:pt x="381762" y="1031494"/>
                  <a:pt x="678942" y="520192"/>
                  <a:pt x="1186434" y="402844"/>
                </a:cubicBezTo>
                <a:cubicBezTo>
                  <a:pt x="1618366" y="174752"/>
                  <a:pt x="2154966" y="0"/>
                  <a:pt x="2464719" y="21844"/>
                </a:cubicBezTo>
                <a:cubicBezTo>
                  <a:pt x="2774472" y="43688"/>
                  <a:pt x="2969392" y="423164"/>
                  <a:pt x="3044952" y="533908"/>
                </a:cubicBezTo>
              </a:path>
            </a:pathLst>
          </a:custGeom>
          <a:ln w="28575">
            <a:solidFill>
              <a:srgbClr val="FF0000"/>
            </a:solidFill>
            <a:prstDash val="solid"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60"/>
          <p:cNvSpPr>
            <a:spLocks noGrp="1"/>
          </p:cNvSpPr>
          <p:nvPr>
            <p:ph type="title"/>
          </p:nvPr>
        </p:nvSpPr>
        <p:spPr>
          <a:xfrm>
            <a:off x="6096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Staging</a:t>
            </a:r>
            <a:endParaRPr lang="en-US" dirty="0"/>
          </a:p>
        </p:txBody>
      </p:sp>
      <p:pic>
        <p:nvPicPr>
          <p:cNvPr id="62" name="Picture 1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1524000"/>
            <a:ext cx="1194269" cy="1219200"/>
          </a:xfrm>
          <a:prstGeom prst="rect">
            <a:avLst/>
          </a:prstGeom>
          <a:noFill/>
        </p:spPr>
      </p:pic>
      <p:sp>
        <p:nvSpPr>
          <p:cNvPr id="63" name="TextBox 62"/>
          <p:cNvSpPr txBox="1"/>
          <p:nvPr/>
        </p:nvSpPr>
        <p:spPr>
          <a:xfrm>
            <a:off x="304800" y="99060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1. Build</a:t>
            </a:r>
            <a:endParaRPr lang="en-US" i="1" dirty="0"/>
          </a:p>
        </p:txBody>
      </p:sp>
      <p:sp>
        <p:nvSpPr>
          <p:cNvPr id="64" name="TextBox 63"/>
          <p:cNvSpPr txBox="1"/>
          <p:nvPr/>
        </p:nvSpPr>
        <p:spPr>
          <a:xfrm>
            <a:off x="762000" y="2819400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2. Send </a:t>
            </a:r>
            <a:br>
              <a:rPr lang="en-US" i="1" dirty="0" smtClean="0"/>
            </a:br>
            <a:r>
              <a:rPr lang="en-US" i="1" dirty="0" smtClean="0"/>
              <a:t>.exe</a:t>
            </a:r>
            <a:endParaRPr lang="en-US" i="1" dirty="0"/>
          </a:p>
        </p:txBody>
      </p:sp>
      <p:sp>
        <p:nvSpPr>
          <p:cNvPr id="65" name="TextBox 64"/>
          <p:cNvSpPr txBox="1"/>
          <p:nvPr/>
        </p:nvSpPr>
        <p:spPr>
          <a:xfrm>
            <a:off x="762000" y="4876800"/>
            <a:ext cx="1763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3. Start manager</a:t>
            </a:r>
            <a:endParaRPr lang="en-US" i="1" dirty="0"/>
          </a:p>
        </p:txBody>
      </p:sp>
      <p:sp>
        <p:nvSpPr>
          <p:cNvPr id="66" name="TextBox 65"/>
          <p:cNvSpPr txBox="1"/>
          <p:nvPr/>
        </p:nvSpPr>
        <p:spPr>
          <a:xfrm>
            <a:off x="2590800" y="3886200"/>
            <a:ext cx="1886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5. Generate graph</a:t>
            </a:r>
            <a:endParaRPr lang="en-US" i="1" dirty="0"/>
          </a:p>
        </p:txBody>
      </p:sp>
      <p:sp>
        <p:nvSpPr>
          <p:cNvPr id="67" name="Oval 66"/>
          <p:cNvSpPr/>
          <p:nvPr/>
        </p:nvSpPr>
        <p:spPr>
          <a:xfrm>
            <a:off x="22860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67"/>
          <p:cNvSpPr/>
          <p:nvPr/>
        </p:nvSpPr>
        <p:spPr>
          <a:xfrm>
            <a:off x="2438400" y="4343400"/>
            <a:ext cx="76200" cy="76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/>
          <p:cNvSpPr/>
          <p:nvPr/>
        </p:nvSpPr>
        <p:spPr>
          <a:xfrm>
            <a:off x="25908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/>
          <p:cNvSpPr/>
          <p:nvPr/>
        </p:nvSpPr>
        <p:spPr>
          <a:xfrm>
            <a:off x="23622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Oval 70"/>
          <p:cNvSpPr/>
          <p:nvPr/>
        </p:nvSpPr>
        <p:spPr>
          <a:xfrm>
            <a:off x="25146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Oval 71"/>
          <p:cNvSpPr/>
          <p:nvPr/>
        </p:nvSpPr>
        <p:spPr>
          <a:xfrm>
            <a:off x="26670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/>
          <p:cNvSpPr/>
          <p:nvPr/>
        </p:nvSpPr>
        <p:spPr>
          <a:xfrm>
            <a:off x="23622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/>
          <p:cNvSpPr/>
          <p:nvPr/>
        </p:nvSpPr>
        <p:spPr>
          <a:xfrm>
            <a:off x="25146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/>
          <p:cNvSpPr/>
          <p:nvPr/>
        </p:nvSpPr>
        <p:spPr>
          <a:xfrm>
            <a:off x="26670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/>
          <p:cNvSpPr/>
          <p:nvPr/>
        </p:nvSpPr>
        <p:spPr>
          <a:xfrm>
            <a:off x="27432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8" name="Straight Arrow Connector 77"/>
          <p:cNvCxnSpPr>
            <a:stCxn id="72" idx="7"/>
            <a:endCxn id="76" idx="4"/>
          </p:cNvCxnSpPr>
          <p:nvPr/>
        </p:nvCxnSpPr>
        <p:spPr>
          <a:xfrm rot="5400000" flipH="1" flipV="1">
            <a:off x="27129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72" idx="1"/>
            <a:endCxn id="69" idx="4"/>
          </p:cNvCxnSpPr>
          <p:nvPr/>
        </p:nvCxnSpPr>
        <p:spPr>
          <a:xfrm rot="16200000" flipV="1">
            <a:off x="26098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71" idx="7"/>
            <a:endCxn id="69" idx="4"/>
          </p:cNvCxnSpPr>
          <p:nvPr/>
        </p:nvCxnSpPr>
        <p:spPr>
          <a:xfrm rot="5400000" flipH="1" flipV="1">
            <a:off x="25605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71" idx="1"/>
            <a:endCxn id="68" idx="4"/>
          </p:cNvCxnSpPr>
          <p:nvPr/>
        </p:nvCxnSpPr>
        <p:spPr>
          <a:xfrm rot="16200000" flipV="1">
            <a:off x="24574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70" idx="7"/>
            <a:endCxn id="68" idx="3"/>
          </p:cNvCxnSpPr>
          <p:nvPr/>
        </p:nvCxnSpPr>
        <p:spPr>
          <a:xfrm rot="5400000" flipH="1" flipV="1">
            <a:off x="23891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70" idx="1"/>
            <a:endCxn id="67" idx="5"/>
          </p:cNvCxnSpPr>
          <p:nvPr/>
        </p:nvCxnSpPr>
        <p:spPr>
          <a:xfrm rot="16200000" flipV="1">
            <a:off x="23129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76" idx="1"/>
            <a:endCxn id="75" idx="4"/>
          </p:cNvCxnSpPr>
          <p:nvPr/>
        </p:nvCxnSpPr>
        <p:spPr>
          <a:xfrm rot="16200000" flipV="1">
            <a:off x="26860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69" idx="7"/>
            <a:endCxn id="75" idx="5"/>
          </p:cNvCxnSpPr>
          <p:nvPr/>
        </p:nvCxnSpPr>
        <p:spPr>
          <a:xfrm rot="5400000" flipH="1" flipV="1">
            <a:off x="2644682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69" idx="1"/>
            <a:endCxn id="74" idx="4"/>
          </p:cNvCxnSpPr>
          <p:nvPr/>
        </p:nvCxnSpPr>
        <p:spPr>
          <a:xfrm rot="16200000" flipV="1">
            <a:off x="25336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68" idx="7"/>
            <a:endCxn id="74" idx="6"/>
          </p:cNvCxnSpPr>
          <p:nvPr/>
        </p:nvCxnSpPr>
        <p:spPr>
          <a:xfrm rot="5400000" flipH="1" flipV="1">
            <a:off x="2484391" y="4248151"/>
            <a:ext cx="125459" cy="873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68" idx="1"/>
            <a:endCxn id="73" idx="5"/>
          </p:cNvCxnSpPr>
          <p:nvPr/>
        </p:nvCxnSpPr>
        <p:spPr>
          <a:xfrm rot="16200000" flipV="1">
            <a:off x="2389141" y="42941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67" idx="1"/>
            <a:endCxn id="73" idx="3"/>
          </p:cNvCxnSpPr>
          <p:nvPr/>
        </p:nvCxnSpPr>
        <p:spPr>
          <a:xfrm rot="5400000" flipH="1" flipV="1">
            <a:off x="2286000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Box 107"/>
          <p:cNvSpPr txBox="1"/>
          <p:nvPr/>
        </p:nvSpPr>
        <p:spPr>
          <a:xfrm>
            <a:off x="3733800" y="2895600"/>
            <a:ext cx="1181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7. Serialize</a:t>
            </a:r>
            <a:br>
              <a:rPr lang="en-US" i="1" dirty="0" smtClean="0"/>
            </a:br>
            <a:r>
              <a:rPr lang="en-US" i="1" dirty="0" smtClean="0"/>
              <a:t>vertices</a:t>
            </a:r>
            <a:endParaRPr lang="en-US" i="1" dirty="0"/>
          </a:p>
        </p:txBody>
      </p:sp>
      <p:sp>
        <p:nvSpPr>
          <p:cNvPr id="109" name="Freeform 108"/>
          <p:cNvSpPr/>
          <p:nvPr/>
        </p:nvSpPr>
        <p:spPr>
          <a:xfrm>
            <a:off x="2191309" y="4553711"/>
            <a:ext cx="5799626" cy="866269"/>
          </a:xfrm>
          <a:custGeom>
            <a:avLst/>
            <a:gdLst>
              <a:gd name="connsiteX0" fmla="*/ 5708904 w 5995416"/>
              <a:gd name="connsiteY0" fmla="*/ 0 h 1772412"/>
              <a:gd name="connsiteX1" fmla="*/ 5562600 w 5995416"/>
              <a:gd name="connsiteY1" fmla="*/ 1380744 h 1772412"/>
              <a:gd name="connsiteX2" fmla="*/ 3112008 w 5995416"/>
              <a:gd name="connsiteY2" fmla="*/ 1664208 h 1772412"/>
              <a:gd name="connsiteX3" fmla="*/ 505968 w 5995416"/>
              <a:gd name="connsiteY3" fmla="*/ 1636776 h 1772412"/>
              <a:gd name="connsiteX4" fmla="*/ 76200 w 5995416"/>
              <a:gd name="connsiteY4" fmla="*/ 850392 h 1772412"/>
              <a:gd name="connsiteX0" fmla="*/ 6089904 w 6233160"/>
              <a:gd name="connsiteY0" fmla="*/ 0 h 1239012"/>
              <a:gd name="connsiteX1" fmla="*/ 5562600 w 6233160"/>
              <a:gd name="connsiteY1" fmla="*/ 847344 h 1239012"/>
              <a:gd name="connsiteX2" fmla="*/ 3112008 w 6233160"/>
              <a:gd name="connsiteY2" fmla="*/ 1130808 h 1239012"/>
              <a:gd name="connsiteX3" fmla="*/ 505968 w 6233160"/>
              <a:gd name="connsiteY3" fmla="*/ 1103376 h 1239012"/>
              <a:gd name="connsiteX4" fmla="*/ 76200 w 6233160"/>
              <a:gd name="connsiteY4" fmla="*/ 316992 h 1239012"/>
              <a:gd name="connsiteX0" fmla="*/ 6089904 w 6089904"/>
              <a:gd name="connsiteY0" fmla="*/ 0 h 1239012"/>
              <a:gd name="connsiteX1" fmla="*/ 5562600 w 6089904"/>
              <a:gd name="connsiteY1" fmla="*/ 847344 h 1239012"/>
              <a:gd name="connsiteX2" fmla="*/ 3112008 w 6089904"/>
              <a:gd name="connsiteY2" fmla="*/ 1130808 h 1239012"/>
              <a:gd name="connsiteX3" fmla="*/ 505968 w 6089904"/>
              <a:gd name="connsiteY3" fmla="*/ 1103376 h 1239012"/>
              <a:gd name="connsiteX4" fmla="*/ 76200 w 6089904"/>
              <a:gd name="connsiteY4" fmla="*/ 316992 h 1239012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5435" h="866269">
                <a:moveTo>
                  <a:pt x="5945435" y="338616"/>
                </a:moveTo>
                <a:cubicBezTo>
                  <a:pt x="5545683" y="579235"/>
                  <a:pt x="5882023" y="416646"/>
                  <a:pt x="5418132" y="556231"/>
                </a:cubicBezTo>
                <a:cubicBezTo>
                  <a:pt x="4954241" y="695816"/>
                  <a:pt x="3884006" y="775457"/>
                  <a:pt x="3055973" y="813816"/>
                </a:cubicBezTo>
                <a:cubicBezTo>
                  <a:pt x="2227940" y="852175"/>
                  <a:pt x="955901" y="922020"/>
                  <a:pt x="449933" y="786384"/>
                </a:cubicBezTo>
                <a:cubicBezTo>
                  <a:pt x="-56035" y="650748"/>
                  <a:pt x="-17935" y="325374"/>
                  <a:pt x="20165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extBox 109"/>
          <p:cNvSpPr txBox="1"/>
          <p:nvPr/>
        </p:nvSpPr>
        <p:spPr>
          <a:xfrm>
            <a:off x="5638800" y="4953000"/>
            <a:ext cx="1752660" cy="646331"/>
          </a:xfrm>
          <a:prstGeom prst="rect">
            <a:avLst/>
          </a:prstGeom>
          <a:noFill/>
          <a:ln>
            <a:noFill/>
            <a:tailEnd w="lg" len="lg"/>
          </a:ln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8. Monitor</a:t>
            </a:r>
          </a:p>
          <a:p>
            <a:pPr algn="ctr"/>
            <a:r>
              <a:rPr lang="en-US" i="1" dirty="0" smtClean="0"/>
              <a:t>Vertex execution</a:t>
            </a:r>
            <a:endParaRPr lang="en-US" i="1" dirty="0"/>
          </a:p>
        </p:txBody>
      </p:sp>
      <p:sp>
        <p:nvSpPr>
          <p:cNvPr id="116" name="modem"/>
          <p:cNvSpPr>
            <a:spLocks noEditPoints="1" noChangeArrowheads="1"/>
          </p:cNvSpPr>
          <p:nvPr/>
        </p:nvSpPr>
        <p:spPr bwMode="auto">
          <a:xfrm>
            <a:off x="4343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7" name="Straight Connector 116"/>
          <p:cNvCxnSpPr/>
          <p:nvPr/>
        </p:nvCxnSpPr>
        <p:spPr>
          <a:xfrm rot="5400000">
            <a:off x="42679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Freeform 117"/>
          <p:cNvSpPr/>
          <p:nvPr/>
        </p:nvSpPr>
        <p:spPr>
          <a:xfrm>
            <a:off x="1941576" y="4956048"/>
            <a:ext cx="2750820" cy="905256"/>
          </a:xfrm>
          <a:custGeom>
            <a:avLst/>
            <a:gdLst>
              <a:gd name="connsiteX0" fmla="*/ 158496 w 2718816"/>
              <a:gd name="connsiteY0" fmla="*/ 45720 h 905256"/>
              <a:gd name="connsiteX1" fmla="*/ 204216 w 2718816"/>
              <a:gd name="connsiteY1" fmla="*/ 658368 h 905256"/>
              <a:gd name="connsiteX2" fmla="*/ 1383792 w 2718816"/>
              <a:gd name="connsiteY2" fmla="*/ 905256 h 905256"/>
              <a:gd name="connsiteX3" fmla="*/ 2490216 w 2718816"/>
              <a:gd name="connsiteY3" fmla="*/ 822960 h 905256"/>
              <a:gd name="connsiteX4" fmla="*/ 2718816 w 2718816"/>
              <a:gd name="connsiteY4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2490216 w 2756916"/>
              <a:gd name="connsiteY3" fmla="*/ 822960 h 905256"/>
              <a:gd name="connsiteX4" fmla="*/ 2718816 w 2756916"/>
              <a:gd name="connsiteY4" fmla="*/ 432816 h 905256"/>
              <a:gd name="connsiteX5" fmla="*/ 2718816 w 2756916"/>
              <a:gd name="connsiteY5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1773936 w 2756916"/>
              <a:gd name="connsiteY3" fmla="*/ 886968 h 905256"/>
              <a:gd name="connsiteX4" fmla="*/ 2490216 w 2756916"/>
              <a:gd name="connsiteY4" fmla="*/ 822960 h 905256"/>
              <a:gd name="connsiteX5" fmla="*/ 2718816 w 2756916"/>
              <a:gd name="connsiteY5" fmla="*/ 432816 h 905256"/>
              <a:gd name="connsiteX6" fmla="*/ 2718816 w 2756916"/>
              <a:gd name="connsiteY6" fmla="*/ 0 h 905256"/>
              <a:gd name="connsiteX0" fmla="*/ 79248 w 2830068"/>
              <a:gd name="connsiteY0" fmla="*/ 45720 h 905256"/>
              <a:gd name="connsiteX1" fmla="*/ 277368 w 2830068"/>
              <a:gd name="connsiteY1" fmla="*/ 658368 h 905256"/>
              <a:gd name="connsiteX2" fmla="*/ 1456944 w 2830068"/>
              <a:gd name="connsiteY2" fmla="*/ 905256 h 905256"/>
              <a:gd name="connsiteX3" fmla="*/ 1847088 w 2830068"/>
              <a:gd name="connsiteY3" fmla="*/ 886968 h 905256"/>
              <a:gd name="connsiteX4" fmla="*/ 2563368 w 2830068"/>
              <a:gd name="connsiteY4" fmla="*/ 822960 h 905256"/>
              <a:gd name="connsiteX5" fmla="*/ 2791968 w 2830068"/>
              <a:gd name="connsiteY5" fmla="*/ 432816 h 905256"/>
              <a:gd name="connsiteX6" fmla="*/ 2791968 w 2830068"/>
              <a:gd name="connsiteY6" fmla="*/ 0 h 905256"/>
              <a:gd name="connsiteX0" fmla="*/ 31496 w 2782316"/>
              <a:gd name="connsiteY0" fmla="*/ 45720 h 905256"/>
              <a:gd name="connsiteX1" fmla="*/ 229616 w 2782316"/>
              <a:gd name="connsiteY1" fmla="*/ 658368 h 905256"/>
              <a:gd name="connsiteX2" fmla="*/ 1409192 w 2782316"/>
              <a:gd name="connsiteY2" fmla="*/ 905256 h 905256"/>
              <a:gd name="connsiteX3" fmla="*/ 1799336 w 2782316"/>
              <a:gd name="connsiteY3" fmla="*/ 886968 h 905256"/>
              <a:gd name="connsiteX4" fmla="*/ 2515616 w 2782316"/>
              <a:gd name="connsiteY4" fmla="*/ 822960 h 905256"/>
              <a:gd name="connsiteX5" fmla="*/ 2744216 w 2782316"/>
              <a:gd name="connsiteY5" fmla="*/ 432816 h 905256"/>
              <a:gd name="connsiteX6" fmla="*/ 2744216 w 2782316"/>
              <a:gd name="connsiteY6" fmla="*/ 0 h 905256"/>
              <a:gd name="connsiteX0" fmla="*/ 0 w 2750820"/>
              <a:gd name="connsiteY0" fmla="*/ 45720 h 905256"/>
              <a:gd name="connsiteX1" fmla="*/ 198120 w 2750820"/>
              <a:gd name="connsiteY1" fmla="*/ 658368 h 905256"/>
              <a:gd name="connsiteX2" fmla="*/ 1072896 w 2750820"/>
              <a:gd name="connsiteY2" fmla="*/ 905256 h 905256"/>
              <a:gd name="connsiteX3" fmla="*/ 1767840 w 2750820"/>
              <a:gd name="connsiteY3" fmla="*/ 886968 h 905256"/>
              <a:gd name="connsiteX4" fmla="*/ 2484120 w 2750820"/>
              <a:gd name="connsiteY4" fmla="*/ 822960 h 905256"/>
              <a:gd name="connsiteX5" fmla="*/ 2712720 w 2750820"/>
              <a:gd name="connsiteY5" fmla="*/ 432816 h 905256"/>
              <a:gd name="connsiteX6" fmla="*/ 2712720 w 2750820"/>
              <a:gd name="connsiteY6" fmla="*/ 0 h 905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820" h="905256">
                <a:moveTo>
                  <a:pt x="0" y="45720"/>
                </a:moveTo>
                <a:cubicBezTo>
                  <a:pt x="57912" y="252984"/>
                  <a:pt x="19304" y="515112"/>
                  <a:pt x="198120" y="658368"/>
                </a:cubicBezTo>
                <a:cubicBezTo>
                  <a:pt x="376936" y="801624"/>
                  <a:pt x="874776" y="867156"/>
                  <a:pt x="1072896" y="905256"/>
                </a:cubicBezTo>
                <a:lnTo>
                  <a:pt x="1767840" y="886968"/>
                </a:lnTo>
                <a:lnTo>
                  <a:pt x="2484120" y="822960"/>
                </a:lnTo>
                <a:cubicBezTo>
                  <a:pt x="2668524" y="807720"/>
                  <a:pt x="2674620" y="569976"/>
                  <a:pt x="2712720" y="432816"/>
                </a:cubicBezTo>
                <a:cubicBezTo>
                  <a:pt x="2750820" y="295656"/>
                  <a:pt x="2674620" y="135636"/>
                  <a:pt x="2712720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TextBox 118"/>
          <p:cNvSpPr txBox="1"/>
          <p:nvPr/>
        </p:nvSpPr>
        <p:spPr>
          <a:xfrm>
            <a:off x="2590800" y="5562600"/>
            <a:ext cx="1772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4. Query</a:t>
            </a:r>
            <a:br>
              <a:rPr lang="en-US" i="1" dirty="0" smtClean="0"/>
            </a:br>
            <a:r>
              <a:rPr lang="en-US" i="1" dirty="0" smtClean="0"/>
              <a:t>cluster resources</a:t>
            </a:r>
            <a:endParaRPr lang="en-US" i="1" dirty="0"/>
          </a:p>
        </p:txBody>
      </p:sp>
      <p:sp>
        <p:nvSpPr>
          <p:cNvPr id="121" name="TextBox 120"/>
          <p:cNvSpPr txBox="1"/>
          <p:nvPr/>
        </p:nvSpPr>
        <p:spPr>
          <a:xfrm>
            <a:off x="4953000" y="4343400"/>
            <a:ext cx="76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</a:t>
            </a:r>
            <a:br>
              <a:rPr lang="en-US" dirty="0" smtClean="0"/>
            </a:br>
            <a:r>
              <a:rPr lang="en-US" dirty="0" smtClean="0"/>
              <a:t>server</a:t>
            </a:r>
            <a:endParaRPr lang="en-US" dirty="0"/>
          </a:p>
        </p:txBody>
      </p:sp>
      <p:sp>
        <p:nvSpPr>
          <p:cNvPr id="58" name="TextBox 57"/>
          <p:cNvSpPr txBox="1"/>
          <p:nvPr/>
        </p:nvSpPr>
        <p:spPr>
          <a:xfrm>
            <a:off x="2286000" y="4572000"/>
            <a:ext cx="1964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6. Initialize vertices</a:t>
            </a:r>
            <a:endParaRPr lang="en-US" i="1" dirty="0"/>
          </a:p>
        </p:txBody>
      </p:sp>
      <p:sp>
        <p:nvSpPr>
          <p:cNvPr id="52" name="TextBox 51"/>
          <p:cNvSpPr txBox="1"/>
          <p:nvPr/>
        </p:nvSpPr>
        <p:spPr>
          <a:xfrm>
            <a:off x="6855289" y="3717974"/>
            <a:ext cx="1098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</a:t>
            </a:r>
            <a:br>
              <a:rPr lang="en-US" dirty="0" smtClean="0"/>
            </a:br>
            <a:r>
              <a:rPr lang="en-US" dirty="0" smtClean="0"/>
              <a:t>execution</a:t>
            </a:r>
          </a:p>
          <a:p>
            <a:r>
              <a:rPr lang="en-US" dirty="0" smtClean="0"/>
              <a:t>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  <p:bldP spid="115" grpId="0" animBg="1"/>
      <p:bldP spid="45" grpId="0" animBg="1"/>
      <p:bldP spid="63" grpId="0"/>
      <p:bldP spid="64" grpId="0"/>
      <p:bldP spid="65" grpId="0"/>
      <p:bldP spid="66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108" grpId="0"/>
      <p:bldP spid="109" grpId="0" animBg="1"/>
      <p:bldP spid="110" grpId="0"/>
      <p:bldP spid="118" grpId="0" animBg="1"/>
      <p:bldP spid="119" grpId="0"/>
      <p:bldP spid="5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704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9144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X[0]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2098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X[1]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52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X[3]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768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endCxn id="9" idx="0"/>
          </p:cNvCxnSpPr>
          <p:nvPr/>
        </p:nvCxnSpPr>
        <p:spPr>
          <a:xfrm rot="16200000" flipH="1">
            <a:off x="22860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0" idx="0"/>
          </p:cNvCxnSpPr>
          <p:nvPr/>
        </p:nvCxnSpPr>
        <p:spPr>
          <a:xfrm rot="16200000" flipH="1">
            <a:off x="35814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endCxn id="11" idx="0"/>
          </p:cNvCxnSpPr>
          <p:nvPr/>
        </p:nvCxnSpPr>
        <p:spPr>
          <a:xfrm rot="16200000" flipH="1">
            <a:off x="4914900" y="1524000"/>
            <a:ext cx="609600" cy="304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8" idx="0"/>
          </p:cNvCxnSpPr>
          <p:nvPr/>
        </p:nvCxnSpPr>
        <p:spPr>
          <a:xfrm rot="16200000" flipH="1">
            <a:off x="933450" y="1504950"/>
            <a:ext cx="685800" cy="2667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9" idx="2"/>
          </p:cNvCxnSpPr>
          <p:nvPr/>
        </p:nvCxnSpPr>
        <p:spPr>
          <a:xfrm rot="16200000" flipH="1">
            <a:off x="2533650" y="2686050"/>
            <a:ext cx="685800" cy="3429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6200000" flipH="1">
            <a:off x="1219200" y="2743200"/>
            <a:ext cx="6858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" idx="2"/>
          </p:cNvCxnSpPr>
          <p:nvPr/>
        </p:nvCxnSpPr>
        <p:spPr>
          <a:xfrm rot="16200000" flipH="1">
            <a:off x="3867150" y="2647950"/>
            <a:ext cx="685800" cy="4191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11" idx="2"/>
          </p:cNvCxnSpPr>
          <p:nvPr/>
        </p:nvCxnSpPr>
        <p:spPr>
          <a:xfrm rot="16200000" flipH="1">
            <a:off x="52768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ounded Rectangle 69"/>
          <p:cNvSpPr/>
          <p:nvPr/>
        </p:nvSpPr>
        <p:spPr>
          <a:xfrm>
            <a:off x="72390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X’[2]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1" name="Straight Arrow Connector 70"/>
          <p:cNvCxnSpPr>
            <a:endCxn id="70" idx="0"/>
          </p:cNvCxnSpPr>
          <p:nvPr/>
        </p:nvCxnSpPr>
        <p:spPr>
          <a:xfrm>
            <a:off x="5105400" y="1371600"/>
            <a:ext cx="2628900" cy="609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70" idx="2"/>
          </p:cNvCxnSpPr>
          <p:nvPr/>
        </p:nvCxnSpPr>
        <p:spPr>
          <a:xfrm rot="16200000" flipH="1">
            <a:off x="76390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1676400" y="3429000"/>
            <a:ext cx="25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Completed vertices</a:t>
            </a:r>
            <a:endParaRPr lang="en-US" sz="2400" i="1" dirty="0"/>
          </a:p>
        </p:txBody>
      </p:sp>
      <p:sp>
        <p:nvSpPr>
          <p:cNvPr id="75" name="Left Brace 74"/>
          <p:cNvSpPr/>
          <p:nvPr/>
        </p:nvSpPr>
        <p:spPr>
          <a:xfrm rot="16200000">
            <a:off x="2590800" y="1524000"/>
            <a:ext cx="304800" cy="3657600"/>
          </a:xfrm>
          <a:prstGeom prst="leftBrace">
            <a:avLst>
              <a:gd name="adj1" fmla="val 5033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76" name="TextBox 75"/>
          <p:cNvSpPr txBox="1"/>
          <p:nvPr/>
        </p:nvSpPr>
        <p:spPr>
          <a:xfrm>
            <a:off x="5181600" y="3276600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Slow 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78" name="TextBox 77"/>
          <p:cNvSpPr txBox="1"/>
          <p:nvPr/>
        </p:nvSpPr>
        <p:spPr>
          <a:xfrm>
            <a:off x="7239000" y="3276600"/>
            <a:ext cx="1364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Duplicate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Dynamic Graph Rewriting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762000" y="5486400"/>
            <a:ext cx="7586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Duplication Policy = f(running times, data volumes)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79661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8" grpId="0"/>
      <p:bldP spid="4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/>
          <p:cNvSpPr/>
          <p:nvPr/>
        </p:nvSpPr>
        <p:spPr>
          <a:xfrm>
            <a:off x="381000" y="3505200"/>
            <a:ext cx="8534400" cy="3276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457200" y="990600"/>
            <a:ext cx="8534400" cy="213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382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133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00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718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672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5626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Straight Arrow Connector 57"/>
          <p:cNvCxnSpPr>
            <a:stCxn id="10" idx="2"/>
            <a:endCxn id="16" idx="0"/>
          </p:cNvCxnSpPr>
          <p:nvPr/>
        </p:nvCxnSpPr>
        <p:spPr>
          <a:xfrm rot="5400000">
            <a:off x="3352800" y="4381500"/>
            <a:ext cx="685800" cy="4572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8" idx="2"/>
            <a:endCxn id="16" idx="0"/>
          </p:cNvCxnSpPr>
          <p:nvPr/>
        </p:nvCxnSpPr>
        <p:spPr>
          <a:xfrm rot="16200000" flipH="1">
            <a:off x="20574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9" idx="2"/>
            <a:endCxn id="17" idx="0"/>
          </p:cNvCxnSpPr>
          <p:nvPr/>
        </p:nvCxnSpPr>
        <p:spPr>
          <a:xfrm rot="16200000" flipH="1">
            <a:off x="33528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57" idx="2"/>
            <a:endCxn id="18" idx="0"/>
          </p:cNvCxnSpPr>
          <p:nvPr/>
        </p:nvCxnSpPr>
        <p:spPr>
          <a:xfrm rot="5400000">
            <a:off x="6057900" y="4267200"/>
            <a:ext cx="685800" cy="685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59" idx="2"/>
            <a:endCxn id="17" idx="0"/>
          </p:cNvCxnSpPr>
          <p:nvPr/>
        </p:nvCxnSpPr>
        <p:spPr>
          <a:xfrm rot="5400000">
            <a:off x="6096000" y="2933700"/>
            <a:ext cx="685800" cy="3352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1" idx="2"/>
            <a:endCxn id="18" idx="0"/>
          </p:cNvCxnSpPr>
          <p:nvPr/>
        </p:nvCxnSpPr>
        <p:spPr>
          <a:xfrm rot="16200000" flipH="1">
            <a:off x="5334000" y="4229100"/>
            <a:ext cx="685800" cy="762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unded Rectangle 56"/>
          <p:cNvSpPr/>
          <p:nvPr/>
        </p:nvSpPr>
        <p:spPr>
          <a:xfrm>
            <a:off x="62484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7620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5" name="Rounded Rectangle 64"/>
          <p:cNvSpPr/>
          <p:nvPr/>
        </p:nvSpPr>
        <p:spPr>
          <a:xfrm>
            <a:off x="4419600" y="609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7" name="Rounded Rectangle 86"/>
          <p:cNvSpPr/>
          <p:nvPr/>
        </p:nvSpPr>
        <p:spPr>
          <a:xfrm>
            <a:off x="8382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8" name="Rounded Rectangle 87"/>
          <p:cNvSpPr/>
          <p:nvPr/>
        </p:nvSpPr>
        <p:spPr>
          <a:xfrm>
            <a:off x="2133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9" name="Rounded Rectangle 88"/>
          <p:cNvSpPr/>
          <p:nvPr/>
        </p:nvSpPr>
        <p:spPr>
          <a:xfrm>
            <a:off x="3429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1" name="Rounded Rectangle 90"/>
          <p:cNvSpPr/>
          <p:nvPr/>
        </p:nvSpPr>
        <p:spPr>
          <a:xfrm>
            <a:off x="4800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62484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5" name="Rounded Rectangle 94"/>
          <p:cNvSpPr/>
          <p:nvPr/>
        </p:nvSpPr>
        <p:spPr>
          <a:xfrm>
            <a:off x="7620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6" name="Rounded Rectangle 95"/>
          <p:cNvSpPr/>
          <p:nvPr/>
        </p:nvSpPr>
        <p:spPr>
          <a:xfrm>
            <a:off x="4419600" y="228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7" name="Straight Arrow Connector 96"/>
          <p:cNvCxnSpPr>
            <a:stCxn id="87" idx="2"/>
            <a:endCxn id="96" idx="0"/>
          </p:cNvCxnSpPr>
          <p:nvPr/>
        </p:nvCxnSpPr>
        <p:spPr>
          <a:xfrm rot="16200000" flipH="1">
            <a:off x="2857500" y="228600"/>
            <a:ext cx="533400" cy="3581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88" idx="2"/>
            <a:endCxn id="96" idx="0"/>
          </p:cNvCxnSpPr>
          <p:nvPr/>
        </p:nvCxnSpPr>
        <p:spPr>
          <a:xfrm rot="16200000" flipH="1">
            <a:off x="3505200" y="876300"/>
            <a:ext cx="533400" cy="2286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89" idx="2"/>
            <a:endCxn id="96" idx="0"/>
          </p:cNvCxnSpPr>
          <p:nvPr/>
        </p:nvCxnSpPr>
        <p:spPr>
          <a:xfrm rot="16200000" flipH="1">
            <a:off x="4152900" y="1524000"/>
            <a:ext cx="533400" cy="990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91" idx="2"/>
            <a:endCxn id="96" idx="0"/>
          </p:cNvCxnSpPr>
          <p:nvPr/>
        </p:nvCxnSpPr>
        <p:spPr>
          <a:xfrm rot="5400000">
            <a:off x="4838700" y="1828800"/>
            <a:ext cx="533400" cy="381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92" idx="2"/>
            <a:endCxn id="96" idx="0"/>
          </p:cNvCxnSpPr>
          <p:nvPr/>
        </p:nvCxnSpPr>
        <p:spPr>
          <a:xfrm rot="5400000">
            <a:off x="5562600" y="1104900"/>
            <a:ext cx="533400" cy="1828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95" idx="2"/>
            <a:endCxn id="96" idx="0"/>
          </p:cNvCxnSpPr>
          <p:nvPr/>
        </p:nvCxnSpPr>
        <p:spPr>
          <a:xfrm rot="5400000">
            <a:off x="6248400" y="419100"/>
            <a:ext cx="533400" cy="3200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18" idx="2"/>
            <a:endCxn id="65" idx="0"/>
          </p:cNvCxnSpPr>
          <p:nvPr/>
        </p:nvCxnSpPr>
        <p:spPr>
          <a:xfrm rot="5400000">
            <a:off x="5181600" y="5219700"/>
            <a:ext cx="609600" cy="1143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17" idx="2"/>
            <a:endCxn id="65" idx="0"/>
          </p:cNvCxnSpPr>
          <p:nvPr/>
        </p:nvCxnSpPr>
        <p:spPr>
          <a:xfrm rot="16200000" flipH="1">
            <a:off x="4533900" y="5715000"/>
            <a:ext cx="609600" cy="152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>
            <a:stCxn id="16" idx="2"/>
            <a:endCxn id="65" idx="0"/>
          </p:cNvCxnSpPr>
          <p:nvPr/>
        </p:nvCxnSpPr>
        <p:spPr>
          <a:xfrm rot="16200000" flipH="1">
            <a:off x="3886200" y="5067300"/>
            <a:ext cx="609600" cy="1447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Down Arrow 149"/>
          <p:cNvSpPr/>
          <p:nvPr/>
        </p:nvSpPr>
        <p:spPr>
          <a:xfrm>
            <a:off x="4343400" y="3048000"/>
            <a:ext cx="8382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TextBox 150"/>
          <p:cNvSpPr txBox="1"/>
          <p:nvPr/>
        </p:nvSpPr>
        <p:spPr>
          <a:xfrm>
            <a:off x="8382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2" name="TextBox 151"/>
          <p:cNvSpPr txBox="1"/>
          <p:nvPr/>
        </p:nvSpPr>
        <p:spPr>
          <a:xfrm>
            <a:off x="2133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3" name="TextBox 152"/>
          <p:cNvSpPr txBox="1"/>
          <p:nvPr/>
        </p:nvSpPr>
        <p:spPr>
          <a:xfrm>
            <a:off x="3429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4" name="TextBox 153"/>
          <p:cNvSpPr txBox="1"/>
          <p:nvPr/>
        </p:nvSpPr>
        <p:spPr>
          <a:xfrm>
            <a:off x="4800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5" name="TextBox 154"/>
          <p:cNvSpPr txBox="1"/>
          <p:nvPr/>
        </p:nvSpPr>
        <p:spPr>
          <a:xfrm>
            <a:off x="62484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7" name="TextBox 156"/>
          <p:cNvSpPr txBox="1"/>
          <p:nvPr/>
        </p:nvSpPr>
        <p:spPr>
          <a:xfrm>
            <a:off x="55626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8" name="TextBox 157"/>
          <p:cNvSpPr txBox="1"/>
          <p:nvPr/>
        </p:nvSpPr>
        <p:spPr>
          <a:xfrm>
            <a:off x="42672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9" name="TextBox 158"/>
          <p:cNvSpPr txBox="1"/>
          <p:nvPr/>
        </p:nvSpPr>
        <p:spPr>
          <a:xfrm>
            <a:off x="29718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457200" y="2514600"/>
            <a:ext cx="97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static</a:t>
            </a:r>
            <a:endParaRPr lang="en-US" sz="2800" i="1" dirty="0"/>
          </a:p>
        </p:txBody>
      </p:sp>
      <p:sp>
        <p:nvSpPr>
          <p:cNvPr id="161" name="TextBox 160"/>
          <p:cNvSpPr txBox="1"/>
          <p:nvPr/>
        </p:nvSpPr>
        <p:spPr>
          <a:xfrm>
            <a:off x="533400" y="6172200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dynamic</a:t>
            </a:r>
            <a:endParaRPr lang="en-US" sz="2800" i="1" dirty="0"/>
          </a:p>
        </p:txBody>
      </p:sp>
      <p:sp>
        <p:nvSpPr>
          <p:cNvPr id="162" name="TextBox 161"/>
          <p:cNvSpPr txBox="1"/>
          <p:nvPr/>
        </p:nvSpPr>
        <p:spPr>
          <a:xfrm>
            <a:off x="762000" y="480060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rack #</a:t>
            </a:r>
            <a:endParaRPr lang="en-US" sz="2000" i="1" dirty="0"/>
          </a:p>
        </p:txBody>
      </p:sp>
      <p:cxnSp>
        <p:nvCxnSpPr>
          <p:cNvPr id="164" name="Straight Arrow Connector 163"/>
          <p:cNvCxnSpPr/>
          <p:nvPr/>
        </p:nvCxnSpPr>
        <p:spPr>
          <a:xfrm rot="5400000" flipH="1" flipV="1">
            <a:off x="685800" y="4495800"/>
            <a:ext cx="6858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/>
          <p:cNvSpPr>
            <a:spLocks noGrp="1"/>
          </p:cNvSpPr>
          <p:nvPr>
            <p:ph type="title"/>
          </p:nvPr>
        </p:nvSpPr>
        <p:spPr>
          <a:xfrm>
            <a:off x="381000" y="152400"/>
            <a:ext cx="84582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Dynamic Aggregation</a:t>
            </a:r>
            <a:endParaRPr lang="en-US" dirty="0"/>
          </a:p>
        </p:txBody>
      </p:sp>
      <p:sp>
        <p:nvSpPr>
          <p:cNvPr id="50" name="Slide Number Placeholder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9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  <p:bldP spid="57" grpId="0" animBg="1"/>
      <p:bldP spid="59" grpId="0" animBg="1"/>
      <p:bldP spid="65" grpId="0" animBg="1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1" grpId="0"/>
      <p:bldP spid="16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30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/>
              <a:t>DryadLINQ: A compiler for Dryad</a:t>
            </a:r>
          </a:p>
          <a:p>
            <a:r>
              <a:rPr lang="en-US" dirty="0" smtClean="0"/>
              <a:t>The Compiler Forest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06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3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9474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Rich data model: collections of </a:t>
            </a:r>
            <a:r>
              <a:rPr lang="en-US" dirty="0" err="1" smtClean="0"/>
              <a:t>.Net</a:t>
            </a:r>
            <a:r>
              <a:rPr lang="en-US" dirty="0" smtClean="0"/>
              <a:t> objects</a:t>
            </a:r>
          </a:p>
          <a:p>
            <a:pPr lvl="1"/>
            <a:r>
              <a:rPr lang="en-US" dirty="0" smtClean="0"/>
              <a:t>Not just SQL tuples</a:t>
            </a:r>
          </a:p>
          <a:p>
            <a:r>
              <a:rPr lang="en-US" dirty="0" smtClean="0"/>
              <a:t>Expressive programming model</a:t>
            </a:r>
          </a:p>
          <a:p>
            <a:pPr lvl="1"/>
            <a:r>
              <a:rPr lang="en-US" dirty="0" smtClean="0"/>
              <a:t>Not just Map-Reduce</a:t>
            </a:r>
          </a:p>
          <a:p>
            <a:r>
              <a:rPr lang="en-US" dirty="0" smtClean="0"/>
              <a:t>Strong typing</a:t>
            </a:r>
          </a:p>
          <a:p>
            <a:r>
              <a:rPr lang="en-US" dirty="0" smtClean="0"/>
              <a:t>Powerful user-defined functions</a:t>
            </a:r>
          </a:p>
          <a:p>
            <a:pPr lvl="1"/>
            <a:r>
              <a:rPr lang="en-US" dirty="0" smtClean="0"/>
              <a:t>Arbitrary </a:t>
            </a:r>
            <a:r>
              <a:rPr lang="en-US" dirty="0" err="1" smtClean="0"/>
              <a:t>.Net</a:t>
            </a:r>
            <a:r>
              <a:rPr lang="en-US" dirty="0" smtClean="0"/>
              <a:t> code</a:t>
            </a:r>
          </a:p>
          <a:p>
            <a:r>
              <a:rPr lang="en-US" dirty="0" smtClean="0"/>
              <a:t>Tight integration with </a:t>
            </a:r>
            <a:r>
              <a:rPr lang="en-US" dirty="0" err="1" smtClean="0"/>
              <a:t>.Net</a:t>
            </a:r>
            <a:r>
              <a:rPr lang="en-US" dirty="0" smtClean="0"/>
              <a:t> and tools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33</a:t>
            </a:fld>
            <a:endParaRPr lang="en-US"/>
          </a:p>
        </p:txBody>
      </p:sp>
      <p:pic>
        <p:nvPicPr>
          <p:cNvPr id="1026" name="Picture 2" descr="C:\Users\mbudiu\AppData\Local\Microsoft\Windows\Temporary Internet Files\Content.IE5\12EBYADI\MC9004417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590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461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284205" y="4618036"/>
            <a:ext cx="1767017" cy="57180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from c in collection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where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select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379542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from c in collection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where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select new 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>
                <a:latin typeface="+mn-lt"/>
              </a:rPr>
              <a:t>};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598488" y="255814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15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4087125"/>
            <a:ext cx="467620" cy="367961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257800" y="4003271"/>
            <a:ext cx="1142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581400"/>
            <a:ext cx="467620" cy="367961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5638800" y="3469871"/>
            <a:ext cx="761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553725"/>
            <a:ext cx="467620" cy="367961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6841817" y="34698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5715000" y="3509400"/>
            <a:ext cx="622005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6898200" y="3509400"/>
            <a:ext cx="8418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553725"/>
            <a:ext cx="467620" cy="367961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3991227" y="3469871"/>
            <a:ext cx="13295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036800" y="3509400"/>
            <a:ext cx="6576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4724400" y="3505200"/>
            <a:ext cx="5334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Language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286000"/>
            <a:ext cx="20806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Where</a:t>
            </a:r>
          </a:p>
          <a:p>
            <a:r>
              <a:rPr lang="en-US" sz="3600" dirty="0" smtClean="0"/>
              <a:t>Select</a:t>
            </a:r>
          </a:p>
          <a:p>
            <a:r>
              <a:rPr lang="en-US" sz="3600" dirty="0" err="1" smtClean="0"/>
              <a:t>GroupBy</a:t>
            </a:r>
            <a:endParaRPr lang="en-US" sz="3600" dirty="0" smtClean="0"/>
          </a:p>
          <a:p>
            <a:r>
              <a:rPr lang="en-US" sz="3600" dirty="0" err="1" smtClean="0"/>
              <a:t>OrderBy</a:t>
            </a:r>
            <a:endParaRPr lang="en-US" sz="3600" dirty="0" smtClean="0"/>
          </a:p>
          <a:p>
            <a:r>
              <a:rPr lang="en-US" sz="3600" dirty="0" smtClean="0"/>
              <a:t>Aggregate</a:t>
            </a:r>
          </a:p>
          <a:p>
            <a:r>
              <a:rPr lang="en-US" sz="3600" dirty="0" smtClean="0"/>
              <a:t>Join</a:t>
            </a:r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86925"/>
            <a:ext cx="467620" cy="367961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86925"/>
            <a:ext cx="467620" cy="367961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86925"/>
            <a:ext cx="467620" cy="367961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3991227" y="24030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11167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513166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471391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5436596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575778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595853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15928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6841817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6962263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716300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20325"/>
            <a:ext cx="467620" cy="367961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20325"/>
            <a:ext cx="467620" cy="367961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20325"/>
            <a:ext cx="467620" cy="367961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3991227" y="29364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08960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290345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491091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469183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4892583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436596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553496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573571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593646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13720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841817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694018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714093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734168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7542426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114374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315119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515865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476175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4933575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5760488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5961234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161981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6964962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7165708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7366454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7567200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4087125"/>
            <a:ext cx="467620" cy="367961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087125"/>
            <a:ext cx="467620" cy="367961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3991227" y="4003271"/>
            <a:ext cx="9617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118400" y="4295790"/>
            <a:ext cx="11372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316484" y="4289363"/>
            <a:ext cx="116383" cy="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511080" y="4268487"/>
            <a:ext cx="122534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4705674" y="4268487"/>
            <a:ext cx="128685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334000" y="4261529"/>
            <a:ext cx="120878" cy="79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5551200" y="4226400"/>
            <a:ext cx="126291" cy="115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5752800" y="4212000"/>
            <a:ext cx="125437" cy="12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5947201" y="4176000"/>
            <a:ext cx="131782" cy="165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159418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6841817" y="40032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6962399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7163999" y="4118400"/>
            <a:ext cx="119457" cy="223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7358400" y="4075200"/>
            <a:ext cx="125803" cy="2663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7564501" y="40455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7867" y="5192431"/>
            <a:ext cx="467620" cy="367961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135" y="5192431"/>
            <a:ext cx="467620" cy="367961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4646562" y="5108577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476701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4967755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168501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369247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5569993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091931" y="5108577"/>
            <a:ext cx="7349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212378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6413124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661387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4579654"/>
            <a:ext cx="467620" cy="367961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5436597" y="4495800"/>
            <a:ext cx="35460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5557043" y="453807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10540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1794" y="5189254"/>
            <a:ext cx="467620" cy="367961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9710" y="5189254"/>
            <a:ext cx="467620" cy="367961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705859" y="5105400"/>
            <a:ext cx="72827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1826305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027051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227797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2784074" y="5105400"/>
            <a:ext cx="515431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2904520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105266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3276600" y="5225592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476877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4969517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170263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371009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5571755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6214140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6414886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661563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43658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7225"/>
          </a:xfrm>
        </p:spPr>
        <p:txBody>
          <a:bodyPr/>
          <a:lstStyle/>
          <a:p>
            <a:r>
              <a:rPr lang="en-US" dirty="0" smtClean="0"/>
              <a:t>Very expressive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37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04800" y="1447800"/>
            <a:ext cx="4441861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 smtClean="0"/>
              <a:t>var</a:t>
            </a:r>
            <a:r>
              <a:rPr lang="en-US" sz="2400" dirty="0" smtClean="0"/>
              <a:t> </a:t>
            </a:r>
            <a:r>
              <a:rPr lang="en-US" sz="2400" dirty="0"/>
              <a:t>result = </a:t>
            </a:r>
            <a:endParaRPr lang="en-US" sz="2400" dirty="0" smtClean="0"/>
          </a:p>
          <a:p>
            <a:r>
              <a:rPr lang="en-US" sz="2400" dirty="0" err="1" smtClean="0"/>
              <a:t>input.SelectMany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Mapper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 dirty="0"/>
              <a:t>.</a:t>
            </a:r>
            <a:r>
              <a:rPr lang="en-US" sz="2400" dirty="0" err="1" smtClean="0"/>
              <a:t>GroupBy</a:t>
            </a:r>
            <a:r>
              <a:rPr lang="en-US" sz="2400" dirty="0" smtClean="0"/>
              <a:t>(r </a:t>
            </a:r>
            <a:r>
              <a:rPr lang="en-US" sz="2400" dirty="0"/>
              <a:t>=&gt; </a:t>
            </a:r>
            <a:r>
              <a:rPr lang="en-US" sz="2400" dirty="0" smtClean="0">
                <a:solidFill>
                  <a:srgbClr val="FF0000"/>
                </a:solidFill>
              </a:rPr>
              <a:t>Key</a:t>
            </a:r>
            <a:r>
              <a:rPr lang="en-US" sz="2400" dirty="0" smtClean="0"/>
              <a:t>(r))</a:t>
            </a:r>
            <a:endParaRPr lang="en-US" sz="2400" dirty="0"/>
          </a:p>
          <a:p>
            <a:r>
              <a:rPr lang="en-US" sz="2400" dirty="0" smtClean="0"/>
              <a:t>          </a:t>
            </a:r>
            <a:r>
              <a:rPr lang="en-US" sz="2400"/>
              <a:t>.</a:t>
            </a:r>
            <a:r>
              <a:rPr lang="en-US" sz="2400" smtClean="0"/>
              <a:t>Select(g =&gt; </a:t>
            </a:r>
            <a:r>
              <a:rPr lang="en-US" sz="2400" smtClean="0">
                <a:solidFill>
                  <a:srgbClr val="FF0000"/>
                </a:solidFill>
              </a:rPr>
              <a:t>Reducer</a:t>
            </a:r>
            <a:r>
              <a:rPr lang="en-US" sz="2400" smtClean="0"/>
              <a:t>(g</a:t>
            </a:r>
            <a:r>
              <a:rPr lang="en-US" sz="2400" dirty="0" smtClean="0"/>
              <a:t>));</a:t>
            </a:r>
            <a:endParaRPr lang="en-US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511" y="1655354"/>
            <a:ext cx="3740114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13469" y="2796251"/>
            <a:ext cx="1378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Map-Reduce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78" y="3830337"/>
            <a:ext cx="4505500" cy="1707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66831" y="3344743"/>
            <a:ext cx="3348519" cy="3007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354627" y="5537771"/>
            <a:ext cx="193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sorting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166831" y="6339448"/>
            <a:ext cx="315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Iterative machine-learning (EM)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08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886700" cy="825499"/>
          </a:xfrm>
        </p:spPr>
        <p:txBody>
          <a:bodyPr/>
          <a:lstStyle/>
          <a:p>
            <a:r>
              <a:rPr lang="en-US" dirty="0" smtClean="0"/>
              <a:t>DryadLINQ video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38</a:t>
            </a:fld>
            <a:endParaRPr lang="en-US"/>
          </a:p>
        </p:txBody>
      </p:sp>
      <p:pic>
        <p:nvPicPr>
          <p:cNvPr id="4" name="dryadlinq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7700" y="713583"/>
            <a:ext cx="8010525" cy="600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6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39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/>
              <a:t>The Compiler Forest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55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Homomorphisms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23555"/>
            <a:ext cx="7886700" cy="5216236"/>
          </a:xfrm>
        </p:spPr>
        <p:txBody>
          <a:bodyPr>
            <a:normAutofit/>
          </a:bodyPr>
          <a:lstStyle/>
          <a:p>
            <a:r>
              <a:rPr lang="en-US" dirty="0" err="1" smtClean="0"/>
              <a:t>Monoids</a:t>
            </a:r>
            <a:r>
              <a:rPr lang="en-US" dirty="0" smtClean="0"/>
              <a:t> (M, +</a:t>
            </a:r>
            <a:r>
              <a:rPr lang="en-US" baseline="-25000" dirty="0" smtClean="0"/>
              <a:t>M</a:t>
            </a:r>
            <a:r>
              <a:rPr lang="en-US" dirty="0" smtClean="0"/>
              <a:t>, 0</a:t>
            </a:r>
            <a:r>
              <a:rPr lang="en-US" baseline="-25000" dirty="0" smtClean="0"/>
              <a:t>M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+</a:t>
            </a:r>
            <a:r>
              <a:rPr lang="en-US" baseline="-25000" dirty="0" smtClean="0"/>
              <a:t>M </a:t>
            </a:r>
            <a:r>
              <a:rPr lang="en-US" dirty="0" smtClean="0"/>
              <a:t>is associative</a:t>
            </a:r>
          </a:p>
          <a:p>
            <a:pPr lvl="1"/>
            <a:r>
              <a:rPr lang="en-US" dirty="0" smtClean="0"/>
              <a:t>0</a:t>
            </a:r>
            <a:r>
              <a:rPr lang="en-US" baseline="-25000" dirty="0" smtClean="0"/>
              <a:t>M </a:t>
            </a:r>
            <a:r>
              <a:rPr lang="en-US" dirty="0" smtClean="0"/>
              <a:t>is neutral element</a:t>
            </a:r>
            <a:endParaRPr lang="en-US" baseline="-25000" dirty="0" smtClean="0"/>
          </a:p>
          <a:p>
            <a:r>
              <a:rPr lang="en-US" dirty="0" smtClean="0"/>
              <a:t>Linear maps between </a:t>
            </a:r>
            <a:r>
              <a:rPr lang="en-US" dirty="0" err="1" smtClean="0"/>
              <a:t>monoids</a:t>
            </a:r>
            <a:endParaRPr lang="en-US" dirty="0" smtClean="0"/>
          </a:p>
          <a:p>
            <a:pPr lvl="1"/>
            <a:r>
              <a:rPr lang="en-US" dirty="0" smtClean="0"/>
              <a:t>f : M -&gt; N</a:t>
            </a:r>
          </a:p>
          <a:p>
            <a:pPr lvl="1"/>
            <a:r>
              <a:rPr lang="en-US" dirty="0" smtClean="0"/>
              <a:t>f(0</a:t>
            </a:r>
            <a:r>
              <a:rPr lang="en-US" baseline="-25000" dirty="0" smtClean="0"/>
              <a:t>M</a:t>
            </a:r>
            <a:r>
              <a:rPr lang="en-US" dirty="0" smtClean="0"/>
              <a:t>) = 0</a:t>
            </a:r>
            <a:r>
              <a:rPr lang="en-US" baseline="-25000" dirty="0" smtClean="0"/>
              <a:t>N</a:t>
            </a:r>
          </a:p>
          <a:p>
            <a:pPr lvl="1"/>
            <a:r>
              <a:rPr lang="en-US" dirty="0" smtClean="0"/>
              <a:t>f(a +</a:t>
            </a:r>
            <a:r>
              <a:rPr lang="en-US" baseline="-25000" dirty="0" smtClean="0"/>
              <a:t>M </a:t>
            </a:r>
            <a:r>
              <a:rPr lang="en-US" dirty="0" smtClean="0"/>
              <a:t>b) = f(a) +</a:t>
            </a:r>
            <a:r>
              <a:rPr lang="en-US" baseline="-25000" dirty="0" smtClean="0"/>
              <a:t>N</a:t>
            </a:r>
            <a:r>
              <a:rPr lang="en-US" dirty="0" smtClean="0"/>
              <a:t> f(b)</a:t>
            </a:r>
            <a:endParaRPr lang="en-US" baseline="-25000" dirty="0"/>
          </a:p>
          <a:p>
            <a:r>
              <a:rPr lang="en-US" dirty="0" smtClean="0"/>
              <a:t>Examples:</a:t>
            </a:r>
          </a:p>
          <a:p>
            <a:pPr lvl="1"/>
            <a:r>
              <a:rPr lang="en-US" dirty="0" smtClean="0"/>
              <a:t>(</a:t>
            </a:r>
            <a:r>
              <a:rPr lang="en-US" b="1" dirty="0" smtClean="0"/>
              <a:t>R</a:t>
            </a:r>
            <a:r>
              <a:rPr lang="en-US" dirty="0" smtClean="0"/>
              <a:t>, +, 0)</a:t>
            </a:r>
          </a:p>
          <a:p>
            <a:pPr lvl="1"/>
            <a:r>
              <a:rPr lang="en-US" dirty="0" smtClean="0"/>
              <a:t>Multi-sets (collections): (C(X), U, </a:t>
            </a:r>
            <a:r>
              <a:rPr lang="el-GR" dirty="0" smtClean="0"/>
              <a:t>φ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Lists (X*, </a:t>
            </a:r>
            <a:r>
              <a:rPr lang="en-US" dirty="0" err="1" smtClean="0"/>
              <a:t>concat</a:t>
            </a:r>
            <a:r>
              <a:rPr lang="en-US" dirty="0" smtClean="0"/>
              <a:t>, [])</a:t>
            </a:r>
          </a:p>
          <a:p>
            <a:pPr lvl="1"/>
            <a:r>
              <a:rPr lang="en-US" dirty="0" smtClean="0"/>
              <a:t>Dictionaries (M[X], </a:t>
            </a:r>
            <a:r>
              <a:rPr lang="en-US" dirty="0" err="1" smtClean="0"/>
              <a:t>Pointwise</a:t>
            </a:r>
            <a:r>
              <a:rPr lang="en-US" dirty="0" smtClean="0"/>
              <a:t> +, [])</a:t>
            </a:r>
          </a:p>
          <a:p>
            <a:pPr lvl="1"/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0447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Rounded Rectangle 116"/>
          <p:cNvSpPr/>
          <p:nvPr/>
        </p:nvSpPr>
        <p:spPr>
          <a:xfrm>
            <a:off x="7086599" y="3239245"/>
            <a:ext cx="1676401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</a:t>
            </a:r>
            <a:r>
              <a:rPr lang="en-US" dirty="0"/>
              <a:t>p</a:t>
            </a:r>
            <a:endParaRPr lang="en-US" dirty="0"/>
          </a:p>
        </p:txBody>
      </p:sp>
      <p:grpSp>
        <p:nvGrpSpPr>
          <p:cNvPr id="30" name="Group 29"/>
          <p:cNvGrpSpPr/>
          <p:nvPr/>
        </p:nvGrpSpPr>
        <p:grpSpPr>
          <a:xfrm>
            <a:off x="412906" y="3239245"/>
            <a:ext cx="3497564" cy="805712"/>
            <a:chOff x="412906" y="2139956"/>
            <a:chExt cx="5175544" cy="906427"/>
          </a:xfrm>
        </p:grpSpPr>
        <p:sp>
          <p:nvSpPr>
            <p:cNvPr id="3" name="Rounded Rectangle 2"/>
            <p:cNvSpPr/>
            <p:nvPr/>
          </p:nvSpPr>
          <p:spPr>
            <a:xfrm>
              <a:off x="412906" y="2139956"/>
              <a:ext cx="5175544" cy="906427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640717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" name="Rectangle 4"/>
            <p:cNvSpPr/>
            <p:nvPr/>
          </p:nvSpPr>
          <p:spPr>
            <a:xfrm>
              <a:off x="1020399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400083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779767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159451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546506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926190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305874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682659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062343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49398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829082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5208766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37947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1017629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1397313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1776997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156681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543736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923420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3303104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3679889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059573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446628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826312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5205996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</p:grpSp>
      <p:sp>
        <p:nvSpPr>
          <p:cNvPr id="32" name="Rounded Rectangle 31"/>
          <p:cNvSpPr/>
          <p:nvPr/>
        </p:nvSpPr>
        <p:spPr>
          <a:xfrm>
            <a:off x="4876800" y="3239245"/>
            <a:ext cx="1953157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3" name="Rectangle 32"/>
          <p:cNvSpPr/>
          <p:nvPr/>
        </p:nvSpPr>
        <p:spPr>
          <a:xfrm>
            <a:off x="5030752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287336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5543921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5800507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ectangle 36"/>
          <p:cNvSpPr/>
          <p:nvPr/>
        </p:nvSpPr>
        <p:spPr>
          <a:xfrm>
            <a:off x="6057092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8" name="Rectangle 37"/>
          <p:cNvSpPr/>
          <p:nvPr/>
        </p:nvSpPr>
        <p:spPr>
          <a:xfrm>
            <a:off x="6318659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6575244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7170698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7425325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Rectangle 41"/>
          <p:cNvSpPr/>
          <p:nvPr/>
        </p:nvSpPr>
        <p:spPr>
          <a:xfrm>
            <a:off x="7681910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3" name="Rectangle 42"/>
          <p:cNvSpPr/>
          <p:nvPr/>
        </p:nvSpPr>
        <p:spPr>
          <a:xfrm>
            <a:off x="7943477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4" name="Rectangle 43"/>
          <p:cNvSpPr/>
          <p:nvPr/>
        </p:nvSpPr>
        <p:spPr>
          <a:xfrm>
            <a:off x="8200062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5" name="Rectangle 44"/>
          <p:cNvSpPr/>
          <p:nvPr/>
        </p:nvSpPr>
        <p:spPr>
          <a:xfrm>
            <a:off x="8456648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6" name="Rectangle 45"/>
          <p:cNvSpPr/>
          <p:nvPr/>
        </p:nvSpPr>
        <p:spPr>
          <a:xfrm>
            <a:off x="3624548" y="1461552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5285464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8" name="Rectangle 47"/>
          <p:cNvSpPr/>
          <p:nvPr/>
        </p:nvSpPr>
        <p:spPr>
          <a:xfrm>
            <a:off x="5542049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9" name="Rectangle 48"/>
          <p:cNvSpPr/>
          <p:nvPr/>
        </p:nvSpPr>
        <p:spPr>
          <a:xfrm>
            <a:off x="5798635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0" name="Rectangle 49"/>
          <p:cNvSpPr/>
          <p:nvPr/>
        </p:nvSpPr>
        <p:spPr>
          <a:xfrm>
            <a:off x="6055220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1" name="Rectangle 50"/>
          <p:cNvSpPr/>
          <p:nvPr/>
        </p:nvSpPr>
        <p:spPr>
          <a:xfrm>
            <a:off x="6316787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2" name="Rectangle 51"/>
          <p:cNvSpPr/>
          <p:nvPr/>
        </p:nvSpPr>
        <p:spPr>
          <a:xfrm>
            <a:off x="6573372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3" name="Rectangle 52"/>
          <p:cNvSpPr/>
          <p:nvPr/>
        </p:nvSpPr>
        <p:spPr>
          <a:xfrm>
            <a:off x="7168826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4" name="Rectangle 53"/>
          <p:cNvSpPr/>
          <p:nvPr/>
        </p:nvSpPr>
        <p:spPr>
          <a:xfrm>
            <a:off x="7423453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5" name="Rectangle 54"/>
          <p:cNvSpPr/>
          <p:nvPr/>
        </p:nvSpPr>
        <p:spPr>
          <a:xfrm>
            <a:off x="7680038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6" name="Rectangle 55"/>
          <p:cNvSpPr/>
          <p:nvPr/>
        </p:nvSpPr>
        <p:spPr>
          <a:xfrm>
            <a:off x="7941605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7" name="Rectangle 56"/>
          <p:cNvSpPr/>
          <p:nvPr/>
        </p:nvSpPr>
        <p:spPr>
          <a:xfrm>
            <a:off x="8198190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8" name="Rectangle 57"/>
          <p:cNvSpPr/>
          <p:nvPr/>
        </p:nvSpPr>
        <p:spPr>
          <a:xfrm>
            <a:off x="8454776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0" name="Rounded Rectangle 59"/>
          <p:cNvSpPr/>
          <p:nvPr/>
        </p:nvSpPr>
        <p:spPr>
          <a:xfrm>
            <a:off x="412906" y="5290288"/>
            <a:ext cx="3497564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61" name="Rectangle 60"/>
          <p:cNvSpPr/>
          <p:nvPr/>
        </p:nvSpPr>
        <p:spPr>
          <a:xfrm>
            <a:off x="568730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825314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3" name="Rectangle 62"/>
          <p:cNvSpPr/>
          <p:nvPr/>
        </p:nvSpPr>
        <p:spPr>
          <a:xfrm>
            <a:off x="1081899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4" name="Rectangle 63"/>
          <p:cNvSpPr/>
          <p:nvPr/>
        </p:nvSpPr>
        <p:spPr>
          <a:xfrm>
            <a:off x="1338485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5" name="Rectangle 64"/>
          <p:cNvSpPr/>
          <p:nvPr/>
        </p:nvSpPr>
        <p:spPr>
          <a:xfrm>
            <a:off x="1595070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6" name="Rectangle 65"/>
          <p:cNvSpPr/>
          <p:nvPr/>
        </p:nvSpPr>
        <p:spPr>
          <a:xfrm>
            <a:off x="1856637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7" name="Rectangle 66"/>
          <p:cNvSpPr/>
          <p:nvPr/>
        </p:nvSpPr>
        <p:spPr>
          <a:xfrm>
            <a:off x="2113222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8" name="Rectangle 67"/>
          <p:cNvSpPr/>
          <p:nvPr/>
        </p:nvSpPr>
        <p:spPr>
          <a:xfrm>
            <a:off x="2369807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69" name="Rectangle 68"/>
          <p:cNvSpPr/>
          <p:nvPr/>
        </p:nvSpPr>
        <p:spPr>
          <a:xfrm>
            <a:off x="2624434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0" name="Rectangle 69"/>
          <p:cNvSpPr/>
          <p:nvPr/>
        </p:nvSpPr>
        <p:spPr>
          <a:xfrm>
            <a:off x="2881019" y="548798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1" name="Rectangle 70"/>
          <p:cNvSpPr/>
          <p:nvPr/>
        </p:nvSpPr>
        <p:spPr>
          <a:xfrm>
            <a:off x="3142586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2" name="Rectangle 71"/>
          <p:cNvSpPr/>
          <p:nvPr/>
        </p:nvSpPr>
        <p:spPr>
          <a:xfrm>
            <a:off x="3399171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3" name="Rectangle 72"/>
          <p:cNvSpPr/>
          <p:nvPr/>
        </p:nvSpPr>
        <p:spPr>
          <a:xfrm>
            <a:off x="3655757" y="5489472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4" name="Rectangle 73"/>
          <p:cNvSpPr/>
          <p:nvPr/>
        </p:nvSpPr>
        <p:spPr>
          <a:xfrm>
            <a:off x="566858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75" name="Rectangle 74"/>
          <p:cNvSpPr/>
          <p:nvPr/>
        </p:nvSpPr>
        <p:spPr>
          <a:xfrm>
            <a:off x="823442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6" name="Rectangle 75"/>
          <p:cNvSpPr/>
          <p:nvPr/>
        </p:nvSpPr>
        <p:spPr>
          <a:xfrm>
            <a:off x="1080027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7" name="Rectangle 76"/>
          <p:cNvSpPr/>
          <p:nvPr/>
        </p:nvSpPr>
        <p:spPr>
          <a:xfrm>
            <a:off x="1336613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8" name="Rectangle 77"/>
          <p:cNvSpPr/>
          <p:nvPr/>
        </p:nvSpPr>
        <p:spPr>
          <a:xfrm>
            <a:off x="1593198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9" name="Rectangle 78"/>
          <p:cNvSpPr/>
          <p:nvPr/>
        </p:nvSpPr>
        <p:spPr>
          <a:xfrm>
            <a:off x="1854765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0" name="Rectangle 79"/>
          <p:cNvSpPr/>
          <p:nvPr/>
        </p:nvSpPr>
        <p:spPr>
          <a:xfrm>
            <a:off x="2111350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1" name="Rectangle 80"/>
          <p:cNvSpPr/>
          <p:nvPr/>
        </p:nvSpPr>
        <p:spPr>
          <a:xfrm>
            <a:off x="2367935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2" name="Rectangle 81"/>
          <p:cNvSpPr/>
          <p:nvPr/>
        </p:nvSpPr>
        <p:spPr>
          <a:xfrm>
            <a:off x="2622562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3" name="Rectangle 82"/>
          <p:cNvSpPr/>
          <p:nvPr/>
        </p:nvSpPr>
        <p:spPr>
          <a:xfrm>
            <a:off x="2879147" y="548956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4" name="Rectangle 83"/>
          <p:cNvSpPr/>
          <p:nvPr/>
        </p:nvSpPr>
        <p:spPr>
          <a:xfrm>
            <a:off x="3140714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5" name="Rectangle 84"/>
          <p:cNvSpPr/>
          <p:nvPr/>
        </p:nvSpPr>
        <p:spPr>
          <a:xfrm>
            <a:off x="3397299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6" name="Rectangle 85"/>
          <p:cNvSpPr/>
          <p:nvPr/>
        </p:nvSpPr>
        <p:spPr>
          <a:xfrm>
            <a:off x="3653885" y="5491055"/>
            <a:ext cx="150208" cy="410324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5" name="Down Arrow 114"/>
          <p:cNvSpPr/>
          <p:nvPr/>
        </p:nvSpPr>
        <p:spPr>
          <a:xfrm>
            <a:off x="2036246" y="4648200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TextBox 115"/>
          <p:cNvSpPr txBox="1"/>
          <p:nvPr/>
        </p:nvSpPr>
        <p:spPr>
          <a:xfrm>
            <a:off x="4474487" y="1503442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/>
              <a:t>f(  )=</a:t>
            </a:r>
            <a:endParaRPr lang="en-US" sz="3200" i="1" dirty="0"/>
          </a:p>
        </p:txBody>
      </p:sp>
      <p:sp>
        <p:nvSpPr>
          <p:cNvPr id="118" name="Down Arrow 117"/>
          <p:cNvSpPr/>
          <p:nvPr/>
        </p:nvSpPr>
        <p:spPr>
          <a:xfrm rot="5400000">
            <a:off x="4225972" y="3487159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Rounded Rectangle 118"/>
          <p:cNvSpPr/>
          <p:nvPr/>
        </p:nvSpPr>
        <p:spPr>
          <a:xfrm>
            <a:off x="7086599" y="5288705"/>
            <a:ext cx="1676401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20" name="Rounded Rectangle 119"/>
          <p:cNvSpPr/>
          <p:nvPr/>
        </p:nvSpPr>
        <p:spPr>
          <a:xfrm>
            <a:off x="4876800" y="5288705"/>
            <a:ext cx="1953157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21" name="Rectangle 120"/>
          <p:cNvSpPr/>
          <p:nvPr/>
        </p:nvSpPr>
        <p:spPr>
          <a:xfrm>
            <a:off x="5032624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22" name="Rectangle 121"/>
          <p:cNvSpPr/>
          <p:nvPr/>
        </p:nvSpPr>
        <p:spPr>
          <a:xfrm>
            <a:off x="5289208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3" name="Rectangle 122"/>
          <p:cNvSpPr/>
          <p:nvPr/>
        </p:nvSpPr>
        <p:spPr>
          <a:xfrm>
            <a:off x="5545793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4" name="Rectangle 123"/>
          <p:cNvSpPr/>
          <p:nvPr/>
        </p:nvSpPr>
        <p:spPr>
          <a:xfrm>
            <a:off x="5802379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5" name="Rectangle 124"/>
          <p:cNvSpPr/>
          <p:nvPr/>
        </p:nvSpPr>
        <p:spPr>
          <a:xfrm>
            <a:off x="6058964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6" name="Rectangle 125"/>
          <p:cNvSpPr/>
          <p:nvPr/>
        </p:nvSpPr>
        <p:spPr>
          <a:xfrm>
            <a:off x="6320531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7" name="Rectangle 126"/>
          <p:cNvSpPr/>
          <p:nvPr/>
        </p:nvSpPr>
        <p:spPr>
          <a:xfrm>
            <a:off x="6577116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8" name="Rectangle 127"/>
          <p:cNvSpPr/>
          <p:nvPr/>
        </p:nvSpPr>
        <p:spPr>
          <a:xfrm>
            <a:off x="7172570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9" name="Rectangle 128"/>
          <p:cNvSpPr/>
          <p:nvPr/>
        </p:nvSpPr>
        <p:spPr>
          <a:xfrm>
            <a:off x="7427197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0" name="Rectangle 129"/>
          <p:cNvSpPr/>
          <p:nvPr/>
        </p:nvSpPr>
        <p:spPr>
          <a:xfrm>
            <a:off x="7683782" y="548947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1" name="Rectangle 130"/>
          <p:cNvSpPr/>
          <p:nvPr/>
        </p:nvSpPr>
        <p:spPr>
          <a:xfrm>
            <a:off x="7945349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2" name="Rectangle 131"/>
          <p:cNvSpPr/>
          <p:nvPr/>
        </p:nvSpPr>
        <p:spPr>
          <a:xfrm>
            <a:off x="8201934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3" name="Rectangle 132"/>
          <p:cNvSpPr/>
          <p:nvPr/>
        </p:nvSpPr>
        <p:spPr>
          <a:xfrm>
            <a:off x="8458520" y="5490963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4" name="Rectangle 133"/>
          <p:cNvSpPr/>
          <p:nvPr/>
        </p:nvSpPr>
        <p:spPr>
          <a:xfrm>
            <a:off x="5030752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5" name="Rectangle 134"/>
          <p:cNvSpPr/>
          <p:nvPr/>
        </p:nvSpPr>
        <p:spPr>
          <a:xfrm>
            <a:off x="5287336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6" name="Rectangle 135"/>
          <p:cNvSpPr/>
          <p:nvPr/>
        </p:nvSpPr>
        <p:spPr>
          <a:xfrm>
            <a:off x="5543921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7" name="Rectangle 136"/>
          <p:cNvSpPr/>
          <p:nvPr/>
        </p:nvSpPr>
        <p:spPr>
          <a:xfrm>
            <a:off x="5800507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8" name="Rectangle 137"/>
          <p:cNvSpPr/>
          <p:nvPr/>
        </p:nvSpPr>
        <p:spPr>
          <a:xfrm>
            <a:off x="6057092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6318659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0" name="Rectangle 139"/>
          <p:cNvSpPr/>
          <p:nvPr/>
        </p:nvSpPr>
        <p:spPr>
          <a:xfrm>
            <a:off x="6575244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ectangle 140"/>
          <p:cNvSpPr/>
          <p:nvPr/>
        </p:nvSpPr>
        <p:spPr>
          <a:xfrm>
            <a:off x="7170698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2" name="Rectangle 141"/>
          <p:cNvSpPr/>
          <p:nvPr/>
        </p:nvSpPr>
        <p:spPr>
          <a:xfrm>
            <a:off x="7425325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3" name="Rectangle 142"/>
          <p:cNvSpPr/>
          <p:nvPr/>
        </p:nvSpPr>
        <p:spPr>
          <a:xfrm>
            <a:off x="7681910" y="549105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7943477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8200062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ectangle 145"/>
          <p:cNvSpPr/>
          <p:nvPr/>
        </p:nvSpPr>
        <p:spPr>
          <a:xfrm>
            <a:off x="8456648" y="5492546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Down Arrow 147"/>
          <p:cNvSpPr/>
          <p:nvPr/>
        </p:nvSpPr>
        <p:spPr>
          <a:xfrm rot="5400000">
            <a:off x="4225972" y="5468447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Down Arrow 148"/>
          <p:cNvSpPr/>
          <p:nvPr/>
        </p:nvSpPr>
        <p:spPr>
          <a:xfrm>
            <a:off x="5682669" y="4648200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Down Arrow 151"/>
          <p:cNvSpPr/>
          <p:nvPr/>
        </p:nvSpPr>
        <p:spPr>
          <a:xfrm rot="16200000">
            <a:off x="3952217" y="1563135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Rectangle 152"/>
          <p:cNvSpPr/>
          <p:nvPr/>
        </p:nvSpPr>
        <p:spPr>
          <a:xfrm>
            <a:off x="4830229" y="1461552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5" name="Rectangle 154"/>
          <p:cNvSpPr/>
          <p:nvPr/>
        </p:nvSpPr>
        <p:spPr>
          <a:xfrm>
            <a:off x="5404786" y="1593741"/>
            <a:ext cx="150208" cy="40417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" y="4100420"/>
            <a:ext cx="2892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/>
              <a:t>Select(x =&gt; f(x))</a:t>
            </a:r>
            <a:endParaRPr lang="en-US" sz="3200" i="1" dirty="0"/>
          </a:p>
        </p:txBody>
      </p:sp>
      <p:sp>
        <p:nvSpPr>
          <p:cNvPr id="157" name="TextBox 156"/>
          <p:cNvSpPr txBox="1"/>
          <p:nvPr/>
        </p:nvSpPr>
        <p:spPr>
          <a:xfrm>
            <a:off x="6811047" y="345743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6811047" y="550847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41</a:t>
            </a:fld>
            <a:endParaRPr lang="en-US"/>
          </a:p>
        </p:txBody>
      </p:sp>
      <p:sp>
        <p:nvSpPr>
          <p:cNvPr id="147" name="Down Arrow 146"/>
          <p:cNvSpPr/>
          <p:nvPr/>
        </p:nvSpPr>
        <p:spPr>
          <a:xfrm>
            <a:off x="7758886" y="4648200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5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115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8" grpId="0" animBg="1"/>
      <p:bldP spid="149" grpId="0" animBg="1"/>
      <p:bldP spid="156" grpId="0"/>
      <p:bldP spid="157" grpId="0"/>
      <p:bldP spid="160" grpId="0"/>
      <p:bldP spid="14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Rounded Rectangle 158"/>
          <p:cNvSpPr/>
          <p:nvPr/>
        </p:nvSpPr>
        <p:spPr>
          <a:xfrm>
            <a:off x="2056522" y="5715000"/>
            <a:ext cx="388390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17" name="Rounded Rectangle 116"/>
          <p:cNvSpPr/>
          <p:nvPr/>
        </p:nvSpPr>
        <p:spPr>
          <a:xfrm>
            <a:off x="7086599" y="3239245"/>
            <a:ext cx="1676401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Reduce</a:t>
            </a:r>
            <a:endParaRPr lang="en-US" dirty="0"/>
          </a:p>
        </p:txBody>
      </p:sp>
      <p:grpSp>
        <p:nvGrpSpPr>
          <p:cNvPr id="30" name="Group 29"/>
          <p:cNvGrpSpPr/>
          <p:nvPr/>
        </p:nvGrpSpPr>
        <p:grpSpPr>
          <a:xfrm>
            <a:off x="412906" y="3239245"/>
            <a:ext cx="3497564" cy="805712"/>
            <a:chOff x="412906" y="2139956"/>
            <a:chExt cx="5175544" cy="906427"/>
          </a:xfrm>
        </p:grpSpPr>
        <p:sp>
          <p:nvSpPr>
            <p:cNvPr id="3" name="Rounded Rectangle 2"/>
            <p:cNvSpPr/>
            <p:nvPr/>
          </p:nvSpPr>
          <p:spPr>
            <a:xfrm>
              <a:off x="412906" y="2139956"/>
              <a:ext cx="5175544" cy="906427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640717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5" name="Rectangle 4"/>
            <p:cNvSpPr/>
            <p:nvPr/>
          </p:nvSpPr>
          <p:spPr>
            <a:xfrm>
              <a:off x="1020399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400083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779767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159451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546506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926190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305874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682659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062343" y="2240669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49398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829082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5208766" y="2242346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37947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1017629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1397313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1776997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156681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543736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923420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3303104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3679889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059573" y="2242450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446628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826312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5205996" y="2244127"/>
              <a:ext cx="227811" cy="70499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</p:grpSp>
      <p:sp>
        <p:nvSpPr>
          <p:cNvPr id="32" name="Rounded Rectangle 31"/>
          <p:cNvSpPr/>
          <p:nvPr/>
        </p:nvSpPr>
        <p:spPr>
          <a:xfrm>
            <a:off x="4876800" y="3239245"/>
            <a:ext cx="1953157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3" name="Rectangle 32"/>
          <p:cNvSpPr/>
          <p:nvPr/>
        </p:nvSpPr>
        <p:spPr>
          <a:xfrm>
            <a:off x="5030752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287336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5543921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5800507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ectangle 36"/>
          <p:cNvSpPr/>
          <p:nvPr/>
        </p:nvSpPr>
        <p:spPr>
          <a:xfrm>
            <a:off x="6057092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8" name="Rectangle 37"/>
          <p:cNvSpPr/>
          <p:nvPr/>
        </p:nvSpPr>
        <p:spPr>
          <a:xfrm>
            <a:off x="6318659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6575244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7170698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7425325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Rectangle 41"/>
          <p:cNvSpPr/>
          <p:nvPr/>
        </p:nvSpPr>
        <p:spPr>
          <a:xfrm>
            <a:off x="7681910" y="332876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3" name="Rectangle 42"/>
          <p:cNvSpPr/>
          <p:nvPr/>
        </p:nvSpPr>
        <p:spPr>
          <a:xfrm>
            <a:off x="7943477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4" name="Rectangle 43"/>
          <p:cNvSpPr/>
          <p:nvPr/>
        </p:nvSpPr>
        <p:spPr>
          <a:xfrm>
            <a:off x="8200062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5" name="Rectangle 44"/>
          <p:cNvSpPr/>
          <p:nvPr/>
        </p:nvSpPr>
        <p:spPr>
          <a:xfrm>
            <a:off x="8456648" y="333025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7" name="Rectangle 46"/>
          <p:cNvSpPr/>
          <p:nvPr/>
        </p:nvSpPr>
        <p:spPr>
          <a:xfrm>
            <a:off x="5285464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8" name="Rectangle 47"/>
          <p:cNvSpPr/>
          <p:nvPr/>
        </p:nvSpPr>
        <p:spPr>
          <a:xfrm>
            <a:off x="5542049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9" name="Rectangle 48"/>
          <p:cNvSpPr/>
          <p:nvPr/>
        </p:nvSpPr>
        <p:spPr>
          <a:xfrm>
            <a:off x="5798635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0" name="Rectangle 49"/>
          <p:cNvSpPr/>
          <p:nvPr/>
        </p:nvSpPr>
        <p:spPr>
          <a:xfrm>
            <a:off x="6055220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1" name="Rectangle 50"/>
          <p:cNvSpPr/>
          <p:nvPr/>
        </p:nvSpPr>
        <p:spPr>
          <a:xfrm>
            <a:off x="6316787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2" name="Rectangle 51"/>
          <p:cNvSpPr/>
          <p:nvPr/>
        </p:nvSpPr>
        <p:spPr>
          <a:xfrm>
            <a:off x="6573372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3" name="Rectangle 52"/>
          <p:cNvSpPr/>
          <p:nvPr/>
        </p:nvSpPr>
        <p:spPr>
          <a:xfrm>
            <a:off x="7168826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4" name="Rectangle 53"/>
          <p:cNvSpPr/>
          <p:nvPr/>
        </p:nvSpPr>
        <p:spPr>
          <a:xfrm>
            <a:off x="7423453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5" name="Rectangle 54"/>
          <p:cNvSpPr/>
          <p:nvPr/>
        </p:nvSpPr>
        <p:spPr>
          <a:xfrm>
            <a:off x="7680038" y="333035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6" name="Rectangle 55"/>
          <p:cNvSpPr/>
          <p:nvPr/>
        </p:nvSpPr>
        <p:spPr>
          <a:xfrm>
            <a:off x="7941605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7" name="Rectangle 56"/>
          <p:cNvSpPr/>
          <p:nvPr/>
        </p:nvSpPr>
        <p:spPr>
          <a:xfrm>
            <a:off x="8198190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58" name="Rectangle 57"/>
          <p:cNvSpPr/>
          <p:nvPr/>
        </p:nvSpPr>
        <p:spPr>
          <a:xfrm>
            <a:off x="8454776" y="3331841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5" name="Down Arrow 114"/>
          <p:cNvSpPr/>
          <p:nvPr/>
        </p:nvSpPr>
        <p:spPr>
          <a:xfrm>
            <a:off x="2036246" y="4876800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TextBox 115"/>
          <p:cNvSpPr txBox="1"/>
          <p:nvPr/>
        </p:nvSpPr>
        <p:spPr>
          <a:xfrm>
            <a:off x="2297868" y="1701224"/>
            <a:ext cx="1356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/>
              <a:t>f(  ,   )=</a:t>
            </a:r>
            <a:endParaRPr lang="en-US" sz="3200" i="1" dirty="0"/>
          </a:p>
        </p:txBody>
      </p:sp>
      <p:sp>
        <p:nvSpPr>
          <p:cNvPr id="118" name="Down Arrow 117"/>
          <p:cNvSpPr/>
          <p:nvPr/>
        </p:nvSpPr>
        <p:spPr>
          <a:xfrm rot="5400000">
            <a:off x="4225972" y="3487159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Down Arrow 148"/>
          <p:cNvSpPr/>
          <p:nvPr/>
        </p:nvSpPr>
        <p:spPr>
          <a:xfrm>
            <a:off x="5792716" y="4066795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Rectangle 152"/>
          <p:cNvSpPr/>
          <p:nvPr/>
        </p:nvSpPr>
        <p:spPr>
          <a:xfrm>
            <a:off x="2653610" y="1659334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6" name="TextBox 155"/>
          <p:cNvSpPr txBox="1"/>
          <p:nvPr/>
        </p:nvSpPr>
        <p:spPr>
          <a:xfrm>
            <a:off x="330225" y="4100420"/>
            <a:ext cx="4509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/>
              <a:t>Aggregate((</a:t>
            </a:r>
            <a:r>
              <a:rPr lang="en-US" sz="3200" i="1" dirty="0" err="1" smtClean="0"/>
              <a:t>x,y</a:t>
            </a:r>
            <a:r>
              <a:rPr lang="en-US" sz="3200" i="1" dirty="0" smtClean="0"/>
              <a:t>) =&gt; f(</a:t>
            </a:r>
            <a:r>
              <a:rPr lang="en-US" sz="3200" i="1" dirty="0" err="1" smtClean="0"/>
              <a:t>x,y</a:t>
            </a:r>
            <a:r>
              <a:rPr lang="en-US" sz="3200" i="1" dirty="0" smtClean="0"/>
              <a:t>))</a:t>
            </a:r>
            <a:endParaRPr lang="en-US" sz="3200" i="1" dirty="0"/>
          </a:p>
        </p:txBody>
      </p:sp>
      <p:sp>
        <p:nvSpPr>
          <p:cNvPr id="157" name="TextBox 156"/>
          <p:cNvSpPr txBox="1"/>
          <p:nvPr/>
        </p:nvSpPr>
        <p:spPr>
          <a:xfrm>
            <a:off x="6811047" y="345743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151" name="Rectangle 150"/>
          <p:cNvSpPr/>
          <p:nvPr/>
        </p:nvSpPr>
        <p:spPr>
          <a:xfrm>
            <a:off x="2956124" y="1659334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4" name="Rectangle 153"/>
          <p:cNvSpPr/>
          <p:nvPr/>
        </p:nvSpPr>
        <p:spPr>
          <a:xfrm>
            <a:off x="3622016" y="1659334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083399" y="1711056"/>
            <a:ext cx="4624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/>
              <a:t>f</a:t>
            </a:r>
            <a:r>
              <a:rPr lang="en-US" sz="2800" i="1" dirty="0" smtClean="0"/>
              <a:t> is associative (commutative)</a:t>
            </a:r>
            <a:endParaRPr lang="en-US" sz="2800" i="1" dirty="0"/>
          </a:p>
        </p:txBody>
      </p:sp>
      <p:sp>
        <p:nvSpPr>
          <p:cNvPr id="158" name="Rectangle 157"/>
          <p:cNvSpPr/>
          <p:nvPr/>
        </p:nvSpPr>
        <p:spPr>
          <a:xfrm>
            <a:off x="2163602" y="5804524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61" name="Rounded Rectangle 160"/>
          <p:cNvSpPr/>
          <p:nvPr/>
        </p:nvSpPr>
        <p:spPr>
          <a:xfrm>
            <a:off x="5827758" y="4541611"/>
            <a:ext cx="388390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2" name="Rectangle 161"/>
          <p:cNvSpPr/>
          <p:nvPr/>
        </p:nvSpPr>
        <p:spPr>
          <a:xfrm>
            <a:off x="5934838" y="4631135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63" name="Rounded Rectangle 162"/>
          <p:cNvSpPr/>
          <p:nvPr/>
        </p:nvSpPr>
        <p:spPr>
          <a:xfrm>
            <a:off x="7757014" y="4541611"/>
            <a:ext cx="388390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4" name="Rectangle 163"/>
          <p:cNvSpPr/>
          <p:nvPr/>
        </p:nvSpPr>
        <p:spPr>
          <a:xfrm>
            <a:off x="7864094" y="4631135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66" name="Rounded Rectangle 165"/>
          <p:cNvSpPr/>
          <p:nvPr/>
        </p:nvSpPr>
        <p:spPr>
          <a:xfrm>
            <a:off x="6781800" y="5701676"/>
            <a:ext cx="388390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7" name="Rectangle 166"/>
          <p:cNvSpPr/>
          <p:nvPr/>
        </p:nvSpPr>
        <p:spPr>
          <a:xfrm>
            <a:off x="6888880" y="5791200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68" name="Down Arrow 167"/>
          <p:cNvSpPr/>
          <p:nvPr/>
        </p:nvSpPr>
        <p:spPr>
          <a:xfrm rot="5400000">
            <a:off x="4225972" y="5860198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TextBox 168"/>
          <p:cNvSpPr txBox="1"/>
          <p:nvPr/>
        </p:nvSpPr>
        <p:spPr>
          <a:xfrm>
            <a:off x="6811047" y="475980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170" name="Down Arrow 169"/>
          <p:cNvSpPr/>
          <p:nvPr/>
        </p:nvSpPr>
        <p:spPr>
          <a:xfrm>
            <a:off x="6766307" y="5244476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Slide Number Placeholder 4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42</a:t>
            </a:fld>
            <a:endParaRPr lang="en-US"/>
          </a:p>
        </p:txBody>
      </p:sp>
      <p:sp>
        <p:nvSpPr>
          <p:cNvPr id="80" name="Down Arrow 79"/>
          <p:cNvSpPr/>
          <p:nvPr/>
        </p:nvSpPr>
        <p:spPr>
          <a:xfrm>
            <a:off x="7739144" y="4066795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4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" grpId="0" animBg="1"/>
      <p:bldP spid="117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115" grpId="0" animBg="1"/>
      <p:bldP spid="118" grpId="0" animBg="1"/>
      <p:bldP spid="149" grpId="0" animBg="1"/>
      <p:bldP spid="156" grpId="0"/>
      <p:bldP spid="157" grpId="0"/>
      <p:bldP spid="158" grpId="0" animBg="1"/>
      <p:bldP spid="161" grpId="0" animBg="1"/>
      <p:bldP spid="162" grpId="0" animBg="1"/>
      <p:bldP spid="163" grpId="0" animBg="1"/>
      <p:bldP spid="164" grpId="0" animBg="1"/>
      <p:bldP spid="166" grpId="0" animBg="1"/>
      <p:bldP spid="167" grpId="0" animBg="1"/>
      <p:bldP spid="168" grpId="0" animBg="1"/>
      <p:bldP spid="169" grpId="0"/>
      <p:bldP spid="170" grpId="0" animBg="1"/>
      <p:bldP spid="80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ounded Rectangle 84"/>
          <p:cNvSpPr/>
          <p:nvPr/>
        </p:nvSpPr>
        <p:spPr>
          <a:xfrm>
            <a:off x="6974505" y="4207333"/>
            <a:ext cx="1407495" cy="1089344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21" name="Rounded Rectangle 120"/>
          <p:cNvSpPr/>
          <p:nvPr/>
        </p:nvSpPr>
        <p:spPr>
          <a:xfrm>
            <a:off x="7381614" y="4318983"/>
            <a:ext cx="318179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8" name="Rounded Rectangle 117"/>
          <p:cNvSpPr/>
          <p:nvPr/>
        </p:nvSpPr>
        <p:spPr>
          <a:xfrm>
            <a:off x="7070968" y="4318983"/>
            <a:ext cx="318179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6" name="Rounded Rectangle 85"/>
          <p:cNvSpPr/>
          <p:nvPr/>
        </p:nvSpPr>
        <p:spPr>
          <a:xfrm>
            <a:off x="5161963" y="4207333"/>
            <a:ext cx="1619837" cy="1089344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17" name="Rounded Rectangle 116"/>
          <p:cNvSpPr/>
          <p:nvPr/>
        </p:nvSpPr>
        <p:spPr>
          <a:xfrm>
            <a:off x="5892157" y="4341515"/>
            <a:ext cx="281032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(Co)</a:t>
            </a:r>
            <a:r>
              <a:rPr lang="en-US" dirty="0" err="1" smtClean="0"/>
              <a:t>GroupBy</a:t>
            </a:r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605263" y="4267200"/>
            <a:ext cx="2957731" cy="1089344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ounded Rectangle 8"/>
          <p:cNvSpPr/>
          <p:nvPr/>
        </p:nvSpPr>
        <p:spPr>
          <a:xfrm>
            <a:off x="2295891" y="4380364"/>
            <a:ext cx="1179508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ounded Rectangle 9"/>
          <p:cNvSpPr/>
          <p:nvPr/>
        </p:nvSpPr>
        <p:spPr>
          <a:xfrm>
            <a:off x="726735" y="4380364"/>
            <a:ext cx="911873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1" name="Rounded Rectangle 10"/>
          <p:cNvSpPr/>
          <p:nvPr/>
        </p:nvSpPr>
        <p:spPr>
          <a:xfrm>
            <a:off x="1680209" y="4368341"/>
            <a:ext cx="510017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6" name="Rectangle 35"/>
          <p:cNvSpPr/>
          <p:nvPr/>
        </p:nvSpPr>
        <p:spPr>
          <a:xfrm>
            <a:off x="834305" y="4557288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1112672" y="4557288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8" name="Rectangle 37"/>
          <p:cNvSpPr/>
          <p:nvPr/>
        </p:nvSpPr>
        <p:spPr>
          <a:xfrm>
            <a:off x="1391040" y="4557288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1732002" y="4557288"/>
            <a:ext cx="159536" cy="50917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1970266" y="4557288"/>
            <a:ext cx="159536" cy="50917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2675960" y="4557288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Rectangle 41"/>
          <p:cNvSpPr/>
          <p:nvPr/>
        </p:nvSpPr>
        <p:spPr>
          <a:xfrm>
            <a:off x="2954328" y="4557288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3" name="Rectangle 42"/>
          <p:cNvSpPr/>
          <p:nvPr/>
        </p:nvSpPr>
        <p:spPr>
          <a:xfrm>
            <a:off x="3232698" y="4557288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2" name="Rectangle 71"/>
          <p:cNvSpPr/>
          <p:nvPr/>
        </p:nvSpPr>
        <p:spPr>
          <a:xfrm>
            <a:off x="2427338" y="4557288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4" name="Rounded Rectangle 73"/>
          <p:cNvSpPr/>
          <p:nvPr/>
        </p:nvSpPr>
        <p:spPr>
          <a:xfrm>
            <a:off x="828733" y="1613365"/>
            <a:ext cx="2488644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75" name="Rectangle 74"/>
          <p:cNvSpPr/>
          <p:nvPr/>
        </p:nvSpPr>
        <p:spPr>
          <a:xfrm>
            <a:off x="982685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76" name="Rectangle 75"/>
          <p:cNvSpPr/>
          <p:nvPr/>
        </p:nvSpPr>
        <p:spPr>
          <a:xfrm>
            <a:off x="1239269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7" name="Rectangle 76"/>
          <p:cNvSpPr/>
          <p:nvPr/>
        </p:nvSpPr>
        <p:spPr>
          <a:xfrm>
            <a:off x="1495854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8" name="Rectangle 77"/>
          <p:cNvSpPr/>
          <p:nvPr/>
        </p:nvSpPr>
        <p:spPr>
          <a:xfrm>
            <a:off x="1752439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9" name="Rectangle 78"/>
          <p:cNvSpPr/>
          <p:nvPr/>
        </p:nvSpPr>
        <p:spPr>
          <a:xfrm>
            <a:off x="2009025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0" name="Rectangle 79"/>
          <p:cNvSpPr/>
          <p:nvPr/>
        </p:nvSpPr>
        <p:spPr>
          <a:xfrm>
            <a:off x="2270592" y="170437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1" name="Rectangle 80"/>
          <p:cNvSpPr/>
          <p:nvPr/>
        </p:nvSpPr>
        <p:spPr>
          <a:xfrm>
            <a:off x="2527177" y="170437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2" name="Rectangle 81"/>
          <p:cNvSpPr/>
          <p:nvPr/>
        </p:nvSpPr>
        <p:spPr>
          <a:xfrm>
            <a:off x="2783762" y="170437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3" name="Rectangle 82"/>
          <p:cNvSpPr/>
          <p:nvPr/>
        </p:nvSpPr>
        <p:spPr>
          <a:xfrm>
            <a:off x="3038389" y="1702888"/>
            <a:ext cx="153952" cy="6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8" name="Rectangle 87"/>
          <p:cNvSpPr/>
          <p:nvPr/>
        </p:nvSpPr>
        <p:spPr>
          <a:xfrm>
            <a:off x="980813" y="170447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1237397" y="1704471"/>
            <a:ext cx="153952" cy="626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0" name="Rectangle 89"/>
          <p:cNvSpPr/>
          <p:nvPr/>
        </p:nvSpPr>
        <p:spPr>
          <a:xfrm>
            <a:off x="1493982" y="170447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1" name="Rectangle 90"/>
          <p:cNvSpPr/>
          <p:nvPr/>
        </p:nvSpPr>
        <p:spPr>
          <a:xfrm>
            <a:off x="1750568" y="170447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2" name="Rectangle 91"/>
          <p:cNvSpPr/>
          <p:nvPr/>
        </p:nvSpPr>
        <p:spPr>
          <a:xfrm>
            <a:off x="2007153" y="170447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3" name="Rectangle 92"/>
          <p:cNvSpPr/>
          <p:nvPr/>
        </p:nvSpPr>
        <p:spPr>
          <a:xfrm>
            <a:off x="2268720" y="170596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4" name="Rectangle 93"/>
          <p:cNvSpPr/>
          <p:nvPr/>
        </p:nvSpPr>
        <p:spPr>
          <a:xfrm>
            <a:off x="2525305" y="170596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5" name="Rectangle 94"/>
          <p:cNvSpPr/>
          <p:nvPr/>
        </p:nvSpPr>
        <p:spPr>
          <a:xfrm>
            <a:off x="2781890" y="1705961"/>
            <a:ext cx="153952" cy="626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6" name="Rectangle 95"/>
          <p:cNvSpPr/>
          <p:nvPr/>
        </p:nvSpPr>
        <p:spPr>
          <a:xfrm>
            <a:off x="3036517" y="170596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2" name="TextBox 101"/>
          <p:cNvSpPr txBox="1"/>
          <p:nvPr/>
        </p:nvSpPr>
        <p:spPr>
          <a:xfrm>
            <a:off x="407259" y="2485166"/>
            <a:ext cx="3507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err="1" smtClean="0"/>
              <a:t>GroupBy</a:t>
            </a:r>
            <a:r>
              <a:rPr lang="en-US" sz="3200" i="1" dirty="0" smtClean="0"/>
              <a:t>(x =&gt; K(x))</a:t>
            </a:r>
            <a:endParaRPr lang="en-US" sz="3200" i="1" dirty="0"/>
          </a:p>
        </p:txBody>
      </p:sp>
      <p:sp>
        <p:nvSpPr>
          <p:cNvPr id="103" name="Down Arrow 102"/>
          <p:cNvSpPr/>
          <p:nvPr/>
        </p:nvSpPr>
        <p:spPr>
          <a:xfrm>
            <a:off x="1925469" y="3298212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ounded Rectangle 103"/>
          <p:cNvSpPr/>
          <p:nvPr/>
        </p:nvSpPr>
        <p:spPr>
          <a:xfrm>
            <a:off x="7050705" y="1600200"/>
            <a:ext cx="1178896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05" name="Rounded Rectangle 104"/>
          <p:cNvSpPr/>
          <p:nvPr/>
        </p:nvSpPr>
        <p:spPr>
          <a:xfrm>
            <a:off x="5298105" y="1600200"/>
            <a:ext cx="1483695" cy="805712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1" name="Down Arrow 130"/>
          <p:cNvSpPr/>
          <p:nvPr/>
        </p:nvSpPr>
        <p:spPr>
          <a:xfrm rot="5400000">
            <a:off x="4190077" y="1848114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TextBox 132"/>
          <p:cNvSpPr txBox="1"/>
          <p:nvPr/>
        </p:nvSpPr>
        <p:spPr>
          <a:xfrm>
            <a:off x="6775152" y="181838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140" name="Down Arrow 139"/>
          <p:cNvSpPr/>
          <p:nvPr/>
        </p:nvSpPr>
        <p:spPr>
          <a:xfrm rot="5400000">
            <a:off x="4190077" y="4391734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/>
          <p:cNvSpPr/>
          <p:nvPr/>
        </p:nvSpPr>
        <p:spPr>
          <a:xfrm>
            <a:off x="7166172" y="170596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7422757" y="170596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7679342" y="1705961"/>
            <a:ext cx="153952" cy="626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ectangle 145"/>
          <p:cNvSpPr/>
          <p:nvPr/>
        </p:nvSpPr>
        <p:spPr>
          <a:xfrm>
            <a:off x="7933062" y="170447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7" name="Rectangle 146"/>
          <p:cNvSpPr/>
          <p:nvPr/>
        </p:nvSpPr>
        <p:spPr>
          <a:xfrm>
            <a:off x="5481621" y="170447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48" name="Rectangle 147"/>
          <p:cNvSpPr/>
          <p:nvPr/>
        </p:nvSpPr>
        <p:spPr>
          <a:xfrm>
            <a:off x="5738205" y="1704471"/>
            <a:ext cx="153952" cy="626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9" name="Rectangle 148"/>
          <p:cNvSpPr/>
          <p:nvPr/>
        </p:nvSpPr>
        <p:spPr>
          <a:xfrm>
            <a:off x="5994790" y="170447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0" name="Rectangle 149"/>
          <p:cNvSpPr/>
          <p:nvPr/>
        </p:nvSpPr>
        <p:spPr>
          <a:xfrm>
            <a:off x="6251376" y="1704471"/>
            <a:ext cx="153952" cy="626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1" name="Rectangle 150"/>
          <p:cNvSpPr/>
          <p:nvPr/>
        </p:nvSpPr>
        <p:spPr>
          <a:xfrm>
            <a:off x="6507961" y="1704471"/>
            <a:ext cx="153952" cy="626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7" name="TextBox 196"/>
          <p:cNvSpPr txBox="1"/>
          <p:nvPr/>
        </p:nvSpPr>
        <p:spPr>
          <a:xfrm>
            <a:off x="3562994" y="4710192"/>
            <a:ext cx="1529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Equal under</a:t>
            </a:r>
          </a:p>
          <a:p>
            <a:r>
              <a:rPr lang="en-US" sz="2000" i="1" dirty="0" smtClean="0"/>
              <a:t>permutation</a:t>
            </a:r>
            <a:endParaRPr lang="en-US" sz="2000" i="1" dirty="0"/>
          </a:p>
        </p:txBody>
      </p:sp>
      <p:sp>
        <p:nvSpPr>
          <p:cNvPr id="87" name="Rounded Rectangle 86"/>
          <p:cNvSpPr/>
          <p:nvPr/>
        </p:nvSpPr>
        <p:spPr>
          <a:xfrm>
            <a:off x="7711901" y="4331006"/>
            <a:ext cx="554206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97" name="Rounded Rectangle 96"/>
          <p:cNvSpPr/>
          <p:nvPr/>
        </p:nvSpPr>
        <p:spPr>
          <a:xfrm>
            <a:off x="5257801" y="4331006"/>
            <a:ext cx="603796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8" name="Rounded Rectangle 97"/>
          <p:cNvSpPr/>
          <p:nvPr/>
        </p:nvSpPr>
        <p:spPr>
          <a:xfrm>
            <a:off x="6211274" y="4318983"/>
            <a:ext cx="510017" cy="841999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9" name="Rectangle 98"/>
          <p:cNvSpPr/>
          <p:nvPr/>
        </p:nvSpPr>
        <p:spPr>
          <a:xfrm>
            <a:off x="5365370" y="4507930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0" name="Rectangle 99"/>
          <p:cNvSpPr/>
          <p:nvPr/>
        </p:nvSpPr>
        <p:spPr>
          <a:xfrm>
            <a:off x="5643737" y="4507930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1" name="Rectangle 100"/>
          <p:cNvSpPr/>
          <p:nvPr/>
        </p:nvSpPr>
        <p:spPr>
          <a:xfrm>
            <a:off x="5922105" y="4507930"/>
            <a:ext cx="159536" cy="5091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6" name="Rectangle 105"/>
          <p:cNvSpPr/>
          <p:nvPr/>
        </p:nvSpPr>
        <p:spPr>
          <a:xfrm>
            <a:off x="6263067" y="4507930"/>
            <a:ext cx="159536" cy="50917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7" name="Rectangle 106"/>
          <p:cNvSpPr/>
          <p:nvPr/>
        </p:nvSpPr>
        <p:spPr>
          <a:xfrm>
            <a:off x="6501331" y="4507930"/>
            <a:ext cx="159536" cy="50917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8" name="Rectangle 107"/>
          <p:cNvSpPr/>
          <p:nvPr/>
        </p:nvSpPr>
        <p:spPr>
          <a:xfrm>
            <a:off x="7466669" y="4507930"/>
            <a:ext cx="159536" cy="5091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9" name="Rectangle 108"/>
          <p:cNvSpPr/>
          <p:nvPr/>
        </p:nvSpPr>
        <p:spPr>
          <a:xfrm>
            <a:off x="7745037" y="4507930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0" name="Rectangle 109"/>
          <p:cNvSpPr/>
          <p:nvPr/>
        </p:nvSpPr>
        <p:spPr>
          <a:xfrm>
            <a:off x="8023407" y="4507930"/>
            <a:ext cx="159536" cy="5091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1" name="Rectangle 110"/>
          <p:cNvSpPr/>
          <p:nvPr/>
        </p:nvSpPr>
        <p:spPr>
          <a:xfrm>
            <a:off x="7155701" y="4507930"/>
            <a:ext cx="159536" cy="5091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2" name="TextBox 111"/>
          <p:cNvSpPr txBox="1"/>
          <p:nvPr/>
        </p:nvSpPr>
        <p:spPr>
          <a:xfrm>
            <a:off x="6698952" y="45553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</a:t>
            </a:r>
            <a:endParaRPr lang="en-US" dirty="0"/>
          </a:p>
        </p:txBody>
      </p:sp>
      <p:sp>
        <p:nvSpPr>
          <p:cNvPr id="113" name="Down Arrow 112"/>
          <p:cNvSpPr/>
          <p:nvPr/>
        </p:nvSpPr>
        <p:spPr>
          <a:xfrm>
            <a:off x="7336372" y="3327447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TextBox 113"/>
          <p:cNvSpPr txBox="1"/>
          <p:nvPr/>
        </p:nvSpPr>
        <p:spPr>
          <a:xfrm>
            <a:off x="4950508" y="2462119"/>
            <a:ext cx="3507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err="1" smtClean="0"/>
              <a:t>GroupBy</a:t>
            </a:r>
            <a:r>
              <a:rPr lang="en-US" sz="3200" i="1" dirty="0" smtClean="0"/>
              <a:t>(x =&gt; K(x))</a:t>
            </a:r>
            <a:endParaRPr lang="en-US" sz="3200" i="1" dirty="0"/>
          </a:p>
        </p:txBody>
      </p:sp>
      <p:sp>
        <p:nvSpPr>
          <p:cNvPr id="115" name="Slide Number Placeholder 197"/>
          <p:cNvSpPr txBox="1">
            <a:spLocks/>
          </p:cNvSpPr>
          <p:nvPr/>
        </p:nvSpPr>
        <p:spPr>
          <a:xfrm>
            <a:off x="6381750" y="502362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7D0025-D488-4D97-B07F-AF9B43D6D603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116" name="Down Arrow 115"/>
          <p:cNvSpPr/>
          <p:nvPr/>
        </p:nvSpPr>
        <p:spPr>
          <a:xfrm>
            <a:off x="5824089" y="3348422"/>
            <a:ext cx="408665" cy="45720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 animBg="1"/>
      <p:bldP spid="121" grpId="0" animBg="1"/>
      <p:bldP spid="118" grpId="0" animBg="1"/>
      <p:bldP spid="86" grpId="0" animBg="1"/>
      <p:bldP spid="117" grpId="0" animBg="1"/>
      <p:bldP spid="8" grpId="0" animBg="1"/>
      <p:bldP spid="9" grpId="0" animBg="1"/>
      <p:bldP spid="10" grpId="0" animBg="1"/>
      <p:bldP spid="11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72" grpId="0" animBg="1"/>
      <p:bldP spid="103" grpId="0" animBg="1"/>
      <p:bldP spid="104" grpId="0" animBg="1"/>
      <p:bldP spid="105" grpId="0" animBg="1"/>
      <p:bldP spid="131" grpId="0" animBg="1"/>
      <p:bldP spid="133" grpId="0"/>
      <p:bldP spid="140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97" grpId="0"/>
      <p:bldP spid="87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/>
      <p:bldP spid="113" grpId="0" animBg="1"/>
      <p:bldP spid="114" grpId="0"/>
      <p:bldP spid="116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94"/>
          <p:cNvSpPr/>
          <p:nvPr/>
        </p:nvSpPr>
        <p:spPr>
          <a:xfrm>
            <a:off x="5944641" y="1371600"/>
            <a:ext cx="2998652" cy="48005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ounded Rectangle 103"/>
          <p:cNvSpPr/>
          <p:nvPr/>
        </p:nvSpPr>
        <p:spPr>
          <a:xfrm>
            <a:off x="6842594" y="1484161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54" name="Rectangle 53"/>
          <p:cNvSpPr/>
          <p:nvPr/>
        </p:nvSpPr>
        <p:spPr>
          <a:xfrm>
            <a:off x="4038600" y="2567354"/>
            <a:ext cx="1280746" cy="2549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ounded Rectangle 91"/>
          <p:cNvSpPr/>
          <p:nvPr/>
        </p:nvSpPr>
        <p:spPr>
          <a:xfrm>
            <a:off x="7344198" y="2625273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3" name="Rounded Rectangle 92"/>
          <p:cNvSpPr/>
          <p:nvPr/>
        </p:nvSpPr>
        <p:spPr>
          <a:xfrm>
            <a:off x="8247693" y="2625273"/>
            <a:ext cx="515307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4" name="Rounded Rectangle 93"/>
          <p:cNvSpPr/>
          <p:nvPr/>
        </p:nvSpPr>
        <p:spPr>
          <a:xfrm>
            <a:off x="6382542" y="2625273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0" name="Rounded Rectangle 89"/>
          <p:cNvSpPr/>
          <p:nvPr/>
        </p:nvSpPr>
        <p:spPr>
          <a:xfrm>
            <a:off x="7339317" y="4539590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1" name="Rounded Rectangle 90"/>
          <p:cNvSpPr/>
          <p:nvPr/>
        </p:nvSpPr>
        <p:spPr>
          <a:xfrm>
            <a:off x="8242812" y="4539590"/>
            <a:ext cx="515307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9" name="Rounded Rectangle 88"/>
          <p:cNvSpPr/>
          <p:nvPr/>
        </p:nvSpPr>
        <p:spPr>
          <a:xfrm>
            <a:off x="6377661" y="4539590"/>
            <a:ext cx="462723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Nested Parallelism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44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495" y="3819362"/>
            <a:ext cx="440473" cy="517479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6303" y="3819362"/>
            <a:ext cx="440473" cy="517479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819362"/>
            <a:ext cx="440473" cy="517479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672187" y="2625273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81698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05832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1299657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1540993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178232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2409797" y="2625273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2554597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279593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3037268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3278604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4099142" y="2625273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4243941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4485276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4726611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4967946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6" name="Rounded Rectangle 25"/>
          <p:cNvSpPr/>
          <p:nvPr/>
        </p:nvSpPr>
        <p:spPr>
          <a:xfrm>
            <a:off x="690477" y="4539590"/>
            <a:ext cx="1399741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7" name="Rectangle 26"/>
          <p:cNvSpPr/>
          <p:nvPr/>
        </p:nvSpPr>
        <p:spPr>
          <a:xfrm>
            <a:off x="808740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105007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9" name="Rectangle 28"/>
          <p:cNvSpPr/>
          <p:nvPr/>
        </p:nvSpPr>
        <p:spPr>
          <a:xfrm>
            <a:off x="129140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" name="Rectangle 29"/>
          <p:cNvSpPr/>
          <p:nvPr/>
        </p:nvSpPr>
        <p:spPr>
          <a:xfrm>
            <a:off x="153274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" name="Rectangle 30"/>
          <p:cNvSpPr/>
          <p:nvPr/>
        </p:nvSpPr>
        <p:spPr>
          <a:xfrm>
            <a:off x="177407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" name="Rounded Rectangle 31"/>
          <p:cNvSpPr/>
          <p:nvPr/>
        </p:nvSpPr>
        <p:spPr>
          <a:xfrm>
            <a:off x="2428087" y="4539590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3" name="Rectangle 32"/>
          <p:cNvSpPr/>
          <p:nvPr/>
        </p:nvSpPr>
        <p:spPr>
          <a:xfrm>
            <a:off x="254634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4" name="Rectangle 33"/>
          <p:cNvSpPr/>
          <p:nvPr/>
        </p:nvSpPr>
        <p:spPr>
          <a:xfrm>
            <a:off x="2787684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5" name="Rectangle 34"/>
          <p:cNvSpPr/>
          <p:nvPr/>
        </p:nvSpPr>
        <p:spPr>
          <a:xfrm>
            <a:off x="3029019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6" name="Rectangle 35"/>
          <p:cNvSpPr/>
          <p:nvPr/>
        </p:nvSpPr>
        <p:spPr>
          <a:xfrm>
            <a:off x="3270356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7" name="Rounded Rectangle 36"/>
          <p:cNvSpPr/>
          <p:nvPr/>
        </p:nvSpPr>
        <p:spPr>
          <a:xfrm>
            <a:off x="4117432" y="4539590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8" name="Rectangle 37"/>
          <p:cNvSpPr/>
          <p:nvPr/>
        </p:nvSpPr>
        <p:spPr>
          <a:xfrm>
            <a:off x="4235692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9" name="Rectangle 38"/>
          <p:cNvSpPr/>
          <p:nvPr/>
        </p:nvSpPr>
        <p:spPr>
          <a:xfrm>
            <a:off x="4477028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0" name="Rectangle 39"/>
          <p:cNvSpPr/>
          <p:nvPr/>
        </p:nvSpPr>
        <p:spPr>
          <a:xfrm>
            <a:off x="4718363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1" name="Rectangle 40"/>
          <p:cNvSpPr/>
          <p:nvPr/>
        </p:nvSpPr>
        <p:spPr>
          <a:xfrm>
            <a:off x="4959698" y="4723441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42" name="Down Arrow 41"/>
          <p:cNvSpPr/>
          <p:nvPr/>
        </p:nvSpPr>
        <p:spPr>
          <a:xfrm>
            <a:off x="1203124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Down Arrow 42"/>
          <p:cNvSpPr/>
          <p:nvPr/>
        </p:nvSpPr>
        <p:spPr>
          <a:xfrm>
            <a:off x="2844201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Down Arrow 43"/>
          <p:cNvSpPr/>
          <p:nvPr/>
        </p:nvSpPr>
        <p:spPr>
          <a:xfrm>
            <a:off x="4527700" y="3260679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Down Arrow 44"/>
          <p:cNvSpPr/>
          <p:nvPr/>
        </p:nvSpPr>
        <p:spPr>
          <a:xfrm>
            <a:off x="1203124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Down Arrow 45"/>
          <p:cNvSpPr/>
          <p:nvPr/>
        </p:nvSpPr>
        <p:spPr>
          <a:xfrm>
            <a:off x="2844201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Down Arrow 46"/>
          <p:cNvSpPr/>
          <p:nvPr/>
        </p:nvSpPr>
        <p:spPr>
          <a:xfrm>
            <a:off x="4527700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ounded Rectangle 47"/>
          <p:cNvSpPr/>
          <p:nvPr/>
        </p:nvSpPr>
        <p:spPr>
          <a:xfrm>
            <a:off x="924879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ounded Rectangle 48"/>
          <p:cNvSpPr/>
          <p:nvPr/>
        </p:nvSpPr>
        <p:spPr>
          <a:xfrm>
            <a:off x="2572343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ounded Rectangle 49"/>
          <p:cNvSpPr/>
          <p:nvPr/>
        </p:nvSpPr>
        <p:spPr>
          <a:xfrm>
            <a:off x="4209981" y="3581400"/>
            <a:ext cx="92985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ounded Rectangle 51"/>
          <p:cNvSpPr/>
          <p:nvPr/>
        </p:nvSpPr>
        <p:spPr>
          <a:xfrm>
            <a:off x="533400" y="2514600"/>
            <a:ext cx="4876800" cy="746079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ounded Rectangle 52"/>
          <p:cNvSpPr/>
          <p:nvPr/>
        </p:nvSpPr>
        <p:spPr>
          <a:xfrm>
            <a:off x="533400" y="4434119"/>
            <a:ext cx="4876800" cy="746079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55"/>
          <p:cNvCxnSpPr/>
          <p:nvPr/>
        </p:nvCxnSpPr>
        <p:spPr>
          <a:xfrm flipV="1">
            <a:off x="4038600" y="1371602"/>
            <a:ext cx="1906041" cy="1195752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4038600" y="5117123"/>
            <a:ext cx="1906041" cy="1055076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9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5944641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Rounded Rectangle 61"/>
          <p:cNvSpPr/>
          <p:nvPr/>
        </p:nvSpPr>
        <p:spPr>
          <a:xfrm>
            <a:off x="63246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Down Arrow 67"/>
          <p:cNvSpPr/>
          <p:nvPr/>
        </p:nvSpPr>
        <p:spPr>
          <a:xfrm>
            <a:off x="6460465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ounded Rectangle 70"/>
          <p:cNvSpPr/>
          <p:nvPr/>
        </p:nvSpPr>
        <p:spPr>
          <a:xfrm>
            <a:off x="6994994" y="5560862"/>
            <a:ext cx="1158406" cy="53513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72" name="Rectangle 71"/>
          <p:cNvSpPr/>
          <p:nvPr/>
        </p:nvSpPr>
        <p:spPr>
          <a:xfrm>
            <a:off x="6979793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3" name="Rectangle 72"/>
          <p:cNvSpPr/>
          <p:nvPr/>
        </p:nvSpPr>
        <p:spPr>
          <a:xfrm>
            <a:off x="7221128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4" name="Rectangle 73"/>
          <p:cNvSpPr/>
          <p:nvPr/>
        </p:nvSpPr>
        <p:spPr>
          <a:xfrm>
            <a:off x="7462463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5" name="Rectangle 74"/>
          <p:cNvSpPr/>
          <p:nvPr/>
        </p:nvSpPr>
        <p:spPr>
          <a:xfrm>
            <a:off x="7703798" y="1543621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6" name="Rectangle 75"/>
          <p:cNvSpPr/>
          <p:nvPr/>
        </p:nvSpPr>
        <p:spPr>
          <a:xfrm>
            <a:off x="6554758" y="2679529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7" name="Rectangle 76"/>
          <p:cNvSpPr/>
          <p:nvPr/>
        </p:nvSpPr>
        <p:spPr>
          <a:xfrm>
            <a:off x="7519355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79" name="Rectangle 78"/>
          <p:cNvSpPr/>
          <p:nvPr/>
        </p:nvSpPr>
        <p:spPr>
          <a:xfrm>
            <a:off x="8314414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0" name="Rectangle 79"/>
          <p:cNvSpPr/>
          <p:nvPr/>
        </p:nvSpPr>
        <p:spPr>
          <a:xfrm>
            <a:off x="8527492" y="2684732"/>
            <a:ext cx="144802" cy="416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1" name="Rectangle 80"/>
          <p:cNvSpPr/>
          <p:nvPr/>
        </p:nvSpPr>
        <p:spPr>
          <a:xfrm>
            <a:off x="7086600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2" name="Rectangle 81"/>
          <p:cNvSpPr/>
          <p:nvPr/>
        </p:nvSpPr>
        <p:spPr>
          <a:xfrm>
            <a:off x="7327936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3" name="Rectangle 82"/>
          <p:cNvSpPr/>
          <p:nvPr/>
        </p:nvSpPr>
        <p:spPr>
          <a:xfrm>
            <a:off x="7569271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4" name="Rectangle 83"/>
          <p:cNvSpPr/>
          <p:nvPr/>
        </p:nvSpPr>
        <p:spPr>
          <a:xfrm>
            <a:off x="7810606" y="5744713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5" name="Rectangle 84"/>
          <p:cNvSpPr/>
          <p:nvPr/>
        </p:nvSpPr>
        <p:spPr>
          <a:xfrm>
            <a:off x="6507722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6" name="Rectangle 85"/>
          <p:cNvSpPr/>
          <p:nvPr/>
        </p:nvSpPr>
        <p:spPr>
          <a:xfrm>
            <a:off x="7467600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7" name="Rectangle 86"/>
          <p:cNvSpPr/>
          <p:nvPr/>
        </p:nvSpPr>
        <p:spPr>
          <a:xfrm>
            <a:off x="8279424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88" name="Rectangle 87"/>
          <p:cNvSpPr/>
          <p:nvPr/>
        </p:nvSpPr>
        <p:spPr>
          <a:xfrm>
            <a:off x="8520759" y="4750776"/>
            <a:ext cx="197878" cy="167436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00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6833081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" descr="C:\Users\mbudiu\AppData\Local\Microsoft\Windows\Temporary Internet Files\Content.IE5\4RTJG1K4\MP90031635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7" b="85030" l="6024" r="939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3" t="10306" r="17822" b="13364"/>
          <a:stretch/>
        </p:blipFill>
        <p:spPr bwMode="auto">
          <a:xfrm flipH="1">
            <a:off x="7821209" y="3902121"/>
            <a:ext cx="664382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Down Arrow 68"/>
          <p:cNvSpPr/>
          <p:nvPr/>
        </p:nvSpPr>
        <p:spPr>
          <a:xfrm>
            <a:off x="7374865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Down Arrow 69"/>
          <p:cNvSpPr/>
          <p:nvPr/>
        </p:nvSpPr>
        <p:spPr>
          <a:xfrm>
            <a:off x="8292522" y="4114800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TextBox 101"/>
          <p:cNvSpPr txBox="1"/>
          <p:nvPr/>
        </p:nvSpPr>
        <p:spPr>
          <a:xfrm>
            <a:off x="3830572" y="5134017"/>
            <a:ext cx="1688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03" name="TextBox 102"/>
          <p:cNvSpPr txBox="1"/>
          <p:nvPr/>
        </p:nvSpPr>
        <p:spPr>
          <a:xfrm>
            <a:off x="6038179" y="4953000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Core</a:t>
            </a:r>
            <a:endParaRPr lang="en-US" sz="3200" dirty="0"/>
          </a:p>
        </p:txBody>
      </p:sp>
      <p:sp>
        <p:nvSpPr>
          <p:cNvPr id="105" name="Down Arrow 104"/>
          <p:cNvSpPr/>
          <p:nvPr/>
        </p:nvSpPr>
        <p:spPr>
          <a:xfrm>
            <a:off x="6460465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Down Arrow 105"/>
          <p:cNvSpPr/>
          <p:nvPr/>
        </p:nvSpPr>
        <p:spPr>
          <a:xfrm>
            <a:off x="7374865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Down Arrow 106"/>
          <p:cNvSpPr/>
          <p:nvPr/>
        </p:nvSpPr>
        <p:spPr>
          <a:xfrm>
            <a:off x="8292522" y="3160411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Down Arrow 107"/>
          <p:cNvSpPr/>
          <p:nvPr/>
        </p:nvSpPr>
        <p:spPr>
          <a:xfrm>
            <a:off x="7339317" y="2173573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Down Arrow 108"/>
          <p:cNvSpPr/>
          <p:nvPr/>
        </p:nvSpPr>
        <p:spPr>
          <a:xfrm>
            <a:off x="7429313" y="5246946"/>
            <a:ext cx="337869" cy="320721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ounded Rectangle 62"/>
          <p:cNvSpPr/>
          <p:nvPr/>
        </p:nvSpPr>
        <p:spPr>
          <a:xfrm>
            <a:off x="72390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8153400" y="3581400"/>
            <a:ext cx="609600" cy="518881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56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104" grpId="0" animBg="1"/>
      <p:bldP spid="54" grpId="0" animBg="1"/>
      <p:bldP spid="92" grpId="0" animBg="1"/>
      <p:bldP spid="93" grpId="0" animBg="1"/>
      <p:bldP spid="94" grpId="0" animBg="1"/>
      <p:bldP spid="90" grpId="0" animBg="1"/>
      <p:bldP spid="91" grpId="0" animBg="1"/>
      <p:bldP spid="89" grpId="0" animBg="1"/>
      <p:bldP spid="62" grpId="0" animBg="1"/>
      <p:bldP spid="68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69" grpId="0" animBg="1"/>
      <p:bldP spid="70" grpId="0" animBg="1"/>
      <p:bldP spid="103" grpId="0"/>
      <p:bldP spid="105" grpId="0" animBg="1"/>
      <p:bldP spid="106" grpId="0" animBg="1"/>
      <p:bldP spid="107" grpId="0" animBg="1"/>
      <p:bldP spid="108" grpId="0" animBg="1"/>
      <p:bldP spid="109" grpId="0" animBg="1"/>
      <p:bldP spid="63" grpId="0" animBg="1"/>
      <p:bldP spid="6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 Architecture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5CD71-02AE-4F7B-A63D-F2CEB5417B4A}" type="slidenum">
              <a:rPr lang="en-US" smtClean="0"/>
              <a:t>45</a:t>
            </a:fld>
            <a:endParaRPr lang="en-US"/>
          </a:p>
        </p:txBody>
      </p:sp>
      <p:cxnSp>
        <p:nvCxnSpPr>
          <p:cNvPr id="22" name="Straight Arrow Connector 21"/>
          <p:cNvCxnSpPr>
            <a:stCxn id="23" idx="3"/>
            <a:endCxn id="11" idx="1"/>
          </p:cNvCxnSpPr>
          <p:nvPr/>
        </p:nvCxnSpPr>
        <p:spPr>
          <a:xfrm>
            <a:off x="1638302" y="3402286"/>
            <a:ext cx="655102" cy="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09600" y="3171453"/>
            <a:ext cx="1028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query</a:t>
            </a:r>
            <a:endParaRPr lang="en-US" sz="2400" dirty="0"/>
          </a:p>
        </p:txBody>
      </p:sp>
      <p:cxnSp>
        <p:nvCxnSpPr>
          <p:cNvPr id="29" name="Straight Arrow Connector 28"/>
          <p:cNvCxnSpPr>
            <a:stCxn id="11" idx="3"/>
            <a:endCxn id="30" idx="1"/>
          </p:cNvCxnSpPr>
          <p:nvPr/>
        </p:nvCxnSpPr>
        <p:spPr>
          <a:xfrm flipV="1">
            <a:off x="7010398" y="3402287"/>
            <a:ext cx="609602" cy="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620000" y="3171454"/>
            <a:ext cx="1028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plan</a:t>
            </a:r>
            <a:endParaRPr lang="en-US" sz="2400" dirty="0"/>
          </a:p>
        </p:txBody>
      </p:sp>
      <p:sp>
        <p:nvSpPr>
          <p:cNvPr id="8" name="Rectangle 7"/>
          <p:cNvSpPr/>
          <p:nvPr/>
        </p:nvSpPr>
        <p:spPr>
          <a:xfrm>
            <a:off x="4193736" y="1676400"/>
            <a:ext cx="2805243" cy="1224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 smtClean="0"/>
              <a:t>ParallelApply</a:t>
            </a:r>
            <a:endParaRPr lang="en-US" dirty="0"/>
          </a:p>
        </p:txBody>
      </p:sp>
      <p:sp>
        <p:nvSpPr>
          <p:cNvPr id="3" name="Rounded Rectangle 2"/>
          <p:cNvSpPr/>
          <p:nvPr/>
        </p:nvSpPr>
        <p:spPr>
          <a:xfrm>
            <a:off x="2293404" y="2448130"/>
            <a:ext cx="2117503" cy="10947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LINQ-to-Objects</a:t>
            </a:r>
            <a:endParaRPr lang="en-US" sz="2400" dirty="0"/>
          </a:p>
        </p:txBody>
      </p:sp>
      <p:sp>
        <p:nvSpPr>
          <p:cNvPr id="13" name="Snip Diagonal Corner Rectangle 12"/>
          <p:cNvSpPr/>
          <p:nvPr/>
        </p:nvSpPr>
        <p:spPr>
          <a:xfrm>
            <a:off x="2293404" y="4197963"/>
            <a:ext cx="1764585" cy="926409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Stena</a:t>
            </a:r>
            <a:endParaRPr lang="en-US" sz="2400" dirty="0"/>
          </a:p>
        </p:txBody>
      </p:sp>
      <p:sp>
        <p:nvSpPr>
          <p:cNvPr id="16" name="Oval 15"/>
          <p:cNvSpPr/>
          <p:nvPr/>
        </p:nvSpPr>
        <p:spPr>
          <a:xfrm>
            <a:off x="4410908" y="2901066"/>
            <a:ext cx="2588071" cy="6546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Nectar</a:t>
            </a:r>
            <a:endParaRPr lang="en-US" sz="2400" dirty="0"/>
          </a:p>
        </p:txBody>
      </p:sp>
      <p:sp>
        <p:nvSpPr>
          <p:cNvPr id="17" name="Diamond 16"/>
          <p:cNvSpPr/>
          <p:nvPr/>
        </p:nvSpPr>
        <p:spPr>
          <a:xfrm>
            <a:off x="4057990" y="4194696"/>
            <a:ext cx="2940988" cy="929676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PLINQ</a:t>
            </a:r>
            <a:endParaRPr lang="en-US" sz="2400" dirty="0"/>
          </a:p>
        </p:txBody>
      </p:sp>
      <p:sp>
        <p:nvSpPr>
          <p:cNvPr id="18" name="Snip Same Side Corner Rectangle 17"/>
          <p:cNvSpPr/>
          <p:nvPr/>
        </p:nvSpPr>
        <p:spPr>
          <a:xfrm>
            <a:off x="2293406" y="3542915"/>
            <a:ext cx="4705570" cy="655047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LINQ-to-SQL</a:t>
            </a:r>
            <a:endParaRPr lang="en-US" dirty="0"/>
          </a:p>
        </p:txBody>
      </p:sp>
      <p:sp>
        <p:nvSpPr>
          <p:cNvPr id="20" name="Snip Same Side Corner Rectangle 19"/>
          <p:cNvSpPr/>
          <p:nvPr/>
        </p:nvSpPr>
        <p:spPr>
          <a:xfrm>
            <a:off x="2293406" y="1676400"/>
            <a:ext cx="1900328" cy="78051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Cluster</a:t>
            </a:r>
            <a:endParaRPr lang="en-US" dirty="0"/>
          </a:p>
        </p:txBody>
      </p:sp>
      <p:sp>
        <p:nvSpPr>
          <p:cNvPr id="11" name="DryadLINQ"/>
          <p:cNvSpPr/>
          <p:nvPr/>
        </p:nvSpPr>
        <p:spPr>
          <a:xfrm>
            <a:off x="2293404" y="1676400"/>
            <a:ext cx="4716994" cy="3451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 smtClean="0"/>
              <a:t>DryadLINQ</a:t>
            </a:r>
            <a:endParaRPr lang="en-US" dirty="0"/>
          </a:p>
        </p:txBody>
      </p:sp>
      <p:sp>
        <p:nvSpPr>
          <p:cNvPr id="19" name="DryadLINQ"/>
          <p:cNvSpPr/>
          <p:nvPr/>
        </p:nvSpPr>
        <p:spPr>
          <a:xfrm>
            <a:off x="2293406" y="1676400"/>
            <a:ext cx="4716994" cy="34517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87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15184" y="1741372"/>
            <a:ext cx="3886200" cy="762000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Cluster compiler</a:t>
            </a:r>
            <a:endParaRPr lang="en-US" sz="3600" dirty="0"/>
          </a:p>
        </p:txBody>
      </p:sp>
      <p:sp>
        <p:nvSpPr>
          <p:cNvPr id="5" name="Down Arrow 4"/>
          <p:cNvSpPr/>
          <p:nvPr/>
        </p:nvSpPr>
        <p:spPr>
          <a:xfrm>
            <a:off x="4315968" y="1371600"/>
            <a:ext cx="484632" cy="329625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732397" y="914400"/>
            <a:ext cx="35858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Cluster LINQ Query</a:t>
            </a:r>
            <a:endParaRPr lang="en-US" sz="320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>
            <a:normAutofit/>
          </a:bodyPr>
          <a:lstStyle/>
          <a:p>
            <a:r>
              <a:rPr lang="en-US" dirty="0" smtClean="0"/>
              <a:t>Modularizing DryadLINQ</a:t>
            </a:r>
            <a:endParaRPr lang="en-US" dirty="0"/>
          </a:p>
        </p:txBody>
      </p:sp>
      <p:sp>
        <p:nvSpPr>
          <p:cNvPr id="8" name="Down Arrow 7"/>
          <p:cNvSpPr/>
          <p:nvPr/>
        </p:nvSpPr>
        <p:spPr>
          <a:xfrm>
            <a:off x="4315970" y="2514600"/>
            <a:ext cx="484632" cy="381000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615184" y="2819400"/>
            <a:ext cx="3820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Machine LINQ Query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2615184" y="3785176"/>
            <a:ext cx="3886200" cy="762000"/>
          </a:xfrm>
          <a:prstGeom prst="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Machine compiler</a:t>
            </a:r>
            <a:endParaRPr lang="en-US" sz="3600" dirty="0"/>
          </a:p>
        </p:txBody>
      </p:sp>
      <p:sp>
        <p:nvSpPr>
          <p:cNvPr id="13" name="Down Arrow 12"/>
          <p:cNvSpPr/>
          <p:nvPr/>
        </p:nvSpPr>
        <p:spPr>
          <a:xfrm>
            <a:off x="4315968" y="3352800"/>
            <a:ext cx="484632" cy="388179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Down Arrow 28"/>
          <p:cNvSpPr/>
          <p:nvPr/>
        </p:nvSpPr>
        <p:spPr>
          <a:xfrm>
            <a:off x="4315970" y="4596824"/>
            <a:ext cx="484632" cy="381000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048000" y="4901624"/>
            <a:ext cx="31474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Core LINQ Query</a:t>
            </a:r>
            <a:endParaRPr lang="en-US" sz="3200" dirty="0"/>
          </a:p>
        </p:txBody>
      </p:sp>
      <p:sp>
        <p:nvSpPr>
          <p:cNvPr id="31" name="Rectangle 30"/>
          <p:cNvSpPr/>
          <p:nvPr/>
        </p:nvSpPr>
        <p:spPr>
          <a:xfrm>
            <a:off x="2615184" y="5867400"/>
            <a:ext cx="3886200" cy="762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Core compiler</a:t>
            </a:r>
            <a:endParaRPr lang="en-US" sz="3600" dirty="0"/>
          </a:p>
        </p:txBody>
      </p:sp>
      <p:sp>
        <p:nvSpPr>
          <p:cNvPr id="32" name="Down Arrow 31"/>
          <p:cNvSpPr/>
          <p:nvPr/>
        </p:nvSpPr>
        <p:spPr>
          <a:xfrm>
            <a:off x="4315968" y="5435024"/>
            <a:ext cx="484632" cy="388179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8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Compilers</a:t>
            </a:r>
            <a:endParaRPr lang="en-US" dirty="0"/>
          </a:p>
        </p:txBody>
      </p:sp>
      <p:grpSp>
        <p:nvGrpSpPr>
          <p:cNvPr id="25" name="Group 24"/>
          <p:cNvGrpSpPr/>
          <p:nvPr/>
        </p:nvGrpSpPr>
        <p:grpSpPr>
          <a:xfrm>
            <a:off x="3371497" y="2413277"/>
            <a:ext cx="2142478" cy="2418953"/>
            <a:chOff x="806937" y="2371090"/>
            <a:chExt cx="2142478" cy="2418953"/>
          </a:xfrm>
        </p:grpSpPr>
        <p:sp>
          <p:nvSpPr>
            <p:cNvPr id="7" name="Rectangle 4"/>
            <p:cNvSpPr/>
            <p:nvPr/>
          </p:nvSpPr>
          <p:spPr>
            <a:xfrm>
              <a:off x="806937" y="3332495"/>
              <a:ext cx="2142478" cy="1457548"/>
            </a:xfrm>
            <a:custGeom>
              <a:avLst/>
              <a:gdLst>
                <a:gd name="connsiteX0" fmla="*/ 0 w 1447800"/>
                <a:gd name="connsiteY0" fmla="*/ 0 h 838200"/>
                <a:gd name="connsiteX1" fmla="*/ 1447800 w 1447800"/>
                <a:gd name="connsiteY1" fmla="*/ 0 h 838200"/>
                <a:gd name="connsiteX2" fmla="*/ 1447800 w 1447800"/>
                <a:gd name="connsiteY2" fmla="*/ 838200 h 838200"/>
                <a:gd name="connsiteX3" fmla="*/ 0 w 1447800"/>
                <a:gd name="connsiteY3" fmla="*/ 838200 h 838200"/>
                <a:gd name="connsiteX4" fmla="*/ 0 w 1447800"/>
                <a:gd name="connsiteY4" fmla="*/ 0 h 838200"/>
                <a:gd name="connsiteX0" fmla="*/ 0 w 1447800"/>
                <a:gd name="connsiteY0" fmla="*/ 6096 h 844296"/>
                <a:gd name="connsiteX1" fmla="*/ 233265 w 1447800"/>
                <a:gd name="connsiteY1" fmla="*/ 0 h 844296"/>
                <a:gd name="connsiteX2" fmla="*/ 1447800 w 1447800"/>
                <a:gd name="connsiteY2" fmla="*/ 6096 h 844296"/>
                <a:gd name="connsiteX3" fmla="*/ 1447800 w 1447800"/>
                <a:gd name="connsiteY3" fmla="*/ 844296 h 844296"/>
                <a:gd name="connsiteX4" fmla="*/ 0 w 1447800"/>
                <a:gd name="connsiteY4" fmla="*/ 844296 h 844296"/>
                <a:gd name="connsiteX5" fmla="*/ 0 w 1447800"/>
                <a:gd name="connsiteY5" fmla="*/ 6096 h 844296"/>
                <a:gd name="connsiteX0" fmla="*/ 0 w 1447800"/>
                <a:gd name="connsiteY0" fmla="*/ 0 h 838200"/>
                <a:gd name="connsiteX1" fmla="*/ 516729 w 1447800"/>
                <a:gd name="connsiteY1" fmla="*/ 3048 h 838200"/>
                <a:gd name="connsiteX2" fmla="*/ 1447800 w 1447800"/>
                <a:gd name="connsiteY2" fmla="*/ 0 h 838200"/>
                <a:gd name="connsiteX3" fmla="*/ 1447800 w 1447800"/>
                <a:gd name="connsiteY3" fmla="*/ 838200 h 838200"/>
                <a:gd name="connsiteX4" fmla="*/ 0 w 1447800"/>
                <a:gd name="connsiteY4" fmla="*/ 838200 h 838200"/>
                <a:gd name="connsiteX5" fmla="*/ 0 w 1447800"/>
                <a:gd name="connsiteY5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1447800 w 1447800"/>
                <a:gd name="connsiteY3" fmla="*/ 0 h 838200"/>
                <a:gd name="connsiteX4" fmla="*/ 1447800 w 1447800"/>
                <a:gd name="connsiteY4" fmla="*/ 838200 h 838200"/>
                <a:gd name="connsiteX5" fmla="*/ 0 w 1447800"/>
                <a:gd name="connsiteY5" fmla="*/ 838200 h 838200"/>
                <a:gd name="connsiteX6" fmla="*/ 0 w 1447800"/>
                <a:gd name="connsiteY6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653889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447800 w 1447800"/>
                <a:gd name="connsiteY5" fmla="*/ 9593 h 847793"/>
                <a:gd name="connsiteX6" fmla="*/ 1447800 w 1447800"/>
                <a:gd name="connsiteY6" fmla="*/ 847793 h 847793"/>
                <a:gd name="connsiteX7" fmla="*/ 0 w 1447800"/>
                <a:gd name="connsiteY7" fmla="*/ 847793 h 847793"/>
                <a:gd name="connsiteX8" fmla="*/ 0 w 1447800"/>
                <a:gd name="connsiteY8" fmla="*/ 9593 h 847793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297244 w 1447800"/>
                <a:gd name="connsiteY5" fmla="*/ 1 h 847793"/>
                <a:gd name="connsiteX6" fmla="*/ 1447800 w 1447800"/>
                <a:gd name="connsiteY6" fmla="*/ 9593 h 847793"/>
                <a:gd name="connsiteX7" fmla="*/ 1447800 w 1447800"/>
                <a:gd name="connsiteY7" fmla="*/ 847793 h 847793"/>
                <a:gd name="connsiteX8" fmla="*/ 0 w 1447800"/>
                <a:gd name="connsiteY8" fmla="*/ 847793 h 847793"/>
                <a:gd name="connsiteX9" fmla="*/ 0 w 1447800"/>
                <a:gd name="connsiteY9" fmla="*/ 9593 h 847793"/>
                <a:gd name="connsiteX0" fmla="*/ 0 w 1447800"/>
                <a:gd name="connsiteY0" fmla="*/ 18736 h 856936"/>
                <a:gd name="connsiteX1" fmla="*/ 342993 w 1447800"/>
                <a:gd name="connsiteY1" fmla="*/ 21784 h 856936"/>
                <a:gd name="connsiteX2" fmla="*/ 516729 w 1447800"/>
                <a:gd name="connsiteY2" fmla="*/ 168088 h 856936"/>
                <a:gd name="connsiteX3" fmla="*/ 653889 w 1447800"/>
                <a:gd name="connsiteY3" fmla="*/ 21784 h 856936"/>
                <a:gd name="connsiteX4" fmla="*/ 958916 w 1447800"/>
                <a:gd name="connsiteY4" fmla="*/ 9143 h 856936"/>
                <a:gd name="connsiteX5" fmla="*/ 1050356 w 1447800"/>
                <a:gd name="connsiteY5" fmla="*/ 0 h 856936"/>
                <a:gd name="connsiteX6" fmla="*/ 1297244 w 1447800"/>
                <a:gd name="connsiteY6" fmla="*/ 9144 h 856936"/>
                <a:gd name="connsiteX7" fmla="*/ 1447800 w 1447800"/>
                <a:gd name="connsiteY7" fmla="*/ 18736 h 856936"/>
                <a:gd name="connsiteX8" fmla="*/ 1447800 w 1447800"/>
                <a:gd name="connsiteY8" fmla="*/ 856936 h 856936"/>
                <a:gd name="connsiteX9" fmla="*/ 0 w 1447800"/>
                <a:gd name="connsiteY9" fmla="*/ 856936 h 856936"/>
                <a:gd name="connsiteX10" fmla="*/ 0 w 1447800"/>
                <a:gd name="connsiteY10" fmla="*/ 18736 h 856936"/>
                <a:gd name="connsiteX0" fmla="*/ 0 w 1447800"/>
                <a:gd name="connsiteY0" fmla="*/ 27880 h 866080"/>
                <a:gd name="connsiteX1" fmla="*/ 342993 w 1447800"/>
                <a:gd name="connsiteY1" fmla="*/ 30928 h 866080"/>
                <a:gd name="connsiteX2" fmla="*/ 516729 w 1447800"/>
                <a:gd name="connsiteY2" fmla="*/ 177232 h 866080"/>
                <a:gd name="connsiteX3" fmla="*/ 653889 w 1447800"/>
                <a:gd name="connsiteY3" fmla="*/ 30928 h 866080"/>
                <a:gd name="connsiteX4" fmla="*/ 958916 w 1447800"/>
                <a:gd name="connsiteY4" fmla="*/ 18287 h 866080"/>
                <a:gd name="connsiteX5" fmla="*/ 1050356 w 1447800"/>
                <a:gd name="connsiteY5" fmla="*/ 9144 h 866080"/>
                <a:gd name="connsiteX6" fmla="*/ 1196660 w 1447800"/>
                <a:gd name="connsiteY6" fmla="*/ 0 h 866080"/>
                <a:gd name="connsiteX7" fmla="*/ 1297244 w 1447800"/>
                <a:gd name="connsiteY7" fmla="*/ 18288 h 866080"/>
                <a:gd name="connsiteX8" fmla="*/ 1447800 w 1447800"/>
                <a:gd name="connsiteY8" fmla="*/ 27880 h 866080"/>
                <a:gd name="connsiteX9" fmla="*/ 1447800 w 1447800"/>
                <a:gd name="connsiteY9" fmla="*/ 866080 h 866080"/>
                <a:gd name="connsiteX10" fmla="*/ 0 w 1447800"/>
                <a:gd name="connsiteY10" fmla="*/ 866080 h 866080"/>
                <a:gd name="connsiteX11" fmla="*/ 0 w 1447800"/>
                <a:gd name="connsiteY11" fmla="*/ 27880 h 866080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1050356 w 1447800"/>
                <a:gd name="connsiteY5" fmla="*/ 128016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46303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66849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43098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7800" h="984952">
                  <a:moveTo>
                    <a:pt x="0" y="146752"/>
                  </a:moveTo>
                  <a:lnTo>
                    <a:pt x="342993" y="149800"/>
                  </a:lnTo>
                  <a:lnTo>
                    <a:pt x="516729" y="296104"/>
                  </a:lnTo>
                  <a:lnTo>
                    <a:pt x="653889" y="149800"/>
                  </a:lnTo>
                  <a:lnTo>
                    <a:pt x="952978" y="152240"/>
                  </a:lnTo>
                  <a:cubicBezTo>
                    <a:pt x="951909" y="101493"/>
                    <a:pt x="950841" y="50747"/>
                    <a:pt x="949772" y="0"/>
                  </a:cubicBezTo>
                  <a:lnTo>
                    <a:pt x="1297244" y="0"/>
                  </a:lnTo>
                  <a:lnTo>
                    <a:pt x="1291307" y="143098"/>
                  </a:lnTo>
                  <a:lnTo>
                    <a:pt x="1447800" y="146752"/>
                  </a:lnTo>
                  <a:lnTo>
                    <a:pt x="1447800" y="984952"/>
                  </a:lnTo>
                  <a:lnTo>
                    <a:pt x="0" y="984952"/>
                  </a:lnTo>
                  <a:lnTo>
                    <a:pt x="0" y="146752"/>
                  </a:lnTo>
                  <a:close/>
                </a:path>
              </a:pathLst>
            </a:custGeom>
            <a:solidFill>
              <a:srgbClr val="CCFFCC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800" i="1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en-US" sz="2800" i="1" dirty="0" smtClean="0">
                  <a:solidFill>
                    <a:schemeClr val="tx1"/>
                  </a:solidFill>
                </a:rPr>
                <a:t>Compiler</a:t>
              </a:r>
              <a:endParaRPr lang="en-US" sz="2800" i="1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>
              <a:stCxn id="10" idx="2"/>
              <a:endCxn id="7" idx="2"/>
            </p:cNvCxnSpPr>
            <p:nvPr/>
          </p:nvCxnSpPr>
          <p:spPr>
            <a:xfrm flipH="1">
              <a:off x="1571601" y="2991168"/>
              <a:ext cx="11882" cy="779507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>
              <a:endCxn id="11" idx="2"/>
            </p:cNvCxnSpPr>
            <p:nvPr/>
          </p:nvCxnSpPr>
          <p:spPr>
            <a:xfrm flipV="1">
              <a:off x="2457910" y="2955865"/>
              <a:ext cx="11221" cy="376631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29"/>
            <p:cNvSpPr txBox="1"/>
            <p:nvPr/>
          </p:nvSpPr>
          <p:spPr>
            <a:xfrm>
              <a:off x="1392565" y="2406393"/>
              <a:ext cx="3818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200" i="1" dirty="0" smtClean="0"/>
                <a:t>S</a:t>
              </a:r>
              <a:endParaRPr lang="en-US" sz="3200" i="1" baseline="-25000" dirty="0"/>
            </a:p>
          </p:txBody>
        </p:sp>
        <p:sp>
          <p:nvSpPr>
            <p:cNvPr id="11" name="TextBox 32"/>
            <p:cNvSpPr txBox="1"/>
            <p:nvPr/>
          </p:nvSpPr>
          <p:spPr>
            <a:xfrm>
              <a:off x="2258977" y="2371090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200" i="1" dirty="0" smtClean="0"/>
                <a:t>T</a:t>
              </a:r>
              <a:endParaRPr lang="en-US" sz="3200" i="1" baseline="-25000" dirty="0"/>
            </a:p>
          </p:txBody>
        </p:sp>
      </p:grp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5CD71-02AE-4F7B-A63D-F2CEB5417B4A}" type="slidenum">
              <a:rPr lang="en-US" smtClean="0"/>
              <a:t>47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2202379" y="5299671"/>
                <a:ext cx="422045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b="0" i="1" smtClean="0">
                          <a:latin typeface="Cambria Math"/>
                        </a:rPr>
                        <m:t>𝐶</m:t>
                      </m:r>
                      <m:r>
                        <a:rPr lang="en-US" sz="3600" b="0" i="1" smtClean="0">
                          <a:latin typeface="Cambria Math"/>
                        </a:rPr>
                        <m:t> :</m:t>
                      </m:r>
                      <m:r>
                        <m:rPr>
                          <m:sty m:val="p"/>
                        </m:rPr>
                        <a:rPr lang="en-US" sz="3600" b="0" i="0" smtClean="0">
                          <a:latin typeface="Cambria Math"/>
                        </a:rPr>
                        <m:t>source</m:t>
                      </m:r>
                      <m:r>
                        <a:rPr lang="en-US" sz="3600" b="0" i="0" smtClean="0">
                          <a:latin typeface="Cambria Math"/>
                        </a:rPr>
                        <m:t> →</m:t>
                      </m:r>
                      <m:r>
                        <m:rPr>
                          <m:sty m:val="p"/>
                        </m:rPr>
                        <a:rPr lang="en-US" sz="3600" b="0" i="0" smtClean="0">
                          <a:latin typeface="Cambria Math"/>
                        </a:rPr>
                        <m:t>target</m:t>
                      </m:r>
                    </m:oMath>
                  </m:oMathPara>
                </a14:m>
                <a:endParaRPr lang="en-US" sz="3600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2379" y="5299671"/>
                <a:ext cx="4220451" cy="646331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952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30" b="7693"/>
          <a:stretch/>
        </p:blipFill>
        <p:spPr bwMode="auto">
          <a:xfrm>
            <a:off x="1072727" y="6312102"/>
            <a:ext cx="6467475" cy="545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38" y="0"/>
            <a:ext cx="8229600" cy="1143000"/>
          </a:xfrm>
        </p:spPr>
        <p:txBody>
          <a:bodyPr/>
          <a:lstStyle/>
          <a:p>
            <a:r>
              <a:rPr lang="en-US" dirty="0" smtClean="0"/>
              <a:t>Partial compilers</a:t>
            </a:r>
            <a:endParaRPr lang="en-US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3950776" y="3746982"/>
            <a:ext cx="0" cy="76227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4843908" y="3162264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4"/>
          <p:cNvSpPr/>
          <p:nvPr/>
        </p:nvSpPr>
        <p:spPr>
          <a:xfrm>
            <a:off x="3178825" y="4071735"/>
            <a:ext cx="2142478" cy="1483089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222653 w 1447800"/>
              <a:gd name="connsiteY10" fmla="*/ 850885 h 984952"/>
              <a:gd name="connsiteX11" fmla="*/ 0 w 1447800"/>
              <a:gd name="connsiteY11" fmla="*/ 984952 h 984952"/>
              <a:gd name="connsiteX12" fmla="*/ 0 w 1447800"/>
              <a:gd name="connsiteY12" fmla="*/ 146752 h 984952"/>
              <a:gd name="connsiteX0" fmla="*/ 0 w 1447800"/>
              <a:gd name="connsiteY0" fmla="*/ 146752 h 1043333"/>
              <a:gd name="connsiteX1" fmla="*/ 342993 w 1447800"/>
              <a:gd name="connsiteY1" fmla="*/ 149800 h 1043333"/>
              <a:gd name="connsiteX2" fmla="*/ 516729 w 1447800"/>
              <a:gd name="connsiteY2" fmla="*/ 296104 h 1043333"/>
              <a:gd name="connsiteX3" fmla="*/ 653889 w 1447800"/>
              <a:gd name="connsiteY3" fmla="*/ 149800 h 1043333"/>
              <a:gd name="connsiteX4" fmla="*/ 952978 w 1447800"/>
              <a:gd name="connsiteY4" fmla="*/ 152240 h 1043333"/>
              <a:gd name="connsiteX5" fmla="*/ 949772 w 1447800"/>
              <a:gd name="connsiteY5" fmla="*/ 0 h 1043333"/>
              <a:gd name="connsiteX6" fmla="*/ 1297244 w 1447800"/>
              <a:gd name="connsiteY6" fmla="*/ 0 h 1043333"/>
              <a:gd name="connsiteX7" fmla="*/ 1291307 w 1447800"/>
              <a:gd name="connsiteY7" fmla="*/ 143098 h 1043333"/>
              <a:gd name="connsiteX8" fmla="*/ 1447800 w 1447800"/>
              <a:gd name="connsiteY8" fmla="*/ 146752 h 1043333"/>
              <a:gd name="connsiteX9" fmla="*/ 1447800 w 1447800"/>
              <a:gd name="connsiteY9" fmla="*/ 984952 h 1043333"/>
              <a:gd name="connsiteX10" fmla="*/ 443337 w 1447800"/>
              <a:gd name="connsiteY10" fmla="*/ 983296 h 1043333"/>
              <a:gd name="connsiteX11" fmla="*/ 222653 w 1447800"/>
              <a:gd name="connsiteY11" fmla="*/ 850885 h 1043333"/>
              <a:gd name="connsiteX12" fmla="*/ 0 w 1447800"/>
              <a:gd name="connsiteY12" fmla="*/ 984952 h 1043333"/>
              <a:gd name="connsiteX13" fmla="*/ 0 w 1447800"/>
              <a:gd name="connsiteY13" fmla="*/ 146752 h 1043333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7903"/>
              <a:gd name="connsiteX1" fmla="*/ 342993 w 1447800"/>
              <a:gd name="connsiteY1" fmla="*/ 149800 h 1027903"/>
              <a:gd name="connsiteX2" fmla="*/ 516729 w 1447800"/>
              <a:gd name="connsiteY2" fmla="*/ 296104 h 1027903"/>
              <a:gd name="connsiteX3" fmla="*/ 653889 w 1447800"/>
              <a:gd name="connsiteY3" fmla="*/ 149800 h 1027903"/>
              <a:gd name="connsiteX4" fmla="*/ 952978 w 1447800"/>
              <a:gd name="connsiteY4" fmla="*/ 152240 h 1027903"/>
              <a:gd name="connsiteX5" fmla="*/ 949772 w 1447800"/>
              <a:gd name="connsiteY5" fmla="*/ 0 h 1027903"/>
              <a:gd name="connsiteX6" fmla="*/ 1297244 w 1447800"/>
              <a:gd name="connsiteY6" fmla="*/ 0 h 1027903"/>
              <a:gd name="connsiteX7" fmla="*/ 1291307 w 1447800"/>
              <a:gd name="connsiteY7" fmla="*/ 143098 h 1027903"/>
              <a:gd name="connsiteX8" fmla="*/ 1447800 w 1447800"/>
              <a:gd name="connsiteY8" fmla="*/ 146752 h 1027903"/>
              <a:gd name="connsiteX9" fmla="*/ 1447800 w 1447800"/>
              <a:gd name="connsiteY9" fmla="*/ 984952 h 1027903"/>
              <a:gd name="connsiteX10" fmla="*/ 613578 w 1447800"/>
              <a:gd name="connsiteY10" fmla="*/ 876107 h 1027903"/>
              <a:gd name="connsiteX11" fmla="*/ 443337 w 1447800"/>
              <a:gd name="connsiteY11" fmla="*/ 983296 h 1027903"/>
              <a:gd name="connsiteX12" fmla="*/ 222653 w 1447800"/>
              <a:gd name="connsiteY12" fmla="*/ 850885 h 1027903"/>
              <a:gd name="connsiteX13" fmla="*/ 0 w 1447800"/>
              <a:gd name="connsiteY13" fmla="*/ 984952 h 1027903"/>
              <a:gd name="connsiteX14" fmla="*/ 0 w 1447800"/>
              <a:gd name="connsiteY14" fmla="*/ 146752 h 1027903"/>
              <a:gd name="connsiteX0" fmla="*/ 0 w 1447800"/>
              <a:gd name="connsiteY0" fmla="*/ 146752 h 1027903"/>
              <a:gd name="connsiteX1" fmla="*/ 342993 w 1447800"/>
              <a:gd name="connsiteY1" fmla="*/ 149800 h 1027903"/>
              <a:gd name="connsiteX2" fmla="*/ 516729 w 1447800"/>
              <a:gd name="connsiteY2" fmla="*/ 296104 h 1027903"/>
              <a:gd name="connsiteX3" fmla="*/ 653889 w 1447800"/>
              <a:gd name="connsiteY3" fmla="*/ 149800 h 1027903"/>
              <a:gd name="connsiteX4" fmla="*/ 952978 w 1447800"/>
              <a:gd name="connsiteY4" fmla="*/ 152240 h 1027903"/>
              <a:gd name="connsiteX5" fmla="*/ 949772 w 1447800"/>
              <a:gd name="connsiteY5" fmla="*/ 0 h 1027903"/>
              <a:gd name="connsiteX6" fmla="*/ 1297244 w 1447800"/>
              <a:gd name="connsiteY6" fmla="*/ 0 h 1027903"/>
              <a:gd name="connsiteX7" fmla="*/ 1291307 w 1447800"/>
              <a:gd name="connsiteY7" fmla="*/ 143098 h 1027903"/>
              <a:gd name="connsiteX8" fmla="*/ 1447800 w 1447800"/>
              <a:gd name="connsiteY8" fmla="*/ 146752 h 1027903"/>
              <a:gd name="connsiteX9" fmla="*/ 1447800 w 1447800"/>
              <a:gd name="connsiteY9" fmla="*/ 984952 h 1027903"/>
              <a:gd name="connsiteX10" fmla="*/ 613578 w 1447800"/>
              <a:gd name="connsiteY10" fmla="*/ 876107 h 1027903"/>
              <a:gd name="connsiteX11" fmla="*/ 443337 w 1447800"/>
              <a:gd name="connsiteY11" fmla="*/ 983296 h 1027903"/>
              <a:gd name="connsiteX12" fmla="*/ 222653 w 1447800"/>
              <a:gd name="connsiteY12" fmla="*/ 888717 h 1027903"/>
              <a:gd name="connsiteX13" fmla="*/ 0 w 1447800"/>
              <a:gd name="connsiteY13" fmla="*/ 984952 h 1027903"/>
              <a:gd name="connsiteX14" fmla="*/ 0 w 1447800"/>
              <a:gd name="connsiteY14" fmla="*/ 146752 h 1027903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2756"/>
              <a:gd name="connsiteX1" fmla="*/ 342993 w 1447800"/>
              <a:gd name="connsiteY1" fmla="*/ 149800 h 1042756"/>
              <a:gd name="connsiteX2" fmla="*/ 516729 w 1447800"/>
              <a:gd name="connsiteY2" fmla="*/ 296104 h 1042756"/>
              <a:gd name="connsiteX3" fmla="*/ 653889 w 1447800"/>
              <a:gd name="connsiteY3" fmla="*/ 149800 h 1042756"/>
              <a:gd name="connsiteX4" fmla="*/ 952978 w 1447800"/>
              <a:gd name="connsiteY4" fmla="*/ 152240 h 1042756"/>
              <a:gd name="connsiteX5" fmla="*/ 949772 w 1447800"/>
              <a:gd name="connsiteY5" fmla="*/ 0 h 1042756"/>
              <a:gd name="connsiteX6" fmla="*/ 1297244 w 1447800"/>
              <a:gd name="connsiteY6" fmla="*/ 0 h 1042756"/>
              <a:gd name="connsiteX7" fmla="*/ 1291307 w 1447800"/>
              <a:gd name="connsiteY7" fmla="*/ 143098 h 1042756"/>
              <a:gd name="connsiteX8" fmla="*/ 1447800 w 1447800"/>
              <a:gd name="connsiteY8" fmla="*/ 146752 h 1042756"/>
              <a:gd name="connsiteX9" fmla="*/ 1447800 w 1447800"/>
              <a:gd name="connsiteY9" fmla="*/ 984952 h 1042756"/>
              <a:gd name="connsiteX10" fmla="*/ 884704 w 1447800"/>
              <a:gd name="connsiteY10" fmla="*/ 958074 h 1042756"/>
              <a:gd name="connsiteX11" fmla="*/ 613578 w 1447800"/>
              <a:gd name="connsiteY11" fmla="*/ 876107 h 1042756"/>
              <a:gd name="connsiteX12" fmla="*/ 443337 w 1447800"/>
              <a:gd name="connsiteY12" fmla="*/ 983296 h 1042756"/>
              <a:gd name="connsiteX13" fmla="*/ 222653 w 1447800"/>
              <a:gd name="connsiteY13" fmla="*/ 888717 h 1042756"/>
              <a:gd name="connsiteX14" fmla="*/ 0 w 1447800"/>
              <a:gd name="connsiteY14" fmla="*/ 984952 h 1042756"/>
              <a:gd name="connsiteX15" fmla="*/ 0 w 1447800"/>
              <a:gd name="connsiteY15" fmla="*/ 146752 h 1042756"/>
              <a:gd name="connsiteX0" fmla="*/ 0 w 1447800"/>
              <a:gd name="connsiteY0" fmla="*/ 146752 h 1051129"/>
              <a:gd name="connsiteX1" fmla="*/ 342993 w 1447800"/>
              <a:gd name="connsiteY1" fmla="*/ 149800 h 1051129"/>
              <a:gd name="connsiteX2" fmla="*/ 516729 w 1447800"/>
              <a:gd name="connsiteY2" fmla="*/ 296104 h 1051129"/>
              <a:gd name="connsiteX3" fmla="*/ 653889 w 1447800"/>
              <a:gd name="connsiteY3" fmla="*/ 149800 h 1051129"/>
              <a:gd name="connsiteX4" fmla="*/ 952978 w 1447800"/>
              <a:gd name="connsiteY4" fmla="*/ 152240 h 1051129"/>
              <a:gd name="connsiteX5" fmla="*/ 949772 w 1447800"/>
              <a:gd name="connsiteY5" fmla="*/ 0 h 1051129"/>
              <a:gd name="connsiteX6" fmla="*/ 1297244 w 1447800"/>
              <a:gd name="connsiteY6" fmla="*/ 0 h 1051129"/>
              <a:gd name="connsiteX7" fmla="*/ 1291307 w 1447800"/>
              <a:gd name="connsiteY7" fmla="*/ 143098 h 1051129"/>
              <a:gd name="connsiteX8" fmla="*/ 1447800 w 1447800"/>
              <a:gd name="connsiteY8" fmla="*/ 146752 h 1051129"/>
              <a:gd name="connsiteX9" fmla="*/ 1447800 w 1447800"/>
              <a:gd name="connsiteY9" fmla="*/ 984952 h 1051129"/>
              <a:gd name="connsiteX10" fmla="*/ 796430 w 1447800"/>
              <a:gd name="connsiteY10" fmla="*/ 989600 h 1051129"/>
              <a:gd name="connsiteX11" fmla="*/ 613578 w 1447800"/>
              <a:gd name="connsiteY11" fmla="*/ 876107 h 1051129"/>
              <a:gd name="connsiteX12" fmla="*/ 443337 w 1447800"/>
              <a:gd name="connsiteY12" fmla="*/ 983296 h 1051129"/>
              <a:gd name="connsiteX13" fmla="*/ 222653 w 1447800"/>
              <a:gd name="connsiteY13" fmla="*/ 888717 h 1051129"/>
              <a:gd name="connsiteX14" fmla="*/ 0 w 1447800"/>
              <a:gd name="connsiteY14" fmla="*/ 984952 h 1051129"/>
              <a:gd name="connsiteX15" fmla="*/ 0 w 1447800"/>
              <a:gd name="connsiteY15" fmla="*/ 146752 h 1051129"/>
              <a:gd name="connsiteX0" fmla="*/ 0 w 1447800"/>
              <a:gd name="connsiteY0" fmla="*/ 146752 h 1051129"/>
              <a:gd name="connsiteX1" fmla="*/ 342993 w 1447800"/>
              <a:gd name="connsiteY1" fmla="*/ 149800 h 1051129"/>
              <a:gd name="connsiteX2" fmla="*/ 516729 w 1447800"/>
              <a:gd name="connsiteY2" fmla="*/ 296104 h 1051129"/>
              <a:gd name="connsiteX3" fmla="*/ 653889 w 1447800"/>
              <a:gd name="connsiteY3" fmla="*/ 149800 h 1051129"/>
              <a:gd name="connsiteX4" fmla="*/ 952978 w 1447800"/>
              <a:gd name="connsiteY4" fmla="*/ 152240 h 1051129"/>
              <a:gd name="connsiteX5" fmla="*/ 949772 w 1447800"/>
              <a:gd name="connsiteY5" fmla="*/ 0 h 1051129"/>
              <a:gd name="connsiteX6" fmla="*/ 1297244 w 1447800"/>
              <a:gd name="connsiteY6" fmla="*/ 0 h 1051129"/>
              <a:gd name="connsiteX7" fmla="*/ 1291307 w 1447800"/>
              <a:gd name="connsiteY7" fmla="*/ 143098 h 1051129"/>
              <a:gd name="connsiteX8" fmla="*/ 1447800 w 1447800"/>
              <a:gd name="connsiteY8" fmla="*/ 146752 h 1051129"/>
              <a:gd name="connsiteX9" fmla="*/ 1447800 w 1447800"/>
              <a:gd name="connsiteY9" fmla="*/ 984952 h 1051129"/>
              <a:gd name="connsiteX10" fmla="*/ 796430 w 1447800"/>
              <a:gd name="connsiteY10" fmla="*/ 989600 h 1051129"/>
              <a:gd name="connsiteX11" fmla="*/ 613578 w 1447800"/>
              <a:gd name="connsiteY11" fmla="*/ 876107 h 1051129"/>
              <a:gd name="connsiteX12" fmla="*/ 443337 w 1447800"/>
              <a:gd name="connsiteY12" fmla="*/ 983296 h 1051129"/>
              <a:gd name="connsiteX13" fmla="*/ 222653 w 1447800"/>
              <a:gd name="connsiteY13" fmla="*/ 888717 h 1051129"/>
              <a:gd name="connsiteX14" fmla="*/ 0 w 1447800"/>
              <a:gd name="connsiteY14" fmla="*/ 984952 h 1051129"/>
              <a:gd name="connsiteX15" fmla="*/ 0 w 1447800"/>
              <a:gd name="connsiteY15" fmla="*/ 146752 h 1051129"/>
              <a:gd name="connsiteX0" fmla="*/ 0 w 1447800"/>
              <a:gd name="connsiteY0" fmla="*/ 146752 h 1028948"/>
              <a:gd name="connsiteX1" fmla="*/ 342993 w 1447800"/>
              <a:gd name="connsiteY1" fmla="*/ 149800 h 1028948"/>
              <a:gd name="connsiteX2" fmla="*/ 516729 w 1447800"/>
              <a:gd name="connsiteY2" fmla="*/ 296104 h 1028948"/>
              <a:gd name="connsiteX3" fmla="*/ 653889 w 1447800"/>
              <a:gd name="connsiteY3" fmla="*/ 149800 h 1028948"/>
              <a:gd name="connsiteX4" fmla="*/ 952978 w 1447800"/>
              <a:gd name="connsiteY4" fmla="*/ 152240 h 1028948"/>
              <a:gd name="connsiteX5" fmla="*/ 949772 w 1447800"/>
              <a:gd name="connsiteY5" fmla="*/ 0 h 1028948"/>
              <a:gd name="connsiteX6" fmla="*/ 1297244 w 1447800"/>
              <a:gd name="connsiteY6" fmla="*/ 0 h 1028948"/>
              <a:gd name="connsiteX7" fmla="*/ 1291307 w 1447800"/>
              <a:gd name="connsiteY7" fmla="*/ 143098 h 1028948"/>
              <a:gd name="connsiteX8" fmla="*/ 1447800 w 1447800"/>
              <a:gd name="connsiteY8" fmla="*/ 146752 h 1028948"/>
              <a:gd name="connsiteX9" fmla="*/ 1447800 w 1447800"/>
              <a:gd name="connsiteY9" fmla="*/ 984952 h 1028948"/>
              <a:gd name="connsiteX10" fmla="*/ 796430 w 1447800"/>
              <a:gd name="connsiteY10" fmla="*/ 989600 h 1028948"/>
              <a:gd name="connsiteX11" fmla="*/ 613578 w 1447800"/>
              <a:gd name="connsiteY11" fmla="*/ 876107 h 1028948"/>
              <a:gd name="connsiteX12" fmla="*/ 443337 w 1447800"/>
              <a:gd name="connsiteY12" fmla="*/ 983296 h 1028948"/>
              <a:gd name="connsiteX13" fmla="*/ 222653 w 1447800"/>
              <a:gd name="connsiteY13" fmla="*/ 888717 h 1028948"/>
              <a:gd name="connsiteX14" fmla="*/ 0 w 1447800"/>
              <a:gd name="connsiteY14" fmla="*/ 984952 h 1028948"/>
              <a:gd name="connsiteX15" fmla="*/ 0 w 1447800"/>
              <a:gd name="connsiteY15" fmla="*/ 146752 h 1028948"/>
              <a:gd name="connsiteX0" fmla="*/ 0 w 1447800"/>
              <a:gd name="connsiteY0" fmla="*/ 146752 h 1058215"/>
              <a:gd name="connsiteX1" fmla="*/ 342993 w 1447800"/>
              <a:gd name="connsiteY1" fmla="*/ 149800 h 1058215"/>
              <a:gd name="connsiteX2" fmla="*/ 516729 w 1447800"/>
              <a:gd name="connsiteY2" fmla="*/ 296104 h 1058215"/>
              <a:gd name="connsiteX3" fmla="*/ 653889 w 1447800"/>
              <a:gd name="connsiteY3" fmla="*/ 149800 h 1058215"/>
              <a:gd name="connsiteX4" fmla="*/ 952978 w 1447800"/>
              <a:gd name="connsiteY4" fmla="*/ 152240 h 1058215"/>
              <a:gd name="connsiteX5" fmla="*/ 949772 w 1447800"/>
              <a:gd name="connsiteY5" fmla="*/ 0 h 1058215"/>
              <a:gd name="connsiteX6" fmla="*/ 1297244 w 1447800"/>
              <a:gd name="connsiteY6" fmla="*/ 0 h 1058215"/>
              <a:gd name="connsiteX7" fmla="*/ 1291307 w 1447800"/>
              <a:gd name="connsiteY7" fmla="*/ 143098 h 1058215"/>
              <a:gd name="connsiteX8" fmla="*/ 1447800 w 1447800"/>
              <a:gd name="connsiteY8" fmla="*/ 146752 h 1058215"/>
              <a:gd name="connsiteX9" fmla="*/ 1447800 w 1447800"/>
              <a:gd name="connsiteY9" fmla="*/ 984952 h 1058215"/>
              <a:gd name="connsiteX10" fmla="*/ 979283 w 1447800"/>
              <a:gd name="connsiteY10" fmla="*/ 1027433 h 1058215"/>
              <a:gd name="connsiteX11" fmla="*/ 796430 w 1447800"/>
              <a:gd name="connsiteY11" fmla="*/ 989600 h 1058215"/>
              <a:gd name="connsiteX12" fmla="*/ 613578 w 1447800"/>
              <a:gd name="connsiteY12" fmla="*/ 876107 h 1058215"/>
              <a:gd name="connsiteX13" fmla="*/ 443337 w 1447800"/>
              <a:gd name="connsiteY13" fmla="*/ 983296 h 1058215"/>
              <a:gd name="connsiteX14" fmla="*/ 222653 w 1447800"/>
              <a:gd name="connsiteY14" fmla="*/ 888717 h 1058215"/>
              <a:gd name="connsiteX15" fmla="*/ 0 w 1447800"/>
              <a:gd name="connsiteY15" fmla="*/ 984952 h 1058215"/>
              <a:gd name="connsiteX16" fmla="*/ 0 w 1447800"/>
              <a:gd name="connsiteY16" fmla="*/ 146752 h 1058215"/>
              <a:gd name="connsiteX0" fmla="*/ 0 w 1447800"/>
              <a:gd name="connsiteY0" fmla="*/ 146752 h 1028960"/>
              <a:gd name="connsiteX1" fmla="*/ 342993 w 1447800"/>
              <a:gd name="connsiteY1" fmla="*/ 149800 h 1028960"/>
              <a:gd name="connsiteX2" fmla="*/ 516729 w 1447800"/>
              <a:gd name="connsiteY2" fmla="*/ 296104 h 1028960"/>
              <a:gd name="connsiteX3" fmla="*/ 653889 w 1447800"/>
              <a:gd name="connsiteY3" fmla="*/ 149800 h 1028960"/>
              <a:gd name="connsiteX4" fmla="*/ 952978 w 1447800"/>
              <a:gd name="connsiteY4" fmla="*/ 152240 h 1028960"/>
              <a:gd name="connsiteX5" fmla="*/ 949772 w 1447800"/>
              <a:gd name="connsiteY5" fmla="*/ 0 h 1028960"/>
              <a:gd name="connsiteX6" fmla="*/ 1297244 w 1447800"/>
              <a:gd name="connsiteY6" fmla="*/ 0 h 1028960"/>
              <a:gd name="connsiteX7" fmla="*/ 1291307 w 1447800"/>
              <a:gd name="connsiteY7" fmla="*/ 143098 h 1028960"/>
              <a:gd name="connsiteX8" fmla="*/ 1447800 w 1447800"/>
              <a:gd name="connsiteY8" fmla="*/ 146752 h 1028960"/>
              <a:gd name="connsiteX9" fmla="*/ 1447800 w 1447800"/>
              <a:gd name="connsiteY9" fmla="*/ 984952 h 1028960"/>
              <a:gd name="connsiteX10" fmla="*/ 947757 w 1447800"/>
              <a:gd name="connsiteY10" fmla="*/ 901328 h 1028960"/>
              <a:gd name="connsiteX11" fmla="*/ 796430 w 1447800"/>
              <a:gd name="connsiteY11" fmla="*/ 989600 h 1028960"/>
              <a:gd name="connsiteX12" fmla="*/ 613578 w 1447800"/>
              <a:gd name="connsiteY12" fmla="*/ 876107 h 1028960"/>
              <a:gd name="connsiteX13" fmla="*/ 443337 w 1447800"/>
              <a:gd name="connsiteY13" fmla="*/ 983296 h 1028960"/>
              <a:gd name="connsiteX14" fmla="*/ 222653 w 1447800"/>
              <a:gd name="connsiteY14" fmla="*/ 888717 h 1028960"/>
              <a:gd name="connsiteX15" fmla="*/ 0 w 1447800"/>
              <a:gd name="connsiteY15" fmla="*/ 984952 h 1028960"/>
              <a:gd name="connsiteX16" fmla="*/ 0 w 1447800"/>
              <a:gd name="connsiteY16" fmla="*/ 146752 h 1028960"/>
              <a:gd name="connsiteX0" fmla="*/ 0 w 1447800"/>
              <a:gd name="connsiteY0" fmla="*/ 146752 h 1028960"/>
              <a:gd name="connsiteX1" fmla="*/ 342993 w 1447800"/>
              <a:gd name="connsiteY1" fmla="*/ 149800 h 1028960"/>
              <a:gd name="connsiteX2" fmla="*/ 516729 w 1447800"/>
              <a:gd name="connsiteY2" fmla="*/ 296104 h 1028960"/>
              <a:gd name="connsiteX3" fmla="*/ 653889 w 1447800"/>
              <a:gd name="connsiteY3" fmla="*/ 149800 h 1028960"/>
              <a:gd name="connsiteX4" fmla="*/ 952978 w 1447800"/>
              <a:gd name="connsiteY4" fmla="*/ 152240 h 1028960"/>
              <a:gd name="connsiteX5" fmla="*/ 949772 w 1447800"/>
              <a:gd name="connsiteY5" fmla="*/ 0 h 1028960"/>
              <a:gd name="connsiteX6" fmla="*/ 1297244 w 1447800"/>
              <a:gd name="connsiteY6" fmla="*/ 0 h 1028960"/>
              <a:gd name="connsiteX7" fmla="*/ 1291307 w 1447800"/>
              <a:gd name="connsiteY7" fmla="*/ 143098 h 1028960"/>
              <a:gd name="connsiteX8" fmla="*/ 1447800 w 1447800"/>
              <a:gd name="connsiteY8" fmla="*/ 146752 h 1028960"/>
              <a:gd name="connsiteX9" fmla="*/ 1447800 w 1447800"/>
              <a:gd name="connsiteY9" fmla="*/ 984952 h 1028960"/>
              <a:gd name="connsiteX10" fmla="*/ 947757 w 1447800"/>
              <a:gd name="connsiteY10" fmla="*/ 901328 h 1028960"/>
              <a:gd name="connsiteX11" fmla="*/ 796430 w 1447800"/>
              <a:gd name="connsiteY11" fmla="*/ 989600 h 1028960"/>
              <a:gd name="connsiteX12" fmla="*/ 613578 w 1447800"/>
              <a:gd name="connsiteY12" fmla="*/ 876107 h 1028960"/>
              <a:gd name="connsiteX13" fmla="*/ 443337 w 1447800"/>
              <a:gd name="connsiteY13" fmla="*/ 983296 h 1028960"/>
              <a:gd name="connsiteX14" fmla="*/ 222653 w 1447800"/>
              <a:gd name="connsiteY14" fmla="*/ 888717 h 1028960"/>
              <a:gd name="connsiteX15" fmla="*/ 0 w 1447800"/>
              <a:gd name="connsiteY15" fmla="*/ 984952 h 1028960"/>
              <a:gd name="connsiteX16" fmla="*/ 0 w 1447800"/>
              <a:gd name="connsiteY16" fmla="*/ 146752 h 1028960"/>
              <a:gd name="connsiteX0" fmla="*/ 0 w 1447800"/>
              <a:gd name="connsiteY0" fmla="*/ 146752 h 1047030"/>
              <a:gd name="connsiteX1" fmla="*/ 342993 w 1447800"/>
              <a:gd name="connsiteY1" fmla="*/ 149800 h 1047030"/>
              <a:gd name="connsiteX2" fmla="*/ 516729 w 1447800"/>
              <a:gd name="connsiteY2" fmla="*/ 296104 h 1047030"/>
              <a:gd name="connsiteX3" fmla="*/ 653889 w 1447800"/>
              <a:gd name="connsiteY3" fmla="*/ 149800 h 1047030"/>
              <a:gd name="connsiteX4" fmla="*/ 952978 w 1447800"/>
              <a:gd name="connsiteY4" fmla="*/ 152240 h 1047030"/>
              <a:gd name="connsiteX5" fmla="*/ 949772 w 1447800"/>
              <a:gd name="connsiteY5" fmla="*/ 0 h 1047030"/>
              <a:gd name="connsiteX6" fmla="*/ 1297244 w 1447800"/>
              <a:gd name="connsiteY6" fmla="*/ 0 h 1047030"/>
              <a:gd name="connsiteX7" fmla="*/ 1291307 w 1447800"/>
              <a:gd name="connsiteY7" fmla="*/ 143098 h 1047030"/>
              <a:gd name="connsiteX8" fmla="*/ 1447800 w 1447800"/>
              <a:gd name="connsiteY8" fmla="*/ 146752 h 1047030"/>
              <a:gd name="connsiteX9" fmla="*/ 1447800 w 1447800"/>
              <a:gd name="connsiteY9" fmla="*/ 984952 h 1047030"/>
              <a:gd name="connsiteX10" fmla="*/ 947757 w 1447800"/>
              <a:gd name="connsiteY10" fmla="*/ 901328 h 1047030"/>
              <a:gd name="connsiteX11" fmla="*/ 796430 w 1447800"/>
              <a:gd name="connsiteY11" fmla="*/ 989600 h 1047030"/>
              <a:gd name="connsiteX12" fmla="*/ 613578 w 1447800"/>
              <a:gd name="connsiteY12" fmla="*/ 876107 h 1047030"/>
              <a:gd name="connsiteX13" fmla="*/ 443337 w 1447800"/>
              <a:gd name="connsiteY13" fmla="*/ 983296 h 1047030"/>
              <a:gd name="connsiteX14" fmla="*/ 222653 w 1447800"/>
              <a:gd name="connsiteY14" fmla="*/ 888717 h 1047030"/>
              <a:gd name="connsiteX15" fmla="*/ 0 w 1447800"/>
              <a:gd name="connsiteY15" fmla="*/ 984952 h 1047030"/>
              <a:gd name="connsiteX16" fmla="*/ 0 w 1447800"/>
              <a:gd name="connsiteY16" fmla="*/ 146752 h 1047030"/>
              <a:gd name="connsiteX0" fmla="*/ 0 w 1447800"/>
              <a:gd name="connsiteY0" fmla="*/ 146752 h 1030615"/>
              <a:gd name="connsiteX1" fmla="*/ 342993 w 1447800"/>
              <a:gd name="connsiteY1" fmla="*/ 149800 h 1030615"/>
              <a:gd name="connsiteX2" fmla="*/ 516729 w 1447800"/>
              <a:gd name="connsiteY2" fmla="*/ 296104 h 1030615"/>
              <a:gd name="connsiteX3" fmla="*/ 653889 w 1447800"/>
              <a:gd name="connsiteY3" fmla="*/ 149800 h 1030615"/>
              <a:gd name="connsiteX4" fmla="*/ 952978 w 1447800"/>
              <a:gd name="connsiteY4" fmla="*/ 152240 h 1030615"/>
              <a:gd name="connsiteX5" fmla="*/ 949772 w 1447800"/>
              <a:gd name="connsiteY5" fmla="*/ 0 h 1030615"/>
              <a:gd name="connsiteX6" fmla="*/ 1297244 w 1447800"/>
              <a:gd name="connsiteY6" fmla="*/ 0 h 1030615"/>
              <a:gd name="connsiteX7" fmla="*/ 1291307 w 1447800"/>
              <a:gd name="connsiteY7" fmla="*/ 143098 h 1030615"/>
              <a:gd name="connsiteX8" fmla="*/ 1447800 w 1447800"/>
              <a:gd name="connsiteY8" fmla="*/ 146752 h 1030615"/>
              <a:gd name="connsiteX9" fmla="*/ 1447800 w 1447800"/>
              <a:gd name="connsiteY9" fmla="*/ 984952 h 1030615"/>
              <a:gd name="connsiteX10" fmla="*/ 947757 w 1447800"/>
              <a:gd name="connsiteY10" fmla="*/ 901328 h 1030615"/>
              <a:gd name="connsiteX11" fmla="*/ 796430 w 1447800"/>
              <a:gd name="connsiteY11" fmla="*/ 989600 h 1030615"/>
              <a:gd name="connsiteX12" fmla="*/ 613578 w 1447800"/>
              <a:gd name="connsiteY12" fmla="*/ 876107 h 1030615"/>
              <a:gd name="connsiteX13" fmla="*/ 443337 w 1447800"/>
              <a:gd name="connsiteY13" fmla="*/ 983296 h 1030615"/>
              <a:gd name="connsiteX14" fmla="*/ 222653 w 1447800"/>
              <a:gd name="connsiteY14" fmla="*/ 888717 h 1030615"/>
              <a:gd name="connsiteX15" fmla="*/ 0 w 1447800"/>
              <a:gd name="connsiteY15" fmla="*/ 984952 h 1030615"/>
              <a:gd name="connsiteX16" fmla="*/ 0 w 1447800"/>
              <a:gd name="connsiteY16" fmla="*/ 146752 h 1030615"/>
              <a:gd name="connsiteX0" fmla="*/ 0 w 1447800"/>
              <a:gd name="connsiteY0" fmla="*/ 146752 h 1048419"/>
              <a:gd name="connsiteX1" fmla="*/ 342993 w 1447800"/>
              <a:gd name="connsiteY1" fmla="*/ 149800 h 1048419"/>
              <a:gd name="connsiteX2" fmla="*/ 516729 w 1447800"/>
              <a:gd name="connsiteY2" fmla="*/ 296104 h 1048419"/>
              <a:gd name="connsiteX3" fmla="*/ 653889 w 1447800"/>
              <a:gd name="connsiteY3" fmla="*/ 149800 h 1048419"/>
              <a:gd name="connsiteX4" fmla="*/ 952978 w 1447800"/>
              <a:gd name="connsiteY4" fmla="*/ 152240 h 1048419"/>
              <a:gd name="connsiteX5" fmla="*/ 949772 w 1447800"/>
              <a:gd name="connsiteY5" fmla="*/ 0 h 1048419"/>
              <a:gd name="connsiteX6" fmla="*/ 1297244 w 1447800"/>
              <a:gd name="connsiteY6" fmla="*/ 0 h 1048419"/>
              <a:gd name="connsiteX7" fmla="*/ 1291307 w 1447800"/>
              <a:gd name="connsiteY7" fmla="*/ 143098 h 1048419"/>
              <a:gd name="connsiteX8" fmla="*/ 1447800 w 1447800"/>
              <a:gd name="connsiteY8" fmla="*/ 146752 h 1048419"/>
              <a:gd name="connsiteX9" fmla="*/ 1447800 w 1447800"/>
              <a:gd name="connsiteY9" fmla="*/ 984952 h 1048419"/>
              <a:gd name="connsiteX10" fmla="*/ 947757 w 1447800"/>
              <a:gd name="connsiteY10" fmla="*/ 901328 h 1048419"/>
              <a:gd name="connsiteX11" fmla="*/ 796430 w 1447800"/>
              <a:gd name="connsiteY11" fmla="*/ 989600 h 1048419"/>
              <a:gd name="connsiteX12" fmla="*/ 613578 w 1447800"/>
              <a:gd name="connsiteY12" fmla="*/ 876107 h 1048419"/>
              <a:gd name="connsiteX13" fmla="*/ 443337 w 1447800"/>
              <a:gd name="connsiteY13" fmla="*/ 983296 h 1048419"/>
              <a:gd name="connsiteX14" fmla="*/ 222653 w 1447800"/>
              <a:gd name="connsiteY14" fmla="*/ 888717 h 1048419"/>
              <a:gd name="connsiteX15" fmla="*/ 0 w 1447800"/>
              <a:gd name="connsiteY15" fmla="*/ 984952 h 1048419"/>
              <a:gd name="connsiteX16" fmla="*/ 0 w 1447800"/>
              <a:gd name="connsiteY16" fmla="*/ 146752 h 1048419"/>
              <a:gd name="connsiteX0" fmla="*/ 0 w 1447800"/>
              <a:gd name="connsiteY0" fmla="*/ 146752 h 1038478"/>
              <a:gd name="connsiteX1" fmla="*/ 342993 w 1447800"/>
              <a:gd name="connsiteY1" fmla="*/ 149800 h 1038478"/>
              <a:gd name="connsiteX2" fmla="*/ 516729 w 1447800"/>
              <a:gd name="connsiteY2" fmla="*/ 296104 h 1038478"/>
              <a:gd name="connsiteX3" fmla="*/ 653889 w 1447800"/>
              <a:gd name="connsiteY3" fmla="*/ 149800 h 1038478"/>
              <a:gd name="connsiteX4" fmla="*/ 952978 w 1447800"/>
              <a:gd name="connsiteY4" fmla="*/ 152240 h 1038478"/>
              <a:gd name="connsiteX5" fmla="*/ 949772 w 1447800"/>
              <a:gd name="connsiteY5" fmla="*/ 0 h 1038478"/>
              <a:gd name="connsiteX6" fmla="*/ 1297244 w 1447800"/>
              <a:gd name="connsiteY6" fmla="*/ 0 h 1038478"/>
              <a:gd name="connsiteX7" fmla="*/ 1291307 w 1447800"/>
              <a:gd name="connsiteY7" fmla="*/ 143098 h 1038478"/>
              <a:gd name="connsiteX8" fmla="*/ 1447800 w 1447800"/>
              <a:gd name="connsiteY8" fmla="*/ 146752 h 1038478"/>
              <a:gd name="connsiteX9" fmla="*/ 1447800 w 1447800"/>
              <a:gd name="connsiteY9" fmla="*/ 984952 h 1038478"/>
              <a:gd name="connsiteX10" fmla="*/ 1174746 w 1447800"/>
              <a:gd name="connsiteY10" fmla="*/ 920244 h 1038478"/>
              <a:gd name="connsiteX11" fmla="*/ 947757 w 1447800"/>
              <a:gd name="connsiteY11" fmla="*/ 901328 h 1038478"/>
              <a:gd name="connsiteX12" fmla="*/ 796430 w 1447800"/>
              <a:gd name="connsiteY12" fmla="*/ 989600 h 1038478"/>
              <a:gd name="connsiteX13" fmla="*/ 613578 w 1447800"/>
              <a:gd name="connsiteY13" fmla="*/ 876107 h 1038478"/>
              <a:gd name="connsiteX14" fmla="*/ 443337 w 1447800"/>
              <a:gd name="connsiteY14" fmla="*/ 983296 h 1038478"/>
              <a:gd name="connsiteX15" fmla="*/ 222653 w 1447800"/>
              <a:gd name="connsiteY15" fmla="*/ 888717 h 1038478"/>
              <a:gd name="connsiteX16" fmla="*/ 0 w 1447800"/>
              <a:gd name="connsiteY16" fmla="*/ 984952 h 1038478"/>
              <a:gd name="connsiteX17" fmla="*/ 0 w 1447800"/>
              <a:gd name="connsiteY17" fmla="*/ 146752 h 1038478"/>
              <a:gd name="connsiteX0" fmla="*/ 0 w 1447800"/>
              <a:gd name="connsiteY0" fmla="*/ 146752 h 1058138"/>
              <a:gd name="connsiteX1" fmla="*/ 342993 w 1447800"/>
              <a:gd name="connsiteY1" fmla="*/ 149800 h 1058138"/>
              <a:gd name="connsiteX2" fmla="*/ 516729 w 1447800"/>
              <a:gd name="connsiteY2" fmla="*/ 296104 h 1058138"/>
              <a:gd name="connsiteX3" fmla="*/ 653889 w 1447800"/>
              <a:gd name="connsiteY3" fmla="*/ 149800 h 1058138"/>
              <a:gd name="connsiteX4" fmla="*/ 952978 w 1447800"/>
              <a:gd name="connsiteY4" fmla="*/ 152240 h 1058138"/>
              <a:gd name="connsiteX5" fmla="*/ 949772 w 1447800"/>
              <a:gd name="connsiteY5" fmla="*/ 0 h 1058138"/>
              <a:gd name="connsiteX6" fmla="*/ 1297244 w 1447800"/>
              <a:gd name="connsiteY6" fmla="*/ 0 h 1058138"/>
              <a:gd name="connsiteX7" fmla="*/ 1291307 w 1447800"/>
              <a:gd name="connsiteY7" fmla="*/ 143098 h 1058138"/>
              <a:gd name="connsiteX8" fmla="*/ 1447800 w 1447800"/>
              <a:gd name="connsiteY8" fmla="*/ 146752 h 1058138"/>
              <a:gd name="connsiteX9" fmla="*/ 1447800 w 1447800"/>
              <a:gd name="connsiteY9" fmla="*/ 984952 h 1058138"/>
              <a:gd name="connsiteX10" fmla="*/ 1136914 w 1447800"/>
              <a:gd name="connsiteY10" fmla="*/ 1002212 h 1058138"/>
              <a:gd name="connsiteX11" fmla="*/ 947757 w 1447800"/>
              <a:gd name="connsiteY11" fmla="*/ 901328 h 1058138"/>
              <a:gd name="connsiteX12" fmla="*/ 796430 w 1447800"/>
              <a:gd name="connsiteY12" fmla="*/ 989600 h 1058138"/>
              <a:gd name="connsiteX13" fmla="*/ 613578 w 1447800"/>
              <a:gd name="connsiteY13" fmla="*/ 876107 h 1058138"/>
              <a:gd name="connsiteX14" fmla="*/ 443337 w 1447800"/>
              <a:gd name="connsiteY14" fmla="*/ 983296 h 1058138"/>
              <a:gd name="connsiteX15" fmla="*/ 222653 w 1447800"/>
              <a:gd name="connsiteY15" fmla="*/ 888717 h 1058138"/>
              <a:gd name="connsiteX16" fmla="*/ 0 w 1447800"/>
              <a:gd name="connsiteY16" fmla="*/ 984952 h 1058138"/>
              <a:gd name="connsiteX17" fmla="*/ 0 w 1447800"/>
              <a:gd name="connsiteY17" fmla="*/ 146752 h 1058138"/>
              <a:gd name="connsiteX0" fmla="*/ 0 w 1447800"/>
              <a:gd name="connsiteY0" fmla="*/ 146752 h 1033449"/>
              <a:gd name="connsiteX1" fmla="*/ 342993 w 1447800"/>
              <a:gd name="connsiteY1" fmla="*/ 149800 h 1033449"/>
              <a:gd name="connsiteX2" fmla="*/ 516729 w 1447800"/>
              <a:gd name="connsiteY2" fmla="*/ 296104 h 1033449"/>
              <a:gd name="connsiteX3" fmla="*/ 653889 w 1447800"/>
              <a:gd name="connsiteY3" fmla="*/ 149800 h 1033449"/>
              <a:gd name="connsiteX4" fmla="*/ 952978 w 1447800"/>
              <a:gd name="connsiteY4" fmla="*/ 152240 h 1033449"/>
              <a:gd name="connsiteX5" fmla="*/ 949772 w 1447800"/>
              <a:gd name="connsiteY5" fmla="*/ 0 h 1033449"/>
              <a:gd name="connsiteX6" fmla="*/ 1297244 w 1447800"/>
              <a:gd name="connsiteY6" fmla="*/ 0 h 1033449"/>
              <a:gd name="connsiteX7" fmla="*/ 1291307 w 1447800"/>
              <a:gd name="connsiteY7" fmla="*/ 143098 h 1033449"/>
              <a:gd name="connsiteX8" fmla="*/ 1447800 w 1447800"/>
              <a:gd name="connsiteY8" fmla="*/ 146752 h 1033449"/>
              <a:gd name="connsiteX9" fmla="*/ 1447800 w 1447800"/>
              <a:gd name="connsiteY9" fmla="*/ 984952 h 1033449"/>
              <a:gd name="connsiteX10" fmla="*/ 1300851 w 1447800"/>
              <a:gd name="connsiteY10" fmla="*/ 895022 h 1033449"/>
              <a:gd name="connsiteX11" fmla="*/ 1136914 w 1447800"/>
              <a:gd name="connsiteY11" fmla="*/ 1002212 h 1033449"/>
              <a:gd name="connsiteX12" fmla="*/ 947757 w 1447800"/>
              <a:gd name="connsiteY12" fmla="*/ 901328 h 1033449"/>
              <a:gd name="connsiteX13" fmla="*/ 796430 w 1447800"/>
              <a:gd name="connsiteY13" fmla="*/ 989600 h 1033449"/>
              <a:gd name="connsiteX14" fmla="*/ 613578 w 1447800"/>
              <a:gd name="connsiteY14" fmla="*/ 876107 h 1033449"/>
              <a:gd name="connsiteX15" fmla="*/ 443337 w 1447800"/>
              <a:gd name="connsiteY15" fmla="*/ 983296 h 1033449"/>
              <a:gd name="connsiteX16" fmla="*/ 222653 w 1447800"/>
              <a:gd name="connsiteY16" fmla="*/ 888717 h 1033449"/>
              <a:gd name="connsiteX17" fmla="*/ 0 w 1447800"/>
              <a:gd name="connsiteY17" fmla="*/ 984952 h 1033449"/>
              <a:gd name="connsiteX18" fmla="*/ 0 w 1447800"/>
              <a:gd name="connsiteY18" fmla="*/ 146752 h 1033449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00221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cubicBezTo>
                  <a:pt x="1284594" y="881624"/>
                  <a:pt x="1459855" y="986724"/>
                  <a:pt x="1300851" y="895022"/>
                </a:cubicBezTo>
                <a:cubicBezTo>
                  <a:pt x="1116626" y="1011394"/>
                  <a:pt x="1302953" y="886615"/>
                  <a:pt x="1136914" y="1002212"/>
                </a:cubicBezTo>
                <a:cubicBezTo>
                  <a:pt x="945655" y="890819"/>
                  <a:pt x="1132711" y="1001161"/>
                  <a:pt x="947757" y="901328"/>
                </a:cubicBezTo>
                <a:cubicBezTo>
                  <a:pt x="795059" y="990377"/>
                  <a:pt x="948807" y="908682"/>
                  <a:pt x="796430" y="989600"/>
                </a:cubicBezTo>
                <a:cubicBezTo>
                  <a:pt x="619563" y="902101"/>
                  <a:pt x="799584" y="980143"/>
                  <a:pt x="613578" y="901328"/>
                </a:cubicBezTo>
                <a:cubicBezTo>
                  <a:pt x="433557" y="983020"/>
                  <a:pt x="599919" y="899225"/>
                  <a:pt x="443337" y="983296"/>
                </a:cubicBezTo>
                <a:cubicBezTo>
                  <a:pt x="211094" y="890819"/>
                  <a:pt x="437359" y="983020"/>
                  <a:pt x="222653" y="888717"/>
                </a:cubicBez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i="1" dirty="0" smtClean="0"/>
          </a:p>
          <a:p>
            <a:pPr algn="ctr"/>
            <a:r>
              <a:rPr lang="en-US" sz="2800" i="1" dirty="0" smtClean="0">
                <a:solidFill>
                  <a:schemeClr val="tx1"/>
                </a:solidFill>
              </a:rPr>
              <a:t>Child</a:t>
            </a:r>
          </a:p>
          <a:p>
            <a:pPr algn="ctr"/>
            <a:r>
              <a:rPr lang="en-US" sz="2800" i="1" dirty="0" smtClean="0">
                <a:solidFill>
                  <a:schemeClr val="tx1"/>
                </a:solidFill>
              </a:rPr>
              <a:t>Compiler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V="1">
            <a:off x="4846106" y="914400"/>
            <a:ext cx="0" cy="7893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50"/>
          <p:cNvSpPr txBox="1"/>
          <p:nvPr/>
        </p:nvSpPr>
        <p:spPr>
          <a:xfrm>
            <a:off x="4846106" y="999227"/>
            <a:ext cx="1102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</a:t>
            </a:r>
            <a:endParaRPr lang="en-US" sz="2800" baseline="-25000" dirty="0"/>
          </a:p>
        </p:txBody>
      </p:sp>
      <p:sp>
        <p:nvSpPr>
          <p:cNvPr id="6" name="Rectangle 4"/>
          <p:cNvSpPr/>
          <p:nvPr/>
        </p:nvSpPr>
        <p:spPr>
          <a:xfrm>
            <a:off x="3195133" y="1652805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3950776" y="1035796"/>
            <a:ext cx="20544" cy="116535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49"/>
          <p:cNvSpPr txBox="1"/>
          <p:nvPr/>
        </p:nvSpPr>
        <p:spPr>
          <a:xfrm>
            <a:off x="2761173" y="1027162"/>
            <a:ext cx="1205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</a:t>
            </a:r>
            <a:endParaRPr lang="en-US" sz="2800" baseline="-25000" dirty="0"/>
          </a:p>
        </p:txBody>
      </p:sp>
      <p:sp>
        <p:nvSpPr>
          <p:cNvPr id="16" name="TextBox 54"/>
          <p:cNvSpPr txBox="1"/>
          <p:nvPr/>
        </p:nvSpPr>
        <p:spPr>
          <a:xfrm>
            <a:off x="2600720" y="3612497"/>
            <a:ext cx="1285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source’</a:t>
            </a:r>
            <a:endParaRPr lang="en-US" sz="2800" baseline="-25000" dirty="0"/>
          </a:p>
        </p:txBody>
      </p:sp>
      <p:sp>
        <p:nvSpPr>
          <p:cNvPr id="17" name="TextBox 55"/>
          <p:cNvSpPr txBox="1"/>
          <p:nvPr/>
        </p:nvSpPr>
        <p:spPr>
          <a:xfrm>
            <a:off x="4846106" y="3612497"/>
            <a:ext cx="1182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target’</a:t>
            </a:r>
            <a:endParaRPr lang="en-US" sz="2800" baseline="-25000" dirty="0"/>
          </a:p>
        </p:txBody>
      </p:sp>
      <p:sp>
        <p:nvSpPr>
          <p:cNvPr id="21" name="Rectangle 20"/>
          <p:cNvSpPr/>
          <p:nvPr/>
        </p:nvSpPr>
        <p:spPr>
          <a:xfrm>
            <a:off x="5184680" y="2146975"/>
            <a:ext cx="1828053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i="1" dirty="0"/>
              <a:t>Partial</a:t>
            </a:r>
          </a:p>
          <a:p>
            <a:pPr algn="ctr"/>
            <a:r>
              <a:rPr lang="en-US" sz="2800" i="1" dirty="0"/>
              <a:t>compiler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281152" y="1912166"/>
            <a:ext cx="0" cy="150876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1"/>
          <p:cNvSpPr txBox="1"/>
          <p:nvPr/>
        </p:nvSpPr>
        <p:spPr>
          <a:xfrm rot="16200000">
            <a:off x="3199541" y="2324516"/>
            <a:ext cx="10494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smtClean="0"/>
              <a:t>R</a:t>
            </a:r>
          </a:p>
          <a:p>
            <a:pPr algn="ctr"/>
            <a:r>
              <a:rPr lang="en-US" sz="2400" dirty="0" smtClean="0"/>
              <a:t>reduce</a:t>
            </a:r>
            <a:endParaRPr lang="en-US" sz="2400" dirty="0"/>
          </a:p>
        </p:txBody>
      </p:sp>
      <p:sp>
        <p:nvSpPr>
          <p:cNvPr id="24" name="TextBox 64"/>
          <p:cNvSpPr txBox="1"/>
          <p:nvPr/>
        </p:nvSpPr>
        <p:spPr>
          <a:xfrm rot="16200000">
            <a:off x="4053582" y="1945797"/>
            <a:ext cx="12949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/>
              <a:t>G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generate</a:t>
            </a:r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5CD71-02AE-4F7B-A63D-F2CEB5417B4A}" type="slidenum">
              <a:rPr lang="en-US" smtClean="0"/>
              <a:t>48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556625" y="5733418"/>
                <a:ext cx="7499681" cy="578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latin typeface="Cambria Math"/>
                        </a:rPr>
                        <m:t>𝑃𝐶</m:t>
                      </m:r>
                      <m:r>
                        <a:rPr lang="en-US" sz="2800" b="0" i="1" smtClean="0">
                          <a:latin typeface="Cambria Math"/>
                        </a:rPr>
                        <m:t> :</m:t>
                      </m:r>
                      <m:r>
                        <m:rPr>
                          <m:sty m:val="p"/>
                        </m:rPr>
                        <a:rPr lang="en-US" sz="2800" b="0" i="0" smtClean="0">
                          <a:latin typeface="Cambria Math"/>
                        </a:rPr>
                        <m:t>source</m:t>
                      </m:r>
                      <m:r>
                        <a:rPr lang="en-US" sz="2800" b="0" i="0" smtClean="0">
                          <a:latin typeface="Cambria Math"/>
                        </a:rPr>
                        <m:t> →</m:t>
                      </m:r>
                      <m:d>
                        <m:dPr>
                          <m:ctrlPr>
                            <a:rPr lang="en-US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sz="2800" b="0" i="0" smtClean="0">
                              <a:latin typeface="Cambria Math"/>
                            </a:rPr>
                            <m:t>sourc</m:t>
                          </m:r>
                          <m:sSup>
                            <m:sSupPr>
                              <m:ctrlPr>
                                <a:rPr lang="en-US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US" sz="2800" b="0" i="0" smtClean="0">
                                  <a:latin typeface="Cambria Math"/>
                                </a:rPr>
                                <m:t>e</m:t>
                              </m:r>
                            </m:e>
                            <m:sup>
                              <m:r>
                                <a:rPr lang="en-US" sz="2800" b="0" i="0" smtClean="0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  <m:r>
                            <a:rPr lang="en-US" sz="2800" b="0" i="0" smtClean="0">
                              <a:latin typeface="Cambria Math"/>
                            </a:rPr>
                            <m:t> </m:t>
                          </m:r>
                          <m:r>
                            <a:rPr lang="en-US" sz="2800" b="0" i="0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US" sz="2800" b="0" i="0" smtClean="0">
                              <a:latin typeface="Cambria Math"/>
                            </a:rPr>
                            <m:t> </m:t>
                          </m:r>
                          <m:d>
                            <m:dPr>
                              <m:ctrlPr>
                                <a:rPr lang="en-US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sz="2800" b="0" i="0" smtClean="0">
                                  <a:latin typeface="Cambria Math"/>
                                </a:rPr>
                                <m:t>targe</m:t>
                              </m:r>
                              <m:sSup>
                                <m:sSupPr>
                                  <m:ctrlPr>
                                    <a:rPr lang="en-US" sz="2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sz="2800" b="0" i="0" smtClean="0">
                                      <a:latin typeface="Cambria Math"/>
                                    </a:rPr>
                                    <m:t>t</m:t>
                                  </m:r>
                                </m:e>
                                <m:sup>
                                  <m:r>
                                    <a:rPr lang="en-US" sz="2800" b="0" i="0" smtClean="0">
                                      <a:latin typeface="Cambria Math"/>
                                    </a:rPr>
                                    <m:t>′</m:t>
                                  </m:r>
                                </m:sup>
                              </m:sSup>
                              <m:r>
                                <a:rPr lang="en-US" sz="2800" b="0" i="0" smtClean="0">
                                  <a:latin typeface="Cambria Math"/>
                                </a:rPr>
                                <m:t>→</m:t>
                              </m:r>
                              <m:r>
                                <m:rPr>
                                  <m:sty m:val="p"/>
                                </m:rPr>
                                <a:rPr lang="en-US" sz="2800" b="0" i="0" smtClean="0">
                                  <a:latin typeface="Cambria Math"/>
                                </a:rPr>
                                <m:t>target</m:t>
                              </m:r>
                            </m:e>
                          </m:d>
                        </m:e>
                      </m:d>
                      <m:r>
                        <a:rPr lang="en-US" sz="2800" b="0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en-US" sz="2800" b="0" dirty="0" smtClean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625" y="5733418"/>
                <a:ext cx="7499681" cy="578685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006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4"/>
          <p:cNvSpPr/>
          <p:nvPr/>
        </p:nvSpPr>
        <p:spPr>
          <a:xfrm>
            <a:off x="3449284" y="2111329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4590551" y="2459610"/>
            <a:ext cx="990600" cy="11188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en-US" dirty="0" smtClean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generate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535486" y="3324429"/>
            <a:ext cx="914400" cy="5080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leftover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1" name="Rectangle 90"/>
          <p:cNvSpPr/>
          <p:nvPr/>
        </p:nvSpPr>
        <p:spPr>
          <a:xfrm>
            <a:off x="3535486" y="2669465"/>
            <a:ext cx="914400" cy="5080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local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93" name="Straight Arrow Connector 92"/>
          <p:cNvCxnSpPr>
            <a:stCxn id="91" idx="2"/>
            <a:endCxn id="45" idx="0"/>
          </p:cNvCxnSpPr>
          <p:nvPr/>
        </p:nvCxnSpPr>
        <p:spPr>
          <a:xfrm>
            <a:off x="3992686" y="3177549"/>
            <a:ext cx="0" cy="1468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Rectangle 95"/>
          <p:cNvSpPr/>
          <p:nvPr/>
        </p:nvSpPr>
        <p:spPr>
          <a:xfrm>
            <a:off x="4624898" y="2520759"/>
            <a:ext cx="891481" cy="4862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local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98" name="Straight Arrow Connector 97"/>
          <p:cNvCxnSpPr>
            <a:stCxn id="91" idx="3"/>
            <a:endCxn id="96" idx="1"/>
          </p:cNvCxnSpPr>
          <p:nvPr/>
        </p:nvCxnSpPr>
        <p:spPr>
          <a:xfrm flipV="1">
            <a:off x="4449886" y="2763864"/>
            <a:ext cx="175012" cy="15964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H="1">
            <a:off x="4204927" y="3832513"/>
            <a:ext cx="10272" cy="113526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72" idx="2"/>
          </p:cNvCxnSpPr>
          <p:nvPr/>
        </p:nvCxnSpPr>
        <p:spPr>
          <a:xfrm flipH="1" flipV="1">
            <a:off x="5085851" y="3578472"/>
            <a:ext cx="12208" cy="95178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4"/>
          <p:cNvSpPr/>
          <p:nvPr/>
        </p:nvSpPr>
        <p:spPr>
          <a:xfrm>
            <a:off x="3432976" y="4530259"/>
            <a:ext cx="2142478" cy="1483089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222653 w 1447800"/>
              <a:gd name="connsiteY10" fmla="*/ 850885 h 984952"/>
              <a:gd name="connsiteX11" fmla="*/ 0 w 1447800"/>
              <a:gd name="connsiteY11" fmla="*/ 984952 h 984952"/>
              <a:gd name="connsiteX12" fmla="*/ 0 w 1447800"/>
              <a:gd name="connsiteY12" fmla="*/ 146752 h 984952"/>
              <a:gd name="connsiteX0" fmla="*/ 0 w 1447800"/>
              <a:gd name="connsiteY0" fmla="*/ 146752 h 1043333"/>
              <a:gd name="connsiteX1" fmla="*/ 342993 w 1447800"/>
              <a:gd name="connsiteY1" fmla="*/ 149800 h 1043333"/>
              <a:gd name="connsiteX2" fmla="*/ 516729 w 1447800"/>
              <a:gd name="connsiteY2" fmla="*/ 296104 h 1043333"/>
              <a:gd name="connsiteX3" fmla="*/ 653889 w 1447800"/>
              <a:gd name="connsiteY3" fmla="*/ 149800 h 1043333"/>
              <a:gd name="connsiteX4" fmla="*/ 952978 w 1447800"/>
              <a:gd name="connsiteY4" fmla="*/ 152240 h 1043333"/>
              <a:gd name="connsiteX5" fmla="*/ 949772 w 1447800"/>
              <a:gd name="connsiteY5" fmla="*/ 0 h 1043333"/>
              <a:gd name="connsiteX6" fmla="*/ 1297244 w 1447800"/>
              <a:gd name="connsiteY6" fmla="*/ 0 h 1043333"/>
              <a:gd name="connsiteX7" fmla="*/ 1291307 w 1447800"/>
              <a:gd name="connsiteY7" fmla="*/ 143098 h 1043333"/>
              <a:gd name="connsiteX8" fmla="*/ 1447800 w 1447800"/>
              <a:gd name="connsiteY8" fmla="*/ 146752 h 1043333"/>
              <a:gd name="connsiteX9" fmla="*/ 1447800 w 1447800"/>
              <a:gd name="connsiteY9" fmla="*/ 984952 h 1043333"/>
              <a:gd name="connsiteX10" fmla="*/ 443337 w 1447800"/>
              <a:gd name="connsiteY10" fmla="*/ 983296 h 1043333"/>
              <a:gd name="connsiteX11" fmla="*/ 222653 w 1447800"/>
              <a:gd name="connsiteY11" fmla="*/ 850885 h 1043333"/>
              <a:gd name="connsiteX12" fmla="*/ 0 w 1447800"/>
              <a:gd name="connsiteY12" fmla="*/ 984952 h 1043333"/>
              <a:gd name="connsiteX13" fmla="*/ 0 w 1447800"/>
              <a:gd name="connsiteY13" fmla="*/ 146752 h 1043333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6396"/>
              <a:gd name="connsiteX1" fmla="*/ 342993 w 1447800"/>
              <a:gd name="connsiteY1" fmla="*/ 149800 h 1026396"/>
              <a:gd name="connsiteX2" fmla="*/ 516729 w 1447800"/>
              <a:gd name="connsiteY2" fmla="*/ 296104 h 1026396"/>
              <a:gd name="connsiteX3" fmla="*/ 653889 w 1447800"/>
              <a:gd name="connsiteY3" fmla="*/ 149800 h 1026396"/>
              <a:gd name="connsiteX4" fmla="*/ 952978 w 1447800"/>
              <a:gd name="connsiteY4" fmla="*/ 152240 h 1026396"/>
              <a:gd name="connsiteX5" fmla="*/ 949772 w 1447800"/>
              <a:gd name="connsiteY5" fmla="*/ 0 h 1026396"/>
              <a:gd name="connsiteX6" fmla="*/ 1297244 w 1447800"/>
              <a:gd name="connsiteY6" fmla="*/ 0 h 1026396"/>
              <a:gd name="connsiteX7" fmla="*/ 1291307 w 1447800"/>
              <a:gd name="connsiteY7" fmla="*/ 143098 h 1026396"/>
              <a:gd name="connsiteX8" fmla="*/ 1447800 w 1447800"/>
              <a:gd name="connsiteY8" fmla="*/ 146752 h 1026396"/>
              <a:gd name="connsiteX9" fmla="*/ 1447800 w 1447800"/>
              <a:gd name="connsiteY9" fmla="*/ 984952 h 1026396"/>
              <a:gd name="connsiteX10" fmla="*/ 575746 w 1447800"/>
              <a:gd name="connsiteY10" fmla="*/ 863496 h 1026396"/>
              <a:gd name="connsiteX11" fmla="*/ 443337 w 1447800"/>
              <a:gd name="connsiteY11" fmla="*/ 983296 h 1026396"/>
              <a:gd name="connsiteX12" fmla="*/ 222653 w 1447800"/>
              <a:gd name="connsiteY12" fmla="*/ 850885 h 1026396"/>
              <a:gd name="connsiteX13" fmla="*/ 0 w 1447800"/>
              <a:gd name="connsiteY13" fmla="*/ 984952 h 1026396"/>
              <a:gd name="connsiteX14" fmla="*/ 0 w 1447800"/>
              <a:gd name="connsiteY14" fmla="*/ 146752 h 1026396"/>
              <a:gd name="connsiteX0" fmla="*/ 0 w 1447800"/>
              <a:gd name="connsiteY0" fmla="*/ 146752 h 1027903"/>
              <a:gd name="connsiteX1" fmla="*/ 342993 w 1447800"/>
              <a:gd name="connsiteY1" fmla="*/ 149800 h 1027903"/>
              <a:gd name="connsiteX2" fmla="*/ 516729 w 1447800"/>
              <a:gd name="connsiteY2" fmla="*/ 296104 h 1027903"/>
              <a:gd name="connsiteX3" fmla="*/ 653889 w 1447800"/>
              <a:gd name="connsiteY3" fmla="*/ 149800 h 1027903"/>
              <a:gd name="connsiteX4" fmla="*/ 952978 w 1447800"/>
              <a:gd name="connsiteY4" fmla="*/ 152240 h 1027903"/>
              <a:gd name="connsiteX5" fmla="*/ 949772 w 1447800"/>
              <a:gd name="connsiteY5" fmla="*/ 0 h 1027903"/>
              <a:gd name="connsiteX6" fmla="*/ 1297244 w 1447800"/>
              <a:gd name="connsiteY6" fmla="*/ 0 h 1027903"/>
              <a:gd name="connsiteX7" fmla="*/ 1291307 w 1447800"/>
              <a:gd name="connsiteY7" fmla="*/ 143098 h 1027903"/>
              <a:gd name="connsiteX8" fmla="*/ 1447800 w 1447800"/>
              <a:gd name="connsiteY8" fmla="*/ 146752 h 1027903"/>
              <a:gd name="connsiteX9" fmla="*/ 1447800 w 1447800"/>
              <a:gd name="connsiteY9" fmla="*/ 984952 h 1027903"/>
              <a:gd name="connsiteX10" fmla="*/ 613578 w 1447800"/>
              <a:gd name="connsiteY10" fmla="*/ 876107 h 1027903"/>
              <a:gd name="connsiteX11" fmla="*/ 443337 w 1447800"/>
              <a:gd name="connsiteY11" fmla="*/ 983296 h 1027903"/>
              <a:gd name="connsiteX12" fmla="*/ 222653 w 1447800"/>
              <a:gd name="connsiteY12" fmla="*/ 850885 h 1027903"/>
              <a:gd name="connsiteX13" fmla="*/ 0 w 1447800"/>
              <a:gd name="connsiteY13" fmla="*/ 984952 h 1027903"/>
              <a:gd name="connsiteX14" fmla="*/ 0 w 1447800"/>
              <a:gd name="connsiteY14" fmla="*/ 146752 h 1027903"/>
              <a:gd name="connsiteX0" fmla="*/ 0 w 1447800"/>
              <a:gd name="connsiteY0" fmla="*/ 146752 h 1027903"/>
              <a:gd name="connsiteX1" fmla="*/ 342993 w 1447800"/>
              <a:gd name="connsiteY1" fmla="*/ 149800 h 1027903"/>
              <a:gd name="connsiteX2" fmla="*/ 516729 w 1447800"/>
              <a:gd name="connsiteY2" fmla="*/ 296104 h 1027903"/>
              <a:gd name="connsiteX3" fmla="*/ 653889 w 1447800"/>
              <a:gd name="connsiteY3" fmla="*/ 149800 h 1027903"/>
              <a:gd name="connsiteX4" fmla="*/ 952978 w 1447800"/>
              <a:gd name="connsiteY4" fmla="*/ 152240 h 1027903"/>
              <a:gd name="connsiteX5" fmla="*/ 949772 w 1447800"/>
              <a:gd name="connsiteY5" fmla="*/ 0 h 1027903"/>
              <a:gd name="connsiteX6" fmla="*/ 1297244 w 1447800"/>
              <a:gd name="connsiteY6" fmla="*/ 0 h 1027903"/>
              <a:gd name="connsiteX7" fmla="*/ 1291307 w 1447800"/>
              <a:gd name="connsiteY7" fmla="*/ 143098 h 1027903"/>
              <a:gd name="connsiteX8" fmla="*/ 1447800 w 1447800"/>
              <a:gd name="connsiteY8" fmla="*/ 146752 h 1027903"/>
              <a:gd name="connsiteX9" fmla="*/ 1447800 w 1447800"/>
              <a:gd name="connsiteY9" fmla="*/ 984952 h 1027903"/>
              <a:gd name="connsiteX10" fmla="*/ 613578 w 1447800"/>
              <a:gd name="connsiteY10" fmla="*/ 876107 h 1027903"/>
              <a:gd name="connsiteX11" fmla="*/ 443337 w 1447800"/>
              <a:gd name="connsiteY11" fmla="*/ 983296 h 1027903"/>
              <a:gd name="connsiteX12" fmla="*/ 222653 w 1447800"/>
              <a:gd name="connsiteY12" fmla="*/ 888717 h 1027903"/>
              <a:gd name="connsiteX13" fmla="*/ 0 w 1447800"/>
              <a:gd name="connsiteY13" fmla="*/ 984952 h 1027903"/>
              <a:gd name="connsiteX14" fmla="*/ 0 w 1447800"/>
              <a:gd name="connsiteY14" fmla="*/ 146752 h 1027903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6141"/>
              <a:gd name="connsiteX1" fmla="*/ 342993 w 1447800"/>
              <a:gd name="connsiteY1" fmla="*/ 149800 h 1046141"/>
              <a:gd name="connsiteX2" fmla="*/ 516729 w 1447800"/>
              <a:gd name="connsiteY2" fmla="*/ 296104 h 1046141"/>
              <a:gd name="connsiteX3" fmla="*/ 653889 w 1447800"/>
              <a:gd name="connsiteY3" fmla="*/ 149800 h 1046141"/>
              <a:gd name="connsiteX4" fmla="*/ 952978 w 1447800"/>
              <a:gd name="connsiteY4" fmla="*/ 152240 h 1046141"/>
              <a:gd name="connsiteX5" fmla="*/ 949772 w 1447800"/>
              <a:gd name="connsiteY5" fmla="*/ 0 h 1046141"/>
              <a:gd name="connsiteX6" fmla="*/ 1297244 w 1447800"/>
              <a:gd name="connsiteY6" fmla="*/ 0 h 1046141"/>
              <a:gd name="connsiteX7" fmla="*/ 1291307 w 1447800"/>
              <a:gd name="connsiteY7" fmla="*/ 143098 h 1046141"/>
              <a:gd name="connsiteX8" fmla="*/ 1447800 w 1447800"/>
              <a:gd name="connsiteY8" fmla="*/ 146752 h 1046141"/>
              <a:gd name="connsiteX9" fmla="*/ 1447800 w 1447800"/>
              <a:gd name="connsiteY9" fmla="*/ 984952 h 1046141"/>
              <a:gd name="connsiteX10" fmla="*/ 613578 w 1447800"/>
              <a:gd name="connsiteY10" fmla="*/ 876107 h 1046141"/>
              <a:gd name="connsiteX11" fmla="*/ 443337 w 1447800"/>
              <a:gd name="connsiteY11" fmla="*/ 983296 h 1046141"/>
              <a:gd name="connsiteX12" fmla="*/ 222653 w 1447800"/>
              <a:gd name="connsiteY12" fmla="*/ 888717 h 1046141"/>
              <a:gd name="connsiteX13" fmla="*/ 0 w 1447800"/>
              <a:gd name="connsiteY13" fmla="*/ 984952 h 1046141"/>
              <a:gd name="connsiteX14" fmla="*/ 0 w 1447800"/>
              <a:gd name="connsiteY14" fmla="*/ 146752 h 1046141"/>
              <a:gd name="connsiteX0" fmla="*/ 0 w 1447800"/>
              <a:gd name="connsiteY0" fmla="*/ 146752 h 1042756"/>
              <a:gd name="connsiteX1" fmla="*/ 342993 w 1447800"/>
              <a:gd name="connsiteY1" fmla="*/ 149800 h 1042756"/>
              <a:gd name="connsiteX2" fmla="*/ 516729 w 1447800"/>
              <a:gd name="connsiteY2" fmla="*/ 296104 h 1042756"/>
              <a:gd name="connsiteX3" fmla="*/ 653889 w 1447800"/>
              <a:gd name="connsiteY3" fmla="*/ 149800 h 1042756"/>
              <a:gd name="connsiteX4" fmla="*/ 952978 w 1447800"/>
              <a:gd name="connsiteY4" fmla="*/ 152240 h 1042756"/>
              <a:gd name="connsiteX5" fmla="*/ 949772 w 1447800"/>
              <a:gd name="connsiteY5" fmla="*/ 0 h 1042756"/>
              <a:gd name="connsiteX6" fmla="*/ 1297244 w 1447800"/>
              <a:gd name="connsiteY6" fmla="*/ 0 h 1042756"/>
              <a:gd name="connsiteX7" fmla="*/ 1291307 w 1447800"/>
              <a:gd name="connsiteY7" fmla="*/ 143098 h 1042756"/>
              <a:gd name="connsiteX8" fmla="*/ 1447800 w 1447800"/>
              <a:gd name="connsiteY8" fmla="*/ 146752 h 1042756"/>
              <a:gd name="connsiteX9" fmla="*/ 1447800 w 1447800"/>
              <a:gd name="connsiteY9" fmla="*/ 984952 h 1042756"/>
              <a:gd name="connsiteX10" fmla="*/ 884704 w 1447800"/>
              <a:gd name="connsiteY10" fmla="*/ 958074 h 1042756"/>
              <a:gd name="connsiteX11" fmla="*/ 613578 w 1447800"/>
              <a:gd name="connsiteY11" fmla="*/ 876107 h 1042756"/>
              <a:gd name="connsiteX12" fmla="*/ 443337 w 1447800"/>
              <a:gd name="connsiteY12" fmla="*/ 983296 h 1042756"/>
              <a:gd name="connsiteX13" fmla="*/ 222653 w 1447800"/>
              <a:gd name="connsiteY13" fmla="*/ 888717 h 1042756"/>
              <a:gd name="connsiteX14" fmla="*/ 0 w 1447800"/>
              <a:gd name="connsiteY14" fmla="*/ 984952 h 1042756"/>
              <a:gd name="connsiteX15" fmla="*/ 0 w 1447800"/>
              <a:gd name="connsiteY15" fmla="*/ 146752 h 1042756"/>
              <a:gd name="connsiteX0" fmla="*/ 0 w 1447800"/>
              <a:gd name="connsiteY0" fmla="*/ 146752 h 1051129"/>
              <a:gd name="connsiteX1" fmla="*/ 342993 w 1447800"/>
              <a:gd name="connsiteY1" fmla="*/ 149800 h 1051129"/>
              <a:gd name="connsiteX2" fmla="*/ 516729 w 1447800"/>
              <a:gd name="connsiteY2" fmla="*/ 296104 h 1051129"/>
              <a:gd name="connsiteX3" fmla="*/ 653889 w 1447800"/>
              <a:gd name="connsiteY3" fmla="*/ 149800 h 1051129"/>
              <a:gd name="connsiteX4" fmla="*/ 952978 w 1447800"/>
              <a:gd name="connsiteY4" fmla="*/ 152240 h 1051129"/>
              <a:gd name="connsiteX5" fmla="*/ 949772 w 1447800"/>
              <a:gd name="connsiteY5" fmla="*/ 0 h 1051129"/>
              <a:gd name="connsiteX6" fmla="*/ 1297244 w 1447800"/>
              <a:gd name="connsiteY6" fmla="*/ 0 h 1051129"/>
              <a:gd name="connsiteX7" fmla="*/ 1291307 w 1447800"/>
              <a:gd name="connsiteY7" fmla="*/ 143098 h 1051129"/>
              <a:gd name="connsiteX8" fmla="*/ 1447800 w 1447800"/>
              <a:gd name="connsiteY8" fmla="*/ 146752 h 1051129"/>
              <a:gd name="connsiteX9" fmla="*/ 1447800 w 1447800"/>
              <a:gd name="connsiteY9" fmla="*/ 984952 h 1051129"/>
              <a:gd name="connsiteX10" fmla="*/ 796430 w 1447800"/>
              <a:gd name="connsiteY10" fmla="*/ 989600 h 1051129"/>
              <a:gd name="connsiteX11" fmla="*/ 613578 w 1447800"/>
              <a:gd name="connsiteY11" fmla="*/ 876107 h 1051129"/>
              <a:gd name="connsiteX12" fmla="*/ 443337 w 1447800"/>
              <a:gd name="connsiteY12" fmla="*/ 983296 h 1051129"/>
              <a:gd name="connsiteX13" fmla="*/ 222653 w 1447800"/>
              <a:gd name="connsiteY13" fmla="*/ 888717 h 1051129"/>
              <a:gd name="connsiteX14" fmla="*/ 0 w 1447800"/>
              <a:gd name="connsiteY14" fmla="*/ 984952 h 1051129"/>
              <a:gd name="connsiteX15" fmla="*/ 0 w 1447800"/>
              <a:gd name="connsiteY15" fmla="*/ 146752 h 1051129"/>
              <a:gd name="connsiteX0" fmla="*/ 0 w 1447800"/>
              <a:gd name="connsiteY0" fmla="*/ 146752 h 1051129"/>
              <a:gd name="connsiteX1" fmla="*/ 342993 w 1447800"/>
              <a:gd name="connsiteY1" fmla="*/ 149800 h 1051129"/>
              <a:gd name="connsiteX2" fmla="*/ 516729 w 1447800"/>
              <a:gd name="connsiteY2" fmla="*/ 296104 h 1051129"/>
              <a:gd name="connsiteX3" fmla="*/ 653889 w 1447800"/>
              <a:gd name="connsiteY3" fmla="*/ 149800 h 1051129"/>
              <a:gd name="connsiteX4" fmla="*/ 952978 w 1447800"/>
              <a:gd name="connsiteY4" fmla="*/ 152240 h 1051129"/>
              <a:gd name="connsiteX5" fmla="*/ 949772 w 1447800"/>
              <a:gd name="connsiteY5" fmla="*/ 0 h 1051129"/>
              <a:gd name="connsiteX6" fmla="*/ 1297244 w 1447800"/>
              <a:gd name="connsiteY6" fmla="*/ 0 h 1051129"/>
              <a:gd name="connsiteX7" fmla="*/ 1291307 w 1447800"/>
              <a:gd name="connsiteY7" fmla="*/ 143098 h 1051129"/>
              <a:gd name="connsiteX8" fmla="*/ 1447800 w 1447800"/>
              <a:gd name="connsiteY8" fmla="*/ 146752 h 1051129"/>
              <a:gd name="connsiteX9" fmla="*/ 1447800 w 1447800"/>
              <a:gd name="connsiteY9" fmla="*/ 984952 h 1051129"/>
              <a:gd name="connsiteX10" fmla="*/ 796430 w 1447800"/>
              <a:gd name="connsiteY10" fmla="*/ 989600 h 1051129"/>
              <a:gd name="connsiteX11" fmla="*/ 613578 w 1447800"/>
              <a:gd name="connsiteY11" fmla="*/ 876107 h 1051129"/>
              <a:gd name="connsiteX12" fmla="*/ 443337 w 1447800"/>
              <a:gd name="connsiteY12" fmla="*/ 983296 h 1051129"/>
              <a:gd name="connsiteX13" fmla="*/ 222653 w 1447800"/>
              <a:gd name="connsiteY13" fmla="*/ 888717 h 1051129"/>
              <a:gd name="connsiteX14" fmla="*/ 0 w 1447800"/>
              <a:gd name="connsiteY14" fmla="*/ 984952 h 1051129"/>
              <a:gd name="connsiteX15" fmla="*/ 0 w 1447800"/>
              <a:gd name="connsiteY15" fmla="*/ 146752 h 1051129"/>
              <a:gd name="connsiteX0" fmla="*/ 0 w 1447800"/>
              <a:gd name="connsiteY0" fmla="*/ 146752 h 1028948"/>
              <a:gd name="connsiteX1" fmla="*/ 342993 w 1447800"/>
              <a:gd name="connsiteY1" fmla="*/ 149800 h 1028948"/>
              <a:gd name="connsiteX2" fmla="*/ 516729 w 1447800"/>
              <a:gd name="connsiteY2" fmla="*/ 296104 h 1028948"/>
              <a:gd name="connsiteX3" fmla="*/ 653889 w 1447800"/>
              <a:gd name="connsiteY3" fmla="*/ 149800 h 1028948"/>
              <a:gd name="connsiteX4" fmla="*/ 952978 w 1447800"/>
              <a:gd name="connsiteY4" fmla="*/ 152240 h 1028948"/>
              <a:gd name="connsiteX5" fmla="*/ 949772 w 1447800"/>
              <a:gd name="connsiteY5" fmla="*/ 0 h 1028948"/>
              <a:gd name="connsiteX6" fmla="*/ 1297244 w 1447800"/>
              <a:gd name="connsiteY6" fmla="*/ 0 h 1028948"/>
              <a:gd name="connsiteX7" fmla="*/ 1291307 w 1447800"/>
              <a:gd name="connsiteY7" fmla="*/ 143098 h 1028948"/>
              <a:gd name="connsiteX8" fmla="*/ 1447800 w 1447800"/>
              <a:gd name="connsiteY8" fmla="*/ 146752 h 1028948"/>
              <a:gd name="connsiteX9" fmla="*/ 1447800 w 1447800"/>
              <a:gd name="connsiteY9" fmla="*/ 984952 h 1028948"/>
              <a:gd name="connsiteX10" fmla="*/ 796430 w 1447800"/>
              <a:gd name="connsiteY10" fmla="*/ 989600 h 1028948"/>
              <a:gd name="connsiteX11" fmla="*/ 613578 w 1447800"/>
              <a:gd name="connsiteY11" fmla="*/ 876107 h 1028948"/>
              <a:gd name="connsiteX12" fmla="*/ 443337 w 1447800"/>
              <a:gd name="connsiteY12" fmla="*/ 983296 h 1028948"/>
              <a:gd name="connsiteX13" fmla="*/ 222653 w 1447800"/>
              <a:gd name="connsiteY13" fmla="*/ 888717 h 1028948"/>
              <a:gd name="connsiteX14" fmla="*/ 0 w 1447800"/>
              <a:gd name="connsiteY14" fmla="*/ 984952 h 1028948"/>
              <a:gd name="connsiteX15" fmla="*/ 0 w 1447800"/>
              <a:gd name="connsiteY15" fmla="*/ 146752 h 1028948"/>
              <a:gd name="connsiteX0" fmla="*/ 0 w 1447800"/>
              <a:gd name="connsiteY0" fmla="*/ 146752 h 1058215"/>
              <a:gd name="connsiteX1" fmla="*/ 342993 w 1447800"/>
              <a:gd name="connsiteY1" fmla="*/ 149800 h 1058215"/>
              <a:gd name="connsiteX2" fmla="*/ 516729 w 1447800"/>
              <a:gd name="connsiteY2" fmla="*/ 296104 h 1058215"/>
              <a:gd name="connsiteX3" fmla="*/ 653889 w 1447800"/>
              <a:gd name="connsiteY3" fmla="*/ 149800 h 1058215"/>
              <a:gd name="connsiteX4" fmla="*/ 952978 w 1447800"/>
              <a:gd name="connsiteY4" fmla="*/ 152240 h 1058215"/>
              <a:gd name="connsiteX5" fmla="*/ 949772 w 1447800"/>
              <a:gd name="connsiteY5" fmla="*/ 0 h 1058215"/>
              <a:gd name="connsiteX6" fmla="*/ 1297244 w 1447800"/>
              <a:gd name="connsiteY6" fmla="*/ 0 h 1058215"/>
              <a:gd name="connsiteX7" fmla="*/ 1291307 w 1447800"/>
              <a:gd name="connsiteY7" fmla="*/ 143098 h 1058215"/>
              <a:gd name="connsiteX8" fmla="*/ 1447800 w 1447800"/>
              <a:gd name="connsiteY8" fmla="*/ 146752 h 1058215"/>
              <a:gd name="connsiteX9" fmla="*/ 1447800 w 1447800"/>
              <a:gd name="connsiteY9" fmla="*/ 984952 h 1058215"/>
              <a:gd name="connsiteX10" fmla="*/ 979283 w 1447800"/>
              <a:gd name="connsiteY10" fmla="*/ 1027433 h 1058215"/>
              <a:gd name="connsiteX11" fmla="*/ 796430 w 1447800"/>
              <a:gd name="connsiteY11" fmla="*/ 989600 h 1058215"/>
              <a:gd name="connsiteX12" fmla="*/ 613578 w 1447800"/>
              <a:gd name="connsiteY12" fmla="*/ 876107 h 1058215"/>
              <a:gd name="connsiteX13" fmla="*/ 443337 w 1447800"/>
              <a:gd name="connsiteY13" fmla="*/ 983296 h 1058215"/>
              <a:gd name="connsiteX14" fmla="*/ 222653 w 1447800"/>
              <a:gd name="connsiteY14" fmla="*/ 888717 h 1058215"/>
              <a:gd name="connsiteX15" fmla="*/ 0 w 1447800"/>
              <a:gd name="connsiteY15" fmla="*/ 984952 h 1058215"/>
              <a:gd name="connsiteX16" fmla="*/ 0 w 1447800"/>
              <a:gd name="connsiteY16" fmla="*/ 146752 h 1058215"/>
              <a:gd name="connsiteX0" fmla="*/ 0 w 1447800"/>
              <a:gd name="connsiteY0" fmla="*/ 146752 h 1028960"/>
              <a:gd name="connsiteX1" fmla="*/ 342993 w 1447800"/>
              <a:gd name="connsiteY1" fmla="*/ 149800 h 1028960"/>
              <a:gd name="connsiteX2" fmla="*/ 516729 w 1447800"/>
              <a:gd name="connsiteY2" fmla="*/ 296104 h 1028960"/>
              <a:gd name="connsiteX3" fmla="*/ 653889 w 1447800"/>
              <a:gd name="connsiteY3" fmla="*/ 149800 h 1028960"/>
              <a:gd name="connsiteX4" fmla="*/ 952978 w 1447800"/>
              <a:gd name="connsiteY4" fmla="*/ 152240 h 1028960"/>
              <a:gd name="connsiteX5" fmla="*/ 949772 w 1447800"/>
              <a:gd name="connsiteY5" fmla="*/ 0 h 1028960"/>
              <a:gd name="connsiteX6" fmla="*/ 1297244 w 1447800"/>
              <a:gd name="connsiteY6" fmla="*/ 0 h 1028960"/>
              <a:gd name="connsiteX7" fmla="*/ 1291307 w 1447800"/>
              <a:gd name="connsiteY7" fmla="*/ 143098 h 1028960"/>
              <a:gd name="connsiteX8" fmla="*/ 1447800 w 1447800"/>
              <a:gd name="connsiteY8" fmla="*/ 146752 h 1028960"/>
              <a:gd name="connsiteX9" fmla="*/ 1447800 w 1447800"/>
              <a:gd name="connsiteY9" fmla="*/ 984952 h 1028960"/>
              <a:gd name="connsiteX10" fmla="*/ 947757 w 1447800"/>
              <a:gd name="connsiteY10" fmla="*/ 901328 h 1028960"/>
              <a:gd name="connsiteX11" fmla="*/ 796430 w 1447800"/>
              <a:gd name="connsiteY11" fmla="*/ 989600 h 1028960"/>
              <a:gd name="connsiteX12" fmla="*/ 613578 w 1447800"/>
              <a:gd name="connsiteY12" fmla="*/ 876107 h 1028960"/>
              <a:gd name="connsiteX13" fmla="*/ 443337 w 1447800"/>
              <a:gd name="connsiteY13" fmla="*/ 983296 h 1028960"/>
              <a:gd name="connsiteX14" fmla="*/ 222653 w 1447800"/>
              <a:gd name="connsiteY14" fmla="*/ 888717 h 1028960"/>
              <a:gd name="connsiteX15" fmla="*/ 0 w 1447800"/>
              <a:gd name="connsiteY15" fmla="*/ 984952 h 1028960"/>
              <a:gd name="connsiteX16" fmla="*/ 0 w 1447800"/>
              <a:gd name="connsiteY16" fmla="*/ 146752 h 1028960"/>
              <a:gd name="connsiteX0" fmla="*/ 0 w 1447800"/>
              <a:gd name="connsiteY0" fmla="*/ 146752 h 1028960"/>
              <a:gd name="connsiteX1" fmla="*/ 342993 w 1447800"/>
              <a:gd name="connsiteY1" fmla="*/ 149800 h 1028960"/>
              <a:gd name="connsiteX2" fmla="*/ 516729 w 1447800"/>
              <a:gd name="connsiteY2" fmla="*/ 296104 h 1028960"/>
              <a:gd name="connsiteX3" fmla="*/ 653889 w 1447800"/>
              <a:gd name="connsiteY3" fmla="*/ 149800 h 1028960"/>
              <a:gd name="connsiteX4" fmla="*/ 952978 w 1447800"/>
              <a:gd name="connsiteY4" fmla="*/ 152240 h 1028960"/>
              <a:gd name="connsiteX5" fmla="*/ 949772 w 1447800"/>
              <a:gd name="connsiteY5" fmla="*/ 0 h 1028960"/>
              <a:gd name="connsiteX6" fmla="*/ 1297244 w 1447800"/>
              <a:gd name="connsiteY6" fmla="*/ 0 h 1028960"/>
              <a:gd name="connsiteX7" fmla="*/ 1291307 w 1447800"/>
              <a:gd name="connsiteY7" fmla="*/ 143098 h 1028960"/>
              <a:gd name="connsiteX8" fmla="*/ 1447800 w 1447800"/>
              <a:gd name="connsiteY8" fmla="*/ 146752 h 1028960"/>
              <a:gd name="connsiteX9" fmla="*/ 1447800 w 1447800"/>
              <a:gd name="connsiteY9" fmla="*/ 984952 h 1028960"/>
              <a:gd name="connsiteX10" fmla="*/ 947757 w 1447800"/>
              <a:gd name="connsiteY10" fmla="*/ 901328 h 1028960"/>
              <a:gd name="connsiteX11" fmla="*/ 796430 w 1447800"/>
              <a:gd name="connsiteY11" fmla="*/ 989600 h 1028960"/>
              <a:gd name="connsiteX12" fmla="*/ 613578 w 1447800"/>
              <a:gd name="connsiteY12" fmla="*/ 876107 h 1028960"/>
              <a:gd name="connsiteX13" fmla="*/ 443337 w 1447800"/>
              <a:gd name="connsiteY13" fmla="*/ 983296 h 1028960"/>
              <a:gd name="connsiteX14" fmla="*/ 222653 w 1447800"/>
              <a:gd name="connsiteY14" fmla="*/ 888717 h 1028960"/>
              <a:gd name="connsiteX15" fmla="*/ 0 w 1447800"/>
              <a:gd name="connsiteY15" fmla="*/ 984952 h 1028960"/>
              <a:gd name="connsiteX16" fmla="*/ 0 w 1447800"/>
              <a:gd name="connsiteY16" fmla="*/ 146752 h 1028960"/>
              <a:gd name="connsiteX0" fmla="*/ 0 w 1447800"/>
              <a:gd name="connsiteY0" fmla="*/ 146752 h 1047030"/>
              <a:gd name="connsiteX1" fmla="*/ 342993 w 1447800"/>
              <a:gd name="connsiteY1" fmla="*/ 149800 h 1047030"/>
              <a:gd name="connsiteX2" fmla="*/ 516729 w 1447800"/>
              <a:gd name="connsiteY2" fmla="*/ 296104 h 1047030"/>
              <a:gd name="connsiteX3" fmla="*/ 653889 w 1447800"/>
              <a:gd name="connsiteY3" fmla="*/ 149800 h 1047030"/>
              <a:gd name="connsiteX4" fmla="*/ 952978 w 1447800"/>
              <a:gd name="connsiteY4" fmla="*/ 152240 h 1047030"/>
              <a:gd name="connsiteX5" fmla="*/ 949772 w 1447800"/>
              <a:gd name="connsiteY5" fmla="*/ 0 h 1047030"/>
              <a:gd name="connsiteX6" fmla="*/ 1297244 w 1447800"/>
              <a:gd name="connsiteY6" fmla="*/ 0 h 1047030"/>
              <a:gd name="connsiteX7" fmla="*/ 1291307 w 1447800"/>
              <a:gd name="connsiteY7" fmla="*/ 143098 h 1047030"/>
              <a:gd name="connsiteX8" fmla="*/ 1447800 w 1447800"/>
              <a:gd name="connsiteY8" fmla="*/ 146752 h 1047030"/>
              <a:gd name="connsiteX9" fmla="*/ 1447800 w 1447800"/>
              <a:gd name="connsiteY9" fmla="*/ 984952 h 1047030"/>
              <a:gd name="connsiteX10" fmla="*/ 947757 w 1447800"/>
              <a:gd name="connsiteY10" fmla="*/ 901328 h 1047030"/>
              <a:gd name="connsiteX11" fmla="*/ 796430 w 1447800"/>
              <a:gd name="connsiteY11" fmla="*/ 989600 h 1047030"/>
              <a:gd name="connsiteX12" fmla="*/ 613578 w 1447800"/>
              <a:gd name="connsiteY12" fmla="*/ 876107 h 1047030"/>
              <a:gd name="connsiteX13" fmla="*/ 443337 w 1447800"/>
              <a:gd name="connsiteY13" fmla="*/ 983296 h 1047030"/>
              <a:gd name="connsiteX14" fmla="*/ 222653 w 1447800"/>
              <a:gd name="connsiteY14" fmla="*/ 888717 h 1047030"/>
              <a:gd name="connsiteX15" fmla="*/ 0 w 1447800"/>
              <a:gd name="connsiteY15" fmla="*/ 984952 h 1047030"/>
              <a:gd name="connsiteX16" fmla="*/ 0 w 1447800"/>
              <a:gd name="connsiteY16" fmla="*/ 146752 h 1047030"/>
              <a:gd name="connsiteX0" fmla="*/ 0 w 1447800"/>
              <a:gd name="connsiteY0" fmla="*/ 146752 h 1030615"/>
              <a:gd name="connsiteX1" fmla="*/ 342993 w 1447800"/>
              <a:gd name="connsiteY1" fmla="*/ 149800 h 1030615"/>
              <a:gd name="connsiteX2" fmla="*/ 516729 w 1447800"/>
              <a:gd name="connsiteY2" fmla="*/ 296104 h 1030615"/>
              <a:gd name="connsiteX3" fmla="*/ 653889 w 1447800"/>
              <a:gd name="connsiteY3" fmla="*/ 149800 h 1030615"/>
              <a:gd name="connsiteX4" fmla="*/ 952978 w 1447800"/>
              <a:gd name="connsiteY4" fmla="*/ 152240 h 1030615"/>
              <a:gd name="connsiteX5" fmla="*/ 949772 w 1447800"/>
              <a:gd name="connsiteY5" fmla="*/ 0 h 1030615"/>
              <a:gd name="connsiteX6" fmla="*/ 1297244 w 1447800"/>
              <a:gd name="connsiteY6" fmla="*/ 0 h 1030615"/>
              <a:gd name="connsiteX7" fmla="*/ 1291307 w 1447800"/>
              <a:gd name="connsiteY7" fmla="*/ 143098 h 1030615"/>
              <a:gd name="connsiteX8" fmla="*/ 1447800 w 1447800"/>
              <a:gd name="connsiteY8" fmla="*/ 146752 h 1030615"/>
              <a:gd name="connsiteX9" fmla="*/ 1447800 w 1447800"/>
              <a:gd name="connsiteY9" fmla="*/ 984952 h 1030615"/>
              <a:gd name="connsiteX10" fmla="*/ 947757 w 1447800"/>
              <a:gd name="connsiteY10" fmla="*/ 901328 h 1030615"/>
              <a:gd name="connsiteX11" fmla="*/ 796430 w 1447800"/>
              <a:gd name="connsiteY11" fmla="*/ 989600 h 1030615"/>
              <a:gd name="connsiteX12" fmla="*/ 613578 w 1447800"/>
              <a:gd name="connsiteY12" fmla="*/ 876107 h 1030615"/>
              <a:gd name="connsiteX13" fmla="*/ 443337 w 1447800"/>
              <a:gd name="connsiteY13" fmla="*/ 983296 h 1030615"/>
              <a:gd name="connsiteX14" fmla="*/ 222653 w 1447800"/>
              <a:gd name="connsiteY14" fmla="*/ 888717 h 1030615"/>
              <a:gd name="connsiteX15" fmla="*/ 0 w 1447800"/>
              <a:gd name="connsiteY15" fmla="*/ 984952 h 1030615"/>
              <a:gd name="connsiteX16" fmla="*/ 0 w 1447800"/>
              <a:gd name="connsiteY16" fmla="*/ 146752 h 1030615"/>
              <a:gd name="connsiteX0" fmla="*/ 0 w 1447800"/>
              <a:gd name="connsiteY0" fmla="*/ 146752 h 1048419"/>
              <a:gd name="connsiteX1" fmla="*/ 342993 w 1447800"/>
              <a:gd name="connsiteY1" fmla="*/ 149800 h 1048419"/>
              <a:gd name="connsiteX2" fmla="*/ 516729 w 1447800"/>
              <a:gd name="connsiteY2" fmla="*/ 296104 h 1048419"/>
              <a:gd name="connsiteX3" fmla="*/ 653889 w 1447800"/>
              <a:gd name="connsiteY3" fmla="*/ 149800 h 1048419"/>
              <a:gd name="connsiteX4" fmla="*/ 952978 w 1447800"/>
              <a:gd name="connsiteY4" fmla="*/ 152240 h 1048419"/>
              <a:gd name="connsiteX5" fmla="*/ 949772 w 1447800"/>
              <a:gd name="connsiteY5" fmla="*/ 0 h 1048419"/>
              <a:gd name="connsiteX6" fmla="*/ 1297244 w 1447800"/>
              <a:gd name="connsiteY6" fmla="*/ 0 h 1048419"/>
              <a:gd name="connsiteX7" fmla="*/ 1291307 w 1447800"/>
              <a:gd name="connsiteY7" fmla="*/ 143098 h 1048419"/>
              <a:gd name="connsiteX8" fmla="*/ 1447800 w 1447800"/>
              <a:gd name="connsiteY8" fmla="*/ 146752 h 1048419"/>
              <a:gd name="connsiteX9" fmla="*/ 1447800 w 1447800"/>
              <a:gd name="connsiteY9" fmla="*/ 984952 h 1048419"/>
              <a:gd name="connsiteX10" fmla="*/ 947757 w 1447800"/>
              <a:gd name="connsiteY10" fmla="*/ 901328 h 1048419"/>
              <a:gd name="connsiteX11" fmla="*/ 796430 w 1447800"/>
              <a:gd name="connsiteY11" fmla="*/ 989600 h 1048419"/>
              <a:gd name="connsiteX12" fmla="*/ 613578 w 1447800"/>
              <a:gd name="connsiteY12" fmla="*/ 876107 h 1048419"/>
              <a:gd name="connsiteX13" fmla="*/ 443337 w 1447800"/>
              <a:gd name="connsiteY13" fmla="*/ 983296 h 1048419"/>
              <a:gd name="connsiteX14" fmla="*/ 222653 w 1447800"/>
              <a:gd name="connsiteY14" fmla="*/ 888717 h 1048419"/>
              <a:gd name="connsiteX15" fmla="*/ 0 w 1447800"/>
              <a:gd name="connsiteY15" fmla="*/ 984952 h 1048419"/>
              <a:gd name="connsiteX16" fmla="*/ 0 w 1447800"/>
              <a:gd name="connsiteY16" fmla="*/ 146752 h 1048419"/>
              <a:gd name="connsiteX0" fmla="*/ 0 w 1447800"/>
              <a:gd name="connsiteY0" fmla="*/ 146752 h 1038478"/>
              <a:gd name="connsiteX1" fmla="*/ 342993 w 1447800"/>
              <a:gd name="connsiteY1" fmla="*/ 149800 h 1038478"/>
              <a:gd name="connsiteX2" fmla="*/ 516729 w 1447800"/>
              <a:gd name="connsiteY2" fmla="*/ 296104 h 1038478"/>
              <a:gd name="connsiteX3" fmla="*/ 653889 w 1447800"/>
              <a:gd name="connsiteY3" fmla="*/ 149800 h 1038478"/>
              <a:gd name="connsiteX4" fmla="*/ 952978 w 1447800"/>
              <a:gd name="connsiteY4" fmla="*/ 152240 h 1038478"/>
              <a:gd name="connsiteX5" fmla="*/ 949772 w 1447800"/>
              <a:gd name="connsiteY5" fmla="*/ 0 h 1038478"/>
              <a:gd name="connsiteX6" fmla="*/ 1297244 w 1447800"/>
              <a:gd name="connsiteY6" fmla="*/ 0 h 1038478"/>
              <a:gd name="connsiteX7" fmla="*/ 1291307 w 1447800"/>
              <a:gd name="connsiteY7" fmla="*/ 143098 h 1038478"/>
              <a:gd name="connsiteX8" fmla="*/ 1447800 w 1447800"/>
              <a:gd name="connsiteY8" fmla="*/ 146752 h 1038478"/>
              <a:gd name="connsiteX9" fmla="*/ 1447800 w 1447800"/>
              <a:gd name="connsiteY9" fmla="*/ 984952 h 1038478"/>
              <a:gd name="connsiteX10" fmla="*/ 1174746 w 1447800"/>
              <a:gd name="connsiteY10" fmla="*/ 920244 h 1038478"/>
              <a:gd name="connsiteX11" fmla="*/ 947757 w 1447800"/>
              <a:gd name="connsiteY11" fmla="*/ 901328 h 1038478"/>
              <a:gd name="connsiteX12" fmla="*/ 796430 w 1447800"/>
              <a:gd name="connsiteY12" fmla="*/ 989600 h 1038478"/>
              <a:gd name="connsiteX13" fmla="*/ 613578 w 1447800"/>
              <a:gd name="connsiteY13" fmla="*/ 876107 h 1038478"/>
              <a:gd name="connsiteX14" fmla="*/ 443337 w 1447800"/>
              <a:gd name="connsiteY14" fmla="*/ 983296 h 1038478"/>
              <a:gd name="connsiteX15" fmla="*/ 222653 w 1447800"/>
              <a:gd name="connsiteY15" fmla="*/ 888717 h 1038478"/>
              <a:gd name="connsiteX16" fmla="*/ 0 w 1447800"/>
              <a:gd name="connsiteY16" fmla="*/ 984952 h 1038478"/>
              <a:gd name="connsiteX17" fmla="*/ 0 w 1447800"/>
              <a:gd name="connsiteY17" fmla="*/ 146752 h 1038478"/>
              <a:gd name="connsiteX0" fmla="*/ 0 w 1447800"/>
              <a:gd name="connsiteY0" fmla="*/ 146752 h 1058138"/>
              <a:gd name="connsiteX1" fmla="*/ 342993 w 1447800"/>
              <a:gd name="connsiteY1" fmla="*/ 149800 h 1058138"/>
              <a:gd name="connsiteX2" fmla="*/ 516729 w 1447800"/>
              <a:gd name="connsiteY2" fmla="*/ 296104 h 1058138"/>
              <a:gd name="connsiteX3" fmla="*/ 653889 w 1447800"/>
              <a:gd name="connsiteY3" fmla="*/ 149800 h 1058138"/>
              <a:gd name="connsiteX4" fmla="*/ 952978 w 1447800"/>
              <a:gd name="connsiteY4" fmla="*/ 152240 h 1058138"/>
              <a:gd name="connsiteX5" fmla="*/ 949772 w 1447800"/>
              <a:gd name="connsiteY5" fmla="*/ 0 h 1058138"/>
              <a:gd name="connsiteX6" fmla="*/ 1297244 w 1447800"/>
              <a:gd name="connsiteY6" fmla="*/ 0 h 1058138"/>
              <a:gd name="connsiteX7" fmla="*/ 1291307 w 1447800"/>
              <a:gd name="connsiteY7" fmla="*/ 143098 h 1058138"/>
              <a:gd name="connsiteX8" fmla="*/ 1447800 w 1447800"/>
              <a:gd name="connsiteY8" fmla="*/ 146752 h 1058138"/>
              <a:gd name="connsiteX9" fmla="*/ 1447800 w 1447800"/>
              <a:gd name="connsiteY9" fmla="*/ 984952 h 1058138"/>
              <a:gd name="connsiteX10" fmla="*/ 1136914 w 1447800"/>
              <a:gd name="connsiteY10" fmla="*/ 1002212 h 1058138"/>
              <a:gd name="connsiteX11" fmla="*/ 947757 w 1447800"/>
              <a:gd name="connsiteY11" fmla="*/ 901328 h 1058138"/>
              <a:gd name="connsiteX12" fmla="*/ 796430 w 1447800"/>
              <a:gd name="connsiteY12" fmla="*/ 989600 h 1058138"/>
              <a:gd name="connsiteX13" fmla="*/ 613578 w 1447800"/>
              <a:gd name="connsiteY13" fmla="*/ 876107 h 1058138"/>
              <a:gd name="connsiteX14" fmla="*/ 443337 w 1447800"/>
              <a:gd name="connsiteY14" fmla="*/ 983296 h 1058138"/>
              <a:gd name="connsiteX15" fmla="*/ 222653 w 1447800"/>
              <a:gd name="connsiteY15" fmla="*/ 888717 h 1058138"/>
              <a:gd name="connsiteX16" fmla="*/ 0 w 1447800"/>
              <a:gd name="connsiteY16" fmla="*/ 984952 h 1058138"/>
              <a:gd name="connsiteX17" fmla="*/ 0 w 1447800"/>
              <a:gd name="connsiteY17" fmla="*/ 146752 h 1058138"/>
              <a:gd name="connsiteX0" fmla="*/ 0 w 1447800"/>
              <a:gd name="connsiteY0" fmla="*/ 146752 h 1033449"/>
              <a:gd name="connsiteX1" fmla="*/ 342993 w 1447800"/>
              <a:gd name="connsiteY1" fmla="*/ 149800 h 1033449"/>
              <a:gd name="connsiteX2" fmla="*/ 516729 w 1447800"/>
              <a:gd name="connsiteY2" fmla="*/ 296104 h 1033449"/>
              <a:gd name="connsiteX3" fmla="*/ 653889 w 1447800"/>
              <a:gd name="connsiteY3" fmla="*/ 149800 h 1033449"/>
              <a:gd name="connsiteX4" fmla="*/ 952978 w 1447800"/>
              <a:gd name="connsiteY4" fmla="*/ 152240 h 1033449"/>
              <a:gd name="connsiteX5" fmla="*/ 949772 w 1447800"/>
              <a:gd name="connsiteY5" fmla="*/ 0 h 1033449"/>
              <a:gd name="connsiteX6" fmla="*/ 1297244 w 1447800"/>
              <a:gd name="connsiteY6" fmla="*/ 0 h 1033449"/>
              <a:gd name="connsiteX7" fmla="*/ 1291307 w 1447800"/>
              <a:gd name="connsiteY7" fmla="*/ 143098 h 1033449"/>
              <a:gd name="connsiteX8" fmla="*/ 1447800 w 1447800"/>
              <a:gd name="connsiteY8" fmla="*/ 146752 h 1033449"/>
              <a:gd name="connsiteX9" fmla="*/ 1447800 w 1447800"/>
              <a:gd name="connsiteY9" fmla="*/ 984952 h 1033449"/>
              <a:gd name="connsiteX10" fmla="*/ 1300851 w 1447800"/>
              <a:gd name="connsiteY10" fmla="*/ 895022 h 1033449"/>
              <a:gd name="connsiteX11" fmla="*/ 1136914 w 1447800"/>
              <a:gd name="connsiteY11" fmla="*/ 1002212 h 1033449"/>
              <a:gd name="connsiteX12" fmla="*/ 947757 w 1447800"/>
              <a:gd name="connsiteY12" fmla="*/ 901328 h 1033449"/>
              <a:gd name="connsiteX13" fmla="*/ 796430 w 1447800"/>
              <a:gd name="connsiteY13" fmla="*/ 989600 h 1033449"/>
              <a:gd name="connsiteX14" fmla="*/ 613578 w 1447800"/>
              <a:gd name="connsiteY14" fmla="*/ 876107 h 1033449"/>
              <a:gd name="connsiteX15" fmla="*/ 443337 w 1447800"/>
              <a:gd name="connsiteY15" fmla="*/ 983296 h 1033449"/>
              <a:gd name="connsiteX16" fmla="*/ 222653 w 1447800"/>
              <a:gd name="connsiteY16" fmla="*/ 888717 h 1033449"/>
              <a:gd name="connsiteX17" fmla="*/ 0 w 1447800"/>
              <a:gd name="connsiteY17" fmla="*/ 984952 h 1033449"/>
              <a:gd name="connsiteX18" fmla="*/ 0 w 1447800"/>
              <a:gd name="connsiteY18" fmla="*/ 146752 h 1033449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5014"/>
              <a:gd name="connsiteX1" fmla="*/ 342993 w 1447800"/>
              <a:gd name="connsiteY1" fmla="*/ 149800 h 1005014"/>
              <a:gd name="connsiteX2" fmla="*/ 516729 w 1447800"/>
              <a:gd name="connsiteY2" fmla="*/ 296104 h 1005014"/>
              <a:gd name="connsiteX3" fmla="*/ 653889 w 1447800"/>
              <a:gd name="connsiteY3" fmla="*/ 149800 h 1005014"/>
              <a:gd name="connsiteX4" fmla="*/ 952978 w 1447800"/>
              <a:gd name="connsiteY4" fmla="*/ 152240 h 1005014"/>
              <a:gd name="connsiteX5" fmla="*/ 949772 w 1447800"/>
              <a:gd name="connsiteY5" fmla="*/ 0 h 1005014"/>
              <a:gd name="connsiteX6" fmla="*/ 1297244 w 1447800"/>
              <a:gd name="connsiteY6" fmla="*/ 0 h 1005014"/>
              <a:gd name="connsiteX7" fmla="*/ 1291307 w 1447800"/>
              <a:gd name="connsiteY7" fmla="*/ 143098 h 1005014"/>
              <a:gd name="connsiteX8" fmla="*/ 1447800 w 1447800"/>
              <a:gd name="connsiteY8" fmla="*/ 146752 h 1005014"/>
              <a:gd name="connsiteX9" fmla="*/ 1447800 w 1447800"/>
              <a:gd name="connsiteY9" fmla="*/ 984952 h 1005014"/>
              <a:gd name="connsiteX10" fmla="*/ 1300851 w 1447800"/>
              <a:gd name="connsiteY10" fmla="*/ 895022 h 1005014"/>
              <a:gd name="connsiteX11" fmla="*/ 1136914 w 1447800"/>
              <a:gd name="connsiteY11" fmla="*/ 1002212 h 1005014"/>
              <a:gd name="connsiteX12" fmla="*/ 947757 w 1447800"/>
              <a:gd name="connsiteY12" fmla="*/ 901328 h 1005014"/>
              <a:gd name="connsiteX13" fmla="*/ 796430 w 1447800"/>
              <a:gd name="connsiteY13" fmla="*/ 989600 h 1005014"/>
              <a:gd name="connsiteX14" fmla="*/ 613578 w 1447800"/>
              <a:gd name="connsiteY14" fmla="*/ 876107 h 1005014"/>
              <a:gd name="connsiteX15" fmla="*/ 443337 w 1447800"/>
              <a:gd name="connsiteY15" fmla="*/ 983296 h 1005014"/>
              <a:gd name="connsiteX16" fmla="*/ 222653 w 1447800"/>
              <a:gd name="connsiteY16" fmla="*/ 888717 h 1005014"/>
              <a:gd name="connsiteX17" fmla="*/ 0 w 1447800"/>
              <a:gd name="connsiteY17" fmla="*/ 984952 h 1005014"/>
              <a:gd name="connsiteX18" fmla="*/ 0 w 1447800"/>
              <a:gd name="connsiteY18" fmla="*/ 146752 h 1005014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876107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  <a:gd name="connsiteX0" fmla="*/ 0 w 1447800"/>
              <a:gd name="connsiteY0" fmla="*/ 146752 h 1002212"/>
              <a:gd name="connsiteX1" fmla="*/ 342993 w 1447800"/>
              <a:gd name="connsiteY1" fmla="*/ 149800 h 1002212"/>
              <a:gd name="connsiteX2" fmla="*/ 516729 w 1447800"/>
              <a:gd name="connsiteY2" fmla="*/ 296104 h 1002212"/>
              <a:gd name="connsiteX3" fmla="*/ 653889 w 1447800"/>
              <a:gd name="connsiteY3" fmla="*/ 149800 h 1002212"/>
              <a:gd name="connsiteX4" fmla="*/ 952978 w 1447800"/>
              <a:gd name="connsiteY4" fmla="*/ 152240 h 1002212"/>
              <a:gd name="connsiteX5" fmla="*/ 949772 w 1447800"/>
              <a:gd name="connsiteY5" fmla="*/ 0 h 1002212"/>
              <a:gd name="connsiteX6" fmla="*/ 1297244 w 1447800"/>
              <a:gd name="connsiteY6" fmla="*/ 0 h 1002212"/>
              <a:gd name="connsiteX7" fmla="*/ 1291307 w 1447800"/>
              <a:gd name="connsiteY7" fmla="*/ 143098 h 1002212"/>
              <a:gd name="connsiteX8" fmla="*/ 1447800 w 1447800"/>
              <a:gd name="connsiteY8" fmla="*/ 146752 h 1002212"/>
              <a:gd name="connsiteX9" fmla="*/ 1447800 w 1447800"/>
              <a:gd name="connsiteY9" fmla="*/ 984952 h 1002212"/>
              <a:gd name="connsiteX10" fmla="*/ 1300851 w 1447800"/>
              <a:gd name="connsiteY10" fmla="*/ 895022 h 1002212"/>
              <a:gd name="connsiteX11" fmla="*/ 1136914 w 1447800"/>
              <a:gd name="connsiteY11" fmla="*/ 1002212 h 1002212"/>
              <a:gd name="connsiteX12" fmla="*/ 947757 w 1447800"/>
              <a:gd name="connsiteY12" fmla="*/ 901328 h 1002212"/>
              <a:gd name="connsiteX13" fmla="*/ 796430 w 1447800"/>
              <a:gd name="connsiteY13" fmla="*/ 989600 h 1002212"/>
              <a:gd name="connsiteX14" fmla="*/ 613578 w 1447800"/>
              <a:gd name="connsiteY14" fmla="*/ 901328 h 1002212"/>
              <a:gd name="connsiteX15" fmla="*/ 443337 w 1447800"/>
              <a:gd name="connsiteY15" fmla="*/ 983296 h 1002212"/>
              <a:gd name="connsiteX16" fmla="*/ 222653 w 1447800"/>
              <a:gd name="connsiteY16" fmla="*/ 888717 h 1002212"/>
              <a:gd name="connsiteX17" fmla="*/ 0 w 1447800"/>
              <a:gd name="connsiteY17" fmla="*/ 984952 h 1002212"/>
              <a:gd name="connsiteX18" fmla="*/ 0 w 1447800"/>
              <a:gd name="connsiteY18" fmla="*/ 146752 h 100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00221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cubicBezTo>
                  <a:pt x="1284594" y="881624"/>
                  <a:pt x="1459855" y="986724"/>
                  <a:pt x="1300851" y="895022"/>
                </a:cubicBezTo>
                <a:cubicBezTo>
                  <a:pt x="1116626" y="1011394"/>
                  <a:pt x="1302953" y="886615"/>
                  <a:pt x="1136914" y="1002212"/>
                </a:cubicBezTo>
                <a:cubicBezTo>
                  <a:pt x="945655" y="890819"/>
                  <a:pt x="1132711" y="1001161"/>
                  <a:pt x="947757" y="901328"/>
                </a:cubicBezTo>
                <a:cubicBezTo>
                  <a:pt x="795059" y="990377"/>
                  <a:pt x="948807" y="908682"/>
                  <a:pt x="796430" y="989600"/>
                </a:cubicBezTo>
                <a:cubicBezTo>
                  <a:pt x="619563" y="902101"/>
                  <a:pt x="799584" y="980143"/>
                  <a:pt x="613578" y="901328"/>
                </a:cubicBezTo>
                <a:cubicBezTo>
                  <a:pt x="433557" y="983020"/>
                  <a:pt x="599919" y="899225"/>
                  <a:pt x="443337" y="983296"/>
                </a:cubicBezTo>
                <a:cubicBezTo>
                  <a:pt x="211094" y="890819"/>
                  <a:pt x="437359" y="983020"/>
                  <a:pt x="222653" y="888717"/>
                </a:cubicBez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i="1" dirty="0" smtClean="0"/>
          </a:p>
          <a:p>
            <a:pPr algn="ctr"/>
            <a:r>
              <a:rPr lang="en-US" sz="2800" i="1" dirty="0" smtClean="0">
                <a:solidFill>
                  <a:schemeClr val="tx1"/>
                </a:solidFill>
              </a:rPr>
              <a:t>Child</a:t>
            </a:r>
          </a:p>
          <a:p>
            <a:pPr algn="ctr"/>
            <a:r>
              <a:rPr lang="en-US" sz="2800" i="1" dirty="0" smtClean="0">
                <a:solidFill>
                  <a:schemeClr val="tx1"/>
                </a:solidFill>
              </a:rPr>
              <a:t>Compiler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sp>
        <p:nvSpPr>
          <p:cNvPr id="57" name="TextBox 50"/>
          <p:cNvSpPr txBox="1"/>
          <p:nvPr/>
        </p:nvSpPr>
        <p:spPr>
          <a:xfrm>
            <a:off x="5100257" y="1457751"/>
            <a:ext cx="1102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</a:t>
            </a:r>
            <a:endParaRPr lang="en-US" sz="2800" baseline="-25000" dirty="0"/>
          </a:p>
        </p:txBody>
      </p:sp>
      <p:cxnSp>
        <p:nvCxnSpPr>
          <p:cNvPr id="60" name="Straight Arrow Connector 59"/>
          <p:cNvCxnSpPr/>
          <p:nvPr/>
        </p:nvCxnSpPr>
        <p:spPr>
          <a:xfrm>
            <a:off x="4204927" y="1411416"/>
            <a:ext cx="20544" cy="125804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49"/>
          <p:cNvSpPr txBox="1"/>
          <p:nvPr/>
        </p:nvSpPr>
        <p:spPr>
          <a:xfrm>
            <a:off x="3015324" y="1485686"/>
            <a:ext cx="1205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</a:t>
            </a:r>
            <a:endParaRPr lang="en-US" sz="2800" baseline="-25000" dirty="0"/>
          </a:p>
        </p:txBody>
      </p:sp>
      <p:sp>
        <p:nvSpPr>
          <p:cNvPr id="63" name="TextBox 54"/>
          <p:cNvSpPr txBox="1"/>
          <p:nvPr/>
        </p:nvSpPr>
        <p:spPr>
          <a:xfrm>
            <a:off x="2854871" y="4071021"/>
            <a:ext cx="1285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source’</a:t>
            </a:r>
            <a:endParaRPr lang="en-US" sz="2800" baseline="-25000" dirty="0"/>
          </a:p>
        </p:txBody>
      </p:sp>
      <p:sp>
        <p:nvSpPr>
          <p:cNvPr id="65" name="TextBox 55"/>
          <p:cNvSpPr txBox="1"/>
          <p:nvPr/>
        </p:nvSpPr>
        <p:spPr>
          <a:xfrm>
            <a:off x="5334000" y="4071021"/>
            <a:ext cx="1182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target’</a:t>
            </a:r>
            <a:endParaRPr lang="en-US" sz="2800" baseline="-25000" dirty="0"/>
          </a:p>
        </p:txBody>
      </p:sp>
      <p:cxnSp>
        <p:nvCxnSpPr>
          <p:cNvPr id="68" name="Straight Connector 67"/>
          <p:cNvCxnSpPr/>
          <p:nvPr/>
        </p:nvCxnSpPr>
        <p:spPr>
          <a:xfrm>
            <a:off x="4535303" y="2370690"/>
            <a:ext cx="0" cy="150876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72" idx="0"/>
          </p:cNvCxnSpPr>
          <p:nvPr/>
        </p:nvCxnSpPr>
        <p:spPr>
          <a:xfrm flipH="1" flipV="1">
            <a:off x="5084163" y="1457752"/>
            <a:ext cx="1688" cy="100185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7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Compiler Composition</a:t>
            </a:r>
            <a:endParaRPr lang="en-US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3950776" y="4051782"/>
            <a:ext cx="0" cy="76227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4843908" y="3467064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4846106" y="1219200"/>
            <a:ext cx="0" cy="7893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50"/>
          <p:cNvSpPr txBox="1"/>
          <p:nvPr/>
        </p:nvSpPr>
        <p:spPr>
          <a:xfrm>
            <a:off x="4846106" y="1304027"/>
            <a:ext cx="1102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</a:t>
            </a:r>
            <a:endParaRPr lang="en-US" sz="2800" baseline="-25000" dirty="0"/>
          </a:p>
        </p:txBody>
      </p:sp>
      <p:sp>
        <p:nvSpPr>
          <p:cNvPr id="8" name="Rectangle 4"/>
          <p:cNvSpPr/>
          <p:nvPr/>
        </p:nvSpPr>
        <p:spPr>
          <a:xfrm>
            <a:off x="3195133" y="1957605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3950776" y="1340596"/>
            <a:ext cx="20544" cy="116535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49"/>
          <p:cNvSpPr txBox="1"/>
          <p:nvPr/>
        </p:nvSpPr>
        <p:spPr>
          <a:xfrm>
            <a:off x="2761173" y="1331962"/>
            <a:ext cx="1205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</a:t>
            </a:r>
            <a:endParaRPr lang="en-US" sz="2800" baseline="-25000" dirty="0"/>
          </a:p>
        </p:txBody>
      </p:sp>
      <p:sp>
        <p:nvSpPr>
          <p:cNvPr id="11" name="TextBox 54"/>
          <p:cNvSpPr txBox="1"/>
          <p:nvPr/>
        </p:nvSpPr>
        <p:spPr>
          <a:xfrm>
            <a:off x="2600720" y="3917297"/>
            <a:ext cx="1285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source’</a:t>
            </a:r>
            <a:endParaRPr lang="en-US" sz="2800" baseline="-25000" dirty="0"/>
          </a:p>
        </p:txBody>
      </p:sp>
      <p:sp>
        <p:nvSpPr>
          <p:cNvPr id="12" name="TextBox 55"/>
          <p:cNvSpPr txBox="1"/>
          <p:nvPr/>
        </p:nvSpPr>
        <p:spPr>
          <a:xfrm>
            <a:off x="4846106" y="3917297"/>
            <a:ext cx="1182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target’</a:t>
            </a:r>
            <a:endParaRPr lang="en-US" sz="2800" baseline="-25000" dirty="0"/>
          </a:p>
        </p:txBody>
      </p:sp>
      <p:sp>
        <p:nvSpPr>
          <p:cNvPr id="13" name="Rectangle 12"/>
          <p:cNvSpPr/>
          <p:nvPr/>
        </p:nvSpPr>
        <p:spPr>
          <a:xfrm>
            <a:off x="3363838" y="2743083"/>
            <a:ext cx="182805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i="1" dirty="0" smtClean="0"/>
              <a:t>PC</a:t>
            </a:r>
            <a:endParaRPr lang="en-US" sz="2800" i="1" dirty="0"/>
          </a:p>
        </p:txBody>
      </p:sp>
      <p:sp>
        <p:nvSpPr>
          <p:cNvPr id="18" name="Rectangle 4"/>
          <p:cNvSpPr/>
          <p:nvPr/>
        </p:nvSpPr>
        <p:spPr>
          <a:xfrm>
            <a:off x="3195133" y="4377124"/>
            <a:ext cx="2142478" cy="145754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i="1" dirty="0" smtClean="0">
              <a:solidFill>
                <a:schemeClr val="tx1"/>
              </a:solidFill>
            </a:endParaRPr>
          </a:p>
          <a:p>
            <a:pPr algn="ctr"/>
            <a:r>
              <a:rPr lang="en-US" sz="2800" i="1" dirty="0" smtClean="0">
                <a:solidFill>
                  <a:schemeClr val="tx1"/>
                </a:solidFill>
              </a:rPr>
              <a:t>C</a:t>
            </a:r>
            <a:endParaRPr lang="en-US" sz="2800" i="1" dirty="0">
              <a:solidFill>
                <a:schemeClr val="tx1"/>
              </a:solidFill>
            </a:endParaRPr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50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6019800"/>
            <a:ext cx="4671296" cy="581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44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4"/>
          <p:cNvSpPr/>
          <p:nvPr/>
        </p:nvSpPr>
        <p:spPr>
          <a:xfrm>
            <a:off x="3137468" y="3657600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i="1" dirty="0" smtClean="0">
                <a:solidFill>
                  <a:schemeClr val="tx1"/>
                </a:solidFill>
              </a:rPr>
              <a:t>PC’</a:t>
            </a:r>
            <a:endParaRPr lang="en-US" sz="3600" i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2" y="6096000"/>
            <a:ext cx="87820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315"/>
            <a:ext cx="8229600" cy="1143000"/>
          </a:xfrm>
        </p:spPr>
        <p:txBody>
          <a:bodyPr/>
          <a:lstStyle/>
          <a:p>
            <a:r>
              <a:rPr lang="en-US" dirty="0" smtClean="0"/>
              <a:t>Partial Compiler Composition</a:t>
            </a:r>
            <a:endParaRPr lang="en-US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3913655" y="5751777"/>
            <a:ext cx="0" cy="45749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4806787" y="5167059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4788441" y="914400"/>
            <a:ext cx="0" cy="4845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4"/>
          <p:cNvSpPr/>
          <p:nvPr/>
        </p:nvSpPr>
        <p:spPr>
          <a:xfrm>
            <a:off x="3137468" y="1348005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i="1" dirty="0" smtClean="0">
                <a:solidFill>
                  <a:schemeClr val="tx1"/>
                </a:solidFill>
              </a:rPr>
              <a:t>PC</a:t>
            </a:r>
            <a:endParaRPr lang="en-US" sz="3600" i="1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913655" y="990600"/>
            <a:ext cx="0" cy="90575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endCxn id="9" idx="2"/>
          </p:cNvCxnSpPr>
          <p:nvPr/>
        </p:nvCxnSpPr>
        <p:spPr>
          <a:xfrm flipH="1">
            <a:off x="3902132" y="3404118"/>
            <a:ext cx="11523" cy="7916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4806787" y="2895600"/>
            <a:ext cx="0" cy="75182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51</a:t>
            </a:fld>
            <a:endParaRPr lang="en-US"/>
          </a:p>
        </p:txBody>
      </p:sp>
      <p:sp>
        <p:nvSpPr>
          <p:cNvPr id="14" name="TextBox 50"/>
          <p:cNvSpPr txBox="1"/>
          <p:nvPr/>
        </p:nvSpPr>
        <p:spPr>
          <a:xfrm>
            <a:off x="4846106" y="762000"/>
            <a:ext cx="1102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</a:t>
            </a:r>
            <a:endParaRPr lang="en-US" sz="2800" baseline="-25000" dirty="0"/>
          </a:p>
        </p:txBody>
      </p:sp>
      <p:sp>
        <p:nvSpPr>
          <p:cNvPr id="16" name="TextBox 49"/>
          <p:cNvSpPr txBox="1"/>
          <p:nvPr/>
        </p:nvSpPr>
        <p:spPr>
          <a:xfrm>
            <a:off x="2761173" y="789935"/>
            <a:ext cx="1205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</a:t>
            </a:r>
            <a:endParaRPr lang="en-US" sz="2800" baseline="-25000" dirty="0"/>
          </a:p>
        </p:txBody>
      </p:sp>
      <p:sp>
        <p:nvSpPr>
          <p:cNvPr id="17" name="TextBox 54"/>
          <p:cNvSpPr txBox="1"/>
          <p:nvPr/>
        </p:nvSpPr>
        <p:spPr>
          <a:xfrm>
            <a:off x="2600720" y="3375270"/>
            <a:ext cx="1285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source’</a:t>
            </a:r>
            <a:endParaRPr lang="en-US" sz="2800" baseline="-25000" dirty="0"/>
          </a:p>
        </p:txBody>
      </p:sp>
      <p:sp>
        <p:nvSpPr>
          <p:cNvPr id="18" name="TextBox 55"/>
          <p:cNvSpPr txBox="1"/>
          <p:nvPr/>
        </p:nvSpPr>
        <p:spPr>
          <a:xfrm>
            <a:off x="4846106" y="3124200"/>
            <a:ext cx="1182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/>
              <a:t>target’</a:t>
            </a:r>
            <a:endParaRPr lang="en-US" sz="2800" baseline="-25000" dirty="0"/>
          </a:p>
        </p:txBody>
      </p:sp>
      <p:sp>
        <p:nvSpPr>
          <p:cNvPr id="19" name="TextBox 54"/>
          <p:cNvSpPr txBox="1"/>
          <p:nvPr/>
        </p:nvSpPr>
        <p:spPr>
          <a:xfrm>
            <a:off x="2600720" y="5686050"/>
            <a:ext cx="1365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s</a:t>
            </a:r>
            <a:r>
              <a:rPr lang="en-US" sz="2800" dirty="0" smtClean="0"/>
              <a:t>ource’’</a:t>
            </a:r>
            <a:endParaRPr lang="en-US" sz="2800" baseline="-25000" dirty="0"/>
          </a:p>
        </p:txBody>
      </p:sp>
      <p:sp>
        <p:nvSpPr>
          <p:cNvPr id="20" name="TextBox 55"/>
          <p:cNvSpPr txBox="1"/>
          <p:nvPr/>
        </p:nvSpPr>
        <p:spPr>
          <a:xfrm>
            <a:off x="4846106" y="5553311"/>
            <a:ext cx="1262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t</a:t>
            </a:r>
            <a:r>
              <a:rPr lang="en-US" sz="2800" dirty="0" smtClean="0"/>
              <a:t>arget’’</a:t>
            </a:r>
            <a:endParaRPr lang="en-US" sz="2800" baseline="-25000" dirty="0"/>
          </a:p>
        </p:txBody>
      </p:sp>
    </p:spTree>
    <p:extLst>
      <p:ext uri="{BB962C8B-B14F-4D97-AF65-F5344CB8AC3E}">
        <p14:creationId xmlns:p14="http://schemas.microsoft.com/office/powerpoint/2010/main" val="226528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Composition Laws</a:t>
            </a:r>
            <a:endParaRPr lang="en-US" dirty="0"/>
          </a:p>
        </p:txBody>
      </p:sp>
      <p:sp>
        <p:nvSpPr>
          <p:cNvPr id="4" name="Rectangle 4"/>
          <p:cNvSpPr/>
          <p:nvPr/>
        </p:nvSpPr>
        <p:spPr>
          <a:xfrm>
            <a:off x="304800" y="3048000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Id</a:t>
            </a:r>
            <a:endParaRPr lang="en-US" sz="3600" dirty="0">
              <a:solidFill>
                <a:schemeClr val="tx1"/>
              </a:solidFill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1941586" y="2710307"/>
            <a:ext cx="0" cy="289560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1066800" y="2786507"/>
            <a:ext cx="0" cy="281940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328" y="1936922"/>
            <a:ext cx="7381875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2790825"/>
            <a:ext cx="636270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733800"/>
            <a:ext cx="521970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7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Compilers as First-Class Objects</a:t>
            </a:r>
            <a:endParaRPr lang="en-US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553644" y="4658798"/>
            <a:ext cx="0" cy="76227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3446776" y="4074080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3448974" y="1826216"/>
            <a:ext cx="0" cy="7893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4"/>
          <p:cNvSpPr/>
          <p:nvPr/>
        </p:nvSpPr>
        <p:spPr>
          <a:xfrm>
            <a:off x="1798001" y="2564621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553644" y="1947612"/>
            <a:ext cx="20544" cy="116535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905179" y="4661382"/>
            <a:ext cx="0" cy="76227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6798311" y="4076664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6800509" y="1828800"/>
            <a:ext cx="0" cy="7893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5149536" y="2567205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5905179" y="1950196"/>
            <a:ext cx="20544" cy="116535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3975490" y="3112969"/>
                <a:ext cx="1026242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 smtClean="0">
                          <a:latin typeface="Cambria Math"/>
                          <a:ea typeface="Cambria Math"/>
                        </a:rPr>
                        <m:t>⊗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5490" y="3112969"/>
                <a:ext cx="1026242" cy="923330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2563916" y="5715000"/>
                <a:ext cx="425347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4000" dirty="0" smtClean="0"/>
                  <a:t>Tensor: </a:t>
                </a:r>
                <a14:m>
                  <m:oMath xmlns:m="http://schemas.openxmlformats.org/officeDocument/2006/math">
                    <m:r>
                      <a:rPr lang="en-US" sz="4000" b="0" i="1" smtClean="0">
                        <a:latin typeface="Cambria Math"/>
                      </a:rPr>
                      <m:t>𝑃𝐶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⊗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𝑃</m:t>
                    </m:r>
                    <m:sSup>
                      <m:sSupPr>
                        <m:ctrlPr>
                          <a:rPr lang="en-US" sz="4000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pPr>
                      <m:e>
                        <m:r>
                          <a:rPr lang="en-US" sz="4000" b="0" i="1" smtClean="0">
                            <a:latin typeface="Cambria Math"/>
                            <a:ea typeface="Cambria Math"/>
                          </a:rPr>
                          <m:t>𝐶</m:t>
                        </m:r>
                      </m:e>
                      <m:sup>
                        <m:r>
                          <a:rPr lang="en-US" sz="4000" b="0" i="1" smtClean="0">
                            <a:latin typeface="Cambria Math"/>
                            <a:ea typeface="Cambria Math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US" sz="4000" dirty="0" smtClean="0"/>
                  <a:t> </a:t>
                </a:r>
                <a:endParaRPr lang="en-US" sz="40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916" y="5715000"/>
                <a:ext cx="4253472" cy="707886"/>
              </a:xfrm>
              <a:prstGeom prst="rect">
                <a:avLst/>
              </a:prstGeom>
              <a:blipFill rotWithShape="0">
                <a:blip r:embed="rId3"/>
                <a:stretch>
                  <a:fillRect l="-5165" t="-15517" b="-353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22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Multiple Children</a:t>
            </a: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548683" y="2286000"/>
            <a:ext cx="3859428" cy="3554404"/>
            <a:chOff x="957446" y="2209800"/>
            <a:chExt cx="2923228" cy="2759763"/>
          </a:xfrm>
        </p:grpSpPr>
        <p:sp>
          <p:nvSpPr>
            <p:cNvPr id="5" name="Rectangle 4"/>
            <p:cNvSpPr/>
            <p:nvPr/>
          </p:nvSpPr>
          <p:spPr>
            <a:xfrm>
              <a:off x="1648772" y="2209800"/>
              <a:ext cx="1382651" cy="1482504"/>
            </a:xfrm>
            <a:custGeom>
              <a:avLst/>
              <a:gdLst>
                <a:gd name="connsiteX0" fmla="*/ 0 w 1447800"/>
                <a:gd name="connsiteY0" fmla="*/ 0 h 838200"/>
                <a:gd name="connsiteX1" fmla="*/ 1447800 w 1447800"/>
                <a:gd name="connsiteY1" fmla="*/ 0 h 838200"/>
                <a:gd name="connsiteX2" fmla="*/ 1447800 w 1447800"/>
                <a:gd name="connsiteY2" fmla="*/ 838200 h 838200"/>
                <a:gd name="connsiteX3" fmla="*/ 0 w 1447800"/>
                <a:gd name="connsiteY3" fmla="*/ 838200 h 838200"/>
                <a:gd name="connsiteX4" fmla="*/ 0 w 1447800"/>
                <a:gd name="connsiteY4" fmla="*/ 0 h 838200"/>
                <a:gd name="connsiteX0" fmla="*/ 0 w 1447800"/>
                <a:gd name="connsiteY0" fmla="*/ 6096 h 844296"/>
                <a:gd name="connsiteX1" fmla="*/ 233265 w 1447800"/>
                <a:gd name="connsiteY1" fmla="*/ 0 h 844296"/>
                <a:gd name="connsiteX2" fmla="*/ 1447800 w 1447800"/>
                <a:gd name="connsiteY2" fmla="*/ 6096 h 844296"/>
                <a:gd name="connsiteX3" fmla="*/ 1447800 w 1447800"/>
                <a:gd name="connsiteY3" fmla="*/ 844296 h 844296"/>
                <a:gd name="connsiteX4" fmla="*/ 0 w 1447800"/>
                <a:gd name="connsiteY4" fmla="*/ 844296 h 844296"/>
                <a:gd name="connsiteX5" fmla="*/ 0 w 1447800"/>
                <a:gd name="connsiteY5" fmla="*/ 6096 h 844296"/>
                <a:gd name="connsiteX0" fmla="*/ 0 w 1447800"/>
                <a:gd name="connsiteY0" fmla="*/ 0 h 838200"/>
                <a:gd name="connsiteX1" fmla="*/ 516729 w 1447800"/>
                <a:gd name="connsiteY1" fmla="*/ 3048 h 838200"/>
                <a:gd name="connsiteX2" fmla="*/ 1447800 w 1447800"/>
                <a:gd name="connsiteY2" fmla="*/ 0 h 838200"/>
                <a:gd name="connsiteX3" fmla="*/ 1447800 w 1447800"/>
                <a:gd name="connsiteY3" fmla="*/ 838200 h 838200"/>
                <a:gd name="connsiteX4" fmla="*/ 0 w 1447800"/>
                <a:gd name="connsiteY4" fmla="*/ 838200 h 838200"/>
                <a:gd name="connsiteX5" fmla="*/ 0 w 1447800"/>
                <a:gd name="connsiteY5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1447800 w 1447800"/>
                <a:gd name="connsiteY3" fmla="*/ 0 h 838200"/>
                <a:gd name="connsiteX4" fmla="*/ 1447800 w 1447800"/>
                <a:gd name="connsiteY4" fmla="*/ 838200 h 838200"/>
                <a:gd name="connsiteX5" fmla="*/ 0 w 1447800"/>
                <a:gd name="connsiteY5" fmla="*/ 838200 h 838200"/>
                <a:gd name="connsiteX6" fmla="*/ 0 w 1447800"/>
                <a:gd name="connsiteY6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653889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447800 w 1447800"/>
                <a:gd name="connsiteY5" fmla="*/ 9593 h 847793"/>
                <a:gd name="connsiteX6" fmla="*/ 1447800 w 1447800"/>
                <a:gd name="connsiteY6" fmla="*/ 847793 h 847793"/>
                <a:gd name="connsiteX7" fmla="*/ 0 w 1447800"/>
                <a:gd name="connsiteY7" fmla="*/ 847793 h 847793"/>
                <a:gd name="connsiteX8" fmla="*/ 0 w 1447800"/>
                <a:gd name="connsiteY8" fmla="*/ 9593 h 847793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297244 w 1447800"/>
                <a:gd name="connsiteY5" fmla="*/ 1 h 847793"/>
                <a:gd name="connsiteX6" fmla="*/ 1447800 w 1447800"/>
                <a:gd name="connsiteY6" fmla="*/ 9593 h 847793"/>
                <a:gd name="connsiteX7" fmla="*/ 1447800 w 1447800"/>
                <a:gd name="connsiteY7" fmla="*/ 847793 h 847793"/>
                <a:gd name="connsiteX8" fmla="*/ 0 w 1447800"/>
                <a:gd name="connsiteY8" fmla="*/ 847793 h 847793"/>
                <a:gd name="connsiteX9" fmla="*/ 0 w 1447800"/>
                <a:gd name="connsiteY9" fmla="*/ 9593 h 847793"/>
                <a:gd name="connsiteX0" fmla="*/ 0 w 1447800"/>
                <a:gd name="connsiteY0" fmla="*/ 18736 h 856936"/>
                <a:gd name="connsiteX1" fmla="*/ 342993 w 1447800"/>
                <a:gd name="connsiteY1" fmla="*/ 21784 h 856936"/>
                <a:gd name="connsiteX2" fmla="*/ 516729 w 1447800"/>
                <a:gd name="connsiteY2" fmla="*/ 168088 h 856936"/>
                <a:gd name="connsiteX3" fmla="*/ 653889 w 1447800"/>
                <a:gd name="connsiteY3" fmla="*/ 21784 h 856936"/>
                <a:gd name="connsiteX4" fmla="*/ 958916 w 1447800"/>
                <a:gd name="connsiteY4" fmla="*/ 9143 h 856936"/>
                <a:gd name="connsiteX5" fmla="*/ 1050356 w 1447800"/>
                <a:gd name="connsiteY5" fmla="*/ 0 h 856936"/>
                <a:gd name="connsiteX6" fmla="*/ 1297244 w 1447800"/>
                <a:gd name="connsiteY6" fmla="*/ 9144 h 856936"/>
                <a:gd name="connsiteX7" fmla="*/ 1447800 w 1447800"/>
                <a:gd name="connsiteY7" fmla="*/ 18736 h 856936"/>
                <a:gd name="connsiteX8" fmla="*/ 1447800 w 1447800"/>
                <a:gd name="connsiteY8" fmla="*/ 856936 h 856936"/>
                <a:gd name="connsiteX9" fmla="*/ 0 w 1447800"/>
                <a:gd name="connsiteY9" fmla="*/ 856936 h 856936"/>
                <a:gd name="connsiteX10" fmla="*/ 0 w 1447800"/>
                <a:gd name="connsiteY10" fmla="*/ 18736 h 856936"/>
                <a:gd name="connsiteX0" fmla="*/ 0 w 1447800"/>
                <a:gd name="connsiteY0" fmla="*/ 27880 h 866080"/>
                <a:gd name="connsiteX1" fmla="*/ 342993 w 1447800"/>
                <a:gd name="connsiteY1" fmla="*/ 30928 h 866080"/>
                <a:gd name="connsiteX2" fmla="*/ 516729 w 1447800"/>
                <a:gd name="connsiteY2" fmla="*/ 177232 h 866080"/>
                <a:gd name="connsiteX3" fmla="*/ 653889 w 1447800"/>
                <a:gd name="connsiteY3" fmla="*/ 30928 h 866080"/>
                <a:gd name="connsiteX4" fmla="*/ 958916 w 1447800"/>
                <a:gd name="connsiteY4" fmla="*/ 18287 h 866080"/>
                <a:gd name="connsiteX5" fmla="*/ 1050356 w 1447800"/>
                <a:gd name="connsiteY5" fmla="*/ 9144 h 866080"/>
                <a:gd name="connsiteX6" fmla="*/ 1196660 w 1447800"/>
                <a:gd name="connsiteY6" fmla="*/ 0 h 866080"/>
                <a:gd name="connsiteX7" fmla="*/ 1297244 w 1447800"/>
                <a:gd name="connsiteY7" fmla="*/ 18288 h 866080"/>
                <a:gd name="connsiteX8" fmla="*/ 1447800 w 1447800"/>
                <a:gd name="connsiteY8" fmla="*/ 27880 h 866080"/>
                <a:gd name="connsiteX9" fmla="*/ 1447800 w 1447800"/>
                <a:gd name="connsiteY9" fmla="*/ 866080 h 866080"/>
                <a:gd name="connsiteX10" fmla="*/ 0 w 1447800"/>
                <a:gd name="connsiteY10" fmla="*/ 866080 h 866080"/>
                <a:gd name="connsiteX11" fmla="*/ 0 w 1447800"/>
                <a:gd name="connsiteY11" fmla="*/ 27880 h 866080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1050356 w 1447800"/>
                <a:gd name="connsiteY5" fmla="*/ 128016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46303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66849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43098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7552"/>
                <a:gd name="connsiteX1" fmla="*/ 342993 w 1447800"/>
                <a:gd name="connsiteY1" fmla="*/ 149800 h 987552"/>
                <a:gd name="connsiteX2" fmla="*/ 516729 w 1447800"/>
                <a:gd name="connsiteY2" fmla="*/ 296104 h 987552"/>
                <a:gd name="connsiteX3" fmla="*/ 653889 w 1447800"/>
                <a:gd name="connsiteY3" fmla="*/ 149800 h 987552"/>
                <a:gd name="connsiteX4" fmla="*/ 952978 w 1447800"/>
                <a:gd name="connsiteY4" fmla="*/ 152240 h 987552"/>
                <a:gd name="connsiteX5" fmla="*/ 949772 w 1447800"/>
                <a:gd name="connsiteY5" fmla="*/ 0 h 987552"/>
                <a:gd name="connsiteX6" fmla="*/ 1297244 w 1447800"/>
                <a:gd name="connsiteY6" fmla="*/ 0 h 987552"/>
                <a:gd name="connsiteX7" fmla="*/ 1291307 w 1447800"/>
                <a:gd name="connsiteY7" fmla="*/ 143098 h 987552"/>
                <a:gd name="connsiteX8" fmla="*/ 1447800 w 1447800"/>
                <a:gd name="connsiteY8" fmla="*/ 146752 h 987552"/>
                <a:gd name="connsiteX9" fmla="*/ 1447800 w 1447800"/>
                <a:gd name="connsiteY9" fmla="*/ 984952 h 987552"/>
                <a:gd name="connsiteX10" fmla="*/ 365667 w 1447800"/>
                <a:gd name="connsiteY10" fmla="*/ 987552 h 987552"/>
                <a:gd name="connsiteX11" fmla="*/ 0 w 1447800"/>
                <a:gd name="connsiteY11" fmla="*/ 984952 h 987552"/>
                <a:gd name="connsiteX12" fmla="*/ 0 w 1447800"/>
                <a:gd name="connsiteY12" fmla="*/ 146752 h 987552"/>
                <a:gd name="connsiteX0" fmla="*/ 0 w 1447800"/>
                <a:gd name="connsiteY0" fmla="*/ 146752 h 987552"/>
                <a:gd name="connsiteX1" fmla="*/ 342993 w 1447800"/>
                <a:gd name="connsiteY1" fmla="*/ 149800 h 987552"/>
                <a:gd name="connsiteX2" fmla="*/ 516729 w 1447800"/>
                <a:gd name="connsiteY2" fmla="*/ 296104 h 987552"/>
                <a:gd name="connsiteX3" fmla="*/ 653889 w 1447800"/>
                <a:gd name="connsiteY3" fmla="*/ 149800 h 987552"/>
                <a:gd name="connsiteX4" fmla="*/ 952978 w 1447800"/>
                <a:gd name="connsiteY4" fmla="*/ 152240 h 987552"/>
                <a:gd name="connsiteX5" fmla="*/ 949772 w 1447800"/>
                <a:gd name="connsiteY5" fmla="*/ 0 h 987552"/>
                <a:gd name="connsiteX6" fmla="*/ 1297244 w 1447800"/>
                <a:gd name="connsiteY6" fmla="*/ 0 h 987552"/>
                <a:gd name="connsiteX7" fmla="*/ 1291307 w 1447800"/>
                <a:gd name="connsiteY7" fmla="*/ 143098 h 987552"/>
                <a:gd name="connsiteX8" fmla="*/ 1447800 w 1447800"/>
                <a:gd name="connsiteY8" fmla="*/ 146752 h 987552"/>
                <a:gd name="connsiteX9" fmla="*/ 1447800 w 1447800"/>
                <a:gd name="connsiteY9" fmla="*/ 984952 h 987552"/>
                <a:gd name="connsiteX10" fmla="*/ 521115 w 1447800"/>
                <a:gd name="connsiteY10" fmla="*/ 978408 h 987552"/>
                <a:gd name="connsiteX11" fmla="*/ 365667 w 1447800"/>
                <a:gd name="connsiteY11" fmla="*/ 987552 h 987552"/>
                <a:gd name="connsiteX12" fmla="*/ 0 w 1447800"/>
                <a:gd name="connsiteY12" fmla="*/ 984952 h 987552"/>
                <a:gd name="connsiteX13" fmla="*/ 0 w 1447800"/>
                <a:gd name="connsiteY13" fmla="*/ 146752 h 987552"/>
                <a:gd name="connsiteX0" fmla="*/ 0 w 1447800"/>
                <a:gd name="connsiteY0" fmla="*/ 146752 h 987552"/>
                <a:gd name="connsiteX1" fmla="*/ 342993 w 1447800"/>
                <a:gd name="connsiteY1" fmla="*/ 149800 h 987552"/>
                <a:gd name="connsiteX2" fmla="*/ 516729 w 1447800"/>
                <a:gd name="connsiteY2" fmla="*/ 296104 h 987552"/>
                <a:gd name="connsiteX3" fmla="*/ 653889 w 1447800"/>
                <a:gd name="connsiteY3" fmla="*/ 149800 h 987552"/>
                <a:gd name="connsiteX4" fmla="*/ 952978 w 1447800"/>
                <a:gd name="connsiteY4" fmla="*/ 152240 h 987552"/>
                <a:gd name="connsiteX5" fmla="*/ 949772 w 1447800"/>
                <a:gd name="connsiteY5" fmla="*/ 0 h 987552"/>
                <a:gd name="connsiteX6" fmla="*/ 1297244 w 1447800"/>
                <a:gd name="connsiteY6" fmla="*/ 0 h 987552"/>
                <a:gd name="connsiteX7" fmla="*/ 1291307 w 1447800"/>
                <a:gd name="connsiteY7" fmla="*/ 143098 h 987552"/>
                <a:gd name="connsiteX8" fmla="*/ 1447800 w 1447800"/>
                <a:gd name="connsiteY8" fmla="*/ 146752 h 987552"/>
                <a:gd name="connsiteX9" fmla="*/ 1447800 w 1447800"/>
                <a:gd name="connsiteY9" fmla="*/ 984952 h 987552"/>
                <a:gd name="connsiteX10" fmla="*/ 658275 w 1447800"/>
                <a:gd name="connsiteY10" fmla="*/ 978408 h 987552"/>
                <a:gd name="connsiteX11" fmla="*/ 521115 w 1447800"/>
                <a:gd name="connsiteY11" fmla="*/ 978408 h 987552"/>
                <a:gd name="connsiteX12" fmla="*/ 365667 w 1447800"/>
                <a:gd name="connsiteY12" fmla="*/ 987552 h 987552"/>
                <a:gd name="connsiteX13" fmla="*/ 0 w 1447800"/>
                <a:gd name="connsiteY13" fmla="*/ 984952 h 987552"/>
                <a:gd name="connsiteX14" fmla="*/ 0 w 1447800"/>
                <a:gd name="connsiteY14" fmla="*/ 146752 h 987552"/>
                <a:gd name="connsiteX0" fmla="*/ 0 w 1447800"/>
                <a:gd name="connsiteY0" fmla="*/ 146752 h 1143000"/>
                <a:gd name="connsiteX1" fmla="*/ 342993 w 1447800"/>
                <a:gd name="connsiteY1" fmla="*/ 149800 h 1143000"/>
                <a:gd name="connsiteX2" fmla="*/ 516729 w 1447800"/>
                <a:gd name="connsiteY2" fmla="*/ 296104 h 1143000"/>
                <a:gd name="connsiteX3" fmla="*/ 653889 w 1447800"/>
                <a:gd name="connsiteY3" fmla="*/ 149800 h 1143000"/>
                <a:gd name="connsiteX4" fmla="*/ 952978 w 1447800"/>
                <a:gd name="connsiteY4" fmla="*/ 152240 h 1143000"/>
                <a:gd name="connsiteX5" fmla="*/ 949772 w 1447800"/>
                <a:gd name="connsiteY5" fmla="*/ 0 h 1143000"/>
                <a:gd name="connsiteX6" fmla="*/ 1297244 w 1447800"/>
                <a:gd name="connsiteY6" fmla="*/ 0 h 1143000"/>
                <a:gd name="connsiteX7" fmla="*/ 1291307 w 1447800"/>
                <a:gd name="connsiteY7" fmla="*/ 143098 h 1143000"/>
                <a:gd name="connsiteX8" fmla="*/ 1447800 w 1447800"/>
                <a:gd name="connsiteY8" fmla="*/ 146752 h 1143000"/>
                <a:gd name="connsiteX9" fmla="*/ 1447800 w 1447800"/>
                <a:gd name="connsiteY9" fmla="*/ 984952 h 1143000"/>
                <a:gd name="connsiteX10" fmla="*/ 658275 w 1447800"/>
                <a:gd name="connsiteY10" fmla="*/ 978408 h 1143000"/>
                <a:gd name="connsiteX11" fmla="*/ 521115 w 1447800"/>
                <a:gd name="connsiteY11" fmla="*/ 1143000 h 1143000"/>
                <a:gd name="connsiteX12" fmla="*/ 365667 w 1447800"/>
                <a:gd name="connsiteY12" fmla="*/ 987552 h 1143000"/>
                <a:gd name="connsiteX13" fmla="*/ 0 w 1447800"/>
                <a:gd name="connsiteY13" fmla="*/ 984952 h 1143000"/>
                <a:gd name="connsiteX14" fmla="*/ 0 w 1447800"/>
                <a:gd name="connsiteY14" fmla="*/ 146752 h 1143000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658275 w 1447800"/>
                <a:gd name="connsiteY10" fmla="*/ 978408 h 1152144"/>
                <a:gd name="connsiteX11" fmla="*/ 566835 w 1447800"/>
                <a:gd name="connsiteY11" fmla="*/ 1152144 h 1152144"/>
                <a:gd name="connsiteX12" fmla="*/ 365667 w 1447800"/>
                <a:gd name="connsiteY12" fmla="*/ 987552 h 1152144"/>
                <a:gd name="connsiteX13" fmla="*/ 0 w 1447800"/>
                <a:gd name="connsiteY13" fmla="*/ 984952 h 1152144"/>
                <a:gd name="connsiteX14" fmla="*/ 0 w 1447800"/>
                <a:gd name="connsiteY14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658275 w 1447800"/>
                <a:gd name="connsiteY10" fmla="*/ 978408 h 1152144"/>
                <a:gd name="connsiteX11" fmla="*/ 521115 w 1447800"/>
                <a:gd name="connsiteY11" fmla="*/ 1152144 h 1152144"/>
                <a:gd name="connsiteX12" fmla="*/ 365667 w 1447800"/>
                <a:gd name="connsiteY12" fmla="*/ 987552 h 1152144"/>
                <a:gd name="connsiteX13" fmla="*/ 0 w 1447800"/>
                <a:gd name="connsiteY13" fmla="*/ 984952 h 1152144"/>
                <a:gd name="connsiteX14" fmla="*/ 0 w 1447800"/>
                <a:gd name="connsiteY14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969171 w 1447800"/>
                <a:gd name="connsiteY10" fmla="*/ 978408 h 1152144"/>
                <a:gd name="connsiteX11" fmla="*/ 658275 w 1447800"/>
                <a:gd name="connsiteY11" fmla="*/ 978408 h 1152144"/>
                <a:gd name="connsiteX12" fmla="*/ 521115 w 1447800"/>
                <a:gd name="connsiteY12" fmla="*/ 1152144 h 1152144"/>
                <a:gd name="connsiteX13" fmla="*/ 365667 w 1447800"/>
                <a:gd name="connsiteY13" fmla="*/ 987552 h 1152144"/>
                <a:gd name="connsiteX14" fmla="*/ 0 w 1447800"/>
                <a:gd name="connsiteY14" fmla="*/ 984952 h 1152144"/>
                <a:gd name="connsiteX15" fmla="*/ 0 w 1447800"/>
                <a:gd name="connsiteY15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969171 w 1447800"/>
                <a:gd name="connsiteY11" fmla="*/ 978408 h 1152144"/>
                <a:gd name="connsiteX12" fmla="*/ 658275 w 1447800"/>
                <a:gd name="connsiteY12" fmla="*/ 978408 h 1152144"/>
                <a:gd name="connsiteX13" fmla="*/ 521115 w 1447800"/>
                <a:gd name="connsiteY13" fmla="*/ 1152144 h 1152144"/>
                <a:gd name="connsiteX14" fmla="*/ 365667 w 1447800"/>
                <a:gd name="connsiteY14" fmla="*/ 987552 h 1152144"/>
                <a:gd name="connsiteX15" fmla="*/ 0 w 1447800"/>
                <a:gd name="connsiteY15" fmla="*/ 984952 h 1152144"/>
                <a:gd name="connsiteX16" fmla="*/ 0 w 1447800"/>
                <a:gd name="connsiteY16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069755 w 1447800"/>
                <a:gd name="connsiteY11" fmla="*/ 969264 h 1152144"/>
                <a:gd name="connsiteX12" fmla="*/ 969171 w 1447800"/>
                <a:gd name="connsiteY12" fmla="*/ 978408 h 1152144"/>
                <a:gd name="connsiteX13" fmla="*/ 658275 w 1447800"/>
                <a:gd name="connsiteY13" fmla="*/ 978408 h 1152144"/>
                <a:gd name="connsiteX14" fmla="*/ 521115 w 1447800"/>
                <a:gd name="connsiteY14" fmla="*/ 1152144 h 1152144"/>
                <a:gd name="connsiteX15" fmla="*/ 365667 w 1447800"/>
                <a:gd name="connsiteY15" fmla="*/ 987552 h 1152144"/>
                <a:gd name="connsiteX16" fmla="*/ 0 w 1447800"/>
                <a:gd name="connsiteY16" fmla="*/ 984952 h 1152144"/>
                <a:gd name="connsiteX17" fmla="*/ 0 w 1447800"/>
                <a:gd name="connsiteY17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06915 w 1447800"/>
                <a:gd name="connsiteY11" fmla="*/ 978408 h 1152144"/>
                <a:gd name="connsiteX12" fmla="*/ 1069755 w 1447800"/>
                <a:gd name="connsiteY12" fmla="*/ 969264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8355 w 1447800"/>
                <a:gd name="connsiteY11" fmla="*/ 841248 h 1152144"/>
                <a:gd name="connsiteX12" fmla="*/ 1069755 w 1447800"/>
                <a:gd name="connsiteY12" fmla="*/ 969264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8355 w 1447800"/>
                <a:gd name="connsiteY11" fmla="*/ 841248 h 1152144"/>
                <a:gd name="connsiteX12" fmla="*/ 969171 w 1447800"/>
                <a:gd name="connsiteY12" fmla="*/ 859536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8355 w 1447800"/>
                <a:gd name="connsiteY11" fmla="*/ 841248 h 1152144"/>
                <a:gd name="connsiteX12" fmla="*/ 941739 w 1447800"/>
                <a:gd name="connsiteY12" fmla="*/ 850392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8355 w 1447800"/>
                <a:gd name="connsiteY11" fmla="*/ 841248 h 1152144"/>
                <a:gd name="connsiteX12" fmla="*/ 978315 w 1447800"/>
                <a:gd name="connsiteY12" fmla="*/ 841248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8355 w 1447800"/>
                <a:gd name="connsiteY11" fmla="*/ 841248 h 1152144"/>
                <a:gd name="connsiteX12" fmla="*/ 969648 w 1447800"/>
                <a:gd name="connsiteY12" fmla="*/ 841248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311356 w 1447800"/>
                <a:gd name="connsiteY11" fmla="*/ 841248 h 1152144"/>
                <a:gd name="connsiteX12" fmla="*/ 969648 w 1447800"/>
                <a:gd name="connsiteY12" fmla="*/ 841248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307499 w 1447800"/>
                <a:gd name="connsiteY10" fmla="*/ 978408 h 1152144"/>
                <a:gd name="connsiteX11" fmla="*/ 1294022 w 1447800"/>
                <a:gd name="connsiteY11" fmla="*/ 836915 h 1152144"/>
                <a:gd name="connsiteX12" fmla="*/ 969648 w 1447800"/>
                <a:gd name="connsiteY12" fmla="*/ 841248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  <a:gd name="connsiteX0" fmla="*/ 0 w 1447800"/>
                <a:gd name="connsiteY0" fmla="*/ 146752 h 1152144"/>
                <a:gd name="connsiteX1" fmla="*/ 342993 w 1447800"/>
                <a:gd name="connsiteY1" fmla="*/ 149800 h 1152144"/>
                <a:gd name="connsiteX2" fmla="*/ 516729 w 1447800"/>
                <a:gd name="connsiteY2" fmla="*/ 296104 h 1152144"/>
                <a:gd name="connsiteX3" fmla="*/ 653889 w 1447800"/>
                <a:gd name="connsiteY3" fmla="*/ 149800 h 1152144"/>
                <a:gd name="connsiteX4" fmla="*/ 952978 w 1447800"/>
                <a:gd name="connsiteY4" fmla="*/ 152240 h 1152144"/>
                <a:gd name="connsiteX5" fmla="*/ 949772 w 1447800"/>
                <a:gd name="connsiteY5" fmla="*/ 0 h 1152144"/>
                <a:gd name="connsiteX6" fmla="*/ 1297244 w 1447800"/>
                <a:gd name="connsiteY6" fmla="*/ 0 h 1152144"/>
                <a:gd name="connsiteX7" fmla="*/ 1291307 w 1447800"/>
                <a:gd name="connsiteY7" fmla="*/ 143098 h 1152144"/>
                <a:gd name="connsiteX8" fmla="*/ 1447800 w 1447800"/>
                <a:gd name="connsiteY8" fmla="*/ 146752 h 1152144"/>
                <a:gd name="connsiteX9" fmla="*/ 1447800 w 1447800"/>
                <a:gd name="connsiteY9" fmla="*/ 984952 h 1152144"/>
                <a:gd name="connsiteX10" fmla="*/ 1294499 w 1447800"/>
                <a:gd name="connsiteY10" fmla="*/ 982742 h 1152144"/>
                <a:gd name="connsiteX11" fmla="*/ 1294022 w 1447800"/>
                <a:gd name="connsiteY11" fmla="*/ 836915 h 1152144"/>
                <a:gd name="connsiteX12" fmla="*/ 969648 w 1447800"/>
                <a:gd name="connsiteY12" fmla="*/ 841248 h 1152144"/>
                <a:gd name="connsiteX13" fmla="*/ 969171 w 1447800"/>
                <a:gd name="connsiteY13" fmla="*/ 978408 h 1152144"/>
                <a:gd name="connsiteX14" fmla="*/ 658275 w 1447800"/>
                <a:gd name="connsiteY14" fmla="*/ 978408 h 1152144"/>
                <a:gd name="connsiteX15" fmla="*/ 521115 w 1447800"/>
                <a:gd name="connsiteY15" fmla="*/ 1152144 h 1152144"/>
                <a:gd name="connsiteX16" fmla="*/ 365667 w 1447800"/>
                <a:gd name="connsiteY16" fmla="*/ 987552 h 1152144"/>
                <a:gd name="connsiteX17" fmla="*/ 0 w 1447800"/>
                <a:gd name="connsiteY17" fmla="*/ 984952 h 1152144"/>
                <a:gd name="connsiteX18" fmla="*/ 0 w 1447800"/>
                <a:gd name="connsiteY18" fmla="*/ 146752 h 115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47800" h="1152144">
                  <a:moveTo>
                    <a:pt x="0" y="146752"/>
                  </a:moveTo>
                  <a:lnTo>
                    <a:pt x="342993" y="149800"/>
                  </a:lnTo>
                  <a:lnTo>
                    <a:pt x="516729" y="296104"/>
                  </a:lnTo>
                  <a:lnTo>
                    <a:pt x="653889" y="149800"/>
                  </a:lnTo>
                  <a:lnTo>
                    <a:pt x="952978" y="152240"/>
                  </a:lnTo>
                  <a:cubicBezTo>
                    <a:pt x="951909" y="101493"/>
                    <a:pt x="950841" y="50747"/>
                    <a:pt x="949772" y="0"/>
                  </a:cubicBezTo>
                  <a:lnTo>
                    <a:pt x="1297244" y="0"/>
                  </a:lnTo>
                  <a:lnTo>
                    <a:pt x="1291307" y="143098"/>
                  </a:lnTo>
                  <a:lnTo>
                    <a:pt x="1447800" y="146752"/>
                  </a:lnTo>
                  <a:lnTo>
                    <a:pt x="1447800" y="984952"/>
                  </a:lnTo>
                  <a:lnTo>
                    <a:pt x="1294499" y="982742"/>
                  </a:lnTo>
                  <a:lnTo>
                    <a:pt x="1294022" y="836915"/>
                  </a:lnTo>
                  <a:lnTo>
                    <a:pt x="969648" y="841248"/>
                  </a:lnTo>
                  <a:lnTo>
                    <a:pt x="969171" y="978408"/>
                  </a:lnTo>
                  <a:lnTo>
                    <a:pt x="658275" y="978408"/>
                  </a:lnTo>
                  <a:lnTo>
                    <a:pt x="521115" y="1152144"/>
                  </a:lnTo>
                  <a:lnTo>
                    <a:pt x="365667" y="987552"/>
                  </a:lnTo>
                  <a:lnTo>
                    <a:pt x="0" y="984952"/>
                  </a:lnTo>
                  <a:lnTo>
                    <a:pt x="0" y="146752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800" dirty="0" smtClean="0">
                  <a:solidFill>
                    <a:schemeClr val="tx1"/>
                  </a:solidFill>
                </a:rPr>
                <a:t>SEQ</a:t>
              </a:r>
              <a:endParaRPr lang="en-US" sz="2800" dirty="0">
                <a:solidFill>
                  <a:schemeClr val="tx1"/>
                </a:solidFill>
              </a:endParaRPr>
            </a:p>
          </p:txBody>
        </p:sp>
        <p:sp>
          <p:nvSpPr>
            <p:cNvPr id="6" name="Rectangle 4"/>
            <p:cNvSpPr/>
            <p:nvPr/>
          </p:nvSpPr>
          <p:spPr>
            <a:xfrm>
              <a:off x="957446" y="3937739"/>
              <a:ext cx="1382651" cy="1031824"/>
            </a:xfrm>
            <a:custGeom>
              <a:avLst/>
              <a:gdLst>
                <a:gd name="connsiteX0" fmla="*/ 0 w 1447800"/>
                <a:gd name="connsiteY0" fmla="*/ 0 h 838200"/>
                <a:gd name="connsiteX1" fmla="*/ 1447800 w 1447800"/>
                <a:gd name="connsiteY1" fmla="*/ 0 h 838200"/>
                <a:gd name="connsiteX2" fmla="*/ 1447800 w 1447800"/>
                <a:gd name="connsiteY2" fmla="*/ 838200 h 838200"/>
                <a:gd name="connsiteX3" fmla="*/ 0 w 1447800"/>
                <a:gd name="connsiteY3" fmla="*/ 838200 h 838200"/>
                <a:gd name="connsiteX4" fmla="*/ 0 w 1447800"/>
                <a:gd name="connsiteY4" fmla="*/ 0 h 838200"/>
                <a:gd name="connsiteX0" fmla="*/ 0 w 1447800"/>
                <a:gd name="connsiteY0" fmla="*/ 6096 h 844296"/>
                <a:gd name="connsiteX1" fmla="*/ 233265 w 1447800"/>
                <a:gd name="connsiteY1" fmla="*/ 0 h 844296"/>
                <a:gd name="connsiteX2" fmla="*/ 1447800 w 1447800"/>
                <a:gd name="connsiteY2" fmla="*/ 6096 h 844296"/>
                <a:gd name="connsiteX3" fmla="*/ 1447800 w 1447800"/>
                <a:gd name="connsiteY3" fmla="*/ 844296 h 844296"/>
                <a:gd name="connsiteX4" fmla="*/ 0 w 1447800"/>
                <a:gd name="connsiteY4" fmla="*/ 844296 h 844296"/>
                <a:gd name="connsiteX5" fmla="*/ 0 w 1447800"/>
                <a:gd name="connsiteY5" fmla="*/ 6096 h 844296"/>
                <a:gd name="connsiteX0" fmla="*/ 0 w 1447800"/>
                <a:gd name="connsiteY0" fmla="*/ 0 h 838200"/>
                <a:gd name="connsiteX1" fmla="*/ 516729 w 1447800"/>
                <a:gd name="connsiteY1" fmla="*/ 3048 h 838200"/>
                <a:gd name="connsiteX2" fmla="*/ 1447800 w 1447800"/>
                <a:gd name="connsiteY2" fmla="*/ 0 h 838200"/>
                <a:gd name="connsiteX3" fmla="*/ 1447800 w 1447800"/>
                <a:gd name="connsiteY3" fmla="*/ 838200 h 838200"/>
                <a:gd name="connsiteX4" fmla="*/ 0 w 1447800"/>
                <a:gd name="connsiteY4" fmla="*/ 838200 h 838200"/>
                <a:gd name="connsiteX5" fmla="*/ 0 w 1447800"/>
                <a:gd name="connsiteY5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1447800 w 1447800"/>
                <a:gd name="connsiteY3" fmla="*/ 0 h 838200"/>
                <a:gd name="connsiteX4" fmla="*/ 1447800 w 1447800"/>
                <a:gd name="connsiteY4" fmla="*/ 838200 h 838200"/>
                <a:gd name="connsiteX5" fmla="*/ 0 w 1447800"/>
                <a:gd name="connsiteY5" fmla="*/ 838200 h 838200"/>
                <a:gd name="connsiteX6" fmla="*/ 0 w 1447800"/>
                <a:gd name="connsiteY6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653889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447800 w 1447800"/>
                <a:gd name="connsiteY5" fmla="*/ 9593 h 847793"/>
                <a:gd name="connsiteX6" fmla="*/ 1447800 w 1447800"/>
                <a:gd name="connsiteY6" fmla="*/ 847793 h 847793"/>
                <a:gd name="connsiteX7" fmla="*/ 0 w 1447800"/>
                <a:gd name="connsiteY7" fmla="*/ 847793 h 847793"/>
                <a:gd name="connsiteX8" fmla="*/ 0 w 1447800"/>
                <a:gd name="connsiteY8" fmla="*/ 9593 h 847793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297244 w 1447800"/>
                <a:gd name="connsiteY5" fmla="*/ 1 h 847793"/>
                <a:gd name="connsiteX6" fmla="*/ 1447800 w 1447800"/>
                <a:gd name="connsiteY6" fmla="*/ 9593 h 847793"/>
                <a:gd name="connsiteX7" fmla="*/ 1447800 w 1447800"/>
                <a:gd name="connsiteY7" fmla="*/ 847793 h 847793"/>
                <a:gd name="connsiteX8" fmla="*/ 0 w 1447800"/>
                <a:gd name="connsiteY8" fmla="*/ 847793 h 847793"/>
                <a:gd name="connsiteX9" fmla="*/ 0 w 1447800"/>
                <a:gd name="connsiteY9" fmla="*/ 9593 h 847793"/>
                <a:gd name="connsiteX0" fmla="*/ 0 w 1447800"/>
                <a:gd name="connsiteY0" fmla="*/ 18736 h 856936"/>
                <a:gd name="connsiteX1" fmla="*/ 342993 w 1447800"/>
                <a:gd name="connsiteY1" fmla="*/ 21784 h 856936"/>
                <a:gd name="connsiteX2" fmla="*/ 516729 w 1447800"/>
                <a:gd name="connsiteY2" fmla="*/ 168088 h 856936"/>
                <a:gd name="connsiteX3" fmla="*/ 653889 w 1447800"/>
                <a:gd name="connsiteY3" fmla="*/ 21784 h 856936"/>
                <a:gd name="connsiteX4" fmla="*/ 958916 w 1447800"/>
                <a:gd name="connsiteY4" fmla="*/ 9143 h 856936"/>
                <a:gd name="connsiteX5" fmla="*/ 1050356 w 1447800"/>
                <a:gd name="connsiteY5" fmla="*/ 0 h 856936"/>
                <a:gd name="connsiteX6" fmla="*/ 1297244 w 1447800"/>
                <a:gd name="connsiteY6" fmla="*/ 9144 h 856936"/>
                <a:gd name="connsiteX7" fmla="*/ 1447800 w 1447800"/>
                <a:gd name="connsiteY7" fmla="*/ 18736 h 856936"/>
                <a:gd name="connsiteX8" fmla="*/ 1447800 w 1447800"/>
                <a:gd name="connsiteY8" fmla="*/ 856936 h 856936"/>
                <a:gd name="connsiteX9" fmla="*/ 0 w 1447800"/>
                <a:gd name="connsiteY9" fmla="*/ 856936 h 856936"/>
                <a:gd name="connsiteX10" fmla="*/ 0 w 1447800"/>
                <a:gd name="connsiteY10" fmla="*/ 18736 h 856936"/>
                <a:gd name="connsiteX0" fmla="*/ 0 w 1447800"/>
                <a:gd name="connsiteY0" fmla="*/ 27880 h 866080"/>
                <a:gd name="connsiteX1" fmla="*/ 342993 w 1447800"/>
                <a:gd name="connsiteY1" fmla="*/ 30928 h 866080"/>
                <a:gd name="connsiteX2" fmla="*/ 516729 w 1447800"/>
                <a:gd name="connsiteY2" fmla="*/ 177232 h 866080"/>
                <a:gd name="connsiteX3" fmla="*/ 653889 w 1447800"/>
                <a:gd name="connsiteY3" fmla="*/ 30928 h 866080"/>
                <a:gd name="connsiteX4" fmla="*/ 958916 w 1447800"/>
                <a:gd name="connsiteY4" fmla="*/ 18287 h 866080"/>
                <a:gd name="connsiteX5" fmla="*/ 1050356 w 1447800"/>
                <a:gd name="connsiteY5" fmla="*/ 9144 h 866080"/>
                <a:gd name="connsiteX6" fmla="*/ 1196660 w 1447800"/>
                <a:gd name="connsiteY6" fmla="*/ 0 h 866080"/>
                <a:gd name="connsiteX7" fmla="*/ 1297244 w 1447800"/>
                <a:gd name="connsiteY7" fmla="*/ 18288 h 866080"/>
                <a:gd name="connsiteX8" fmla="*/ 1447800 w 1447800"/>
                <a:gd name="connsiteY8" fmla="*/ 27880 h 866080"/>
                <a:gd name="connsiteX9" fmla="*/ 1447800 w 1447800"/>
                <a:gd name="connsiteY9" fmla="*/ 866080 h 866080"/>
                <a:gd name="connsiteX10" fmla="*/ 0 w 1447800"/>
                <a:gd name="connsiteY10" fmla="*/ 866080 h 866080"/>
                <a:gd name="connsiteX11" fmla="*/ 0 w 1447800"/>
                <a:gd name="connsiteY11" fmla="*/ 27880 h 866080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1050356 w 1447800"/>
                <a:gd name="connsiteY5" fmla="*/ 128016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46303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66849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43098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7800" h="984952">
                  <a:moveTo>
                    <a:pt x="0" y="146752"/>
                  </a:moveTo>
                  <a:lnTo>
                    <a:pt x="342993" y="149800"/>
                  </a:lnTo>
                  <a:lnTo>
                    <a:pt x="516729" y="296104"/>
                  </a:lnTo>
                  <a:lnTo>
                    <a:pt x="653889" y="149800"/>
                  </a:lnTo>
                  <a:lnTo>
                    <a:pt x="952978" y="152240"/>
                  </a:lnTo>
                  <a:cubicBezTo>
                    <a:pt x="951909" y="101493"/>
                    <a:pt x="950841" y="50747"/>
                    <a:pt x="949772" y="0"/>
                  </a:cubicBezTo>
                  <a:lnTo>
                    <a:pt x="1297244" y="0"/>
                  </a:lnTo>
                  <a:lnTo>
                    <a:pt x="1291307" y="143098"/>
                  </a:lnTo>
                  <a:lnTo>
                    <a:pt x="1447800" y="146752"/>
                  </a:lnTo>
                  <a:lnTo>
                    <a:pt x="1447800" y="984952"/>
                  </a:lnTo>
                  <a:lnTo>
                    <a:pt x="0" y="984952"/>
                  </a:lnTo>
                  <a:lnTo>
                    <a:pt x="0" y="146752"/>
                  </a:lnTo>
                  <a:close/>
                </a:path>
              </a:pathLst>
            </a:custGeom>
            <a:solidFill>
              <a:srgbClr val="CCFFCC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800" dirty="0" smtClean="0">
                  <a:solidFill>
                    <a:schemeClr val="tx1"/>
                  </a:solidFill>
                </a:rPr>
                <a:t>C1</a:t>
              </a:r>
            </a:p>
          </p:txBody>
        </p:sp>
        <p:sp>
          <p:nvSpPr>
            <p:cNvPr id="7" name="Rectangle 4"/>
            <p:cNvSpPr/>
            <p:nvPr/>
          </p:nvSpPr>
          <p:spPr>
            <a:xfrm>
              <a:off x="2498023" y="3933300"/>
              <a:ext cx="1382651" cy="1031824"/>
            </a:xfrm>
            <a:custGeom>
              <a:avLst/>
              <a:gdLst>
                <a:gd name="connsiteX0" fmla="*/ 0 w 1447800"/>
                <a:gd name="connsiteY0" fmla="*/ 0 h 838200"/>
                <a:gd name="connsiteX1" fmla="*/ 1447800 w 1447800"/>
                <a:gd name="connsiteY1" fmla="*/ 0 h 838200"/>
                <a:gd name="connsiteX2" fmla="*/ 1447800 w 1447800"/>
                <a:gd name="connsiteY2" fmla="*/ 838200 h 838200"/>
                <a:gd name="connsiteX3" fmla="*/ 0 w 1447800"/>
                <a:gd name="connsiteY3" fmla="*/ 838200 h 838200"/>
                <a:gd name="connsiteX4" fmla="*/ 0 w 1447800"/>
                <a:gd name="connsiteY4" fmla="*/ 0 h 838200"/>
                <a:gd name="connsiteX0" fmla="*/ 0 w 1447800"/>
                <a:gd name="connsiteY0" fmla="*/ 6096 h 844296"/>
                <a:gd name="connsiteX1" fmla="*/ 233265 w 1447800"/>
                <a:gd name="connsiteY1" fmla="*/ 0 h 844296"/>
                <a:gd name="connsiteX2" fmla="*/ 1447800 w 1447800"/>
                <a:gd name="connsiteY2" fmla="*/ 6096 h 844296"/>
                <a:gd name="connsiteX3" fmla="*/ 1447800 w 1447800"/>
                <a:gd name="connsiteY3" fmla="*/ 844296 h 844296"/>
                <a:gd name="connsiteX4" fmla="*/ 0 w 1447800"/>
                <a:gd name="connsiteY4" fmla="*/ 844296 h 844296"/>
                <a:gd name="connsiteX5" fmla="*/ 0 w 1447800"/>
                <a:gd name="connsiteY5" fmla="*/ 6096 h 844296"/>
                <a:gd name="connsiteX0" fmla="*/ 0 w 1447800"/>
                <a:gd name="connsiteY0" fmla="*/ 0 h 838200"/>
                <a:gd name="connsiteX1" fmla="*/ 516729 w 1447800"/>
                <a:gd name="connsiteY1" fmla="*/ 3048 h 838200"/>
                <a:gd name="connsiteX2" fmla="*/ 1447800 w 1447800"/>
                <a:gd name="connsiteY2" fmla="*/ 0 h 838200"/>
                <a:gd name="connsiteX3" fmla="*/ 1447800 w 1447800"/>
                <a:gd name="connsiteY3" fmla="*/ 838200 h 838200"/>
                <a:gd name="connsiteX4" fmla="*/ 0 w 1447800"/>
                <a:gd name="connsiteY4" fmla="*/ 838200 h 838200"/>
                <a:gd name="connsiteX5" fmla="*/ 0 w 1447800"/>
                <a:gd name="connsiteY5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1447800 w 1447800"/>
                <a:gd name="connsiteY3" fmla="*/ 0 h 838200"/>
                <a:gd name="connsiteX4" fmla="*/ 1447800 w 1447800"/>
                <a:gd name="connsiteY4" fmla="*/ 838200 h 838200"/>
                <a:gd name="connsiteX5" fmla="*/ 0 w 1447800"/>
                <a:gd name="connsiteY5" fmla="*/ 838200 h 838200"/>
                <a:gd name="connsiteX6" fmla="*/ 0 w 1447800"/>
                <a:gd name="connsiteY6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653889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447800 w 1447800"/>
                <a:gd name="connsiteY5" fmla="*/ 9593 h 847793"/>
                <a:gd name="connsiteX6" fmla="*/ 1447800 w 1447800"/>
                <a:gd name="connsiteY6" fmla="*/ 847793 h 847793"/>
                <a:gd name="connsiteX7" fmla="*/ 0 w 1447800"/>
                <a:gd name="connsiteY7" fmla="*/ 847793 h 847793"/>
                <a:gd name="connsiteX8" fmla="*/ 0 w 1447800"/>
                <a:gd name="connsiteY8" fmla="*/ 9593 h 847793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297244 w 1447800"/>
                <a:gd name="connsiteY5" fmla="*/ 1 h 847793"/>
                <a:gd name="connsiteX6" fmla="*/ 1447800 w 1447800"/>
                <a:gd name="connsiteY6" fmla="*/ 9593 h 847793"/>
                <a:gd name="connsiteX7" fmla="*/ 1447800 w 1447800"/>
                <a:gd name="connsiteY7" fmla="*/ 847793 h 847793"/>
                <a:gd name="connsiteX8" fmla="*/ 0 w 1447800"/>
                <a:gd name="connsiteY8" fmla="*/ 847793 h 847793"/>
                <a:gd name="connsiteX9" fmla="*/ 0 w 1447800"/>
                <a:gd name="connsiteY9" fmla="*/ 9593 h 847793"/>
                <a:gd name="connsiteX0" fmla="*/ 0 w 1447800"/>
                <a:gd name="connsiteY0" fmla="*/ 18736 h 856936"/>
                <a:gd name="connsiteX1" fmla="*/ 342993 w 1447800"/>
                <a:gd name="connsiteY1" fmla="*/ 21784 h 856936"/>
                <a:gd name="connsiteX2" fmla="*/ 516729 w 1447800"/>
                <a:gd name="connsiteY2" fmla="*/ 168088 h 856936"/>
                <a:gd name="connsiteX3" fmla="*/ 653889 w 1447800"/>
                <a:gd name="connsiteY3" fmla="*/ 21784 h 856936"/>
                <a:gd name="connsiteX4" fmla="*/ 958916 w 1447800"/>
                <a:gd name="connsiteY4" fmla="*/ 9143 h 856936"/>
                <a:gd name="connsiteX5" fmla="*/ 1050356 w 1447800"/>
                <a:gd name="connsiteY5" fmla="*/ 0 h 856936"/>
                <a:gd name="connsiteX6" fmla="*/ 1297244 w 1447800"/>
                <a:gd name="connsiteY6" fmla="*/ 9144 h 856936"/>
                <a:gd name="connsiteX7" fmla="*/ 1447800 w 1447800"/>
                <a:gd name="connsiteY7" fmla="*/ 18736 h 856936"/>
                <a:gd name="connsiteX8" fmla="*/ 1447800 w 1447800"/>
                <a:gd name="connsiteY8" fmla="*/ 856936 h 856936"/>
                <a:gd name="connsiteX9" fmla="*/ 0 w 1447800"/>
                <a:gd name="connsiteY9" fmla="*/ 856936 h 856936"/>
                <a:gd name="connsiteX10" fmla="*/ 0 w 1447800"/>
                <a:gd name="connsiteY10" fmla="*/ 18736 h 856936"/>
                <a:gd name="connsiteX0" fmla="*/ 0 w 1447800"/>
                <a:gd name="connsiteY0" fmla="*/ 27880 h 866080"/>
                <a:gd name="connsiteX1" fmla="*/ 342993 w 1447800"/>
                <a:gd name="connsiteY1" fmla="*/ 30928 h 866080"/>
                <a:gd name="connsiteX2" fmla="*/ 516729 w 1447800"/>
                <a:gd name="connsiteY2" fmla="*/ 177232 h 866080"/>
                <a:gd name="connsiteX3" fmla="*/ 653889 w 1447800"/>
                <a:gd name="connsiteY3" fmla="*/ 30928 h 866080"/>
                <a:gd name="connsiteX4" fmla="*/ 958916 w 1447800"/>
                <a:gd name="connsiteY4" fmla="*/ 18287 h 866080"/>
                <a:gd name="connsiteX5" fmla="*/ 1050356 w 1447800"/>
                <a:gd name="connsiteY5" fmla="*/ 9144 h 866080"/>
                <a:gd name="connsiteX6" fmla="*/ 1196660 w 1447800"/>
                <a:gd name="connsiteY6" fmla="*/ 0 h 866080"/>
                <a:gd name="connsiteX7" fmla="*/ 1297244 w 1447800"/>
                <a:gd name="connsiteY7" fmla="*/ 18288 h 866080"/>
                <a:gd name="connsiteX8" fmla="*/ 1447800 w 1447800"/>
                <a:gd name="connsiteY8" fmla="*/ 27880 h 866080"/>
                <a:gd name="connsiteX9" fmla="*/ 1447800 w 1447800"/>
                <a:gd name="connsiteY9" fmla="*/ 866080 h 866080"/>
                <a:gd name="connsiteX10" fmla="*/ 0 w 1447800"/>
                <a:gd name="connsiteY10" fmla="*/ 866080 h 866080"/>
                <a:gd name="connsiteX11" fmla="*/ 0 w 1447800"/>
                <a:gd name="connsiteY11" fmla="*/ 27880 h 866080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1050356 w 1447800"/>
                <a:gd name="connsiteY5" fmla="*/ 128016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46303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66849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43098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7800" h="984952">
                  <a:moveTo>
                    <a:pt x="0" y="146752"/>
                  </a:moveTo>
                  <a:lnTo>
                    <a:pt x="342993" y="149800"/>
                  </a:lnTo>
                  <a:lnTo>
                    <a:pt x="516729" y="296104"/>
                  </a:lnTo>
                  <a:lnTo>
                    <a:pt x="653889" y="149800"/>
                  </a:lnTo>
                  <a:lnTo>
                    <a:pt x="952978" y="152240"/>
                  </a:lnTo>
                  <a:cubicBezTo>
                    <a:pt x="951909" y="101493"/>
                    <a:pt x="950841" y="50747"/>
                    <a:pt x="949772" y="0"/>
                  </a:cubicBezTo>
                  <a:lnTo>
                    <a:pt x="1297244" y="0"/>
                  </a:lnTo>
                  <a:lnTo>
                    <a:pt x="1291307" y="143098"/>
                  </a:lnTo>
                  <a:lnTo>
                    <a:pt x="1447800" y="146752"/>
                  </a:lnTo>
                  <a:lnTo>
                    <a:pt x="1447800" y="984952"/>
                  </a:lnTo>
                  <a:lnTo>
                    <a:pt x="0" y="984952"/>
                  </a:lnTo>
                  <a:lnTo>
                    <a:pt x="0" y="146752"/>
                  </a:lnTo>
                  <a:close/>
                </a:path>
              </a:pathLst>
            </a:custGeom>
            <a:solidFill>
              <a:srgbClr val="CCFFCC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800" dirty="0" smtClean="0">
                  <a:solidFill>
                    <a:schemeClr val="tx1"/>
                  </a:solidFill>
                </a:rPr>
                <a:t>C2</a:t>
              </a:r>
            </a:p>
          </p:txBody>
        </p:sp>
        <p:cxnSp>
          <p:nvCxnSpPr>
            <p:cNvPr id="8" name="Straight Arrow Connector 7"/>
            <p:cNvCxnSpPr>
              <a:stCxn id="5" idx="15"/>
              <a:endCxn id="6" idx="2"/>
            </p:cNvCxnSpPr>
            <p:nvPr/>
          </p:nvCxnSpPr>
          <p:spPr>
            <a:xfrm flipH="1">
              <a:off x="1450923" y="3692304"/>
              <a:ext cx="695515" cy="555630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>
              <a:stCxn id="5" idx="15"/>
              <a:endCxn id="7" idx="2"/>
            </p:cNvCxnSpPr>
            <p:nvPr/>
          </p:nvCxnSpPr>
          <p:spPr>
            <a:xfrm>
              <a:off x="2146438" y="3692304"/>
              <a:ext cx="845062" cy="551191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 flipV="1">
              <a:off x="2040823" y="3277627"/>
              <a:ext cx="685800" cy="660112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2726623" y="3277627"/>
              <a:ext cx="838200" cy="690272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4415668" y="1828800"/>
                <a:ext cx="4617354" cy="25545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4000" b="0" i="1" dirty="0" smtClean="0">
                    <a:latin typeface="Cambria Math"/>
                  </a:rPr>
                  <a:t>Example:</a:t>
                </a:r>
              </a:p>
              <a:p>
                <a:endParaRPr lang="en-US" sz="4000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</a:rPr>
                        <m:t>𝑆</m:t>
                      </m:r>
                      <m:r>
                        <a:rPr lang="en-US" sz="4000" b="0" i="1" smtClean="0">
                          <a:latin typeface="Cambria Math"/>
                        </a:rPr>
                        <m:t>=</m:t>
                      </m:r>
                      <m:r>
                        <a:rPr lang="en-US" sz="4000" b="0" i="1" smtClean="0">
                          <a:latin typeface="Cambria Math"/>
                        </a:rPr>
                        <m:t>𝑓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∘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𝑇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1</m:t>
                      </m:r>
                      <m:d>
                        <m:dPr>
                          <m:ctrlPr>
                            <a:rPr lang="en-US" sz="4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sz="40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 ∘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2(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𝑔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US" sz="4000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5668" y="1828800"/>
                <a:ext cx="4617354" cy="2554545"/>
              </a:xfrm>
              <a:prstGeom prst="rect">
                <a:avLst/>
              </a:prstGeom>
              <a:blipFill rotWithShape="0">
                <a:blip r:embed="rId2"/>
                <a:stretch>
                  <a:fillRect l="-4617" t="-42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Straight Arrow Connector 22"/>
          <p:cNvCxnSpPr/>
          <p:nvPr/>
        </p:nvCxnSpPr>
        <p:spPr>
          <a:xfrm flipV="1">
            <a:off x="2861921" y="1739914"/>
            <a:ext cx="0" cy="53313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2118464" y="1739914"/>
            <a:ext cx="0" cy="106626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1898692" y="1055817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 smtClean="0"/>
              <a:t>S</a:t>
            </a:r>
            <a:endParaRPr lang="en-US" sz="4000" i="1" dirty="0"/>
          </a:p>
        </p:txBody>
      </p:sp>
      <p:sp>
        <p:nvSpPr>
          <p:cNvPr id="34" name="TextBox 33"/>
          <p:cNvSpPr txBox="1"/>
          <p:nvPr/>
        </p:nvSpPr>
        <p:spPr>
          <a:xfrm>
            <a:off x="2642149" y="1055817"/>
            <a:ext cx="4796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 smtClean="0"/>
              <a:t>T</a:t>
            </a:r>
            <a:endParaRPr lang="en-US" sz="4000" i="1" dirty="0"/>
          </a:p>
        </p:txBody>
      </p:sp>
      <p:sp>
        <p:nvSpPr>
          <p:cNvPr id="35" name="Slide Number Placeholder 3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2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Conditional</a:t>
            </a:r>
            <a:endParaRPr lang="en-US" dirty="0"/>
          </a:p>
        </p:txBody>
      </p:sp>
      <p:sp>
        <p:nvSpPr>
          <p:cNvPr id="12" name="Rectangle 4"/>
          <p:cNvSpPr/>
          <p:nvPr/>
        </p:nvSpPr>
        <p:spPr>
          <a:xfrm>
            <a:off x="3723394" y="2639987"/>
            <a:ext cx="1382651" cy="148250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if </a:t>
            </a:r>
            <a:r>
              <a:rPr lang="en-US" sz="2800" i="1" dirty="0" err="1" smtClean="0">
                <a:solidFill>
                  <a:schemeClr val="tx1"/>
                </a:solidFill>
              </a:rPr>
              <a:t>gpu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4"/>
          <p:cNvSpPr/>
          <p:nvPr/>
        </p:nvSpPr>
        <p:spPr>
          <a:xfrm>
            <a:off x="3032068" y="4367926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GPU</a:t>
            </a:r>
          </a:p>
        </p:txBody>
      </p:sp>
      <p:sp>
        <p:nvSpPr>
          <p:cNvPr id="14" name="Rectangle 4"/>
          <p:cNvSpPr/>
          <p:nvPr/>
        </p:nvSpPr>
        <p:spPr>
          <a:xfrm>
            <a:off x="4572645" y="4363487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CPU</a:t>
            </a:r>
          </a:p>
        </p:txBody>
      </p:sp>
      <p:cxnSp>
        <p:nvCxnSpPr>
          <p:cNvPr id="15" name="Straight Arrow Connector 14"/>
          <p:cNvCxnSpPr>
            <a:stCxn id="12" idx="15"/>
            <a:endCxn id="13" idx="2"/>
          </p:cNvCxnSpPr>
          <p:nvPr/>
        </p:nvCxnSpPr>
        <p:spPr>
          <a:xfrm flipH="1">
            <a:off x="3525545" y="4122491"/>
            <a:ext cx="695515" cy="55563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2" idx="15"/>
            <a:endCxn id="14" idx="2"/>
          </p:cNvCxnSpPr>
          <p:nvPr/>
        </p:nvCxnSpPr>
        <p:spPr>
          <a:xfrm>
            <a:off x="4221060" y="4122491"/>
            <a:ext cx="845062" cy="5511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4115445" y="3707814"/>
            <a:ext cx="685800" cy="66011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 flipV="1">
            <a:off x="4801245" y="3707814"/>
            <a:ext cx="838200" cy="6902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5410200" y="2929904"/>
            <a:ext cx="3581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 err="1" smtClean="0"/>
              <a:t>gpu</a:t>
            </a:r>
            <a:r>
              <a:rPr lang="en-US" sz="3200" i="1" dirty="0" smtClean="0"/>
              <a:t> : source -&gt; </a:t>
            </a:r>
            <a:r>
              <a:rPr lang="en-US" sz="3200" i="1" dirty="0" err="1" smtClean="0"/>
              <a:t>bool</a:t>
            </a:r>
            <a:endParaRPr lang="en-US" sz="3200" i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5CD71-02AE-4F7B-A63D-F2CEB5417B4A}" type="slidenum">
              <a:rPr lang="en-US" smtClean="0"/>
              <a:t>55</a:t>
            </a:fld>
            <a:endParaRPr lang="en-US"/>
          </a:p>
        </p:txBody>
      </p:sp>
      <p:cxnSp>
        <p:nvCxnSpPr>
          <p:cNvPr id="20" name="Straight Arrow Connector 19"/>
          <p:cNvCxnSpPr>
            <a:endCxn id="12" idx="2"/>
          </p:cNvCxnSpPr>
          <p:nvPr/>
        </p:nvCxnSpPr>
        <p:spPr>
          <a:xfrm>
            <a:off x="4216871" y="2209800"/>
            <a:ext cx="0" cy="81119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4801245" y="2133600"/>
            <a:ext cx="0" cy="50638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9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56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723394" y="2639987"/>
            <a:ext cx="1382651" cy="148250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case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2286000" y="4883838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Select</a:t>
            </a:r>
          </a:p>
        </p:txBody>
      </p:sp>
      <p:sp>
        <p:nvSpPr>
          <p:cNvPr id="7" name="Rectangle 4"/>
          <p:cNvSpPr/>
          <p:nvPr/>
        </p:nvSpPr>
        <p:spPr>
          <a:xfrm>
            <a:off x="3826577" y="4879399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GroupBy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>
            <a:stCxn id="5" idx="15"/>
            <a:endCxn id="6" idx="2"/>
          </p:cNvCxnSpPr>
          <p:nvPr/>
        </p:nvCxnSpPr>
        <p:spPr>
          <a:xfrm flipH="1">
            <a:off x="2779477" y="4122491"/>
            <a:ext cx="1441583" cy="107154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15"/>
            <a:endCxn id="7" idx="2"/>
          </p:cNvCxnSpPr>
          <p:nvPr/>
        </p:nvCxnSpPr>
        <p:spPr>
          <a:xfrm>
            <a:off x="4221060" y="4122491"/>
            <a:ext cx="98994" cy="106710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352800" y="3707814"/>
            <a:ext cx="1448445" cy="117602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4801245" y="3707815"/>
            <a:ext cx="75555" cy="117602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endCxn id="5" idx="2"/>
          </p:cNvCxnSpPr>
          <p:nvPr/>
        </p:nvCxnSpPr>
        <p:spPr>
          <a:xfrm>
            <a:off x="4216871" y="2209800"/>
            <a:ext cx="0" cy="81119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4801245" y="2133600"/>
            <a:ext cx="0" cy="50638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4"/>
          <p:cNvSpPr/>
          <p:nvPr/>
        </p:nvSpPr>
        <p:spPr>
          <a:xfrm>
            <a:off x="5357949" y="4879399"/>
            <a:ext cx="1600200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Aggregate</a:t>
            </a:r>
          </a:p>
        </p:txBody>
      </p:sp>
      <p:cxnSp>
        <p:nvCxnSpPr>
          <p:cNvPr id="21" name="Straight Arrow Connector 20"/>
          <p:cNvCxnSpPr>
            <a:stCxn id="5" idx="15"/>
            <a:endCxn id="20" idx="2"/>
          </p:cNvCxnSpPr>
          <p:nvPr/>
        </p:nvCxnSpPr>
        <p:spPr>
          <a:xfrm>
            <a:off x="4221060" y="4122491"/>
            <a:ext cx="1708011" cy="106710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4801245" y="3707814"/>
            <a:ext cx="1828155" cy="117158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84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57</a:t>
            </a:fld>
            <a:endParaRPr lang="en-US"/>
          </a:p>
        </p:txBody>
      </p:sp>
      <p:cxnSp>
        <p:nvCxnSpPr>
          <p:cNvPr id="10" name="Straight Arrow Connector 9"/>
          <p:cNvCxnSpPr>
            <a:stCxn id="15" idx="15"/>
            <a:endCxn id="14" idx="2"/>
          </p:cNvCxnSpPr>
          <p:nvPr/>
        </p:nvCxnSpPr>
        <p:spPr>
          <a:xfrm flipH="1">
            <a:off x="4291166" y="5024435"/>
            <a:ext cx="4188" cy="4278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3797689" y="5142131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15" name="Rectangle 4"/>
          <p:cNvSpPr/>
          <p:nvPr/>
        </p:nvSpPr>
        <p:spPr>
          <a:xfrm>
            <a:off x="3797688" y="3541931"/>
            <a:ext cx="1382651" cy="148250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 dirty="0" smtClean="0">
                <a:solidFill>
                  <a:schemeClr val="tx1"/>
                </a:solidFill>
              </a:rPr>
              <a:t>*</a:t>
            </a:r>
            <a:endParaRPr lang="en-US" sz="8000" dirty="0">
              <a:solidFill>
                <a:schemeClr val="tx1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4876800" y="4635744"/>
            <a:ext cx="0" cy="50638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4724400" y="2246531"/>
            <a:ext cx="2438400" cy="68580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/>
          <p:cNvSpPr/>
          <p:nvPr/>
        </p:nvSpPr>
        <p:spPr>
          <a:xfrm>
            <a:off x="1876476" y="2246531"/>
            <a:ext cx="2438400" cy="68580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81200" y="2398931"/>
            <a:ext cx="228600" cy="3810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2438400" y="2398931"/>
            <a:ext cx="228600" cy="3810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2895600" y="2398931"/>
            <a:ext cx="228600" cy="3810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962400" y="2398931"/>
            <a:ext cx="228600" cy="3810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4857593" y="2395152"/>
            <a:ext cx="228600" cy="381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5257800" y="2395152"/>
            <a:ext cx="228600" cy="381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/>
          <p:cNvSpPr/>
          <p:nvPr/>
        </p:nvSpPr>
        <p:spPr>
          <a:xfrm>
            <a:off x="5638800" y="2395152"/>
            <a:ext cx="228600" cy="381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6781800" y="2398931"/>
            <a:ext cx="228600" cy="381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Arrow Connector 38"/>
          <p:cNvCxnSpPr>
            <a:stCxn id="29" idx="2"/>
            <a:endCxn id="15" idx="2"/>
          </p:cNvCxnSpPr>
          <p:nvPr/>
        </p:nvCxnSpPr>
        <p:spPr>
          <a:xfrm>
            <a:off x="2095500" y="2779931"/>
            <a:ext cx="2195665" cy="114300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endCxn id="15" idx="2"/>
          </p:cNvCxnSpPr>
          <p:nvPr/>
        </p:nvCxnSpPr>
        <p:spPr>
          <a:xfrm>
            <a:off x="2556888" y="2776152"/>
            <a:ext cx="1734277" cy="114678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1" idx="2"/>
            <a:endCxn id="15" idx="2"/>
          </p:cNvCxnSpPr>
          <p:nvPr/>
        </p:nvCxnSpPr>
        <p:spPr>
          <a:xfrm>
            <a:off x="3009900" y="2779931"/>
            <a:ext cx="1281265" cy="114300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2" idx="2"/>
            <a:endCxn id="15" idx="2"/>
          </p:cNvCxnSpPr>
          <p:nvPr/>
        </p:nvCxnSpPr>
        <p:spPr>
          <a:xfrm>
            <a:off x="4076700" y="2779931"/>
            <a:ext cx="214465" cy="114300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endCxn id="33" idx="2"/>
          </p:cNvCxnSpPr>
          <p:nvPr/>
        </p:nvCxnSpPr>
        <p:spPr>
          <a:xfrm flipV="1">
            <a:off x="4876800" y="2776152"/>
            <a:ext cx="95093" cy="76577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4876800" y="2776152"/>
            <a:ext cx="495300" cy="76577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V="1">
            <a:off x="4876800" y="2776152"/>
            <a:ext cx="876301" cy="76577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36" idx="2"/>
          </p:cNvCxnSpPr>
          <p:nvPr/>
        </p:nvCxnSpPr>
        <p:spPr>
          <a:xfrm flipV="1">
            <a:off x="4857593" y="2779931"/>
            <a:ext cx="2038507" cy="76200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66"/>
          <p:cNvSpPr txBox="1"/>
          <p:nvPr/>
        </p:nvSpPr>
        <p:spPr>
          <a:xfrm>
            <a:off x="2315406" y="1600200"/>
            <a:ext cx="1686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source*</a:t>
            </a:r>
            <a:endParaRPr lang="en-US" sz="3600" dirty="0"/>
          </a:p>
        </p:txBody>
      </p:sp>
      <p:sp>
        <p:nvSpPr>
          <p:cNvPr id="68" name="TextBox 67"/>
          <p:cNvSpPr txBox="1"/>
          <p:nvPr/>
        </p:nvSpPr>
        <p:spPr>
          <a:xfrm>
            <a:off x="5216563" y="1600200"/>
            <a:ext cx="1565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target*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97752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Patching Bugs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58</a:t>
            </a:fld>
            <a:endParaRPr lang="en-US"/>
          </a:p>
        </p:txBody>
      </p:sp>
      <p:sp>
        <p:nvSpPr>
          <p:cNvPr id="6" name="Rectangle 4"/>
          <p:cNvSpPr/>
          <p:nvPr/>
        </p:nvSpPr>
        <p:spPr>
          <a:xfrm>
            <a:off x="3719440" y="2251751"/>
            <a:ext cx="1382651" cy="148250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ectangle 4"/>
          <p:cNvSpPr/>
          <p:nvPr/>
        </p:nvSpPr>
        <p:spPr>
          <a:xfrm>
            <a:off x="3028114" y="3979690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SIMPLE</a:t>
            </a:r>
          </a:p>
        </p:txBody>
      </p:sp>
      <p:sp>
        <p:nvSpPr>
          <p:cNvPr id="8" name="Rectangle 4"/>
          <p:cNvSpPr/>
          <p:nvPr/>
        </p:nvSpPr>
        <p:spPr>
          <a:xfrm>
            <a:off x="4568691" y="3975251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OPT</a:t>
            </a:r>
          </a:p>
        </p:txBody>
      </p:sp>
      <p:cxnSp>
        <p:nvCxnSpPr>
          <p:cNvPr id="9" name="Straight Arrow Connector 8"/>
          <p:cNvCxnSpPr>
            <a:stCxn id="6" idx="15"/>
            <a:endCxn id="7" idx="2"/>
          </p:cNvCxnSpPr>
          <p:nvPr/>
        </p:nvCxnSpPr>
        <p:spPr>
          <a:xfrm flipH="1">
            <a:off x="3521591" y="3734255"/>
            <a:ext cx="695515" cy="55563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15"/>
            <a:endCxn id="8" idx="2"/>
          </p:cNvCxnSpPr>
          <p:nvPr/>
        </p:nvCxnSpPr>
        <p:spPr>
          <a:xfrm>
            <a:off x="4217106" y="3734255"/>
            <a:ext cx="845062" cy="5511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4111491" y="3319578"/>
            <a:ext cx="685800" cy="66011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4797291" y="3319578"/>
            <a:ext cx="838200" cy="6902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819885" y="2700615"/>
            <a:ext cx="1382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if </a:t>
            </a:r>
            <a:r>
              <a:rPr lang="en-US" sz="3200" i="1" dirty="0" smtClean="0"/>
              <a:t>bug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296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LINQ Compiler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59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055749" y="3815879"/>
            <a:ext cx="1382651" cy="110149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case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532755" y="5565311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Select</a:t>
            </a:r>
          </a:p>
        </p:txBody>
      </p:sp>
      <p:sp>
        <p:nvSpPr>
          <p:cNvPr id="7" name="Rectangle 4"/>
          <p:cNvSpPr/>
          <p:nvPr/>
        </p:nvSpPr>
        <p:spPr>
          <a:xfrm>
            <a:off x="2073332" y="5560872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GroupBy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>
            <a:stCxn id="5" idx="17"/>
            <a:endCxn id="6" idx="2"/>
          </p:cNvCxnSpPr>
          <p:nvPr/>
        </p:nvCxnSpPr>
        <p:spPr>
          <a:xfrm flipH="1">
            <a:off x="1026232" y="4917376"/>
            <a:ext cx="527183" cy="95813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17"/>
            <a:endCxn id="7" idx="2"/>
          </p:cNvCxnSpPr>
          <p:nvPr/>
        </p:nvCxnSpPr>
        <p:spPr>
          <a:xfrm>
            <a:off x="1553415" y="4917376"/>
            <a:ext cx="1013394" cy="9536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5" idx="13"/>
          </p:cNvCxnSpPr>
          <p:nvPr/>
        </p:nvCxnSpPr>
        <p:spPr>
          <a:xfrm flipV="1">
            <a:off x="1600200" y="4615297"/>
            <a:ext cx="538423" cy="95001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endCxn id="5" idx="13"/>
          </p:cNvCxnSpPr>
          <p:nvPr/>
        </p:nvCxnSpPr>
        <p:spPr>
          <a:xfrm flipH="1" flipV="1">
            <a:off x="2138623" y="4615297"/>
            <a:ext cx="1061777" cy="95001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31" idx="17"/>
            <a:endCxn id="5" idx="2"/>
          </p:cNvCxnSpPr>
          <p:nvPr/>
        </p:nvCxnSpPr>
        <p:spPr>
          <a:xfrm flipH="1">
            <a:off x="1549226" y="3765454"/>
            <a:ext cx="4189" cy="33708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6"/>
            <a:endCxn id="31" idx="13"/>
          </p:cNvCxnSpPr>
          <p:nvPr/>
        </p:nvCxnSpPr>
        <p:spPr>
          <a:xfrm flipV="1">
            <a:off x="2131066" y="3473063"/>
            <a:ext cx="7557" cy="34281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3604704" y="5560872"/>
            <a:ext cx="1600200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Aggregate</a:t>
            </a:r>
          </a:p>
        </p:txBody>
      </p:sp>
      <p:cxnSp>
        <p:nvCxnSpPr>
          <p:cNvPr id="15" name="Straight Arrow Connector 14"/>
          <p:cNvCxnSpPr>
            <a:stCxn id="5" idx="17"/>
            <a:endCxn id="14" idx="2"/>
          </p:cNvCxnSpPr>
          <p:nvPr/>
        </p:nvCxnSpPr>
        <p:spPr>
          <a:xfrm>
            <a:off x="1553415" y="4917376"/>
            <a:ext cx="2622411" cy="9536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5" idx="13"/>
          </p:cNvCxnSpPr>
          <p:nvPr/>
        </p:nvCxnSpPr>
        <p:spPr>
          <a:xfrm flipH="1" flipV="1">
            <a:off x="2138623" y="4615297"/>
            <a:ext cx="2738177" cy="95001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4"/>
          <p:cNvSpPr/>
          <p:nvPr/>
        </p:nvSpPr>
        <p:spPr>
          <a:xfrm>
            <a:off x="1055749" y="2699286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dirty="0" smtClean="0">
                <a:solidFill>
                  <a:schemeClr val="tx1"/>
                </a:solidFill>
              </a:rPr>
              <a:t>*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52" name="Rectangle 4"/>
          <p:cNvSpPr/>
          <p:nvPr/>
        </p:nvSpPr>
        <p:spPr>
          <a:xfrm>
            <a:off x="1055749" y="1524000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SEQ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53" name="Straight Arrow Connector 52"/>
          <p:cNvCxnSpPr>
            <a:stCxn id="31" idx="6"/>
            <a:endCxn id="52" idx="13"/>
          </p:cNvCxnSpPr>
          <p:nvPr/>
        </p:nvCxnSpPr>
        <p:spPr>
          <a:xfrm flipV="1">
            <a:off x="2131066" y="2297777"/>
            <a:ext cx="7557" cy="40150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stCxn id="52" idx="17"/>
            <a:endCxn id="31" idx="2"/>
          </p:cNvCxnSpPr>
          <p:nvPr/>
        </p:nvCxnSpPr>
        <p:spPr>
          <a:xfrm flipH="1">
            <a:off x="1549226" y="2590168"/>
            <a:ext cx="4189" cy="38658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044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1" grpId="0" animBg="1"/>
      <p:bldP spid="52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4749" y="-305684"/>
            <a:ext cx="5386896" cy="1995609"/>
          </a:xfrm>
        </p:spPr>
        <p:txBody>
          <a:bodyPr>
            <a:normAutofit/>
          </a:bodyPr>
          <a:lstStyle/>
          <a:p>
            <a:r>
              <a:rPr lang="en-US" dirty="0" smtClean="0"/>
              <a:t>A Multi-Core </a:t>
            </a:r>
            <a:br>
              <a:rPr lang="en-US" dirty="0" smtClean="0"/>
            </a:br>
            <a:r>
              <a:rPr lang="en-US" dirty="0" smtClean="0"/>
              <a:t>LINQ Compiler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60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055697" y="3875186"/>
            <a:ext cx="1382651" cy="110149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case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532755" y="5565311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Select</a:t>
            </a:r>
          </a:p>
        </p:txBody>
      </p:sp>
      <p:sp>
        <p:nvSpPr>
          <p:cNvPr id="7" name="Rectangle 4"/>
          <p:cNvSpPr/>
          <p:nvPr/>
        </p:nvSpPr>
        <p:spPr>
          <a:xfrm>
            <a:off x="2073332" y="5560872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GroupBy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>
            <a:stCxn id="5" idx="17"/>
            <a:endCxn id="6" idx="2"/>
          </p:cNvCxnSpPr>
          <p:nvPr/>
        </p:nvCxnSpPr>
        <p:spPr>
          <a:xfrm flipH="1">
            <a:off x="1026232" y="4976683"/>
            <a:ext cx="527131" cy="89882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17"/>
            <a:endCxn id="7" idx="2"/>
          </p:cNvCxnSpPr>
          <p:nvPr/>
        </p:nvCxnSpPr>
        <p:spPr>
          <a:xfrm>
            <a:off x="1553363" y="4976683"/>
            <a:ext cx="1013446" cy="89438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5" idx="13"/>
          </p:cNvCxnSpPr>
          <p:nvPr/>
        </p:nvCxnSpPr>
        <p:spPr>
          <a:xfrm flipV="1">
            <a:off x="1553363" y="4674604"/>
            <a:ext cx="585208" cy="89070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endCxn id="5" idx="13"/>
          </p:cNvCxnSpPr>
          <p:nvPr/>
        </p:nvCxnSpPr>
        <p:spPr>
          <a:xfrm flipH="1" flipV="1">
            <a:off x="2138571" y="4674604"/>
            <a:ext cx="975333" cy="87358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31" idx="17"/>
            <a:endCxn id="5" idx="2"/>
          </p:cNvCxnSpPr>
          <p:nvPr/>
        </p:nvCxnSpPr>
        <p:spPr>
          <a:xfrm flipH="1">
            <a:off x="1549174" y="3824761"/>
            <a:ext cx="4189" cy="33708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6"/>
            <a:endCxn id="31" idx="13"/>
          </p:cNvCxnSpPr>
          <p:nvPr/>
        </p:nvCxnSpPr>
        <p:spPr>
          <a:xfrm flipV="1">
            <a:off x="2131014" y="3532370"/>
            <a:ext cx="7557" cy="34281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3604704" y="5560872"/>
            <a:ext cx="1600200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Aggregate</a:t>
            </a:r>
          </a:p>
        </p:txBody>
      </p:sp>
      <p:cxnSp>
        <p:nvCxnSpPr>
          <p:cNvPr id="15" name="Straight Arrow Connector 14"/>
          <p:cNvCxnSpPr>
            <a:stCxn id="5" idx="17"/>
            <a:endCxn id="14" idx="2"/>
          </p:cNvCxnSpPr>
          <p:nvPr/>
        </p:nvCxnSpPr>
        <p:spPr>
          <a:xfrm>
            <a:off x="1553363" y="4976683"/>
            <a:ext cx="2622463" cy="89438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5" idx="13"/>
          </p:cNvCxnSpPr>
          <p:nvPr/>
        </p:nvCxnSpPr>
        <p:spPr>
          <a:xfrm flipH="1" flipV="1">
            <a:off x="2138571" y="4674604"/>
            <a:ext cx="2677037" cy="88626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4"/>
          <p:cNvSpPr/>
          <p:nvPr/>
        </p:nvSpPr>
        <p:spPr>
          <a:xfrm>
            <a:off x="1055697" y="2758593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dirty="0" smtClean="0">
                <a:solidFill>
                  <a:schemeClr val="tx1"/>
                </a:solidFill>
              </a:rPr>
              <a:t>*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52" name="Rectangle 4"/>
          <p:cNvSpPr/>
          <p:nvPr/>
        </p:nvSpPr>
        <p:spPr>
          <a:xfrm>
            <a:off x="1055697" y="1583307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MC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53" name="Straight Arrow Connector 52"/>
          <p:cNvCxnSpPr>
            <a:stCxn id="31" idx="6"/>
            <a:endCxn id="52" idx="13"/>
          </p:cNvCxnSpPr>
          <p:nvPr/>
        </p:nvCxnSpPr>
        <p:spPr>
          <a:xfrm flipV="1">
            <a:off x="2131014" y="2357084"/>
            <a:ext cx="7557" cy="401509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stCxn id="52" idx="17"/>
            <a:endCxn id="31" idx="2"/>
          </p:cNvCxnSpPr>
          <p:nvPr/>
        </p:nvCxnSpPr>
        <p:spPr>
          <a:xfrm flipH="1">
            <a:off x="1549174" y="2649475"/>
            <a:ext cx="4189" cy="38658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4"/>
          <p:cNvSpPr/>
          <p:nvPr/>
        </p:nvSpPr>
        <p:spPr>
          <a:xfrm>
            <a:off x="1055697" y="455744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SEQ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24" name="Straight Arrow Connector 23"/>
          <p:cNvCxnSpPr>
            <a:stCxn id="52" idx="6"/>
            <a:endCxn id="23" idx="13"/>
          </p:cNvCxnSpPr>
          <p:nvPr/>
        </p:nvCxnSpPr>
        <p:spPr>
          <a:xfrm flipV="1">
            <a:off x="2131014" y="1229521"/>
            <a:ext cx="7557" cy="35378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3" idx="17"/>
          </p:cNvCxnSpPr>
          <p:nvPr/>
        </p:nvCxnSpPr>
        <p:spPr>
          <a:xfrm flipH="1">
            <a:off x="1549174" y="1521912"/>
            <a:ext cx="4189" cy="38658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Rectangle 4"/>
          <p:cNvSpPr/>
          <p:nvPr/>
        </p:nvSpPr>
        <p:spPr>
          <a:xfrm>
            <a:off x="3525322" y="1908498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MC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160" name="Straight Arrow Connector 159"/>
          <p:cNvCxnSpPr/>
          <p:nvPr/>
        </p:nvCxnSpPr>
        <p:spPr>
          <a:xfrm flipH="1">
            <a:off x="4012357" y="1731977"/>
            <a:ext cx="1" cy="169702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TextBox 160"/>
          <p:cNvSpPr txBox="1"/>
          <p:nvPr/>
        </p:nvSpPr>
        <p:spPr>
          <a:xfrm>
            <a:off x="3838874" y="1291079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 smtClean="0"/>
              <a:t>S</a:t>
            </a:r>
            <a:endParaRPr lang="en-US" sz="2400" b="1" i="1" dirty="0"/>
          </a:p>
        </p:txBody>
      </p:sp>
      <p:grpSp>
        <p:nvGrpSpPr>
          <p:cNvPr id="170" name="Group 169"/>
          <p:cNvGrpSpPr/>
          <p:nvPr/>
        </p:nvGrpSpPr>
        <p:grpSpPr>
          <a:xfrm>
            <a:off x="5410200" y="1845998"/>
            <a:ext cx="3629216" cy="1321689"/>
            <a:chOff x="4742028" y="1708057"/>
            <a:chExt cx="4358196" cy="1447799"/>
          </a:xfrm>
        </p:grpSpPr>
        <p:sp>
          <p:nvSpPr>
            <p:cNvPr id="27" name="Rounded Rectangle 26"/>
            <p:cNvSpPr/>
            <p:nvPr/>
          </p:nvSpPr>
          <p:spPr>
            <a:xfrm>
              <a:off x="8225254" y="1708057"/>
              <a:ext cx="874970" cy="408334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4742028" y="1708057"/>
              <a:ext cx="1825497" cy="408334"/>
              <a:chOff x="412906" y="2139956"/>
              <a:chExt cx="5175544" cy="906427"/>
            </a:xfrm>
          </p:grpSpPr>
          <p:sp>
            <p:nvSpPr>
              <p:cNvPr id="29" name="Rounded Rectangle 28"/>
              <p:cNvSpPr/>
              <p:nvPr/>
            </p:nvSpPr>
            <p:spPr>
              <a:xfrm>
                <a:off x="412906" y="2139956"/>
                <a:ext cx="5175544" cy="906427"/>
              </a:xfrm>
              <a:prstGeom prst="roundRect">
                <a:avLst/>
              </a:prstGeom>
              <a:solidFill>
                <a:srgbClr val="FFCCFF"/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640717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1020399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1400083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1779767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2159451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6" name="Rectangle 35"/>
              <p:cNvSpPr/>
              <p:nvPr/>
            </p:nvSpPr>
            <p:spPr>
              <a:xfrm>
                <a:off x="2546506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7" name="Rectangle 36"/>
              <p:cNvSpPr/>
              <p:nvPr/>
            </p:nvSpPr>
            <p:spPr>
              <a:xfrm>
                <a:off x="2926190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3305874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3682659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0" name="Rectangle 39"/>
              <p:cNvSpPr/>
              <p:nvPr/>
            </p:nvSpPr>
            <p:spPr>
              <a:xfrm>
                <a:off x="4062343" y="2240669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1" name="Rectangle 40"/>
              <p:cNvSpPr/>
              <p:nvPr/>
            </p:nvSpPr>
            <p:spPr>
              <a:xfrm>
                <a:off x="4449398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4829082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208766" y="2242346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4" name="Rectangle 43"/>
              <p:cNvSpPr/>
              <p:nvPr/>
            </p:nvSpPr>
            <p:spPr>
              <a:xfrm>
                <a:off x="637947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Rectangle 44"/>
              <p:cNvSpPr/>
              <p:nvPr/>
            </p:nvSpPr>
            <p:spPr>
              <a:xfrm>
                <a:off x="1017629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6" name="Rectangle 45"/>
              <p:cNvSpPr/>
              <p:nvPr/>
            </p:nvSpPr>
            <p:spPr>
              <a:xfrm>
                <a:off x="1397313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7" name="Rectangle 46"/>
              <p:cNvSpPr/>
              <p:nvPr/>
            </p:nvSpPr>
            <p:spPr>
              <a:xfrm>
                <a:off x="1776997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8" name="Rectangle 47"/>
              <p:cNvSpPr/>
              <p:nvPr/>
            </p:nvSpPr>
            <p:spPr>
              <a:xfrm>
                <a:off x="2156681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2543736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0" name="Rectangle 49"/>
              <p:cNvSpPr/>
              <p:nvPr/>
            </p:nvSpPr>
            <p:spPr>
              <a:xfrm>
                <a:off x="2923420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3303104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4" name="Rectangle 53"/>
              <p:cNvSpPr/>
              <p:nvPr/>
            </p:nvSpPr>
            <p:spPr>
              <a:xfrm>
                <a:off x="3679889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5" name="Rectangle 54"/>
              <p:cNvSpPr/>
              <p:nvPr/>
            </p:nvSpPr>
            <p:spPr>
              <a:xfrm>
                <a:off x="4059573" y="2242450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7" name="Rectangle 56"/>
              <p:cNvSpPr/>
              <p:nvPr/>
            </p:nvSpPr>
            <p:spPr>
              <a:xfrm>
                <a:off x="4446628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8" name="Rectangle 57"/>
              <p:cNvSpPr/>
              <p:nvPr/>
            </p:nvSpPr>
            <p:spPr>
              <a:xfrm>
                <a:off x="4826312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  <p:sp>
            <p:nvSpPr>
              <p:cNvPr id="59" name="Rectangle 58"/>
              <p:cNvSpPr/>
              <p:nvPr/>
            </p:nvSpPr>
            <p:spPr>
              <a:xfrm>
                <a:off x="5205996" y="2244127"/>
                <a:ext cx="227811" cy="70499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5400" dirty="0"/>
              </a:p>
            </p:txBody>
          </p:sp>
        </p:grpSp>
        <p:sp>
          <p:nvSpPr>
            <p:cNvPr id="60" name="Rounded Rectangle 59"/>
            <p:cNvSpPr/>
            <p:nvPr/>
          </p:nvSpPr>
          <p:spPr>
            <a:xfrm>
              <a:off x="7071885" y="1708057"/>
              <a:ext cx="1019419" cy="408334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7152238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62" name="Rectangle 61"/>
            <p:cNvSpPr/>
            <p:nvPr/>
          </p:nvSpPr>
          <p:spPr>
            <a:xfrm>
              <a:off x="7286158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7420078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7553999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7687919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6" name="Rectangle 65"/>
            <p:cNvSpPr/>
            <p:nvPr/>
          </p:nvSpPr>
          <p:spPr>
            <a:xfrm>
              <a:off x="7824440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7" name="Rectangle 66"/>
            <p:cNvSpPr/>
            <p:nvPr/>
          </p:nvSpPr>
          <p:spPr>
            <a:xfrm>
              <a:off x="7958360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8" name="Rectangle 67"/>
            <p:cNvSpPr/>
            <p:nvPr/>
          </p:nvSpPr>
          <p:spPr>
            <a:xfrm>
              <a:off x="8269148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69" name="Rectangle 68"/>
            <p:cNvSpPr/>
            <p:nvPr/>
          </p:nvSpPr>
          <p:spPr>
            <a:xfrm>
              <a:off x="8402046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0" name="Rectangle 69"/>
            <p:cNvSpPr/>
            <p:nvPr/>
          </p:nvSpPr>
          <p:spPr>
            <a:xfrm>
              <a:off x="8535967" y="1753427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8672487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8806408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3" name="Rectangle 72"/>
            <p:cNvSpPr/>
            <p:nvPr/>
          </p:nvSpPr>
          <p:spPr>
            <a:xfrm>
              <a:off x="8940329" y="1754182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7285181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7419101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6" name="Rectangle 75"/>
            <p:cNvSpPr/>
            <p:nvPr/>
          </p:nvSpPr>
          <p:spPr>
            <a:xfrm>
              <a:off x="7553022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7" name="Rectangle 76"/>
            <p:cNvSpPr/>
            <p:nvPr/>
          </p:nvSpPr>
          <p:spPr>
            <a:xfrm>
              <a:off x="7686942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8" name="Rectangle 77"/>
            <p:cNvSpPr/>
            <p:nvPr/>
          </p:nvSpPr>
          <p:spPr>
            <a:xfrm>
              <a:off x="7823463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79" name="Rectangle 78"/>
            <p:cNvSpPr/>
            <p:nvPr/>
          </p:nvSpPr>
          <p:spPr>
            <a:xfrm>
              <a:off x="7957383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8268171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8401069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8534990" y="1754229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8671510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8805431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8939351" y="1754985"/>
              <a:ext cx="80353" cy="3175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6" name="Rounded Rectangle 85"/>
            <p:cNvSpPr/>
            <p:nvPr/>
          </p:nvSpPr>
          <p:spPr>
            <a:xfrm>
              <a:off x="4742028" y="2747522"/>
              <a:ext cx="1825497" cy="408334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4823358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8" name="Rectangle 87"/>
            <p:cNvSpPr/>
            <p:nvPr/>
          </p:nvSpPr>
          <p:spPr>
            <a:xfrm>
              <a:off x="4957278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9" name="Rectangle 88"/>
            <p:cNvSpPr/>
            <p:nvPr/>
          </p:nvSpPr>
          <p:spPr>
            <a:xfrm>
              <a:off x="5091198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0" name="Rectangle 89"/>
            <p:cNvSpPr/>
            <p:nvPr/>
          </p:nvSpPr>
          <p:spPr>
            <a:xfrm>
              <a:off x="5225119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1" name="Rectangle 90"/>
            <p:cNvSpPr/>
            <p:nvPr/>
          </p:nvSpPr>
          <p:spPr>
            <a:xfrm>
              <a:off x="5359039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2" name="Rectangle 91"/>
            <p:cNvSpPr/>
            <p:nvPr/>
          </p:nvSpPr>
          <p:spPr>
            <a:xfrm>
              <a:off x="5495560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5629480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5763401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5896299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6030220" y="2847713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6166740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6300661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6434581" y="2848469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4822381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4956301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2" name="Rectangle 101"/>
            <p:cNvSpPr/>
            <p:nvPr/>
          </p:nvSpPr>
          <p:spPr>
            <a:xfrm>
              <a:off x="5090221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3" name="Rectangle 102"/>
            <p:cNvSpPr/>
            <p:nvPr/>
          </p:nvSpPr>
          <p:spPr>
            <a:xfrm>
              <a:off x="5224142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4" name="Rectangle 103"/>
            <p:cNvSpPr/>
            <p:nvPr/>
          </p:nvSpPr>
          <p:spPr>
            <a:xfrm>
              <a:off x="5358062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5" name="Rectangle 104"/>
            <p:cNvSpPr/>
            <p:nvPr/>
          </p:nvSpPr>
          <p:spPr>
            <a:xfrm>
              <a:off x="5494583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5628503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5762424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5895322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6029242" y="2848516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6165763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6299683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6433604" y="2849271"/>
              <a:ext cx="78399" cy="207952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4" name="Down Arrow 113"/>
            <p:cNvSpPr/>
            <p:nvPr/>
          </p:nvSpPr>
          <p:spPr>
            <a:xfrm rot="16200000">
              <a:off x="6746620" y="1818909"/>
              <a:ext cx="184450" cy="238628"/>
            </a:xfrm>
            <a:prstGeom prst="down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ounded Rectangle 114"/>
            <p:cNvSpPr/>
            <p:nvPr/>
          </p:nvSpPr>
          <p:spPr>
            <a:xfrm>
              <a:off x="8225254" y="2746720"/>
              <a:ext cx="874970" cy="408334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116" name="Rounded Rectangle 115"/>
            <p:cNvSpPr/>
            <p:nvPr/>
          </p:nvSpPr>
          <p:spPr>
            <a:xfrm>
              <a:off x="7071885" y="2746720"/>
              <a:ext cx="1019419" cy="408334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117" name="Rectangle 116"/>
            <p:cNvSpPr/>
            <p:nvPr/>
          </p:nvSpPr>
          <p:spPr>
            <a:xfrm>
              <a:off x="7153215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18" name="Rectangle 117"/>
            <p:cNvSpPr/>
            <p:nvPr/>
          </p:nvSpPr>
          <p:spPr>
            <a:xfrm>
              <a:off x="7287135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9" name="Rectangle 118"/>
            <p:cNvSpPr/>
            <p:nvPr/>
          </p:nvSpPr>
          <p:spPr>
            <a:xfrm>
              <a:off x="7421055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7554976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7688896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2" name="Rectangle 121"/>
            <p:cNvSpPr/>
            <p:nvPr/>
          </p:nvSpPr>
          <p:spPr>
            <a:xfrm>
              <a:off x="7825417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3" name="Rectangle 122"/>
            <p:cNvSpPr/>
            <p:nvPr/>
          </p:nvSpPr>
          <p:spPr>
            <a:xfrm>
              <a:off x="7959337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4" name="Rectangle 123"/>
            <p:cNvSpPr/>
            <p:nvPr/>
          </p:nvSpPr>
          <p:spPr>
            <a:xfrm>
              <a:off x="8270125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5" name="Rectangle 124"/>
            <p:cNvSpPr/>
            <p:nvPr/>
          </p:nvSpPr>
          <p:spPr>
            <a:xfrm>
              <a:off x="8403023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6" name="Rectangle 125"/>
            <p:cNvSpPr/>
            <p:nvPr/>
          </p:nvSpPr>
          <p:spPr>
            <a:xfrm>
              <a:off x="8536944" y="2848469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7" name="Rectangle 126"/>
            <p:cNvSpPr/>
            <p:nvPr/>
          </p:nvSpPr>
          <p:spPr>
            <a:xfrm>
              <a:off x="8673464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8" name="Rectangle 127"/>
            <p:cNvSpPr/>
            <p:nvPr/>
          </p:nvSpPr>
          <p:spPr>
            <a:xfrm>
              <a:off x="8807385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8941306" y="2849224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0" name="Rectangle 129"/>
            <p:cNvSpPr/>
            <p:nvPr/>
          </p:nvSpPr>
          <p:spPr>
            <a:xfrm>
              <a:off x="7152238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1" name="Rectangle 130"/>
            <p:cNvSpPr/>
            <p:nvPr/>
          </p:nvSpPr>
          <p:spPr>
            <a:xfrm>
              <a:off x="7286158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2" name="Rectangle 131"/>
            <p:cNvSpPr/>
            <p:nvPr/>
          </p:nvSpPr>
          <p:spPr>
            <a:xfrm>
              <a:off x="7420078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3" name="Rectangle 132"/>
            <p:cNvSpPr/>
            <p:nvPr/>
          </p:nvSpPr>
          <p:spPr>
            <a:xfrm>
              <a:off x="7553999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7687919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7824440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6" name="Rectangle 135"/>
            <p:cNvSpPr/>
            <p:nvPr/>
          </p:nvSpPr>
          <p:spPr>
            <a:xfrm>
              <a:off x="7958360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7" name="Rectangle 136"/>
            <p:cNvSpPr/>
            <p:nvPr/>
          </p:nvSpPr>
          <p:spPr>
            <a:xfrm>
              <a:off x="8269148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8402046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8535967" y="2849271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0" name="Rectangle 139"/>
            <p:cNvSpPr/>
            <p:nvPr/>
          </p:nvSpPr>
          <p:spPr>
            <a:xfrm>
              <a:off x="8672487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1" name="Rectangle 140"/>
            <p:cNvSpPr/>
            <p:nvPr/>
          </p:nvSpPr>
          <p:spPr>
            <a:xfrm>
              <a:off x="8806408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2" name="Rectangle 141"/>
            <p:cNvSpPr/>
            <p:nvPr/>
          </p:nvSpPr>
          <p:spPr>
            <a:xfrm>
              <a:off x="8940329" y="2850026"/>
              <a:ext cx="78399" cy="20483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43" name="Down Arrow 142"/>
            <p:cNvSpPr/>
            <p:nvPr/>
          </p:nvSpPr>
          <p:spPr>
            <a:xfrm rot="5400000">
              <a:off x="6735289" y="2834353"/>
              <a:ext cx="207111" cy="238628"/>
            </a:xfrm>
            <a:prstGeom prst="down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TextBox 144"/>
            <p:cNvSpPr txBox="1"/>
            <p:nvPr/>
          </p:nvSpPr>
          <p:spPr>
            <a:xfrm>
              <a:off x="4924232" y="2144499"/>
              <a:ext cx="184731" cy="584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sz="3200" i="1" dirty="0"/>
            </a:p>
          </p:txBody>
        </p:sp>
        <p:sp>
          <p:nvSpPr>
            <p:cNvPr id="146" name="TextBox 145"/>
            <p:cNvSpPr txBox="1"/>
            <p:nvPr/>
          </p:nvSpPr>
          <p:spPr>
            <a:xfrm>
              <a:off x="8010143" y="1729308"/>
              <a:ext cx="159970" cy="1871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o</a:t>
              </a:r>
              <a:endParaRPr lang="en-US" dirty="0"/>
            </a:p>
          </p:txBody>
        </p:sp>
        <p:sp>
          <p:nvSpPr>
            <p:cNvPr id="147" name="TextBox 146"/>
            <p:cNvSpPr txBox="1"/>
            <p:nvPr/>
          </p:nvSpPr>
          <p:spPr>
            <a:xfrm>
              <a:off x="8008449" y="273157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o</a:t>
              </a:r>
              <a:endParaRPr lang="en-US" dirty="0"/>
            </a:p>
          </p:txBody>
        </p:sp>
        <p:sp>
          <p:nvSpPr>
            <p:cNvPr id="148" name="Down Arrow 147"/>
            <p:cNvSpPr/>
            <p:nvPr/>
          </p:nvSpPr>
          <p:spPr>
            <a:xfrm>
              <a:off x="7527704" y="2497565"/>
              <a:ext cx="213296" cy="231708"/>
            </a:xfrm>
            <a:prstGeom prst="down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Down Arrow 148"/>
            <p:cNvSpPr/>
            <p:nvPr/>
          </p:nvSpPr>
          <p:spPr>
            <a:xfrm>
              <a:off x="8534990" y="2507904"/>
              <a:ext cx="213296" cy="231708"/>
            </a:xfrm>
            <a:prstGeom prst="down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68" name="Straight Arrow Connector 167"/>
          <p:cNvCxnSpPr/>
          <p:nvPr/>
        </p:nvCxnSpPr>
        <p:spPr>
          <a:xfrm flipV="1">
            <a:off x="4607569" y="1406414"/>
            <a:ext cx="627" cy="50208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Arrow Connector 171"/>
          <p:cNvCxnSpPr/>
          <p:nvPr/>
        </p:nvCxnSpPr>
        <p:spPr>
          <a:xfrm flipV="1">
            <a:off x="4608196" y="2649475"/>
            <a:ext cx="627" cy="50208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TextBox 172"/>
          <p:cNvSpPr txBox="1"/>
          <p:nvPr/>
        </p:nvSpPr>
        <p:spPr>
          <a:xfrm>
            <a:off x="4440347" y="3151560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 smtClean="0"/>
              <a:t>T</a:t>
            </a:r>
            <a:endParaRPr lang="en-US" sz="2400" b="1" i="1" dirty="0"/>
          </a:p>
        </p:txBody>
      </p:sp>
      <p:sp>
        <p:nvSpPr>
          <p:cNvPr id="174" name="TextBox 173"/>
          <p:cNvSpPr txBox="1"/>
          <p:nvPr/>
        </p:nvSpPr>
        <p:spPr>
          <a:xfrm>
            <a:off x="7626190" y="2209800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 smtClean="0"/>
              <a:t>T</a:t>
            </a:r>
            <a:endParaRPr lang="en-US" sz="2400" b="1" i="1" dirty="0"/>
          </a:p>
        </p:txBody>
      </p:sp>
      <p:sp>
        <p:nvSpPr>
          <p:cNvPr id="175" name="TextBox 174"/>
          <p:cNvSpPr txBox="1"/>
          <p:nvPr/>
        </p:nvSpPr>
        <p:spPr>
          <a:xfrm>
            <a:off x="8472757" y="2209800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 smtClean="0"/>
              <a:t>T</a:t>
            </a:r>
            <a:endParaRPr lang="en-US" sz="2400" b="1" i="1" dirty="0"/>
          </a:p>
        </p:txBody>
      </p:sp>
      <p:sp>
        <p:nvSpPr>
          <p:cNvPr id="171" name="Rectangle 170"/>
          <p:cNvSpPr/>
          <p:nvPr/>
        </p:nvSpPr>
        <p:spPr>
          <a:xfrm>
            <a:off x="4404804" y="2140308"/>
            <a:ext cx="319596" cy="44018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6" name="Rectangle 175"/>
          <p:cNvSpPr/>
          <p:nvPr/>
        </p:nvSpPr>
        <p:spPr>
          <a:xfrm>
            <a:off x="5204904" y="1583307"/>
            <a:ext cx="3939096" cy="1949063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8" name="Straight Connector 177"/>
          <p:cNvCxnSpPr/>
          <p:nvPr/>
        </p:nvCxnSpPr>
        <p:spPr>
          <a:xfrm flipV="1">
            <a:off x="4404804" y="1583307"/>
            <a:ext cx="800100" cy="557001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/>
          <p:nvPr/>
        </p:nvCxnSpPr>
        <p:spPr>
          <a:xfrm>
            <a:off x="4404804" y="2576175"/>
            <a:ext cx="800100" cy="956195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52" idx="9"/>
            <a:endCxn id="159" idx="0"/>
          </p:cNvCxnSpPr>
          <p:nvPr/>
        </p:nvCxnSpPr>
        <p:spPr>
          <a:xfrm>
            <a:off x="2438348" y="1723171"/>
            <a:ext cx="1086974" cy="325191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>
            <a:stCxn id="52" idx="10"/>
            <a:endCxn id="159" idx="19"/>
          </p:cNvCxnSpPr>
          <p:nvPr/>
        </p:nvCxnSpPr>
        <p:spPr>
          <a:xfrm>
            <a:off x="2438348" y="2495435"/>
            <a:ext cx="1086974" cy="325191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48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" grpId="0" animBg="1"/>
      <p:bldP spid="161" grpId="0"/>
      <p:bldP spid="173" grpId="0"/>
      <p:bldP spid="174" grpId="0"/>
      <p:bldP spid="175" grpId="0"/>
      <p:bldP spid="171" grpId="0" animBg="1"/>
      <p:bldP spid="176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4749" y="-305685"/>
            <a:ext cx="5386896" cy="3366093"/>
          </a:xfrm>
        </p:spPr>
        <p:txBody>
          <a:bodyPr>
            <a:normAutofit/>
          </a:bodyPr>
          <a:lstStyle/>
          <a:p>
            <a:r>
              <a:rPr lang="en-US" dirty="0" smtClean="0"/>
              <a:t>A Distributed,</a:t>
            </a:r>
            <a:br>
              <a:rPr lang="en-US" dirty="0" smtClean="0"/>
            </a:br>
            <a:r>
              <a:rPr lang="en-US" dirty="0" smtClean="0"/>
              <a:t>Multi-Core</a:t>
            </a:r>
            <a:br>
              <a:rPr lang="en-US" dirty="0" smtClean="0"/>
            </a:br>
            <a:r>
              <a:rPr lang="en-US" dirty="0" smtClean="0"/>
              <a:t>LINQ Compiler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61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055697" y="4417168"/>
            <a:ext cx="1382651" cy="110149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case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532755" y="5826176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Select</a:t>
            </a:r>
          </a:p>
        </p:txBody>
      </p:sp>
      <p:sp>
        <p:nvSpPr>
          <p:cNvPr id="7" name="Rectangle 4"/>
          <p:cNvSpPr/>
          <p:nvPr/>
        </p:nvSpPr>
        <p:spPr>
          <a:xfrm>
            <a:off x="2073332" y="5821737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GroupBy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>
            <a:stCxn id="5" idx="17"/>
            <a:endCxn id="6" idx="2"/>
          </p:cNvCxnSpPr>
          <p:nvPr/>
        </p:nvCxnSpPr>
        <p:spPr>
          <a:xfrm flipH="1">
            <a:off x="1026232" y="5518665"/>
            <a:ext cx="527131" cy="61770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17"/>
            <a:endCxn id="7" idx="2"/>
          </p:cNvCxnSpPr>
          <p:nvPr/>
        </p:nvCxnSpPr>
        <p:spPr>
          <a:xfrm>
            <a:off x="1553363" y="5518665"/>
            <a:ext cx="1013446" cy="61326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5" idx="13"/>
          </p:cNvCxnSpPr>
          <p:nvPr/>
        </p:nvCxnSpPr>
        <p:spPr>
          <a:xfrm flipV="1">
            <a:off x="1553363" y="5216586"/>
            <a:ext cx="585208" cy="61093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endCxn id="5" idx="13"/>
          </p:cNvCxnSpPr>
          <p:nvPr/>
        </p:nvCxnSpPr>
        <p:spPr>
          <a:xfrm flipH="1" flipV="1">
            <a:off x="2138571" y="5216586"/>
            <a:ext cx="975333" cy="61093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31" idx="17"/>
            <a:endCxn id="5" idx="2"/>
          </p:cNvCxnSpPr>
          <p:nvPr/>
        </p:nvCxnSpPr>
        <p:spPr>
          <a:xfrm flipH="1">
            <a:off x="1549174" y="4418968"/>
            <a:ext cx="4189" cy="28486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6"/>
            <a:endCxn id="31" idx="13"/>
          </p:cNvCxnSpPr>
          <p:nvPr/>
        </p:nvCxnSpPr>
        <p:spPr>
          <a:xfrm flipV="1">
            <a:off x="2131014" y="4126577"/>
            <a:ext cx="7557" cy="2905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3604704" y="5821737"/>
            <a:ext cx="1600200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Aggregate</a:t>
            </a:r>
          </a:p>
        </p:txBody>
      </p:sp>
      <p:cxnSp>
        <p:nvCxnSpPr>
          <p:cNvPr id="15" name="Straight Arrow Connector 14"/>
          <p:cNvCxnSpPr>
            <a:stCxn id="5" idx="17"/>
            <a:endCxn id="14" idx="2"/>
          </p:cNvCxnSpPr>
          <p:nvPr/>
        </p:nvCxnSpPr>
        <p:spPr>
          <a:xfrm>
            <a:off x="1553363" y="5518665"/>
            <a:ext cx="2622463" cy="61326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5" idx="13"/>
          </p:cNvCxnSpPr>
          <p:nvPr/>
        </p:nvCxnSpPr>
        <p:spPr>
          <a:xfrm flipH="1" flipV="1">
            <a:off x="2138571" y="5216586"/>
            <a:ext cx="2677037" cy="60515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4"/>
          <p:cNvSpPr/>
          <p:nvPr/>
        </p:nvSpPr>
        <p:spPr>
          <a:xfrm>
            <a:off x="1055697" y="3352800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dirty="0" smtClean="0">
                <a:solidFill>
                  <a:schemeClr val="tx1"/>
                </a:solidFill>
              </a:rPr>
              <a:t>*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52" name="Rectangle 4"/>
          <p:cNvSpPr/>
          <p:nvPr/>
        </p:nvSpPr>
        <p:spPr>
          <a:xfrm>
            <a:off x="1055697" y="2286632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MC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53" name="Straight Arrow Connector 52"/>
          <p:cNvCxnSpPr>
            <a:stCxn id="31" idx="6"/>
            <a:endCxn id="52" idx="13"/>
          </p:cNvCxnSpPr>
          <p:nvPr/>
        </p:nvCxnSpPr>
        <p:spPr>
          <a:xfrm flipV="1">
            <a:off x="2131014" y="3060409"/>
            <a:ext cx="7557" cy="2923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stCxn id="52" idx="17"/>
            <a:endCxn id="31" idx="2"/>
          </p:cNvCxnSpPr>
          <p:nvPr/>
        </p:nvCxnSpPr>
        <p:spPr>
          <a:xfrm flipH="1">
            <a:off x="1549174" y="3352800"/>
            <a:ext cx="4189" cy="27746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4"/>
          <p:cNvSpPr/>
          <p:nvPr/>
        </p:nvSpPr>
        <p:spPr>
          <a:xfrm>
            <a:off x="1055697" y="1219832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Cluster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24" name="Straight Arrow Connector 23"/>
          <p:cNvCxnSpPr>
            <a:stCxn id="52" idx="6"/>
            <a:endCxn id="23" idx="13"/>
          </p:cNvCxnSpPr>
          <p:nvPr/>
        </p:nvCxnSpPr>
        <p:spPr>
          <a:xfrm flipV="1">
            <a:off x="2131014" y="1993609"/>
            <a:ext cx="7557" cy="29302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3" idx="17"/>
            <a:endCxn id="52" idx="2"/>
          </p:cNvCxnSpPr>
          <p:nvPr/>
        </p:nvCxnSpPr>
        <p:spPr>
          <a:xfrm flipH="1">
            <a:off x="1549174" y="2286000"/>
            <a:ext cx="4189" cy="27810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Rectangle 4"/>
          <p:cNvSpPr/>
          <p:nvPr/>
        </p:nvSpPr>
        <p:spPr>
          <a:xfrm>
            <a:off x="1055697" y="153664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SEQ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198" name="Straight Arrow Connector 197"/>
          <p:cNvCxnSpPr>
            <a:stCxn id="23" idx="6"/>
            <a:endCxn id="197" idx="13"/>
          </p:cNvCxnSpPr>
          <p:nvPr/>
        </p:nvCxnSpPr>
        <p:spPr>
          <a:xfrm flipV="1">
            <a:off x="2131014" y="927441"/>
            <a:ext cx="7557" cy="2923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Arrow Connector 198"/>
          <p:cNvCxnSpPr>
            <a:stCxn id="197" idx="17"/>
            <a:endCxn id="23" idx="2"/>
          </p:cNvCxnSpPr>
          <p:nvPr/>
        </p:nvCxnSpPr>
        <p:spPr>
          <a:xfrm flipH="1">
            <a:off x="1549174" y="1219832"/>
            <a:ext cx="4189" cy="27746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963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Distributed Matrix Compiler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62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981200"/>
            <a:ext cx="6404882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52875"/>
            <a:ext cx="5485448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51918" y="2869168"/>
            <a:ext cx="3379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Matrix -&gt; sets of tiles</a:t>
            </a:r>
            <a:endParaRPr lang="en-US" sz="2800" dirty="0"/>
          </a:p>
        </p:txBody>
      </p:sp>
      <p:cxnSp>
        <p:nvCxnSpPr>
          <p:cNvPr id="8" name="Straight Arrow Connector 7"/>
          <p:cNvCxnSpPr>
            <a:endCxn id="5" idx="0"/>
          </p:cNvCxnSpPr>
          <p:nvPr/>
        </p:nvCxnSpPr>
        <p:spPr>
          <a:xfrm flipH="1">
            <a:off x="2841644" y="2514600"/>
            <a:ext cx="358756" cy="35456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676612" y="3336262"/>
            <a:ext cx="2924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Matrix operations</a:t>
            </a:r>
            <a:endParaRPr lang="en-US" sz="2800" dirty="0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4649410" y="2514564"/>
            <a:ext cx="608390" cy="101030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019800" y="3001649"/>
            <a:ext cx="2799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Distributed LINQ</a:t>
            </a:r>
            <a:endParaRPr lang="en-US" sz="2800" dirty="0"/>
          </a:p>
        </p:txBody>
      </p:sp>
      <p:cxnSp>
        <p:nvCxnSpPr>
          <p:cNvPr id="20" name="Straight Arrow Connector 19"/>
          <p:cNvCxnSpPr>
            <a:endCxn id="17" idx="0"/>
          </p:cNvCxnSpPr>
          <p:nvPr/>
        </p:nvCxnSpPr>
        <p:spPr>
          <a:xfrm>
            <a:off x="6248400" y="2514600"/>
            <a:ext cx="1171014" cy="487049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Left Brace 20"/>
          <p:cNvSpPr/>
          <p:nvPr/>
        </p:nvSpPr>
        <p:spPr>
          <a:xfrm rot="16200000" flipH="1" flipV="1">
            <a:off x="4953006" y="1325874"/>
            <a:ext cx="274320" cy="5303531"/>
          </a:xfrm>
          <a:prstGeom prst="leftBrace">
            <a:avLst>
              <a:gd name="adj1" fmla="val 32333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470409" y="5065258"/>
            <a:ext cx="2498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Tile operations</a:t>
            </a:r>
            <a:endParaRPr lang="en-US" sz="2800" dirty="0"/>
          </a:p>
        </p:txBody>
      </p:sp>
      <p:cxnSp>
        <p:nvCxnSpPr>
          <p:cNvPr id="25" name="Straight Arrow Connector 24"/>
          <p:cNvCxnSpPr>
            <a:endCxn id="24" idx="0"/>
          </p:cNvCxnSpPr>
          <p:nvPr/>
        </p:nvCxnSpPr>
        <p:spPr>
          <a:xfrm>
            <a:off x="5719437" y="4492752"/>
            <a:ext cx="0" cy="57250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6954286" y="4803648"/>
            <a:ext cx="971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LINQ</a:t>
            </a:r>
            <a:endParaRPr lang="en-US" sz="2800" dirty="0"/>
          </a:p>
        </p:txBody>
      </p:sp>
      <p:cxnSp>
        <p:nvCxnSpPr>
          <p:cNvPr id="28" name="Straight Arrow Connector 27"/>
          <p:cNvCxnSpPr/>
          <p:nvPr/>
        </p:nvCxnSpPr>
        <p:spPr>
          <a:xfrm>
            <a:off x="6858000" y="4492752"/>
            <a:ext cx="582157" cy="38404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85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7" grpId="0"/>
      <p:bldP spid="21" grpId="0" animBg="1"/>
      <p:bldP spid="24" grpId="0"/>
      <p:bldP spid="27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M1.Times(M2).Plus(M3)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63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371600" y="1905000"/>
            <a:ext cx="3276600" cy="243840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4876800" y="2743200"/>
            <a:ext cx="3200400" cy="243840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04800" y="1962834"/>
            <a:ext cx="816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M1</a:t>
            </a:r>
            <a:endParaRPr lang="en-US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304800" y="3639234"/>
            <a:ext cx="816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M2</a:t>
            </a:r>
            <a:endParaRPr lang="en-US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304799" y="4547965"/>
            <a:ext cx="816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M3</a:t>
            </a:r>
            <a:endParaRPr lang="en-US" sz="3600" dirty="0"/>
          </a:p>
        </p:txBody>
      </p:sp>
      <p:sp>
        <p:nvSpPr>
          <p:cNvPr id="10" name="Rectangle 9"/>
          <p:cNvSpPr/>
          <p:nvPr/>
        </p:nvSpPr>
        <p:spPr>
          <a:xfrm>
            <a:off x="1676400" y="2495035"/>
            <a:ext cx="1143000" cy="533400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*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676400" y="3257035"/>
            <a:ext cx="1143000" cy="533400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+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00400" y="2082453"/>
            <a:ext cx="1295400" cy="2108547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Join.</a:t>
            </a:r>
          </a:p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GroupBy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Select(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Aggregate) 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4" name="Straight Arrow Connector 13"/>
          <p:cNvCxnSpPr>
            <a:stCxn id="7" idx="3"/>
          </p:cNvCxnSpPr>
          <p:nvPr/>
        </p:nvCxnSpPr>
        <p:spPr>
          <a:xfrm>
            <a:off x="1121049" y="2286000"/>
            <a:ext cx="2079351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1121049" y="3962399"/>
            <a:ext cx="2079351" cy="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0" idx="3"/>
          </p:cNvCxnSpPr>
          <p:nvPr/>
        </p:nvCxnSpPr>
        <p:spPr>
          <a:xfrm>
            <a:off x="2819400" y="2761735"/>
            <a:ext cx="3810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6248400" y="3962400"/>
            <a:ext cx="3810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9" idx="3"/>
          </p:cNvCxnSpPr>
          <p:nvPr/>
        </p:nvCxnSpPr>
        <p:spPr>
          <a:xfrm>
            <a:off x="1121048" y="4871131"/>
            <a:ext cx="550835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1219200" y="1676400"/>
            <a:ext cx="7010400" cy="3733800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6629400" y="2908126"/>
            <a:ext cx="1295400" cy="2108547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Concat</a:t>
            </a:r>
            <a:endParaRPr lang="en-US" dirty="0" smtClean="0">
              <a:solidFill>
                <a:schemeClr val="tx1"/>
              </a:solidFill>
            </a:endParaRPr>
          </a:p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GroupBy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Select(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Aggregate)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105400" y="3695699"/>
            <a:ext cx="1143000" cy="533400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+</a:t>
            </a:r>
            <a:endParaRPr lang="en-US" sz="2400" dirty="0">
              <a:solidFill>
                <a:schemeClr val="tx1"/>
              </a:solidFill>
            </a:endParaRPr>
          </a:p>
        </p:txBody>
      </p:sp>
      <p:cxnSp>
        <p:nvCxnSpPr>
          <p:cNvPr id="31" name="Straight Arrow Connector 30"/>
          <p:cNvCxnSpPr/>
          <p:nvPr/>
        </p:nvCxnSpPr>
        <p:spPr>
          <a:xfrm>
            <a:off x="4514335" y="3136726"/>
            <a:ext cx="211506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2819400" y="3523735"/>
            <a:ext cx="3810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7924800" y="4038600"/>
            <a:ext cx="6858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7266629" y="1476345"/>
            <a:ext cx="750847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SEQ</a:t>
            </a:r>
            <a:endParaRPr lang="en-US" sz="2000" i="1" baseline="-25000" dirty="0"/>
          </a:p>
        </p:txBody>
      </p:sp>
      <p:sp>
        <p:nvSpPr>
          <p:cNvPr id="40" name="TextBox 39"/>
          <p:cNvSpPr txBox="1"/>
          <p:nvPr/>
        </p:nvSpPr>
        <p:spPr>
          <a:xfrm>
            <a:off x="4953000" y="2534671"/>
            <a:ext cx="1035733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MATRIX</a:t>
            </a:r>
            <a:endParaRPr lang="en-US" sz="2000" i="1" baseline="-25000" dirty="0"/>
          </a:p>
        </p:txBody>
      </p:sp>
      <p:sp>
        <p:nvSpPr>
          <p:cNvPr id="41" name="TextBox 40"/>
          <p:cNvSpPr txBox="1"/>
          <p:nvPr/>
        </p:nvSpPr>
        <p:spPr>
          <a:xfrm>
            <a:off x="1395284" y="1709351"/>
            <a:ext cx="1035733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MATRIX</a:t>
            </a:r>
            <a:endParaRPr lang="en-US" sz="2000" i="1" baseline="-25000" dirty="0"/>
          </a:p>
        </p:txBody>
      </p:sp>
      <p:sp>
        <p:nvSpPr>
          <p:cNvPr id="42" name="TextBox 41"/>
          <p:cNvSpPr txBox="1"/>
          <p:nvPr/>
        </p:nvSpPr>
        <p:spPr>
          <a:xfrm>
            <a:off x="1710084" y="2325998"/>
            <a:ext cx="804516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TILE</a:t>
            </a:r>
            <a:endParaRPr lang="en-US" sz="2000" i="1" baseline="-25000" dirty="0"/>
          </a:p>
        </p:txBody>
      </p:sp>
      <p:sp>
        <p:nvSpPr>
          <p:cNvPr id="43" name="TextBox 42"/>
          <p:cNvSpPr txBox="1"/>
          <p:nvPr/>
        </p:nvSpPr>
        <p:spPr>
          <a:xfrm>
            <a:off x="1710084" y="3028435"/>
            <a:ext cx="804516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TILE</a:t>
            </a:r>
            <a:endParaRPr lang="en-US" sz="2000" i="1" baseline="-25000" dirty="0"/>
          </a:p>
        </p:txBody>
      </p:sp>
      <p:sp>
        <p:nvSpPr>
          <p:cNvPr id="44" name="TextBox 43"/>
          <p:cNvSpPr txBox="1"/>
          <p:nvPr/>
        </p:nvSpPr>
        <p:spPr>
          <a:xfrm>
            <a:off x="5169609" y="3428545"/>
            <a:ext cx="804516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PC</a:t>
            </a:r>
            <a:r>
              <a:rPr lang="en-US" sz="2000" i="1" baseline="-25000" dirty="0" smtClean="0"/>
              <a:t>TILE</a:t>
            </a:r>
            <a:endParaRPr lang="en-US" sz="2000" i="1" baseline="-25000" dirty="0"/>
          </a:p>
        </p:txBody>
      </p:sp>
      <p:sp>
        <p:nvSpPr>
          <p:cNvPr id="45" name="TextBox 44"/>
          <p:cNvSpPr txBox="1"/>
          <p:nvPr/>
        </p:nvSpPr>
        <p:spPr>
          <a:xfrm>
            <a:off x="6686299" y="2768838"/>
            <a:ext cx="688009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C</a:t>
            </a:r>
            <a:r>
              <a:rPr lang="en-US" sz="2000" i="1" baseline="-25000" dirty="0" smtClean="0"/>
              <a:t>LINQ</a:t>
            </a:r>
            <a:endParaRPr lang="en-US" sz="2000" i="1" baseline="-25000" dirty="0"/>
          </a:p>
        </p:txBody>
      </p:sp>
      <p:sp>
        <p:nvSpPr>
          <p:cNvPr id="46" name="TextBox 45"/>
          <p:cNvSpPr txBox="1"/>
          <p:nvPr/>
        </p:nvSpPr>
        <p:spPr>
          <a:xfrm>
            <a:off x="3246016" y="1926479"/>
            <a:ext cx="688009" cy="400110"/>
          </a:xfrm>
          <a:prstGeom prst="rect">
            <a:avLst/>
          </a:prstGeom>
          <a:solidFill>
            <a:srgbClr val="FFFFFF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C</a:t>
            </a:r>
            <a:r>
              <a:rPr lang="en-US" sz="2000" i="1" baseline="-25000" dirty="0" smtClean="0"/>
              <a:t>LINQ</a:t>
            </a:r>
            <a:endParaRPr lang="en-US" sz="2000" i="1" baseline="-25000" dirty="0"/>
          </a:p>
        </p:txBody>
      </p:sp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150" y="5791200"/>
            <a:ext cx="5485448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Rectangle 36"/>
          <p:cNvSpPr/>
          <p:nvPr/>
        </p:nvSpPr>
        <p:spPr>
          <a:xfrm>
            <a:off x="1940859" y="5867400"/>
            <a:ext cx="1259541" cy="457200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/>
          <p:cNvSpPr/>
          <p:nvPr/>
        </p:nvSpPr>
        <p:spPr>
          <a:xfrm>
            <a:off x="3352800" y="5867400"/>
            <a:ext cx="1371600" cy="467298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899366" y="5867400"/>
            <a:ext cx="815634" cy="467298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5829300" y="5867400"/>
            <a:ext cx="952500" cy="45720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99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Correctness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64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986503" y="1828800"/>
                <a:ext cx="5075364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⊨ ⊆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𝑡𝑎𝑟𝑔𝑒𝑡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 ×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𝑠𝑜𝑢𝑟𝑐𝑒</m:t>
                      </m:r>
                    </m:oMath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</a:rPr>
                        <m:t>𝑇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⊨</m:t>
                      </m:r>
                      <m:r>
                        <a:rPr lang="en-US" sz="4000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en-US" sz="40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6503" y="1828800"/>
                <a:ext cx="5075364" cy="1323439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1828800" y="3429000"/>
            <a:ext cx="5575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i="1" dirty="0" smtClean="0"/>
              <a:t>T</a:t>
            </a:r>
            <a:r>
              <a:rPr lang="en-US" sz="3200" dirty="0" smtClean="0"/>
              <a:t> implements the meaning of </a:t>
            </a:r>
            <a:r>
              <a:rPr lang="en-US" sz="3200" i="1" dirty="0" smtClean="0"/>
              <a:t>S</a:t>
            </a:r>
            <a:endParaRPr lang="en-US" sz="32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1986503" y="4425898"/>
                <a:ext cx="6326219" cy="1938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 :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𝑠𝑜𝑢𝑟𝑐𝑒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 →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𝑡𝑎𝑟𝑔𝑒𝑡</m:t>
                      </m:r>
                    </m:oMath>
                  </m:oMathPara>
                </a14:m>
                <a:r>
                  <a:rPr lang="en-US" sz="4000" b="0" dirty="0" smtClean="0">
                    <a:ea typeface="Cambria Math"/>
                  </a:rPr>
                  <a:t/>
                </a:r>
                <a:br>
                  <a:rPr lang="en-US" sz="4000" b="0" dirty="0" smtClean="0"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𝐶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𝑖𝑠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𝑐𝑜𝑟𝑟𝑒𝑐𝑡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𝑤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.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𝑟𝑒𝑠𝑝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. 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𝑡𝑜</m:t>
                    </m:r>
                    <m:r>
                      <a:rPr lang="en-US" sz="4000" b="0" i="1" smtClean="0">
                        <a:latin typeface="Cambria Math"/>
                        <a:ea typeface="Cambria Math"/>
                      </a:rPr>
                      <m:t>⊨ </m:t>
                    </m:r>
                  </m:oMath>
                </a14:m>
                <a:r>
                  <a:rPr lang="en-US" sz="4000" b="0" i="1" dirty="0" smtClean="0">
                    <a:latin typeface="Cambria Math"/>
                    <a:ea typeface="Cambria Math"/>
                  </a:rPr>
                  <a:t>iff</a:t>
                </a:r>
                <a:br>
                  <a:rPr lang="en-US" sz="4000" b="0" i="1" dirty="0" smtClean="0">
                    <a:latin typeface="Cambria Math"/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∀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 ∈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𝑠𝑜𝑢𝑟𝑐𝑒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𝐶</m:t>
                      </m:r>
                      <m:d>
                        <m:dPr>
                          <m:ctrlPr>
                            <a:rPr lang="en-US" sz="40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US" sz="4000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</m:d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⊨</m:t>
                      </m:r>
                      <m:r>
                        <a:rPr lang="en-US" sz="4000" b="0" i="1" smtClean="0">
                          <a:latin typeface="Cambria Math"/>
                          <a:ea typeface="Cambria Math"/>
                        </a:rPr>
                        <m:t>𝑆</m:t>
                      </m:r>
                    </m:oMath>
                  </m:oMathPara>
                </a14:m>
                <a:endParaRPr lang="en-US" sz="4000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6503" y="4425898"/>
                <a:ext cx="6326219" cy="1938992"/>
              </a:xfrm>
              <a:prstGeom prst="rect">
                <a:avLst/>
              </a:prstGeom>
              <a:blipFill rotWithShape="0">
                <a:blip r:embed="rId3"/>
                <a:stretch>
                  <a:fillRect r="-23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Group 9"/>
          <p:cNvGrpSpPr/>
          <p:nvPr/>
        </p:nvGrpSpPr>
        <p:grpSpPr>
          <a:xfrm>
            <a:off x="152400" y="4455566"/>
            <a:ext cx="1457740" cy="1457548"/>
            <a:chOff x="806937" y="2548613"/>
            <a:chExt cx="2142478" cy="2241430"/>
          </a:xfrm>
        </p:grpSpPr>
        <p:sp>
          <p:nvSpPr>
            <p:cNvPr id="11" name="Rectangle 4"/>
            <p:cNvSpPr/>
            <p:nvPr/>
          </p:nvSpPr>
          <p:spPr>
            <a:xfrm>
              <a:off x="806937" y="3332495"/>
              <a:ext cx="2142478" cy="1457548"/>
            </a:xfrm>
            <a:custGeom>
              <a:avLst/>
              <a:gdLst>
                <a:gd name="connsiteX0" fmla="*/ 0 w 1447800"/>
                <a:gd name="connsiteY0" fmla="*/ 0 h 838200"/>
                <a:gd name="connsiteX1" fmla="*/ 1447800 w 1447800"/>
                <a:gd name="connsiteY1" fmla="*/ 0 h 838200"/>
                <a:gd name="connsiteX2" fmla="*/ 1447800 w 1447800"/>
                <a:gd name="connsiteY2" fmla="*/ 838200 h 838200"/>
                <a:gd name="connsiteX3" fmla="*/ 0 w 1447800"/>
                <a:gd name="connsiteY3" fmla="*/ 838200 h 838200"/>
                <a:gd name="connsiteX4" fmla="*/ 0 w 1447800"/>
                <a:gd name="connsiteY4" fmla="*/ 0 h 838200"/>
                <a:gd name="connsiteX0" fmla="*/ 0 w 1447800"/>
                <a:gd name="connsiteY0" fmla="*/ 6096 h 844296"/>
                <a:gd name="connsiteX1" fmla="*/ 233265 w 1447800"/>
                <a:gd name="connsiteY1" fmla="*/ 0 h 844296"/>
                <a:gd name="connsiteX2" fmla="*/ 1447800 w 1447800"/>
                <a:gd name="connsiteY2" fmla="*/ 6096 h 844296"/>
                <a:gd name="connsiteX3" fmla="*/ 1447800 w 1447800"/>
                <a:gd name="connsiteY3" fmla="*/ 844296 h 844296"/>
                <a:gd name="connsiteX4" fmla="*/ 0 w 1447800"/>
                <a:gd name="connsiteY4" fmla="*/ 844296 h 844296"/>
                <a:gd name="connsiteX5" fmla="*/ 0 w 1447800"/>
                <a:gd name="connsiteY5" fmla="*/ 6096 h 844296"/>
                <a:gd name="connsiteX0" fmla="*/ 0 w 1447800"/>
                <a:gd name="connsiteY0" fmla="*/ 0 h 838200"/>
                <a:gd name="connsiteX1" fmla="*/ 516729 w 1447800"/>
                <a:gd name="connsiteY1" fmla="*/ 3048 h 838200"/>
                <a:gd name="connsiteX2" fmla="*/ 1447800 w 1447800"/>
                <a:gd name="connsiteY2" fmla="*/ 0 h 838200"/>
                <a:gd name="connsiteX3" fmla="*/ 1447800 w 1447800"/>
                <a:gd name="connsiteY3" fmla="*/ 838200 h 838200"/>
                <a:gd name="connsiteX4" fmla="*/ 0 w 1447800"/>
                <a:gd name="connsiteY4" fmla="*/ 838200 h 838200"/>
                <a:gd name="connsiteX5" fmla="*/ 0 w 1447800"/>
                <a:gd name="connsiteY5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1447800 w 1447800"/>
                <a:gd name="connsiteY3" fmla="*/ 0 h 838200"/>
                <a:gd name="connsiteX4" fmla="*/ 1447800 w 1447800"/>
                <a:gd name="connsiteY4" fmla="*/ 838200 h 838200"/>
                <a:gd name="connsiteX5" fmla="*/ 0 w 1447800"/>
                <a:gd name="connsiteY5" fmla="*/ 838200 h 838200"/>
                <a:gd name="connsiteX6" fmla="*/ 0 w 1447800"/>
                <a:gd name="connsiteY6" fmla="*/ 0 h 838200"/>
                <a:gd name="connsiteX0" fmla="*/ 0 w 1447800"/>
                <a:gd name="connsiteY0" fmla="*/ 0 h 838200"/>
                <a:gd name="connsiteX1" fmla="*/ 96105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3048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717897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0 h 838200"/>
                <a:gd name="connsiteX1" fmla="*/ 342993 w 1447800"/>
                <a:gd name="connsiteY1" fmla="*/ 3048 h 838200"/>
                <a:gd name="connsiteX2" fmla="*/ 516729 w 1447800"/>
                <a:gd name="connsiteY2" fmla="*/ 149352 h 838200"/>
                <a:gd name="connsiteX3" fmla="*/ 653889 w 1447800"/>
                <a:gd name="connsiteY3" fmla="*/ 3048 h 838200"/>
                <a:gd name="connsiteX4" fmla="*/ 1447800 w 1447800"/>
                <a:gd name="connsiteY4" fmla="*/ 0 h 838200"/>
                <a:gd name="connsiteX5" fmla="*/ 1447800 w 1447800"/>
                <a:gd name="connsiteY5" fmla="*/ 838200 h 838200"/>
                <a:gd name="connsiteX6" fmla="*/ 0 w 1447800"/>
                <a:gd name="connsiteY6" fmla="*/ 838200 h 838200"/>
                <a:gd name="connsiteX7" fmla="*/ 0 w 1447800"/>
                <a:gd name="connsiteY7" fmla="*/ 0 h 838200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447800 w 1447800"/>
                <a:gd name="connsiteY5" fmla="*/ 9593 h 847793"/>
                <a:gd name="connsiteX6" fmla="*/ 1447800 w 1447800"/>
                <a:gd name="connsiteY6" fmla="*/ 847793 h 847793"/>
                <a:gd name="connsiteX7" fmla="*/ 0 w 1447800"/>
                <a:gd name="connsiteY7" fmla="*/ 847793 h 847793"/>
                <a:gd name="connsiteX8" fmla="*/ 0 w 1447800"/>
                <a:gd name="connsiteY8" fmla="*/ 9593 h 847793"/>
                <a:gd name="connsiteX0" fmla="*/ 0 w 1447800"/>
                <a:gd name="connsiteY0" fmla="*/ 9593 h 847793"/>
                <a:gd name="connsiteX1" fmla="*/ 342993 w 1447800"/>
                <a:gd name="connsiteY1" fmla="*/ 12641 h 847793"/>
                <a:gd name="connsiteX2" fmla="*/ 516729 w 1447800"/>
                <a:gd name="connsiteY2" fmla="*/ 158945 h 847793"/>
                <a:gd name="connsiteX3" fmla="*/ 653889 w 1447800"/>
                <a:gd name="connsiteY3" fmla="*/ 12641 h 847793"/>
                <a:gd name="connsiteX4" fmla="*/ 958916 w 1447800"/>
                <a:gd name="connsiteY4" fmla="*/ 0 h 847793"/>
                <a:gd name="connsiteX5" fmla="*/ 1297244 w 1447800"/>
                <a:gd name="connsiteY5" fmla="*/ 1 h 847793"/>
                <a:gd name="connsiteX6" fmla="*/ 1447800 w 1447800"/>
                <a:gd name="connsiteY6" fmla="*/ 9593 h 847793"/>
                <a:gd name="connsiteX7" fmla="*/ 1447800 w 1447800"/>
                <a:gd name="connsiteY7" fmla="*/ 847793 h 847793"/>
                <a:gd name="connsiteX8" fmla="*/ 0 w 1447800"/>
                <a:gd name="connsiteY8" fmla="*/ 847793 h 847793"/>
                <a:gd name="connsiteX9" fmla="*/ 0 w 1447800"/>
                <a:gd name="connsiteY9" fmla="*/ 9593 h 847793"/>
                <a:gd name="connsiteX0" fmla="*/ 0 w 1447800"/>
                <a:gd name="connsiteY0" fmla="*/ 18736 h 856936"/>
                <a:gd name="connsiteX1" fmla="*/ 342993 w 1447800"/>
                <a:gd name="connsiteY1" fmla="*/ 21784 h 856936"/>
                <a:gd name="connsiteX2" fmla="*/ 516729 w 1447800"/>
                <a:gd name="connsiteY2" fmla="*/ 168088 h 856936"/>
                <a:gd name="connsiteX3" fmla="*/ 653889 w 1447800"/>
                <a:gd name="connsiteY3" fmla="*/ 21784 h 856936"/>
                <a:gd name="connsiteX4" fmla="*/ 958916 w 1447800"/>
                <a:gd name="connsiteY4" fmla="*/ 9143 h 856936"/>
                <a:gd name="connsiteX5" fmla="*/ 1050356 w 1447800"/>
                <a:gd name="connsiteY5" fmla="*/ 0 h 856936"/>
                <a:gd name="connsiteX6" fmla="*/ 1297244 w 1447800"/>
                <a:gd name="connsiteY6" fmla="*/ 9144 h 856936"/>
                <a:gd name="connsiteX7" fmla="*/ 1447800 w 1447800"/>
                <a:gd name="connsiteY7" fmla="*/ 18736 h 856936"/>
                <a:gd name="connsiteX8" fmla="*/ 1447800 w 1447800"/>
                <a:gd name="connsiteY8" fmla="*/ 856936 h 856936"/>
                <a:gd name="connsiteX9" fmla="*/ 0 w 1447800"/>
                <a:gd name="connsiteY9" fmla="*/ 856936 h 856936"/>
                <a:gd name="connsiteX10" fmla="*/ 0 w 1447800"/>
                <a:gd name="connsiteY10" fmla="*/ 18736 h 856936"/>
                <a:gd name="connsiteX0" fmla="*/ 0 w 1447800"/>
                <a:gd name="connsiteY0" fmla="*/ 27880 h 866080"/>
                <a:gd name="connsiteX1" fmla="*/ 342993 w 1447800"/>
                <a:gd name="connsiteY1" fmla="*/ 30928 h 866080"/>
                <a:gd name="connsiteX2" fmla="*/ 516729 w 1447800"/>
                <a:gd name="connsiteY2" fmla="*/ 177232 h 866080"/>
                <a:gd name="connsiteX3" fmla="*/ 653889 w 1447800"/>
                <a:gd name="connsiteY3" fmla="*/ 30928 h 866080"/>
                <a:gd name="connsiteX4" fmla="*/ 958916 w 1447800"/>
                <a:gd name="connsiteY4" fmla="*/ 18287 h 866080"/>
                <a:gd name="connsiteX5" fmla="*/ 1050356 w 1447800"/>
                <a:gd name="connsiteY5" fmla="*/ 9144 h 866080"/>
                <a:gd name="connsiteX6" fmla="*/ 1196660 w 1447800"/>
                <a:gd name="connsiteY6" fmla="*/ 0 h 866080"/>
                <a:gd name="connsiteX7" fmla="*/ 1297244 w 1447800"/>
                <a:gd name="connsiteY7" fmla="*/ 18288 h 866080"/>
                <a:gd name="connsiteX8" fmla="*/ 1447800 w 1447800"/>
                <a:gd name="connsiteY8" fmla="*/ 27880 h 866080"/>
                <a:gd name="connsiteX9" fmla="*/ 1447800 w 1447800"/>
                <a:gd name="connsiteY9" fmla="*/ 866080 h 866080"/>
                <a:gd name="connsiteX10" fmla="*/ 0 w 1447800"/>
                <a:gd name="connsiteY10" fmla="*/ 866080 h 866080"/>
                <a:gd name="connsiteX11" fmla="*/ 0 w 1447800"/>
                <a:gd name="connsiteY11" fmla="*/ 27880 h 866080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1050356 w 1447800"/>
                <a:gd name="connsiteY5" fmla="*/ 128016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37159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8916 w 1447800"/>
                <a:gd name="connsiteY4" fmla="*/ 146303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7244 w 1447800"/>
                <a:gd name="connsiteY7" fmla="*/ 137160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66849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  <a:gd name="connsiteX0" fmla="*/ 0 w 1447800"/>
                <a:gd name="connsiteY0" fmla="*/ 146752 h 984952"/>
                <a:gd name="connsiteX1" fmla="*/ 342993 w 1447800"/>
                <a:gd name="connsiteY1" fmla="*/ 149800 h 984952"/>
                <a:gd name="connsiteX2" fmla="*/ 516729 w 1447800"/>
                <a:gd name="connsiteY2" fmla="*/ 296104 h 984952"/>
                <a:gd name="connsiteX3" fmla="*/ 653889 w 1447800"/>
                <a:gd name="connsiteY3" fmla="*/ 149800 h 984952"/>
                <a:gd name="connsiteX4" fmla="*/ 952978 w 1447800"/>
                <a:gd name="connsiteY4" fmla="*/ 152240 h 984952"/>
                <a:gd name="connsiteX5" fmla="*/ 949772 w 1447800"/>
                <a:gd name="connsiteY5" fmla="*/ 0 h 984952"/>
                <a:gd name="connsiteX6" fmla="*/ 1297244 w 1447800"/>
                <a:gd name="connsiteY6" fmla="*/ 0 h 984952"/>
                <a:gd name="connsiteX7" fmla="*/ 1291307 w 1447800"/>
                <a:gd name="connsiteY7" fmla="*/ 143098 h 984952"/>
                <a:gd name="connsiteX8" fmla="*/ 1447800 w 1447800"/>
                <a:gd name="connsiteY8" fmla="*/ 146752 h 984952"/>
                <a:gd name="connsiteX9" fmla="*/ 1447800 w 1447800"/>
                <a:gd name="connsiteY9" fmla="*/ 984952 h 984952"/>
                <a:gd name="connsiteX10" fmla="*/ 0 w 1447800"/>
                <a:gd name="connsiteY10" fmla="*/ 984952 h 984952"/>
                <a:gd name="connsiteX11" fmla="*/ 0 w 1447800"/>
                <a:gd name="connsiteY11" fmla="*/ 146752 h 984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7800" h="984952">
                  <a:moveTo>
                    <a:pt x="0" y="146752"/>
                  </a:moveTo>
                  <a:lnTo>
                    <a:pt x="342993" y="149800"/>
                  </a:lnTo>
                  <a:lnTo>
                    <a:pt x="516729" y="296104"/>
                  </a:lnTo>
                  <a:lnTo>
                    <a:pt x="653889" y="149800"/>
                  </a:lnTo>
                  <a:lnTo>
                    <a:pt x="952978" y="152240"/>
                  </a:lnTo>
                  <a:cubicBezTo>
                    <a:pt x="951909" y="101493"/>
                    <a:pt x="950841" y="50747"/>
                    <a:pt x="949772" y="0"/>
                  </a:cubicBezTo>
                  <a:lnTo>
                    <a:pt x="1297244" y="0"/>
                  </a:lnTo>
                  <a:lnTo>
                    <a:pt x="1291307" y="143098"/>
                  </a:lnTo>
                  <a:lnTo>
                    <a:pt x="1447800" y="146752"/>
                  </a:lnTo>
                  <a:lnTo>
                    <a:pt x="1447800" y="984952"/>
                  </a:lnTo>
                  <a:lnTo>
                    <a:pt x="0" y="984952"/>
                  </a:lnTo>
                  <a:lnTo>
                    <a:pt x="0" y="146752"/>
                  </a:lnTo>
                  <a:close/>
                </a:path>
              </a:pathLst>
            </a:custGeom>
            <a:solidFill>
              <a:srgbClr val="CCFFCC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800" i="1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en-US" sz="2800" i="1" dirty="0" smtClean="0">
                  <a:solidFill>
                    <a:schemeClr val="tx1"/>
                  </a:solidFill>
                </a:rPr>
                <a:t>C</a:t>
              </a:r>
              <a:endParaRPr lang="en-US" sz="2800" i="1" dirty="0">
                <a:solidFill>
                  <a:schemeClr val="tx1"/>
                </a:solidFill>
              </a:endParaRPr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>
              <a:off x="1562580" y="2670008"/>
              <a:ext cx="0" cy="1082626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/>
            <p:nvPr/>
          </p:nvCxnSpPr>
          <p:spPr>
            <a:xfrm flipV="1">
              <a:off x="2457910" y="2548613"/>
              <a:ext cx="0" cy="789334"/>
            </a:xfrm>
            <a:prstGeom prst="straightConnector1">
              <a:avLst/>
            </a:prstGeom>
            <a:ln w="34925">
              <a:solidFill>
                <a:schemeClr val="tx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/>
          <p:cNvSpPr txBox="1"/>
          <p:nvPr/>
        </p:nvSpPr>
        <p:spPr>
          <a:xfrm>
            <a:off x="1106908" y="404878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/>
              <a:t>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7345" y="4048780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06985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Partial Compiler Correctness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65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301" y="1821243"/>
            <a:ext cx="5038725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4038600" y="2410981"/>
                <a:ext cx="3894464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latin typeface="Cambria Math"/>
                          <a:ea typeface="Cambria Math"/>
                        </a:rPr>
                        <m:t>⊨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 ⊆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𝑠𝑜𝑢𝑟𝑐𝑒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 ×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𝑡𝑎𝑟𝑔𝑒𝑡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⊨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 ⊆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𝑠𝑜𝑢𝑟𝑐</m:t>
                      </m:r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𝑡𝑎𝑟𝑔𝑒</m:t>
                      </m:r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</m:oMath>
                  </m:oMathPara>
                </a14:m>
                <a:endParaRPr lang="en-US" sz="2800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8600" y="2410981"/>
                <a:ext cx="3894464" cy="954107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Arrow Connector 6"/>
          <p:cNvCxnSpPr>
            <a:stCxn id="11" idx="15"/>
            <a:endCxn id="22" idx="0"/>
          </p:cNvCxnSpPr>
          <p:nvPr/>
        </p:nvCxnSpPr>
        <p:spPr>
          <a:xfrm>
            <a:off x="1609354" y="5426266"/>
            <a:ext cx="9877" cy="4411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2486975" y="4841548"/>
            <a:ext cx="0" cy="9094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489173" y="2593684"/>
            <a:ext cx="0" cy="789334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/>
          <p:cNvSpPr/>
          <p:nvPr/>
        </p:nvSpPr>
        <p:spPr>
          <a:xfrm>
            <a:off x="838200" y="3332089"/>
            <a:ext cx="2142478" cy="209417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1593843" y="2715080"/>
            <a:ext cx="20544" cy="116535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924219" y="3591450"/>
            <a:ext cx="0" cy="150876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21"/>
          <p:cNvSpPr txBox="1"/>
          <p:nvPr/>
        </p:nvSpPr>
        <p:spPr>
          <a:xfrm rot="16200000">
            <a:off x="1121916" y="4188466"/>
            <a:ext cx="490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smtClean="0"/>
              <a:t>R</a:t>
            </a:r>
          </a:p>
        </p:txBody>
      </p:sp>
      <p:sp>
        <p:nvSpPr>
          <p:cNvPr id="18" name="TextBox 64"/>
          <p:cNvSpPr txBox="1"/>
          <p:nvPr/>
        </p:nvSpPr>
        <p:spPr>
          <a:xfrm rot="16200000">
            <a:off x="2245563" y="3815141"/>
            <a:ext cx="48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smtClean="0"/>
              <a:t>G</a:t>
            </a:r>
            <a:endParaRPr lang="en-US" sz="24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4176662" y="3927745"/>
                <a:ext cx="3982822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sz="2800" i="1" dirty="0" smtClean="0">
                    <a:latin typeface="Cambria Math"/>
                    <a:ea typeface="Cambria Math"/>
                  </a:rPr>
                  <a:t>PC is correct </a:t>
                </a:r>
                <a:r>
                  <a:rPr lang="en-US" sz="2800" i="1" dirty="0" err="1" smtClean="0">
                    <a:latin typeface="Cambria Math"/>
                    <a:ea typeface="Cambria Math"/>
                  </a:rPr>
                  <a:t>iff</a:t>
                </a:r>
                <a:r>
                  <a:rPr lang="en-US" sz="2800" i="1" dirty="0" smtClean="0">
                    <a:latin typeface="Cambria Math"/>
                    <a:ea typeface="Cambria Math"/>
                  </a:rPr>
                  <a:t/>
                </a:r>
                <a:br>
                  <a:rPr lang="en-US" sz="2800" i="1" dirty="0" smtClean="0">
                    <a:latin typeface="Cambria Math"/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i="1" smtClean="0">
                          <a:latin typeface="Cambria Math"/>
                          <a:ea typeface="Cambria Math"/>
                        </a:rPr>
                        <m:t>∀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, </m:t>
                      </m:r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⊨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sSup>
                        <m:sSupPr>
                          <m:ctrlPr>
                            <a:rPr lang="en-US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p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𝑇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 ⊨</m:t>
                      </m:r>
                      <m:r>
                        <a:rPr lang="en-US" sz="2800" b="0" i="1" smtClean="0">
                          <a:latin typeface="Cambria Math"/>
                          <a:ea typeface="Cambria Math"/>
                        </a:rPr>
                        <m:t>𝑆</m:t>
                      </m:r>
                    </m:oMath>
                  </m:oMathPara>
                </a14:m>
                <a:endParaRPr lang="en-US" sz="28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6662" y="3927745"/>
                <a:ext cx="3982822" cy="954107"/>
              </a:xfrm>
              <a:prstGeom prst="rect">
                <a:avLst/>
              </a:prstGeom>
              <a:blipFill rotWithShape="0">
                <a:blip r:embed="rId4"/>
                <a:stretch>
                  <a:fillRect t="-636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/>
          <p:cNvSpPr txBox="1"/>
          <p:nvPr/>
        </p:nvSpPr>
        <p:spPr>
          <a:xfrm>
            <a:off x="2293446" y="2064458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/>
              <a:t>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414948" y="2064458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</a:t>
            </a:r>
            <a:endParaRPr lang="en-US" sz="2800" i="1" dirty="0"/>
          </a:p>
        </p:txBody>
      </p:sp>
      <p:sp>
        <p:nvSpPr>
          <p:cNvPr id="21" name="TextBox 20"/>
          <p:cNvSpPr txBox="1"/>
          <p:nvPr/>
        </p:nvSpPr>
        <p:spPr>
          <a:xfrm>
            <a:off x="2293446" y="5867400"/>
            <a:ext cx="476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T’</a:t>
            </a:r>
            <a:endParaRPr lang="en-US" sz="2800" i="1" dirty="0"/>
          </a:p>
        </p:txBody>
      </p:sp>
      <p:sp>
        <p:nvSpPr>
          <p:cNvPr id="22" name="TextBox 21"/>
          <p:cNvSpPr txBox="1"/>
          <p:nvPr/>
        </p:nvSpPr>
        <p:spPr>
          <a:xfrm>
            <a:off x="1397856" y="5867400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S’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278811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Correctness Theorems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66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914400" y="2057400"/>
                <a:ext cx="327172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3600" b="0" i="1" dirty="0" smtClean="0">
                    <a:ea typeface="Cambria Math"/>
                  </a:rPr>
                  <a:t>PC, C </a:t>
                </a:r>
                <a:r>
                  <a:rPr lang="en-US" sz="3600" b="0" dirty="0" smtClean="0">
                    <a:ea typeface="Cambria Math"/>
                  </a:rPr>
                  <a:t>correct</a:t>
                </a:r>
                <a14:m>
                  <m:oMath xmlns:m="http://schemas.openxmlformats.org/officeDocument/2006/math">
                    <m:r>
                      <a:rPr lang="en-US" sz="3600" b="0" i="1" smtClean="0">
                        <a:latin typeface="Cambria Math"/>
                        <a:ea typeface="Cambria Math"/>
                      </a:rPr>
                      <m:t> ⇒ </m:t>
                    </m:r>
                  </m:oMath>
                </a14:m>
                <a:endParaRPr lang="en-US" sz="36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00" y="2057400"/>
                <a:ext cx="3271729" cy="646331"/>
              </a:xfrm>
              <a:prstGeom prst="rect">
                <a:avLst/>
              </a:prstGeom>
              <a:blipFill rotWithShape="0">
                <a:blip r:embed="rId2"/>
                <a:stretch>
                  <a:fillRect l="-5587" t="-15094" b="-339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123694"/>
            <a:ext cx="1600200" cy="588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5562600" y="2057399"/>
            <a:ext cx="15917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ea typeface="Cambria Math"/>
              </a:rPr>
              <a:t>correct</a:t>
            </a:r>
            <a:endParaRPr lang="en-US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3906469" y="2819402"/>
                <a:ext cx="2274149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i="1">
                          <a:latin typeface="Cambria Math"/>
                        </a:rPr>
                        <m:t>𝑃𝐶</m:t>
                      </m:r>
                      <m:r>
                        <a:rPr lang="en-US" sz="3600" i="1">
                          <a:latin typeface="Cambria Math"/>
                          <a:ea typeface="Cambria Math"/>
                        </a:rPr>
                        <m:t>⊗</m:t>
                      </m:r>
                      <m:r>
                        <a:rPr lang="en-US" sz="3600" i="1">
                          <a:latin typeface="Cambria Math"/>
                          <a:ea typeface="Cambria Math"/>
                        </a:rPr>
                        <m:t>𝑃</m:t>
                      </m:r>
                      <m:sSup>
                        <m:sSupPr>
                          <m:ctrlPr>
                            <a:rPr lang="en-US" sz="3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US" sz="3600" i="1">
                              <a:latin typeface="Cambria Math"/>
                              <a:ea typeface="Cambria Math"/>
                            </a:rPr>
                            <m:t>𝐶</m:t>
                          </m:r>
                        </m:e>
                        <m:sup>
                          <m:r>
                            <a:rPr lang="en-US" sz="3600" i="1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</m:oMath>
                  </m:oMathPara>
                </a14:m>
                <a:endParaRPr lang="en-US" sz="3600" dirty="0"/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469" y="2819402"/>
                <a:ext cx="2274149" cy="646331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6180618" y="2819400"/>
            <a:ext cx="15917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ea typeface="Cambria Math"/>
              </a:rPr>
              <a:t>correct</a:t>
            </a:r>
            <a:endParaRPr lang="en-US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 8"/>
              <p:cNvSpPr/>
              <p:nvPr/>
            </p:nvSpPr>
            <p:spPr>
              <a:xfrm>
                <a:off x="3961460" y="3587781"/>
                <a:ext cx="799641" cy="63357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600" b="0" i="1" smtClean="0">
                          <a:latin typeface="Cambria Math"/>
                        </a:rPr>
                        <m:t>𝐶</m:t>
                      </m:r>
                      <m:r>
                        <a:rPr lang="en-US" sz="3600" b="0" i="1" baseline="30000" smtClean="0">
                          <a:latin typeface="Cambria Math"/>
                        </a:rPr>
                        <m:t>∗</m:t>
                      </m:r>
                    </m:oMath>
                  </m:oMathPara>
                </a14:m>
                <a:endParaRPr lang="en-US" sz="3600" baseline="30000" dirty="0"/>
              </a:p>
            </p:txBody>
          </p:sp>
        </mc:Choice>
        <mc:Fallback xmlns="">
          <p:sp>
            <p:nvSpPr>
              <p:cNvPr id="9" name="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460" y="3587781"/>
                <a:ext cx="799641" cy="633571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/>
          <p:cNvSpPr/>
          <p:nvPr/>
        </p:nvSpPr>
        <p:spPr>
          <a:xfrm>
            <a:off x="4732818" y="3581400"/>
            <a:ext cx="15917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ea typeface="Cambria Math"/>
              </a:rPr>
              <a:t>correct</a:t>
            </a:r>
            <a:endParaRPr lang="en-US" sz="3600" dirty="0"/>
          </a:p>
        </p:txBody>
      </p:sp>
      <p:sp>
        <p:nvSpPr>
          <p:cNvPr id="11" name="Rectangle 10"/>
          <p:cNvSpPr/>
          <p:nvPr/>
        </p:nvSpPr>
        <p:spPr>
          <a:xfrm>
            <a:off x="3962400" y="4267200"/>
            <a:ext cx="8586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ea typeface="Cambria Math"/>
              </a:rPr>
              <a:t>etc.</a:t>
            </a:r>
            <a:endParaRPr lang="en-US" sz="3600" dirty="0"/>
          </a:p>
        </p:txBody>
      </p:sp>
      <p:pic>
        <p:nvPicPr>
          <p:cNvPr id="12" name="Picture 3" descr="C:\Users\mbudiu\AppData\Local\Microsoft\Windows\Temporary Internet Files\Content.IE5\XDPVR3RS\MC90044131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85613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Partial Correctness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67</a:t>
            </a:fld>
            <a:endParaRPr lang="en-US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00200"/>
            <a:ext cx="7591425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57200" y="2305050"/>
            <a:ext cx="25900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Correct only for</a:t>
            </a:r>
            <a:br>
              <a:rPr lang="en-US" sz="2800" dirty="0" smtClean="0"/>
            </a:br>
            <a:r>
              <a:rPr lang="en-US" sz="2800" dirty="0" smtClean="0"/>
              <a:t>some programs</a:t>
            </a:r>
            <a:endParaRPr lang="en-US" sz="2800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592" y="3770293"/>
            <a:ext cx="347662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188071" y="4532293"/>
            <a:ext cx="25900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Correct only for</a:t>
            </a:r>
            <a:br>
              <a:rPr lang="en-US" sz="2800" dirty="0" smtClean="0"/>
            </a:br>
            <a:r>
              <a:rPr lang="en-US" sz="2800" dirty="0" smtClean="0"/>
              <a:t>some programs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083671" y="4532293"/>
            <a:ext cx="39935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Generated sub-programs</a:t>
            </a:r>
            <a:br>
              <a:rPr lang="en-US" sz="2800" dirty="0" smtClean="0"/>
            </a:br>
            <a:r>
              <a:rPr lang="en-US" sz="2800" dirty="0" smtClean="0"/>
              <a:t>satisfy this predicate</a:t>
            </a:r>
            <a:endParaRPr lang="en-US" sz="2800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1572824" y="2127766"/>
            <a:ext cx="179378" cy="35456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415104" y="4314820"/>
            <a:ext cx="179378" cy="35456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617071" y="4351318"/>
            <a:ext cx="914400" cy="30311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57200" y="3733800"/>
            <a:ext cx="267650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{</a:t>
            </a:r>
            <a:r>
              <a:rPr lang="en-US" sz="3200" i="1" dirty="0" smtClean="0"/>
              <a:t>Precondition</a:t>
            </a:r>
            <a:r>
              <a:rPr lang="en-US" sz="3200" dirty="0" smtClean="0"/>
              <a:t>}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3733800" y="3733800"/>
            <a:ext cx="282397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{</a:t>
            </a:r>
            <a:r>
              <a:rPr lang="en-US" sz="3200" i="1" dirty="0" err="1" smtClean="0"/>
              <a:t>Postcondition</a:t>
            </a:r>
            <a:r>
              <a:rPr lang="en-US" sz="3200" dirty="0" smtClean="0"/>
              <a:t>}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9389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5" grpId="0" animBg="1"/>
      <p:bldP spid="13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Hoare Logic for Compiler Constructions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68</a:t>
            </a:fld>
            <a:endParaRPr lang="en-US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7" t="54165" r="-1"/>
          <a:stretch/>
        </p:blipFill>
        <p:spPr bwMode="auto">
          <a:xfrm>
            <a:off x="119641" y="1775567"/>
            <a:ext cx="8738609" cy="1196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25" y="3590925"/>
            <a:ext cx="6991350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819400" y="1775567"/>
            <a:ext cx="1447800" cy="5981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677032" y="1775567"/>
            <a:ext cx="1447800" cy="5981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03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Conditionals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5CD71-02AE-4F7B-A63D-F2CEB5417B4A}" type="slidenum">
              <a:rPr lang="en-US" smtClean="0"/>
              <a:t>69</a:t>
            </a:fld>
            <a:endParaRPr lang="en-US"/>
          </a:p>
        </p:txBody>
      </p:sp>
      <p:sp>
        <p:nvSpPr>
          <p:cNvPr id="19" name="Rectangle 4"/>
          <p:cNvSpPr/>
          <p:nvPr/>
        </p:nvSpPr>
        <p:spPr>
          <a:xfrm>
            <a:off x="843726" y="3336237"/>
            <a:ext cx="1382651" cy="148250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47800" h="1152144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1294499" y="982742"/>
                </a:lnTo>
                <a:lnTo>
                  <a:pt x="1294022" y="836915"/>
                </a:lnTo>
                <a:lnTo>
                  <a:pt x="969648" y="841248"/>
                </a:lnTo>
                <a:lnTo>
                  <a:pt x="969171" y="978408"/>
                </a:lnTo>
                <a:lnTo>
                  <a:pt x="658275" y="978408"/>
                </a:lnTo>
                <a:lnTo>
                  <a:pt x="521115" y="1152144"/>
                </a:lnTo>
                <a:lnTo>
                  <a:pt x="365667" y="9875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0" name="Rectangle 4"/>
          <p:cNvSpPr/>
          <p:nvPr/>
        </p:nvSpPr>
        <p:spPr>
          <a:xfrm>
            <a:off x="152400" y="5064176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SIMPLE</a:t>
            </a:r>
          </a:p>
        </p:txBody>
      </p:sp>
      <p:sp>
        <p:nvSpPr>
          <p:cNvPr id="22" name="Rectangle 4"/>
          <p:cNvSpPr/>
          <p:nvPr/>
        </p:nvSpPr>
        <p:spPr>
          <a:xfrm>
            <a:off x="1692977" y="5059737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OPT</a:t>
            </a:r>
          </a:p>
        </p:txBody>
      </p:sp>
      <p:cxnSp>
        <p:nvCxnSpPr>
          <p:cNvPr id="23" name="Straight Arrow Connector 22"/>
          <p:cNvCxnSpPr>
            <a:stCxn id="19" idx="15"/>
            <a:endCxn id="20" idx="2"/>
          </p:cNvCxnSpPr>
          <p:nvPr/>
        </p:nvCxnSpPr>
        <p:spPr>
          <a:xfrm flipH="1">
            <a:off x="645877" y="4818741"/>
            <a:ext cx="695515" cy="55563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9" idx="15"/>
            <a:endCxn id="22" idx="2"/>
          </p:cNvCxnSpPr>
          <p:nvPr/>
        </p:nvCxnSpPr>
        <p:spPr>
          <a:xfrm>
            <a:off x="1341392" y="4818741"/>
            <a:ext cx="845062" cy="5511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1235777" y="4404064"/>
            <a:ext cx="685800" cy="66011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1921577" y="4404064"/>
            <a:ext cx="838200" cy="69027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944171" y="3785101"/>
            <a:ext cx="1382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if </a:t>
            </a:r>
            <a:r>
              <a:rPr lang="en-US" sz="3200" i="1" dirty="0" smtClean="0"/>
              <a:t>bug</a:t>
            </a:r>
            <a:endParaRPr lang="en-US" i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76204"/>
            <a:ext cx="9070156" cy="1068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3075628" y="4149773"/>
                <a:ext cx="5994528" cy="11988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3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{"/>
                              <m:endChr m:val="}"/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3200" b="0" i="1" smtClean="0">
                                  <a:latin typeface="Cambria Math"/>
                                </a:rPr>
                                <m:t>𝑏𝑢𝑔</m:t>
                              </m:r>
                              <m:d>
                                <m:dPr>
                                  <m:ctrlPr>
                                    <a:rPr lang="en-US" sz="3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3200" b="0" i="1" smtClean="0">
                                      <a:latin typeface="Cambria Math"/>
                                    </a:rPr>
                                    <m:t>𝑆</m:t>
                                  </m:r>
                                </m:e>
                              </m:d>
                            </m:e>
                          </m:d>
                          <m:sSub>
                            <m:sSubPr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sz="3200" b="0" i="1" smtClean="0">
                                  <a:latin typeface="Cambria Math"/>
                                </a:rPr>
                                <m:t>𝑠𝑖𝑚𝑝𝑙𝑒</m:t>
                              </m:r>
                            </m:sub>
                          </m:sSub>
                          <m:r>
                            <a:rPr lang="en-US" sz="3200" b="0" i="1" smtClean="0">
                              <a:latin typeface="Cambria Math"/>
                            </a:rPr>
                            <m:t>   {</m:t>
                          </m:r>
                          <m:r>
                            <a:rPr lang="en-US" sz="3200" b="0" i="1" smtClean="0">
                              <a:latin typeface="Cambria Math"/>
                              <a:ea typeface="Cambria Math"/>
                            </a:rPr>
                            <m:t>¬</m:t>
                          </m:r>
                          <m:r>
                            <a:rPr lang="en-US" sz="3200" b="0" i="1" smtClean="0">
                              <a:latin typeface="Cambria Math"/>
                              <a:ea typeface="Cambria Math"/>
                            </a:rPr>
                            <m:t>𝑏𝑢𝑔</m:t>
                          </m:r>
                          <m:d>
                            <m:dPr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US" sz="3200" b="0" i="1" smtClean="0">
                                  <a:latin typeface="Cambria Math"/>
                                  <a:ea typeface="Cambria Math"/>
                                </a:rPr>
                                <m:t>𝑆</m:t>
                              </m:r>
                            </m:e>
                          </m:d>
                          <m:r>
                            <a:rPr lang="en-US" sz="3200" b="0" i="1" smtClean="0">
                              <a:latin typeface="Cambria Math"/>
                              <a:ea typeface="Cambria Math"/>
                            </a:rPr>
                            <m:t>}</m:t>
                          </m:r>
                          <m:sSub>
                            <m:sSubPr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US" sz="3200" b="0" i="1" smtClean="0">
                                  <a:latin typeface="Cambria Math"/>
                                  <a:ea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sz="3200" b="0" i="1" smtClean="0">
                                  <a:latin typeface="Cambria Math"/>
                                  <a:ea typeface="Cambria Math"/>
                                </a:rPr>
                                <m:t>𝑜𝑝𝑡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{"/>
                              <m:endChr m:val="}"/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3200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</m:d>
                          <m:r>
                            <a:rPr lang="en-US" sz="3200" b="0" i="1" smtClean="0">
                              <a:latin typeface="Cambria Math"/>
                            </a:rPr>
                            <m:t>𝐼𝐹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𝑏𝑢𝑔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𝑇𝐻𝐸𝑁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 </m:t>
                          </m:r>
                          <m:sSub>
                            <m:sSubPr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sz="3200" b="0" i="1" smtClean="0">
                                  <a:latin typeface="Cambria Math"/>
                                </a:rPr>
                                <m:t>𝑠𝑖𝑚𝑝𝑙𝑒</m:t>
                              </m:r>
                            </m:sub>
                          </m:sSub>
                          <m:r>
                            <a:rPr lang="en-US" sz="32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𝑒𝑙𝑠𝑒</m:t>
                          </m:r>
                          <m:r>
                            <a:rPr lang="en-US" sz="3200" b="0" i="1" smtClean="0">
                              <a:latin typeface="Cambria Math"/>
                            </a:rPr>
                            <m:t> </m:t>
                          </m:r>
                          <m:sSub>
                            <m:sSubPr>
                              <m:ctrlPr>
                                <a:rPr lang="en-US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sz="3200" b="0" i="1" smtClean="0">
                                  <a:latin typeface="Cambria Math"/>
                                </a:rPr>
                                <m:t>𝑜𝑝𝑡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628" y="4149773"/>
                <a:ext cx="5994528" cy="1198854"/>
              </a:xfrm>
              <a:prstGeom prst="rect">
                <a:avLst/>
              </a:prstGeom>
              <a:blipFill rotWithShape="0">
                <a:blip r:embed="rId4"/>
                <a:stretch>
                  <a:fillRect r="-3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Rectangle 13"/>
          <p:cNvSpPr/>
          <p:nvPr/>
        </p:nvSpPr>
        <p:spPr>
          <a:xfrm>
            <a:off x="2819400" y="1576203"/>
            <a:ext cx="914400" cy="5150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7391400" y="1576203"/>
            <a:ext cx="838200" cy="5150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776742" y="2129324"/>
            <a:ext cx="914400" cy="5150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3134665" y="4802226"/>
            <a:ext cx="599135" cy="455574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581400" y="5717244"/>
            <a:ext cx="40943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Totally correct compiler from </a:t>
            </a:r>
            <a:br>
              <a:rPr lang="en-US" sz="2400" dirty="0" smtClean="0"/>
            </a:br>
            <a:r>
              <a:rPr lang="en-US" sz="2400" dirty="0" smtClean="0"/>
              <a:t>partially correct parts!</a:t>
            </a:r>
            <a:endParaRPr lang="en-US" sz="2400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581400" y="5348627"/>
            <a:ext cx="304800" cy="44257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07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 animBg="1"/>
      <p:bldP spid="27" grpId="0"/>
      <p:bldP spid="3" grpId="0"/>
      <p:bldP spid="17" grpId="0" animBg="1"/>
      <p:bldP spid="4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4594" y="274638"/>
            <a:ext cx="5822206" cy="1143000"/>
          </a:xfrm>
        </p:spPr>
        <p:txBody>
          <a:bodyPr/>
          <a:lstStyle/>
          <a:p>
            <a:r>
              <a:rPr lang="en-US" dirty="0" smtClean="0"/>
              <a:t>Partially Correct Only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D0025-D488-4D97-B07F-AF9B43D6D603}" type="slidenum">
              <a:rPr lang="en-US" smtClean="0"/>
              <a:t>70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055697" y="4417168"/>
            <a:ext cx="1382651" cy="1101497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case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/>
          <p:nvPr/>
        </p:nvSpPr>
        <p:spPr>
          <a:xfrm>
            <a:off x="532755" y="5826176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Select</a:t>
            </a:r>
          </a:p>
        </p:txBody>
      </p:sp>
      <p:sp>
        <p:nvSpPr>
          <p:cNvPr id="7" name="Rectangle 4"/>
          <p:cNvSpPr/>
          <p:nvPr/>
        </p:nvSpPr>
        <p:spPr>
          <a:xfrm>
            <a:off x="2073332" y="5821737"/>
            <a:ext cx="1382651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GroupBy</a:t>
            </a:r>
            <a:endParaRPr lang="en-US" sz="2800" dirty="0" smtClean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>
            <a:stCxn id="5" idx="17"/>
            <a:endCxn id="6" idx="2"/>
          </p:cNvCxnSpPr>
          <p:nvPr/>
        </p:nvCxnSpPr>
        <p:spPr>
          <a:xfrm flipH="1">
            <a:off x="1026232" y="5518665"/>
            <a:ext cx="527131" cy="617706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5" idx="17"/>
            <a:endCxn id="7" idx="2"/>
          </p:cNvCxnSpPr>
          <p:nvPr/>
        </p:nvCxnSpPr>
        <p:spPr>
          <a:xfrm>
            <a:off x="1553363" y="5518665"/>
            <a:ext cx="1013446" cy="61326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5" idx="13"/>
          </p:cNvCxnSpPr>
          <p:nvPr/>
        </p:nvCxnSpPr>
        <p:spPr>
          <a:xfrm flipV="1">
            <a:off x="1553363" y="5216586"/>
            <a:ext cx="585208" cy="61093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endCxn id="5" idx="13"/>
          </p:cNvCxnSpPr>
          <p:nvPr/>
        </p:nvCxnSpPr>
        <p:spPr>
          <a:xfrm flipH="1" flipV="1">
            <a:off x="2138571" y="5216586"/>
            <a:ext cx="975333" cy="61093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17" idx="17"/>
            <a:endCxn id="5" idx="2"/>
          </p:cNvCxnSpPr>
          <p:nvPr/>
        </p:nvCxnSpPr>
        <p:spPr>
          <a:xfrm flipH="1">
            <a:off x="1549174" y="4418968"/>
            <a:ext cx="4189" cy="284862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6"/>
            <a:endCxn id="17" idx="13"/>
          </p:cNvCxnSpPr>
          <p:nvPr/>
        </p:nvCxnSpPr>
        <p:spPr>
          <a:xfrm flipV="1">
            <a:off x="2131014" y="4126577"/>
            <a:ext cx="7557" cy="2905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4"/>
          <p:cNvSpPr/>
          <p:nvPr/>
        </p:nvSpPr>
        <p:spPr>
          <a:xfrm>
            <a:off x="3604704" y="5821737"/>
            <a:ext cx="1600200" cy="1031824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7800" h="984952">
                <a:moveTo>
                  <a:pt x="0" y="146752"/>
                </a:moveTo>
                <a:lnTo>
                  <a:pt x="342993" y="149800"/>
                </a:lnTo>
                <a:lnTo>
                  <a:pt x="516729" y="296104"/>
                </a:lnTo>
                <a:lnTo>
                  <a:pt x="653889" y="149800"/>
                </a:lnTo>
                <a:lnTo>
                  <a:pt x="952978" y="152240"/>
                </a:lnTo>
                <a:cubicBezTo>
                  <a:pt x="951909" y="101493"/>
                  <a:pt x="950841" y="50747"/>
                  <a:pt x="949772" y="0"/>
                </a:cubicBezTo>
                <a:lnTo>
                  <a:pt x="1297244" y="0"/>
                </a:lnTo>
                <a:lnTo>
                  <a:pt x="1291307" y="143098"/>
                </a:lnTo>
                <a:lnTo>
                  <a:pt x="1447800" y="146752"/>
                </a:lnTo>
                <a:lnTo>
                  <a:pt x="1447800" y="984952"/>
                </a:lnTo>
                <a:lnTo>
                  <a:pt x="0" y="984952"/>
                </a:lnTo>
                <a:lnTo>
                  <a:pt x="0" y="146752"/>
                </a:lnTo>
                <a:close/>
              </a:path>
            </a:pathLst>
          </a:custGeom>
          <a:solidFill>
            <a:srgbClr val="CC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Aggregate</a:t>
            </a:r>
          </a:p>
        </p:txBody>
      </p:sp>
      <p:cxnSp>
        <p:nvCxnSpPr>
          <p:cNvPr id="15" name="Straight Arrow Connector 14"/>
          <p:cNvCxnSpPr>
            <a:stCxn id="5" idx="17"/>
            <a:endCxn id="14" idx="2"/>
          </p:cNvCxnSpPr>
          <p:nvPr/>
        </p:nvCxnSpPr>
        <p:spPr>
          <a:xfrm>
            <a:off x="1553363" y="5518665"/>
            <a:ext cx="2622463" cy="613267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5" idx="13"/>
          </p:cNvCxnSpPr>
          <p:nvPr/>
        </p:nvCxnSpPr>
        <p:spPr>
          <a:xfrm flipH="1" flipV="1">
            <a:off x="2138571" y="5216586"/>
            <a:ext cx="2677037" cy="60515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4"/>
          <p:cNvSpPr/>
          <p:nvPr/>
        </p:nvSpPr>
        <p:spPr>
          <a:xfrm>
            <a:off x="1055697" y="3352800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dirty="0" smtClean="0">
                <a:solidFill>
                  <a:schemeClr val="tx1"/>
                </a:solidFill>
              </a:rPr>
              <a:t>*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18" name="Rectangle 4"/>
          <p:cNvSpPr/>
          <p:nvPr/>
        </p:nvSpPr>
        <p:spPr>
          <a:xfrm>
            <a:off x="1055697" y="2286632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MC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19" name="Straight Arrow Connector 18"/>
          <p:cNvCxnSpPr>
            <a:stCxn id="17" idx="6"/>
            <a:endCxn id="18" idx="13"/>
          </p:cNvCxnSpPr>
          <p:nvPr/>
        </p:nvCxnSpPr>
        <p:spPr>
          <a:xfrm flipV="1">
            <a:off x="2131014" y="3060409"/>
            <a:ext cx="7557" cy="2923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8" idx="17"/>
            <a:endCxn id="17" idx="2"/>
          </p:cNvCxnSpPr>
          <p:nvPr/>
        </p:nvCxnSpPr>
        <p:spPr>
          <a:xfrm flipH="1">
            <a:off x="1549174" y="3352800"/>
            <a:ext cx="4189" cy="27746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4"/>
          <p:cNvSpPr/>
          <p:nvPr/>
        </p:nvSpPr>
        <p:spPr>
          <a:xfrm>
            <a:off x="1055697" y="1219832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Cluster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22" name="Straight Arrow Connector 21"/>
          <p:cNvCxnSpPr>
            <a:stCxn id="18" idx="6"/>
            <a:endCxn id="21" idx="13"/>
          </p:cNvCxnSpPr>
          <p:nvPr/>
        </p:nvCxnSpPr>
        <p:spPr>
          <a:xfrm flipV="1">
            <a:off x="2131014" y="1993609"/>
            <a:ext cx="7557" cy="293023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21" idx="17"/>
            <a:endCxn id="18" idx="2"/>
          </p:cNvCxnSpPr>
          <p:nvPr/>
        </p:nvCxnSpPr>
        <p:spPr>
          <a:xfrm flipH="1">
            <a:off x="1549174" y="2286000"/>
            <a:ext cx="4189" cy="27810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4"/>
          <p:cNvSpPr/>
          <p:nvPr/>
        </p:nvSpPr>
        <p:spPr>
          <a:xfrm>
            <a:off x="1055697" y="153664"/>
            <a:ext cx="1382651" cy="1066168"/>
          </a:xfrm>
          <a:custGeom>
            <a:avLst/>
            <a:gdLst>
              <a:gd name="connsiteX0" fmla="*/ 0 w 1447800"/>
              <a:gd name="connsiteY0" fmla="*/ 0 h 838200"/>
              <a:gd name="connsiteX1" fmla="*/ 1447800 w 1447800"/>
              <a:gd name="connsiteY1" fmla="*/ 0 h 838200"/>
              <a:gd name="connsiteX2" fmla="*/ 1447800 w 1447800"/>
              <a:gd name="connsiteY2" fmla="*/ 838200 h 838200"/>
              <a:gd name="connsiteX3" fmla="*/ 0 w 1447800"/>
              <a:gd name="connsiteY3" fmla="*/ 838200 h 838200"/>
              <a:gd name="connsiteX4" fmla="*/ 0 w 1447800"/>
              <a:gd name="connsiteY4" fmla="*/ 0 h 838200"/>
              <a:gd name="connsiteX0" fmla="*/ 0 w 1447800"/>
              <a:gd name="connsiteY0" fmla="*/ 6096 h 844296"/>
              <a:gd name="connsiteX1" fmla="*/ 233265 w 1447800"/>
              <a:gd name="connsiteY1" fmla="*/ 0 h 844296"/>
              <a:gd name="connsiteX2" fmla="*/ 1447800 w 1447800"/>
              <a:gd name="connsiteY2" fmla="*/ 6096 h 844296"/>
              <a:gd name="connsiteX3" fmla="*/ 1447800 w 1447800"/>
              <a:gd name="connsiteY3" fmla="*/ 844296 h 844296"/>
              <a:gd name="connsiteX4" fmla="*/ 0 w 1447800"/>
              <a:gd name="connsiteY4" fmla="*/ 844296 h 844296"/>
              <a:gd name="connsiteX5" fmla="*/ 0 w 1447800"/>
              <a:gd name="connsiteY5" fmla="*/ 6096 h 844296"/>
              <a:gd name="connsiteX0" fmla="*/ 0 w 1447800"/>
              <a:gd name="connsiteY0" fmla="*/ 0 h 838200"/>
              <a:gd name="connsiteX1" fmla="*/ 516729 w 1447800"/>
              <a:gd name="connsiteY1" fmla="*/ 3048 h 838200"/>
              <a:gd name="connsiteX2" fmla="*/ 1447800 w 1447800"/>
              <a:gd name="connsiteY2" fmla="*/ 0 h 838200"/>
              <a:gd name="connsiteX3" fmla="*/ 1447800 w 1447800"/>
              <a:gd name="connsiteY3" fmla="*/ 838200 h 838200"/>
              <a:gd name="connsiteX4" fmla="*/ 0 w 1447800"/>
              <a:gd name="connsiteY4" fmla="*/ 838200 h 838200"/>
              <a:gd name="connsiteX5" fmla="*/ 0 w 1447800"/>
              <a:gd name="connsiteY5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1447800 w 1447800"/>
              <a:gd name="connsiteY3" fmla="*/ 0 h 838200"/>
              <a:gd name="connsiteX4" fmla="*/ 1447800 w 1447800"/>
              <a:gd name="connsiteY4" fmla="*/ 838200 h 838200"/>
              <a:gd name="connsiteX5" fmla="*/ 0 w 1447800"/>
              <a:gd name="connsiteY5" fmla="*/ 838200 h 838200"/>
              <a:gd name="connsiteX6" fmla="*/ 0 w 1447800"/>
              <a:gd name="connsiteY6" fmla="*/ 0 h 838200"/>
              <a:gd name="connsiteX0" fmla="*/ 0 w 1447800"/>
              <a:gd name="connsiteY0" fmla="*/ 0 h 838200"/>
              <a:gd name="connsiteX1" fmla="*/ 96105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3048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717897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0 h 838200"/>
              <a:gd name="connsiteX1" fmla="*/ 342993 w 1447800"/>
              <a:gd name="connsiteY1" fmla="*/ 3048 h 838200"/>
              <a:gd name="connsiteX2" fmla="*/ 516729 w 1447800"/>
              <a:gd name="connsiteY2" fmla="*/ 149352 h 838200"/>
              <a:gd name="connsiteX3" fmla="*/ 653889 w 1447800"/>
              <a:gd name="connsiteY3" fmla="*/ 3048 h 838200"/>
              <a:gd name="connsiteX4" fmla="*/ 1447800 w 1447800"/>
              <a:gd name="connsiteY4" fmla="*/ 0 h 838200"/>
              <a:gd name="connsiteX5" fmla="*/ 1447800 w 1447800"/>
              <a:gd name="connsiteY5" fmla="*/ 838200 h 838200"/>
              <a:gd name="connsiteX6" fmla="*/ 0 w 1447800"/>
              <a:gd name="connsiteY6" fmla="*/ 838200 h 838200"/>
              <a:gd name="connsiteX7" fmla="*/ 0 w 1447800"/>
              <a:gd name="connsiteY7" fmla="*/ 0 h 838200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447800 w 1447800"/>
              <a:gd name="connsiteY5" fmla="*/ 9593 h 847793"/>
              <a:gd name="connsiteX6" fmla="*/ 1447800 w 1447800"/>
              <a:gd name="connsiteY6" fmla="*/ 847793 h 847793"/>
              <a:gd name="connsiteX7" fmla="*/ 0 w 1447800"/>
              <a:gd name="connsiteY7" fmla="*/ 847793 h 847793"/>
              <a:gd name="connsiteX8" fmla="*/ 0 w 1447800"/>
              <a:gd name="connsiteY8" fmla="*/ 9593 h 847793"/>
              <a:gd name="connsiteX0" fmla="*/ 0 w 1447800"/>
              <a:gd name="connsiteY0" fmla="*/ 9593 h 847793"/>
              <a:gd name="connsiteX1" fmla="*/ 342993 w 1447800"/>
              <a:gd name="connsiteY1" fmla="*/ 12641 h 847793"/>
              <a:gd name="connsiteX2" fmla="*/ 516729 w 1447800"/>
              <a:gd name="connsiteY2" fmla="*/ 158945 h 847793"/>
              <a:gd name="connsiteX3" fmla="*/ 653889 w 1447800"/>
              <a:gd name="connsiteY3" fmla="*/ 12641 h 847793"/>
              <a:gd name="connsiteX4" fmla="*/ 958916 w 1447800"/>
              <a:gd name="connsiteY4" fmla="*/ 0 h 847793"/>
              <a:gd name="connsiteX5" fmla="*/ 1297244 w 1447800"/>
              <a:gd name="connsiteY5" fmla="*/ 1 h 847793"/>
              <a:gd name="connsiteX6" fmla="*/ 1447800 w 1447800"/>
              <a:gd name="connsiteY6" fmla="*/ 9593 h 847793"/>
              <a:gd name="connsiteX7" fmla="*/ 1447800 w 1447800"/>
              <a:gd name="connsiteY7" fmla="*/ 847793 h 847793"/>
              <a:gd name="connsiteX8" fmla="*/ 0 w 1447800"/>
              <a:gd name="connsiteY8" fmla="*/ 847793 h 847793"/>
              <a:gd name="connsiteX9" fmla="*/ 0 w 1447800"/>
              <a:gd name="connsiteY9" fmla="*/ 9593 h 847793"/>
              <a:gd name="connsiteX0" fmla="*/ 0 w 1447800"/>
              <a:gd name="connsiteY0" fmla="*/ 18736 h 856936"/>
              <a:gd name="connsiteX1" fmla="*/ 342993 w 1447800"/>
              <a:gd name="connsiteY1" fmla="*/ 21784 h 856936"/>
              <a:gd name="connsiteX2" fmla="*/ 516729 w 1447800"/>
              <a:gd name="connsiteY2" fmla="*/ 168088 h 856936"/>
              <a:gd name="connsiteX3" fmla="*/ 653889 w 1447800"/>
              <a:gd name="connsiteY3" fmla="*/ 21784 h 856936"/>
              <a:gd name="connsiteX4" fmla="*/ 958916 w 1447800"/>
              <a:gd name="connsiteY4" fmla="*/ 9143 h 856936"/>
              <a:gd name="connsiteX5" fmla="*/ 1050356 w 1447800"/>
              <a:gd name="connsiteY5" fmla="*/ 0 h 856936"/>
              <a:gd name="connsiteX6" fmla="*/ 1297244 w 1447800"/>
              <a:gd name="connsiteY6" fmla="*/ 9144 h 856936"/>
              <a:gd name="connsiteX7" fmla="*/ 1447800 w 1447800"/>
              <a:gd name="connsiteY7" fmla="*/ 18736 h 856936"/>
              <a:gd name="connsiteX8" fmla="*/ 1447800 w 1447800"/>
              <a:gd name="connsiteY8" fmla="*/ 856936 h 856936"/>
              <a:gd name="connsiteX9" fmla="*/ 0 w 1447800"/>
              <a:gd name="connsiteY9" fmla="*/ 856936 h 856936"/>
              <a:gd name="connsiteX10" fmla="*/ 0 w 1447800"/>
              <a:gd name="connsiteY10" fmla="*/ 18736 h 856936"/>
              <a:gd name="connsiteX0" fmla="*/ 0 w 1447800"/>
              <a:gd name="connsiteY0" fmla="*/ 27880 h 866080"/>
              <a:gd name="connsiteX1" fmla="*/ 342993 w 1447800"/>
              <a:gd name="connsiteY1" fmla="*/ 30928 h 866080"/>
              <a:gd name="connsiteX2" fmla="*/ 516729 w 1447800"/>
              <a:gd name="connsiteY2" fmla="*/ 177232 h 866080"/>
              <a:gd name="connsiteX3" fmla="*/ 653889 w 1447800"/>
              <a:gd name="connsiteY3" fmla="*/ 30928 h 866080"/>
              <a:gd name="connsiteX4" fmla="*/ 958916 w 1447800"/>
              <a:gd name="connsiteY4" fmla="*/ 18287 h 866080"/>
              <a:gd name="connsiteX5" fmla="*/ 1050356 w 1447800"/>
              <a:gd name="connsiteY5" fmla="*/ 9144 h 866080"/>
              <a:gd name="connsiteX6" fmla="*/ 1196660 w 1447800"/>
              <a:gd name="connsiteY6" fmla="*/ 0 h 866080"/>
              <a:gd name="connsiteX7" fmla="*/ 1297244 w 1447800"/>
              <a:gd name="connsiteY7" fmla="*/ 18288 h 866080"/>
              <a:gd name="connsiteX8" fmla="*/ 1447800 w 1447800"/>
              <a:gd name="connsiteY8" fmla="*/ 27880 h 866080"/>
              <a:gd name="connsiteX9" fmla="*/ 1447800 w 1447800"/>
              <a:gd name="connsiteY9" fmla="*/ 866080 h 866080"/>
              <a:gd name="connsiteX10" fmla="*/ 0 w 1447800"/>
              <a:gd name="connsiteY10" fmla="*/ 866080 h 866080"/>
              <a:gd name="connsiteX11" fmla="*/ 0 w 1447800"/>
              <a:gd name="connsiteY11" fmla="*/ 27880 h 866080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1050356 w 1447800"/>
              <a:gd name="connsiteY5" fmla="*/ 128016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37159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8916 w 1447800"/>
              <a:gd name="connsiteY4" fmla="*/ 146303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7244 w 1447800"/>
              <a:gd name="connsiteY7" fmla="*/ 137160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66849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4952"/>
              <a:gd name="connsiteX1" fmla="*/ 342993 w 1447800"/>
              <a:gd name="connsiteY1" fmla="*/ 149800 h 984952"/>
              <a:gd name="connsiteX2" fmla="*/ 516729 w 1447800"/>
              <a:gd name="connsiteY2" fmla="*/ 296104 h 984952"/>
              <a:gd name="connsiteX3" fmla="*/ 653889 w 1447800"/>
              <a:gd name="connsiteY3" fmla="*/ 149800 h 984952"/>
              <a:gd name="connsiteX4" fmla="*/ 952978 w 1447800"/>
              <a:gd name="connsiteY4" fmla="*/ 152240 h 984952"/>
              <a:gd name="connsiteX5" fmla="*/ 949772 w 1447800"/>
              <a:gd name="connsiteY5" fmla="*/ 0 h 984952"/>
              <a:gd name="connsiteX6" fmla="*/ 1297244 w 1447800"/>
              <a:gd name="connsiteY6" fmla="*/ 0 h 984952"/>
              <a:gd name="connsiteX7" fmla="*/ 1291307 w 1447800"/>
              <a:gd name="connsiteY7" fmla="*/ 143098 h 984952"/>
              <a:gd name="connsiteX8" fmla="*/ 1447800 w 1447800"/>
              <a:gd name="connsiteY8" fmla="*/ 146752 h 984952"/>
              <a:gd name="connsiteX9" fmla="*/ 1447800 w 1447800"/>
              <a:gd name="connsiteY9" fmla="*/ 984952 h 984952"/>
              <a:gd name="connsiteX10" fmla="*/ 0 w 1447800"/>
              <a:gd name="connsiteY10" fmla="*/ 984952 h 984952"/>
              <a:gd name="connsiteX11" fmla="*/ 0 w 1447800"/>
              <a:gd name="connsiteY11" fmla="*/ 146752 h 9849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365667 w 1447800"/>
              <a:gd name="connsiteY10" fmla="*/ 987552 h 987552"/>
              <a:gd name="connsiteX11" fmla="*/ 0 w 1447800"/>
              <a:gd name="connsiteY11" fmla="*/ 984952 h 987552"/>
              <a:gd name="connsiteX12" fmla="*/ 0 w 1447800"/>
              <a:gd name="connsiteY12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521115 w 1447800"/>
              <a:gd name="connsiteY10" fmla="*/ 978408 h 987552"/>
              <a:gd name="connsiteX11" fmla="*/ 365667 w 1447800"/>
              <a:gd name="connsiteY11" fmla="*/ 987552 h 987552"/>
              <a:gd name="connsiteX12" fmla="*/ 0 w 1447800"/>
              <a:gd name="connsiteY12" fmla="*/ 984952 h 987552"/>
              <a:gd name="connsiteX13" fmla="*/ 0 w 1447800"/>
              <a:gd name="connsiteY13" fmla="*/ 146752 h 987552"/>
              <a:gd name="connsiteX0" fmla="*/ 0 w 1447800"/>
              <a:gd name="connsiteY0" fmla="*/ 146752 h 987552"/>
              <a:gd name="connsiteX1" fmla="*/ 342993 w 1447800"/>
              <a:gd name="connsiteY1" fmla="*/ 149800 h 987552"/>
              <a:gd name="connsiteX2" fmla="*/ 516729 w 1447800"/>
              <a:gd name="connsiteY2" fmla="*/ 296104 h 987552"/>
              <a:gd name="connsiteX3" fmla="*/ 653889 w 1447800"/>
              <a:gd name="connsiteY3" fmla="*/ 149800 h 987552"/>
              <a:gd name="connsiteX4" fmla="*/ 952978 w 1447800"/>
              <a:gd name="connsiteY4" fmla="*/ 152240 h 987552"/>
              <a:gd name="connsiteX5" fmla="*/ 949772 w 1447800"/>
              <a:gd name="connsiteY5" fmla="*/ 0 h 987552"/>
              <a:gd name="connsiteX6" fmla="*/ 1297244 w 1447800"/>
              <a:gd name="connsiteY6" fmla="*/ 0 h 987552"/>
              <a:gd name="connsiteX7" fmla="*/ 1291307 w 1447800"/>
              <a:gd name="connsiteY7" fmla="*/ 143098 h 987552"/>
              <a:gd name="connsiteX8" fmla="*/ 1447800 w 1447800"/>
              <a:gd name="connsiteY8" fmla="*/ 146752 h 987552"/>
              <a:gd name="connsiteX9" fmla="*/ 1447800 w 1447800"/>
              <a:gd name="connsiteY9" fmla="*/ 984952 h 987552"/>
              <a:gd name="connsiteX10" fmla="*/ 658275 w 1447800"/>
              <a:gd name="connsiteY10" fmla="*/ 978408 h 987552"/>
              <a:gd name="connsiteX11" fmla="*/ 521115 w 1447800"/>
              <a:gd name="connsiteY11" fmla="*/ 978408 h 987552"/>
              <a:gd name="connsiteX12" fmla="*/ 365667 w 1447800"/>
              <a:gd name="connsiteY12" fmla="*/ 987552 h 987552"/>
              <a:gd name="connsiteX13" fmla="*/ 0 w 1447800"/>
              <a:gd name="connsiteY13" fmla="*/ 984952 h 987552"/>
              <a:gd name="connsiteX14" fmla="*/ 0 w 1447800"/>
              <a:gd name="connsiteY14" fmla="*/ 146752 h 987552"/>
              <a:gd name="connsiteX0" fmla="*/ 0 w 1447800"/>
              <a:gd name="connsiteY0" fmla="*/ 146752 h 1143000"/>
              <a:gd name="connsiteX1" fmla="*/ 342993 w 1447800"/>
              <a:gd name="connsiteY1" fmla="*/ 149800 h 1143000"/>
              <a:gd name="connsiteX2" fmla="*/ 516729 w 1447800"/>
              <a:gd name="connsiteY2" fmla="*/ 296104 h 1143000"/>
              <a:gd name="connsiteX3" fmla="*/ 653889 w 1447800"/>
              <a:gd name="connsiteY3" fmla="*/ 149800 h 1143000"/>
              <a:gd name="connsiteX4" fmla="*/ 952978 w 1447800"/>
              <a:gd name="connsiteY4" fmla="*/ 152240 h 1143000"/>
              <a:gd name="connsiteX5" fmla="*/ 949772 w 1447800"/>
              <a:gd name="connsiteY5" fmla="*/ 0 h 1143000"/>
              <a:gd name="connsiteX6" fmla="*/ 1297244 w 1447800"/>
              <a:gd name="connsiteY6" fmla="*/ 0 h 1143000"/>
              <a:gd name="connsiteX7" fmla="*/ 1291307 w 1447800"/>
              <a:gd name="connsiteY7" fmla="*/ 143098 h 1143000"/>
              <a:gd name="connsiteX8" fmla="*/ 1447800 w 1447800"/>
              <a:gd name="connsiteY8" fmla="*/ 146752 h 1143000"/>
              <a:gd name="connsiteX9" fmla="*/ 1447800 w 1447800"/>
              <a:gd name="connsiteY9" fmla="*/ 984952 h 1143000"/>
              <a:gd name="connsiteX10" fmla="*/ 658275 w 1447800"/>
              <a:gd name="connsiteY10" fmla="*/ 978408 h 1143000"/>
              <a:gd name="connsiteX11" fmla="*/ 521115 w 1447800"/>
              <a:gd name="connsiteY11" fmla="*/ 1143000 h 1143000"/>
              <a:gd name="connsiteX12" fmla="*/ 365667 w 1447800"/>
              <a:gd name="connsiteY12" fmla="*/ 987552 h 1143000"/>
              <a:gd name="connsiteX13" fmla="*/ 0 w 1447800"/>
              <a:gd name="connsiteY13" fmla="*/ 984952 h 1143000"/>
              <a:gd name="connsiteX14" fmla="*/ 0 w 1447800"/>
              <a:gd name="connsiteY14" fmla="*/ 146752 h 1143000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6683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658275 w 1447800"/>
              <a:gd name="connsiteY10" fmla="*/ 978408 h 1152144"/>
              <a:gd name="connsiteX11" fmla="*/ 521115 w 1447800"/>
              <a:gd name="connsiteY11" fmla="*/ 1152144 h 1152144"/>
              <a:gd name="connsiteX12" fmla="*/ 365667 w 1447800"/>
              <a:gd name="connsiteY12" fmla="*/ 987552 h 1152144"/>
              <a:gd name="connsiteX13" fmla="*/ 0 w 1447800"/>
              <a:gd name="connsiteY13" fmla="*/ 984952 h 1152144"/>
              <a:gd name="connsiteX14" fmla="*/ 0 w 1447800"/>
              <a:gd name="connsiteY14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969171 w 1447800"/>
              <a:gd name="connsiteY10" fmla="*/ 978408 h 1152144"/>
              <a:gd name="connsiteX11" fmla="*/ 658275 w 1447800"/>
              <a:gd name="connsiteY11" fmla="*/ 978408 h 1152144"/>
              <a:gd name="connsiteX12" fmla="*/ 521115 w 1447800"/>
              <a:gd name="connsiteY12" fmla="*/ 1152144 h 1152144"/>
              <a:gd name="connsiteX13" fmla="*/ 365667 w 1447800"/>
              <a:gd name="connsiteY13" fmla="*/ 987552 h 1152144"/>
              <a:gd name="connsiteX14" fmla="*/ 0 w 1447800"/>
              <a:gd name="connsiteY14" fmla="*/ 984952 h 1152144"/>
              <a:gd name="connsiteX15" fmla="*/ 0 w 1447800"/>
              <a:gd name="connsiteY15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969171 w 1447800"/>
              <a:gd name="connsiteY11" fmla="*/ 978408 h 1152144"/>
              <a:gd name="connsiteX12" fmla="*/ 658275 w 1447800"/>
              <a:gd name="connsiteY12" fmla="*/ 978408 h 1152144"/>
              <a:gd name="connsiteX13" fmla="*/ 521115 w 1447800"/>
              <a:gd name="connsiteY13" fmla="*/ 1152144 h 1152144"/>
              <a:gd name="connsiteX14" fmla="*/ 365667 w 1447800"/>
              <a:gd name="connsiteY14" fmla="*/ 987552 h 1152144"/>
              <a:gd name="connsiteX15" fmla="*/ 0 w 1447800"/>
              <a:gd name="connsiteY15" fmla="*/ 984952 h 1152144"/>
              <a:gd name="connsiteX16" fmla="*/ 0 w 1447800"/>
              <a:gd name="connsiteY16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069755 w 1447800"/>
              <a:gd name="connsiteY11" fmla="*/ 969264 h 1152144"/>
              <a:gd name="connsiteX12" fmla="*/ 969171 w 1447800"/>
              <a:gd name="connsiteY12" fmla="*/ 978408 h 1152144"/>
              <a:gd name="connsiteX13" fmla="*/ 658275 w 1447800"/>
              <a:gd name="connsiteY13" fmla="*/ 978408 h 1152144"/>
              <a:gd name="connsiteX14" fmla="*/ 521115 w 1447800"/>
              <a:gd name="connsiteY14" fmla="*/ 1152144 h 1152144"/>
              <a:gd name="connsiteX15" fmla="*/ 365667 w 1447800"/>
              <a:gd name="connsiteY15" fmla="*/ 987552 h 1152144"/>
              <a:gd name="connsiteX16" fmla="*/ 0 w 1447800"/>
              <a:gd name="connsiteY16" fmla="*/ 984952 h 1152144"/>
              <a:gd name="connsiteX17" fmla="*/ 0 w 1447800"/>
              <a:gd name="connsiteY17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06915 w 1447800"/>
              <a:gd name="connsiteY11" fmla="*/ 97840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1069755 w 1447800"/>
              <a:gd name="connsiteY12" fmla="*/ 969264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171 w 1447800"/>
              <a:gd name="connsiteY12" fmla="*/ 859536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41739 w 1447800"/>
              <a:gd name="connsiteY12" fmla="*/ 850392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78315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8355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311356 w 1447800"/>
              <a:gd name="connsiteY11" fmla="*/ 841248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307499 w 1447800"/>
              <a:gd name="connsiteY10" fmla="*/ 978408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969648 w 1447800"/>
              <a:gd name="connsiteY12" fmla="*/ 841248 h 1152144"/>
              <a:gd name="connsiteX13" fmla="*/ 969171 w 1447800"/>
              <a:gd name="connsiteY13" fmla="*/ 978408 h 1152144"/>
              <a:gd name="connsiteX14" fmla="*/ 658275 w 1447800"/>
              <a:gd name="connsiteY14" fmla="*/ 978408 h 1152144"/>
              <a:gd name="connsiteX15" fmla="*/ 521115 w 1447800"/>
              <a:gd name="connsiteY15" fmla="*/ 1152144 h 1152144"/>
              <a:gd name="connsiteX16" fmla="*/ 365667 w 1447800"/>
              <a:gd name="connsiteY16" fmla="*/ 987552 h 1152144"/>
              <a:gd name="connsiteX17" fmla="*/ 0 w 1447800"/>
              <a:gd name="connsiteY17" fmla="*/ 984952 h 1152144"/>
              <a:gd name="connsiteX18" fmla="*/ 0 w 1447800"/>
              <a:gd name="connsiteY18" fmla="*/ 146752 h 1152144"/>
              <a:gd name="connsiteX0" fmla="*/ 0 w 1447800"/>
              <a:gd name="connsiteY0" fmla="*/ 146752 h 1152144"/>
              <a:gd name="connsiteX1" fmla="*/ 342993 w 1447800"/>
              <a:gd name="connsiteY1" fmla="*/ 149800 h 1152144"/>
              <a:gd name="connsiteX2" fmla="*/ 516729 w 1447800"/>
              <a:gd name="connsiteY2" fmla="*/ 296104 h 1152144"/>
              <a:gd name="connsiteX3" fmla="*/ 653889 w 1447800"/>
              <a:gd name="connsiteY3" fmla="*/ 149800 h 1152144"/>
              <a:gd name="connsiteX4" fmla="*/ 952978 w 1447800"/>
              <a:gd name="connsiteY4" fmla="*/ 152240 h 1152144"/>
              <a:gd name="connsiteX5" fmla="*/ 949772 w 1447800"/>
              <a:gd name="connsiteY5" fmla="*/ 0 h 1152144"/>
              <a:gd name="connsiteX6" fmla="*/ 1297244 w 1447800"/>
              <a:gd name="connsiteY6" fmla="*/ 0 h 1152144"/>
              <a:gd name="connsiteX7" fmla="*/ 1291307 w 1447800"/>
              <a:gd name="connsiteY7" fmla="*/ 143098 h 1152144"/>
              <a:gd name="connsiteX8" fmla="*/ 1447800 w 1447800"/>
              <a:gd name="connsiteY8" fmla="*/ 146752 h 1152144"/>
              <a:gd name="connsiteX9" fmla="*/ 1447800 w 1447800"/>
              <a:gd name="connsiteY9" fmla="*/ 984952 h 1152144"/>
              <a:gd name="connsiteX10" fmla="*/ 1294499 w 1447800"/>
              <a:gd name="connsiteY10" fmla="*/ 982742 h 1152144"/>
              <a:gd name="connsiteX11" fmla="*/ 1294022 w 1447800"/>
              <a:gd name="connsiteY11" fmla="*/ 836915 h 1152144"/>
              <a:gd name="connsiteX12" fmla="*/ 1133898 w 1447800"/>
              <a:gd name="connsiteY12" fmla="*/ 834789 h 1152144"/>
              <a:gd name="connsiteX13" fmla="*/ 969648 w 1447800"/>
              <a:gd name="connsiteY13" fmla="*/ 841248 h 1152144"/>
              <a:gd name="connsiteX14" fmla="*/ 969171 w 1447800"/>
              <a:gd name="connsiteY14" fmla="*/ 978408 h 1152144"/>
              <a:gd name="connsiteX15" fmla="*/ 658275 w 1447800"/>
              <a:gd name="connsiteY15" fmla="*/ 978408 h 1152144"/>
              <a:gd name="connsiteX16" fmla="*/ 521115 w 1447800"/>
              <a:gd name="connsiteY16" fmla="*/ 1152144 h 1152144"/>
              <a:gd name="connsiteX17" fmla="*/ 365667 w 1447800"/>
              <a:gd name="connsiteY17" fmla="*/ 987552 h 1152144"/>
              <a:gd name="connsiteX18" fmla="*/ 0 w 1447800"/>
              <a:gd name="connsiteY18" fmla="*/ 984952 h 1152144"/>
              <a:gd name="connsiteX19" fmla="*/ 0 w 1447800"/>
              <a:gd name="connsiteY19" fmla="*/ 146752 h 1152144"/>
              <a:gd name="connsiteX0" fmla="*/ 0 w 1447800"/>
              <a:gd name="connsiteY0" fmla="*/ 151806 h 1157198"/>
              <a:gd name="connsiteX1" fmla="*/ 342993 w 1447800"/>
              <a:gd name="connsiteY1" fmla="*/ 154854 h 1157198"/>
              <a:gd name="connsiteX2" fmla="*/ 516729 w 1447800"/>
              <a:gd name="connsiteY2" fmla="*/ 301158 h 1157198"/>
              <a:gd name="connsiteX3" fmla="*/ 653889 w 1447800"/>
              <a:gd name="connsiteY3" fmla="*/ 154854 h 1157198"/>
              <a:gd name="connsiteX4" fmla="*/ 952978 w 1447800"/>
              <a:gd name="connsiteY4" fmla="*/ 157294 h 1157198"/>
              <a:gd name="connsiteX5" fmla="*/ 949772 w 1447800"/>
              <a:gd name="connsiteY5" fmla="*/ 5054 h 1157198"/>
              <a:gd name="connsiteX6" fmla="*/ 1125985 w 1447800"/>
              <a:gd name="connsiteY6" fmla="*/ 0 h 1157198"/>
              <a:gd name="connsiteX7" fmla="*/ 1297244 w 1447800"/>
              <a:gd name="connsiteY7" fmla="*/ 5054 h 1157198"/>
              <a:gd name="connsiteX8" fmla="*/ 1291307 w 1447800"/>
              <a:gd name="connsiteY8" fmla="*/ 148152 h 1157198"/>
              <a:gd name="connsiteX9" fmla="*/ 1447800 w 1447800"/>
              <a:gd name="connsiteY9" fmla="*/ 151806 h 1157198"/>
              <a:gd name="connsiteX10" fmla="*/ 1447800 w 1447800"/>
              <a:gd name="connsiteY10" fmla="*/ 990006 h 1157198"/>
              <a:gd name="connsiteX11" fmla="*/ 1294499 w 1447800"/>
              <a:gd name="connsiteY11" fmla="*/ 987796 h 1157198"/>
              <a:gd name="connsiteX12" fmla="*/ 1294022 w 1447800"/>
              <a:gd name="connsiteY12" fmla="*/ 841969 h 1157198"/>
              <a:gd name="connsiteX13" fmla="*/ 1133898 w 1447800"/>
              <a:gd name="connsiteY13" fmla="*/ 839843 h 1157198"/>
              <a:gd name="connsiteX14" fmla="*/ 969648 w 1447800"/>
              <a:gd name="connsiteY14" fmla="*/ 846302 h 1157198"/>
              <a:gd name="connsiteX15" fmla="*/ 969171 w 1447800"/>
              <a:gd name="connsiteY15" fmla="*/ 983462 h 1157198"/>
              <a:gd name="connsiteX16" fmla="*/ 658275 w 1447800"/>
              <a:gd name="connsiteY16" fmla="*/ 983462 h 1157198"/>
              <a:gd name="connsiteX17" fmla="*/ 521115 w 1447800"/>
              <a:gd name="connsiteY17" fmla="*/ 1157198 h 1157198"/>
              <a:gd name="connsiteX18" fmla="*/ 365667 w 1447800"/>
              <a:gd name="connsiteY18" fmla="*/ 992606 h 1157198"/>
              <a:gd name="connsiteX19" fmla="*/ 0 w 1447800"/>
              <a:gd name="connsiteY19" fmla="*/ 990006 h 1157198"/>
              <a:gd name="connsiteX20" fmla="*/ 0 w 1447800"/>
              <a:gd name="connsiteY20" fmla="*/ 151806 h 115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47800" h="1157198">
                <a:moveTo>
                  <a:pt x="0" y="151806"/>
                </a:moveTo>
                <a:lnTo>
                  <a:pt x="342993" y="154854"/>
                </a:lnTo>
                <a:lnTo>
                  <a:pt x="516729" y="301158"/>
                </a:lnTo>
                <a:lnTo>
                  <a:pt x="653889" y="154854"/>
                </a:lnTo>
                <a:lnTo>
                  <a:pt x="952978" y="157294"/>
                </a:lnTo>
                <a:cubicBezTo>
                  <a:pt x="951909" y="106547"/>
                  <a:pt x="950841" y="55801"/>
                  <a:pt x="949772" y="5054"/>
                </a:cubicBezTo>
                <a:lnTo>
                  <a:pt x="1125985" y="0"/>
                </a:lnTo>
                <a:lnTo>
                  <a:pt x="1297244" y="5054"/>
                </a:lnTo>
                <a:lnTo>
                  <a:pt x="1291307" y="148152"/>
                </a:lnTo>
                <a:lnTo>
                  <a:pt x="1447800" y="151806"/>
                </a:lnTo>
                <a:lnTo>
                  <a:pt x="1447800" y="990006"/>
                </a:lnTo>
                <a:lnTo>
                  <a:pt x="1294499" y="987796"/>
                </a:lnTo>
                <a:lnTo>
                  <a:pt x="1294022" y="841969"/>
                </a:lnTo>
                <a:lnTo>
                  <a:pt x="1133898" y="839843"/>
                </a:lnTo>
                <a:lnTo>
                  <a:pt x="969648" y="846302"/>
                </a:lnTo>
                <a:lnTo>
                  <a:pt x="969171" y="983462"/>
                </a:lnTo>
                <a:lnTo>
                  <a:pt x="658275" y="983462"/>
                </a:lnTo>
                <a:lnTo>
                  <a:pt x="521115" y="1157198"/>
                </a:lnTo>
                <a:lnTo>
                  <a:pt x="365667" y="992606"/>
                </a:lnTo>
                <a:lnTo>
                  <a:pt x="0" y="990006"/>
                </a:lnTo>
                <a:lnTo>
                  <a:pt x="0" y="151806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SEQ</a:t>
            </a:r>
            <a:endParaRPr lang="en-US" sz="3200" dirty="0">
              <a:solidFill>
                <a:schemeClr val="tx1"/>
              </a:solidFill>
            </a:endParaRPr>
          </a:p>
        </p:txBody>
      </p:sp>
      <p:cxnSp>
        <p:nvCxnSpPr>
          <p:cNvPr id="25" name="Straight Arrow Connector 24"/>
          <p:cNvCxnSpPr>
            <a:stCxn id="21" idx="6"/>
            <a:endCxn id="24" idx="13"/>
          </p:cNvCxnSpPr>
          <p:nvPr/>
        </p:nvCxnSpPr>
        <p:spPr>
          <a:xfrm flipV="1">
            <a:off x="2131014" y="927441"/>
            <a:ext cx="7557" cy="292391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4" idx="17"/>
            <a:endCxn id="21" idx="2"/>
          </p:cNvCxnSpPr>
          <p:nvPr/>
        </p:nvCxnSpPr>
        <p:spPr>
          <a:xfrm flipH="1">
            <a:off x="1549174" y="1219832"/>
            <a:ext cx="4189" cy="277468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572000" y="2071107"/>
            <a:ext cx="2494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{Mon(</a:t>
            </a:r>
            <a:r>
              <a:rPr lang="en-US" sz="4000" i="1" dirty="0" smtClean="0"/>
              <a:t>S</a:t>
            </a:r>
            <a:r>
              <a:rPr lang="en-US" sz="4000" dirty="0" smtClean="0"/>
              <a:t>)}</a:t>
            </a:r>
            <a:r>
              <a:rPr lang="en-US" sz="4000" i="1" dirty="0" smtClean="0"/>
              <a:t>C</a:t>
            </a:r>
            <a:endParaRPr lang="en-US" sz="40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3350255" y="2931777"/>
            <a:ext cx="49380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All aggregations are </a:t>
            </a:r>
            <a:r>
              <a:rPr lang="en-US" sz="2800" i="1" dirty="0" err="1" smtClean="0"/>
              <a:t>monoidal</a:t>
            </a:r>
            <a:endParaRPr lang="en-US" sz="2800" i="1" dirty="0" smtClean="0"/>
          </a:p>
          <a:p>
            <a:r>
              <a:rPr lang="en-US" sz="2800" i="1" dirty="0" smtClean="0"/>
              <a:t>(associative and commutative).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15699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Outline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71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Motivation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Dryad: A distributed runtime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DryadLINQ: A compiler for Dryad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The Compiler Forest</a:t>
            </a:r>
          </a:p>
          <a:p>
            <a:r>
              <a:rPr lang="en-US" dirty="0" smtClean="0"/>
              <a:t>Sketch: A billion-row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59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" name="Straight Connector 90"/>
          <p:cNvCxnSpPr>
            <a:stCxn id="41" idx="3"/>
          </p:cNvCxnSpPr>
          <p:nvPr/>
        </p:nvCxnSpPr>
        <p:spPr>
          <a:xfrm>
            <a:off x="3010448" y="3171552"/>
            <a:ext cx="3314152" cy="43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grpSp>
        <p:nvGrpSpPr>
          <p:cNvPr id="46" name="Group 45"/>
          <p:cNvGrpSpPr/>
          <p:nvPr/>
        </p:nvGrpSpPr>
        <p:grpSpPr>
          <a:xfrm>
            <a:off x="914400" y="2971800"/>
            <a:ext cx="4648201" cy="3200399"/>
            <a:chOff x="724357" y="2127766"/>
            <a:chExt cx="5828843" cy="4273035"/>
          </a:xfrm>
        </p:grpSpPr>
        <p:pic>
          <p:nvPicPr>
            <p:cNvPr id="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4357" y="3886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007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77157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53557" y="3886200"/>
              <a:ext cx="799643" cy="2514600"/>
            </a:xfrm>
            <a:prstGeom prst="rect">
              <a:avLst/>
            </a:prstGeom>
            <a:noFill/>
          </p:spPr>
        </p:pic>
        <p:sp>
          <p:nvSpPr>
            <p:cNvPr id="8" name="Rectangle 7"/>
            <p:cNvSpPr/>
            <p:nvPr/>
          </p:nvSpPr>
          <p:spPr>
            <a:xfrm>
              <a:off x="7243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4007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0771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53557" y="3505200"/>
              <a:ext cx="762000" cy="2286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>
              <a:stCxn id="12" idx="2"/>
              <a:endCxn id="8" idx="0"/>
            </p:cNvCxnSpPr>
            <p:nvPr/>
          </p:nvCxnSpPr>
          <p:spPr>
            <a:xfrm flipH="1">
              <a:off x="1105357" y="2667000"/>
              <a:ext cx="30872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5400000">
              <a:off x="7627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7246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6484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103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>
              <a:off x="5341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4579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>
              <a:off x="24391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24010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23248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2867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22105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>
              <a:off x="21343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5400000">
              <a:off x="41155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>
              <a:off x="40774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5400000">
              <a:off x="40012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5400000">
              <a:off x="39631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>
              <a:off x="38869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38107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5791994" y="3885406"/>
              <a:ext cx="304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5753894" y="3999706"/>
              <a:ext cx="533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5677694" y="4152106"/>
              <a:ext cx="8382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5400000">
              <a:off x="5639594" y="4266406"/>
              <a:ext cx="10668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5563394" y="4418806"/>
              <a:ext cx="13716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5400000">
              <a:off x="5487194" y="4571206"/>
              <a:ext cx="1676400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stCxn id="12" idx="2"/>
              <a:endCxn id="9" idx="0"/>
            </p:cNvCxnSpPr>
            <p:nvPr/>
          </p:nvCxnSpPr>
          <p:spPr>
            <a:xfrm flipH="1">
              <a:off x="2781757" y="2667000"/>
              <a:ext cx="1410831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stCxn id="12" idx="2"/>
              <a:endCxn id="10" idx="0"/>
            </p:cNvCxnSpPr>
            <p:nvPr/>
          </p:nvCxnSpPr>
          <p:spPr>
            <a:xfrm>
              <a:off x="4192588" y="2667000"/>
              <a:ext cx="2655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12" idx="2"/>
              <a:endCxn id="11" idx="0"/>
            </p:cNvCxnSpPr>
            <p:nvPr/>
          </p:nvCxnSpPr>
          <p:spPr>
            <a:xfrm>
              <a:off x="4192588" y="2667000"/>
              <a:ext cx="1941969" cy="838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/>
            <p:cNvSpPr/>
            <p:nvPr/>
          </p:nvSpPr>
          <p:spPr>
            <a:xfrm>
              <a:off x="2590800" y="2127766"/>
              <a:ext cx="762000" cy="5334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2" name="Straight Connector 41"/>
            <p:cNvCxnSpPr>
              <a:stCxn id="41" idx="2"/>
              <a:endCxn id="8" idx="0"/>
            </p:cNvCxnSpPr>
            <p:nvPr/>
          </p:nvCxnSpPr>
          <p:spPr>
            <a:xfrm flipH="1">
              <a:off x="1105357" y="2661166"/>
              <a:ext cx="18664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2"/>
              <a:endCxn id="9" idx="0"/>
            </p:cNvCxnSpPr>
            <p:nvPr/>
          </p:nvCxnSpPr>
          <p:spPr>
            <a:xfrm flipH="1">
              <a:off x="2781757" y="2661166"/>
              <a:ext cx="190043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>
              <a:stCxn id="41" idx="2"/>
              <a:endCxn id="10" idx="0"/>
            </p:cNvCxnSpPr>
            <p:nvPr/>
          </p:nvCxnSpPr>
          <p:spPr>
            <a:xfrm>
              <a:off x="2971800" y="2661166"/>
              <a:ext cx="14863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41" idx="2"/>
              <a:endCxn id="11" idx="0"/>
            </p:cNvCxnSpPr>
            <p:nvPr/>
          </p:nvCxnSpPr>
          <p:spPr>
            <a:xfrm>
              <a:off x="2971800" y="2661166"/>
              <a:ext cx="3162757" cy="844034"/>
            </a:xfrm>
            <a:prstGeom prst="line">
              <a:avLst/>
            </a:prstGeom>
            <a:ln w="5715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/>
            <p:cNvSpPr/>
            <p:nvPr/>
          </p:nvSpPr>
          <p:spPr>
            <a:xfrm>
              <a:off x="3811588" y="2133600"/>
              <a:ext cx="762000" cy="533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:\Users\mbudiu\AppData\Local\Microsoft\Windows\Temporary Internet Files\Content.IE5\X5IFRAUI\MP900448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779458"/>
            <a:ext cx="1056191" cy="79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7" name="Straight Connector 96"/>
          <p:cNvCxnSpPr>
            <a:endCxn id="1026" idx="1"/>
          </p:cNvCxnSpPr>
          <p:nvPr/>
        </p:nvCxnSpPr>
        <p:spPr>
          <a:xfrm flipV="1">
            <a:off x="6781800" y="3175530"/>
            <a:ext cx="533400" cy="39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1026" idx="0"/>
          </p:cNvCxnSpPr>
          <p:nvPr/>
        </p:nvCxnSpPr>
        <p:spPr>
          <a:xfrm flipH="1" flipV="1">
            <a:off x="7843295" y="2057400"/>
            <a:ext cx="1" cy="722058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budiu\AppData\Local\Microsoft\Windows\Temporary Internet Files\Content.IE5\N94RV80I\MC900055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138" y="1295400"/>
            <a:ext cx="1176253" cy="100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t-qil\AppData\Local\Microsoft\Windows\Temporary Internet Files\Content.IE5\XBK56KTO\MP900433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6671" y="2779459"/>
            <a:ext cx="913058" cy="91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3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077" y="1825625"/>
            <a:ext cx="8613226" cy="4351338"/>
          </a:xfrm>
        </p:spPr>
        <p:txBody>
          <a:bodyPr>
            <a:normAutofit/>
          </a:bodyPr>
          <a:lstStyle/>
          <a:p>
            <a:r>
              <a:rPr lang="en-US" dirty="0" smtClean="0"/>
              <a:t>Visualizations are bounded data displays</a:t>
            </a:r>
          </a:p>
          <a:p>
            <a:r>
              <a:rPr lang="en-US" dirty="0" smtClean="0"/>
              <a:t>All computations are sketches</a:t>
            </a:r>
          </a:p>
          <a:p>
            <a:endParaRPr lang="en-US" dirty="0"/>
          </a:p>
          <a:p>
            <a:r>
              <a:rPr lang="en-US" b="1" dirty="0" smtClean="0"/>
              <a:t>Sketch</a:t>
            </a:r>
            <a:r>
              <a:rPr lang="en-US" dirty="0" smtClean="0"/>
              <a:t> is a runtime for 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running streaming (sketching) algorithms</a:t>
            </a:r>
          </a:p>
          <a:p>
            <a:pPr marL="914400" lvl="1" indent="-457200">
              <a:buAutoNum type="arabicParenBoth"/>
            </a:pPr>
            <a:r>
              <a:rPr lang="en-US" dirty="0" smtClean="0"/>
              <a:t>implementing </a:t>
            </a:r>
            <a:r>
              <a:rPr lang="en-US" dirty="0"/>
              <a:t>visualizations with bounded </a:t>
            </a:r>
            <a:r>
              <a:rPr lang="en-US" dirty="0" smtClean="0"/>
              <a:t>data renderings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6673" y="365126"/>
            <a:ext cx="1098677" cy="15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Streaming algorithms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Sketches = randomized streaming algorithms </a:t>
            </a:r>
          </a:p>
          <a:p>
            <a:r>
              <a:rPr lang="en-US" dirty="0" smtClean="0"/>
              <a:t>Input = set of size n</a:t>
            </a:r>
          </a:p>
          <a:p>
            <a:r>
              <a:rPr lang="en-US" dirty="0" smtClean="0"/>
              <a:t>Result same independent of the order</a:t>
            </a:r>
          </a:p>
          <a:p>
            <a:r>
              <a:rPr lang="en-US" dirty="0" smtClean="0"/>
              <a:t>Memory = O(log(n))</a:t>
            </a:r>
          </a:p>
          <a:p>
            <a:r>
              <a:rPr lang="en-US" dirty="0" smtClean="0"/>
              <a:t>Multi-pass</a:t>
            </a:r>
          </a:p>
          <a:p>
            <a:endParaRPr lang="en-US" dirty="0"/>
          </a:p>
          <a:p>
            <a:r>
              <a:rPr lang="en-US" dirty="0" smtClean="0"/>
              <a:t>Linear input transformations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74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295" y="2484054"/>
            <a:ext cx="1755228" cy="263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1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" y="-244474"/>
            <a:ext cx="7886700" cy="1325563"/>
          </a:xfrm>
        </p:spPr>
        <p:txBody>
          <a:bodyPr/>
          <a:lstStyle/>
          <a:p>
            <a:r>
              <a:rPr lang="en-US" dirty="0" smtClean="0"/>
              <a:t>Sketch video</a:t>
            </a:r>
            <a:endParaRPr lang="en-US" dirty="0"/>
          </a:p>
        </p:txBody>
      </p:sp>
      <p:pic>
        <p:nvPicPr>
          <p:cNvPr id="5" name="sketch-tweet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064" y="805800"/>
            <a:ext cx="7888286" cy="591567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 billion rows on 155 machines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8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18" y="1508812"/>
            <a:ext cx="7867650" cy="4705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Spreadsheet operations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508812"/>
            <a:ext cx="7886700" cy="4668151"/>
          </a:xfrm>
          <a:solidFill>
            <a:srgbClr val="FFFFFF">
              <a:alpha val="69804"/>
            </a:srgb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Browsing/scrolling</a:t>
            </a:r>
          </a:p>
          <a:p>
            <a:r>
              <a:rPr lang="en-US" dirty="0" smtClean="0"/>
              <a:t>Filtering</a:t>
            </a:r>
          </a:p>
          <a:p>
            <a:pPr lvl="1"/>
            <a:r>
              <a:rPr lang="en-US" dirty="0" smtClean="0"/>
              <a:t>Using predicates</a:t>
            </a:r>
          </a:p>
          <a:p>
            <a:pPr lvl="1"/>
            <a:r>
              <a:rPr lang="en-US" dirty="0" smtClean="0"/>
              <a:t>Heavy hitters</a:t>
            </a:r>
          </a:p>
          <a:p>
            <a:pPr lvl="1"/>
            <a:r>
              <a:rPr lang="en-US" dirty="0" smtClean="0"/>
              <a:t>Sampling</a:t>
            </a:r>
          </a:p>
          <a:p>
            <a:r>
              <a:rPr lang="en-US" dirty="0" smtClean="0"/>
              <a:t>Searching</a:t>
            </a:r>
          </a:p>
          <a:p>
            <a:r>
              <a:rPr lang="en-US" dirty="0" smtClean="0"/>
              <a:t>Sorting</a:t>
            </a:r>
          </a:p>
          <a:p>
            <a:r>
              <a:rPr lang="en-US" dirty="0" smtClean="0"/>
              <a:t>Computing new columns</a:t>
            </a:r>
          </a:p>
          <a:p>
            <a:r>
              <a:rPr lang="en-US" dirty="0" smtClean="0"/>
              <a:t>Set operations (intersection, union, etc.)</a:t>
            </a:r>
          </a:p>
          <a:p>
            <a:r>
              <a:rPr lang="en-US" dirty="0" smtClean="0"/>
              <a:t>Charting</a:t>
            </a:r>
          </a:p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3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818" y="1603804"/>
            <a:ext cx="6667500" cy="47625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3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320" y="1554377"/>
            <a:ext cx="6667500" cy="4762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Heat Maps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1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distributed service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272599" y="6356351"/>
            <a:ext cx="2057400" cy="365125"/>
          </a:xfrm>
        </p:spPr>
        <p:txBody>
          <a:bodyPr/>
          <a:lstStyle/>
          <a:p>
            <a:fld id="{E28248A2-C527-40F2-A97A-FB1E4B5C2DC0}" type="slidenum">
              <a:rPr lang="en-US" smtClean="0"/>
              <a:t>80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586" y="1842702"/>
            <a:ext cx="814001" cy="8140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9763" y="1842702"/>
            <a:ext cx="814001" cy="814001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7947" y="4699769"/>
            <a:ext cx="1116741" cy="1116741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6635578" y="581325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6635578" y="594658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6635578" y="608501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627854" y="617168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6099607" y="415992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738" y="4699768"/>
            <a:ext cx="1116741" cy="1116741"/>
          </a:xfrm>
          <a:prstGeom prst="rect">
            <a:avLst/>
          </a:prstGeom>
        </p:spPr>
      </p:pic>
      <p:sp>
        <p:nvSpPr>
          <p:cNvPr id="38" name="Rectangle 37"/>
          <p:cNvSpPr/>
          <p:nvPr/>
        </p:nvSpPr>
        <p:spPr>
          <a:xfrm>
            <a:off x="4818369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4818369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/>
          <p:cNvSpPr/>
          <p:nvPr/>
        </p:nvSpPr>
        <p:spPr>
          <a:xfrm>
            <a:off x="4818369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4810645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2" name="Rectangle 41"/>
          <p:cNvSpPr/>
          <p:nvPr/>
        </p:nvSpPr>
        <p:spPr>
          <a:xfrm>
            <a:off x="4282398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396" y="4699768"/>
            <a:ext cx="1116741" cy="1116741"/>
          </a:xfrm>
          <a:prstGeom prst="rect">
            <a:avLst/>
          </a:prstGeom>
        </p:spPr>
      </p:pic>
      <p:sp>
        <p:nvSpPr>
          <p:cNvPr id="44" name="Rectangle 43"/>
          <p:cNvSpPr/>
          <p:nvPr/>
        </p:nvSpPr>
        <p:spPr>
          <a:xfrm>
            <a:off x="3027027" y="5813250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3027027" y="5946587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3027027" y="608501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>
            <a:off x="3019303" y="6171684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48" name="Rectangle 47"/>
          <p:cNvSpPr/>
          <p:nvPr/>
        </p:nvSpPr>
        <p:spPr>
          <a:xfrm>
            <a:off x="2491056" y="4159926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99" y="4696509"/>
            <a:ext cx="1116741" cy="1116741"/>
          </a:xfrm>
          <a:prstGeom prst="rect">
            <a:avLst/>
          </a:prstGeom>
        </p:spPr>
      </p:pic>
      <p:sp>
        <p:nvSpPr>
          <p:cNvPr id="50" name="Rectangle 49"/>
          <p:cNvSpPr/>
          <p:nvPr/>
        </p:nvSpPr>
        <p:spPr>
          <a:xfrm>
            <a:off x="1234930" y="5809991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1234930" y="5943328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1234930" y="6081759"/>
            <a:ext cx="551414" cy="11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/>
          <p:cNvSpPr txBox="1"/>
          <p:nvPr/>
        </p:nvSpPr>
        <p:spPr>
          <a:xfrm>
            <a:off x="1227206" y="6168425"/>
            <a:ext cx="599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data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698959" y="4156667"/>
            <a:ext cx="1623365" cy="5398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Sketch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service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6" name="Straight Arrow Connector 55"/>
          <p:cNvCxnSpPr>
            <a:stCxn id="11" idx="2"/>
            <a:endCxn id="36" idx="0"/>
          </p:cNvCxnSpPr>
          <p:nvPr/>
        </p:nvCxnSpPr>
        <p:spPr>
          <a:xfrm>
            <a:off x="5966764" y="2656703"/>
            <a:ext cx="944526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>
            <a:stCxn id="11" idx="2"/>
            <a:endCxn id="42" idx="0"/>
          </p:cNvCxnSpPr>
          <p:nvPr/>
        </p:nvCxnSpPr>
        <p:spPr>
          <a:xfrm flipH="1">
            <a:off x="5094081" y="2656703"/>
            <a:ext cx="872683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" idx="2"/>
            <a:endCxn id="36" idx="0"/>
          </p:cNvCxnSpPr>
          <p:nvPr/>
        </p:nvCxnSpPr>
        <p:spPr>
          <a:xfrm>
            <a:off x="2860587" y="2656703"/>
            <a:ext cx="4050703" cy="150322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10" idx="2"/>
            <a:endCxn id="42" idx="0"/>
          </p:cNvCxnSpPr>
          <p:nvPr/>
        </p:nvCxnSpPr>
        <p:spPr>
          <a:xfrm>
            <a:off x="2860587" y="2656703"/>
            <a:ext cx="2233494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" idx="2"/>
            <a:endCxn id="48" idx="0"/>
          </p:cNvCxnSpPr>
          <p:nvPr/>
        </p:nvCxnSpPr>
        <p:spPr>
          <a:xfrm>
            <a:off x="2860587" y="2656703"/>
            <a:ext cx="442152" cy="1503223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10" idx="2"/>
            <a:endCxn id="54" idx="0"/>
          </p:cNvCxnSpPr>
          <p:nvPr/>
        </p:nvCxnSpPr>
        <p:spPr>
          <a:xfrm flipH="1">
            <a:off x="1510642" y="2656703"/>
            <a:ext cx="1349945" cy="1499964"/>
          </a:xfrm>
          <a:prstGeom prst="straightConnector1">
            <a:avLst/>
          </a:prstGeom>
          <a:ln w="444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11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DataSets</a:t>
            </a:r>
            <a:r>
              <a:rPr lang="en-US" dirty="0" smtClean="0"/>
              <a:t> = distributed objects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81</a:t>
            </a:fld>
            <a:endParaRPr lang="en-US"/>
          </a:p>
        </p:txBody>
      </p:sp>
      <p:sp>
        <p:nvSpPr>
          <p:cNvPr id="4" name="Isosceles Triangle 3"/>
          <p:cNvSpPr/>
          <p:nvPr/>
        </p:nvSpPr>
        <p:spPr>
          <a:xfrm>
            <a:off x="1680518" y="2508422"/>
            <a:ext cx="6322028" cy="3472248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/>
          <p:cNvSpPr/>
          <p:nvPr/>
        </p:nvSpPr>
        <p:spPr>
          <a:xfrm>
            <a:off x="2231399" y="3561698"/>
            <a:ext cx="5032444" cy="999194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Network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93498" y="1863684"/>
            <a:ext cx="2458995" cy="1484997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80519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1547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893275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lide Number Placeholder 2"/>
          <p:cNvSpPr txBox="1">
            <a:spLocks/>
          </p:cNvSpPr>
          <p:nvPr/>
        </p:nvSpPr>
        <p:spPr>
          <a:xfrm>
            <a:off x="8059697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8248A2-C527-40F2-A97A-FB1E4B5C2DC0}" type="slidenum">
              <a:rPr lang="en-US" smtClean="0"/>
              <a:pPr/>
              <a:t>81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495022" y="4769709"/>
            <a:ext cx="1507524" cy="1951768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052493" y="1816721"/>
            <a:ext cx="72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072825" y="4769709"/>
            <a:ext cx="87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Servers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6778460" y="2561734"/>
            <a:ext cx="16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DataSet</a:t>
            </a:r>
            <a:r>
              <a:rPr lang="en-US" sz="2400" dirty="0" smtClean="0"/>
              <a:t>&lt;T&gt;</a:t>
            </a:r>
            <a:endParaRPr lang="en-US" sz="2400" dirty="0"/>
          </a:p>
        </p:txBody>
      </p:sp>
      <p:cxnSp>
        <p:nvCxnSpPr>
          <p:cNvPr id="21" name="Straight Arrow Connector 20"/>
          <p:cNvCxnSpPr>
            <a:stCxn id="19" idx="2"/>
          </p:cNvCxnSpPr>
          <p:nvPr/>
        </p:nvCxnSpPr>
        <p:spPr>
          <a:xfrm flipH="1">
            <a:off x="5746898" y="3023399"/>
            <a:ext cx="1863866" cy="469396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3705447" y="2001387"/>
            <a:ext cx="2254102" cy="460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7650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2313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977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38350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849899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316294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94748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413876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5880271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6568467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7034862" y="6049926"/>
            <a:ext cx="419987" cy="5954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6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 Spreadsheet architecture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82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18240" y="3894082"/>
            <a:ext cx="5531139" cy="6708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 smtClean="0">
                <a:solidFill>
                  <a:schemeClr val="tx1"/>
                </a:solidFill>
              </a:rPr>
              <a:t>DataSet</a:t>
            </a:r>
            <a:r>
              <a:rPr lang="en-US" sz="2800" dirty="0" smtClean="0">
                <a:solidFill>
                  <a:schemeClr val="tx1"/>
                </a:solidFill>
              </a:rPr>
              <a:t>&lt;Table&gt;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8240" y="4677496"/>
            <a:ext cx="158862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SQL Server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443933" y="4677496"/>
            <a:ext cx="1432958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CSV Files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13956" y="4677496"/>
            <a:ext cx="1593463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Column store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58540" y="4677496"/>
            <a:ext cx="790839" cy="547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Cosmos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74371" y="4766439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Storage layer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818240" y="3263460"/>
            <a:ext cx="5531139" cy="55018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Table operations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18240" y="2632838"/>
            <a:ext cx="5531139" cy="5501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GUI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74371" y="4044824"/>
            <a:ext cx="1963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Distributed objects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74370" y="3361193"/>
            <a:ext cx="1842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logic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74369" y="2723262"/>
            <a:ext cx="20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Spreadsheet display</a:t>
            </a:r>
          </a:p>
        </p:txBody>
      </p:sp>
    </p:spTree>
    <p:extLst>
      <p:ext uri="{BB962C8B-B14F-4D97-AF65-F5344CB8AC3E}">
        <p14:creationId xmlns:p14="http://schemas.microsoft.com/office/powerpoint/2010/main" val="91275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API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IDataSet</a:t>
            </a:r>
            <a:r>
              <a:rPr lang="en-US" dirty="0" smtClean="0"/>
              <a:t>&lt;T&gt; {</a:t>
            </a:r>
            <a:br>
              <a:rPr lang="en-US" dirty="0" smtClean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&lt;S&gt;               Map&lt;S&gt;(</a:t>
            </a:r>
            <a:r>
              <a:rPr lang="en-US" dirty="0" err="1" smtClean="0"/>
              <a:t>Func</a:t>
            </a:r>
            <a:r>
              <a:rPr lang="en-US" dirty="0" smtClean="0"/>
              <a:t>&lt;T,S&gt; f);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   </a:t>
            </a:r>
            <a:r>
              <a:rPr lang="en-US" dirty="0" err="1" smtClean="0"/>
              <a:t>IDataSet</a:t>
            </a:r>
            <a:r>
              <a:rPr lang="en-US" dirty="0" smtClean="0"/>
              <a:t>&lt;Pair&lt;T,S&gt;&gt; Zip(</a:t>
            </a:r>
            <a:r>
              <a:rPr lang="en-US" dirty="0" err="1" smtClean="0"/>
              <a:t>IDataSet</a:t>
            </a:r>
            <a:r>
              <a:rPr lang="en-US" dirty="0" smtClean="0"/>
              <a:t>&lt;S&gt; other);</a:t>
            </a:r>
            <a:br>
              <a:rPr lang="en-US" dirty="0" smtClean="0"/>
            </a:br>
            <a:r>
              <a:rPr lang="en-US" dirty="0" smtClean="0"/>
              <a:t>   R                                  Sketch(</a:t>
            </a:r>
            <a:r>
              <a:rPr lang="en-US" dirty="0" err="1" smtClean="0"/>
              <a:t>ISketch</a:t>
            </a:r>
            <a:r>
              <a:rPr lang="en-US" dirty="0" smtClean="0"/>
              <a:t>&lt;T, R&gt; sketch);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  <a:p>
            <a:pPr marL="0" indent="0">
              <a:buNone/>
            </a:pPr>
            <a:r>
              <a:rPr lang="en-US" dirty="0" smtClean="0"/>
              <a:t>interface </a:t>
            </a:r>
            <a:r>
              <a:rPr lang="en-US" dirty="0" err="1" smtClean="0"/>
              <a:t>ISketch</a:t>
            </a:r>
            <a:r>
              <a:rPr lang="en-US" dirty="0" smtClean="0"/>
              <a:t>&lt;T,R&gt; {</a:t>
            </a:r>
            <a:br>
              <a:rPr lang="en-US" dirty="0" smtClean="0"/>
            </a:br>
            <a:r>
              <a:rPr lang="en-US" dirty="0" smtClean="0"/>
              <a:t>	R Create(T data);</a:t>
            </a:r>
            <a:br>
              <a:rPr lang="en-US" dirty="0" smtClean="0"/>
            </a:br>
            <a:r>
              <a:rPr lang="en-US" dirty="0" smtClean="0"/>
              <a:t>	R Combine(List&lt;R&gt; parts);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1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8" y="129997"/>
            <a:ext cx="7886700" cy="1325563"/>
          </a:xfrm>
        </p:spPr>
        <p:txBody>
          <a:bodyPr/>
          <a:lstStyle/>
          <a:p>
            <a:r>
              <a:rPr lang="en-US" dirty="0" err="1" smtClean="0"/>
              <a:t>DataSet</a:t>
            </a:r>
            <a:r>
              <a:rPr lang="en-US" dirty="0" smtClean="0"/>
              <a:t> Implementations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84</a:t>
            </a:fld>
            <a:endParaRPr lang="en-US"/>
          </a:p>
        </p:txBody>
      </p:sp>
      <p:sp>
        <p:nvSpPr>
          <p:cNvPr id="210" name="Rectangle 209"/>
          <p:cNvSpPr/>
          <p:nvPr/>
        </p:nvSpPr>
        <p:spPr>
          <a:xfrm>
            <a:off x="4345905" y="1247882"/>
            <a:ext cx="2111091" cy="21072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" name="Rectangle 210"/>
          <p:cNvSpPr/>
          <p:nvPr/>
        </p:nvSpPr>
        <p:spPr>
          <a:xfrm>
            <a:off x="6027858" y="4055015"/>
            <a:ext cx="2044023" cy="26062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Rectangle 211"/>
          <p:cNvSpPr/>
          <p:nvPr/>
        </p:nvSpPr>
        <p:spPr>
          <a:xfrm>
            <a:off x="1072118" y="4046191"/>
            <a:ext cx="4481771" cy="26150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3" name="Rectangle 212"/>
          <p:cNvSpPr/>
          <p:nvPr/>
        </p:nvSpPr>
        <p:spPr>
          <a:xfrm>
            <a:off x="4657126" y="1308090"/>
            <a:ext cx="1588046" cy="903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/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4" name="Cloud 213"/>
          <p:cNvSpPr/>
          <p:nvPr/>
        </p:nvSpPr>
        <p:spPr>
          <a:xfrm>
            <a:off x="1828734" y="3385876"/>
            <a:ext cx="5032444" cy="602071"/>
          </a:xfrm>
          <a:prstGeom prst="cloud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Network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1121617" y="4146955"/>
            <a:ext cx="1887877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" name="TextBox 215"/>
          <p:cNvSpPr txBox="1"/>
          <p:nvPr/>
        </p:nvSpPr>
        <p:spPr>
          <a:xfrm>
            <a:off x="4340720" y="2177114"/>
            <a:ext cx="615399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Client </a:t>
            </a:r>
          </a:p>
        </p:txBody>
      </p:sp>
      <p:grpSp>
        <p:nvGrpSpPr>
          <p:cNvPr id="217" name="Group 216"/>
          <p:cNvGrpSpPr/>
          <p:nvPr/>
        </p:nvGrpSpPr>
        <p:grpSpPr>
          <a:xfrm>
            <a:off x="5029959" y="2366324"/>
            <a:ext cx="824966" cy="361243"/>
            <a:chOff x="4213698" y="990600"/>
            <a:chExt cx="1044102" cy="457200"/>
          </a:xfrm>
        </p:grpSpPr>
        <p:sp>
          <p:nvSpPr>
            <p:cNvPr id="218" name="Trapezoid 2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0" name="Group 219"/>
          <p:cNvGrpSpPr/>
          <p:nvPr/>
        </p:nvGrpSpPr>
        <p:grpSpPr>
          <a:xfrm>
            <a:off x="4508591" y="2908188"/>
            <a:ext cx="481657" cy="361243"/>
            <a:chOff x="4213698" y="990600"/>
            <a:chExt cx="1044102" cy="457200"/>
          </a:xfrm>
        </p:grpSpPr>
        <p:sp>
          <p:nvSpPr>
            <p:cNvPr id="221" name="Trapezoid 22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3" name="Group 222"/>
          <p:cNvGrpSpPr/>
          <p:nvPr/>
        </p:nvGrpSpPr>
        <p:grpSpPr>
          <a:xfrm>
            <a:off x="5863893" y="2908188"/>
            <a:ext cx="481657" cy="361243"/>
            <a:chOff x="4213698" y="990600"/>
            <a:chExt cx="1044102" cy="457200"/>
          </a:xfrm>
        </p:grpSpPr>
        <p:sp>
          <p:nvSpPr>
            <p:cNvPr id="224" name="Trapezoid 22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26" name="Rectangle 225"/>
          <p:cNvSpPr/>
          <p:nvPr/>
        </p:nvSpPr>
        <p:spPr>
          <a:xfrm>
            <a:off x="4787389" y="1436190"/>
            <a:ext cx="1308363" cy="42145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GUI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27" name="Straight Arrow Connector 226"/>
          <p:cNvCxnSpPr>
            <a:stCxn id="213" idx="2"/>
            <a:endCxn id="218" idx="0"/>
          </p:cNvCxnSpPr>
          <p:nvPr/>
        </p:nvCxnSpPr>
        <p:spPr>
          <a:xfrm flipH="1">
            <a:off x="5442442" y="2211197"/>
            <a:ext cx="8707" cy="15512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/>
          <p:cNvCxnSpPr>
            <a:stCxn id="219" idx="2"/>
            <a:endCxn id="221" idx="0"/>
          </p:cNvCxnSpPr>
          <p:nvPr/>
        </p:nvCxnSpPr>
        <p:spPr>
          <a:xfrm flipH="1">
            <a:off x="4749419" y="2727567"/>
            <a:ext cx="693023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/>
          <p:cNvCxnSpPr>
            <a:stCxn id="219" idx="2"/>
            <a:endCxn id="224" idx="0"/>
          </p:cNvCxnSpPr>
          <p:nvPr/>
        </p:nvCxnSpPr>
        <p:spPr>
          <a:xfrm>
            <a:off x="5442442" y="2727567"/>
            <a:ext cx="662279" cy="18062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0" name="Group 229"/>
          <p:cNvGrpSpPr/>
          <p:nvPr/>
        </p:nvGrpSpPr>
        <p:grpSpPr>
          <a:xfrm>
            <a:off x="1635301" y="5188247"/>
            <a:ext cx="824966" cy="361243"/>
            <a:chOff x="4213698" y="990600"/>
            <a:chExt cx="1044102" cy="457200"/>
          </a:xfrm>
        </p:grpSpPr>
        <p:sp>
          <p:nvSpPr>
            <p:cNvPr id="231" name="Trapezoid 23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3" name="Group 232"/>
          <p:cNvGrpSpPr/>
          <p:nvPr/>
        </p:nvGrpSpPr>
        <p:grpSpPr>
          <a:xfrm>
            <a:off x="1347077" y="5820422"/>
            <a:ext cx="481657" cy="361243"/>
            <a:chOff x="4213698" y="990600"/>
            <a:chExt cx="1044102" cy="457200"/>
          </a:xfrm>
        </p:grpSpPr>
        <p:sp>
          <p:nvSpPr>
            <p:cNvPr id="234" name="Trapezoid 2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6" name="Group 235"/>
          <p:cNvGrpSpPr/>
          <p:nvPr/>
        </p:nvGrpSpPr>
        <p:grpSpPr>
          <a:xfrm>
            <a:off x="2170761" y="5820422"/>
            <a:ext cx="481657" cy="361243"/>
            <a:chOff x="4213698" y="990600"/>
            <a:chExt cx="1044102" cy="457200"/>
          </a:xfrm>
        </p:grpSpPr>
        <p:sp>
          <p:nvSpPr>
            <p:cNvPr id="237" name="Trapezoid 23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39" name="Straight Arrow Connector 238"/>
          <p:cNvCxnSpPr>
            <a:stCxn id="232" idx="2"/>
            <a:endCxn id="234" idx="0"/>
          </p:cNvCxnSpPr>
          <p:nvPr/>
        </p:nvCxnSpPr>
        <p:spPr>
          <a:xfrm flipH="1">
            <a:off x="15879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Arrow Connector 239"/>
          <p:cNvCxnSpPr>
            <a:stCxn id="232" idx="2"/>
            <a:endCxn id="237" idx="0"/>
          </p:cNvCxnSpPr>
          <p:nvPr/>
        </p:nvCxnSpPr>
        <p:spPr>
          <a:xfrm>
            <a:off x="20477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Rectangle 240"/>
          <p:cNvSpPr/>
          <p:nvPr/>
        </p:nvSpPr>
        <p:spPr>
          <a:xfrm>
            <a:off x="3178908" y="4146955"/>
            <a:ext cx="2274938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2" name="Group 241"/>
          <p:cNvGrpSpPr/>
          <p:nvPr/>
        </p:nvGrpSpPr>
        <p:grpSpPr>
          <a:xfrm>
            <a:off x="3646476" y="5820422"/>
            <a:ext cx="481657" cy="361243"/>
            <a:chOff x="4213698" y="990600"/>
            <a:chExt cx="1044102" cy="457200"/>
          </a:xfrm>
        </p:grpSpPr>
        <p:sp>
          <p:nvSpPr>
            <p:cNvPr id="243" name="Trapezoid 24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5" name="Group 244"/>
          <p:cNvGrpSpPr/>
          <p:nvPr/>
        </p:nvGrpSpPr>
        <p:grpSpPr>
          <a:xfrm>
            <a:off x="4470161" y="5820422"/>
            <a:ext cx="481657" cy="361243"/>
            <a:chOff x="4213698" y="990600"/>
            <a:chExt cx="1044102" cy="457200"/>
          </a:xfrm>
        </p:grpSpPr>
        <p:sp>
          <p:nvSpPr>
            <p:cNvPr id="246" name="Trapezoid 24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48" name="Straight Arrow Connector 247"/>
          <p:cNvCxnSpPr>
            <a:stCxn id="291" idx="2"/>
            <a:endCxn id="243" idx="0"/>
          </p:cNvCxnSpPr>
          <p:nvPr/>
        </p:nvCxnSpPr>
        <p:spPr>
          <a:xfrm flipH="1">
            <a:off x="3887305" y="5549490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Straight Arrow Connector 248"/>
          <p:cNvCxnSpPr>
            <a:stCxn id="291" idx="2"/>
            <a:endCxn id="246" idx="0"/>
          </p:cNvCxnSpPr>
          <p:nvPr/>
        </p:nvCxnSpPr>
        <p:spPr>
          <a:xfrm>
            <a:off x="4347184" y="5549490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0" name="Rectangle 249"/>
          <p:cNvSpPr/>
          <p:nvPr/>
        </p:nvSpPr>
        <p:spPr>
          <a:xfrm>
            <a:off x="6148921" y="4146955"/>
            <a:ext cx="1873460" cy="2313453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1" name="Group 250"/>
          <p:cNvGrpSpPr/>
          <p:nvPr/>
        </p:nvGrpSpPr>
        <p:grpSpPr>
          <a:xfrm>
            <a:off x="6609437" y="5191449"/>
            <a:ext cx="824966" cy="361243"/>
            <a:chOff x="4213698" y="990600"/>
            <a:chExt cx="1044102" cy="457200"/>
          </a:xfrm>
        </p:grpSpPr>
        <p:sp>
          <p:nvSpPr>
            <p:cNvPr id="252" name="Trapezoid 25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4" name="Group 253"/>
          <p:cNvGrpSpPr/>
          <p:nvPr/>
        </p:nvGrpSpPr>
        <p:grpSpPr>
          <a:xfrm>
            <a:off x="6321213" y="5823624"/>
            <a:ext cx="481657" cy="361243"/>
            <a:chOff x="4213698" y="990600"/>
            <a:chExt cx="1044102" cy="457200"/>
          </a:xfrm>
        </p:grpSpPr>
        <p:sp>
          <p:nvSpPr>
            <p:cNvPr id="255" name="Trapezoid 25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7" name="Group 256"/>
          <p:cNvGrpSpPr/>
          <p:nvPr/>
        </p:nvGrpSpPr>
        <p:grpSpPr>
          <a:xfrm>
            <a:off x="7144897" y="5823624"/>
            <a:ext cx="481657" cy="361243"/>
            <a:chOff x="4213698" y="990600"/>
            <a:chExt cx="1044102" cy="457200"/>
          </a:xfrm>
        </p:grpSpPr>
        <p:sp>
          <p:nvSpPr>
            <p:cNvPr id="258" name="Trapezoid 25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0" name="Straight Arrow Connector 259"/>
          <p:cNvCxnSpPr>
            <a:stCxn id="253" idx="2"/>
            <a:endCxn id="255" idx="0"/>
          </p:cNvCxnSpPr>
          <p:nvPr/>
        </p:nvCxnSpPr>
        <p:spPr>
          <a:xfrm flipH="1">
            <a:off x="6562041" y="5552692"/>
            <a:ext cx="459879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Arrow Connector 260"/>
          <p:cNvCxnSpPr>
            <a:stCxn id="253" idx="2"/>
            <a:endCxn id="258" idx="0"/>
          </p:cNvCxnSpPr>
          <p:nvPr/>
        </p:nvCxnSpPr>
        <p:spPr>
          <a:xfrm>
            <a:off x="7021920" y="5552692"/>
            <a:ext cx="363806" cy="27093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2" name="Group 261"/>
          <p:cNvGrpSpPr/>
          <p:nvPr/>
        </p:nvGrpSpPr>
        <p:grpSpPr>
          <a:xfrm>
            <a:off x="3837345" y="4586176"/>
            <a:ext cx="824966" cy="361243"/>
            <a:chOff x="4213698" y="990600"/>
            <a:chExt cx="1044102" cy="457200"/>
          </a:xfrm>
        </p:grpSpPr>
        <p:sp>
          <p:nvSpPr>
            <p:cNvPr id="263" name="Trapezoid 26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65" name="Straight Arrow Connector 264"/>
          <p:cNvCxnSpPr>
            <a:stCxn id="264" idx="2"/>
            <a:endCxn id="290" idx="0"/>
          </p:cNvCxnSpPr>
          <p:nvPr/>
        </p:nvCxnSpPr>
        <p:spPr>
          <a:xfrm>
            <a:off x="4249828" y="4947419"/>
            <a:ext cx="97355" cy="24082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>
            <a:stCxn id="264" idx="2"/>
            <a:endCxn id="279" idx="0"/>
          </p:cNvCxnSpPr>
          <p:nvPr/>
        </p:nvCxnSpPr>
        <p:spPr>
          <a:xfrm flipH="1">
            <a:off x="3506847" y="4947419"/>
            <a:ext cx="742981" cy="1537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Arrow Connector 266"/>
          <p:cNvCxnSpPr>
            <a:stCxn id="222" idx="2"/>
            <a:endCxn id="282" idx="0"/>
          </p:cNvCxnSpPr>
          <p:nvPr/>
        </p:nvCxnSpPr>
        <p:spPr>
          <a:xfrm flipH="1">
            <a:off x="4275448" y="3269431"/>
            <a:ext cx="473972" cy="95587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Arrow Connector 267"/>
          <p:cNvCxnSpPr>
            <a:endCxn id="283" idx="0"/>
          </p:cNvCxnSpPr>
          <p:nvPr/>
        </p:nvCxnSpPr>
        <p:spPr>
          <a:xfrm>
            <a:off x="6479095" y="3747369"/>
            <a:ext cx="374375" cy="47793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9" name="TextBox 268"/>
          <p:cNvSpPr txBox="1"/>
          <p:nvPr/>
        </p:nvSpPr>
        <p:spPr>
          <a:xfrm>
            <a:off x="7023199" y="2013419"/>
            <a:ext cx="1043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Dataset</a:t>
            </a:r>
          </a:p>
          <a:p>
            <a:r>
              <a:rPr lang="en-US" i="1" dirty="0" smtClean="0"/>
              <a:t>interface</a:t>
            </a:r>
            <a:endParaRPr lang="en-US" i="1" dirty="0"/>
          </a:p>
        </p:txBody>
      </p:sp>
      <p:cxnSp>
        <p:nvCxnSpPr>
          <p:cNvPr id="270" name="Straight Arrow Connector 269"/>
          <p:cNvCxnSpPr>
            <a:stCxn id="269" idx="1"/>
            <a:endCxn id="224" idx="3"/>
          </p:cNvCxnSpPr>
          <p:nvPr/>
        </p:nvCxnSpPr>
        <p:spPr>
          <a:xfrm flipH="1">
            <a:off x="6245172" y="2336585"/>
            <a:ext cx="778027" cy="631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Arrow Connector 270"/>
          <p:cNvCxnSpPr>
            <a:stCxn id="269" idx="1"/>
            <a:endCxn id="218" idx="3"/>
          </p:cNvCxnSpPr>
          <p:nvPr/>
        </p:nvCxnSpPr>
        <p:spPr>
          <a:xfrm flipH="1">
            <a:off x="5754547" y="2336585"/>
            <a:ext cx="1268652" cy="899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Arrow Connector 271"/>
          <p:cNvCxnSpPr>
            <a:stCxn id="269" idx="1"/>
            <a:endCxn id="258" idx="0"/>
          </p:cNvCxnSpPr>
          <p:nvPr/>
        </p:nvCxnSpPr>
        <p:spPr>
          <a:xfrm>
            <a:off x="7023199" y="2336585"/>
            <a:ext cx="362527" cy="3487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3" name="TextBox 272"/>
          <p:cNvSpPr txBox="1"/>
          <p:nvPr/>
        </p:nvSpPr>
        <p:spPr>
          <a:xfrm>
            <a:off x="4682281" y="4659446"/>
            <a:ext cx="186700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Rack aggregation</a:t>
            </a:r>
            <a:endParaRPr lang="en-US" i="1" dirty="0"/>
          </a:p>
        </p:txBody>
      </p:sp>
      <p:sp>
        <p:nvSpPr>
          <p:cNvPr id="274" name="TextBox 273"/>
          <p:cNvSpPr txBox="1"/>
          <p:nvPr/>
        </p:nvSpPr>
        <p:spPr>
          <a:xfrm>
            <a:off x="4742887" y="5273046"/>
            <a:ext cx="1736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Core parallelism</a:t>
            </a:r>
            <a:endParaRPr lang="en-US" i="1" dirty="0"/>
          </a:p>
        </p:txBody>
      </p:sp>
      <p:sp>
        <p:nvSpPr>
          <p:cNvPr id="275" name="TextBox 274"/>
          <p:cNvSpPr txBox="1"/>
          <p:nvPr/>
        </p:nvSpPr>
        <p:spPr>
          <a:xfrm>
            <a:off x="3059769" y="2467023"/>
            <a:ext cx="19179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 smtClean="0"/>
              <a:t>Cluster parallelism</a:t>
            </a:r>
            <a:endParaRPr lang="en-US" i="1" dirty="0"/>
          </a:p>
        </p:txBody>
      </p:sp>
      <p:sp>
        <p:nvSpPr>
          <p:cNvPr id="276" name="Rectangle 275"/>
          <p:cNvSpPr/>
          <p:nvPr/>
        </p:nvSpPr>
        <p:spPr>
          <a:xfrm>
            <a:off x="1121617" y="3269430"/>
            <a:ext cx="6900764" cy="1200615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7" name="TextBox 276"/>
          <p:cNvSpPr txBox="1"/>
          <p:nvPr/>
        </p:nvSpPr>
        <p:spPr>
          <a:xfrm>
            <a:off x="1160416" y="3294925"/>
            <a:ext cx="853918" cy="29181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i="1" dirty="0" smtClean="0"/>
              <a:t>RMI layer</a:t>
            </a:r>
            <a:endParaRPr lang="en-US" i="1" dirty="0"/>
          </a:p>
        </p:txBody>
      </p:sp>
      <p:grpSp>
        <p:nvGrpSpPr>
          <p:cNvPr id="278" name="Group 277"/>
          <p:cNvGrpSpPr/>
          <p:nvPr/>
        </p:nvGrpSpPr>
        <p:grpSpPr>
          <a:xfrm>
            <a:off x="3266018" y="5101139"/>
            <a:ext cx="481657" cy="361243"/>
            <a:chOff x="4213698" y="990600"/>
            <a:chExt cx="1044102" cy="457200"/>
          </a:xfrm>
        </p:grpSpPr>
        <p:sp>
          <p:nvSpPr>
            <p:cNvPr id="279" name="Trapezoid 27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1" name="Rounded Rectangle 280"/>
          <p:cNvSpPr/>
          <p:nvPr/>
        </p:nvSpPr>
        <p:spPr>
          <a:xfrm>
            <a:off x="1773008" y="4230440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2" name="Rounded Rectangle 281"/>
          <p:cNvSpPr/>
          <p:nvPr/>
        </p:nvSpPr>
        <p:spPr>
          <a:xfrm>
            <a:off x="3984019" y="4225308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3" name="Rounded Rectangle 282"/>
          <p:cNvSpPr/>
          <p:nvPr/>
        </p:nvSpPr>
        <p:spPr>
          <a:xfrm>
            <a:off x="6562041" y="4225307"/>
            <a:ext cx="582856" cy="2084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ref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4" name="Straight Arrow Connector 283"/>
          <p:cNvCxnSpPr>
            <a:stCxn id="283" idx="2"/>
            <a:endCxn id="252" idx="0"/>
          </p:cNvCxnSpPr>
          <p:nvPr/>
        </p:nvCxnSpPr>
        <p:spPr>
          <a:xfrm>
            <a:off x="6853470" y="4433727"/>
            <a:ext cx="168450" cy="7577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Straight Arrow Connector 284"/>
          <p:cNvCxnSpPr>
            <a:stCxn id="282" idx="2"/>
            <a:endCxn id="263" idx="0"/>
          </p:cNvCxnSpPr>
          <p:nvPr/>
        </p:nvCxnSpPr>
        <p:spPr>
          <a:xfrm flipH="1">
            <a:off x="4249828" y="4433728"/>
            <a:ext cx="25620" cy="15244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Straight Arrow Connector 140"/>
          <p:cNvCxnSpPr>
            <a:stCxn id="280" idx="2"/>
            <a:endCxn id="281" idx="0"/>
          </p:cNvCxnSpPr>
          <p:nvPr/>
        </p:nvCxnSpPr>
        <p:spPr>
          <a:xfrm rot="5400000" flipH="1">
            <a:off x="2169671" y="4125206"/>
            <a:ext cx="1231941" cy="1442410"/>
          </a:xfrm>
          <a:prstGeom prst="bentConnector5">
            <a:avLst>
              <a:gd name="adj1" fmla="val -14662"/>
              <a:gd name="adj2" fmla="val 27997"/>
              <a:gd name="adj3" fmla="val 14460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Straight Arrow Connector 286"/>
          <p:cNvCxnSpPr>
            <a:stCxn id="281" idx="2"/>
            <a:endCxn id="231" idx="0"/>
          </p:cNvCxnSpPr>
          <p:nvPr/>
        </p:nvCxnSpPr>
        <p:spPr>
          <a:xfrm flipH="1">
            <a:off x="2047784" y="4438860"/>
            <a:ext cx="16653" cy="749387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Straight Connector 287"/>
          <p:cNvCxnSpPr/>
          <p:nvPr/>
        </p:nvCxnSpPr>
        <p:spPr>
          <a:xfrm>
            <a:off x="4349747" y="2486738"/>
            <a:ext cx="2104687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9" name="Group 288"/>
          <p:cNvGrpSpPr/>
          <p:nvPr/>
        </p:nvGrpSpPr>
        <p:grpSpPr>
          <a:xfrm>
            <a:off x="3934701" y="5188247"/>
            <a:ext cx="824966" cy="361243"/>
            <a:chOff x="4213698" y="990600"/>
            <a:chExt cx="1044102" cy="457200"/>
          </a:xfrm>
        </p:grpSpPr>
        <p:sp>
          <p:nvSpPr>
            <p:cNvPr id="290" name="Trapezoid 28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2" name="TextBox 291"/>
          <p:cNvSpPr txBox="1"/>
          <p:nvPr/>
        </p:nvSpPr>
        <p:spPr>
          <a:xfrm>
            <a:off x="1077436" y="4141910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0</a:t>
            </a:r>
          </a:p>
        </p:txBody>
      </p:sp>
      <p:sp>
        <p:nvSpPr>
          <p:cNvPr id="293" name="TextBox 292"/>
          <p:cNvSpPr txBox="1"/>
          <p:nvPr/>
        </p:nvSpPr>
        <p:spPr>
          <a:xfrm>
            <a:off x="3181893" y="4154162"/>
            <a:ext cx="784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1</a:t>
            </a:r>
          </a:p>
        </p:txBody>
      </p:sp>
      <p:sp>
        <p:nvSpPr>
          <p:cNvPr id="294" name="TextBox 293"/>
          <p:cNvSpPr txBox="1"/>
          <p:nvPr/>
        </p:nvSpPr>
        <p:spPr>
          <a:xfrm>
            <a:off x="7279735" y="4141910"/>
            <a:ext cx="787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Server n</a:t>
            </a:r>
          </a:p>
        </p:txBody>
      </p:sp>
      <p:sp>
        <p:nvSpPr>
          <p:cNvPr id="295" name="TextBox 294"/>
          <p:cNvSpPr txBox="1"/>
          <p:nvPr/>
        </p:nvSpPr>
        <p:spPr>
          <a:xfrm>
            <a:off x="2778450" y="6387619"/>
            <a:ext cx="625937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0</a:t>
            </a:r>
          </a:p>
        </p:txBody>
      </p:sp>
      <p:sp>
        <p:nvSpPr>
          <p:cNvPr id="296" name="TextBox 295"/>
          <p:cNvSpPr txBox="1"/>
          <p:nvPr/>
        </p:nvSpPr>
        <p:spPr>
          <a:xfrm>
            <a:off x="6791980" y="6387619"/>
            <a:ext cx="596805" cy="2918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 r</a:t>
            </a:r>
          </a:p>
        </p:txBody>
      </p:sp>
      <p:cxnSp>
        <p:nvCxnSpPr>
          <p:cNvPr id="297" name="Straight Arrow Connector 296"/>
          <p:cNvCxnSpPr/>
          <p:nvPr/>
        </p:nvCxnSpPr>
        <p:spPr>
          <a:xfrm>
            <a:off x="6088468" y="3252176"/>
            <a:ext cx="232745" cy="33456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TextBox 297"/>
          <p:cNvSpPr txBox="1"/>
          <p:nvPr/>
        </p:nvSpPr>
        <p:spPr>
          <a:xfrm>
            <a:off x="2716924" y="1291523"/>
            <a:ext cx="1532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Address space</a:t>
            </a:r>
            <a:endParaRPr lang="en-US" dirty="0"/>
          </a:p>
        </p:txBody>
      </p:sp>
      <p:cxnSp>
        <p:nvCxnSpPr>
          <p:cNvPr id="299" name="Straight Arrow Connector 298"/>
          <p:cNvCxnSpPr>
            <a:stCxn id="298" idx="2"/>
          </p:cNvCxnSpPr>
          <p:nvPr/>
        </p:nvCxnSpPr>
        <p:spPr>
          <a:xfrm>
            <a:off x="3483376" y="1660855"/>
            <a:ext cx="861579" cy="385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Straight Arrow Connector 299"/>
          <p:cNvCxnSpPr>
            <a:stCxn id="298" idx="2"/>
          </p:cNvCxnSpPr>
          <p:nvPr/>
        </p:nvCxnSpPr>
        <p:spPr>
          <a:xfrm flipH="1">
            <a:off x="2785644" y="1660855"/>
            <a:ext cx="697732" cy="2470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Rounded Rectangle 300"/>
          <p:cNvSpPr/>
          <p:nvPr/>
        </p:nvSpPr>
        <p:spPr>
          <a:xfrm>
            <a:off x="1470375" y="6275464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2" name="Rounded Rectangle 301"/>
          <p:cNvSpPr/>
          <p:nvPr/>
        </p:nvSpPr>
        <p:spPr>
          <a:xfrm>
            <a:off x="2294590" y="6274282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3" name="Rounded Rectangle 302"/>
          <p:cNvSpPr/>
          <p:nvPr/>
        </p:nvSpPr>
        <p:spPr>
          <a:xfrm>
            <a:off x="3770304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4" name="Rounded Rectangle 303"/>
          <p:cNvSpPr/>
          <p:nvPr/>
        </p:nvSpPr>
        <p:spPr>
          <a:xfrm>
            <a:off x="4632419" y="6291695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5" name="Rounded Rectangle 304"/>
          <p:cNvSpPr/>
          <p:nvPr/>
        </p:nvSpPr>
        <p:spPr>
          <a:xfrm>
            <a:off x="6432283" y="6279750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06" name="Rounded Rectangle 305"/>
          <p:cNvSpPr/>
          <p:nvPr/>
        </p:nvSpPr>
        <p:spPr>
          <a:xfrm>
            <a:off x="7268726" y="6267979"/>
            <a:ext cx="234000" cy="151259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07" name="Straight Arrow Connector 306"/>
          <p:cNvCxnSpPr>
            <a:stCxn id="235" idx="2"/>
            <a:endCxn id="301" idx="0"/>
          </p:cNvCxnSpPr>
          <p:nvPr/>
        </p:nvCxnSpPr>
        <p:spPr>
          <a:xfrm flipH="1">
            <a:off x="1587375" y="6181665"/>
            <a:ext cx="530" cy="93799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Arrow Connector 307"/>
          <p:cNvCxnSpPr>
            <a:stCxn id="238" idx="2"/>
            <a:endCxn id="302" idx="0"/>
          </p:cNvCxnSpPr>
          <p:nvPr/>
        </p:nvCxnSpPr>
        <p:spPr>
          <a:xfrm>
            <a:off x="2411590" y="6181665"/>
            <a:ext cx="0" cy="92617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Arrow Connector 308"/>
          <p:cNvCxnSpPr>
            <a:stCxn id="244" idx="2"/>
            <a:endCxn id="303" idx="0"/>
          </p:cNvCxnSpPr>
          <p:nvPr/>
        </p:nvCxnSpPr>
        <p:spPr>
          <a:xfrm>
            <a:off x="3887305" y="6181665"/>
            <a:ext cx="0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Arrow Connector 309"/>
          <p:cNvCxnSpPr>
            <a:endCxn id="304" idx="0"/>
          </p:cNvCxnSpPr>
          <p:nvPr/>
        </p:nvCxnSpPr>
        <p:spPr>
          <a:xfrm flipH="1">
            <a:off x="4749419" y="6181665"/>
            <a:ext cx="10247" cy="11003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Arrow Connector 310"/>
          <p:cNvCxnSpPr>
            <a:stCxn id="256" idx="2"/>
            <a:endCxn id="305" idx="0"/>
          </p:cNvCxnSpPr>
          <p:nvPr/>
        </p:nvCxnSpPr>
        <p:spPr>
          <a:xfrm flipH="1">
            <a:off x="6549283" y="6184867"/>
            <a:ext cx="12758" cy="94883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Straight Arrow Connector 311"/>
          <p:cNvCxnSpPr>
            <a:stCxn id="259" idx="2"/>
            <a:endCxn id="306" idx="0"/>
          </p:cNvCxnSpPr>
          <p:nvPr/>
        </p:nvCxnSpPr>
        <p:spPr>
          <a:xfrm>
            <a:off x="7385726" y="6184867"/>
            <a:ext cx="0" cy="83112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Straight Arrow Connector 316"/>
          <p:cNvCxnSpPr>
            <a:stCxn id="269" idx="1"/>
            <a:endCxn id="252" idx="0"/>
          </p:cNvCxnSpPr>
          <p:nvPr/>
        </p:nvCxnSpPr>
        <p:spPr>
          <a:xfrm flipH="1">
            <a:off x="7021920" y="2336585"/>
            <a:ext cx="1279" cy="2854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91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/>
      <p:bldP spid="226" grpId="0" animBg="1"/>
      <p:bldP spid="241" grpId="0" animBg="1"/>
      <p:bldP spid="250" grpId="0" animBg="1"/>
      <p:bldP spid="269" grpId="0"/>
      <p:bldP spid="273" grpId="0" animBg="1"/>
      <p:bldP spid="274" grpId="0" animBg="1"/>
      <p:bldP spid="275" grpId="0" animBg="1"/>
      <p:bldP spid="276" grpId="0" animBg="1"/>
      <p:bldP spid="277" grpId="0" animBg="1"/>
      <p:bldP spid="281" grpId="0" animBg="1"/>
      <p:bldP spid="282" grpId="0" animBg="1"/>
      <p:bldP spid="283" grpId="0" animBg="1"/>
      <p:bldP spid="292" grpId="0"/>
      <p:bldP spid="293" grpId="0"/>
      <p:bldP spid="294" grpId="0"/>
      <p:bldP spid="295" grpId="0"/>
      <p:bldP spid="296" grpId="0"/>
      <p:bldP spid="298" grpId="0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765179" y="1735907"/>
            <a:ext cx="836092" cy="622466"/>
            <a:chOff x="4213698" y="990600"/>
            <a:chExt cx="1044102" cy="457200"/>
          </a:xfrm>
        </p:grpSpPr>
        <p:sp>
          <p:nvSpPr>
            <p:cNvPr id="3" name="Trapezoid 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" name="Straight Arrow Connector 4"/>
          <p:cNvCxnSpPr>
            <a:endCxn id="3" idx="0"/>
          </p:cNvCxnSpPr>
          <p:nvPr/>
        </p:nvCxnSpPr>
        <p:spPr>
          <a:xfrm>
            <a:off x="3166548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1974617" y="4076614"/>
            <a:ext cx="836092" cy="622466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404423" y="4076614"/>
            <a:ext cx="836092" cy="622466"/>
            <a:chOff x="4213698" y="990600"/>
            <a:chExt cx="1044102" cy="457200"/>
          </a:xfrm>
        </p:grpSpPr>
        <p:sp>
          <p:nvSpPr>
            <p:cNvPr id="10" name="Trapezoid 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2" name="Straight Arrow Connector 11"/>
          <p:cNvCxnSpPr>
            <a:stCxn id="28" idx="2"/>
            <a:endCxn id="7" idx="0"/>
          </p:cNvCxnSpPr>
          <p:nvPr/>
        </p:nvCxnSpPr>
        <p:spPr>
          <a:xfrm flipH="1">
            <a:off x="2392663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8" idx="2"/>
            <a:endCxn id="10" idx="0"/>
          </p:cNvCxnSpPr>
          <p:nvPr/>
        </p:nvCxnSpPr>
        <p:spPr>
          <a:xfrm>
            <a:off x="3190952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2"/>
            <a:endCxn id="27" idx="0"/>
          </p:cNvCxnSpPr>
          <p:nvPr/>
        </p:nvCxnSpPr>
        <p:spPr>
          <a:xfrm>
            <a:off x="3183225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2474935" y="2987298"/>
            <a:ext cx="1432031" cy="622466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5783840" y="1735907"/>
            <a:ext cx="836092" cy="622466"/>
            <a:chOff x="4213698" y="990600"/>
            <a:chExt cx="1044102" cy="457200"/>
          </a:xfrm>
        </p:grpSpPr>
        <p:sp>
          <p:nvSpPr>
            <p:cNvPr id="34" name="Trapezoid 3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6" name="Straight Arrow Connector 35"/>
          <p:cNvCxnSpPr>
            <a:endCxn id="34" idx="0"/>
          </p:cNvCxnSpPr>
          <p:nvPr/>
        </p:nvCxnSpPr>
        <p:spPr>
          <a:xfrm>
            <a:off x="6185209" y="1053626"/>
            <a:ext cx="16679" cy="68228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Group 36"/>
          <p:cNvGrpSpPr/>
          <p:nvPr/>
        </p:nvGrpSpPr>
        <p:grpSpPr>
          <a:xfrm>
            <a:off x="4993276" y="4076614"/>
            <a:ext cx="836092" cy="622466"/>
            <a:chOff x="4213698" y="990600"/>
            <a:chExt cx="1044102" cy="457200"/>
          </a:xfrm>
        </p:grpSpPr>
        <p:sp>
          <p:nvSpPr>
            <p:cNvPr id="38" name="Trapezoid 3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423086" y="4076614"/>
            <a:ext cx="836092" cy="622466"/>
            <a:chOff x="4213698" y="990600"/>
            <a:chExt cx="1044102" cy="457200"/>
          </a:xfrm>
        </p:grpSpPr>
        <p:sp>
          <p:nvSpPr>
            <p:cNvPr id="41" name="Trapezoid 4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3" name="Straight Arrow Connector 42"/>
          <p:cNvCxnSpPr>
            <a:stCxn id="50" idx="2"/>
            <a:endCxn id="38" idx="0"/>
          </p:cNvCxnSpPr>
          <p:nvPr/>
        </p:nvCxnSpPr>
        <p:spPr>
          <a:xfrm flipH="1">
            <a:off x="5411324" y="3609764"/>
            <a:ext cx="798289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50" idx="2"/>
            <a:endCxn id="41" idx="0"/>
          </p:cNvCxnSpPr>
          <p:nvPr/>
        </p:nvCxnSpPr>
        <p:spPr>
          <a:xfrm>
            <a:off x="6209613" y="3609764"/>
            <a:ext cx="631517" cy="46685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5" idx="2"/>
            <a:endCxn id="49" idx="0"/>
          </p:cNvCxnSpPr>
          <p:nvPr/>
        </p:nvCxnSpPr>
        <p:spPr>
          <a:xfrm>
            <a:off x="6201886" y="2358373"/>
            <a:ext cx="7725" cy="628924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/>
          <p:cNvGrpSpPr/>
          <p:nvPr/>
        </p:nvGrpSpPr>
        <p:grpSpPr>
          <a:xfrm>
            <a:off x="5493598" y="2987298"/>
            <a:ext cx="1432031" cy="622466"/>
            <a:chOff x="4213698" y="990600"/>
            <a:chExt cx="1044102" cy="457200"/>
          </a:xfrm>
        </p:grpSpPr>
        <p:sp>
          <p:nvSpPr>
            <p:cNvPr id="49" name="Trapezoid 4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2" name="Curved Connector 51"/>
          <p:cNvCxnSpPr>
            <a:stCxn id="155" idx="2"/>
            <a:endCxn id="163" idx="2"/>
          </p:cNvCxnSpPr>
          <p:nvPr/>
        </p:nvCxnSpPr>
        <p:spPr>
          <a:xfrm rot="5400000" flipH="1" flipV="1">
            <a:off x="3929045" y="4069706"/>
            <a:ext cx="2" cy="2990382"/>
          </a:xfrm>
          <a:prstGeom prst="curvedConnector3">
            <a:avLst>
              <a:gd name="adj1" fmla="val -228600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Curved Connector 53"/>
          <p:cNvCxnSpPr>
            <a:stCxn id="11" idx="0"/>
            <a:endCxn id="42" idx="0"/>
          </p:cNvCxnSpPr>
          <p:nvPr/>
        </p:nvCxnSpPr>
        <p:spPr>
          <a:xfrm rot="5400000" flipH="1" flipV="1">
            <a:off x="5333797" y="2774771"/>
            <a:ext cx="17292" cy="3018663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urved Connector 54"/>
          <p:cNvCxnSpPr>
            <a:stCxn id="28" idx="3"/>
            <a:endCxn id="50" idx="1"/>
          </p:cNvCxnSpPr>
          <p:nvPr/>
        </p:nvCxnSpPr>
        <p:spPr>
          <a:xfrm>
            <a:off x="3906965" y="3402275"/>
            <a:ext cx="1586630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Curved Connector 55"/>
          <p:cNvCxnSpPr>
            <a:stCxn id="4" idx="3"/>
            <a:endCxn id="35" idx="1"/>
          </p:cNvCxnSpPr>
          <p:nvPr/>
        </p:nvCxnSpPr>
        <p:spPr>
          <a:xfrm>
            <a:off x="3601273" y="2150884"/>
            <a:ext cx="2182567" cy="1729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Rounded Rectangle 154"/>
          <p:cNvSpPr/>
          <p:nvPr/>
        </p:nvSpPr>
        <p:spPr>
          <a:xfrm>
            <a:off x="2126858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6" name="Straight Arrow Connector 155"/>
          <p:cNvCxnSpPr>
            <a:stCxn id="8" idx="2"/>
            <a:endCxn id="155" idx="0"/>
          </p:cNvCxnSpPr>
          <p:nvPr/>
        </p:nvCxnSpPr>
        <p:spPr>
          <a:xfrm>
            <a:off x="2392663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3548929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2" name="Straight Arrow Connector 161"/>
          <p:cNvCxnSpPr>
            <a:stCxn id="11" idx="2"/>
            <a:endCxn id="161" idx="0"/>
          </p:cNvCxnSpPr>
          <p:nvPr/>
        </p:nvCxnSpPr>
        <p:spPr>
          <a:xfrm>
            <a:off x="3822469" y="4699078"/>
            <a:ext cx="33458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Rounded Rectangle 162"/>
          <p:cNvSpPr/>
          <p:nvPr/>
        </p:nvSpPr>
        <p:spPr>
          <a:xfrm>
            <a:off x="5117240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4" name="Straight Arrow Connector 163"/>
          <p:cNvCxnSpPr>
            <a:endCxn id="163" idx="0"/>
          </p:cNvCxnSpPr>
          <p:nvPr/>
        </p:nvCxnSpPr>
        <p:spPr>
          <a:xfrm>
            <a:off x="538304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ounded Rectangle 164"/>
          <p:cNvSpPr/>
          <p:nvPr/>
        </p:nvSpPr>
        <p:spPr>
          <a:xfrm>
            <a:off x="6525371" y="5203398"/>
            <a:ext cx="613998" cy="361501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6" name="Straight Arrow Connector 165"/>
          <p:cNvCxnSpPr>
            <a:endCxn id="165" idx="0"/>
          </p:cNvCxnSpPr>
          <p:nvPr/>
        </p:nvCxnSpPr>
        <p:spPr>
          <a:xfrm>
            <a:off x="6791176" y="4699078"/>
            <a:ext cx="41195" cy="50432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Curved Connector 185"/>
          <p:cNvCxnSpPr>
            <a:stCxn id="7" idx="2"/>
            <a:endCxn id="38" idx="2"/>
          </p:cNvCxnSpPr>
          <p:nvPr/>
        </p:nvCxnSpPr>
        <p:spPr>
          <a:xfrm rot="16200000" flipH="1">
            <a:off x="3903989" y="2774771"/>
            <a:ext cx="17292" cy="3018661"/>
          </a:xfrm>
          <a:prstGeom prst="curvedConnector3">
            <a:avLst>
              <a:gd name="adj1" fmla="val -2314283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Curved Connector 191"/>
          <p:cNvCxnSpPr>
            <a:stCxn id="161" idx="2"/>
            <a:endCxn id="165" idx="2"/>
          </p:cNvCxnSpPr>
          <p:nvPr/>
        </p:nvCxnSpPr>
        <p:spPr>
          <a:xfrm rot="16200000" flipH="1">
            <a:off x="5346145" y="4076676"/>
            <a:ext cx="17292" cy="2976442"/>
          </a:xfrm>
          <a:prstGeom prst="curvedConnector3">
            <a:avLst>
              <a:gd name="adj1" fmla="val 2546598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TextBox 347"/>
          <p:cNvSpPr txBox="1"/>
          <p:nvPr/>
        </p:nvSpPr>
        <p:spPr>
          <a:xfrm>
            <a:off x="5740336" y="5441779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349" name="TextBox 348"/>
          <p:cNvSpPr txBox="1"/>
          <p:nvPr/>
        </p:nvSpPr>
        <p:spPr>
          <a:xfrm>
            <a:off x="2926963" y="5479227"/>
            <a:ext cx="279244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f</a:t>
            </a:r>
            <a:endParaRPr lang="en-US" sz="2400" dirty="0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28650" y="365126"/>
            <a:ext cx="4665781" cy="1325563"/>
          </a:xfrm>
        </p:spPr>
        <p:txBody>
          <a:bodyPr/>
          <a:lstStyle/>
          <a:p>
            <a:r>
              <a:rPr lang="en-US" dirty="0" smtClean="0"/>
              <a:t>Map(f)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84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" grpId="0" animBg="1"/>
      <p:bldP spid="165" grpId="0" animBg="1"/>
      <p:bldP spid="348" grpId="0"/>
      <p:bldP spid="349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Sketch(s)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86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416794" y="3350334"/>
            <a:ext cx="970551" cy="477195"/>
            <a:chOff x="4213698" y="990600"/>
            <a:chExt cx="1044102" cy="457200"/>
          </a:xfrm>
        </p:grpSpPr>
        <p:sp>
          <p:nvSpPr>
            <p:cNvPr id="5" name="Trapezoid 4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Proxy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7" name="Straight Arrow Connector 6"/>
          <p:cNvCxnSpPr>
            <a:endCxn id="5" idx="0"/>
          </p:cNvCxnSpPr>
          <p:nvPr/>
        </p:nvCxnSpPr>
        <p:spPr>
          <a:xfrm>
            <a:off x="2882708" y="2827283"/>
            <a:ext cx="19361" cy="523051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499093" y="5144767"/>
            <a:ext cx="970551" cy="477195"/>
            <a:chOff x="4213698" y="990600"/>
            <a:chExt cx="1044102" cy="457200"/>
          </a:xfrm>
        </p:grpSpPr>
        <p:sp>
          <p:nvSpPr>
            <p:cNvPr id="9" name="Trapezoid 8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158837" y="5144767"/>
            <a:ext cx="970551" cy="477195"/>
            <a:chOff x="4213698" y="990600"/>
            <a:chExt cx="1044102" cy="457200"/>
          </a:xfrm>
        </p:grpSpPr>
        <p:sp>
          <p:nvSpPr>
            <p:cNvPr id="12" name="Trapezoid 11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Local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4" name="Straight Arrow Connector 13"/>
          <p:cNvCxnSpPr>
            <a:stCxn id="19" idx="2"/>
            <a:endCxn id="9" idx="0"/>
          </p:cNvCxnSpPr>
          <p:nvPr/>
        </p:nvCxnSpPr>
        <p:spPr>
          <a:xfrm flipH="1">
            <a:off x="1984368" y="4786871"/>
            <a:ext cx="926668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9" idx="2"/>
            <a:endCxn id="12" idx="0"/>
          </p:cNvCxnSpPr>
          <p:nvPr/>
        </p:nvCxnSpPr>
        <p:spPr>
          <a:xfrm>
            <a:off x="2911036" y="4786871"/>
            <a:ext cx="733076" cy="35789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6" idx="2"/>
            <a:endCxn id="18" idx="0"/>
          </p:cNvCxnSpPr>
          <p:nvPr/>
        </p:nvCxnSpPr>
        <p:spPr>
          <a:xfrm>
            <a:off x="2902069" y="3827529"/>
            <a:ext cx="8967" cy="48214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/>
        </p:nvGrpSpPr>
        <p:grpSpPr>
          <a:xfrm>
            <a:off x="2079873" y="4309675"/>
            <a:ext cx="1662327" cy="477195"/>
            <a:chOff x="4213698" y="990600"/>
            <a:chExt cx="1044102" cy="457200"/>
          </a:xfrm>
        </p:grpSpPr>
        <p:sp>
          <p:nvSpPr>
            <p:cNvPr id="18" name="Trapezoid 17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Parallel</a:t>
              </a:r>
              <a:endParaRPr lang="en-US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4843170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5813723" y="4940984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2" name="Curved Connector 21"/>
          <p:cNvCxnSpPr>
            <a:stCxn id="36" idx="3"/>
            <a:endCxn id="21" idx="2"/>
          </p:cNvCxnSpPr>
          <p:nvPr/>
        </p:nvCxnSpPr>
        <p:spPr>
          <a:xfrm flipV="1">
            <a:off x="4063107" y="5285471"/>
            <a:ext cx="1902263" cy="861678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2"/>
          <p:cNvCxnSpPr>
            <a:stCxn id="34" idx="3"/>
            <a:endCxn id="20" idx="2"/>
          </p:cNvCxnSpPr>
          <p:nvPr/>
        </p:nvCxnSpPr>
        <p:spPr>
          <a:xfrm flipV="1">
            <a:off x="2407160" y="5285471"/>
            <a:ext cx="2587659" cy="861679"/>
          </a:xfrm>
          <a:prstGeom prst="curvedConnector2">
            <a:avLst/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306271" y="4018363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sp>
        <p:nvSpPr>
          <p:cNvPr id="26" name="Rectangle 25"/>
          <p:cNvSpPr/>
          <p:nvPr/>
        </p:nvSpPr>
        <p:spPr>
          <a:xfrm>
            <a:off x="5302873" y="2979490"/>
            <a:ext cx="303298" cy="34448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R</a:t>
            </a:r>
            <a:endParaRPr lang="en-US" sz="1400" dirty="0"/>
          </a:p>
        </p:txBody>
      </p:sp>
      <p:cxnSp>
        <p:nvCxnSpPr>
          <p:cNvPr id="27" name="Curved Connector 26"/>
          <p:cNvCxnSpPr>
            <a:stCxn id="20" idx="0"/>
            <a:endCxn id="25" idx="2"/>
          </p:cNvCxnSpPr>
          <p:nvPr/>
        </p:nvCxnSpPr>
        <p:spPr>
          <a:xfrm rot="5400000" flipH="1" flipV="1">
            <a:off x="4937304" y="4420367"/>
            <a:ext cx="578134" cy="463101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>
            <a:stCxn id="21" idx="0"/>
          </p:cNvCxnSpPr>
          <p:nvPr/>
        </p:nvCxnSpPr>
        <p:spPr>
          <a:xfrm rot="16200000" flipV="1">
            <a:off x="5422579" y="4398193"/>
            <a:ext cx="578134" cy="50745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>
            <a:stCxn id="25" idx="0"/>
            <a:endCxn id="26" idx="2"/>
          </p:cNvCxnSpPr>
          <p:nvPr/>
        </p:nvCxnSpPr>
        <p:spPr>
          <a:xfrm rot="16200000" flipV="1">
            <a:off x="5109028" y="3669470"/>
            <a:ext cx="694387" cy="33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063108" y="3965087"/>
            <a:ext cx="1091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s.Combine</a:t>
            </a:r>
            <a:endParaRPr lang="en-US" sz="1400" dirty="0"/>
          </a:p>
        </p:txBody>
      </p:sp>
      <p:cxnSp>
        <p:nvCxnSpPr>
          <p:cNvPr id="32" name="Curved Connector 31"/>
          <p:cNvCxnSpPr>
            <a:stCxn id="19" idx="3"/>
            <a:endCxn id="25" idx="1"/>
          </p:cNvCxnSpPr>
          <p:nvPr/>
        </p:nvCxnSpPr>
        <p:spPr>
          <a:xfrm flipV="1">
            <a:off x="3742200" y="4190607"/>
            <a:ext cx="1564074" cy="437198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6" idx="3"/>
            <a:endCxn id="26" idx="1"/>
          </p:cNvCxnSpPr>
          <p:nvPr/>
        </p:nvCxnSpPr>
        <p:spPr>
          <a:xfrm flipV="1">
            <a:off x="3387344" y="3151733"/>
            <a:ext cx="1915528" cy="516730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694420" y="6008583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5" name="Straight Arrow Connector 34"/>
          <p:cNvCxnSpPr>
            <a:endCxn id="34" idx="0"/>
          </p:cNvCxnSpPr>
          <p:nvPr/>
        </p:nvCxnSpPr>
        <p:spPr>
          <a:xfrm>
            <a:off x="2002971" y="5621961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3350367" y="6008582"/>
            <a:ext cx="712740" cy="27713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7" name="Straight Arrow Connector 36"/>
          <p:cNvCxnSpPr>
            <a:endCxn id="36" idx="0"/>
          </p:cNvCxnSpPr>
          <p:nvPr/>
        </p:nvCxnSpPr>
        <p:spPr>
          <a:xfrm>
            <a:off x="3658918" y="5621960"/>
            <a:ext cx="47820" cy="38662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545727" y="5621960"/>
            <a:ext cx="1868736" cy="445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/>
              <a:t>s.Create</a:t>
            </a:r>
            <a:endParaRPr lang="en-US" sz="1400" dirty="0"/>
          </a:p>
        </p:txBody>
      </p:sp>
      <p:sp>
        <p:nvSpPr>
          <p:cNvPr id="40" name="Rectangle 39"/>
          <p:cNvSpPr/>
          <p:nvPr/>
        </p:nvSpPr>
        <p:spPr>
          <a:xfrm>
            <a:off x="3682828" y="526624"/>
            <a:ext cx="46413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interface </a:t>
            </a:r>
            <a:r>
              <a:rPr lang="en-US" sz="2400" dirty="0" err="1" smtClean="0"/>
              <a:t>ISketch</a:t>
            </a:r>
            <a:r>
              <a:rPr lang="en-US" sz="2400" dirty="0" smtClean="0"/>
              <a:t>&lt;T,R&gt; {</a:t>
            </a:r>
            <a:br>
              <a:rPr lang="en-US" sz="2400" dirty="0" smtClean="0"/>
            </a:br>
            <a:r>
              <a:rPr lang="en-US" sz="2400" dirty="0" smtClean="0"/>
              <a:t>	R Create(T data);</a:t>
            </a:r>
            <a:br>
              <a:rPr lang="en-US" sz="2400" dirty="0" smtClean="0"/>
            </a:br>
            <a:r>
              <a:rPr lang="en-US" sz="2400" dirty="0" smtClean="0"/>
              <a:t>	R Combine(List&lt;R&gt; parts);</a:t>
            </a:r>
            <a:br>
              <a:rPr lang="en-US" sz="2400" dirty="0" smtClean="0"/>
            </a:br>
            <a:r>
              <a:rPr lang="en-US" sz="2400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3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 animBg="1"/>
      <p:bldP spid="26" grpId="0" animBg="1"/>
      <p:bldP spid="30" grpId="0"/>
      <p:bldP spid="39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87</a:t>
            </a:fld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2086083" y="2654646"/>
            <a:ext cx="556290" cy="447840"/>
            <a:chOff x="4213698" y="990600"/>
            <a:chExt cx="1044102" cy="457200"/>
          </a:xfrm>
        </p:grpSpPr>
        <p:sp>
          <p:nvSpPr>
            <p:cNvPr id="7" name="Trapezoid 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>
          <a:xfrm>
            <a:off x="2331658" y="2183009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560086" y="4338692"/>
            <a:ext cx="556290" cy="447840"/>
            <a:chOff x="4213698" y="990600"/>
            <a:chExt cx="1044102" cy="457200"/>
          </a:xfrm>
        </p:grpSpPr>
        <p:sp>
          <p:nvSpPr>
            <p:cNvPr id="11" name="Trapezoid 1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511400" y="4338692"/>
            <a:ext cx="556290" cy="447840"/>
            <a:chOff x="4213698" y="990600"/>
            <a:chExt cx="1044102" cy="457200"/>
          </a:xfrm>
        </p:grpSpPr>
        <p:sp>
          <p:nvSpPr>
            <p:cNvPr id="14" name="Trapezoid 1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6" name="Straight Arrow Connector 15"/>
          <p:cNvCxnSpPr>
            <a:stCxn id="21" idx="2"/>
            <a:endCxn id="11" idx="0"/>
          </p:cNvCxnSpPr>
          <p:nvPr/>
        </p:nvCxnSpPr>
        <p:spPr>
          <a:xfrm flipH="1">
            <a:off x="1838231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21" idx="2"/>
            <a:endCxn id="14" idx="0"/>
          </p:cNvCxnSpPr>
          <p:nvPr/>
        </p:nvCxnSpPr>
        <p:spPr>
          <a:xfrm>
            <a:off x="2369368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0" idx="0"/>
          </p:cNvCxnSpPr>
          <p:nvPr/>
        </p:nvCxnSpPr>
        <p:spPr>
          <a:xfrm>
            <a:off x="2364227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1892970" y="3554972"/>
            <a:ext cx="952795" cy="447840"/>
            <a:chOff x="4213698" y="990600"/>
            <a:chExt cx="1044102" cy="457200"/>
          </a:xfrm>
        </p:grpSpPr>
        <p:sp>
          <p:nvSpPr>
            <p:cNvPr id="20" name="Trapezoid 1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4094534" y="2654646"/>
            <a:ext cx="556290" cy="447840"/>
            <a:chOff x="4213698" y="990600"/>
            <a:chExt cx="1044102" cy="457200"/>
          </a:xfrm>
        </p:grpSpPr>
        <p:sp>
          <p:nvSpPr>
            <p:cNvPr id="23" name="Trapezoid 22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25" name="Straight Arrow Connector 24"/>
          <p:cNvCxnSpPr>
            <a:endCxn id="23" idx="0"/>
          </p:cNvCxnSpPr>
          <p:nvPr/>
        </p:nvCxnSpPr>
        <p:spPr>
          <a:xfrm>
            <a:off x="4361583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3568536" y="4338692"/>
            <a:ext cx="556290" cy="447840"/>
            <a:chOff x="4213698" y="990600"/>
            <a:chExt cx="1044102" cy="457200"/>
          </a:xfrm>
        </p:grpSpPr>
        <p:sp>
          <p:nvSpPr>
            <p:cNvPr id="27" name="Trapezoid 2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4519853" y="4338692"/>
            <a:ext cx="556290" cy="447840"/>
            <a:chOff x="4213698" y="990600"/>
            <a:chExt cx="1044102" cy="457200"/>
          </a:xfrm>
        </p:grpSpPr>
        <p:sp>
          <p:nvSpPr>
            <p:cNvPr id="30" name="Trapezoid 2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2" name="Straight Arrow Connector 31"/>
          <p:cNvCxnSpPr>
            <a:stCxn id="37" idx="2"/>
            <a:endCxn id="27" idx="0"/>
          </p:cNvCxnSpPr>
          <p:nvPr/>
        </p:nvCxnSpPr>
        <p:spPr>
          <a:xfrm flipH="1">
            <a:off x="3846682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37" idx="2"/>
            <a:endCxn id="30" idx="0"/>
          </p:cNvCxnSpPr>
          <p:nvPr/>
        </p:nvCxnSpPr>
        <p:spPr>
          <a:xfrm>
            <a:off x="4377820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4" idx="2"/>
            <a:endCxn id="36" idx="0"/>
          </p:cNvCxnSpPr>
          <p:nvPr/>
        </p:nvCxnSpPr>
        <p:spPr>
          <a:xfrm>
            <a:off x="4372679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oup 34"/>
          <p:cNvGrpSpPr/>
          <p:nvPr/>
        </p:nvGrpSpPr>
        <p:grpSpPr>
          <a:xfrm>
            <a:off x="3901423" y="3554972"/>
            <a:ext cx="952795" cy="447840"/>
            <a:chOff x="4213698" y="990600"/>
            <a:chExt cx="1044102" cy="457200"/>
          </a:xfrm>
        </p:grpSpPr>
        <p:sp>
          <p:nvSpPr>
            <p:cNvPr id="36" name="Trapezoid 35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8" name="Rounded Rectangle 37"/>
          <p:cNvSpPr/>
          <p:nvPr/>
        </p:nvSpPr>
        <p:spPr>
          <a:xfrm>
            <a:off x="1661379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12" idx="2"/>
            <a:endCxn id="38" idx="0"/>
          </p:cNvCxnSpPr>
          <p:nvPr/>
        </p:nvCxnSpPr>
        <p:spPr>
          <a:xfrm>
            <a:off x="1838231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2607546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1" name="Straight Arrow Connector 40"/>
          <p:cNvCxnSpPr>
            <a:stCxn id="15" idx="2"/>
            <a:endCxn id="40" idx="0"/>
          </p:cNvCxnSpPr>
          <p:nvPr/>
        </p:nvCxnSpPr>
        <p:spPr>
          <a:xfrm>
            <a:off x="2789545" y="4786531"/>
            <a:ext cx="22261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/>
          <p:cNvSpPr/>
          <p:nvPr/>
        </p:nvSpPr>
        <p:spPr>
          <a:xfrm>
            <a:off x="3651015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/>
          <p:cNvCxnSpPr>
            <a:endCxn id="42" idx="0"/>
          </p:cNvCxnSpPr>
          <p:nvPr/>
        </p:nvCxnSpPr>
        <p:spPr>
          <a:xfrm>
            <a:off x="3827867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4587908" y="5149369"/>
            <a:ext cx="408521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5" name="Straight Arrow Connector 44"/>
          <p:cNvCxnSpPr>
            <a:endCxn id="44" idx="0"/>
          </p:cNvCxnSpPr>
          <p:nvPr/>
        </p:nvCxnSpPr>
        <p:spPr>
          <a:xfrm>
            <a:off x="4764760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Group 45"/>
          <p:cNvGrpSpPr/>
          <p:nvPr/>
        </p:nvGrpSpPr>
        <p:grpSpPr>
          <a:xfrm>
            <a:off x="6344100" y="2654646"/>
            <a:ext cx="556290" cy="447840"/>
            <a:chOff x="4213698" y="990600"/>
            <a:chExt cx="1044102" cy="457200"/>
          </a:xfrm>
        </p:grpSpPr>
        <p:sp>
          <p:nvSpPr>
            <p:cNvPr id="47" name="Trapezoid 46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Proxy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49" name="Straight Arrow Connector 48"/>
          <p:cNvCxnSpPr>
            <a:endCxn id="47" idx="0"/>
          </p:cNvCxnSpPr>
          <p:nvPr/>
        </p:nvCxnSpPr>
        <p:spPr>
          <a:xfrm>
            <a:off x="6611149" y="2163771"/>
            <a:ext cx="11097" cy="49087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Group 49"/>
          <p:cNvGrpSpPr/>
          <p:nvPr/>
        </p:nvGrpSpPr>
        <p:grpSpPr>
          <a:xfrm>
            <a:off x="5818102" y="4338692"/>
            <a:ext cx="556290" cy="447840"/>
            <a:chOff x="4213698" y="990600"/>
            <a:chExt cx="1044102" cy="457200"/>
          </a:xfrm>
        </p:grpSpPr>
        <p:sp>
          <p:nvSpPr>
            <p:cNvPr id="51" name="Trapezoid 50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6769419" y="4338692"/>
            <a:ext cx="556290" cy="447840"/>
            <a:chOff x="4213698" y="990600"/>
            <a:chExt cx="1044102" cy="457200"/>
          </a:xfrm>
        </p:grpSpPr>
        <p:sp>
          <p:nvSpPr>
            <p:cNvPr id="54" name="Trapezoid 53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Local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6" name="Straight Arrow Connector 55"/>
          <p:cNvCxnSpPr>
            <a:stCxn id="61" idx="2"/>
            <a:endCxn id="51" idx="0"/>
          </p:cNvCxnSpPr>
          <p:nvPr/>
        </p:nvCxnSpPr>
        <p:spPr>
          <a:xfrm flipH="1">
            <a:off x="6096248" y="4002812"/>
            <a:ext cx="531138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stCxn id="61" idx="2"/>
            <a:endCxn id="54" idx="0"/>
          </p:cNvCxnSpPr>
          <p:nvPr/>
        </p:nvCxnSpPr>
        <p:spPr>
          <a:xfrm>
            <a:off x="6627386" y="4002812"/>
            <a:ext cx="420177" cy="33588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8" idx="2"/>
            <a:endCxn id="60" idx="0"/>
          </p:cNvCxnSpPr>
          <p:nvPr/>
        </p:nvCxnSpPr>
        <p:spPr>
          <a:xfrm>
            <a:off x="6622245" y="3102486"/>
            <a:ext cx="5140" cy="452486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" name="Group 58"/>
          <p:cNvGrpSpPr/>
          <p:nvPr/>
        </p:nvGrpSpPr>
        <p:grpSpPr>
          <a:xfrm>
            <a:off x="6150989" y="3554972"/>
            <a:ext cx="952795" cy="447840"/>
            <a:chOff x="4213698" y="990600"/>
            <a:chExt cx="1044102" cy="457200"/>
          </a:xfrm>
        </p:grpSpPr>
        <p:sp>
          <p:nvSpPr>
            <p:cNvPr id="60" name="Trapezoid 59"/>
            <p:cNvSpPr/>
            <p:nvPr/>
          </p:nvSpPr>
          <p:spPr>
            <a:xfrm>
              <a:off x="4213698" y="990600"/>
              <a:ext cx="1044102" cy="152400"/>
            </a:xfrm>
            <a:prstGeom prst="trapezoid">
              <a:avLst>
                <a:gd name="adj" fmla="val 16672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4213698" y="1143000"/>
              <a:ext cx="1044102" cy="3048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Parallel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2" name="Rounded Rectangle 61"/>
          <p:cNvSpPr/>
          <p:nvPr/>
        </p:nvSpPr>
        <p:spPr>
          <a:xfrm>
            <a:off x="5818102" y="5149369"/>
            <a:ext cx="573480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3" name="Straight Arrow Connector 62"/>
          <p:cNvCxnSpPr>
            <a:endCxn id="62" idx="0"/>
          </p:cNvCxnSpPr>
          <p:nvPr/>
        </p:nvCxnSpPr>
        <p:spPr>
          <a:xfrm>
            <a:off x="6077433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unded Rectangle 63"/>
          <p:cNvSpPr/>
          <p:nvPr/>
        </p:nvSpPr>
        <p:spPr>
          <a:xfrm>
            <a:off x="6769421" y="5149369"/>
            <a:ext cx="544628" cy="26008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T,S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endCxn id="64" idx="0"/>
          </p:cNvCxnSpPr>
          <p:nvPr/>
        </p:nvCxnSpPr>
        <p:spPr>
          <a:xfrm>
            <a:off x="7014326" y="4786531"/>
            <a:ext cx="27409" cy="362839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urved Connector 66"/>
          <p:cNvCxnSpPr>
            <a:stCxn id="44" idx="2"/>
            <a:endCxn id="64" idx="2"/>
          </p:cNvCxnSpPr>
          <p:nvPr/>
        </p:nvCxnSpPr>
        <p:spPr>
          <a:xfrm rot="16200000" flipH="1">
            <a:off x="5917084" y="4284672"/>
            <a:ext cx="17254" cy="2249566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>
            <a:stCxn id="40" idx="2"/>
            <a:endCxn id="64" idx="2"/>
          </p:cNvCxnSpPr>
          <p:nvPr/>
        </p:nvCxnSpPr>
        <p:spPr>
          <a:xfrm rot="16200000" flipH="1">
            <a:off x="4926903" y="3294491"/>
            <a:ext cx="17254" cy="4229927"/>
          </a:xfrm>
          <a:prstGeom prst="curvedConnector3">
            <a:avLst>
              <a:gd name="adj1" fmla="val 1800000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urved Connector 68"/>
          <p:cNvCxnSpPr>
            <a:stCxn id="42" idx="0"/>
            <a:endCxn id="62" idx="1"/>
          </p:cNvCxnSpPr>
          <p:nvPr/>
        </p:nvCxnSpPr>
        <p:spPr>
          <a:xfrm rot="16200000" flipH="1">
            <a:off x="4771667" y="4232977"/>
            <a:ext cx="130043" cy="1962826"/>
          </a:xfrm>
          <a:prstGeom prst="curvedConnector4">
            <a:avLst>
              <a:gd name="adj1" fmla="val -238824"/>
              <a:gd name="adj2" fmla="val 55804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Curved Connector 69"/>
          <p:cNvCxnSpPr>
            <a:stCxn id="38" idx="0"/>
            <a:endCxn id="62" idx="1"/>
          </p:cNvCxnSpPr>
          <p:nvPr/>
        </p:nvCxnSpPr>
        <p:spPr>
          <a:xfrm rot="16200000" flipH="1">
            <a:off x="3776849" y="3238159"/>
            <a:ext cx="130043" cy="3952462"/>
          </a:xfrm>
          <a:prstGeom prst="curvedConnector4">
            <a:avLst>
              <a:gd name="adj1" fmla="val -238824"/>
              <a:gd name="adj2" fmla="val 82707"/>
            </a:avLst>
          </a:prstGeom>
          <a:ln w="28575">
            <a:solidFill>
              <a:schemeClr val="tx1"/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ight Arrow 71"/>
          <p:cNvSpPr/>
          <p:nvPr/>
        </p:nvSpPr>
        <p:spPr>
          <a:xfrm>
            <a:off x="5218386" y="2803926"/>
            <a:ext cx="667407" cy="6171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398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4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88</a:t>
            </a:fld>
            <a:endParaRPr 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5" y="1926671"/>
            <a:ext cx="6865666" cy="463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15503" y="339245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CDF</a:t>
            </a:r>
            <a:endParaRPr lang="en-US" sz="2400" dirty="0"/>
          </a:p>
        </p:txBody>
      </p:sp>
      <p:cxnSp>
        <p:nvCxnSpPr>
          <p:cNvPr id="7" name="Straight Arrow Connector 6"/>
          <p:cNvCxnSpPr>
            <a:stCxn id="5" idx="1"/>
          </p:cNvCxnSpPr>
          <p:nvPr/>
        </p:nvCxnSpPr>
        <p:spPr>
          <a:xfrm flipH="1" flipV="1">
            <a:off x="6101253" y="3331779"/>
            <a:ext cx="1014250" cy="29150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115503" y="4574319"/>
            <a:ext cx="14334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2D</a:t>
            </a:r>
          </a:p>
          <a:p>
            <a:r>
              <a:rPr lang="en-US" sz="2400" dirty="0" smtClean="0"/>
              <a:t>histogram</a:t>
            </a:r>
            <a:endParaRPr lang="en-US" sz="2400" dirty="0"/>
          </a:p>
        </p:txBody>
      </p:sp>
      <p:cxnSp>
        <p:nvCxnSpPr>
          <p:cNvPr id="14" name="Straight Arrow Connector 13"/>
          <p:cNvCxnSpPr>
            <a:stCxn id="13" idx="1"/>
          </p:cNvCxnSpPr>
          <p:nvPr/>
        </p:nvCxnSpPr>
        <p:spPr>
          <a:xfrm flipH="1" flipV="1">
            <a:off x="6589986" y="4929352"/>
            <a:ext cx="525517" cy="604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60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2486266" y="5273565"/>
            <a:ext cx="1047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Compute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Computing a histogram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89</a:t>
            </a:fld>
            <a:endParaRPr lang="en-US"/>
          </a:p>
        </p:txBody>
      </p:sp>
      <p:cxnSp>
        <p:nvCxnSpPr>
          <p:cNvPr id="4" name="Straight Connector 3"/>
          <p:cNvCxnSpPr/>
          <p:nvPr/>
        </p:nvCxnSpPr>
        <p:spPr>
          <a:xfrm flipV="1">
            <a:off x="1279532" y="3343915"/>
            <a:ext cx="6991935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495342" y="3165530"/>
            <a:ext cx="7841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Client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54665" y="4621480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1</a:t>
            </a:r>
            <a:endParaRPr lang="en-US" b="1" dirty="0">
              <a:latin typeface="Candara"/>
              <a:cs typeface="Candar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34361" y="5378458"/>
            <a:ext cx="1025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Candara"/>
                <a:cs typeface="Candara"/>
              </a:rPr>
              <a:t>Server </a:t>
            </a:r>
            <a:r>
              <a:rPr lang="en-US" b="1" i="1" dirty="0" smtClean="0">
                <a:latin typeface="Candara"/>
                <a:cs typeface="Candara"/>
              </a:rPr>
              <a:t>n</a:t>
            </a:r>
            <a:endParaRPr lang="en-US" b="1" i="1" dirty="0">
              <a:latin typeface="Candara"/>
              <a:cs typeface="Candara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359709" y="4799865"/>
            <a:ext cx="6911758" cy="628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1349660" y="5563123"/>
            <a:ext cx="6921807" cy="1"/>
          </a:xfrm>
          <a:prstGeom prst="line">
            <a:avLst/>
          </a:prstGeom>
          <a:ln w="38100" cmpd="sng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1905526" y="2847701"/>
            <a:ext cx="7160" cy="491589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048864" y="4806146"/>
            <a:ext cx="1340607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3389471" y="3350196"/>
            <a:ext cx="412811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3529526" y="3350197"/>
            <a:ext cx="412707" cy="2212926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484922" y="5563123"/>
            <a:ext cx="1044604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952359" y="3350196"/>
            <a:ext cx="96505" cy="145595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973647" y="3371239"/>
            <a:ext cx="511275" cy="219188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412773" y="4799865"/>
            <a:ext cx="2369232" cy="0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6782005" y="3320887"/>
            <a:ext cx="613939" cy="1478978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7087163" y="3339291"/>
            <a:ext cx="83249" cy="2219594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5519299" y="5558885"/>
            <a:ext cx="1569675" cy="3767"/>
          </a:xfrm>
          <a:prstGeom prst="line">
            <a:avLst/>
          </a:prstGeom>
          <a:ln w="38100" cmpd="sng">
            <a:solidFill>
              <a:srgbClr val="00B05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092626" y="3362755"/>
            <a:ext cx="320147" cy="1465202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4122429" y="3362755"/>
            <a:ext cx="1387668" cy="2196130"/>
          </a:xfrm>
          <a:prstGeom prst="line">
            <a:avLst/>
          </a:prstGeom>
          <a:ln w="38100" cmpd="sng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7445225" y="2847701"/>
            <a:ext cx="0" cy="467607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867339" y="5044965"/>
            <a:ext cx="0" cy="398801"/>
          </a:xfrm>
          <a:prstGeom prst="line">
            <a:avLst/>
          </a:prstGeom>
          <a:ln w="76200">
            <a:solidFill>
              <a:schemeClr val="tx1"/>
            </a:solidFill>
            <a:prstDash val="sys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5247428" y="3491822"/>
            <a:ext cx="12672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1D + 2D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composite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327495" y="3639754"/>
            <a:ext cx="11055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Data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range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sketch</a:t>
            </a:r>
            <a:endParaRPr lang="en-US" i="1" dirty="0">
              <a:latin typeface="Candara"/>
              <a:cs typeface="Candara"/>
            </a:endParaRPr>
          </a:p>
        </p:txBody>
      </p:sp>
      <p:sp>
        <p:nvSpPr>
          <p:cNvPr id="27" name="Rectangle 26"/>
          <p:cNvSpPr/>
          <p:nvPr/>
        </p:nvSpPr>
        <p:spPr>
          <a:xfrm rot="16200000">
            <a:off x="7145558" y="2801795"/>
            <a:ext cx="11055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Render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7850128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850127" y="2650670"/>
            <a:ext cx="11474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Display</a:t>
            </a:r>
          </a:p>
          <a:p>
            <a:pPr algn="ctr"/>
            <a:r>
              <a:rPr lang="en-US" i="1" dirty="0" smtClean="0">
                <a:latin typeface="Candara"/>
                <a:cs typeface="Candara"/>
              </a:rPr>
              <a:t>histogram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1905525" y="3085351"/>
            <a:ext cx="2036708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4106412" y="3085351"/>
            <a:ext cx="3338813" cy="614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410153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997205" y="2654757"/>
            <a:ext cx="12137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i="1" dirty="0" smtClean="0">
                <a:latin typeface="Candara"/>
                <a:cs typeface="Candara"/>
              </a:rPr>
              <a:t>User </a:t>
            </a:r>
            <a:br>
              <a:rPr lang="en-US" i="1" dirty="0" smtClean="0">
                <a:latin typeface="Candara"/>
                <a:cs typeface="Candara"/>
              </a:rPr>
            </a:br>
            <a:r>
              <a:rPr lang="en-US" i="1" dirty="0" smtClean="0">
                <a:latin typeface="Candara"/>
                <a:cs typeface="Candara"/>
              </a:rPr>
              <a:t>click</a:t>
            </a:r>
            <a:endParaRPr lang="en-US" i="1" dirty="0">
              <a:latin typeface="Candara"/>
              <a:cs typeface="Candara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flipV="1">
            <a:off x="3956016" y="3066168"/>
            <a:ext cx="0" cy="249140"/>
          </a:xfrm>
          <a:prstGeom prst="line">
            <a:avLst/>
          </a:prstGeom>
          <a:ln w="38100" cmpd="sng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1905525" y="2911365"/>
            <a:ext cx="5539700" cy="15706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753085" y="2987565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r</a:t>
            </a:r>
            <a:endParaRPr lang="en-US" baseline="-25000" dirty="0"/>
          </a:p>
        </p:txBody>
      </p:sp>
      <p:sp>
        <p:nvSpPr>
          <p:cNvPr id="38" name="TextBox 37"/>
          <p:cNvSpPr txBox="1"/>
          <p:nvPr/>
        </p:nvSpPr>
        <p:spPr>
          <a:xfrm>
            <a:off x="5538072" y="2987565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</a:t>
            </a:r>
            <a:r>
              <a:rPr lang="en-US" baseline="-25000" dirty="0" err="1" smtClean="0"/>
              <a:t>h</a:t>
            </a:r>
            <a:endParaRPr lang="en-US" baseline="-25000" dirty="0"/>
          </a:p>
        </p:txBody>
      </p:sp>
      <p:sp>
        <p:nvSpPr>
          <p:cNvPr id="39" name="TextBox 38"/>
          <p:cNvSpPr txBox="1"/>
          <p:nvPr/>
        </p:nvSpPr>
        <p:spPr>
          <a:xfrm>
            <a:off x="4609235" y="2570214"/>
            <a:ext cx="33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</a:t>
            </a:r>
            <a:r>
              <a:rPr lang="en-US" baseline="-25000" dirty="0" smtClean="0"/>
              <a:t>a</a:t>
            </a:r>
            <a:endParaRPr lang="en-US" baseline="-25000" dirty="0"/>
          </a:p>
        </p:txBody>
      </p:sp>
    </p:spTree>
    <p:extLst>
      <p:ext uri="{BB962C8B-B14F-4D97-AF65-F5344CB8AC3E}">
        <p14:creationId xmlns:p14="http://schemas.microsoft.com/office/powerpoint/2010/main" val="207987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25" grpId="0"/>
      <p:bldP spid="26" grpId="0"/>
      <p:bldP spid="27" grpId="0"/>
      <p:bldP spid="29" grpId="0"/>
      <p:bldP spid="37" grpId="0"/>
      <p:bldP spid="38" grpId="0"/>
      <p:bldP spid="39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019" y="457200"/>
            <a:ext cx="3708981" cy="55652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numbers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825625"/>
            <a:ext cx="4694840" cy="4233589"/>
          </a:xfrm>
          <a:solidFill>
            <a:srgbClr val="FFFFFF">
              <a:alpha val="50196"/>
            </a:srgbClr>
          </a:solidFill>
        </p:spPr>
        <p:txBody>
          <a:bodyPr>
            <a:normAutofit/>
          </a:bodyPr>
          <a:lstStyle/>
          <a:p>
            <a:r>
              <a:rPr lang="en-US" dirty="0" smtClean="0"/>
              <a:t>Window </a:t>
            </a:r>
            <a:r>
              <a:rPr lang="en-US" dirty="0"/>
              <a:t>Server </a:t>
            </a:r>
            <a:r>
              <a:rPr lang="en-US" dirty="0" smtClean="0"/>
              <a:t>2012 R2 </a:t>
            </a:r>
          </a:p>
          <a:p>
            <a:r>
              <a:rPr lang="en-US" dirty="0" smtClean="0"/>
              <a:t>8-core </a:t>
            </a:r>
            <a:r>
              <a:rPr lang="en-US" dirty="0"/>
              <a:t>2.1GHz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AMD Opteron 2373 </a:t>
            </a:r>
            <a:r>
              <a:rPr lang="en-US" dirty="0"/>
              <a:t>EE </a:t>
            </a:r>
            <a:endParaRPr lang="en-US" dirty="0" smtClean="0"/>
          </a:p>
          <a:p>
            <a:r>
              <a:rPr lang="en-US" dirty="0" smtClean="0"/>
              <a:t>&gt; </a:t>
            </a:r>
            <a:r>
              <a:rPr lang="en-US" dirty="0"/>
              <a:t>16GB </a:t>
            </a:r>
            <a:r>
              <a:rPr lang="en-US" dirty="0" smtClean="0"/>
              <a:t>RAM</a:t>
            </a:r>
            <a:endParaRPr lang="en-US" dirty="0"/>
          </a:p>
          <a:p>
            <a:r>
              <a:rPr lang="en-US" dirty="0" smtClean="0"/>
              <a:t>3 x 1TB </a:t>
            </a:r>
            <a:r>
              <a:rPr lang="en-US" dirty="0"/>
              <a:t>disks using </a:t>
            </a:r>
            <a:r>
              <a:rPr lang="en-US" dirty="0" smtClean="0"/>
              <a:t>RAID-0</a:t>
            </a:r>
          </a:p>
          <a:p>
            <a:r>
              <a:rPr lang="en-US" dirty="0"/>
              <a:t>155 machines </a:t>
            </a:r>
          </a:p>
          <a:p>
            <a:r>
              <a:rPr lang="en-US" dirty="0" smtClean="0"/>
              <a:t>5 </a:t>
            </a:r>
            <a:r>
              <a:rPr lang="en-US" dirty="0"/>
              <a:t>racks </a:t>
            </a:r>
            <a:endParaRPr lang="en-US" dirty="0" smtClean="0"/>
          </a:p>
          <a:p>
            <a:r>
              <a:rPr lang="en-US" dirty="0" smtClean="0"/>
              <a:t>1Gbps Ethernet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38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91</a:t>
            </a:fld>
            <a:endParaRPr lang="en-US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6438923"/>
              </p:ext>
            </p:extLst>
          </p:nvPr>
        </p:nvGraphicFramePr>
        <p:xfrm>
          <a:off x="2391103" y="1993699"/>
          <a:ext cx="4425264" cy="38553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Null Sketch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188372" y="5885794"/>
            <a:ext cx="1091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 rot="16200000">
            <a:off x="1555529" y="3679729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dirty="0" err="1" smtClean="0"/>
              <a:t>ms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92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Histogram computation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26M rows/machine</a:t>
            </a:r>
          </a:p>
          <a:p>
            <a:r>
              <a:rPr lang="en-US" dirty="0" smtClean="0"/>
              <a:t>Scale-out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92</a:t>
            </a:fld>
            <a:endParaRPr lang="en-US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9566826"/>
              </p:ext>
            </p:extLst>
          </p:nvPr>
        </p:nvGraphicFramePr>
        <p:xfrm>
          <a:off x="2729927" y="2301565"/>
          <a:ext cx="4698123" cy="38574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767895" y="6064469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machines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 rot="16200000">
            <a:off x="1986454" y="4037080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dirty="0" err="1" smtClean="0"/>
              <a:t>ms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97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9144000" cy="1325563"/>
          </a:xfrm>
        </p:spPr>
        <p:txBody>
          <a:bodyPr/>
          <a:lstStyle/>
          <a:p>
            <a:r>
              <a:rPr lang="en-US" dirty="0" err="1" smtClean="0"/>
              <a:t>ClusterViewer</a:t>
            </a:r>
            <a:r>
              <a:rPr lang="en-US" dirty="0" smtClean="0"/>
              <a:t>: Performance Debugger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93</a:t>
            </a:fld>
            <a:endParaRPr lang="en-US"/>
          </a:p>
        </p:txBody>
      </p:sp>
      <p:pic>
        <p:nvPicPr>
          <p:cNvPr id="5" name="Picture 4" descr="image0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2700" y="1781174"/>
            <a:ext cx="5225255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mage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326" y="1781175"/>
            <a:ext cx="3733799" cy="3918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14909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6124" y="0"/>
            <a:ext cx="3937876" cy="29534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278" y="2254690"/>
            <a:ext cx="7886700" cy="4351338"/>
          </a:xfrm>
        </p:spPr>
        <p:txBody>
          <a:bodyPr/>
          <a:lstStyle/>
          <a:p>
            <a:r>
              <a:rPr lang="en-US" dirty="0" smtClean="0"/>
              <a:t>Big data is here to stay</a:t>
            </a:r>
          </a:p>
          <a:p>
            <a:r>
              <a:rPr lang="en-US" dirty="0" smtClean="0"/>
              <a:t>Better tools are needed</a:t>
            </a:r>
          </a:p>
          <a:p>
            <a:r>
              <a:rPr lang="en-US" dirty="0" smtClean="0"/>
              <a:t>Quest for high-level abstractions for </a:t>
            </a:r>
            <a:br>
              <a:rPr lang="en-US" dirty="0" smtClean="0"/>
            </a:br>
            <a:r>
              <a:rPr lang="en-US" dirty="0" smtClean="0"/>
              <a:t>building distributed systems</a:t>
            </a:r>
          </a:p>
          <a:p>
            <a:pPr lvl="1"/>
            <a:r>
              <a:rPr lang="en-US" dirty="0" smtClean="0"/>
              <a:t>Execution graphs</a:t>
            </a:r>
          </a:p>
          <a:p>
            <a:pPr lvl="1"/>
            <a:r>
              <a:rPr lang="en-US" dirty="0" smtClean="0"/>
              <a:t>Distributed collections</a:t>
            </a:r>
          </a:p>
          <a:p>
            <a:pPr lvl="1"/>
            <a:r>
              <a:rPr lang="en-US" dirty="0" smtClean="0"/>
              <a:t>Higher-order transformations</a:t>
            </a:r>
          </a:p>
          <a:p>
            <a:pPr lvl="1"/>
            <a:r>
              <a:rPr lang="en-US" dirty="0" smtClean="0"/>
              <a:t>Partial compilers</a:t>
            </a:r>
          </a:p>
          <a:p>
            <a:pPr lvl="1"/>
            <a:r>
              <a:rPr lang="en-US" dirty="0" smtClean="0"/>
              <a:t>Distributed </a:t>
            </a:r>
            <a:r>
              <a:rPr lang="en-US" dirty="0" err="1" smtClean="0"/>
              <a:t>stateful</a:t>
            </a:r>
            <a:r>
              <a:rPr lang="en-US" dirty="0" smtClean="0"/>
              <a:t> objects</a:t>
            </a:r>
          </a:p>
          <a:p>
            <a:pPr lvl="1"/>
            <a:r>
              <a:rPr lang="en-US" dirty="0" smtClean="0"/>
              <a:t>Sketching algorithms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48A2-C527-40F2-A97A-FB1E4B5C2DC0}" type="slidenum">
              <a:rPr lang="en-US" smtClean="0"/>
              <a:t>94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7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5487</TotalTime>
  <Words>1917</Words>
  <Application>Microsoft Office PowerPoint</Application>
  <PresentationFormat>On-screen Show (4:3)</PresentationFormat>
  <Paragraphs>887</Paragraphs>
  <Slides>94</Slides>
  <Notes>28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94</vt:i4>
      </vt:variant>
    </vt:vector>
  </HeadingPairs>
  <TitlesOfParts>
    <vt:vector size="100" baseType="lpstr">
      <vt:lpstr>Arial</vt:lpstr>
      <vt:lpstr>Calibri</vt:lpstr>
      <vt:lpstr>Calibri Light</vt:lpstr>
      <vt:lpstr>Cambria Math</vt:lpstr>
      <vt:lpstr>Candara</vt:lpstr>
      <vt:lpstr>Office Theme</vt:lpstr>
      <vt:lpstr>Abstractions for building  big-data systems</vt:lpstr>
      <vt:lpstr>My work</vt:lpstr>
      <vt:lpstr>500 Years Ago</vt:lpstr>
      <vt:lpstr>The Laws of Planetary Motion</vt:lpstr>
      <vt:lpstr>The Large Hadron Collider</vt:lpstr>
      <vt:lpstr>Genetic Code</vt:lpstr>
      <vt:lpstr>Astronomy</vt:lpstr>
      <vt:lpstr>Weather</vt:lpstr>
      <vt:lpstr>The Webs</vt:lpstr>
      <vt:lpstr>Big Data</vt:lpstr>
      <vt:lpstr>Big Computers</vt:lpstr>
      <vt:lpstr>Talk Outline</vt:lpstr>
      <vt:lpstr>Design Space</vt:lpstr>
      <vt:lpstr>Data-Parallel Computation</vt:lpstr>
      <vt:lpstr>Dryad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Dryad System Architecture</vt:lpstr>
      <vt:lpstr>Channels</vt:lpstr>
      <vt:lpstr>Staging</vt:lpstr>
      <vt:lpstr>Fault Tolerance</vt:lpstr>
      <vt:lpstr>Dynamic Graph Rewriting</vt:lpstr>
      <vt:lpstr>Dynamic Aggregation</vt:lpstr>
      <vt:lpstr>Talk Outline</vt:lpstr>
      <vt:lpstr>Distributed Collections</vt:lpstr>
      <vt:lpstr>LINQ</vt:lpstr>
      <vt:lpstr>DryadLINQ</vt:lpstr>
      <vt:lpstr>LINQ = .Net+ Queries</vt:lpstr>
      <vt:lpstr>DryadLINQ = LINQ + Dryad</vt:lpstr>
      <vt:lpstr>Language Summary</vt:lpstr>
      <vt:lpstr>Very expressive</vt:lpstr>
      <vt:lpstr>DryadLINQ video</vt:lpstr>
      <vt:lpstr>Talk Outline</vt:lpstr>
      <vt:lpstr>Homomorphisms</vt:lpstr>
      <vt:lpstr>Map</vt:lpstr>
      <vt:lpstr>Reduce</vt:lpstr>
      <vt:lpstr>(Co)GroupBy</vt:lpstr>
      <vt:lpstr>Nested Parallelism</vt:lpstr>
      <vt:lpstr>DryadLINQ Architecture</vt:lpstr>
      <vt:lpstr>Modularizing DryadLINQ</vt:lpstr>
      <vt:lpstr>Compilers</vt:lpstr>
      <vt:lpstr>Partial compilers</vt:lpstr>
      <vt:lpstr>Internals</vt:lpstr>
      <vt:lpstr>Compiler Composition</vt:lpstr>
      <vt:lpstr>Partial Compiler Composition</vt:lpstr>
      <vt:lpstr>Composition Laws</vt:lpstr>
      <vt:lpstr>Compilers as First-Class Objects</vt:lpstr>
      <vt:lpstr>Multiple Children</vt:lpstr>
      <vt:lpstr>Conditional</vt:lpstr>
      <vt:lpstr>Case</vt:lpstr>
      <vt:lpstr>Star</vt:lpstr>
      <vt:lpstr>Patching Bugs</vt:lpstr>
      <vt:lpstr>A LINQ Compiler</vt:lpstr>
      <vt:lpstr>A Multi-Core  LINQ Compiler</vt:lpstr>
      <vt:lpstr>A Distributed, Multi-Core LINQ Compiler</vt:lpstr>
      <vt:lpstr>A Distributed Matrix Compiler</vt:lpstr>
      <vt:lpstr>M1.Times(M2).Plus(M3)</vt:lpstr>
      <vt:lpstr>Correctness Definition</vt:lpstr>
      <vt:lpstr>Partial Compiler Correctness</vt:lpstr>
      <vt:lpstr>Correctness Theorems</vt:lpstr>
      <vt:lpstr>Partial Correctness</vt:lpstr>
      <vt:lpstr>Hoare Logic for Compiler Constructions</vt:lpstr>
      <vt:lpstr>Conditionals</vt:lpstr>
      <vt:lpstr>Partially Correct Only</vt:lpstr>
      <vt:lpstr>Talk Outline</vt:lpstr>
      <vt:lpstr>Bandwidth hierarchy</vt:lpstr>
      <vt:lpstr>Principles</vt:lpstr>
      <vt:lpstr>Streaming algorithms</vt:lpstr>
      <vt:lpstr>Sketch video</vt:lpstr>
      <vt:lpstr>4 billion rows on 155 machines</vt:lpstr>
      <vt:lpstr>Spreadsheet operations</vt:lpstr>
      <vt:lpstr>Histograms</vt:lpstr>
      <vt:lpstr>Heat Maps</vt:lpstr>
      <vt:lpstr>Sketch distributed service</vt:lpstr>
      <vt:lpstr>DataSets = distributed objects</vt:lpstr>
      <vt:lpstr>Sketch Spreadsheet architecture</vt:lpstr>
      <vt:lpstr>DataSet API</vt:lpstr>
      <vt:lpstr>DataSet Implementations</vt:lpstr>
      <vt:lpstr>Map(f)</vt:lpstr>
      <vt:lpstr>Sketch(s)</vt:lpstr>
      <vt:lpstr>Zip</vt:lpstr>
      <vt:lpstr>Histograms</vt:lpstr>
      <vt:lpstr>Computing a histogram</vt:lpstr>
      <vt:lpstr>Some numbers</vt:lpstr>
      <vt:lpstr>Null Sketch</vt:lpstr>
      <vt:lpstr>Histogram computation</vt:lpstr>
      <vt:lpstr>ClusterViewer: Performance Debugger</vt:lpstr>
      <vt:lpstr>Conclusions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Interacting with large distributed data sets with Sketch</dc:title>
  <dc:creator>Mihai Budiu</dc:creator>
  <cp:lastModifiedBy>Mihai Budiu</cp:lastModifiedBy>
  <cp:revision>66</cp:revision>
  <dcterms:created xsi:type="dcterms:W3CDTF">2014-10-01T05:06:39Z</dcterms:created>
  <dcterms:modified xsi:type="dcterms:W3CDTF">2014-10-15T06:41:17Z</dcterms:modified>
</cp:coreProperties>
</file>